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882" r:id="rId1"/>
  </p:sldMasterIdLst>
  <p:notesMasterIdLst>
    <p:notesMasterId r:id="rId37"/>
  </p:notesMasterIdLst>
  <p:sldIdLst>
    <p:sldId id="256" r:id="rId2"/>
    <p:sldId id="259" r:id="rId3"/>
    <p:sldId id="311" r:id="rId4"/>
    <p:sldId id="310" r:id="rId5"/>
    <p:sldId id="263" r:id="rId6"/>
    <p:sldId id="264" r:id="rId7"/>
    <p:sldId id="272" r:id="rId8"/>
    <p:sldId id="275" r:id="rId9"/>
    <p:sldId id="276" r:id="rId10"/>
    <p:sldId id="274" r:id="rId11"/>
    <p:sldId id="278" r:id="rId12"/>
    <p:sldId id="279" r:id="rId13"/>
    <p:sldId id="280" r:id="rId14"/>
    <p:sldId id="281" r:id="rId15"/>
    <p:sldId id="287" r:id="rId16"/>
    <p:sldId id="277" r:id="rId17"/>
    <p:sldId id="27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494" autoAdjust="0"/>
  </p:normalViewPr>
  <p:slideViewPr>
    <p:cSldViewPr snapToGrid="0">
      <p:cViewPr varScale="1">
        <p:scale>
          <a:sx n="107" d="100"/>
          <a:sy n="107" d="100"/>
        </p:scale>
        <p:origin x="75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1D070-756C-42EF-A114-9C4B78874677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8106F-20E4-4638-BAF2-3768F6927375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88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069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009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41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808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405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435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78106F-20E4-4638-BAF2-3768F6927375}" type="slidenum">
              <a:rPr lang="pt-BR" smtClean="0"/>
              <a:pPr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2901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153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889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42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25086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51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538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9882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6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9648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25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0424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193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585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603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80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0178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9777C-CAC7-4437-BCB3-E731CD68481B}" type="datetimeFigureOut">
              <a:rPr lang="pt-BR" smtClean="0"/>
              <a:pPr/>
              <a:t>22/02/2025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5EB99DB-F296-4A3F-9DF5-5A9FC72B621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25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762000" y="608638"/>
            <a:ext cx="10668000" cy="5851405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7542995" y="6460043"/>
            <a:ext cx="2808065" cy="39795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>
                <a:solidFill>
                  <a:schemeClr val="bg1"/>
                </a:solidFill>
              </a:rPr>
              <a:pPr eaLnBrk="1" hangingPunct="1"/>
              <a:t>1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929089" y="2682642"/>
            <a:ext cx="10333822" cy="149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300" b="1" dirty="0"/>
              <a:t>IMPLEMENTAÇÃO E AVALIAÇÃO DE REDES NEURAIS COMPACTAS PARA DETECÇÃO DE CATARATA COM DADOS LIMITADOS</a:t>
            </a:r>
            <a:endParaRPr lang="pt-BR" altLang="pt-BR" sz="2200" dirty="0"/>
          </a:p>
          <a:p>
            <a:pPr algn="ctr" eaLnBrk="1" hangingPunct="1"/>
            <a:endParaRPr lang="pt-BR" altLang="pt-BR" sz="22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40B4A19-A5AA-43E6-9A5F-4856299AD649}"/>
              </a:ext>
            </a:extLst>
          </p:cNvPr>
          <p:cNvSpPr txBox="1"/>
          <p:nvPr/>
        </p:nvSpPr>
        <p:spPr>
          <a:xfrm>
            <a:off x="7135905" y="4250465"/>
            <a:ext cx="4294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Aluno: Felipe Estrada Nunes da Silva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Orientador:  Celso Aparecido de França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5B1EA56-2BD7-468C-8C9B-D41AF9B29C1F}"/>
              </a:ext>
            </a:extLst>
          </p:cNvPr>
          <p:cNvSpPr txBox="1"/>
          <p:nvPr/>
        </p:nvSpPr>
        <p:spPr>
          <a:xfrm>
            <a:off x="7135906" y="5762050"/>
            <a:ext cx="429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Ribeirão Preto, 28 de Fevereiro de 2025</a:t>
            </a:r>
          </a:p>
        </p:txBody>
      </p:sp>
      <p:sp>
        <p:nvSpPr>
          <p:cNvPr id="15" name="Título 1"/>
          <p:cNvSpPr txBox="1">
            <a:spLocks/>
          </p:cNvSpPr>
          <p:nvPr/>
        </p:nvSpPr>
        <p:spPr>
          <a:xfrm>
            <a:off x="3478055" y="792754"/>
            <a:ext cx="5235890" cy="1383707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b="1" dirty="0">
                <a:solidFill>
                  <a:schemeClr val="tx1"/>
                </a:solidFill>
              </a:rPr>
              <a:t>UNIVERSIDADE FEDERAL DE SÃO CARLOS</a:t>
            </a:r>
            <a:endParaRPr lang="pt-BR" sz="500" b="1" dirty="0">
              <a:solidFill>
                <a:schemeClr val="tx1"/>
              </a:solidFill>
            </a:endParaRPr>
          </a:p>
          <a:p>
            <a:pPr algn="ctr"/>
            <a:b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</a:rPr>
              <a:t>TRABALHO DE CONCLUSÃO DE CURSO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ENGENHARIA ELÉTRICA</a:t>
            </a:r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B8B70-C52C-49E4-932A-016C2631CB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89" y="32876"/>
            <a:ext cx="810065" cy="5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971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1" y="257908"/>
            <a:ext cx="11676184" cy="6318738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pic>
        <p:nvPicPr>
          <p:cNvPr id="14" name="Espaço Reservado para Conteúdo 13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530636" y="2461846"/>
            <a:ext cx="5076382" cy="3757074"/>
          </a:xfrm>
          <a:prstGeom prst="rect">
            <a:avLst/>
          </a:prstGeom>
        </p:spPr>
      </p:pic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10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80027" y="223768"/>
            <a:ext cx="985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800" b="1" dirty="0"/>
              <a:t>PRINCIPAIS PESQUISAS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000" b="1" dirty="0"/>
              <a:t>Análise dos Resultados Obtidos Por Meio de Questionários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868023" y="2461847"/>
            <a:ext cx="5893808" cy="3757074"/>
          </a:xfrm>
          <a:prstGeom prst="rect">
            <a:avLst/>
          </a:prstGeom>
        </p:spPr>
      </p:pic>
      <p:sp>
        <p:nvSpPr>
          <p:cNvPr id="8" name="Espaço Reservado para Número de Slide 3"/>
          <p:cNvSpPr txBox="1">
            <a:spLocks/>
          </p:cNvSpPr>
          <p:nvPr/>
        </p:nvSpPr>
        <p:spPr bwMode="auto">
          <a:xfrm>
            <a:off x="7830862" y="6495101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01991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1" y="289205"/>
            <a:ext cx="11687907" cy="6310887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11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36345" y="254833"/>
            <a:ext cx="985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800" b="1" dirty="0"/>
              <a:t>PRINCIPAIS PESQUISAS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000" b="1" dirty="0"/>
              <a:t>Análise e Discussão dos Resultados Obtidos por Meio de Entrevista</a:t>
            </a:r>
          </a:p>
        </p:txBody>
      </p:sp>
      <p:pic>
        <p:nvPicPr>
          <p:cNvPr id="10" name="Imagem 9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52" y="1866716"/>
            <a:ext cx="2642167" cy="1870916"/>
          </a:xfrm>
          <a:prstGeom prst="rect">
            <a:avLst/>
          </a:prstGeom>
        </p:spPr>
      </p:pic>
      <p:pic>
        <p:nvPicPr>
          <p:cNvPr id="11" name="Imagem 1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03" y="1878009"/>
            <a:ext cx="2742760" cy="1870916"/>
          </a:xfrm>
          <a:prstGeom prst="rect">
            <a:avLst/>
          </a:prstGeom>
        </p:spPr>
      </p:pic>
      <p:pic>
        <p:nvPicPr>
          <p:cNvPr id="13" name="Imagem 12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048" y="4235868"/>
            <a:ext cx="2742760" cy="1834984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8834571" y="3720784"/>
            <a:ext cx="264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24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Situação do ponto de entrega voluntaria Jardim Procópio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30085" y="3747097"/>
            <a:ext cx="2860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25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Telhas e tijolos descartados praticamente na calçada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837048" y="6041156"/>
            <a:ext cx="2742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26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Entulhos jogados diretamente no terreno</a:t>
            </a:r>
          </a:p>
        </p:txBody>
      </p:sp>
      <p:pic>
        <p:nvPicPr>
          <p:cNvPr id="15" name="Imagem 14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51" y="4235867"/>
            <a:ext cx="2642167" cy="183498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8856281" y="6078377"/>
            <a:ext cx="25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27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Situação do entulho jogado no próprio terreno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32029" y="1568843"/>
            <a:ext cx="5330142" cy="448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Ponto de vista sobre local de implantação do projeto</a:t>
            </a:r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mudanças no bairro</a:t>
            </a:r>
          </a:p>
          <a:p>
            <a:pPr lvl="1">
              <a:lnSpc>
                <a:spcPct val="114000"/>
              </a:lnSpc>
            </a:pP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Segregação dos Resíduos</a:t>
            </a:r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descarte inadequado </a:t>
            </a:r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Grande volume de resíduos</a:t>
            </a:r>
          </a:p>
          <a:p>
            <a:pPr lvl="1">
              <a:lnSpc>
                <a:spcPct val="114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Transportes dos Resíduos</a:t>
            </a:r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frequência das coletas</a:t>
            </a:r>
          </a:p>
          <a:p>
            <a:pPr marL="742950" lvl="1" indent="-285750">
              <a:lnSpc>
                <a:spcPct val="114000"/>
              </a:lnSpc>
              <a:buFont typeface="Courier New" panose="02070309020205020404" pitchFamily="49" charset="0"/>
              <a:buChar char="o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maior problema na questão de coleta dos resíduos</a:t>
            </a:r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/>
          </a:p>
        </p:txBody>
      </p:sp>
      <p:sp>
        <p:nvSpPr>
          <p:cNvPr id="17" name="Espaço Reservado para Número de Slide 3"/>
          <p:cNvSpPr txBox="1">
            <a:spLocks/>
          </p:cNvSpPr>
          <p:nvPr/>
        </p:nvSpPr>
        <p:spPr bwMode="auto">
          <a:xfrm>
            <a:off x="7869969" y="6530132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33444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1" y="269631"/>
            <a:ext cx="11676184" cy="6318737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12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49989" y="227750"/>
            <a:ext cx="985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800" b="1" dirty="0"/>
              <a:t>PRINCIPAIS PESQUISAS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000" b="1" dirty="0"/>
              <a:t>Usina de reciclagem Dos RCC da Prefeitura De Ribeirão Preto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834573" y="3779527"/>
            <a:ext cx="264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33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Processo de triagem dos RCC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17160" y="3778187"/>
            <a:ext cx="2648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32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Processo de triagem dos resíduos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729547" y="6126610"/>
            <a:ext cx="2649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34.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Esteira de triagem onde saem os materiais grosseiros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862746" y="6128096"/>
            <a:ext cx="2598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35.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Britadeira, reciclagem e trituração dos RCC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433098" y="1733735"/>
            <a:ext cx="4969360" cy="395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Localização: bairro Adelino Simioni, no subsetor norte 10 (N-10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Área: 13 mil metros quadrados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Os munícipes podem levar até 2 m³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As caçambas são recolhidas dos </a:t>
            </a:r>
            <a:r>
              <a:rPr lang="pt-BR" sz="2000" dirty="0" err="1">
                <a:latin typeface="Arial" panose="020B0604020202020204" pitchFamily="34" charset="0"/>
                <a:cs typeface="Arial" panose="020B0604020202020204" pitchFamily="34" charset="0"/>
              </a:rPr>
              <a:t>PEV’s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 no início da semana e levados a usina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Etapas identificadas na usina de RCC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Imagem 1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6" y="1733735"/>
            <a:ext cx="2898136" cy="2033935"/>
          </a:xfrm>
          <a:prstGeom prst="rect">
            <a:avLst/>
          </a:prstGeom>
        </p:spPr>
      </p:pic>
      <p:pic>
        <p:nvPicPr>
          <p:cNvPr id="18" name="Imagem 17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150" y="1733735"/>
            <a:ext cx="2943650" cy="2031321"/>
          </a:xfrm>
          <a:prstGeom prst="rect">
            <a:avLst/>
          </a:prstGeom>
        </p:spPr>
      </p:pic>
      <p:pic>
        <p:nvPicPr>
          <p:cNvPr id="19" name="Imagem 18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5" y="4208586"/>
            <a:ext cx="2918887" cy="1897084"/>
          </a:xfrm>
          <a:prstGeom prst="rect">
            <a:avLst/>
          </a:prstGeom>
        </p:spPr>
      </p:pic>
      <p:pic>
        <p:nvPicPr>
          <p:cNvPr id="20" name="Imagem 19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573" y="4208585"/>
            <a:ext cx="2900227" cy="1930843"/>
          </a:xfrm>
          <a:prstGeom prst="rect">
            <a:avLst/>
          </a:prstGeom>
        </p:spPr>
      </p:pic>
      <p:sp>
        <p:nvSpPr>
          <p:cNvPr id="15" name="Espaço Reservado para Número de Slide 3"/>
          <p:cNvSpPr txBox="1">
            <a:spLocks/>
          </p:cNvSpPr>
          <p:nvPr/>
        </p:nvSpPr>
        <p:spPr bwMode="auto">
          <a:xfrm>
            <a:off x="7830862" y="6495101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272086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4" y="218867"/>
            <a:ext cx="11676184" cy="6310887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13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91374" y="289205"/>
            <a:ext cx="985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800" b="1" dirty="0"/>
              <a:t>PRINCIPAIS PESQUISAS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000" b="1" dirty="0"/>
              <a:t>Usina de reciclagem Dos RCC da Prefeitura De Ribeirão Preto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8834573" y="3779527"/>
            <a:ext cx="2642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37.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Agregados que necessitam de trituração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730085" y="3800625"/>
            <a:ext cx="2648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36.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Agregados já separados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622889" y="5913534"/>
            <a:ext cx="286165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38.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Volume de rejeitos acumulados na Usina de reciclagem de RCC de Ribeirão Preto</a:t>
            </a:r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590662" y="5858170"/>
            <a:ext cx="3129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40.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Área limpa em que continha grande volume de rejeito disposto - Usina de reciclagem de RCC de Ribeirão Preto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591211" y="1733735"/>
            <a:ext cx="4969360" cy="1753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Destinação dos materiais triados ou reciclados</a:t>
            </a:r>
          </a:p>
          <a:p>
            <a:pPr>
              <a:lnSpc>
                <a:spcPct val="114000"/>
              </a:lnSpc>
            </a:pP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Grande volume de rejeitos ali dispostos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09" y="1866716"/>
            <a:ext cx="2649415" cy="1912811"/>
          </a:xfrm>
          <a:prstGeom prst="rect">
            <a:avLst/>
          </a:prstGeom>
          <a:noFill/>
        </p:spPr>
      </p:pic>
      <p:pic>
        <p:nvPicPr>
          <p:cNvPr id="21" name="Imagem 2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48" y="1866716"/>
            <a:ext cx="2592070" cy="1933910"/>
          </a:xfrm>
          <a:prstGeom prst="rect">
            <a:avLst/>
          </a:prstGeom>
        </p:spPr>
      </p:pic>
      <p:pic>
        <p:nvPicPr>
          <p:cNvPr id="22" name="Imagem 2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31" y="4198613"/>
            <a:ext cx="2646891" cy="1714921"/>
          </a:xfrm>
          <a:prstGeom prst="rect">
            <a:avLst/>
          </a:prstGeom>
        </p:spPr>
      </p:pic>
      <p:pic>
        <p:nvPicPr>
          <p:cNvPr id="23" name="Imagem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249" y="4198613"/>
            <a:ext cx="2592069" cy="1659557"/>
          </a:xfrm>
          <a:prstGeom prst="rect">
            <a:avLst/>
          </a:prstGeom>
        </p:spPr>
      </p:pic>
      <p:sp>
        <p:nvSpPr>
          <p:cNvPr id="17" name="Espaço Reservado para Número de Slide 3"/>
          <p:cNvSpPr txBox="1">
            <a:spLocks/>
          </p:cNvSpPr>
          <p:nvPr/>
        </p:nvSpPr>
        <p:spPr bwMode="auto">
          <a:xfrm>
            <a:off x="7830862" y="6495101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225827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1" y="316523"/>
            <a:ext cx="1169963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14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01894" y="481722"/>
            <a:ext cx="985539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800" b="1" dirty="0"/>
              <a:t>PROPOSTAS E MEDIDAS DE MELHORIAS DIANTE DO CENÁRIO AVALIADO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685084" y="2542628"/>
            <a:ext cx="1103722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Fiscalização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Educação ambiental e divulgação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Aumento do número de </a:t>
            </a:r>
            <a:r>
              <a:rPr lang="pt-BR" sz="2200" dirty="0" err="1">
                <a:latin typeface="Arial" panose="020B0604020202020204" pitchFamily="34" charset="0"/>
                <a:cs typeface="Arial" panose="020B0604020202020204" pitchFamily="34" charset="0"/>
              </a:rPr>
              <a:t>PEV’s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Logística e transporte dos RCC</a:t>
            </a:r>
          </a:p>
          <a:p>
            <a:pPr>
              <a:lnSpc>
                <a:spcPct val="150000"/>
              </a:lnSpc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spaço Reservado para Número de Slide 3"/>
          <p:cNvSpPr txBox="1">
            <a:spLocks/>
          </p:cNvSpPr>
          <p:nvPr/>
        </p:nvSpPr>
        <p:spPr bwMode="auto">
          <a:xfrm>
            <a:off x="7869969" y="6541993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2109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46185" y="246186"/>
            <a:ext cx="11699630" cy="6342184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7842585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15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704150" y="1624344"/>
            <a:ext cx="10725511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69875" indent="-269875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 dirty="0"/>
              <a:t>Tanto o subsetor leste 2, quanto os </a:t>
            </a:r>
            <a:r>
              <a:rPr lang="pt-BR" altLang="pt-BR" sz="2200" dirty="0" err="1"/>
              <a:t>PEV’s</a:t>
            </a:r>
            <a:r>
              <a:rPr lang="pt-BR" altLang="pt-BR" sz="2200" dirty="0"/>
              <a:t> quanto a usina de reciclagem estão adotando  procedimentos que contribuem para impacto ambiental</a:t>
            </a:r>
          </a:p>
          <a:p>
            <a:pPr marL="269875" indent="-269875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altLang="pt-BR" sz="2200"/>
              <a:t>Foi </a:t>
            </a:r>
            <a:r>
              <a:rPr lang="pt-BR" altLang="pt-BR" sz="2200" dirty="0"/>
              <a:t>considerado pelos munícipes a inviabilidade dos </a:t>
            </a:r>
            <a:r>
              <a:rPr lang="pt-BR" altLang="pt-BR" sz="2200" dirty="0" err="1"/>
              <a:t>PEV’s</a:t>
            </a:r>
            <a:r>
              <a:rPr lang="pt-BR" altLang="pt-BR" sz="2200" dirty="0"/>
              <a:t> para o subsetor leste 2</a:t>
            </a:r>
          </a:p>
          <a:p>
            <a:pPr marL="269875" indent="-269875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/>
              <a:t>Necessidade de educação ambiental ;</a:t>
            </a:r>
          </a:p>
          <a:p>
            <a:pPr algn="just" eaLnBrk="1" hangingPunct="1">
              <a:lnSpc>
                <a:spcPct val="150000"/>
              </a:lnSpc>
            </a:pPr>
            <a:endParaRPr lang="pt-BR" altLang="pt-BR" dirty="0"/>
          </a:p>
          <a:p>
            <a:pPr marL="342900" indent="-342900" algn="just" eaLnBrk="1" hangingPunct="1">
              <a:buFont typeface="Arial" panose="020B0604020202020204" pitchFamily="34" charset="0"/>
              <a:buChar char="•"/>
            </a:pPr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76356" y="647375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CONCLUSÃO</a:t>
            </a:r>
          </a:p>
        </p:txBody>
      </p:sp>
    </p:spTree>
    <p:extLst>
      <p:ext uri="{BB962C8B-B14F-4D97-AF65-F5344CB8AC3E}">
        <p14:creationId xmlns:p14="http://schemas.microsoft.com/office/powerpoint/2010/main" val="4181308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0" y="257908"/>
            <a:ext cx="11711355" cy="6342184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7877754" y="6495101"/>
            <a:ext cx="2808065" cy="36289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16</a:t>
            </a:fld>
            <a:endParaRPr lang="pt-BR" altLang="pt-BR" dirty="0">
              <a:solidFill>
                <a:schemeClr val="bg1"/>
              </a:solidFill>
            </a:endParaRPr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727934" y="1461165"/>
            <a:ext cx="107255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endParaRPr lang="pt-BR" altLang="pt-BR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291374" y="761578"/>
            <a:ext cx="985539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3000" b="1" dirty="0"/>
              <a:t>CONSIDERAÇÕES FINAIS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27934" y="1486308"/>
            <a:ext cx="107255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Futuros estudos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Ampliar o presente estudo para os demais subsetores do município de  Ribeirão Preto</a:t>
            </a:r>
          </a:p>
          <a:p>
            <a:pPr algn="just">
              <a:lnSpc>
                <a:spcPct val="150000"/>
              </a:lnSpc>
            </a:pP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Limitações</a:t>
            </a:r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Restrição na coleta de alguns dados: volume de resíduos que entra e sai da usina de RCC e localização do Aterro Sanitário em que são dispostos os rejeitos provenientes da usina.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59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1001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 do Trabalho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Implementar</a:t>
            </a:r>
            <a:r>
              <a:rPr dirty="0"/>
              <a:t> e </a:t>
            </a:r>
            <a:r>
              <a:rPr dirty="0" err="1"/>
              <a:t>avaliar</a:t>
            </a:r>
            <a:r>
              <a:rPr dirty="0"/>
              <a:t> redes </a:t>
            </a:r>
            <a:r>
              <a:rPr dirty="0" err="1"/>
              <a:t>neurais</a:t>
            </a:r>
            <a:r>
              <a:rPr dirty="0"/>
              <a:t> </a:t>
            </a:r>
            <a:r>
              <a:rPr dirty="0" err="1"/>
              <a:t>compactas</a:t>
            </a:r>
            <a:r>
              <a:rPr dirty="0"/>
              <a:t> para </a:t>
            </a:r>
            <a:r>
              <a:rPr dirty="0" err="1"/>
              <a:t>detecção</a:t>
            </a:r>
            <a:r>
              <a:rPr dirty="0"/>
              <a:t> de </a:t>
            </a:r>
            <a:r>
              <a:rPr dirty="0" err="1"/>
              <a:t>catarata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Trabalhar</a:t>
            </a:r>
            <a:r>
              <a:rPr dirty="0"/>
              <a:t> com bases de dados </a:t>
            </a:r>
            <a:r>
              <a:rPr dirty="0" err="1"/>
              <a:t>limitadas</a:t>
            </a:r>
            <a:r>
              <a:rPr dirty="0"/>
              <a:t> para </a:t>
            </a:r>
            <a:r>
              <a:rPr dirty="0" err="1"/>
              <a:t>simular</a:t>
            </a:r>
            <a:r>
              <a:rPr dirty="0"/>
              <a:t> </a:t>
            </a:r>
            <a:r>
              <a:rPr dirty="0" err="1"/>
              <a:t>cenários</a:t>
            </a:r>
            <a:r>
              <a:rPr dirty="0"/>
              <a:t> </a:t>
            </a:r>
            <a:r>
              <a:rPr dirty="0" err="1"/>
              <a:t>clínicos</a:t>
            </a:r>
            <a:r>
              <a:rPr dirty="0"/>
              <a:t> reais.</a:t>
            </a:r>
          </a:p>
          <a:p>
            <a:r>
              <a:rPr dirty="0"/>
              <a:t>• </a:t>
            </a:r>
            <a:r>
              <a:rPr dirty="0" err="1"/>
              <a:t>Comparar</a:t>
            </a:r>
            <a:r>
              <a:rPr dirty="0"/>
              <a:t> </a:t>
            </a:r>
            <a:r>
              <a:rPr dirty="0" err="1"/>
              <a:t>arquiteturas</a:t>
            </a:r>
            <a:r>
              <a:rPr dirty="0"/>
              <a:t> CNN, Vision Transformers e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híbridos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Fundamentação Teórica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Redes Neurais e Aprendizado Profundo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168304" y="1461863"/>
            <a:ext cx="9855392" cy="392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14000"/>
              </a:lnSpc>
            </a:pPr>
            <a:r>
              <a:rPr lang="pt-BR" sz="2000" b="1" dirty="0">
                <a:cs typeface="Arial" panose="020B0604020202020204" pitchFamily="34" charset="0"/>
              </a:rPr>
              <a:t>Definição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Grande volume gerado;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Opacificação do cristalino, reduzindo a passagem de luz;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Principal causa de cegueira reversível no mundo;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Associada ao envelhecimento, diabetes e fatores genéticos;</a:t>
            </a:r>
          </a:p>
          <a:p>
            <a:pPr algn="just" eaLnBrk="1" hangingPunct="1">
              <a:lnSpc>
                <a:spcPct val="114000"/>
              </a:lnSpc>
            </a:pPr>
            <a:endParaRPr lang="pt-BR" altLang="pt-BR" sz="2000" dirty="0"/>
          </a:p>
          <a:p>
            <a:pPr algn="just" eaLnBrk="1" hangingPunct="1">
              <a:lnSpc>
                <a:spcPct val="114000"/>
              </a:lnSpc>
            </a:pPr>
            <a:r>
              <a:rPr lang="pt-BR" altLang="pt-BR" sz="2000" b="1" dirty="0"/>
              <a:t>Impacto da Catarata: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Redução significativa na qualidade de vida.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Dificuldade para ler, dirigir e realizar atividades diárias.</a:t>
            </a:r>
          </a:p>
          <a:p>
            <a:pPr marL="285750" indent="-285750" algn="just" eaLnBrk="1" hangingPunct="1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pt-BR" altLang="pt-BR" sz="2000" dirty="0"/>
              <a:t>Cirurgia é a única solução definitiva, mas diagnóstico precoce pode retardar sua progressão.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FFA12D08-CB19-4D13-B051-41BB3C22F57F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2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5D64ADE8-561E-4693-B0C6-0C65E441A014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771E0F6-3EC5-48A5-A0A2-E4212F1D5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CONTEXTUALIZAÇÃO</a:t>
            </a:r>
          </a:p>
        </p:txBody>
      </p:sp>
    </p:spTree>
    <p:extLst>
      <p:ext uri="{BB962C8B-B14F-4D97-AF65-F5344CB8AC3E}">
        <p14:creationId xmlns:p14="http://schemas.microsoft.com/office/powerpoint/2010/main" val="2033663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Redes Neurais Convolucionais (CNN)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Excelentes para análise de imagens.</a:t>
            </a:r>
          </a:p>
          <a:p>
            <a:r>
              <a:t>• Extraem características como bordas, texturas e padrões visuais.</a:t>
            </a:r>
          </a:p>
          <a:p>
            <a:r>
              <a:t>• Utilizadas amplamente na área médica para segmentação e diagnóstico.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Transformers (ViT)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Alternativa moderna às CNNs.</a:t>
            </a:r>
          </a:p>
          <a:p>
            <a:r>
              <a:t>• Utilizam mecanismos de atenção para analisar imagens globalmente.</a:t>
            </a:r>
          </a:p>
          <a:p>
            <a:r>
              <a:t>• Tendem a exigir grandes volumes de dados para treinamento eficaz.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Modelos Híbridos (ResNet + ViT)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Combinação de convoluções e atenção.</a:t>
            </a:r>
          </a:p>
          <a:p>
            <a:r>
              <a:t>• CNNs extraem características locais, ViTs analisam relações globais.</a:t>
            </a:r>
          </a:p>
          <a:p>
            <a:r>
              <a:t>• Prometem eficiência computacional com bom desempenho.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Coleta e Preparação dos Dados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Conjunto de imagens médicas de olhos com e sem catarata.</a:t>
            </a:r>
          </a:p>
          <a:p>
            <a:r>
              <a:t>• Classes: Normal, Catarata, Glaucoma e Doenças de Retina.</a:t>
            </a:r>
          </a:p>
          <a:p>
            <a:r>
              <a:t>• Desafio: Número limitado de imagens disponíveis para treinamento.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Pré-Processamento das Imagens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Redimensionamento para 96x96 pixels.</a:t>
            </a:r>
          </a:p>
          <a:p>
            <a:r>
              <a:t>• Normalização para valores entre 0 e 1.</a:t>
            </a:r>
          </a:p>
          <a:p>
            <a:r>
              <a:t>• Aumento de dados (Data Augmentation) para melhorar a generalização.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Arquiteturas Avaliadas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CNNs: ResNet-6, ResNet-8, ResNet-10, ResNet-18.</a:t>
            </a:r>
          </a:p>
          <a:p>
            <a:r>
              <a:t>• Vision Transformers: ViT-Lite, Compact Vision Transformer (CVT), Compact Convolutional Transformer (CCT).</a:t>
            </a:r>
          </a:p>
          <a:p>
            <a:r>
              <a:t>• Modelos híbridos: ResNet+ViT.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Treinamento 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80% dos dados para treino, 12% para validação, 8% para teste.</a:t>
            </a:r>
          </a:p>
          <a:p>
            <a:r>
              <a:t>• Otimização usando AdamW e CrossEntropyLoss.</a:t>
            </a:r>
          </a:p>
          <a:p>
            <a:r>
              <a:t>• Métricas: Acurácia, Sensibilidade e Perda (Loss).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Obtidos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Classificação Binária (Normal vs Catarata)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Desempenho em Classificação Binária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Modelos ResNet e híbridos atingiram &gt; 97% de acurácia.</a:t>
            </a:r>
          </a:p>
          <a:p>
            <a:r>
              <a:t>• Modelos compactos (CVT, CCT) tiveram dificuldades.</a:t>
            </a:r>
          </a:p>
          <a:p>
            <a:r>
              <a:t>• ResNet-6 e ResNet-8 destacaram-se pela eficiência computacional.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>
            <a:extLst>
              <a:ext uri="{FF2B5EF4-FFF2-40B4-BE49-F238E27FC236}">
                <a16:creationId xmlns:a16="http://schemas.microsoft.com/office/drawing/2014/main" id="{98BF7E70-5B99-45CB-BF42-C1AC292E5911}"/>
              </a:ext>
            </a:extLst>
          </p:cNvPr>
          <p:cNvSpPr/>
          <p:nvPr/>
        </p:nvSpPr>
        <p:spPr>
          <a:xfrm>
            <a:off x="269630" y="281354"/>
            <a:ext cx="11664461" cy="6283569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Text Box 10">
            <a:extLst>
              <a:ext uri="{FF2B5EF4-FFF2-40B4-BE49-F238E27FC236}">
                <a16:creationId xmlns:a16="http://schemas.microsoft.com/office/drawing/2014/main" id="{74360657-87EA-42EB-9515-07CC99CF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5310" y="590337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JUSTIFICATIVA DO TRABALHO</a:t>
            </a:r>
          </a:p>
        </p:txBody>
      </p:sp>
      <p:sp>
        <p:nvSpPr>
          <p:cNvPr id="6" name="CaixaDeTexto 8">
            <a:extLst>
              <a:ext uri="{FF2B5EF4-FFF2-40B4-BE49-F238E27FC236}">
                <a16:creationId xmlns:a16="http://schemas.microsoft.com/office/drawing/2014/main" id="{C73EAE3F-2EFB-4241-84FF-224AD3984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304" y="2453642"/>
            <a:ext cx="985539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Métodos tradicionais de diagnóstico dependem de exames oftalmológicos presenciais;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Demanda por soluções automatizadas para detecção precoce;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Inteligência Artificial pode acelerar diagnósticos e reduzir custos médicos;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42D33FCB-3BD1-4FE3-B55F-071F8050FD88}"/>
              </a:ext>
            </a:extLst>
          </p:cNvPr>
          <p:cNvSpPr txBox="1">
            <a:spLocks/>
          </p:cNvSpPr>
          <p:nvPr/>
        </p:nvSpPr>
        <p:spPr bwMode="auto">
          <a:xfrm>
            <a:off x="7542995" y="6576646"/>
            <a:ext cx="2808065" cy="28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3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4B111B0-93CF-4172-A281-9FAF8EF0D508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F8C6CD8-9DE8-44BF-86CC-276639AB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40607440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Obtidos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Classificação Multiclasses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Desempenho em Classificação Multiclasses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Modelos híbridos tiveram melhor generalização.</a:t>
            </a:r>
          </a:p>
          <a:p>
            <a:r>
              <a:t>• ResNet-18-ViT obteve a maior precisão (98,44%).</a:t>
            </a:r>
          </a:p>
          <a:p>
            <a:r>
              <a:t>• Modelos compactos apresentaram maior dificuldade em diferenciar doenças de retina.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Erros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Classes com menor precisão: Doenças de Retina.</a:t>
            </a:r>
          </a:p>
          <a:p>
            <a:r>
              <a:t>• Modelos tiveram dificuldades com imagens de baixa qualidade e iluminação variável.</a:t>
            </a:r>
          </a:p>
          <a:p>
            <a:r>
              <a:t>• Transformadores compactos sem convolução não se saíram bem na tarefa.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Principais Achados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Gerais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Modelos baseados em ResNet mostraram melhor desempenho.</a:t>
            </a:r>
          </a:p>
          <a:p>
            <a:r>
              <a:t>• Vision Transformers melhoram a generalização, mas exigem mais recursos.</a:t>
            </a:r>
          </a:p>
          <a:p>
            <a:r>
              <a:t>• Modelos compactos enfrentaram dificuldades na classificação de múltiplas classes.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Trabalhos Futuros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Explorar bases de dados maiores para avaliar generalização.</a:t>
            </a:r>
          </a:p>
          <a:p>
            <a:r>
              <a:t>• Implementação em dispositivos embarcados para aplicações clínicas.</a:t>
            </a:r>
          </a:p>
          <a:p>
            <a:r>
              <a:t>• Ajuste fino de hiperparâmetros para otimizar a eficiência computacional.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2" y="281354"/>
            <a:ext cx="11699630" cy="6271846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1366316" y="2305615"/>
            <a:ext cx="950626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Implementar e avaliar redes neurais compactas para detecção de catarata;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Trabalhar com bases de dados limitadas para simular cenários clínicos reais;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Foco em situações com baixa capacidade de processamento;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Comparar arquiteturas CNN, Vision Transformers e modelos híbridos;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693836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OBJETIVO GERAL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DCF156CA-7AFA-4121-92F9-9B125259046C}"/>
              </a:ext>
            </a:extLst>
          </p:cNvPr>
          <p:cNvSpPr txBox="1">
            <a:spLocks/>
          </p:cNvSpPr>
          <p:nvPr/>
        </p:nvSpPr>
        <p:spPr bwMode="auto">
          <a:xfrm>
            <a:off x="7542995" y="6553200"/>
            <a:ext cx="280806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4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8E1781-4E94-4E25-AE8B-270BA30E9A32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3114E31F-C894-4A24-B176-8A6B30528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338" y="490798"/>
            <a:ext cx="139101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386323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1354" y="269631"/>
            <a:ext cx="11676183" cy="634218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8" name="CaixaDeTexto 8"/>
          <p:cNvSpPr txBox="1">
            <a:spLocks noChangeArrowheads="1"/>
          </p:cNvSpPr>
          <p:nvPr/>
        </p:nvSpPr>
        <p:spPr bwMode="auto">
          <a:xfrm>
            <a:off x="374754" y="1319525"/>
            <a:ext cx="11542426" cy="4651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/>
              <a:t>Identificar quais as principais dificuldades encontradas no gerenciamento dos resíduos sólidos da construção civil (RCC) no subsetor de estudo;   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/>
              <a:t> Avaliar as dificuldades encontradas no gerenciamento de RCC com base nos dados recolhidos e propor mecanismos para minimiza-las; 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/>
              <a:t>Avaliar a existência de pontos de entrega voluntária (</a:t>
            </a:r>
            <a:r>
              <a:rPr lang="pt-BR" sz="2000" dirty="0" err="1"/>
              <a:t>PVE’s</a:t>
            </a:r>
            <a:r>
              <a:rPr lang="pt-BR" sz="2000" dirty="0"/>
              <a:t>) de RCC para os munícipes do subsetor estudo;</a:t>
            </a: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/>
              <a:t>Analisar o sistema de destinação dos resíduos da construção civil utilizada no município de Ribeirão Preto;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sz="2000" dirty="0"/>
              <a:t>Propor medidas e melhorias diante do cenário a ser avaliado, como forma de mitigação de possíveis impactos ambientais causados pela disposição inadequada dos RCC pelos munícipes.</a:t>
            </a:r>
            <a:endParaRPr lang="pt-BR" altLang="pt-BR" sz="2000" dirty="0"/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12216" y="715981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OBJETIVO ESPECÍFICOS</a:t>
            </a:r>
          </a:p>
        </p:txBody>
      </p:sp>
      <p:sp>
        <p:nvSpPr>
          <p:cNvPr id="6" name="Espaço Reservado para Número de Slide 3">
            <a:extLst>
              <a:ext uri="{FF2B5EF4-FFF2-40B4-BE49-F238E27FC236}">
                <a16:creationId xmlns:a16="http://schemas.microsoft.com/office/drawing/2014/main" id="{E31A9D3E-A167-49A2-B2E5-7B597687CDD4}"/>
              </a:ext>
            </a:extLst>
          </p:cNvPr>
          <p:cNvSpPr txBox="1">
            <a:spLocks/>
          </p:cNvSpPr>
          <p:nvPr/>
        </p:nvSpPr>
        <p:spPr bwMode="auto">
          <a:xfrm>
            <a:off x="7542995" y="6611814"/>
            <a:ext cx="2808065" cy="24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5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35BA89B2-75DE-4618-A198-A87BD4E9144E}"/>
              </a:ext>
            </a:extLst>
          </p:cNvPr>
          <p:cNvSpPr/>
          <p:nvPr/>
        </p:nvSpPr>
        <p:spPr>
          <a:xfrm>
            <a:off x="403409" y="384731"/>
            <a:ext cx="1810872" cy="484621"/>
          </a:xfrm>
          <a:prstGeom prst="roundRect">
            <a:avLst>
              <a:gd name="adj" fmla="val 3150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>
              <a:solidFill>
                <a:schemeClr val="bg1"/>
              </a:solidFill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C12623E1-2356-4884-A095-53FC04C4E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53" y="396208"/>
            <a:ext cx="15933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200" b="1" dirty="0"/>
              <a:t>FUNDAMENTAÇÃO TEÓRICA</a:t>
            </a:r>
          </a:p>
        </p:txBody>
      </p:sp>
    </p:spTree>
    <p:extLst>
      <p:ext uri="{BB962C8B-B14F-4D97-AF65-F5344CB8AC3E}">
        <p14:creationId xmlns:p14="http://schemas.microsoft.com/office/powerpoint/2010/main" val="259202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69631" y="254307"/>
            <a:ext cx="11676184" cy="6248400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pic>
        <p:nvPicPr>
          <p:cNvPr id="10" name="Espaço Reservado para Conteúdo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73892" y="839744"/>
            <a:ext cx="4096186" cy="5477637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57296" y="6256486"/>
            <a:ext cx="22742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8.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Fluxograma metodológico</a:t>
            </a:r>
            <a:endParaRPr lang="pt-BR" dirty="0"/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180027" y="316524"/>
            <a:ext cx="9855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MATERIAIS E MÉTODOS</a:t>
            </a:r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AFA1644-B238-46B8-9B35-335E1CE68E2F}"/>
              </a:ext>
            </a:extLst>
          </p:cNvPr>
          <p:cNvSpPr txBox="1">
            <a:spLocks/>
          </p:cNvSpPr>
          <p:nvPr/>
        </p:nvSpPr>
        <p:spPr bwMode="auto">
          <a:xfrm>
            <a:off x="7542995" y="6477702"/>
            <a:ext cx="2808065" cy="380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fld id="{93D8907B-FC8E-4468-BC6D-A9F707555643}" type="slidenum">
              <a:rPr lang="pt-BR" altLang="pt-BR" sz="1400" b="1" smtClean="0">
                <a:solidFill>
                  <a:schemeClr val="bg1"/>
                </a:solidFill>
              </a:rPr>
              <a:pPr eaLnBrk="1" hangingPunct="1"/>
              <a:t>6</a:t>
            </a:fld>
            <a:endParaRPr lang="pt-BR" altLang="pt-B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03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85174" y="277784"/>
            <a:ext cx="11687907" cy="6263043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/>
              <a:t>APL</a:t>
            </a:r>
            <a:endParaRPr lang="pt-BR" dirty="0"/>
          </a:p>
        </p:txBody>
      </p:sp>
      <p:pic>
        <p:nvPicPr>
          <p:cNvPr id="17" name="Espaço Reservado para Conteúdo 16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819" y="3706617"/>
            <a:ext cx="2943636" cy="1790950"/>
          </a:xfrm>
        </p:spPr>
      </p:pic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7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020405" y="325325"/>
            <a:ext cx="104680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800" b="1" dirty="0"/>
              <a:t>CARACTERIZAÇÃO E DELIMITAÇÃO DA ÁREA DE ESTUDO</a:t>
            </a: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8833" y="3753547"/>
            <a:ext cx="2171830" cy="1828325"/>
          </a:xfrm>
          <a:prstGeom prst="rect">
            <a:avLst/>
          </a:prstGeom>
        </p:spPr>
      </p:pic>
      <p:sp>
        <p:nvSpPr>
          <p:cNvPr id="19" name="CaixaDeTexto 18"/>
          <p:cNvSpPr txBox="1"/>
          <p:nvPr/>
        </p:nvSpPr>
        <p:spPr>
          <a:xfrm>
            <a:off x="5606321" y="1199213"/>
            <a:ext cx="60825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Subsetor Leste - 2 (L-2): Parque Bandeirantes, Jardim Paulistano, Paulista e Macedo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População de 22.463 habitantes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Domicílios 10.470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Zona mista: habitação, comércio e serviços.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Composto por 3,7% da população total do município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315154" y="3270952"/>
            <a:ext cx="4849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14. 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Delimitação da área de estudo e localização do PEV estudado</a:t>
            </a:r>
            <a:endParaRPr lang="pt-BR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6418833" y="5562816"/>
            <a:ext cx="2171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10.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 População e Domicílios do subsetor Leste - 2 (L-2), do município de Ribeirão Preto/SP.</a:t>
            </a:r>
          </a:p>
          <a:p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8792308" y="5581872"/>
            <a:ext cx="27783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11</a:t>
            </a:r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. População do subsetor Leste - 2 (L-2), em relação ao município de Ribeirão Preto/SP.</a:t>
            </a:r>
          </a:p>
          <a:p>
            <a:endParaRPr lang="pt-BR" dirty="0"/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6" y="840453"/>
            <a:ext cx="4228767" cy="2448059"/>
          </a:xfrm>
          <a:prstGeom prst="rect">
            <a:avLst/>
          </a:prstGeom>
        </p:spPr>
      </p:pic>
      <p:pic>
        <p:nvPicPr>
          <p:cNvPr id="23" name="Imagem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07" y="3618636"/>
            <a:ext cx="4241645" cy="2594099"/>
          </a:xfrm>
          <a:prstGeom prst="rect">
            <a:avLst/>
          </a:prstGeom>
        </p:spPr>
      </p:pic>
      <p:sp>
        <p:nvSpPr>
          <p:cNvPr id="27" name="CaixaDeTexto 26"/>
          <p:cNvSpPr txBox="1"/>
          <p:nvPr/>
        </p:nvSpPr>
        <p:spPr>
          <a:xfrm>
            <a:off x="0" y="6180534"/>
            <a:ext cx="49276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Figura 17. Localização das amostras coletas</a:t>
            </a:r>
            <a:endParaRPr lang="pt-BR" dirty="0"/>
          </a:p>
        </p:txBody>
      </p:sp>
      <p:sp>
        <p:nvSpPr>
          <p:cNvPr id="28" name="Espaço Reservado para Número de Slide 3"/>
          <p:cNvSpPr txBox="1">
            <a:spLocks/>
          </p:cNvSpPr>
          <p:nvPr/>
        </p:nvSpPr>
        <p:spPr bwMode="auto">
          <a:xfrm>
            <a:off x="7830862" y="6495101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368441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34462" y="269632"/>
            <a:ext cx="11711353" cy="6298206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 smtClean="0">
                <a:solidFill>
                  <a:schemeClr val="bg1"/>
                </a:solidFill>
              </a:rPr>
              <a:pPr eaLnBrk="1" hangingPunct="1"/>
              <a:t>8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162442" y="254016"/>
            <a:ext cx="985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800" b="1" dirty="0"/>
              <a:t>PRINCIPAIS PESQUISAS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000" b="1" dirty="0"/>
              <a:t>Análise dos Resultados Obtidos Por Meio de Questionários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1572" y="2679998"/>
            <a:ext cx="5516462" cy="3361364"/>
          </a:xfrm>
          <a:prstGeom prst="rect">
            <a:avLst/>
          </a:prstGeom>
        </p:spPr>
      </p:pic>
      <p:pic>
        <p:nvPicPr>
          <p:cNvPr id="11" name="Imagem 10" descr="C:\Users\Jane\Downloads\WhatsApp Image 2018-05-06 at 13.28.47 (1).jpe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9801" y="1699846"/>
            <a:ext cx="2599641" cy="195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C:\Users\Jane\Desktop\TCC\WhatsApp Image 2018-05-13 at 23.19.59.jpe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553" y="1699846"/>
            <a:ext cx="2536973" cy="196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agem 16" descr="C:\Users\Jane\Downloads\WhatsApp Image 2018-05-13 at 09.47.39.jpe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817" y="4177571"/>
            <a:ext cx="2628632" cy="2034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 descr="C:\Users\Jane\Downloads\WhatsApp Image 2018-05-06 at 13.28.46.jpe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570" y="4177571"/>
            <a:ext cx="2487293" cy="20209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aixaDeTexto 6"/>
          <p:cNvSpPr txBox="1"/>
          <p:nvPr/>
        </p:nvSpPr>
        <p:spPr>
          <a:xfrm>
            <a:off x="6304764" y="3625052"/>
            <a:ext cx="2492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Figura 18.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Caçamba contendo resíduos da obra estudada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8916857" y="3665580"/>
            <a:ext cx="243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Figura 22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. Caçamba contendo resíduos da obra estudada</a:t>
            </a:r>
          </a:p>
          <a:p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9202942" y="6198505"/>
            <a:ext cx="220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Figura 23.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 Caçamba contendo resíduos da obra estudada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6337922" y="6198505"/>
            <a:ext cx="2324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b="1" dirty="0">
                <a:latin typeface="Arial" panose="020B0604020202020204" pitchFamily="34" charset="0"/>
                <a:cs typeface="Arial" panose="020B0604020202020204" pitchFamily="34" charset="0"/>
              </a:rPr>
              <a:t>Figura 19.</a:t>
            </a:r>
            <a:r>
              <a:rPr lang="pt-BR" sz="900" dirty="0">
                <a:latin typeface="Arial" panose="020B0604020202020204" pitchFamily="34" charset="0"/>
                <a:cs typeface="Arial" panose="020B0604020202020204" pitchFamily="34" charset="0"/>
              </a:rPr>
              <a:t>  Caçamba contendo resíduos da obra estudada</a:t>
            </a:r>
            <a:endParaRPr lang="pt-BR" dirty="0"/>
          </a:p>
        </p:txBody>
      </p:sp>
      <p:sp>
        <p:nvSpPr>
          <p:cNvPr id="15" name="Espaço Reservado para Número de Slide 3"/>
          <p:cNvSpPr txBox="1">
            <a:spLocks/>
          </p:cNvSpPr>
          <p:nvPr/>
        </p:nvSpPr>
        <p:spPr bwMode="auto">
          <a:xfrm>
            <a:off x="7830862" y="6495101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213141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4"/>
          <p:cNvSpPr/>
          <p:nvPr/>
        </p:nvSpPr>
        <p:spPr>
          <a:xfrm>
            <a:off x="246185" y="257908"/>
            <a:ext cx="11711353" cy="6342184"/>
          </a:xfrm>
          <a:prstGeom prst="roundRect">
            <a:avLst>
              <a:gd name="adj" fmla="val 2993"/>
            </a:avLst>
          </a:prstGeom>
          <a:solidFill>
            <a:schemeClr val="bg1"/>
          </a:solidFill>
          <a:ln>
            <a:solidFill>
              <a:srgbClr val="0048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pt-BR" b="1" dirty="0"/>
              <a:t>APL</a:t>
            </a:r>
            <a:endParaRPr lang="pt-BR" dirty="0"/>
          </a:p>
        </p:txBody>
      </p:sp>
      <p:sp>
        <p:nvSpPr>
          <p:cNvPr id="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3D8907B-FC8E-4468-BC6D-A9F707555643}" type="slidenum">
              <a:rPr lang="pt-BR" altLang="pt-BR">
                <a:solidFill>
                  <a:schemeClr val="bg1"/>
                </a:solidFill>
              </a:rPr>
              <a:pPr eaLnBrk="1" hangingPunct="1"/>
              <a:t>9</a:t>
            </a:fld>
            <a:endParaRPr lang="pt-BR" altLang="pt-BR">
              <a:solidFill>
                <a:schemeClr val="bg1"/>
              </a:solidFill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373435" y="257908"/>
            <a:ext cx="985539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sz="2800" b="1" dirty="0"/>
              <a:t>PRINCIPAIS PESQUISAS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sz="2000" b="1" dirty="0"/>
              <a:t>Análise dos Resultados Obtidos Por Meio de Questionários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452" y="2860431"/>
            <a:ext cx="5386119" cy="314619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96888" y="2860431"/>
            <a:ext cx="5470888" cy="3146199"/>
          </a:xfrm>
          <a:prstGeom prst="rect">
            <a:avLst/>
          </a:prstGeom>
        </p:spPr>
      </p:pic>
      <p:sp>
        <p:nvSpPr>
          <p:cNvPr id="8" name="Espaço Reservado para Número de Slide 3"/>
          <p:cNvSpPr txBox="1">
            <a:spLocks/>
          </p:cNvSpPr>
          <p:nvPr/>
        </p:nvSpPr>
        <p:spPr bwMode="auto">
          <a:xfrm>
            <a:off x="7959816" y="6515445"/>
            <a:ext cx="2808065" cy="36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9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eaLnBrk="0" latinLnBrk="0" hangingPunct="0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r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/>
            <a:r>
              <a:rPr lang="pt-BR" altLang="pt-BR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6400286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2271</TotalTime>
  <Words>1405</Words>
  <Application>Microsoft Office PowerPoint</Application>
  <PresentationFormat>Widescreen</PresentationFormat>
  <Paragraphs>228</Paragraphs>
  <Slides>35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Trebuchet MS</vt:lpstr>
      <vt:lpstr>Wingdings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Objetivo do Trabalho</vt:lpstr>
      <vt:lpstr>Fundamentação Teórica</vt:lpstr>
      <vt:lpstr>Redes Neurais Convolucionais (CNN)</vt:lpstr>
      <vt:lpstr>Vision Transformers (ViT)</vt:lpstr>
      <vt:lpstr>Modelos Híbridos (ResNet + ViT)</vt:lpstr>
      <vt:lpstr>Metodologia</vt:lpstr>
      <vt:lpstr>Base de Dados</vt:lpstr>
      <vt:lpstr>Pré-Processamento das Imagens</vt:lpstr>
      <vt:lpstr>Arquiteturas Avaliadas</vt:lpstr>
      <vt:lpstr>Treinamento e Avaliação</vt:lpstr>
      <vt:lpstr>Resultados Obtidos</vt:lpstr>
      <vt:lpstr>Desempenho em Classificação Binária</vt:lpstr>
      <vt:lpstr>Resultados Obtidos</vt:lpstr>
      <vt:lpstr>Desempenho em Classificação Multiclasses</vt:lpstr>
      <vt:lpstr>Análise de Erros</vt:lpstr>
      <vt:lpstr>Conclusão</vt:lpstr>
      <vt:lpstr>Conclusões Gerais</vt:lpstr>
      <vt:lpstr>Trabalhos Futuros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felipe</cp:lastModifiedBy>
  <cp:revision>411</cp:revision>
  <dcterms:created xsi:type="dcterms:W3CDTF">2018-06-17T15:12:08Z</dcterms:created>
  <dcterms:modified xsi:type="dcterms:W3CDTF">2025-02-22T18:54:05Z</dcterms:modified>
</cp:coreProperties>
</file>