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882" r:id="rId1"/>
  </p:sldMasterIdLst>
  <p:notesMasterIdLst>
    <p:notesMasterId r:id="rId18"/>
  </p:notesMasterIdLst>
  <p:sldIdLst>
    <p:sldId id="256" r:id="rId2"/>
    <p:sldId id="259" r:id="rId3"/>
    <p:sldId id="262" r:id="rId4"/>
    <p:sldId id="263" r:id="rId5"/>
    <p:sldId id="264" r:id="rId6"/>
    <p:sldId id="272" r:id="rId7"/>
    <p:sldId id="275" r:id="rId8"/>
    <p:sldId id="276" r:id="rId9"/>
    <p:sldId id="274" r:id="rId10"/>
    <p:sldId id="278" r:id="rId11"/>
    <p:sldId id="279" r:id="rId12"/>
    <p:sldId id="280" r:id="rId13"/>
    <p:sldId id="281" r:id="rId14"/>
    <p:sldId id="287" r:id="rId15"/>
    <p:sldId id="277"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494" autoAdjust="0"/>
  </p:normalViewPr>
  <p:slideViewPr>
    <p:cSldViewPr snapToGrid="0">
      <p:cViewPr varScale="1">
        <p:scale>
          <a:sx n="82" d="100"/>
          <a:sy n="82" d="100"/>
        </p:scale>
        <p:origin x="81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81D070-756C-42EF-A114-9C4B78874677}" type="datetimeFigureOut">
              <a:rPr lang="pt-BR" smtClean="0"/>
              <a:pPr/>
              <a:t>22/06/2018</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78106F-20E4-4638-BAF2-3768F6927375}" type="slidenum">
              <a:rPr lang="pt-BR" smtClean="0"/>
              <a:pPr/>
              <a:t>‹nº›</a:t>
            </a:fld>
            <a:endParaRPr lang="pt-BR"/>
          </a:p>
        </p:txBody>
      </p:sp>
    </p:spTree>
    <p:extLst>
      <p:ext uri="{BB962C8B-B14F-4D97-AF65-F5344CB8AC3E}">
        <p14:creationId xmlns:p14="http://schemas.microsoft.com/office/powerpoint/2010/main" val="321288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278106F-20E4-4638-BAF2-3768F6927375}" type="slidenum">
              <a:rPr lang="pt-BR" smtClean="0"/>
              <a:pPr/>
              <a:t>7</a:t>
            </a:fld>
            <a:endParaRPr lang="pt-BR"/>
          </a:p>
        </p:txBody>
      </p:sp>
    </p:spTree>
    <p:extLst>
      <p:ext uri="{BB962C8B-B14F-4D97-AF65-F5344CB8AC3E}">
        <p14:creationId xmlns:p14="http://schemas.microsoft.com/office/powerpoint/2010/main" val="381069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278106F-20E4-4638-BAF2-3768F6927375}" type="slidenum">
              <a:rPr lang="pt-BR" smtClean="0"/>
              <a:pPr/>
              <a:t>8</a:t>
            </a:fld>
            <a:endParaRPr lang="pt-BR"/>
          </a:p>
        </p:txBody>
      </p:sp>
    </p:spTree>
    <p:extLst>
      <p:ext uri="{BB962C8B-B14F-4D97-AF65-F5344CB8AC3E}">
        <p14:creationId xmlns:p14="http://schemas.microsoft.com/office/powerpoint/2010/main" val="581009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278106F-20E4-4638-BAF2-3768F6927375}" type="slidenum">
              <a:rPr lang="pt-BR" smtClean="0"/>
              <a:pPr/>
              <a:t>9</a:t>
            </a:fld>
            <a:endParaRPr lang="pt-BR"/>
          </a:p>
        </p:txBody>
      </p:sp>
    </p:spTree>
    <p:extLst>
      <p:ext uri="{BB962C8B-B14F-4D97-AF65-F5344CB8AC3E}">
        <p14:creationId xmlns:p14="http://schemas.microsoft.com/office/powerpoint/2010/main" val="250441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278106F-20E4-4638-BAF2-3768F6927375}" type="slidenum">
              <a:rPr lang="pt-BR" smtClean="0"/>
              <a:pPr/>
              <a:t>10</a:t>
            </a:fld>
            <a:endParaRPr lang="pt-BR"/>
          </a:p>
        </p:txBody>
      </p:sp>
    </p:spTree>
    <p:extLst>
      <p:ext uri="{BB962C8B-B14F-4D97-AF65-F5344CB8AC3E}">
        <p14:creationId xmlns:p14="http://schemas.microsoft.com/office/powerpoint/2010/main" val="3199808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278106F-20E4-4638-BAF2-3768F6927375}" type="slidenum">
              <a:rPr lang="pt-BR" smtClean="0"/>
              <a:pPr/>
              <a:t>11</a:t>
            </a:fld>
            <a:endParaRPr lang="pt-BR"/>
          </a:p>
        </p:txBody>
      </p:sp>
    </p:spTree>
    <p:extLst>
      <p:ext uri="{BB962C8B-B14F-4D97-AF65-F5344CB8AC3E}">
        <p14:creationId xmlns:p14="http://schemas.microsoft.com/office/powerpoint/2010/main" val="1734050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278106F-20E4-4638-BAF2-3768F6927375}" type="slidenum">
              <a:rPr lang="pt-BR" smtClean="0"/>
              <a:pPr/>
              <a:t>12</a:t>
            </a:fld>
            <a:endParaRPr lang="pt-BR"/>
          </a:p>
        </p:txBody>
      </p:sp>
    </p:spTree>
    <p:extLst>
      <p:ext uri="{BB962C8B-B14F-4D97-AF65-F5344CB8AC3E}">
        <p14:creationId xmlns:p14="http://schemas.microsoft.com/office/powerpoint/2010/main" val="2518435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5278106F-20E4-4638-BAF2-3768F6927375}" type="slidenum">
              <a:rPr lang="pt-BR" smtClean="0"/>
              <a:pPr/>
              <a:t>13</a:t>
            </a:fld>
            <a:endParaRPr lang="pt-BR"/>
          </a:p>
        </p:txBody>
      </p:sp>
    </p:spTree>
    <p:extLst>
      <p:ext uri="{BB962C8B-B14F-4D97-AF65-F5344CB8AC3E}">
        <p14:creationId xmlns:p14="http://schemas.microsoft.com/office/powerpoint/2010/main" val="3432901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6449777C-CAC7-4437-BCB3-E731CD68481B}" type="datetimeFigureOut">
              <a:rPr lang="pt-BR" smtClean="0"/>
              <a:pPr/>
              <a:t>22/06/2018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5EB99DB-F296-4A3F-9DF5-5A9FC72B6216}" type="slidenum">
              <a:rPr lang="pt-BR" smtClean="0"/>
              <a:pPr/>
              <a:t>‹nº›</a:t>
            </a:fld>
            <a:endParaRPr lang="pt-BR"/>
          </a:p>
        </p:txBody>
      </p:sp>
    </p:spTree>
    <p:extLst>
      <p:ext uri="{BB962C8B-B14F-4D97-AF65-F5344CB8AC3E}">
        <p14:creationId xmlns:p14="http://schemas.microsoft.com/office/powerpoint/2010/main" val="384315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6449777C-CAC7-4437-BCB3-E731CD68481B}" type="datetimeFigureOut">
              <a:rPr lang="pt-BR" smtClean="0"/>
              <a:pPr/>
              <a:t>22/06/2018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5EB99DB-F296-4A3F-9DF5-5A9FC72B6216}" type="slidenum">
              <a:rPr lang="pt-BR" smtClean="0"/>
              <a:pPr/>
              <a:t>‹nº›</a:t>
            </a:fld>
            <a:endParaRPr lang="pt-BR"/>
          </a:p>
        </p:txBody>
      </p:sp>
    </p:spTree>
    <p:extLst>
      <p:ext uri="{BB962C8B-B14F-4D97-AF65-F5344CB8AC3E}">
        <p14:creationId xmlns:p14="http://schemas.microsoft.com/office/powerpoint/2010/main" val="3088889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smtClean="0"/>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Editar estilos de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6449777C-CAC7-4437-BCB3-E731CD68481B}" type="datetimeFigureOut">
              <a:rPr lang="pt-BR" smtClean="0"/>
              <a:pPr/>
              <a:t>22/06/2018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5EB99DB-F296-4A3F-9DF5-5A9FC72B6216}" type="slidenum">
              <a:rPr lang="pt-BR" smtClean="0"/>
              <a:pPr/>
              <a:t>‹nº›</a:t>
            </a:fld>
            <a:endParaRPr lang="pt-B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5426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6449777C-CAC7-4437-BCB3-E731CD68481B}" type="datetimeFigureOut">
              <a:rPr lang="pt-BR" smtClean="0"/>
              <a:pPr/>
              <a:t>22/06/2018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5EB99DB-F296-4A3F-9DF5-5A9FC72B6216}" type="slidenum">
              <a:rPr lang="pt-BR" smtClean="0"/>
              <a:pPr/>
              <a:t>‹nº›</a:t>
            </a:fld>
            <a:endParaRPr lang="pt-BR"/>
          </a:p>
        </p:txBody>
      </p:sp>
    </p:spTree>
    <p:extLst>
      <p:ext uri="{BB962C8B-B14F-4D97-AF65-F5344CB8AC3E}">
        <p14:creationId xmlns:p14="http://schemas.microsoft.com/office/powerpoint/2010/main" val="2022508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smtClean="0"/>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6449777C-CAC7-4437-BCB3-E731CD68481B}" type="datetimeFigureOut">
              <a:rPr lang="pt-BR" smtClean="0"/>
              <a:pPr/>
              <a:t>22/06/2018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5EB99DB-F296-4A3F-9DF5-5A9FC72B6216}" type="slidenum">
              <a:rPr lang="pt-BR" smtClean="0"/>
              <a:pPr/>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851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smtClean="0"/>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smtClean="0"/>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6449777C-CAC7-4437-BCB3-E731CD68481B}" type="datetimeFigureOut">
              <a:rPr lang="pt-BR" smtClean="0"/>
              <a:pPr/>
              <a:t>22/06/2018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5EB99DB-F296-4A3F-9DF5-5A9FC72B6216}" type="slidenum">
              <a:rPr lang="pt-BR" smtClean="0"/>
              <a:pPr/>
              <a:t>‹nº›</a:t>
            </a:fld>
            <a:endParaRPr lang="pt-BR"/>
          </a:p>
        </p:txBody>
      </p:sp>
    </p:spTree>
    <p:extLst>
      <p:ext uri="{BB962C8B-B14F-4D97-AF65-F5344CB8AC3E}">
        <p14:creationId xmlns:p14="http://schemas.microsoft.com/office/powerpoint/2010/main" val="815388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6449777C-CAC7-4437-BCB3-E731CD68481B}" type="datetimeFigureOut">
              <a:rPr lang="pt-BR" smtClean="0"/>
              <a:pPr/>
              <a:t>22/06/2018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5EB99DB-F296-4A3F-9DF5-5A9FC72B6216}" type="slidenum">
              <a:rPr lang="pt-BR" smtClean="0"/>
              <a:pPr/>
              <a:t>‹nº›</a:t>
            </a:fld>
            <a:endParaRPr lang="pt-BR"/>
          </a:p>
        </p:txBody>
      </p:sp>
    </p:spTree>
    <p:extLst>
      <p:ext uri="{BB962C8B-B14F-4D97-AF65-F5344CB8AC3E}">
        <p14:creationId xmlns:p14="http://schemas.microsoft.com/office/powerpoint/2010/main" val="3239882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6449777C-CAC7-4437-BCB3-E731CD68481B}" type="datetimeFigureOut">
              <a:rPr lang="pt-BR" smtClean="0"/>
              <a:pPr/>
              <a:t>22/06/2018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5EB99DB-F296-4A3F-9DF5-5A9FC72B6216}" type="slidenum">
              <a:rPr lang="pt-BR" smtClean="0"/>
              <a:pPr/>
              <a:t>‹nº›</a:t>
            </a:fld>
            <a:endParaRPr lang="pt-BR"/>
          </a:p>
        </p:txBody>
      </p:sp>
    </p:spTree>
    <p:extLst>
      <p:ext uri="{BB962C8B-B14F-4D97-AF65-F5344CB8AC3E}">
        <p14:creationId xmlns:p14="http://schemas.microsoft.com/office/powerpoint/2010/main" val="2138659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6449777C-CAC7-4437-BCB3-E731CD68481B}" type="datetimeFigureOut">
              <a:rPr lang="pt-BR" smtClean="0"/>
              <a:pPr/>
              <a:t>22/06/2018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5EB99DB-F296-4A3F-9DF5-5A9FC72B6216}" type="slidenum">
              <a:rPr lang="pt-BR" smtClean="0"/>
              <a:pPr/>
              <a:t>‹nº›</a:t>
            </a:fld>
            <a:endParaRPr lang="pt-BR"/>
          </a:p>
        </p:txBody>
      </p:sp>
    </p:spTree>
    <p:extLst>
      <p:ext uri="{BB962C8B-B14F-4D97-AF65-F5344CB8AC3E}">
        <p14:creationId xmlns:p14="http://schemas.microsoft.com/office/powerpoint/2010/main" val="3229648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smtClean="0"/>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6449777C-CAC7-4437-BCB3-E731CD68481B}" type="datetimeFigureOut">
              <a:rPr lang="pt-BR" smtClean="0"/>
              <a:pPr/>
              <a:t>22/06/2018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C5EB99DB-F296-4A3F-9DF5-5A9FC72B6216}" type="slidenum">
              <a:rPr lang="pt-BR" smtClean="0"/>
              <a:pPr/>
              <a:t>‹nº›</a:t>
            </a:fld>
            <a:endParaRPr lang="pt-BR"/>
          </a:p>
        </p:txBody>
      </p:sp>
    </p:spTree>
    <p:extLst>
      <p:ext uri="{BB962C8B-B14F-4D97-AF65-F5344CB8AC3E}">
        <p14:creationId xmlns:p14="http://schemas.microsoft.com/office/powerpoint/2010/main" val="167325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6449777C-CAC7-4437-BCB3-E731CD68481B}" type="datetimeFigureOut">
              <a:rPr lang="pt-BR" smtClean="0"/>
              <a:pPr/>
              <a:t>22/06/2018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5EB99DB-F296-4A3F-9DF5-5A9FC72B6216}" type="slidenum">
              <a:rPr lang="pt-BR" smtClean="0"/>
              <a:pPr/>
              <a:t>‹nº›</a:t>
            </a:fld>
            <a:endParaRPr lang="pt-BR"/>
          </a:p>
        </p:txBody>
      </p:sp>
    </p:spTree>
    <p:extLst>
      <p:ext uri="{BB962C8B-B14F-4D97-AF65-F5344CB8AC3E}">
        <p14:creationId xmlns:p14="http://schemas.microsoft.com/office/powerpoint/2010/main" val="3920424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6449777C-CAC7-4437-BCB3-E731CD68481B}" type="datetimeFigureOut">
              <a:rPr lang="pt-BR" smtClean="0"/>
              <a:pPr/>
              <a:t>22/06/2018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C5EB99DB-F296-4A3F-9DF5-5A9FC72B6216}" type="slidenum">
              <a:rPr lang="pt-BR" smtClean="0"/>
              <a:pPr/>
              <a:t>‹nº›</a:t>
            </a:fld>
            <a:endParaRPr lang="pt-BR"/>
          </a:p>
        </p:txBody>
      </p:sp>
    </p:spTree>
    <p:extLst>
      <p:ext uri="{BB962C8B-B14F-4D97-AF65-F5344CB8AC3E}">
        <p14:creationId xmlns:p14="http://schemas.microsoft.com/office/powerpoint/2010/main" val="3651936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6449777C-CAC7-4437-BCB3-E731CD68481B}" type="datetimeFigureOut">
              <a:rPr lang="pt-BR" smtClean="0"/>
              <a:pPr/>
              <a:t>22/06/2018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C5EB99DB-F296-4A3F-9DF5-5A9FC72B6216}" type="slidenum">
              <a:rPr lang="pt-BR" smtClean="0"/>
              <a:pPr/>
              <a:t>‹nº›</a:t>
            </a:fld>
            <a:endParaRPr lang="pt-BR"/>
          </a:p>
        </p:txBody>
      </p:sp>
    </p:spTree>
    <p:extLst>
      <p:ext uri="{BB962C8B-B14F-4D97-AF65-F5344CB8AC3E}">
        <p14:creationId xmlns:p14="http://schemas.microsoft.com/office/powerpoint/2010/main" val="668585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49777C-CAC7-4437-BCB3-E731CD68481B}" type="datetimeFigureOut">
              <a:rPr lang="pt-BR" smtClean="0"/>
              <a:pPr/>
              <a:t>22/06/2018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C5EB99DB-F296-4A3F-9DF5-5A9FC72B6216}" type="slidenum">
              <a:rPr lang="pt-BR" smtClean="0"/>
              <a:pPr/>
              <a:t>‹nº›</a:t>
            </a:fld>
            <a:endParaRPr lang="pt-BR"/>
          </a:p>
        </p:txBody>
      </p:sp>
    </p:spTree>
    <p:extLst>
      <p:ext uri="{BB962C8B-B14F-4D97-AF65-F5344CB8AC3E}">
        <p14:creationId xmlns:p14="http://schemas.microsoft.com/office/powerpoint/2010/main" val="4234603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smtClean="0"/>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6449777C-CAC7-4437-BCB3-E731CD68481B}" type="datetimeFigureOut">
              <a:rPr lang="pt-BR" smtClean="0"/>
              <a:pPr/>
              <a:t>22/06/2018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5EB99DB-F296-4A3F-9DF5-5A9FC72B6216}" type="slidenum">
              <a:rPr lang="pt-BR" smtClean="0"/>
              <a:pPr/>
              <a:t>‹nº›</a:t>
            </a:fld>
            <a:endParaRPr lang="pt-BR"/>
          </a:p>
        </p:txBody>
      </p:sp>
    </p:spTree>
    <p:extLst>
      <p:ext uri="{BB962C8B-B14F-4D97-AF65-F5344CB8AC3E}">
        <p14:creationId xmlns:p14="http://schemas.microsoft.com/office/powerpoint/2010/main" val="1658006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6449777C-CAC7-4437-BCB3-E731CD68481B}" type="datetimeFigureOut">
              <a:rPr lang="pt-BR" smtClean="0"/>
              <a:pPr/>
              <a:t>22/06/2018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C5EB99DB-F296-4A3F-9DF5-5A9FC72B6216}" type="slidenum">
              <a:rPr lang="pt-BR" smtClean="0"/>
              <a:pPr/>
              <a:t>‹nº›</a:t>
            </a:fld>
            <a:endParaRPr lang="pt-BR"/>
          </a:p>
        </p:txBody>
      </p:sp>
    </p:spTree>
    <p:extLst>
      <p:ext uri="{BB962C8B-B14F-4D97-AF65-F5344CB8AC3E}">
        <p14:creationId xmlns:p14="http://schemas.microsoft.com/office/powerpoint/2010/main" val="2520178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449777C-CAC7-4437-BCB3-E731CD68481B}" type="datetimeFigureOut">
              <a:rPr lang="pt-BR" smtClean="0"/>
              <a:pPr/>
              <a:t>22/06/2018</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5EB99DB-F296-4A3F-9DF5-5A9FC72B6216}" type="slidenum">
              <a:rPr lang="pt-BR" smtClean="0"/>
              <a:pPr/>
              <a:t>‹nº›</a:t>
            </a:fld>
            <a:endParaRPr lang="pt-BR"/>
          </a:p>
        </p:txBody>
      </p:sp>
    </p:spTree>
    <p:extLst>
      <p:ext uri="{BB962C8B-B14F-4D97-AF65-F5344CB8AC3E}">
        <p14:creationId xmlns:p14="http://schemas.microsoft.com/office/powerpoint/2010/main" val="546225881"/>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27.jpeg"/><Relationship Id="rId5" Type="http://schemas.openxmlformats.org/officeDocument/2006/relationships/image" Target="../media/image26.jpeg"/><Relationship Id="rId4" Type="http://schemas.openxmlformats.org/officeDocument/2006/relationships/image" Target="../media/image2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jpe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de cantos arredondados 4"/>
          <p:cNvSpPr/>
          <p:nvPr/>
        </p:nvSpPr>
        <p:spPr>
          <a:xfrm>
            <a:off x="537998" y="528192"/>
            <a:ext cx="11182120" cy="5916889"/>
          </a:xfrm>
          <a:prstGeom prst="roundRect">
            <a:avLst>
              <a:gd name="adj" fmla="val 2993"/>
            </a:avLst>
          </a:prstGeom>
          <a:solidFill>
            <a:schemeClr val="bg1"/>
          </a:solidFill>
          <a:ln>
            <a:solidFill>
              <a:srgbClr val="0048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dirty="0"/>
              <a:t>APL</a:t>
            </a:r>
            <a:endParaRPr lang="pt-BR" dirty="0"/>
          </a:p>
        </p:txBody>
      </p:sp>
      <p:sp>
        <p:nvSpPr>
          <p:cNvPr id="5" name="Espaço Reservado para Número de Slide 3"/>
          <p:cNvSpPr>
            <a:spLocks noGrp="1"/>
          </p:cNvSpPr>
          <p:nvPr>
            <p:ph type="sldNum" sz="quarter" idx="12"/>
          </p:nvPr>
        </p:nvSpPr>
        <p:spPr bwMode="auto">
          <a:xfrm>
            <a:off x="7819139" y="6379597"/>
            <a:ext cx="2808065" cy="3628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D8907B-FC8E-4468-BC6D-A9F707555643}" type="slidenum">
              <a:rPr lang="pt-BR" altLang="pt-BR">
                <a:solidFill>
                  <a:schemeClr val="bg1"/>
                </a:solidFill>
              </a:rPr>
              <a:pPr eaLnBrk="1" hangingPunct="1"/>
              <a:t>1</a:t>
            </a:fld>
            <a:endParaRPr lang="pt-BR" altLang="pt-BR">
              <a:solidFill>
                <a:schemeClr val="bg1"/>
              </a:solidFill>
            </a:endParaRPr>
          </a:p>
        </p:txBody>
      </p:sp>
      <p:sp>
        <p:nvSpPr>
          <p:cNvPr id="8" name="CaixaDeTexto 8"/>
          <p:cNvSpPr txBox="1">
            <a:spLocks noChangeArrowheads="1"/>
          </p:cNvSpPr>
          <p:nvPr/>
        </p:nvSpPr>
        <p:spPr bwMode="auto">
          <a:xfrm>
            <a:off x="932167" y="2318624"/>
            <a:ext cx="10333822"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50000"/>
              </a:lnSpc>
            </a:pPr>
            <a:r>
              <a:rPr lang="pt-BR" altLang="pt-BR" sz="2300" b="1" dirty="0"/>
              <a:t>AVALIAÇÃO DO GERENCIAMENTO DOS RESÍDUOS DA CONSTRUÇÃO CIVIL: ESTUDO DE CASO NO SUBSETOR LESTE 2 (L-2) DO MUNICÍPIO </a:t>
            </a:r>
            <a:r>
              <a:rPr lang="pt-BR" altLang="pt-BR" sz="2300" b="1" dirty="0" smtClean="0"/>
              <a:t>DE RIBEIRÃO </a:t>
            </a:r>
            <a:r>
              <a:rPr lang="pt-BR" altLang="pt-BR" sz="2300" b="1" dirty="0"/>
              <a:t>PRETO/SP</a:t>
            </a:r>
          </a:p>
          <a:p>
            <a:pPr algn="ctr" eaLnBrk="1" hangingPunct="1"/>
            <a:endParaRPr lang="pt-BR" altLang="pt-BR" sz="2200" dirty="0"/>
          </a:p>
          <a:p>
            <a:pPr algn="ctr" eaLnBrk="1" hangingPunct="1"/>
            <a:endParaRPr lang="pt-BR" altLang="pt-BR" sz="2200" dirty="0"/>
          </a:p>
        </p:txBody>
      </p:sp>
      <p:sp>
        <p:nvSpPr>
          <p:cNvPr id="13" name="CaixaDeTexto 12">
            <a:extLst>
              <a:ext uri="{FF2B5EF4-FFF2-40B4-BE49-F238E27FC236}">
                <a16:creationId xmlns:a16="http://schemas.microsoft.com/office/drawing/2014/main" id="{440B4A19-A5AA-43E6-9A5F-4856299AD649}"/>
              </a:ext>
            </a:extLst>
          </p:cNvPr>
          <p:cNvSpPr txBox="1"/>
          <p:nvPr/>
        </p:nvSpPr>
        <p:spPr>
          <a:xfrm>
            <a:off x="7546160" y="5054164"/>
            <a:ext cx="3749809" cy="646331"/>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Aluna: </a:t>
            </a:r>
            <a:r>
              <a:rPr lang="pt-BR" dirty="0" smtClean="0">
                <a:latin typeface="Arial" panose="020B0604020202020204" pitchFamily="34" charset="0"/>
                <a:cs typeface="Arial" panose="020B0604020202020204" pitchFamily="34" charset="0"/>
              </a:rPr>
              <a:t>Jane A. B. Menezes </a:t>
            </a:r>
          </a:p>
          <a:p>
            <a:r>
              <a:rPr lang="pt-BR" dirty="0" smtClean="0">
                <a:latin typeface="Arial" panose="020B0604020202020204" pitchFamily="34" charset="0"/>
                <a:cs typeface="Arial" panose="020B0604020202020204" pitchFamily="34" charset="0"/>
              </a:rPr>
              <a:t>Orientador</a:t>
            </a:r>
            <a:r>
              <a:rPr lang="pt-BR" dirty="0">
                <a:latin typeface="Arial" panose="020B0604020202020204" pitchFamily="34" charset="0"/>
                <a:cs typeface="Arial" panose="020B0604020202020204" pitchFamily="34" charset="0"/>
              </a:rPr>
              <a:t>: Gustavo Almeida Frata</a:t>
            </a:r>
          </a:p>
        </p:txBody>
      </p:sp>
      <p:sp>
        <p:nvSpPr>
          <p:cNvPr id="14" name="CaixaDeTexto 13">
            <a:extLst>
              <a:ext uri="{FF2B5EF4-FFF2-40B4-BE49-F238E27FC236}">
                <a16:creationId xmlns:a16="http://schemas.microsoft.com/office/drawing/2014/main" id="{05B1EA56-2BD7-468C-8C9B-D41AF9B29C1F}"/>
              </a:ext>
            </a:extLst>
          </p:cNvPr>
          <p:cNvSpPr txBox="1"/>
          <p:nvPr/>
        </p:nvSpPr>
        <p:spPr>
          <a:xfrm>
            <a:off x="7546160" y="5762050"/>
            <a:ext cx="4083169" cy="369332"/>
          </a:xfrm>
          <a:prstGeom prst="rect">
            <a:avLst/>
          </a:prstGeom>
          <a:noFill/>
        </p:spPr>
        <p:txBody>
          <a:bodyPr wrap="none" rtlCol="0">
            <a:spAutoFit/>
          </a:bodyPr>
          <a:lstStyle/>
          <a:p>
            <a:r>
              <a:rPr lang="pt-BR" dirty="0">
                <a:latin typeface="Arial" panose="020B0604020202020204" pitchFamily="34" charset="0"/>
                <a:cs typeface="Arial" panose="020B0604020202020204" pitchFamily="34" charset="0"/>
              </a:rPr>
              <a:t>Ribeirão Preto, </a:t>
            </a:r>
            <a:r>
              <a:rPr lang="pt-BR" dirty="0" smtClean="0">
                <a:latin typeface="Arial" panose="020B0604020202020204" pitchFamily="34" charset="0"/>
                <a:cs typeface="Arial" panose="020B0604020202020204" pitchFamily="34" charset="0"/>
              </a:rPr>
              <a:t>22 </a:t>
            </a:r>
            <a:r>
              <a:rPr lang="pt-BR" dirty="0">
                <a:latin typeface="Arial" panose="020B0604020202020204" pitchFamily="34" charset="0"/>
                <a:cs typeface="Arial" panose="020B0604020202020204" pitchFamily="34" charset="0"/>
              </a:rPr>
              <a:t>de </a:t>
            </a:r>
            <a:r>
              <a:rPr lang="pt-BR" dirty="0" smtClean="0">
                <a:latin typeface="Arial" panose="020B0604020202020204" pitchFamily="34" charset="0"/>
                <a:cs typeface="Arial" panose="020B0604020202020204" pitchFamily="34" charset="0"/>
              </a:rPr>
              <a:t>Junho </a:t>
            </a:r>
            <a:r>
              <a:rPr lang="pt-BR" dirty="0">
                <a:latin typeface="Arial" panose="020B0604020202020204" pitchFamily="34" charset="0"/>
                <a:cs typeface="Arial" panose="020B0604020202020204" pitchFamily="34" charset="0"/>
              </a:rPr>
              <a:t>de </a:t>
            </a:r>
            <a:r>
              <a:rPr lang="pt-BR" dirty="0" smtClean="0">
                <a:latin typeface="Arial" panose="020B0604020202020204" pitchFamily="34" charset="0"/>
                <a:cs typeface="Arial" panose="020B0604020202020204" pitchFamily="34" charset="0"/>
              </a:rPr>
              <a:t>2018</a:t>
            </a:r>
            <a:endParaRPr lang="pt-BR" dirty="0">
              <a:latin typeface="Arial" panose="020B0604020202020204" pitchFamily="34" charset="0"/>
              <a:cs typeface="Arial" panose="020B0604020202020204" pitchFamily="34" charset="0"/>
            </a:endParaRPr>
          </a:p>
        </p:txBody>
      </p:sp>
      <p:sp>
        <p:nvSpPr>
          <p:cNvPr id="15" name="Título 1"/>
          <p:cNvSpPr txBox="1">
            <a:spLocks/>
          </p:cNvSpPr>
          <p:nvPr/>
        </p:nvSpPr>
        <p:spPr>
          <a:xfrm>
            <a:off x="3242126" y="528192"/>
            <a:ext cx="5235890" cy="992373"/>
          </a:xfrm>
          <a:prstGeom prst="rect">
            <a:avLst/>
          </a:prstGeom>
        </p:spPr>
        <p:txBody>
          <a:bodyPr>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200" dirty="0" smtClean="0">
                <a:solidFill>
                  <a:schemeClr val="tx1"/>
                </a:solidFill>
                <a:latin typeface="Arial" panose="020B0604020202020204" pitchFamily="34" charset="0"/>
                <a:cs typeface="Arial" panose="020B0604020202020204" pitchFamily="34" charset="0"/>
              </a:rPr>
              <a:t>UNIVERSIDADE DE RIBEIRÃO PRETO</a:t>
            </a:r>
            <a:br>
              <a:rPr lang="en-US" sz="2200" dirty="0" smtClean="0">
                <a:solidFill>
                  <a:schemeClr val="tx1"/>
                </a:solidFill>
                <a:latin typeface="Arial" panose="020B0604020202020204" pitchFamily="34" charset="0"/>
                <a:cs typeface="Arial" panose="020B0604020202020204" pitchFamily="34" charset="0"/>
              </a:rPr>
            </a:br>
            <a:r>
              <a:rPr lang="en-US" sz="2200" dirty="0" smtClean="0">
                <a:solidFill>
                  <a:schemeClr val="tx1"/>
                </a:solidFill>
                <a:latin typeface="Arial" panose="020B0604020202020204" pitchFamily="34" charset="0"/>
                <a:cs typeface="Arial" panose="020B0604020202020204" pitchFamily="34" charset="0"/>
              </a:rPr>
              <a:t>TRABALHO DE CONCLUSÃO DE CURSO</a:t>
            </a:r>
            <a:br>
              <a:rPr lang="en-US" sz="2200" dirty="0" smtClean="0">
                <a:solidFill>
                  <a:schemeClr val="tx1"/>
                </a:solidFill>
                <a:latin typeface="Arial" panose="020B0604020202020204" pitchFamily="34" charset="0"/>
                <a:cs typeface="Arial" panose="020B0604020202020204" pitchFamily="34" charset="0"/>
              </a:rPr>
            </a:br>
            <a:r>
              <a:rPr lang="en-US" sz="2200" dirty="0" smtClean="0">
                <a:solidFill>
                  <a:schemeClr val="tx1"/>
                </a:solidFill>
                <a:latin typeface="Arial" panose="020B0604020202020204" pitchFamily="34" charset="0"/>
                <a:cs typeface="Arial" panose="020B0604020202020204" pitchFamily="34" charset="0"/>
              </a:rPr>
              <a:t>ENGENHARIA CIVIL</a:t>
            </a:r>
            <a:endParaRPr lang="pt-BR" sz="2200" dirty="0">
              <a:solidFill>
                <a:schemeClr val="tx1"/>
              </a:solidFill>
              <a:latin typeface="Arial" panose="020B0604020202020204" pitchFamily="34" charset="0"/>
              <a:cs typeface="Arial" panose="020B0604020202020204" pitchFamily="34" charset="0"/>
            </a:endParaRPr>
          </a:p>
        </p:txBody>
      </p:sp>
      <p:pic>
        <p:nvPicPr>
          <p:cNvPr id="9" name="Imagem 5" descr="Unaerp"/>
          <p:cNvPicPr>
            <a:picLocks noChangeAspect="1" noChangeArrowheads="1"/>
          </p:cNvPicPr>
          <p:nvPr/>
        </p:nvPicPr>
        <p:blipFill>
          <a:blip r:embed="rId2" cstate="print">
            <a:extLst>
              <a:ext uri="{28A0092B-C50C-407E-A947-70E740481C1C}">
                <a14:useLocalDpi xmlns:a14="http://schemas.microsoft.com/office/drawing/2010/main" val="0"/>
              </a:ext>
            </a:extLst>
          </a:blip>
          <a:srcRect b="11111"/>
          <a:stretch>
            <a:fillRect/>
          </a:stretch>
        </p:blipFill>
        <p:spPr bwMode="auto">
          <a:xfrm>
            <a:off x="589010" y="64069"/>
            <a:ext cx="1451620" cy="396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6971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de cantos arredondados 4"/>
          <p:cNvSpPr/>
          <p:nvPr/>
        </p:nvSpPr>
        <p:spPr>
          <a:xfrm>
            <a:off x="269631" y="289205"/>
            <a:ext cx="11687907" cy="6310887"/>
          </a:xfrm>
          <a:prstGeom prst="roundRect">
            <a:avLst>
              <a:gd name="adj" fmla="val 2993"/>
            </a:avLst>
          </a:prstGeom>
          <a:solidFill>
            <a:schemeClr val="bg1"/>
          </a:solidFill>
          <a:ln>
            <a:solidFill>
              <a:srgbClr val="0048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smtClean="0"/>
              <a:t>APL</a:t>
            </a:r>
            <a:endParaRPr lang="pt-BR" dirty="0"/>
          </a:p>
        </p:txBody>
      </p:sp>
      <p:sp>
        <p:nvSpPr>
          <p:cNvPr id="5"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D8907B-FC8E-4468-BC6D-A9F707555643}" type="slidenum">
              <a:rPr lang="pt-BR" altLang="pt-BR">
                <a:solidFill>
                  <a:schemeClr val="bg1"/>
                </a:solidFill>
              </a:rPr>
              <a:pPr eaLnBrk="1" hangingPunct="1"/>
              <a:t>10</a:t>
            </a:fld>
            <a:endParaRPr lang="pt-BR" altLang="pt-BR">
              <a:solidFill>
                <a:schemeClr val="bg1"/>
              </a:solidFill>
            </a:endParaRPr>
          </a:p>
        </p:txBody>
      </p:sp>
      <p:sp>
        <p:nvSpPr>
          <p:cNvPr id="9" name="Text Box 10"/>
          <p:cNvSpPr txBox="1">
            <a:spLocks noChangeArrowheads="1"/>
          </p:cNvSpPr>
          <p:nvPr/>
        </p:nvSpPr>
        <p:spPr bwMode="auto">
          <a:xfrm>
            <a:off x="1336345" y="254833"/>
            <a:ext cx="98553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50000"/>
              </a:lnSpc>
            </a:pPr>
            <a:r>
              <a:rPr lang="pt-BR" altLang="pt-BR" sz="2800" b="1" dirty="0" smtClean="0"/>
              <a:t>PRINCIPAIS PESQUISAS</a:t>
            </a:r>
          </a:p>
          <a:p>
            <a:pPr algn="ctr" eaLnBrk="1" hangingPunct="1">
              <a:lnSpc>
                <a:spcPct val="150000"/>
              </a:lnSpc>
            </a:pPr>
            <a:r>
              <a:rPr lang="pt-BR" sz="2000" b="1" dirty="0" smtClean="0"/>
              <a:t>Análise </a:t>
            </a:r>
            <a:r>
              <a:rPr lang="pt-BR" sz="2000" b="1" dirty="0"/>
              <a:t>e Discussão dos Resultados Obtidos por Meio de </a:t>
            </a:r>
            <a:r>
              <a:rPr lang="pt-BR" sz="2000" b="1" dirty="0" smtClean="0"/>
              <a:t>Entrevista</a:t>
            </a:r>
            <a:endParaRPr lang="pt-BR" sz="2000" b="1" dirty="0"/>
          </a:p>
        </p:txBody>
      </p:sp>
      <p:pic>
        <p:nvPicPr>
          <p:cNvPr id="10" name="Imagem 9"/>
          <p:cNvPicPr/>
          <p:nvPr/>
        </p:nvPicPr>
        <p:blipFill>
          <a:blip r:embed="rId3" cstate="print">
            <a:extLst>
              <a:ext uri="{28A0092B-C50C-407E-A947-70E740481C1C}">
                <a14:useLocalDpi xmlns:a14="http://schemas.microsoft.com/office/drawing/2010/main" val="0"/>
              </a:ext>
            </a:extLst>
          </a:blip>
          <a:stretch>
            <a:fillRect/>
          </a:stretch>
        </p:blipFill>
        <p:spPr>
          <a:xfrm>
            <a:off x="8791152" y="1866716"/>
            <a:ext cx="2642167" cy="1870916"/>
          </a:xfrm>
          <a:prstGeom prst="rect">
            <a:avLst/>
          </a:prstGeom>
        </p:spPr>
      </p:pic>
      <p:pic>
        <p:nvPicPr>
          <p:cNvPr id="11" name="Imagem 10"/>
          <p:cNvPicPr/>
          <p:nvPr/>
        </p:nvPicPr>
        <p:blipFill>
          <a:blip r:embed="rId4" cstate="print">
            <a:extLst>
              <a:ext uri="{28A0092B-C50C-407E-A947-70E740481C1C}">
                <a14:useLocalDpi xmlns:a14="http://schemas.microsoft.com/office/drawing/2010/main" val="0"/>
              </a:ext>
            </a:extLst>
          </a:blip>
          <a:stretch>
            <a:fillRect/>
          </a:stretch>
        </p:blipFill>
        <p:spPr>
          <a:xfrm>
            <a:off x="5847903" y="1878009"/>
            <a:ext cx="2742760" cy="1870916"/>
          </a:xfrm>
          <a:prstGeom prst="rect">
            <a:avLst/>
          </a:prstGeom>
        </p:spPr>
      </p:pic>
      <p:pic>
        <p:nvPicPr>
          <p:cNvPr id="13" name="Imagem 12"/>
          <p:cNvPicPr/>
          <p:nvPr/>
        </p:nvPicPr>
        <p:blipFill>
          <a:blip r:embed="rId5" cstate="print">
            <a:extLst>
              <a:ext uri="{28A0092B-C50C-407E-A947-70E740481C1C}">
                <a14:useLocalDpi xmlns:a14="http://schemas.microsoft.com/office/drawing/2010/main" val="0"/>
              </a:ext>
            </a:extLst>
          </a:blip>
          <a:stretch>
            <a:fillRect/>
          </a:stretch>
        </p:blipFill>
        <p:spPr>
          <a:xfrm>
            <a:off x="5837048" y="4235868"/>
            <a:ext cx="2742760" cy="1834984"/>
          </a:xfrm>
          <a:prstGeom prst="rect">
            <a:avLst/>
          </a:prstGeom>
        </p:spPr>
      </p:pic>
      <p:sp>
        <p:nvSpPr>
          <p:cNvPr id="3" name="CaixaDeTexto 2"/>
          <p:cNvSpPr txBox="1"/>
          <p:nvPr/>
        </p:nvSpPr>
        <p:spPr>
          <a:xfrm>
            <a:off x="8834571" y="3720784"/>
            <a:ext cx="2642167" cy="400110"/>
          </a:xfrm>
          <a:prstGeom prst="rect">
            <a:avLst/>
          </a:prstGeom>
          <a:noFill/>
        </p:spPr>
        <p:txBody>
          <a:bodyPr wrap="square" rtlCol="0">
            <a:spAutoFit/>
          </a:bodyPr>
          <a:lstStyle/>
          <a:p>
            <a:pPr algn="ctr"/>
            <a:r>
              <a:rPr lang="pt-BR" sz="1000" b="1" dirty="0">
                <a:latin typeface="Arial" panose="020B0604020202020204" pitchFamily="34" charset="0"/>
                <a:cs typeface="Arial" panose="020B0604020202020204" pitchFamily="34" charset="0"/>
              </a:rPr>
              <a:t>Figura 24</a:t>
            </a:r>
            <a:r>
              <a:rPr lang="pt-BR" sz="1000" dirty="0">
                <a:latin typeface="Arial" panose="020B0604020202020204" pitchFamily="34" charset="0"/>
                <a:cs typeface="Arial" panose="020B0604020202020204" pitchFamily="34" charset="0"/>
              </a:rPr>
              <a:t>. Situação do ponto de entrega voluntaria Jardim Procópio</a:t>
            </a:r>
          </a:p>
        </p:txBody>
      </p:sp>
      <p:sp>
        <p:nvSpPr>
          <p:cNvPr id="6" name="CaixaDeTexto 5"/>
          <p:cNvSpPr txBox="1"/>
          <p:nvPr/>
        </p:nvSpPr>
        <p:spPr>
          <a:xfrm>
            <a:off x="5730085" y="3747097"/>
            <a:ext cx="2860578" cy="400110"/>
          </a:xfrm>
          <a:prstGeom prst="rect">
            <a:avLst/>
          </a:prstGeom>
          <a:noFill/>
        </p:spPr>
        <p:txBody>
          <a:bodyPr wrap="square" rtlCol="0">
            <a:spAutoFit/>
          </a:bodyPr>
          <a:lstStyle/>
          <a:p>
            <a:pPr algn="ctr"/>
            <a:r>
              <a:rPr lang="pt-BR" sz="1000" b="1" dirty="0">
                <a:latin typeface="Arial" panose="020B0604020202020204" pitchFamily="34" charset="0"/>
                <a:cs typeface="Arial" panose="020B0604020202020204" pitchFamily="34" charset="0"/>
              </a:rPr>
              <a:t>Figura 25</a:t>
            </a:r>
            <a:r>
              <a:rPr lang="pt-BR" sz="1000" dirty="0">
                <a:latin typeface="Arial" panose="020B0604020202020204" pitchFamily="34" charset="0"/>
                <a:cs typeface="Arial" panose="020B0604020202020204" pitchFamily="34" charset="0"/>
              </a:rPr>
              <a:t>. Telhas e tijolos descartados praticamente na calçada</a:t>
            </a:r>
          </a:p>
        </p:txBody>
      </p:sp>
      <p:sp>
        <p:nvSpPr>
          <p:cNvPr id="7" name="CaixaDeTexto 6"/>
          <p:cNvSpPr txBox="1"/>
          <p:nvPr/>
        </p:nvSpPr>
        <p:spPr>
          <a:xfrm>
            <a:off x="5837048" y="6041156"/>
            <a:ext cx="2742760" cy="400110"/>
          </a:xfrm>
          <a:prstGeom prst="rect">
            <a:avLst/>
          </a:prstGeom>
          <a:noFill/>
        </p:spPr>
        <p:txBody>
          <a:bodyPr wrap="square" rtlCol="0">
            <a:spAutoFit/>
          </a:bodyPr>
          <a:lstStyle/>
          <a:p>
            <a:pPr algn="ctr"/>
            <a:r>
              <a:rPr lang="pt-BR" sz="1000" b="1" dirty="0">
                <a:latin typeface="Arial" panose="020B0604020202020204" pitchFamily="34" charset="0"/>
                <a:cs typeface="Arial" panose="020B0604020202020204" pitchFamily="34" charset="0"/>
              </a:rPr>
              <a:t>Figura 26</a:t>
            </a:r>
            <a:r>
              <a:rPr lang="pt-BR" sz="1000" dirty="0">
                <a:latin typeface="Arial" panose="020B0604020202020204" pitchFamily="34" charset="0"/>
                <a:cs typeface="Arial" panose="020B0604020202020204" pitchFamily="34" charset="0"/>
              </a:rPr>
              <a:t>. Entulhos jogados diretamente no terreno</a:t>
            </a:r>
          </a:p>
        </p:txBody>
      </p:sp>
      <p:pic>
        <p:nvPicPr>
          <p:cNvPr id="15" name="Imagem 14"/>
          <p:cNvPicPr/>
          <p:nvPr/>
        </p:nvPicPr>
        <p:blipFill>
          <a:blip r:embed="rId6" cstate="print">
            <a:extLst>
              <a:ext uri="{28A0092B-C50C-407E-A947-70E740481C1C}">
                <a14:useLocalDpi xmlns:a14="http://schemas.microsoft.com/office/drawing/2010/main" val="0"/>
              </a:ext>
            </a:extLst>
          </a:blip>
          <a:stretch>
            <a:fillRect/>
          </a:stretch>
        </p:blipFill>
        <p:spPr>
          <a:xfrm>
            <a:off x="8791151" y="4235867"/>
            <a:ext cx="2642167" cy="1834985"/>
          </a:xfrm>
          <a:prstGeom prst="rect">
            <a:avLst/>
          </a:prstGeom>
        </p:spPr>
      </p:pic>
      <p:sp>
        <p:nvSpPr>
          <p:cNvPr id="8" name="CaixaDeTexto 7"/>
          <p:cNvSpPr txBox="1"/>
          <p:nvPr/>
        </p:nvSpPr>
        <p:spPr>
          <a:xfrm>
            <a:off x="8856281" y="6078377"/>
            <a:ext cx="2598745" cy="400110"/>
          </a:xfrm>
          <a:prstGeom prst="rect">
            <a:avLst/>
          </a:prstGeom>
          <a:noFill/>
        </p:spPr>
        <p:txBody>
          <a:bodyPr wrap="square" rtlCol="0">
            <a:spAutoFit/>
          </a:bodyPr>
          <a:lstStyle/>
          <a:p>
            <a:pPr algn="ctr"/>
            <a:r>
              <a:rPr lang="pt-BR" sz="1000" b="1" dirty="0">
                <a:latin typeface="Arial" panose="020B0604020202020204" pitchFamily="34" charset="0"/>
                <a:cs typeface="Arial" panose="020B0604020202020204" pitchFamily="34" charset="0"/>
              </a:rPr>
              <a:t>Figura 27</a:t>
            </a:r>
            <a:r>
              <a:rPr lang="pt-BR" sz="1000" dirty="0">
                <a:latin typeface="Arial" panose="020B0604020202020204" pitchFamily="34" charset="0"/>
                <a:cs typeface="Arial" panose="020B0604020202020204" pitchFamily="34" charset="0"/>
              </a:rPr>
              <a:t>. Situação do entulho jogado no próprio terreno</a:t>
            </a:r>
          </a:p>
        </p:txBody>
      </p:sp>
      <p:sp>
        <p:nvSpPr>
          <p:cNvPr id="16" name="CaixaDeTexto 15"/>
          <p:cNvSpPr txBox="1"/>
          <p:nvPr/>
        </p:nvSpPr>
        <p:spPr>
          <a:xfrm>
            <a:off x="432029" y="1568843"/>
            <a:ext cx="5330142" cy="4487382"/>
          </a:xfrm>
          <a:prstGeom prst="rect">
            <a:avLst/>
          </a:prstGeom>
          <a:noFill/>
        </p:spPr>
        <p:txBody>
          <a:bodyPr wrap="square" rtlCol="0">
            <a:spAutoFit/>
          </a:bodyPr>
          <a:lstStyle/>
          <a:p>
            <a:pPr marL="285750" indent="-285750">
              <a:lnSpc>
                <a:spcPct val="114000"/>
              </a:lnSpc>
              <a:buFont typeface="Arial" panose="020B0604020202020204" pitchFamily="34" charset="0"/>
              <a:buChar char="•"/>
            </a:pPr>
            <a:r>
              <a:rPr lang="pt-BR" sz="2000" b="1" dirty="0">
                <a:latin typeface="Arial" panose="020B0604020202020204" pitchFamily="34" charset="0"/>
                <a:cs typeface="Arial" panose="020B0604020202020204" pitchFamily="34" charset="0"/>
              </a:rPr>
              <a:t>Ponto de </a:t>
            </a:r>
            <a:r>
              <a:rPr lang="pt-BR" sz="2000" b="1" dirty="0" smtClean="0">
                <a:latin typeface="Arial" panose="020B0604020202020204" pitchFamily="34" charset="0"/>
                <a:cs typeface="Arial" panose="020B0604020202020204" pitchFamily="34" charset="0"/>
              </a:rPr>
              <a:t>vista </a:t>
            </a:r>
            <a:r>
              <a:rPr lang="pt-BR" sz="2000" b="1" dirty="0">
                <a:latin typeface="Arial" panose="020B0604020202020204" pitchFamily="34" charset="0"/>
                <a:cs typeface="Arial" panose="020B0604020202020204" pitchFamily="34" charset="0"/>
              </a:rPr>
              <a:t>s</a:t>
            </a:r>
            <a:r>
              <a:rPr lang="pt-BR" sz="2000" b="1" dirty="0" smtClean="0">
                <a:latin typeface="Arial" panose="020B0604020202020204" pitchFamily="34" charset="0"/>
                <a:cs typeface="Arial" panose="020B0604020202020204" pitchFamily="34" charset="0"/>
              </a:rPr>
              <a:t>obre </a:t>
            </a:r>
            <a:r>
              <a:rPr lang="pt-BR" sz="2000" b="1" dirty="0">
                <a:latin typeface="Arial" panose="020B0604020202020204" pitchFamily="34" charset="0"/>
                <a:cs typeface="Arial" panose="020B0604020202020204" pitchFamily="34" charset="0"/>
              </a:rPr>
              <a:t>l</a:t>
            </a:r>
            <a:r>
              <a:rPr lang="pt-BR" sz="2000" b="1" dirty="0" smtClean="0">
                <a:latin typeface="Arial" panose="020B0604020202020204" pitchFamily="34" charset="0"/>
                <a:cs typeface="Arial" panose="020B0604020202020204" pitchFamily="34" charset="0"/>
              </a:rPr>
              <a:t>ocal </a:t>
            </a:r>
            <a:r>
              <a:rPr lang="pt-BR" sz="2000" b="1" dirty="0">
                <a:latin typeface="Arial" panose="020B0604020202020204" pitchFamily="34" charset="0"/>
                <a:cs typeface="Arial" panose="020B0604020202020204" pitchFamily="34" charset="0"/>
              </a:rPr>
              <a:t>de </a:t>
            </a:r>
            <a:r>
              <a:rPr lang="pt-BR" sz="2000" b="1" dirty="0" smtClean="0">
                <a:latin typeface="Arial" panose="020B0604020202020204" pitchFamily="34" charset="0"/>
                <a:cs typeface="Arial" panose="020B0604020202020204" pitchFamily="34" charset="0"/>
              </a:rPr>
              <a:t>implantação </a:t>
            </a:r>
            <a:r>
              <a:rPr lang="pt-BR" sz="2000" b="1" dirty="0">
                <a:latin typeface="Arial" panose="020B0604020202020204" pitchFamily="34" charset="0"/>
                <a:cs typeface="Arial" panose="020B0604020202020204" pitchFamily="34" charset="0"/>
              </a:rPr>
              <a:t>do </a:t>
            </a:r>
            <a:r>
              <a:rPr lang="pt-BR" sz="2000" b="1" dirty="0" smtClean="0">
                <a:latin typeface="Arial" panose="020B0604020202020204" pitchFamily="34" charset="0"/>
                <a:cs typeface="Arial" panose="020B0604020202020204" pitchFamily="34" charset="0"/>
              </a:rPr>
              <a:t>projeto</a:t>
            </a:r>
          </a:p>
          <a:p>
            <a:pPr marL="742950" lvl="1" indent="-285750">
              <a:lnSpc>
                <a:spcPct val="114000"/>
              </a:lnSpc>
              <a:buFont typeface="Courier New" panose="02070309020205020404" pitchFamily="49" charset="0"/>
              <a:buChar char="o"/>
            </a:pPr>
            <a:r>
              <a:rPr lang="pt-BR" sz="2000" dirty="0">
                <a:latin typeface="Arial" panose="020B0604020202020204" pitchFamily="34" charset="0"/>
                <a:cs typeface="Arial" panose="020B0604020202020204" pitchFamily="34" charset="0"/>
              </a:rPr>
              <a:t>mudanças no </a:t>
            </a:r>
            <a:r>
              <a:rPr lang="pt-BR" sz="2000" dirty="0" smtClean="0">
                <a:latin typeface="Arial" panose="020B0604020202020204" pitchFamily="34" charset="0"/>
                <a:cs typeface="Arial" panose="020B0604020202020204" pitchFamily="34" charset="0"/>
              </a:rPr>
              <a:t>bairro</a:t>
            </a:r>
          </a:p>
          <a:p>
            <a:pPr lvl="1">
              <a:lnSpc>
                <a:spcPct val="114000"/>
              </a:lnSpc>
            </a:pPr>
            <a:endParaRPr lang="pt-BR" sz="2000" b="1" dirty="0" smtClean="0">
              <a:latin typeface="Arial" panose="020B0604020202020204" pitchFamily="34" charset="0"/>
              <a:cs typeface="Arial" panose="020B0604020202020204" pitchFamily="34" charset="0"/>
            </a:endParaRPr>
          </a:p>
          <a:p>
            <a:pPr marL="285750" indent="-285750">
              <a:lnSpc>
                <a:spcPct val="114000"/>
              </a:lnSpc>
              <a:buFont typeface="Arial" panose="020B0604020202020204" pitchFamily="34" charset="0"/>
              <a:buChar char="•"/>
            </a:pPr>
            <a:r>
              <a:rPr lang="pt-BR" sz="2000" b="1" dirty="0" smtClean="0">
                <a:latin typeface="Arial" panose="020B0604020202020204" pitchFamily="34" charset="0"/>
                <a:cs typeface="Arial" panose="020B0604020202020204" pitchFamily="34" charset="0"/>
              </a:rPr>
              <a:t>Segregação </a:t>
            </a:r>
            <a:r>
              <a:rPr lang="pt-BR" sz="2000" b="1" dirty="0">
                <a:latin typeface="Arial" panose="020B0604020202020204" pitchFamily="34" charset="0"/>
                <a:cs typeface="Arial" panose="020B0604020202020204" pitchFamily="34" charset="0"/>
              </a:rPr>
              <a:t>dos </a:t>
            </a:r>
            <a:r>
              <a:rPr lang="pt-BR" sz="2000" b="1" dirty="0" smtClean="0">
                <a:latin typeface="Arial" panose="020B0604020202020204" pitchFamily="34" charset="0"/>
                <a:cs typeface="Arial" panose="020B0604020202020204" pitchFamily="34" charset="0"/>
              </a:rPr>
              <a:t>Resíduos</a:t>
            </a:r>
          </a:p>
          <a:p>
            <a:pPr marL="742950" lvl="1" indent="-285750">
              <a:lnSpc>
                <a:spcPct val="114000"/>
              </a:lnSpc>
              <a:buFont typeface="Courier New" panose="02070309020205020404" pitchFamily="49" charset="0"/>
              <a:buChar char="o"/>
            </a:pPr>
            <a:r>
              <a:rPr lang="pt-BR" sz="2000" dirty="0" smtClean="0">
                <a:latin typeface="Arial" panose="020B0604020202020204" pitchFamily="34" charset="0"/>
                <a:cs typeface="Arial" panose="020B0604020202020204" pitchFamily="34" charset="0"/>
              </a:rPr>
              <a:t>descarte inadequado </a:t>
            </a:r>
          </a:p>
          <a:p>
            <a:pPr marL="742950" lvl="1" indent="-285750">
              <a:lnSpc>
                <a:spcPct val="114000"/>
              </a:lnSpc>
              <a:buFont typeface="Courier New" panose="02070309020205020404" pitchFamily="49" charset="0"/>
              <a:buChar char="o"/>
            </a:pPr>
            <a:r>
              <a:rPr lang="pt-BR" sz="2000" dirty="0" smtClean="0">
                <a:latin typeface="Arial" panose="020B0604020202020204" pitchFamily="34" charset="0"/>
                <a:cs typeface="Arial" panose="020B0604020202020204" pitchFamily="34" charset="0"/>
              </a:rPr>
              <a:t>Grande volume de resíduos</a:t>
            </a:r>
          </a:p>
          <a:p>
            <a:pPr lvl="1">
              <a:lnSpc>
                <a:spcPct val="114000"/>
              </a:lnSpc>
            </a:pPr>
            <a:endParaRPr lang="pt-BR" sz="2000" dirty="0" smtClean="0">
              <a:latin typeface="Arial" panose="020B0604020202020204" pitchFamily="34" charset="0"/>
              <a:cs typeface="Arial" panose="020B0604020202020204" pitchFamily="34" charset="0"/>
            </a:endParaRPr>
          </a:p>
          <a:p>
            <a:pPr marL="285750" indent="-285750">
              <a:lnSpc>
                <a:spcPct val="114000"/>
              </a:lnSpc>
              <a:buFont typeface="Arial" panose="020B0604020202020204" pitchFamily="34" charset="0"/>
              <a:buChar char="•"/>
            </a:pPr>
            <a:r>
              <a:rPr lang="pt-BR" sz="2000" b="1" dirty="0">
                <a:latin typeface="Arial" panose="020B0604020202020204" pitchFamily="34" charset="0"/>
                <a:cs typeface="Arial" panose="020B0604020202020204" pitchFamily="34" charset="0"/>
              </a:rPr>
              <a:t>Transportes dos </a:t>
            </a:r>
            <a:r>
              <a:rPr lang="pt-BR" sz="2000" b="1" dirty="0" smtClean="0">
                <a:latin typeface="Arial" panose="020B0604020202020204" pitchFamily="34" charset="0"/>
                <a:cs typeface="Arial" panose="020B0604020202020204" pitchFamily="34" charset="0"/>
              </a:rPr>
              <a:t>Resíduos</a:t>
            </a:r>
          </a:p>
          <a:p>
            <a:pPr marL="742950" lvl="1" indent="-285750">
              <a:lnSpc>
                <a:spcPct val="114000"/>
              </a:lnSpc>
              <a:buFont typeface="Courier New" panose="02070309020205020404" pitchFamily="49" charset="0"/>
              <a:buChar char="o"/>
            </a:pPr>
            <a:r>
              <a:rPr lang="pt-BR" sz="2000" dirty="0">
                <a:latin typeface="Arial" panose="020B0604020202020204" pitchFamily="34" charset="0"/>
                <a:cs typeface="Arial" panose="020B0604020202020204" pitchFamily="34" charset="0"/>
              </a:rPr>
              <a:t>frequência </a:t>
            </a:r>
            <a:r>
              <a:rPr lang="pt-BR" sz="2000" dirty="0" smtClean="0">
                <a:latin typeface="Arial" panose="020B0604020202020204" pitchFamily="34" charset="0"/>
                <a:cs typeface="Arial" panose="020B0604020202020204" pitchFamily="34" charset="0"/>
              </a:rPr>
              <a:t>das coletas</a:t>
            </a:r>
          </a:p>
          <a:p>
            <a:pPr marL="742950" lvl="1" indent="-285750">
              <a:lnSpc>
                <a:spcPct val="114000"/>
              </a:lnSpc>
              <a:buFont typeface="Courier New" panose="02070309020205020404" pitchFamily="49" charset="0"/>
              <a:buChar char="o"/>
            </a:pPr>
            <a:r>
              <a:rPr lang="pt-BR" sz="2000" dirty="0">
                <a:latin typeface="Arial" panose="020B0604020202020204" pitchFamily="34" charset="0"/>
                <a:cs typeface="Arial" panose="020B0604020202020204" pitchFamily="34" charset="0"/>
              </a:rPr>
              <a:t>o maior problema na questão de coleta dos </a:t>
            </a:r>
            <a:r>
              <a:rPr lang="pt-BR" sz="2000" dirty="0" smtClean="0">
                <a:latin typeface="Arial" panose="020B0604020202020204" pitchFamily="34" charset="0"/>
                <a:cs typeface="Arial" panose="020B0604020202020204" pitchFamily="34" charset="0"/>
              </a:rPr>
              <a:t>resíduos</a:t>
            </a:r>
            <a:endParaRPr lang="pt-BR"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pt-BR" sz="1200" dirty="0"/>
          </a:p>
        </p:txBody>
      </p:sp>
      <p:sp>
        <p:nvSpPr>
          <p:cNvPr id="17" name="Espaço Reservado para Número de Slide 3"/>
          <p:cNvSpPr txBox="1">
            <a:spLocks/>
          </p:cNvSpPr>
          <p:nvPr/>
        </p:nvSpPr>
        <p:spPr bwMode="auto">
          <a:xfrm>
            <a:off x="7869969" y="6530132"/>
            <a:ext cx="2808065" cy="3628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457200" rtl="0" eaLnBrk="0" latinLnBrk="0" hangingPunct="0">
              <a:defRPr sz="900" kern="1200">
                <a:solidFill>
                  <a:schemeClr val="tx1"/>
                </a:solidFill>
                <a:latin typeface="Arial" panose="020B0604020202020204" pitchFamily="34" charset="0"/>
                <a:ea typeface="+mn-ea"/>
                <a:cs typeface="+mn-cs"/>
              </a:defRPr>
            </a:lvl1pPr>
            <a:lvl2pPr marL="742950" indent="-285750" algn="l" defTabSz="457200" rtl="0" eaLnBrk="0" latinLnBrk="0" hangingPunct="0">
              <a:defRPr sz="1800" kern="1200">
                <a:solidFill>
                  <a:schemeClr val="tx1"/>
                </a:solidFill>
                <a:latin typeface="Arial" panose="020B0604020202020204" pitchFamily="34" charset="0"/>
                <a:ea typeface="+mn-ea"/>
                <a:cs typeface="+mn-cs"/>
              </a:defRPr>
            </a:lvl2pPr>
            <a:lvl3pPr marL="1143000" indent="-228600" algn="l" defTabSz="457200" rtl="0" eaLnBrk="0" latinLnBrk="0" hangingPunct="0">
              <a:defRPr sz="1800" kern="1200">
                <a:solidFill>
                  <a:schemeClr val="tx1"/>
                </a:solidFill>
                <a:latin typeface="Arial" panose="020B0604020202020204" pitchFamily="34" charset="0"/>
                <a:ea typeface="+mn-ea"/>
                <a:cs typeface="+mn-cs"/>
              </a:defRPr>
            </a:lvl3pPr>
            <a:lvl4pPr marL="1600200" indent="-228600" algn="l" defTabSz="457200" rtl="0" eaLnBrk="0" latinLnBrk="0" hangingPunct="0">
              <a:defRPr sz="1800" kern="1200">
                <a:solidFill>
                  <a:schemeClr val="tx1"/>
                </a:solidFill>
                <a:latin typeface="Arial" panose="020B0604020202020204" pitchFamily="34" charset="0"/>
                <a:ea typeface="+mn-ea"/>
                <a:cs typeface="+mn-cs"/>
              </a:defRPr>
            </a:lvl4pPr>
            <a:lvl5pPr marL="2057400" indent="-228600" algn="l" defTabSz="457200" rtl="0" eaLnBrk="0" latinLnBrk="0" hangingPunct="0">
              <a:defRPr sz="1800" kern="1200">
                <a:solidFill>
                  <a:schemeClr val="tx1"/>
                </a:solidFill>
                <a:latin typeface="Arial" panose="020B0604020202020204" pitchFamily="34" charset="0"/>
                <a:ea typeface="+mn-ea"/>
                <a:cs typeface="+mn-cs"/>
              </a:defRPr>
            </a:lvl5pPr>
            <a:lvl6pPr marL="25146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9pPr>
          </a:lstStyle>
          <a:p>
            <a:pPr eaLnBrk="1" hangingPunct="1"/>
            <a:r>
              <a:rPr lang="pt-BR" altLang="pt-BR" dirty="0" smtClean="0">
                <a:solidFill>
                  <a:schemeClr val="bg1"/>
                </a:solidFill>
              </a:rPr>
              <a:t>14</a:t>
            </a:r>
            <a:endParaRPr lang="pt-BR" altLang="pt-BR" dirty="0">
              <a:solidFill>
                <a:schemeClr val="bg1"/>
              </a:solidFill>
            </a:endParaRPr>
          </a:p>
        </p:txBody>
      </p:sp>
    </p:spTree>
    <p:extLst>
      <p:ext uri="{BB962C8B-B14F-4D97-AF65-F5344CB8AC3E}">
        <p14:creationId xmlns:p14="http://schemas.microsoft.com/office/powerpoint/2010/main" val="23344429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de cantos arredondados 4"/>
          <p:cNvSpPr/>
          <p:nvPr/>
        </p:nvSpPr>
        <p:spPr>
          <a:xfrm>
            <a:off x="269631" y="269631"/>
            <a:ext cx="11676184" cy="6318737"/>
          </a:xfrm>
          <a:prstGeom prst="roundRect">
            <a:avLst>
              <a:gd name="adj" fmla="val 2993"/>
            </a:avLst>
          </a:prstGeom>
          <a:solidFill>
            <a:schemeClr val="bg1"/>
          </a:solidFill>
          <a:ln>
            <a:solidFill>
              <a:srgbClr val="0048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smtClean="0"/>
              <a:t>APL</a:t>
            </a:r>
            <a:endParaRPr lang="pt-BR" dirty="0"/>
          </a:p>
        </p:txBody>
      </p:sp>
      <p:sp>
        <p:nvSpPr>
          <p:cNvPr id="5"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D8907B-FC8E-4468-BC6D-A9F707555643}" type="slidenum">
              <a:rPr lang="pt-BR" altLang="pt-BR">
                <a:solidFill>
                  <a:schemeClr val="bg1"/>
                </a:solidFill>
              </a:rPr>
              <a:pPr eaLnBrk="1" hangingPunct="1"/>
              <a:t>11</a:t>
            </a:fld>
            <a:endParaRPr lang="pt-BR" altLang="pt-BR">
              <a:solidFill>
                <a:schemeClr val="bg1"/>
              </a:solidFill>
            </a:endParaRPr>
          </a:p>
        </p:txBody>
      </p:sp>
      <p:sp>
        <p:nvSpPr>
          <p:cNvPr id="9" name="Text Box 10"/>
          <p:cNvSpPr txBox="1">
            <a:spLocks noChangeArrowheads="1"/>
          </p:cNvSpPr>
          <p:nvPr/>
        </p:nvSpPr>
        <p:spPr bwMode="auto">
          <a:xfrm>
            <a:off x="1349989" y="227750"/>
            <a:ext cx="98553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50000"/>
              </a:lnSpc>
            </a:pPr>
            <a:r>
              <a:rPr lang="pt-BR" altLang="pt-BR" sz="2800" b="1" dirty="0" smtClean="0"/>
              <a:t>PRINCIPAIS PESQUISAS</a:t>
            </a:r>
          </a:p>
          <a:p>
            <a:pPr algn="ctr" eaLnBrk="1" hangingPunct="1">
              <a:lnSpc>
                <a:spcPct val="150000"/>
              </a:lnSpc>
            </a:pPr>
            <a:r>
              <a:rPr lang="pt-BR" sz="2000" b="1" dirty="0" smtClean="0"/>
              <a:t>Usina </a:t>
            </a:r>
            <a:r>
              <a:rPr lang="pt-BR" sz="2000" b="1" dirty="0"/>
              <a:t>d</a:t>
            </a:r>
            <a:r>
              <a:rPr lang="pt-BR" sz="2000" b="1" dirty="0" smtClean="0"/>
              <a:t>e </a:t>
            </a:r>
            <a:r>
              <a:rPr lang="pt-BR" sz="2000" b="1" dirty="0"/>
              <a:t>r</a:t>
            </a:r>
            <a:r>
              <a:rPr lang="pt-BR" sz="2000" b="1" dirty="0" smtClean="0"/>
              <a:t>eciclagem Dos RCC </a:t>
            </a:r>
            <a:r>
              <a:rPr lang="pt-BR" sz="2000" b="1" dirty="0"/>
              <a:t>d</a:t>
            </a:r>
            <a:r>
              <a:rPr lang="pt-BR" sz="2000" b="1" dirty="0" smtClean="0"/>
              <a:t>a Prefeitura De Ribeirão Preto</a:t>
            </a:r>
            <a:endParaRPr lang="pt-BR" sz="2000" b="1" dirty="0"/>
          </a:p>
        </p:txBody>
      </p:sp>
      <p:sp>
        <p:nvSpPr>
          <p:cNvPr id="3" name="CaixaDeTexto 2"/>
          <p:cNvSpPr txBox="1"/>
          <p:nvPr/>
        </p:nvSpPr>
        <p:spPr>
          <a:xfrm>
            <a:off x="8834573" y="3779527"/>
            <a:ext cx="2642167" cy="246221"/>
          </a:xfrm>
          <a:prstGeom prst="rect">
            <a:avLst/>
          </a:prstGeom>
          <a:noFill/>
        </p:spPr>
        <p:txBody>
          <a:bodyPr wrap="square" rtlCol="0">
            <a:spAutoFit/>
          </a:bodyPr>
          <a:lstStyle/>
          <a:p>
            <a:pPr algn="ctr"/>
            <a:r>
              <a:rPr lang="pt-BR" sz="1000" b="1" dirty="0">
                <a:latin typeface="Arial" panose="020B0604020202020204" pitchFamily="34" charset="0"/>
                <a:cs typeface="Arial" panose="020B0604020202020204" pitchFamily="34" charset="0"/>
              </a:rPr>
              <a:t>Figura 33</a:t>
            </a:r>
            <a:r>
              <a:rPr lang="pt-BR" sz="1000" dirty="0">
                <a:latin typeface="Arial" panose="020B0604020202020204" pitchFamily="34" charset="0"/>
                <a:cs typeface="Arial" panose="020B0604020202020204" pitchFamily="34" charset="0"/>
              </a:rPr>
              <a:t>. Processo de triagem dos RCC</a:t>
            </a:r>
          </a:p>
        </p:txBody>
      </p:sp>
      <p:sp>
        <p:nvSpPr>
          <p:cNvPr id="6" name="CaixaDeTexto 5"/>
          <p:cNvSpPr txBox="1"/>
          <p:nvPr/>
        </p:nvSpPr>
        <p:spPr>
          <a:xfrm>
            <a:off x="5717160" y="3778187"/>
            <a:ext cx="2648338" cy="400110"/>
          </a:xfrm>
          <a:prstGeom prst="rect">
            <a:avLst/>
          </a:prstGeom>
          <a:noFill/>
        </p:spPr>
        <p:txBody>
          <a:bodyPr wrap="square" rtlCol="0">
            <a:spAutoFit/>
          </a:bodyPr>
          <a:lstStyle/>
          <a:p>
            <a:pPr algn="ctr"/>
            <a:r>
              <a:rPr lang="pt-BR" sz="1000" b="1" dirty="0">
                <a:latin typeface="Arial" panose="020B0604020202020204" pitchFamily="34" charset="0"/>
                <a:cs typeface="Arial" panose="020B0604020202020204" pitchFamily="34" charset="0"/>
              </a:rPr>
              <a:t>Figura 32</a:t>
            </a:r>
            <a:r>
              <a:rPr lang="pt-BR" sz="1000" dirty="0">
                <a:latin typeface="Arial" panose="020B0604020202020204" pitchFamily="34" charset="0"/>
                <a:cs typeface="Arial" panose="020B0604020202020204" pitchFamily="34" charset="0"/>
              </a:rPr>
              <a:t>. Processo de triagem dos resíduos</a:t>
            </a:r>
          </a:p>
        </p:txBody>
      </p:sp>
      <p:sp>
        <p:nvSpPr>
          <p:cNvPr id="7" name="CaixaDeTexto 6"/>
          <p:cNvSpPr txBox="1"/>
          <p:nvPr/>
        </p:nvSpPr>
        <p:spPr>
          <a:xfrm>
            <a:off x="5729547" y="6126610"/>
            <a:ext cx="2649414" cy="400110"/>
          </a:xfrm>
          <a:prstGeom prst="rect">
            <a:avLst/>
          </a:prstGeom>
          <a:noFill/>
        </p:spPr>
        <p:txBody>
          <a:bodyPr wrap="square" rtlCol="0">
            <a:spAutoFit/>
          </a:bodyPr>
          <a:lstStyle/>
          <a:p>
            <a:pPr algn="ctr"/>
            <a:r>
              <a:rPr lang="pt-BR" sz="1000" b="1" dirty="0">
                <a:latin typeface="Arial" panose="020B0604020202020204" pitchFamily="34" charset="0"/>
                <a:cs typeface="Arial" panose="020B0604020202020204" pitchFamily="34" charset="0"/>
              </a:rPr>
              <a:t>Figura 34. </a:t>
            </a:r>
            <a:r>
              <a:rPr lang="pt-BR" sz="1000" dirty="0">
                <a:latin typeface="Arial" panose="020B0604020202020204" pitchFamily="34" charset="0"/>
                <a:cs typeface="Arial" panose="020B0604020202020204" pitchFamily="34" charset="0"/>
              </a:rPr>
              <a:t>Esteira de triagem onde saem os materiais grosseiros</a:t>
            </a:r>
          </a:p>
        </p:txBody>
      </p:sp>
      <p:sp>
        <p:nvSpPr>
          <p:cNvPr id="8" name="CaixaDeTexto 7"/>
          <p:cNvSpPr txBox="1"/>
          <p:nvPr/>
        </p:nvSpPr>
        <p:spPr>
          <a:xfrm>
            <a:off x="8862746" y="6128096"/>
            <a:ext cx="2598745" cy="400110"/>
          </a:xfrm>
          <a:prstGeom prst="rect">
            <a:avLst/>
          </a:prstGeom>
          <a:noFill/>
        </p:spPr>
        <p:txBody>
          <a:bodyPr wrap="square" rtlCol="0">
            <a:spAutoFit/>
          </a:bodyPr>
          <a:lstStyle/>
          <a:p>
            <a:pPr algn="ctr"/>
            <a:r>
              <a:rPr lang="pt-BR" sz="1000" b="1" dirty="0">
                <a:latin typeface="Arial" panose="020B0604020202020204" pitchFamily="34" charset="0"/>
                <a:cs typeface="Arial" panose="020B0604020202020204" pitchFamily="34" charset="0"/>
              </a:rPr>
              <a:t>Figura 35. </a:t>
            </a:r>
            <a:r>
              <a:rPr lang="pt-BR" sz="1000" dirty="0">
                <a:latin typeface="Arial" panose="020B0604020202020204" pitchFamily="34" charset="0"/>
                <a:cs typeface="Arial" panose="020B0604020202020204" pitchFamily="34" charset="0"/>
              </a:rPr>
              <a:t>Britadeira, reciclagem e trituração dos RCC</a:t>
            </a:r>
          </a:p>
        </p:txBody>
      </p:sp>
      <p:sp>
        <p:nvSpPr>
          <p:cNvPr id="16" name="CaixaDeTexto 15"/>
          <p:cNvSpPr txBox="1"/>
          <p:nvPr/>
        </p:nvSpPr>
        <p:spPr>
          <a:xfrm>
            <a:off x="433098" y="1733735"/>
            <a:ext cx="4969360" cy="3951851"/>
          </a:xfrm>
          <a:prstGeom prst="rect">
            <a:avLst/>
          </a:prstGeom>
          <a:noFill/>
        </p:spPr>
        <p:txBody>
          <a:bodyPr wrap="square" rtlCol="0">
            <a:spAutoFit/>
          </a:bodyPr>
          <a:lstStyle/>
          <a:p>
            <a:pPr marL="285750" indent="-285750">
              <a:lnSpc>
                <a:spcPct val="114000"/>
              </a:lnSpc>
              <a:buFont typeface="Arial" panose="020B0604020202020204" pitchFamily="34" charset="0"/>
              <a:buChar char="•"/>
            </a:pPr>
            <a:r>
              <a:rPr lang="pt-BR" sz="2000" dirty="0" smtClean="0">
                <a:latin typeface="Arial" panose="020B0604020202020204" pitchFamily="34" charset="0"/>
                <a:cs typeface="Arial" panose="020B0604020202020204" pitchFamily="34" charset="0"/>
              </a:rPr>
              <a:t>Localização: bairro </a:t>
            </a:r>
            <a:r>
              <a:rPr lang="pt-BR" sz="2000" dirty="0">
                <a:latin typeface="Arial" panose="020B0604020202020204" pitchFamily="34" charset="0"/>
                <a:cs typeface="Arial" panose="020B0604020202020204" pitchFamily="34" charset="0"/>
              </a:rPr>
              <a:t>Adelino </a:t>
            </a:r>
            <a:r>
              <a:rPr lang="pt-BR" sz="2000" dirty="0" smtClean="0">
                <a:latin typeface="Arial" panose="020B0604020202020204" pitchFamily="34" charset="0"/>
                <a:cs typeface="Arial" panose="020B0604020202020204" pitchFamily="34" charset="0"/>
              </a:rPr>
              <a:t>Simioni, </a:t>
            </a:r>
            <a:r>
              <a:rPr lang="pt-BR" sz="2000" dirty="0">
                <a:latin typeface="Arial" panose="020B0604020202020204" pitchFamily="34" charset="0"/>
                <a:cs typeface="Arial" panose="020B0604020202020204" pitchFamily="34" charset="0"/>
              </a:rPr>
              <a:t>no subsetor norte 10 (</a:t>
            </a:r>
            <a:r>
              <a:rPr lang="pt-BR" sz="2000" dirty="0" smtClean="0">
                <a:latin typeface="Arial" panose="020B0604020202020204" pitchFamily="34" charset="0"/>
                <a:cs typeface="Arial" panose="020B0604020202020204" pitchFamily="34" charset="0"/>
              </a:rPr>
              <a:t>N-10</a:t>
            </a:r>
          </a:p>
          <a:p>
            <a:pPr marL="285750" indent="-285750">
              <a:lnSpc>
                <a:spcPct val="114000"/>
              </a:lnSpc>
              <a:buFont typeface="Arial" panose="020B0604020202020204" pitchFamily="34" charset="0"/>
              <a:buChar char="•"/>
            </a:pPr>
            <a:endParaRPr lang="pt-BR" sz="2000" dirty="0" smtClean="0">
              <a:latin typeface="Arial" panose="020B0604020202020204" pitchFamily="34" charset="0"/>
              <a:cs typeface="Arial" panose="020B0604020202020204" pitchFamily="34" charset="0"/>
            </a:endParaRPr>
          </a:p>
          <a:p>
            <a:pPr marL="285750" indent="-285750">
              <a:lnSpc>
                <a:spcPct val="114000"/>
              </a:lnSpc>
              <a:buFont typeface="Arial" panose="020B0604020202020204" pitchFamily="34" charset="0"/>
              <a:buChar char="•"/>
            </a:pPr>
            <a:r>
              <a:rPr lang="pt-BR" sz="2000" dirty="0" smtClean="0">
                <a:latin typeface="Arial" panose="020B0604020202020204" pitchFamily="34" charset="0"/>
                <a:cs typeface="Arial" panose="020B0604020202020204" pitchFamily="34" charset="0"/>
              </a:rPr>
              <a:t>Área: 13 </a:t>
            </a:r>
            <a:r>
              <a:rPr lang="pt-BR" sz="2000" dirty="0">
                <a:latin typeface="Arial" panose="020B0604020202020204" pitchFamily="34" charset="0"/>
                <a:cs typeface="Arial" panose="020B0604020202020204" pitchFamily="34" charset="0"/>
              </a:rPr>
              <a:t>mil metros </a:t>
            </a:r>
            <a:r>
              <a:rPr lang="pt-BR" sz="2000" dirty="0" smtClean="0">
                <a:latin typeface="Arial" panose="020B0604020202020204" pitchFamily="34" charset="0"/>
                <a:cs typeface="Arial" panose="020B0604020202020204" pitchFamily="34" charset="0"/>
              </a:rPr>
              <a:t>quadrados</a:t>
            </a:r>
          </a:p>
          <a:p>
            <a:pPr marL="285750" indent="-285750">
              <a:lnSpc>
                <a:spcPct val="114000"/>
              </a:lnSpc>
              <a:buFont typeface="Arial" panose="020B0604020202020204" pitchFamily="34" charset="0"/>
              <a:buChar char="•"/>
            </a:pPr>
            <a:endParaRPr lang="pt-BR" sz="2000" dirty="0" smtClean="0">
              <a:latin typeface="Arial" panose="020B0604020202020204" pitchFamily="34" charset="0"/>
              <a:cs typeface="Arial" panose="020B0604020202020204" pitchFamily="34" charset="0"/>
            </a:endParaRPr>
          </a:p>
          <a:p>
            <a:pPr marL="285750" indent="-285750">
              <a:lnSpc>
                <a:spcPct val="114000"/>
              </a:lnSpc>
              <a:buFont typeface="Arial" panose="020B0604020202020204" pitchFamily="34" charset="0"/>
              <a:buChar char="•"/>
            </a:pPr>
            <a:r>
              <a:rPr lang="pt-BR" sz="2000" dirty="0" smtClean="0">
                <a:latin typeface="Arial" panose="020B0604020202020204" pitchFamily="34" charset="0"/>
                <a:cs typeface="Arial" panose="020B0604020202020204" pitchFamily="34" charset="0"/>
              </a:rPr>
              <a:t>Os </a:t>
            </a:r>
            <a:r>
              <a:rPr lang="pt-BR" sz="2000" dirty="0">
                <a:latin typeface="Arial" panose="020B0604020202020204" pitchFamily="34" charset="0"/>
                <a:cs typeface="Arial" panose="020B0604020202020204" pitchFamily="34" charset="0"/>
              </a:rPr>
              <a:t>munícipes podem levar até 2 m³ </a:t>
            </a:r>
            <a:endParaRPr lang="pt-BR" sz="2000" dirty="0" smtClean="0">
              <a:latin typeface="Arial" panose="020B0604020202020204" pitchFamily="34" charset="0"/>
              <a:cs typeface="Arial" panose="020B0604020202020204" pitchFamily="34" charset="0"/>
            </a:endParaRPr>
          </a:p>
          <a:p>
            <a:pPr marL="285750" indent="-285750">
              <a:lnSpc>
                <a:spcPct val="114000"/>
              </a:lnSpc>
              <a:buFont typeface="Arial" panose="020B0604020202020204" pitchFamily="34" charset="0"/>
              <a:buChar char="•"/>
            </a:pPr>
            <a:endParaRPr lang="pt-BR" sz="2000" dirty="0" smtClean="0">
              <a:latin typeface="Arial" panose="020B0604020202020204" pitchFamily="34" charset="0"/>
              <a:cs typeface="Arial" panose="020B0604020202020204" pitchFamily="34" charset="0"/>
            </a:endParaRPr>
          </a:p>
          <a:p>
            <a:pPr marL="285750" indent="-285750">
              <a:lnSpc>
                <a:spcPct val="114000"/>
              </a:lnSpc>
              <a:buFont typeface="Arial" panose="020B0604020202020204" pitchFamily="34" charset="0"/>
              <a:buChar char="•"/>
            </a:pPr>
            <a:r>
              <a:rPr lang="pt-BR" sz="2000" dirty="0" smtClean="0">
                <a:latin typeface="Arial" panose="020B0604020202020204" pitchFamily="34" charset="0"/>
                <a:cs typeface="Arial" panose="020B0604020202020204" pitchFamily="34" charset="0"/>
              </a:rPr>
              <a:t>As caçambas </a:t>
            </a:r>
            <a:r>
              <a:rPr lang="pt-BR" sz="2000" dirty="0">
                <a:latin typeface="Arial" panose="020B0604020202020204" pitchFamily="34" charset="0"/>
                <a:cs typeface="Arial" panose="020B0604020202020204" pitchFamily="34" charset="0"/>
              </a:rPr>
              <a:t>são recolhidas dos </a:t>
            </a:r>
            <a:r>
              <a:rPr lang="pt-BR" sz="2000" dirty="0" err="1">
                <a:latin typeface="Arial" panose="020B0604020202020204" pitchFamily="34" charset="0"/>
                <a:cs typeface="Arial" panose="020B0604020202020204" pitchFamily="34" charset="0"/>
              </a:rPr>
              <a:t>PEV’s</a:t>
            </a:r>
            <a:r>
              <a:rPr lang="pt-BR" sz="2000" dirty="0">
                <a:latin typeface="Arial" panose="020B0604020202020204" pitchFamily="34" charset="0"/>
                <a:cs typeface="Arial" panose="020B0604020202020204" pitchFamily="34" charset="0"/>
              </a:rPr>
              <a:t> no início da semana e levados a </a:t>
            </a:r>
            <a:r>
              <a:rPr lang="pt-BR" sz="2000" dirty="0" smtClean="0">
                <a:latin typeface="Arial" panose="020B0604020202020204" pitchFamily="34" charset="0"/>
                <a:cs typeface="Arial" panose="020B0604020202020204" pitchFamily="34" charset="0"/>
              </a:rPr>
              <a:t>usina</a:t>
            </a:r>
          </a:p>
          <a:p>
            <a:pPr marL="285750" indent="-285750">
              <a:lnSpc>
                <a:spcPct val="114000"/>
              </a:lnSpc>
              <a:buFont typeface="Arial" panose="020B0604020202020204" pitchFamily="34" charset="0"/>
              <a:buChar char="•"/>
            </a:pPr>
            <a:endParaRPr lang="pt-BR" sz="2000" dirty="0" smtClean="0">
              <a:latin typeface="Arial" panose="020B0604020202020204" pitchFamily="34" charset="0"/>
              <a:cs typeface="Arial" panose="020B0604020202020204" pitchFamily="34" charset="0"/>
            </a:endParaRPr>
          </a:p>
          <a:p>
            <a:pPr marL="285750" indent="-285750">
              <a:lnSpc>
                <a:spcPct val="114000"/>
              </a:lnSpc>
              <a:buFont typeface="Arial" panose="020B0604020202020204" pitchFamily="34" charset="0"/>
              <a:buChar char="•"/>
            </a:pPr>
            <a:r>
              <a:rPr lang="pt-BR" sz="2000" dirty="0" smtClean="0">
                <a:latin typeface="Arial" panose="020B0604020202020204" pitchFamily="34" charset="0"/>
                <a:cs typeface="Arial" panose="020B0604020202020204" pitchFamily="34" charset="0"/>
              </a:rPr>
              <a:t>Etapas </a:t>
            </a:r>
            <a:r>
              <a:rPr lang="pt-BR" sz="2000" dirty="0">
                <a:latin typeface="Arial" panose="020B0604020202020204" pitchFamily="34" charset="0"/>
                <a:cs typeface="Arial" panose="020B0604020202020204" pitchFamily="34" charset="0"/>
              </a:rPr>
              <a:t>identificadas </a:t>
            </a:r>
            <a:r>
              <a:rPr lang="pt-BR" sz="2000" dirty="0" smtClean="0">
                <a:latin typeface="Arial" panose="020B0604020202020204" pitchFamily="34" charset="0"/>
                <a:cs typeface="Arial" panose="020B0604020202020204" pitchFamily="34" charset="0"/>
              </a:rPr>
              <a:t>na usina de RCC</a:t>
            </a:r>
            <a:endParaRPr lang="pt-BR" sz="1600" dirty="0" smtClean="0">
              <a:latin typeface="Arial" panose="020B0604020202020204" pitchFamily="34" charset="0"/>
              <a:cs typeface="Arial" panose="020B0604020202020204" pitchFamily="34" charset="0"/>
            </a:endParaRPr>
          </a:p>
        </p:txBody>
      </p:sp>
      <p:pic>
        <p:nvPicPr>
          <p:cNvPr id="17" name="Imagem 16"/>
          <p:cNvPicPr/>
          <p:nvPr/>
        </p:nvPicPr>
        <p:blipFill>
          <a:blip r:embed="rId3" cstate="print">
            <a:extLst>
              <a:ext uri="{28A0092B-C50C-407E-A947-70E740481C1C}">
                <a14:useLocalDpi xmlns:a14="http://schemas.microsoft.com/office/drawing/2010/main" val="0"/>
              </a:ext>
            </a:extLst>
          </a:blip>
          <a:stretch>
            <a:fillRect/>
          </a:stretch>
        </p:blipFill>
        <p:spPr>
          <a:xfrm>
            <a:off x="5565926" y="1733735"/>
            <a:ext cx="2898136" cy="2033935"/>
          </a:xfrm>
          <a:prstGeom prst="rect">
            <a:avLst/>
          </a:prstGeom>
        </p:spPr>
      </p:pic>
      <p:pic>
        <p:nvPicPr>
          <p:cNvPr id="18" name="Imagem 17"/>
          <p:cNvPicPr/>
          <p:nvPr/>
        </p:nvPicPr>
        <p:blipFill>
          <a:blip r:embed="rId4" cstate="print">
            <a:extLst>
              <a:ext uri="{28A0092B-C50C-407E-A947-70E740481C1C}">
                <a14:useLocalDpi xmlns:a14="http://schemas.microsoft.com/office/drawing/2010/main" val="0"/>
              </a:ext>
            </a:extLst>
          </a:blip>
          <a:stretch>
            <a:fillRect/>
          </a:stretch>
        </p:blipFill>
        <p:spPr>
          <a:xfrm>
            <a:off x="8791150" y="1733735"/>
            <a:ext cx="2943650" cy="2031321"/>
          </a:xfrm>
          <a:prstGeom prst="rect">
            <a:avLst/>
          </a:prstGeom>
        </p:spPr>
      </p:pic>
      <p:pic>
        <p:nvPicPr>
          <p:cNvPr id="19" name="Imagem 18"/>
          <p:cNvPicPr/>
          <p:nvPr/>
        </p:nvPicPr>
        <p:blipFill>
          <a:blip r:embed="rId5" cstate="print">
            <a:extLst>
              <a:ext uri="{28A0092B-C50C-407E-A947-70E740481C1C}">
                <a14:useLocalDpi xmlns:a14="http://schemas.microsoft.com/office/drawing/2010/main" val="0"/>
              </a:ext>
            </a:extLst>
          </a:blip>
          <a:stretch>
            <a:fillRect/>
          </a:stretch>
        </p:blipFill>
        <p:spPr>
          <a:xfrm>
            <a:off x="5565925" y="4208586"/>
            <a:ext cx="2918887" cy="1897084"/>
          </a:xfrm>
          <a:prstGeom prst="rect">
            <a:avLst/>
          </a:prstGeom>
        </p:spPr>
      </p:pic>
      <p:pic>
        <p:nvPicPr>
          <p:cNvPr id="20" name="Imagem 19"/>
          <p:cNvPicPr/>
          <p:nvPr/>
        </p:nvPicPr>
        <p:blipFill>
          <a:blip r:embed="rId6" cstate="print">
            <a:extLst>
              <a:ext uri="{28A0092B-C50C-407E-A947-70E740481C1C}">
                <a14:useLocalDpi xmlns:a14="http://schemas.microsoft.com/office/drawing/2010/main" val="0"/>
              </a:ext>
            </a:extLst>
          </a:blip>
          <a:stretch>
            <a:fillRect/>
          </a:stretch>
        </p:blipFill>
        <p:spPr>
          <a:xfrm>
            <a:off x="8834573" y="4208585"/>
            <a:ext cx="2900227" cy="1930843"/>
          </a:xfrm>
          <a:prstGeom prst="rect">
            <a:avLst/>
          </a:prstGeom>
        </p:spPr>
      </p:pic>
      <p:sp>
        <p:nvSpPr>
          <p:cNvPr id="15" name="Espaço Reservado para Número de Slide 3"/>
          <p:cNvSpPr txBox="1">
            <a:spLocks/>
          </p:cNvSpPr>
          <p:nvPr/>
        </p:nvSpPr>
        <p:spPr bwMode="auto">
          <a:xfrm>
            <a:off x="7830862" y="6495101"/>
            <a:ext cx="2808065" cy="3628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457200" rtl="0" eaLnBrk="0" latinLnBrk="0" hangingPunct="0">
              <a:defRPr sz="900" kern="1200">
                <a:solidFill>
                  <a:schemeClr val="tx1"/>
                </a:solidFill>
                <a:latin typeface="Arial" panose="020B0604020202020204" pitchFamily="34" charset="0"/>
                <a:ea typeface="+mn-ea"/>
                <a:cs typeface="+mn-cs"/>
              </a:defRPr>
            </a:lvl1pPr>
            <a:lvl2pPr marL="742950" indent="-285750" algn="l" defTabSz="457200" rtl="0" eaLnBrk="0" latinLnBrk="0" hangingPunct="0">
              <a:defRPr sz="1800" kern="1200">
                <a:solidFill>
                  <a:schemeClr val="tx1"/>
                </a:solidFill>
                <a:latin typeface="Arial" panose="020B0604020202020204" pitchFamily="34" charset="0"/>
                <a:ea typeface="+mn-ea"/>
                <a:cs typeface="+mn-cs"/>
              </a:defRPr>
            </a:lvl2pPr>
            <a:lvl3pPr marL="1143000" indent="-228600" algn="l" defTabSz="457200" rtl="0" eaLnBrk="0" latinLnBrk="0" hangingPunct="0">
              <a:defRPr sz="1800" kern="1200">
                <a:solidFill>
                  <a:schemeClr val="tx1"/>
                </a:solidFill>
                <a:latin typeface="Arial" panose="020B0604020202020204" pitchFamily="34" charset="0"/>
                <a:ea typeface="+mn-ea"/>
                <a:cs typeface="+mn-cs"/>
              </a:defRPr>
            </a:lvl3pPr>
            <a:lvl4pPr marL="1600200" indent="-228600" algn="l" defTabSz="457200" rtl="0" eaLnBrk="0" latinLnBrk="0" hangingPunct="0">
              <a:defRPr sz="1800" kern="1200">
                <a:solidFill>
                  <a:schemeClr val="tx1"/>
                </a:solidFill>
                <a:latin typeface="Arial" panose="020B0604020202020204" pitchFamily="34" charset="0"/>
                <a:ea typeface="+mn-ea"/>
                <a:cs typeface="+mn-cs"/>
              </a:defRPr>
            </a:lvl4pPr>
            <a:lvl5pPr marL="2057400" indent="-228600" algn="l" defTabSz="457200" rtl="0" eaLnBrk="0" latinLnBrk="0" hangingPunct="0">
              <a:defRPr sz="1800" kern="1200">
                <a:solidFill>
                  <a:schemeClr val="tx1"/>
                </a:solidFill>
                <a:latin typeface="Arial" panose="020B0604020202020204" pitchFamily="34" charset="0"/>
                <a:ea typeface="+mn-ea"/>
                <a:cs typeface="+mn-cs"/>
              </a:defRPr>
            </a:lvl5pPr>
            <a:lvl6pPr marL="25146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9pPr>
          </a:lstStyle>
          <a:p>
            <a:pPr eaLnBrk="1" hangingPunct="1"/>
            <a:r>
              <a:rPr lang="pt-BR" altLang="pt-BR" dirty="0" smtClean="0">
                <a:solidFill>
                  <a:schemeClr val="bg1"/>
                </a:solidFill>
              </a:rPr>
              <a:t>15</a:t>
            </a:r>
            <a:endParaRPr lang="pt-BR" altLang="pt-BR" dirty="0">
              <a:solidFill>
                <a:schemeClr val="bg1"/>
              </a:solidFill>
            </a:endParaRPr>
          </a:p>
        </p:txBody>
      </p:sp>
    </p:spTree>
    <p:extLst>
      <p:ext uri="{BB962C8B-B14F-4D97-AF65-F5344CB8AC3E}">
        <p14:creationId xmlns:p14="http://schemas.microsoft.com/office/powerpoint/2010/main" val="1272086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de cantos arredondados 4"/>
          <p:cNvSpPr/>
          <p:nvPr/>
        </p:nvSpPr>
        <p:spPr>
          <a:xfrm>
            <a:off x="281354" y="218867"/>
            <a:ext cx="11676184" cy="6310887"/>
          </a:xfrm>
          <a:prstGeom prst="roundRect">
            <a:avLst>
              <a:gd name="adj" fmla="val 2993"/>
            </a:avLst>
          </a:prstGeom>
          <a:solidFill>
            <a:schemeClr val="bg1"/>
          </a:solidFill>
          <a:ln>
            <a:solidFill>
              <a:srgbClr val="0048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smtClean="0"/>
              <a:t>APL</a:t>
            </a:r>
            <a:endParaRPr lang="pt-BR" dirty="0"/>
          </a:p>
        </p:txBody>
      </p:sp>
      <p:sp>
        <p:nvSpPr>
          <p:cNvPr id="5"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D8907B-FC8E-4468-BC6D-A9F707555643}" type="slidenum">
              <a:rPr lang="pt-BR" altLang="pt-BR">
                <a:solidFill>
                  <a:schemeClr val="bg1"/>
                </a:solidFill>
              </a:rPr>
              <a:pPr eaLnBrk="1" hangingPunct="1"/>
              <a:t>12</a:t>
            </a:fld>
            <a:endParaRPr lang="pt-BR" altLang="pt-BR">
              <a:solidFill>
                <a:schemeClr val="bg1"/>
              </a:solidFill>
            </a:endParaRPr>
          </a:p>
        </p:txBody>
      </p:sp>
      <p:sp>
        <p:nvSpPr>
          <p:cNvPr id="9" name="Text Box 10"/>
          <p:cNvSpPr txBox="1">
            <a:spLocks noChangeArrowheads="1"/>
          </p:cNvSpPr>
          <p:nvPr/>
        </p:nvSpPr>
        <p:spPr bwMode="auto">
          <a:xfrm>
            <a:off x="1291374" y="289205"/>
            <a:ext cx="98553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50000"/>
              </a:lnSpc>
            </a:pPr>
            <a:r>
              <a:rPr lang="pt-BR" altLang="pt-BR" sz="2800" b="1" dirty="0" smtClean="0"/>
              <a:t>PRINCIPAIS PESQUISAS</a:t>
            </a:r>
          </a:p>
          <a:p>
            <a:pPr algn="ctr" eaLnBrk="1" hangingPunct="1">
              <a:lnSpc>
                <a:spcPct val="150000"/>
              </a:lnSpc>
            </a:pPr>
            <a:r>
              <a:rPr lang="pt-BR" sz="2000" b="1" dirty="0" smtClean="0"/>
              <a:t>Usina </a:t>
            </a:r>
            <a:r>
              <a:rPr lang="pt-BR" sz="2000" b="1" dirty="0"/>
              <a:t>d</a:t>
            </a:r>
            <a:r>
              <a:rPr lang="pt-BR" sz="2000" b="1" dirty="0" smtClean="0"/>
              <a:t>e </a:t>
            </a:r>
            <a:r>
              <a:rPr lang="pt-BR" sz="2000" b="1" dirty="0"/>
              <a:t>r</a:t>
            </a:r>
            <a:r>
              <a:rPr lang="pt-BR" sz="2000" b="1" dirty="0" smtClean="0"/>
              <a:t>eciclagem Dos RCC </a:t>
            </a:r>
            <a:r>
              <a:rPr lang="pt-BR" sz="2000" b="1" dirty="0"/>
              <a:t>d</a:t>
            </a:r>
            <a:r>
              <a:rPr lang="pt-BR" sz="2000" b="1" dirty="0" smtClean="0"/>
              <a:t>a Prefeitura De Ribeirão Preto</a:t>
            </a:r>
            <a:endParaRPr lang="pt-BR" sz="2000" b="1" dirty="0"/>
          </a:p>
        </p:txBody>
      </p:sp>
      <p:sp>
        <p:nvSpPr>
          <p:cNvPr id="3" name="CaixaDeTexto 2"/>
          <p:cNvSpPr txBox="1"/>
          <p:nvPr/>
        </p:nvSpPr>
        <p:spPr>
          <a:xfrm>
            <a:off x="8834573" y="3779527"/>
            <a:ext cx="2642167" cy="400110"/>
          </a:xfrm>
          <a:prstGeom prst="rect">
            <a:avLst/>
          </a:prstGeom>
          <a:noFill/>
        </p:spPr>
        <p:txBody>
          <a:bodyPr wrap="square" rtlCol="0">
            <a:spAutoFit/>
          </a:bodyPr>
          <a:lstStyle/>
          <a:p>
            <a:pPr algn="ctr"/>
            <a:r>
              <a:rPr lang="pt-BR" sz="1000" b="1" dirty="0">
                <a:latin typeface="Arial" panose="020B0604020202020204" pitchFamily="34" charset="0"/>
                <a:cs typeface="Arial" panose="020B0604020202020204" pitchFamily="34" charset="0"/>
              </a:rPr>
              <a:t>Figura 37. </a:t>
            </a:r>
            <a:r>
              <a:rPr lang="pt-BR" sz="1000" dirty="0">
                <a:latin typeface="Arial" panose="020B0604020202020204" pitchFamily="34" charset="0"/>
                <a:cs typeface="Arial" panose="020B0604020202020204" pitchFamily="34" charset="0"/>
              </a:rPr>
              <a:t>Agregados que necessitam de trituração</a:t>
            </a:r>
          </a:p>
        </p:txBody>
      </p:sp>
      <p:sp>
        <p:nvSpPr>
          <p:cNvPr id="6" name="CaixaDeTexto 5"/>
          <p:cNvSpPr txBox="1"/>
          <p:nvPr/>
        </p:nvSpPr>
        <p:spPr>
          <a:xfrm>
            <a:off x="5730085" y="3800625"/>
            <a:ext cx="2648338" cy="246221"/>
          </a:xfrm>
          <a:prstGeom prst="rect">
            <a:avLst/>
          </a:prstGeom>
          <a:noFill/>
        </p:spPr>
        <p:txBody>
          <a:bodyPr wrap="square" rtlCol="0">
            <a:spAutoFit/>
          </a:bodyPr>
          <a:lstStyle/>
          <a:p>
            <a:pPr algn="ctr"/>
            <a:r>
              <a:rPr lang="pt-BR" sz="1000" b="1" dirty="0">
                <a:latin typeface="Arial" panose="020B0604020202020204" pitchFamily="34" charset="0"/>
                <a:cs typeface="Arial" panose="020B0604020202020204" pitchFamily="34" charset="0"/>
              </a:rPr>
              <a:t>Figura 36. </a:t>
            </a:r>
            <a:r>
              <a:rPr lang="pt-BR" sz="1000" dirty="0">
                <a:latin typeface="Arial" panose="020B0604020202020204" pitchFamily="34" charset="0"/>
                <a:cs typeface="Arial" panose="020B0604020202020204" pitchFamily="34" charset="0"/>
              </a:rPr>
              <a:t>Agregados já separados</a:t>
            </a:r>
          </a:p>
        </p:txBody>
      </p:sp>
      <p:sp>
        <p:nvSpPr>
          <p:cNvPr id="7" name="CaixaDeTexto 6"/>
          <p:cNvSpPr txBox="1"/>
          <p:nvPr/>
        </p:nvSpPr>
        <p:spPr>
          <a:xfrm>
            <a:off x="5622889" y="5913534"/>
            <a:ext cx="2861654" cy="553998"/>
          </a:xfrm>
          <a:prstGeom prst="rect">
            <a:avLst/>
          </a:prstGeom>
          <a:noFill/>
        </p:spPr>
        <p:txBody>
          <a:bodyPr wrap="square" rtlCol="0">
            <a:spAutoFit/>
          </a:bodyPr>
          <a:lstStyle/>
          <a:p>
            <a:pPr algn="ctr"/>
            <a:r>
              <a:rPr lang="pt-BR" sz="1000" b="1" dirty="0">
                <a:latin typeface="Arial" panose="020B0604020202020204" pitchFamily="34" charset="0"/>
                <a:cs typeface="Arial" panose="020B0604020202020204" pitchFamily="34" charset="0"/>
              </a:rPr>
              <a:t>Figura 38. </a:t>
            </a:r>
            <a:r>
              <a:rPr lang="pt-BR" sz="1000" dirty="0">
                <a:latin typeface="Arial" panose="020B0604020202020204" pitchFamily="34" charset="0"/>
                <a:cs typeface="Arial" panose="020B0604020202020204" pitchFamily="34" charset="0"/>
              </a:rPr>
              <a:t>Volume de rejeitos acumulados na Usina de reciclagem de RCC de Ribeirão Preto</a:t>
            </a:r>
            <a:r>
              <a:rPr lang="pt-BR" sz="1000" b="1" dirty="0">
                <a:latin typeface="Arial" panose="020B0604020202020204" pitchFamily="34" charset="0"/>
                <a:cs typeface="Arial" panose="020B0604020202020204" pitchFamily="34" charset="0"/>
              </a:rPr>
              <a:t>.</a:t>
            </a:r>
            <a:endParaRPr lang="pt-BR" sz="1000" dirty="0">
              <a:latin typeface="Arial" panose="020B0604020202020204" pitchFamily="34" charset="0"/>
              <a:cs typeface="Arial" panose="020B0604020202020204" pitchFamily="34" charset="0"/>
            </a:endParaRPr>
          </a:p>
        </p:txBody>
      </p:sp>
      <p:sp>
        <p:nvSpPr>
          <p:cNvPr id="8" name="CaixaDeTexto 7"/>
          <p:cNvSpPr txBox="1"/>
          <p:nvPr/>
        </p:nvSpPr>
        <p:spPr>
          <a:xfrm>
            <a:off x="8590662" y="5858170"/>
            <a:ext cx="3129987" cy="553998"/>
          </a:xfrm>
          <a:prstGeom prst="rect">
            <a:avLst/>
          </a:prstGeom>
          <a:noFill/>
        </p:spPr>
        <p:txBody>
          <a:bodyPr wrap="square" rtlCol="0">
            <a:spAutoFit/>
          </a:bodyPr>
          <a:lstStyle/>
          <a:p>
            <a:pPr algn="ctr"/>
            <a:r>
              <a:rPr lang="pt-BR" sz="1000" b="1" dirty="0">
                <a:latin typeface="Arial" panose="020B0604020202020204" pitchFamily="34" charset="0"/>
                <a:cs typeface="Arial" panose="020B0604020202020204" pitchFamily="34" charset="0"/>
              </a:rPr>
              <a:t>Figura 40. </a:t>
            </a:r>
            <a:r>
              <a:rPr lang="pt-BR" sz="1000" dirty="0">
                <a:latin typeface="Arial" panose="020B0604020202020204" pitchFamily="34" charset="0"/>
                <a:cs typeface="Arial" panose="020B0604020202020204" pitchFamily="34" charset="0"/>
              </a:rPr>
              <a:t>Área limpa em que continha grande volume de rejeito disposto - Usina de reciclagem de RCC de Ribeirão Preto</a:t>
            </a:r>
          </a:p>
        </p:txBody>
      </p:sp>
      <p:sp>
        <p:nvSpPr>
          <p:cNvPr id="16" name="CaixaDeTexto 15"/>
          <p:cNvSpPr txBox="1"/>
          <p:nvPr/>
        </p:nvSpPr>
        <p:spPr>
          <a:xfrm>
            <a:off x="591211" y="1733735"/>
            <a:ext cx="4969360" cy="1753044"/>
          </a:xfrm>
          <a:prstGeom prst="rect">
            <a:avLst/>
          </a:prstGeom>
          <a:noFill/>
        </p:spPr>
        <p:txBody>
          <a:bodyPr wrap="square" rtlCol="0">
            <a:spAutoFit/>
          </a:bodyPr>
          <a:lstStyle/>
          <a:p>
            <a:pPr marL="285750" indent="-285750">
              <a:lnSpc>
                <a:spcPct val="114000"/>
              </a:lnSpc>
              <a:buFont typeface="Arial" panose="020B0604020202020204" pitchFamily="34" charset="0"/>
              <a:buChar char="•"/>
            </a:pPr>
            <a:r>
              <a:rPr lang="pt-BR" sz="2000" dirty="0" smtClean="0">
                <a:latin typeface="Arial" panose="020B0604020202020204" pitchFamily="34" charset="0"/>
                <a:cs typeface="Arial" panose="020B0604020202020204" pitchFamily="34" charset="0"/>
              </a:rPr>
              <a:t>Destinação dos materiais triados ou reciclados</a:t>
            </a:r>
          </a:p>
          <a:p>
            <a:pPr>
              <a:lnSpc>
                <a:spcPct val="114000"/>
              </a:lnSpc>
            </a:pPr>
            <a:endParaRPr lang="pt-BR" sz="2000" dirty="0" smtClean="0">
              <a:latin typeface="Arial" panose="020B0604020202020204" pitchFamily="34" charset="0"/>
              <a:cs typeface="Arial" panose="020B0604020202020204" pitchFamily="34" charset="0"/>
            </a:endParaRPr>
          </a:p>
          <a:p>
            <a:pPr marL="285750" indent="-285750">
              <a:lnSpc>
                <a:spcPct val="114000"/>
              </a:lnSpc>
              <a:buFont typeface="Arial" panose="020B0604020202020204" pitchFamily="34" charset="0"/>
              <a:buChar char="•"/>
            </a:pPr>
            <a:r>
              <a:rPr lang="pt-BR" sz="2000" dirty="0" smtClean="0">
                <a:latin typeface="Arial" panose="020B0604020202020204" pitchFamily="34" charset="0"/>
                <a:cs typeface="Arial" panose="020B0604020202020204" pitchFamily="34" charset="0"/>
              </a:rPr>
              <a:t>Grande volume </a:t>
            </a:r>
            <a:r>
              <a:rPr lang="pt-BR" sz="2000" dirty="0">
                <a:latin typeface="Arial" panose="020B0604020202020204" pitchFamily="34" charset="0"/>
                <a:cs typeface="Arial" panose="020B0604020202020204" pitchFamily="34" charset="0"/>
              </a:rPr>
              <a:t>de rejeitos ali </a:t>
            </a:r>
            <a:r>
              <a:rPr lang="pt-BR" sz="2000" dirty="0" smtClean="0">
                <a:latin typeface="Arial" panose="020B0604020202020204" pitchFamily="34" charset="0"/>
                <a:cs typeface="Arial" panose="020B0604020202020204" pitchFamily="34" charset="0"/>
              </a:rPr>
              <a:t>dispostos</a:t>
            </a:r>
          </a:p>
          <a:p>
            <a:pPr marL="285750" indent="-285750">
              <a:lnSpc>
                <a:spcPct val="114000"/>
              </a:lnSpc>
              <a:buFont typeface="Arial" panose="020B0604020202020204" pitchFamily="34" charset="0"/>
              <a:buChar char="•"/>
            </a:pPr>
            <a:endParaRPr lang="pt-BR" sz="1600" dirty="0" smtClean="0">
              <a:latin typeface="Arial" panose="020B0604020202020204" pitchFamily="34" charset="0"/>
              <a:cs typeface="Arial" panose="020B0604020202020204" pitchFamily="34" charset="0"/>
            </a:endParaRPr>
          </a:p>
        </p:txBody>
      </p:sp>
      <p:pic>
        <p:nvPicPr>
          <p:cNvPr id="15" name="Imagem 1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29009" y="1866716"/>
            <a:ext cx="2649415" cy="1912811"/>
          </a:xfrm>
          <a:prstGeom prst="rect">
            <a:avLst/>
          </a:prstGeom>
          <a:noFill/>
        </p:spPr>
      </p:pic>
      <p:pic>
        <p:nvPicPr>
          <p:cNvPr id="21" name="Imagem 20"/>
          <p:cNvPicPr/>
          <p:nvPr/>
        </p:nvPicPr>
        <p:blipFill>
          <a:blip r:embed="rId4" cstate="print">
            <a:extLst>
              <a:ext uri="{28A0092B-C50C-407E-A947-70E740481C1C}">
                <a14:useLocalDpi xmlns:a14="http://schemas.microsoft.com/office/drawing/2010/main" val="0"/>
              </a:ext>
            </a:extLst>
          </a:blip>
          <a:stretch>
            <a:fillRect/>
          </a:stretch>
        </p:blipFill>
        <p:spPr>
          <a:xfrm>
            <a:off x="8841248" y="1866716"/>
            <a:ext cx="2592070" cy="1933910"/>
          </a:xfrm>
          <a:prstGeom prst="rect">
            <a:avLst/>
          </a:prstGeom>
        </p:spPr>
      </p:pic>
      <p:pic>
        <p:nvPicPr>
          <p:cNvPr id="22" name="Imagem 21"/>
          <p:cNvPicPr/>
          <p:nvPr/>
        </p:nvPicPr>
        <p:blipFill>
          <a:blip r:embed="rId5" cstate="print">
            <a:extLst>
              <a:ext uri="{28A0092B-C50C-407E-A947-70E740481C1C}">
                <a14:useLocalDpi xmlns:a14="http://schemas.microsoft.com/office/drawing/2010/main" val="0"/>
              </a:ext>
            </a:extLst>
          </a:blip>
          <a:stretch>
            <a:fillRect/>
          </a:stretch>
        </p:blipFill>
        <p:spPr>
          <a:xfrm>
            <a:off x="5731531" y="4198613"/>
            <a:ext cx="2646891" cy="1714921"/>
          </a:xfrm>
          <a:prstGeom prst="rect">
            <a:avLst/>
          </a:prstGeom>
        </p:spPr>
      </p:pic>
      <p:pic>
        <p:nvPicPr>
          <p:cNvPr id="23" name="Imagem 22"/>
          <p:cNvPicPr/>
          <p:nvPr/>
        </p:nvPicPr>
        <p:blipFill>
          <a:blip r:embed="rId6" cstate="print">
            <a:extLst>
              <a:ext uri="{28A0092B-C50C-407E-A947-70E740481C1C}">
                <a14:useLocalDpi xmlns:a14="http://schemas.microsoft.com/office/drawing/2010/main" val="0"/>
              </a:ext>
            </a:extLst>
          </a:blip>
          <a:stretch>
            <a:fillRect/>
          </a:stretch>
        </p:blipFill>
        <p:spPr>
          <a:xfrm>
            <a:off x="8841249" y="4198613"/>
            <a:ext cx="2592069" cy="1659557"/>
          </a:xfrm>
          <a:prstGeom prst="rect">
            <a:avLst/>
          </a:prstGeom>
        </p:spPr>
      </p:pic>
      <p:sp>
        <p:nvSpPr>
          <p:cNvPr id="17" name="Espaço Reservado para Número de Slide 3"/>
          <p:cNvSpPr txBox="1">
            <a:spLocks/>
          </p:cNvSpPr>
          <p:nvPr/>
        </p:nvSpPr>
        <p:spPr bwMode="auto">
          <a:xfrm>
            <a:off x="7830862" y="6495101"/>
            <a:ext cx="2808065" cy="3628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457200" rtl="0" eaLnBrk="0" latinLnBrk="0" hangingPunct="0">
              <a:defRPr sz="900" kern="1200">
                <a:solidFill>
                  <a:schemeClr val="tx1"/>
                </a:solidFill>
                <a:latin typeface="Arial" panose="020B0604020202020204" pitchFamily="34" charset="0"/>
                <a:ea typeface="+mn-ea"/>
                <a:cs typeface="+mn-cs"/>
              </a:defRPr>
            </a:lvl1pPr>
            <a:lvl2pPr marL="742950" indent="-285750" algn="l" defTabSz="457200" rtl="0" eaLnBrk="0" latinLnBrk="0" hangingPunct="0">
              <a:defRPr sz="1800" kern="1200">
                <a:solidFill>
                  <a:schemeClr val="tx1"/>
                </a:solidFill>
                <a:latin typeface="Arial" panose="020B0604020202020204" pitchFamily="34" charset="0"/>
                <a:ea typeface="+mn-ea"/>
                <a:cs typeface="+mn-cs"/>
              </a:defRPr>
            </a:lvl2pPr>
            <a:lvl3pPr marL="1143000" indent="-228600" algn="l" defTabSz="457200" rtl="0" eaLnBrk="0" latinLnBrk="0" hangingPunct="0">
              <a:defRPr sz="1800" kern="1200">
                <a:solidFill>
                  <a:schemeClr val="tx1"/>
                </a:solidFill>
                <a:latin typeface="Arial" panose="020B0604020202020204" pitchFamily="34" charset="0"/>
                <a:ea typeface="+mn-ea"/>
                <a:cs typeface="+mn-cs"/>
              </a:defRPr>
            </a:lvl3pPr>
            <a:lvl4pPr marL="1600200" indent="-228600" algn="l" defTabSz="457200" rtl="0" eaLnBrk="0" latinLnBrk="0" hangingPunct="0">
              <a:defRPr sz="1800" kern="1200">
                <a:solidFill>
                  <a:schemeClr val="tx1"/>
                </a:solidFill>
                <a:latin typeface="Arial" panose="020B0604020202020204" pitchFamily="34" charset="0"/>
                <a:ea typeface="+mn-ea"/>
                <a:cs typeface="+mn-cs"/>
              </a:defRPr>
            </a:lvl4pPr>
            <a:lvl5pPr marL="2057400" indent="-228600" algn="l" defTabSz="457200" rtl="0" eaLnBrk="0" latinLnBrk="0" hangingPunct="0">
              <a:defRPr sz="1800" kern="1200">
                <a:solidFill>
                  <a:schemeClr val="tx1"/>
                </a:solidFill>
                <a:latin typeface="Arial" panose="020B0604020202020204" pitchFamily="34" charset="0"/>
                <a:ea typeface="+mn-ea"/>
                <a:cs typeface="+mn-cs"/>
              </a:defRPr>
            </a:lvl5pPr>
            <a:lvl6pPr marL="25146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9pPr>
          </a:lstStyle>
          <a:p>
            <a:pPr eaLnBrk="1" hangingPunct="1"/>
            <a:r>
              <a:rPr lang="pt-BR" altLang="pt-BR" dirty="0" smtClean="0">
                <a:solidFill>
                  <a:schemeClr val="bg1"/>
                </a:solidFill>
              </a:rPr>
              <a:t>16</a:t>
            </a:r>
            <a:endParaRPr lang="pt-BR" altLang="pt-BR" dirty="0">
              <a:solidFill>
                <a:schemeClr val="bg1"/>
              </a:solidFill>
            </a:endParaRPr>
          </a:p>
        </p:txBody>
      </p:sp>
    </p:spTree>
    <p:extLst>
      <p:ext uri="{BB962C8B-B14F-4D97-AF65-F5344CB8AC3E}">
        <p14:creationId xmlns:p14="http://schemas.microsoft.com/office/powerpoint/2010/main" val="2225827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de cantos arredondados 4"/>
          <p:cNvSpPr/>
          <p:nvPr/>
        </p:nvSpPr>
        <p:spPr>
          <a:xfrm>
            <a:off x="269631" y="316523"/>
            <a:ext cx="11699631" cy="6283569"/>
          </a:xfrm>
          <a:prstGeom prst="roundRect">
            <a:avLst>
              <a:gd name="adj" fmla="val 2993"/>
            </a:avLst>
          </a:prstGeom>
          <a:solidFill>
            <a:schemeClr val="bg1"/>
          </a:solidFill>
          <a:ln>
            <a:solidFill>
              <a:srgbClr val="0048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smtClean="0"/>
              <a:t>APL</a:t>
            </a:r>
            <a:endParaRPr lang="pt-BR" dirty="0"/>
          </a:p>
        </p:txBody>
      </p:sp>
      <p:sp>
        <p:nvSpPr>
          <p:cNvPr id="5"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D8907B-FC8E-4468-BC6D-A9F707555643}" type="slidenum">
              <a:rPr lang="pt-BR" altLang="pt-BR">
                <a:solidFill>
                  <a:schemeClr val="bg1"/>
                </a:solidFill>
              </a:rPr>
              <a:pPr eaLnBrk="1" hangingPunct="1"/>
              <a:t>13</a:t>
            </a:fld>
            <a:endParaRPr lang="pt-BR" altLang="pt-BR">
              <a:solidFill>
                <a:schemeClr val="bg1"/>
              </a:solidFill>
            </a:endParaRPr>
          </a:p>
        </p:txBody>
      </p:sp>
      <p:sp>
        <p:nvSpPr>
          <p:cNvPr id="9" name="Text Box 10"/>
          <p:cNvSpPr txBox="1">
            <a:spLocks noChangeArrowheads="1"/>
          </p:cNvSpPr>
          <p:nvPr/>
        </p:nvSpPr>
        <p:spPr bwMode="auto">
          <a:xfrm>
            <a:off x="1201894" y="481722"/>
            <a:ext cx="9855392"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50000"/>
              </a:lnSpc>
            </a:pPr>
            <a:r>
              <a:rPr lang="pt-BR" altLang="pt-BR" sz="2800" b="1" dirty="0" smtClean="0"/>
              <a:t>PROPOSTAS </a:t>
            </a:r>
            <a:r>
              <a:rPr lang="pt-BR" altLang="pt-BR" sz="2800" b="1" dirty="0"/>
              <a:t>E MEDIDAS DE MELHORIAS DIANTE DO </a:t>
            </a:r>
            <a:r>
              <a:rPr lang="pt-BR" altLang="pt-BR" sz="2800" b="1" dirty="0" smtClean="0"/>
              <a:t>CENÁRIO AVALIADO</a:t>
            </a:r>
            <a:endParaRPr lang="pt-BR" b="1" dirty="0"/>
          </a:p>
        </p:txBody>
      </p:sp>
      <p:sp>
        <p:nvSpPr>
          <p:cNvPr id="16" name="CaixaDeTexto 15"/>
          <p:cNvSpPr txBox="1"/>
          <p:nvPr/>
        </p:nvSpPr>
        <p:spPr>
          <a:xfrm>
            <a:off x="685084" y="2542628"/>
            <a:ext cx="11037224" cy="249299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pt-BR" sz="2200" dirty="0" smtClean="0">
                <a:latin typeface="Arial" panose="020B0604020202020204" pitchFamily="34" charset="0"/>
                <a:cs typeface="Arial" panose="020B0604020202020204" pitchFamily="34" charset="0"/>
              </a:rPr>
              <a:t>Fiscalização</a:t>
            </a:r>
          </a:p>
          <a:p>
            <a:pPr marL="285750" indent="-285750">
              <a:lnSpc>
                <a:spcPct val="150000"/>
              </a:lnSpc>
              <a:buFont typeface="Arial" panose="020B0604020202020204" pitchFamily="34" charset="0"/>
              <a:buChar char="•"/>
            </a:pPr>
            <a:r>
              <a:rPr lang="pt-BR" sz="2200" dirty="0">
                <a:latin typeface="Arial" panose="020B0604020202020204" pitchFamily="34" charset="0"/>
                <a:cs typeface="Arial" panose="020B0604020202020204" pitchFamily="34" charset="0"/>
              </a:rPr>
              <a:t>Educação ambiental e </a:t>
            </a:r>
            <a:r>
              <a:rPr lang="pt-BR" sz="2200" dirty="0" smtClean="0">
                <a:latin typeface="Arial" panose="020B0604020202020204" pitchFamily="34" charset="0"/>
                <a:cs typeface="Arial" panose="020B0604020202020204" pitchFamily="34" charset="0"/>
              </a:rPr>
              <a:t>divulgação</a:t>
            </a:r>
          </a:p>
          <a:p>
            <a:pPr marL="285750" indent="-285750">
              <a:lnSpc>
                <a:spcPct val="150000"/>
              </a:lnSpc>
              <a:buFont typeface="Arial" panose="020B0604020202020204" pitchFamily="34" charset="0"/>
              <a:buChar char="•"/>
            </a:pPr>
            <a:r>
              <a:rPr lang="pt-BR" sz="2200" dirty="0">
                <a:latin typeface="Arial" panose="020B0604020202020204" pitchFamily="34" charset="0"/>
                <a:cs typeface="Arial" panose="020B0604020202020204" pitchFamily="34" charset="0"/>
              </a:rPr>
              <a:t>Aumento do número de </a:t>
            </a:r>
            <a:r>
              <a:rPr lang="pt-BR" sz="2200" dirty="0" err="1">
                <a:latin typeface="Arial" panose="020B0604020202020204" pitchFamily="34" charset="0"/>
                <a:cs typeface="Arial" panose="020B0604020202020204" pitchFamily="34" charset="0"/>
              </a:rPr>
              <a:t>PEV’s</a:t>
            </a:r>
            <a:endParaRPr lang="pt-BR" sz="22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pt-BR" sz="2200" dirty="0">
                <a:latin typeface="Arial" panose="020B0604020202020204" pitchFamily="34" charset="0"/>
                <a:cs typeface="Arial" panose="020B0604020202020204" pitchFamily="34" charset="0"/>
              </a:rPr>
              <a:t>Logística e transporte dos RCC</a:t>
            </a:r>
          </a:p>
          <a:p>
            <a:pPr>
              <a:lnSpc>
                <a:spcPct val="150000"/>
              </a:lnSpc>
            </a:pPr>
            <a:endParaRPr lang="pt-BR" sz="1600" dirty="0" smtClean="0">
              <a:latin typeface="Arial" panose="020B0604020202020204" pitchFamily="34" charset="0"/>
              <a:cs typeface="Arial" panose="020B0604020202020204" pitchFamily="34" charset="0"/>
            </a:endParaRPr>
          </a:p>
        </p:txBody>
      </p:sp>
      <p:sp>
        <p:nvSpPr>
          <p:cNvPr id="7" name="Espaço Reservado para Número de Slide 3"/>
          <p:cNvSpPr txBox="1">
            <a:spLocks/>
          </p:cNvSpPr>
          <p:nvPr/>
        </p:nvSpPr>
        <p:spPr bwMode="auto">
          <a:xfrm>
            <a:off x="7869969" y="6541993"/>
            <a:ext cx="2808065" cy="3628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457200" rtl="0" eaLnBrk="0" latinLnBrk="0" hangingPunct="0">
              <a:defRPr sz="900" kern="1200">
                <a:solidFill>
                  <a:schemeClr val="tx1"/>
                </a:solidFill>
                <a:latin typeface="Arial" panose="020B0604020202020204" pitchFamily="34" charset="0"/>
                <a:ea typeface="+mn-ea"/>
                <a:cs typeface="+mn-cs"/>
              </a:defRPr>
            </a:lvl1pPr>
            <a:lvl2pPr marL="742950" indent="-285750" algn="l" defTabSz="457200" rtl="0" eaLnBrk="0" latinLnBrk="0" hangingPunct="0">
              <a:defRPr sz="1800" kern="1200">
                <a:solidFill>
                  <a:schemeClr val="tx1"/>
                </a:solidFill>
                <a:latin typeface="Arial" panose="020B0604020202020204" pitchFamily="34" charset="0"/>
                <a:ea typeface="+mn-ea"/>
                <a:cs typeface="+mn-cs"/>
              </a:defRPr>
            </a:lvl2pPr>
            <a:lvl3pPr marL="1143000" indent="-228600" algn="l" defTabSz="457200" rtl="0" eaLnBrk="0" latinLnBrk="0" hangingPunct="0">
              <a:defRPr sz="1800" kern="1200">
                <a:solidFill>
                  <a:schemeClr val="tx1"/>
                </a:solidFill>
                <a:latin typeface="Arial" panose="020B0604020202020204" pitchFamily="34" charset="0"/>
                <a:ea typeface="+mn-ea"/>
                <a:cs typeface="+mn-cs"/>
              </a:defRPr>
            </a:lvl3pPr>
            <a:lvl4pPr marL="1600200" indent="-228600" algn="l" defTabSz="457200" rtl="0" eaLnBrk="0" latinLnBrk="0" hangingPunct="0">
              <a:defRPr sz="1800" kern="1200">
                <a:solidFill>
                  <a:schemeClr val="tx1"/>
                </a:solidFill>
                <a:latin typeface="Arial" panose="020B0604020202020204" pitchFamily="34" charset="0"/>
                <a:ea typeface="+mn-ea"/>
                <a:cs typeface="+mn-cs"/>
              </a:defRPr>
            </a:lvl4pPr>
            <a:lvl5pPr marL="2057400" indent="-228600" algn="l" defTabSz="457200" rtl="0" eaLnBrk="0" latinLnBrk="0" hangingPunct="0">
              <a:defRPr sz="1800" kern="1200">
                <a:solidFill>
                  <a:schemeClr val="tx1"/>
                </a:solidFill>
                <a:latin typeface="Arial" panose="020B0604020202020204" pitchFamily="34" charset="0"/>
                <a:ea typeface="+mn-ea"/>
                <a:cs typeface="+mn-cs"/>
              </a:defRPr>
            </a:lvl5pPr>
            <a:lvl6pPr marL="25146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9pPr>
          </a:lstStyle>
          <a:p>
            <a:pPr eaLnBrk="1" hangingPunct="1"/>
            <a:r>
              <a:rPr lang="pt-BR" altLang="pt-BR" dirty="0" smtClean="0">
                <a:solidFill>
                  <a:schemeClr val="bg1"/>
                </a:solidFill>
              </a:rPr>
              <a:t>17</a:t>
            </a:r>
            <a:endParaRPr lang="pt-BR" altLang="pt-BR" dirty="0">
              <a:solidFill>
                <a:schemeClr val="bg1"/>
              </a:solidFill>
            </a:endParaRPr>
          </a:p>
        </p:txBody>
      </p:sp>
    </p:spTree>
    <p:extLst>
      <p:ext uri="{BB962C8B-B14F-4D97-AF65-F5344CB8AC3E}">
        <p14:creationId xmlns:p14="http://schemas.microsoft.com/office/powerpoint/2010/main" val="23210955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de cantos arredondados 4"/>
          <p:cNvSpPr/>
          <p:nvPr/>
        </p:nvSpPr>
        <p:spPr>
          <a:xfrm>
            <a:off x="246185" y="246186"/>
            <a:ext cx="11699630" cy="6342184"/>
          </a:xfrm>
          <a:prstGeom prst="roundRect">
            <a:avLst>
              <a:gd name="adj" fmla="val 2993"/>
            </a:avLst>
          </a:prstGeom>
          <a:solidFill>
            <a:schemeClr val="bg1"/>
          </a:solidFill>
          <a:ln>
            <a:solidFill>
              <a:srgbClr val="0048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dirty="0"/>
              <a:t>APL</a:t>
            </a:r>
            <a:endParaRPr lang="pt-BR" dirty="0"/>
          </a:p>
        </p:txBody>
      </p:sp>
      <p:sp>
        <p:nvSpPr>
          <p:cNvPr id="5" name="Espaço Reservado para Número de Slide 3"/>
          <p:cNvSpPr>
            <a:spLocks noGrp="1"/>
          </p:cNvSpPr>
          <p:nvPr>
            <p:ph type="sldNum" sz="quarter" idx="12"/>
          </p:nvPr>
        </p:nvSpPr>
        <p:spPr bwMode="auto">
          <a:xfrm>
            <a:off x="7842585" y="6495101"/>
            <a:ext cx="2808065" cy="3628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D8907B-FC8E-4468-BC6D-A9F707555643}" type="slidenum">
              <a:rPr lang="pt-BR" altLang="pt-BR">
                <a:solidFill>
                  <a:schemeClr val="bg1"/>
                </a:solidFill>
              </a:rPr>
              <a:pPr eaLnBrk="1" hangingPunct="1"/>
              <a:t>14</a:t>
            </a:fld>
            <a:endParaRPr lang="pt-BR" altLang="pt-BR">
              <a:solidFill>
                <a:schemeClr val="bg1"/>
              </a:solidFill>
            </a:endParaRPr>
          </a:p>
        </p:txBody>
      </p:sp>
      <p:sp>
        <p:nvSpPr>
          <p:cNvPr id="8" name="CaixaDeTexto 8"/>
          <p:cNvSpPr txBox="1">
            <a:spLocks noChangeArrowheads="1"/>
          </p:cNvSpPr>
          <p:nvPr/>
        </p:nvSpPr>
        <p:spPr bwMode="auto">
          <a:xfrm>
            <a:off x="704150" y="1624344"/>
            <a:ext cx="10725511" cy="281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marL="269875" indent="-269875" algn="just" eaLnBrk="1" hangingPunct="1">
              <a:lnSpc>
                <a:spcPct val="150000"/>
              </a:lnSpc>
              <a:buFont typeface="Arial" panose="020B0604020202020204" pitchFamily="34" charset="0"/>
              <a:buChar char="•"/>
            </a:pPr>
            <a:r>
              <a:rPr lang="pt-BR" altLang="pt-BR" sz="2200" dirty="0" smtClean="0"/>
              <a:t>Tanto o subsetor leste 2, quanto os </a:t>
            </a:r>
            <a:r>
              <a:rPr lang="pt-BR" altLang="pt-BR" sz="2200" dirty="0" err="1" smtClean="0"/>
              <a:t>PEV’s</a:t>
            </a:r>
            <a:r>
              <a:rPr lang="pt-BR" altLang="pt-BR" sz="2200" dirty="0" smtClean="0"/>
              <a:t> quanto a usina de reciclagem estão adotando  procedimentos que contribuem para impacto </a:t>
            </a:r>
            <a:r>
              <a:rPr lang="pt-BR" altLang="pt-BR" sz="2200" dirty="0" smtClean="0"/>
              <a:t>ambiental</a:t>
            </a:r>
            <a:endParaRPr lang="pt-BR" altLang="pt-BR" sz="2200" dirty="0" smtClean="0"/>
          </a:p>
          <a:p>
            <a:pPr marL="269875" indent="-269875" algn="just" eaLnBrk="1" hangingPunct="1">
              <a:lnSpc>
                <a:spcPct val="150000"/>
              </a:lnSpc>
              <a:buFont typeface="Arial" panose="020B0604020202020204" pitchFamily="34" charset="0"/>
              <a:buChar char="•"/>
            </a:pPr>
            <a:r>
              <a:rPr lang="pt-BR" altLang="pt-BR" sz="2200" smtClean="0"/>
              <a:t>Foi </a:t>
            </a:r>
            <a:r>
              <a:rPr lang="pt-BR" altLang="pt-BR" sz="2200" dirty="0" smtClean="0"/>
              <a:t>considerado pelos munícipes a inviabilidade dos </a:t>
            </a:r>
            <a:r>
              <a:rPr lang="pt-BR" altLang="pt-BR" sz="2200" dirty="0" err="1" smtClean="0"/>
              <a:t>PEV’s</a:t>
            </a:r>
            <a:r>
              <a:rPr lang="pt-BR" altLang="pt-BR" sz="2200" dirty="0" smtClean="0"/>
              <a:t> para o subsetor leste 2</a:t>
            </a:r>
          </a:p>
          <a:p>
            <a:pPr marL="269875" indent="-269875" algn="just" eaLnBrk="1" hangingPunct="1">
              <a:lnSpc>
                <a:spcPct val="150000"/>
              </a:lnSpc>
              <a:buFont typeface="Arial" panose="020B0604020202020204" pitchFamily="34" charset="0"/>
              <a:buChar char="•"/>
            </a:pPr>
            <a:r>
              <a:rPr lang="pt-BR" sz="2200" dirty="0" smtClean="0"/>
              <a:t>Necessidade de educação ambiental ;</a:t>
            </a:r>
            <a:endParaRPr lang="pt-BR" sz="2200" dirty="0"/>
          </a:p>
          <a:p>
            <a:pPr algn="just" eaLnBrk="1" hangingPunct="1">
              <a:lnSpc>
                <a:spcPct val="150000"/>
              </a:lnSpc>
            </a:pPr>
            <a:endParaRPr lang="pt-BR" altLang="pt-BR" dirty="0" smtClean="0"/>
          </a:p>
          <a:p>
            <a:pPr marL="342900" indent="-342900" algn="just" eaLnBrk="1" hangingPunct="1">
              <a:buFont typeface="Arial" panose="020B0604020202020204" pitchFamily="34" charset="0"/>
              <a:buChar char="•"/>
            </a:pPr>
            <a:endParaRPr lang="pt-BR" altLang="pt-BR" dirty="0" smtClean="0"/>
          </a:p>
        </p:txBody>
      </p:sp>
      <p:sp>
        <p:nvSpPr>
          <p:cNvPr id="9" name="Text Box 10"/>
          <p:cNvSpPr txBox="1">
            <a:spLocks noChangeArrowheads="1"/>
          </p:cNvSpPr>
          <p:nvPr/>
        </p:nvSpPr>
        <p:spPr bwMode="auto">
          <a:xfrm>
            <a:off x="1076356" y="647375"/>
            <a:ext cx="98553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pt-BR" altLang="pt-BR" sz="2800" b="1" dirty="0" smtClean="0"/>
              <a:t>CONCLUSÃO</a:t>
            </a:r>
            <a:endParaRPr lang="pt-BR" altLang="pt-BR" sz="2800" b="1" dirty="0"/>
          </a:p>
        </p:txBody>
      </p:sp>
    </p:spTree>
    <p:extLst>
      <p:ext uri="{BB962C8B-B14F-4D97-AF65-F5344CB8AC3E}">
        <p14:creationId xmlns:p14="http://schemas.microsoft.com/office/powerpoint/2010/main" val="41813081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de cantos arredondados 4"/>
          <p:cNvSpPr/>
          <p:nvPr/>
        </p:nvSpPr>
        <p:spPr>
          <a:xfrm>
            <a:off x="269630" y="257908"/>
            <a:ext cx="11711355" cy="6342184"/>
          </a:xfrm>
          <a:prstGeom prst="roundRect">
            <a:avLst>
              <a:gd name="adj" fmla="val 2993"/>
            </a:avLst>
          </a:prstGeom>
          <a:solidFill>
            <a:schemeClr val="bg1"/>
          </a:solidFill>
          <a:ln>
            <a:solidFill>
              <a:srgbClr val="0048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dirty="0"/>
              <a:t>APL</a:t>
            </a:r>
            <a:endParaRPr lang="pt-BR" dirty="0"/>
          </a:p>
        </p:txBody>
      </p:sp>
      <p:sp>
        <p:nvSpPr>
          <p:cNvPr id="5" name="Espaço Reservado para Número de Slide 3"/>
          <p:cNvSpPr>
            <a:spLocks noGrp="1"/>
          </p:cNvSpPr>
          <p:nvPr>
            <p:ph type="sldNum" sz="quarter" idx="12"/>
          </p:nvPr>
        </p:nvSpPr>
        <p:spPr bwMode="auto">
          <a:xfrm>
            <a:off x="7877754" y="6495101"/>
            <a:ext cx="2808065" cy="3628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D8907B-FC8E-4468-BC6D-A9F707555643}" type="slidenum">
              <a:rPr lang="pt-BR" altLang="pt-BR">
                <a:solidFill>
                  <a:schemeClr val="bg1"/>
                </a:solidFill>
              </a:rPr>
              <a:pPr eaLnBrk="1" hangingPunct="1"/>
              <a:t>15</a:t>
            </a:fld>
            <a:endParaRPr lang="pt-BR" altLang="pt-BR" dirty="0">
              <a:solidFill>
                <a:schemeClr val="bg1"/>
              </a:solidFill>
            </a:endParaRPr>
          </a:p>
        </p:txBody>
      </p:sp>
      <p:sp>
        <p:nvSpPr>
          <p:cNvPr id="8" name="CaixaDeTexto 8"/>
          <p:cNvSpPr txBox="1">
            <a:spLocks noChangeArrowheads="1"/>
          </p:cNvSpPr>
          <p:nvPr/>
        </p:nvSpPr>
        <p:spPr bwMode="auto">
          <a:xfrm>
            <a:off x="727934" y="1461165"/>
            <a:ext cx="107255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endParaRPr lang="pt-BR" altLang="pt-BR" dirty="0" smtClean="0"/>
          </a:p>
        </p:txBody>
      </p:sp>
      <p:sp>
        <p:nvSpPr>
          <p:cNvPr id="9" name="Text Box 10"/>
          <p:cNvSpPr txBox="1">
            <a:spLocks noChangeArrowheads="1"/>
          </p:cNvSpPr>
          <p:nvPr/>
        </p:nvSpPr>
        <p:spPr bwMode="auto">
          <a:xfrm>
            <a:off x="1291374" y="761578"/>
            <a:ext cx="985539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pt-BR" altLang="pt-BR" sz="3000" b="1" dirty="0" smtClean="0"/>
              <a:t>CONSIDERAÇÕES FINAIS</a:t>
            </a:r>
            <a:endParaRPr lang="pt-BR" altLang="pt-BR" sz="3000" b="1" dirty="0"/>
          </a:p>
        </p:txBody>
      </p:sp>
      <p:sp>
        <p:nvSpPr>
          <p:cNvPr id="2" name="CaixaDeTexto 1"/>
          <p:cNvSpPr txBox="1"/>
          <p:nvPr/>
        </p:nvSpPr>
        <p:spPr>
          <a:xfrm>
            <a:off x="727934" y="1486308"/>
            <a:ext cx="10725511" cy="4154984"/>
          </a:xfrm>
          <a:prstGeom prst="rect">
            <a:avLst/>
          </a:prstGeom>
          <a:noFill/>
        </p:spPr>
        <p:txBody>
          <a:bodyPr wrap="square" rtlCol="0">
            <a:spAutoFit/>
          </a:bodyPr>
          <a:lstStyle/>
          <a:p>
            <a:pPr algn="just">
              <a:lnSpc>
                <a:spcPct val="150000"/>
              </a:lnSpc>
            </a:pPr>
            <a:r>
              <a:rPr lang="pt-BR" sz="2200" b="1" dirty="0" smtClean="0">
                <a:latin typeface="Arial" panose="020B0604020202020204" pitchFamily="34" charset="0"/>
                <a:cs typeface="Arial" panose="020B0604020202020204" pitchFamily="34" charset="0"/>
              </a:rPr>
              <a:t>Futuros estudos</a:t>
            </a:r>
          </a:p>
          <a:p>
            <a:pPr algn="just">
              <a:lnSpc>
                <a:spcPct val="150000"/>
              </a:lnSpc>
            </a:pPr>
            <a:r>
              <a:rPr lang="pt-BR" sz="2200" dirty="0" smtClean="0">
                <a:latin typeface="Arial" panose="020B0604020202020204" pitchFamily="34" charset="0"/>
                <a:cs typeface="Arial" panose="020B0604020202020204" pitchFamily="34" charset="0"/>
              </a:rPr>
              <a:t>Ampliar o presente estudo para os demais subsetores do município de  Ribeirão Preto</a:t>
            </a:r>
          </a:p>
          <a:p>
            <a:pPr algn="just">
              <a:lnSpc>
                <a:spcPct val="150000"/>
              </a:lnSpc>
            </a:pPr>
            <a:endParaRPr lang="pt-BR" sz="2200" dirty="0" smtClean="0">
              <a:latin typeface="Arial" panose="020B0604020202020204" pitchFamily="34" charset="0"/>
              <a:cs typeface="Arial" panose="020B0604020202020204" pitchFamily="34" charset="0"/>
            </a:endParaRPr>
          </a:p>
          <a:p>
            <a:pPr algn="just">
              <a:lnSpc>
                <a:spcPct val="150000"/>
              </a:lnSpc>
            </a:pPr>
            <a:r>
              <a:rPr lang="pt-BR" sz="2200" b="1" dirty="0" smtClean="0">
                <a:latin typeface="Arial" panose="020B0604020202020204" pitchFamily="34" charset="0"/>
                <a:cs typeface="Arial" panose="020B0604020202020204" pitchFamily="34" charset="0"/>
              </a:rPr>
              <a:t>Limitações</a:t>
            </a:r>
            <a:endParaRPr lang="pt-BR" sz="2200" dirty="0">
              <a:latin typeface="Arial" panose="020B0604020202020204" pitchFamily="34" charset="0"/>
              <a:cs typeface="Arial" panose="020B0604020202020204" pitchFamily="34" charset="0"/>
            </a:endParaRPr>
          </a:p>
          <a:p>
            <a:pPr algn="just">
              <a:lnSpc>
                <a:spcPct val="150000"/>
              </a:lnSpc>
            </a:pPr>
            <a:r>
              <a:rPr lang="pt-BR" sz="2200" dirty="0">
                <a:latin typeface="Arial" panose="020B0604020202020204" pitchFamily="34" charset="0"/>
                <a:cs typeface="Arial" panose="020B0604020202020204" pitchFamily="34" charset="0"/>
              </a:rPr>
              <a:t>Restrição na coleta de alguns </a:t>
            </a:r>
            <a:r>
              <a:rPr lang="pt-BR" sz="2200" dirty="0" smtClean="0">
                <a:latin typeface="Arial" panose="020B0604020202020204" pitchFamily="34" charset="0"/>
                <a:cs typeface="Arial" panose="020B0604020202020204" pitchFamily="34" charset="0"/>
              </a:rPr>
              <a:t>dados: volume </a:t>
            </a:r>
            <a:r>
              <a:rPr lang="pt-BR" sz="2200" dirty="0">
                <a:latin typeface="Arial" panose="020B0604020202020204" pitchFamily="34" charset="0"/>
                <a:cs typeface="Arial" panose="020B0604020202020204" pitchFamily="34" charset="0"/>
              </a:rPr>
              <a:t>de resíduos que entra e sai d</a:t>
            </a:r>
            <a:r>
              <a:rPr lang="pt-BR" sz="2200" dirty="0" smtClean="0">
                <a:latin typeface="Arial" panose="020B0604020202020204" pitchFamily="34" charset="0"/>
                <a:cs typeface="Arial" panose="020B0604020202020204" pitchFamily="34" charset="0"/>
              </a:rPr>
              <a:t>a </a:t>
            </a:r>
            <a:r>
              <a:rPr lang="pt-BR" sz="2200" dirty="0">
                <a:latin typeface="Arial" panose="020B0604020202020204" pitchFamily="34" charset="0"/>
                <a:cs typeface="Arial" panose="020B0604020202020204" pitchFamily="34" charset="0"/>
              </a:rPr>
              <a:t>usina de </a:t>
            </a:r>
            <a:r>
              <a:rPr lang="pt-BR" sz="2200" dirty="0" smtClean="0">
                <a:latin typeface="Arial" panose="020B0604020202020204" pitchFamily="34" charset="0"/>
                <a:cs typeface="Arial" panose="020B0604020202020204" pitchFamily="34" charset="0"/>
              </a:rPr>
              <a:t>RCC e </a:t>
            </a:r>
            <a:r>
              <a:rPr lang="pt-BR" sz="2200" dirty="0">
                <a:latin typeface="Arial" panose="020B0604020202020204" pitchFamily="34" charset="0"/>
                <a:cs typeface="Arial" panose="020B0604020202020204" pitchFamily="34" charset="0"/>
              </a:rPr>
              <a:t>localização do Aterro Sanitário em que são dispostos os rejeitos provenientes da </a:t>
            </a:r>
            <a:r>
              <a:rPr lang="pt-BR" sz="2200" dirty="0" smtClean="0">
                <a:latin typeface="Arial" panose="020B0604020202020204" pitchFamily="34" charset="0"/>
                <a:cs typeface="Arial" panose="020B0604020202020204" pitchFamily="34" charset="0"/>
              </a:rPr>
              <a:t>usina.</a:t>
            </a:r>
            <a:endParaRPr lang="pt-B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75910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de cantos arredondados 4"/>
          <p:cNvSpPr/>
          <p:nvPr/>
        </p:nvSpPr>
        <p:spPr>
          <a:xfrm>
            <a:off x="269632" y="281354"/>
            <a:ext cx="11687906" cy="6318738"/>
          </a:xfrm>
          <a:prstGeom prst="roundRect">
            <a:avLst>
              <a:gd name="adj" fmla="val 2993"/>
            </a:avLst>
          </a:prstGeom>
          <a:solidFill>
            <a:schemeClr val="bg1"/>
          </a:solidFill>
          <a:ln>
            <a:solidFill>
              <a:srgbClr val="0048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dirty="0"/>
              <a:t>APL</a:t>
            </a:r>
            <a:endParaRPr lang="pt-BR" dirty="0"/>
          </a:p>
        </p:txBody>
      </p:sp>
      <p:sp>
        <p:nvSpPr>
          <p:cNvPr id="5" name="Espaço Reservado para Número de Slide 3"/>
          <p:cNvSpPr>
            <a:spLocks noGrp="1"/>
          </p:cNvSpPr>
          <p:nvPr>
            <p:ph type="sldNum" sz="quarter" idx="12"/>
          </p:nvPr>
        </p:nvSpPr>
        <p:spPr bwMode="auto">
          <a:xfrm>
            <a:off x="7807416" y="6518547"/>
            <a:ext cx="2808065" cy="3628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D8907B-FC8E-4468-BC6D-A9F707555643}" type="slidenum">
              <a:rPr lang="pt-BR" altLang="pt-BR">
                <a:solidFill>
                  <a:schemeClr val="bg1"/>
                </a:solidFill>
              </a:rPr>
              <a:pPr eaLnBrk="1" hangingPunct="1"/>
              <a:t>16</a:t>
            </a:fld>
            <a:endParaRPr lang="pt-BR" altLang="pt-BR" dirty="0">
              <a:solidFill>
                <a:schemeClr val="bg1"/>
              </a:solidFill>
            </a:endParaRPr>
          </a:p>
        </p:txBody>
      </p:sp>
      <p:sp>
        <p:nvSpPr>
          <p:cNvPr id="8" name="CaixaDeTexto 8"/>
          <p:cNvSpPr txBox="1">
            <a:spLocks noChangeArrowheads="1"/>
          </p:cNvSpPr>
          <p:nvPr/>
        </p:nvSpPr>
        <p:spPr bwMode="auto">
          <a:xfrm>
            <a:off x="1202047" y="1964693"/>
            <a:ext cx="9571242"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50000"/>
              </a:lnSpc>
            </a:pPr>
            <a:endParaRPr lang="pt-BR" altLang="pt-BR" sz="2200" dirty="0" smtClean="0">
              <a:latin typeface="Times New Roman" panose="02020603050405020304" pitchFamily="18" charset="0"/>
              <a:cs typeface="Times New Roman" panose="02020603050405020304" pitchFamily="18" charset="0"/>
            </a:endParaRPr>
          </a:p>
          <a:p>
            <a:pPr algn="ctr" eaLnBrk="1" hangingPunct="1">
              <a:lnSpc>
                <a:spcPct val="150000"/>
              </a:lnSpc>
            </a:pPr>
            <a:r>
              <a:rPr lang="pt-BR" altLang="pt-BR" sz="2400" dirty="0" smtClean="0">
                <a:latin typeface="Times New Roman" panose="02020603050405020304" pitchFamily="18" charset="0"/>
                <a:cs typeface="Times New Roman" panose="02020603050405020304" pitchFamily="18" charset="0"/>
              </a:rPr>
              <a:t>“A terra é insultada e oferece suas flores como resposta.”</a:t>
            </a:r>
          </a:p>
          <a:p>
            <a:pPr algn="just" eaLnBrk="1" hangingPunct="1">
              <a:lnSpc>
                <a:spcPct val="150000"/>
              </a:lnSpc>
            </a:pPr>
            <a:endParaRPr lang="pt-BR" altLang="pt-BR" sz="2400" dirty="0">
              <a:latin typeface="Times New Roman" panose="02020603050405020304" pitchFamily="18" charset="0"/>
              <a:cs typeface="Times New Roman" panose="02020603050405020304" pitchFamily="18" charset="0"/>
            </a:endParaRPr>
          </a:p>
          <a:p>
            <a:pPr algn="r" eaLnBrk="1" hangingPunct="1">
              <a:lnSpc>
                <a:spcPct val="150000"/>
              </a:lnSpc>
            </a:pPr>
            <a:r>
              <a:rPr lang="pt-BR" altLang="pt-BR" sz="2400" dirty="0" smtClean="0">
                <a:latin typeface="Times New Roman" panose="02020603050405020304" pitchFamily="18" charset="0"/>
                <a:cs typeface="Times New Roman" panose="02020603050405020304" pitchFamily="18" charset="0"/>
              </a:rPr>
              <a:t>Rabindramath Tagose</a:t>
            </a:r>
            <a:endParaRPr lang="pt-BR" altLang="pt-BR" sz="2400" dirty="0">
              <a:latin typeface="Times New Roman" panose="02020603050405020304" pitchFamily="18" charset="0"/>
              <a:cs typeface="Times New Roman" panose="02020603050405020304" pitchFamily="18" charset="0"/>
            </a:endParaRPr>
          </a:p>
          <a:p>
            <a:pPr algn="just" eaLnBrk="1" hangingPunct="1"/>
            <a:endParaRPr lang="pt-BR" altLang="pt-BR" sz="2400" dirty="0"/>
          </a:p>
        </p:txBody>
      </p:sp>
    </p:spTree>
    <p:extLst>
      <p:ext uri="{BB962C8B-B14F-4D97-AF65-F5344CB8AC3E}">
        <p14:creationId xmlns:p14="http://schemas.microsoft.com/office/powerpoint/2010/main" val="4810017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de cantos arredondados 4"/>
          <p:cNvSpPr/>
          <p:nvPr/>
        </p:nvSpPr>
        <p:spPr>
          <a:xfrm>
            <a:off x="269630" y="281354"/>
            <a:ext cx="11664461" cy="6283569"/>
          </a:xfrm>
          <a:prstGeom prst="roundRect">
            <a:avLst>
              <a:gd name="adj" fmla="val 2993"/>
            </a:avLst>
          </a:prstGeom>
          <a:solidFill>
            <a:schemeClr val="bg1"/>
          </a:solidFill>
          <a:ln>
            <a:solidFill>
              <a:srgbClr val="0048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dirty="0"/>
              <a:t>APL</a:t>
            </a:r>
            <a:endParaRPr lang="pt-BR" dirty="0"/>
          </a:p>
        </p:txBody>
      </p:sp>
      <p:sp>
        <p:nvSpPr>
          <p:cNvPr id="5" name="Espaço Reservado para Número de Slide 3"/>
          <p:cNvSpPr>
            <a:spLocks noGrp="1"/>
          </p:cNvSpPr>
          <p:nvPr>
            <p:ph type="sldNum" sz="quarter" idx="12"/>
          </p:nvPr>
        </p:nvSpPr>
        <p:spPr bwMode="auto">
          <a:xfrm>
            <a:off x="7842585" y="6550793"/>
            <a:ext cx="2808065" cy="3628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D8907B-FC8E-4468-BC6D-A9F707555643}" type="slidenum">
              <a:rPr lang="pt-BR" altLang="pt-BR">
                <a:solidFill>
                  <a:schemeClr val="bg1"/>
                </a:solidFill>
              </a:rPr>
              <a:pPr eaLnBrk="1" hangingPunct="1"/>
              <a:t>2</a:t>
            </a:fld>
            <a:endParaRPr lang="pt-BR" altLang="pt-BR">
              <a:solidFill>
                <a:schemeClr val="bg1"/>
              </a:solidFill>
            </a:endParaRPr>
          </a:p>
        </p:txBody>
      </p:sp>
      <p:sp>
        <p:nvSpPr>
          <p:cNvPr id="8" name="CaixaDeTexto 8"/>
          <p:cNvSpPr txBox="1">
            <a:spLocks noChangeArrowheads="1"/>
          </p:cNvSpPr>
          <p:nvPr/>
        </p:nvSpPr>
        <p:spPr bwMode="auto">
          <a:xfrm>
            <a:off x="681390" y="1254234"/>
            <a:ext cx="10903231" cy="395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14000"/>
              </a:lnSpc>
            </a:pPr>
            <a:r>
              <a:rPr lang="pt-BR" sz="2000" b="1" dirty="0" smtClean="0">
                <a:cs typeface="Arial" panose="020B0604020202020204" pitchFamily="34" charset="0"/>
              </a:rPr>
              <a:t>Fatores </a:t>
            </a:r>
            <a:r>
              <a:rPr lang="pt-BR" sz="2000" b="1" dirty="0">
                <a:cs typeface="Arial" panose="020B0604020202020204" pitchFamily="34" charset="0"/>
              </a:rPr>
              <a:t>que contribuem para </a:t>
            </a:r>
            <a:r>
              <a:rPr lang="pt-BR" sz="2000" b="1" dirty="0" smtClean="0">
                <a:cs typeface="Arial" panose="020B0604020202020204" pitchFamily="34" charset="0"/>
              </a:rPr>
              <a:t>impacto ambiental</a:t>
            </a:r>
            <a:endParaRPr lang="pt-BR" sz="2000" b="1" dirty="0">
              <a:cs typeface="Arial" panose="020B0604020202020204" pitchFamily="34" charset="0"/>
            </a:endParaRPr>
          </a:p>
          <a:p>
            <a:pPr marL="285750" indent="-285750" algn="just" eaLnBrk="1" hangingPunct="1">
              <a:lnSpc>
                <a:spcPct val="114000"/>
              </a:lnSpc>
              <a:buFont typeface="Arial" panose="020B0604020202020204" pitchFamily="34" charset="0"/>
              <a:buChar char="•"/>
            </a:pPr>
            <a:r>
              <a:rPr lang="pt-BR" altLang="pt-BR" sz="2000" dirty="0"/>
              <a:t>Grande volume gerado</a:t>
            </a:r>
            <a:r>
              <a:rPr lang="pt-BR" altLang="pt-BR" sz="2000" dirty="0" smtClean="0"/>
              <a:t>;</a:t>
            </a:r>
          </a:p>
          <a:p>
            <a:pPr marL="285750" indent="-285750" algn="just" eaLnBrk="1" hangingPunct="1">
              <a:lnSpc>
                <a:spcPct val="114000"/>
              </a:lnSpc>
              <a:buFont typeface="Arial" panose="020B0604020202020204" pitchFamily="34" charset="0"/>
              <a:buChar char="•"/>
            </a:pPr>
            <a:r>
              <a:rPr lang="pt-BR" altLang="pt-BR" sz="2000" dirty="0"/>
              <a:t>Disposição </a:t>
            </a:r>
            <a:r>
              <a:rPr lang="pt-BR" altLang="pt-BR" sz="2000" dirty="0" smtClean="0"/>
              <a:t>incorreta</a:t>
            </a:r>
          </a:p>
          <a:p>
            <a:pPr marL="1028700" lvl="1" algn="just" eaLnBrk="1" hangingPunct="1">
              <a:lnSpc>
                <a:spcPct val="114000"/>
              </a:lnSpc>
              <a:buFont typeface="Arial" panose="020B0604020202020204" pitchFamily="34" charset="0"/>
              <a:buChar char="•"/>
            </a:pPr>
            <a:r>
              <a:rPr lang="pt-BR" altLang="pt-BR" sz="2000" dirty="0"/>
              <a:t>Poluição ;</a:t>
            </a:r>
          </a:p>
          <a:p>
            <a:pPr marL="285750" indent="-285750" algn="just" eaLnBrk="1" hangingPunct="1">
              <a:lnSpc>
                <a:spcPct val="114000"/>
              </a:lnSpc>
              <a:buFont typeface="Arial" panose="020B0604020202020204" pitchFamily="34" charset="0"/>
              <a:buChar char="•"/>
            </a:pPr>
            <a:r>
              <a:rPr lang="pt-BR" altLang="pt-BR" sz="2000" dirty="0" smtClean="0"/>
              <a:t>Proliferação </a:t>
            </a:r>
            <a:r>
              <a:rPr lang="pt-BR" altLang="pt-BR" sz="2000" dirty="0"/>
              <a:t>de animais peçonhentos e vetores de doenças (mosquito  da dengue</a:t>
            </a:r>
            <a:r>
              <a:rPr lang="pt-BR" altLang="pt-BR" sz="2000" dirty="0" smtClean="0"/>
              <a:t>).</a:t>
            </a:r>
          </a:p>
          <a:p>
            <a:pPr marL="285750" indent="-285750" algn="just" eaLnBrk="1" hangingPunct="1">
              <a:lnSpc>
                <a:spcPct val="114000"/>
              </a:lnSpc>
              <a:buFont typeface="Arial" panose="020B0604020202020204" pitchFamily="34" charset="0"/>
              <a:buChar char="•"/>
            </a:pPr>
            <a:r>
              <a:rPr lang="pt-BR" altLang="pt-BR" sz="2000" dirty="0"/>
              <a:t>Obstrução de sistemas de drenagem</a:t>
            </a:r>
            <a:r>
              <a:rPr lang="pt-BR" altLang="pt-BR" sz="2000" dirty="0" smtClean="0"/>
              <a:t>;</a:t>
            </a:r>
          </a:p>
          <a:p>
            <a:pPr marL="285750" indent="-285750" algn="just" eaLnBrk="1" hangingPunct="1">
              <a:lnSpc>
                <a:spcPct val="114000"/>
              </a:lnSpc>
              <a:buFont typeface="Arial" panose="020B0604020202020204" pitchFamily="34" charset="0"/>
              <a:buChar char="•"/>
            </a:pPr>
            <a:endParaRPr lang="pt-BR" altLang="pt-BR" sz="2000" dirty="0"/>
          </a:p>
          <a:p>
            <a:pPr algn="just" eaLnBrk="1" hangingPunct="1">
              <a:lnSpc>
                <a:spcPct val="114000"/>
              </a:lnSpc>
            </a:pPr>
            <a:r>
              <a:rPr lang="pt-BR" altLang="pt-BR" sz="2000" b="1" dirty="0" smtClean="0"/>
              <a:t>Benefícios do da gestão e gerenciamento adequado dos RCC:</a:t>
            </a:r>
          </a:p>
          <a:p>
            <a:pPr marL="285750" indent="-285750" algn="just" eaLnBrk="1" hangingPunct="1">
              <a:lnSpc>
                <a:spcPct val="114000"/>
              </a:lnSpc>
              <a:buFont typeface="Arial" panose="020B0604020202020204" pitchFamily="34" charset="0"/>
              <a:buChar char="•"/>
            </a:pPr>
            <a:r>
              <a:rPr lang="pt-BR" altLang="pt-BR" sz="2000" dirty="0" smtClean="0"/>
              <a:t>Redução </a:t>
            </a:r>
            <a:r>
              <a:rPr lang="pt-BR" altLang="pt-BR" sz="2000" dirty="0"/>
              <a:t>do impacto ambiental </a:t>
            </a:r>
          </a:p>
          <a:p>
            <a:pPr marL="285750" indent="-285750" algn="just" eaLnBrk="1" hangingPunct="1">
              <a:lnSpc>
                <a:spcPct val="114000"/>
              </a:lnSpc>
              <a:buFont typeface="Arial" panose="020B0604020202020204" pitchFamily="34" charset="0"/>
              <a:buChar char="•"/>
            </a:pPr>
            <a:r>
              <a:rPr lang="pt-BR" altLang="pt-BR" sz="2000" dirty="0" smtClean="0"/>
              <a:t>Melhoria da saúde </a:t>
            </a:r>
            <a:r>
              <a:rPr lang="pt-BR" altLang="pt-BR" sz="2000" dirty="0" smtClean="0"/>
              <a:t>pública</a:t>
            </a:r>
          </a:p>
          <a:p>
            <a:pPr marL="285750" indent="-285750" algn="just" eaLnBrk="1" hangingPunct="1">
              <a:lnSpc>
                <a:spcPct val="114000"/>
              </a:lnSpc>
              <a:buFont typeface="Arial" panose="020B0604020202020204" pitchFamily="34" charset="0"/>
              <a:buChar char="•"/>
            </a:pPr>
            <a:r>
              <a:rPr lang="pt-BR" altLang="pt-BR" sz="2000" dirty="0" smtClean="0"/>
              <a:t>Materiais com preços competitivos </a:t>
            </a:r>
            <a:endParaRPr lang="pt-BR" altLang="pt-BR" sz="2000" dirty="0"/>
          </a:p>
        </p:txBody>
      </p:sp>
      <p:sp>
        <p:nvSpPr>
          <p:cNvPr id="9" name="Text Box 10"/>
          <p:cNvSpPr txBox="1">
            <a:spLocks noChangeArrowheads="1"/>
          </p:cNvSpPr>
          <p:nvPr/>
        </p:nvSpPr>
        <p:spPr bwMode="auto">
          <a:xfrm>
            <a:off x="1205310" y="590337"/>
            <a:ext cx="98553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pt-BR" altLang="pt-BR" sz="2800" b="1" dirty="0" smtClean="0"/>
              <a:t>INTRODUÇÃO</a:t>
            </a:r>
            <a:endParaRPr lang="pt-BR" altLang="pt-BR" sz="2800" b="1" dirty="0"/>
          </a:p>
        </p:txBody>
      </p:sp>
    </p:spTree>
    <p:extLst>
      <p:ext uri="{BB962C8B-B14F-4D97-AF65-F5344CB8AC3E}">
        <p14:creationId xmlns:p14="http://schemas.microsoft.com/office/powerpoint/2010/main" val="20336631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de cantos arredondados 4"/>
          <p:cNvSpPr/>
          <p:nvPr/>
        </p:nvSpPr>
        <p:spPr>
          <a:xfrm>
            <a:off x="269632" y="281354"/>
            <a:ext cx="11699630" cy="6271846"/>
          </a:xfrm>
          <a:prstGeom prst="roundRect">
            <a:avLst>
              <a:gd name="adj" fmla="val 2993"/>
            </a:avLst>
          </a:prstGeom>
          <a:solidFill>
            <a:schemeClr val="bg1"/>
          </a:solidFill>
          <a:ln>
            <a:solidFill>
              <a:srgbClr val="0048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dirty="0"/>
              <a:t>APL</a:t>
            </a:r>
            <a:endParaRPr lang="pt-BR" dirty="0"/>
          </a:p>
        </p:txBody>
      </p:sp>
      <p:sp>
        <p:nvSpPr>
          <p:cNvPr id="5" name="Espaço Reservado para Número de Slide 3"/>
          <p:cNvSpPr>
            <a:spLocks noGrp="1"/>
          </p:cNvSpPr>
          <p:nvPr>
            <p:ph type="sldNum" sz="quarter" idx="12"/>
          </p:nvPr>
        </p:nvSpPr>
        <p:spPr bwMode="auto">
          <a:xfrm>
            <a:off x="7795692" y="6487315"/>
            <a:ext cx="2808065" cy="3628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D8907B-FC8E-4468-BC6D-A9F707555643}" type="slidenum">
              <a:rPr lang="pt-BR" altLang="pt-BR">
                <a:solidFill>
                  <a:schemeClr val="bg1"/>
                </a:solidFill>
              </a:rPr>
              <a:pPr eaLnBrk="1" hangingPunct="1"/>
              <a:t>3</a:t>
            </a:fld>
            <a:endParaRPr lang="pt-BR" altLang="pt-BR">
              <a:solidFill>
                <a:schemeClr val="bg1"/>
              </a:solidFill>
            </a:endParaRPr>
          </a:p>
        </p:txBody>
      </p:sp>
      <p:sp>
        <p:nvSpPr>
          <p:cNvPr id="8" name="CaixaDeTexto 8"/>
          <p:cNvSpPr txBox="1">
            <a:spLocks noChangeArrowheads="1"/>
          </p:cNvSpPr>
          <p:nvPr/>
        </p:nvSpPr>
        <p:spPr bwMode="auto">
          <a:xfrm>
            <a:off x="599607" y="1448184"/>
            <a:ext cx="11182662"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50000"/>
              </a:lnSpc>
            </a:pPr>
            <a:r>
              <a:rPr lang="pt-BR" altLang="pt-BR" sz="2000" dirty="0"/>
              <a:t>O presente trabalho tem como objetivo geral analisar o atual gerenciamento dos resíduos da construção civil no subsetor leste 2, do município de Ribeirão Preto, interior do estado de São Paulo, de forma a auxiliar na redução do impacto ambiental causado pela falta de gestão verificada na área de resíduos sólidos, como forma de propor melhorias no sistema de RCC no município de Ribeirão Preto.</a:t>
            </a:r>
          </a:p>
        </p:txBody>
      </p:sp>
      <p:sp>
        <p:nvSpPr>
          <p:cNvPr id="9" name="Text Box 10"/>
          <p:cNvSpPr txBox="1">
            <a:spLocks noChangeArrowheads="1"/>
          </p:cNvSpPr>
          <p:nvPr/>
        </p:nvSpPr>
        <p:spPr bwMode="auto">
          <a:xfrm>
            <a:off x="1312216" y="693836"/>
            <a:ext cx="98553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pt-BR" altLang="pt-BR" sz="2800" b="1" dirty="0" smtClean="0"/>
              <a:t>OBJETIVO GERAL</a:t>
            </a:r>
            <a:endParaRPr lang="pt-BR" altLang="pt-BR" sz="2800" b="1" dirty="0"/>
          </a:p>
        </p:txBody>
      </p:sp>
    </p:spTree>
    <p:extLst>
      <p:ext uri="{BB962C8B-B14F-4D97-AF65-F5344CB8AC3E}">
        <p14:creationId xmlns:p14="http://schemas.microsoft.com/office/powerpoint/2010/main" val="1665435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de cantos arredondados 4"/>
          <p:cNvSpPr/>
          <p:nvPr/>
        </p:nvSpPr>
        <p:spPr>
          <a:xfrm>
            <a:off x="281354" y="269631"/>
            <a:ext cx="11676183" cy="6342183"/>
          </a:xfrm>
          <a:prstGeom prst="roundRect">
            <a:avLst>
              <a:gd name="adj" fmla="val 2993"/>
            </a:avLst>
          </a:prstGeom>
          <a:solidFill>
            <a:schemeClr val="bg1"/>
          </a:solidFill>
          <a:ln>
            <a:solidFill>
              <a:srgbClr val="0048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dirty="0"/>
              <a:t>APL</a:t>
            </a:r>
            <a:endParaRPr lang="pt-BR" dirty="0"/>
          </a:p>
        </p:txBody>
      </p:sp>
      <p:sp>
        <p:nvSpPr>
          <p:cNvPr id="5" name="Espaço Reservado para Número de Slide 3"/>
          <p:cNvSpPr>
            <a:spLocks noGrp="1"/>
          </p:cNvSpPr>
          <p:nvPr>
            <p:ph type="sldNum" sz="quarter" idx="12"/>
          </p:nvPr>
        </p:nvSpPr>
        <p:spPr bwMode="auto">
          <a:xfrm>
            <a:off x="7842586" y="6510688"/>
            <a:ext cx="2808065" cy="3628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D8907B-FC8E-4468-BC6D-A9F707555643}" type="slidenum">
              <a:rPr lang="pt-BR" altLang="pt-BR">
                <a:solidFill>
                  <a:schemeClr val="bg1"/>
                </a:solidFill>
              </a:rPr>
              <a:pPr eaLnBrk="1" hangingPunct="1"/>
              <a:t>4</a:t>
            </a:fld>
            <a:endParaRPr lang="pt-BR" altLang="pt-BR">
              <a:solidFill>
                <a:schemeClr val="bg1"/>
              </a:solidFill>
            </a:endParaRPr>
          </a:p>
        </p:txBody>
      </p:sp>
      <p:sp>
        <p:nvSpPr>
          <p:cNvPr id="8" name="CaixaDeTexto 8"/>
          <p:cNvSpPr txBox="1">
            <a:spLocks noChangeArrowheads="1"/>
          </p:cNvSpPr>
          <p:nvPr/>
        </p:nvSpPr>
        <p:spPr bwMode="auto">
          <a:xfrm>
            <a:off x="374754" y="1319525"/>
            <a:ext cx="11542426" cy="4651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marL="285750" lvl="0" indent="-285750">
              <a:lnSpc>
                <a:spcPct val="150000"/>
              </a:lnSpc>
              <a:buFont typeface="Wingdings" panose="05000000000000000000" pitchFamily="2" charset="2"/>
              <a:buChar char="ü"/>
            </a:pPr>
            <a:r>
              <a:rPr lang="pt-BR" sz="2000" dirty="0"/>
              <a:t>Identificar quais as principais dificuldades encontradas no gerenciamento dos resíduos sólidos da construção civil (RCC) no subsetor de estudo;   </a:t>
            </a:r>
          </a:p>
          <a:p>
            <a:pPr marL="285750" lvl="0" indent="-285750">
              <a:lnSpc>
                <a:spcPct val="150000"/>
              </a:lnSpc>
              <a:buFont typeface="Wingdings" panose="05000000000000000000" pitchFamily="2" charset="2"/>
              <a:buChar char="ü"/>
            </a:pPr>
            <a:r>
              <a:rPr lang="pt-BR" sz="2000" dirty="0"/>
              <a:t> Avaliar as dificuldades encontradas no gerenciamento de RCC com base nos dados recolhidos e propor mecanismos para minimiza-las; </a:t>
            </a:r>
          </a:p>
          <a:p>
            <a:pPr marL="285750" lvl="0" indent="-285750">
              <a:lnSpc>
                <a:spcPct val="150000"/>
              </a:lnSpc>
              <a:buFont typeface="Wingdings" panose="05000000000000000000" pitchFamily="2" charset="2"/>
              <a:buChar char="ü"/>
            </a:pPr>
            <a:r>
              <a:rPr lang="pt-BR" sz="2000" dirty="0"/>
              <a:t>Avaliar a existência de pontos de entrega voluntária (</a:t>
            </a:r>
            <a:r>
              <a:rPr lang="pt-BR" sz="2000" dirty="0" err="1"/>
              <a:t>PVE’s</a:t>
            </a:r>
            <a:r>
              <a:rPr lang="pt-BR" sz="2000" dirty="0"/>
              <a:t>) de RCC para os munícipes do subsetor estudo;</a:t>
            </a:r>
          </a:p>
          <a:p>
            <a:pPr marL="285750" lvl="0" indent="-285750">
              <a:lnSpc>
                <a:spcPct val="150000"/>
              </a:lnSpc>
              <a:buFont typeface="Wingdings" panose="05000000000000000000" pitchFamily="2" charset="2"/>
              <a:buChar char="ü"/>
            </a:pPr>
            <a:r>
              <a:rPr lang="pt-BR" sz="2000" dirty="0"/>
              <a:t>Analisar o sistema de destinação dos resíduos da construção civil utilizada no município de Ribeirão Preto;</a:t>
            </a:r>
          </a:p>
          <a:p>
            <a:pPr marL="285750" indent="-285750">
              <a:lnSpc>
                <a:spcPct val="150000"/>
              </a:lnSpc>
              <a:buFont typeface="Wingdings" panose="05000000000000000000" pitchFamily="2" charset="2"/>
              <a:buChar char="ü"/>
            </a:pPr>
            <a:r>
              <a:rPr lang="pt-BR" sz="2000" dirty="0"/>
              <a:t>Propor medidas </a:t>
            </a:r>
            <a:r>
              <a:rPr lang="pt-BR" sz="2000" dirty="0" smtClean="0"/>
              <a:t>e </a:t>
            </a:r>
            <a:r>
              <a:rPr lang="pt-BR" sz="2000" dirty="0"/>
              <a:t>melhorias diante do cenário a ser avaliado, como forma de mitigação de possíveis impactos ambientais causados pela disposição inadequada dos RCC pelos munícipes.</a:t>
            </a:r>
            <a:endParaRPr lang="pt-BR" altLang="pt-BR" sz="2000" dirty="0"/>
          </a:p>
        </p:txBody>
      </p:sp>
      <p:sp>
        <p:nvSpPr>
          <p:cNvPr id="9" name="Text Box 10"/>
          <p:cNvSpPr txBox="1">
            <a:spLocks noChangeArrowheads="1"/>
          </p:cNvSpPr>
          <p:nvPr/>
        </p:nvSpPr>
        <p:spPr bwMode="auto">
          <a:xfrm>
            <a:off x="1312216" y="715981"/>
            <a:ext cx="98553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pt-BR" altLang="pt-BR" sz="2800" b="1" dirty="0" smtClean="0"/>
              <a:t>OBJETIVO ESPECÍFICOS</a:t>
            </a:r>
            <a:endParaRPr lang="pt-BR" altLang="pt-BR" sz="2800" b="1" dirty="0"/>
          </a:p>
        </p:txBody>
      </p:sp>
    </p:spTree>
    <p:extLst>
      <p:ext uri="{BB962C8B-B14F-4D97-AF65-F5344CB8AC3E}">
        <p14:creationId xmlns:p14="http://schemas.microsoft.com/office/powerpoint/2010/main" val="259202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de cantos arredondados 4"/>
          <p:cNvSpPr/>
          <p:nvPr/>
        </p:nvSpPr>
        <p:spPr>
          <a:xfrm>
            <a:off x="269631" y="254307"/>
            <a:ext cx="11676184" cy="6248400"/>
          </a:xfrm>
          <a:prstGeom prst="roundRect">
            <a:avLst>
              <a:gd name="adj" fmla="val 2993"/>
            </a:avLst>
          </a:prstGeom>
          <a:solidFill>
            <a:schemeClr val="bg1"/>
          </a:solidFill>
          <a:ln>
            <a:solidFill>
              <a:srgbClr val="0048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dirty="0"/>
              <a:t>APL</a:t>
            </a:r>
            <a:endParaRPr lang="pt-BR" dirty="0"/>
          </a:p>
        </p:txBody>
      </p:sp>
      <p:sp>
        <p:nvSpPr>
          <p:cNvPr id="5" name="Espaço Reservado para Número de Slide 3"/>
          <p:cNvSpPr>
            <a:spLocks noGrp="1"/>
          </p:cNvSpPr>
          <p:nvPr>
            <p:ph type="sldNum" sz="quarter" idx="12"/>
          </p:nvPr>
        </p:nvSpPr>
        <p:spPr bwMode="auto">
          <a:xfrm>
            <a:off x="7830862" y="6477702"/>
            <a:ext cx="2808065" cy="3628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D8907B-FC8E-4468-BC6D-A9F707555643}" type="slidenum">
              <a:rPr lang="pt-BR" altLang="pt-BR">
                <a:solidFill>
                  <a:schemeClr val="bg1"/>
                </a:solidFill>
              </a:rPr>
              <a:pPr eaLnBrk="1" hangingPunct="1"/>
              <a:t>5</a:t>
            </a:fld>
            <a:endParaRPr lang="pt-BR" altLang="pt-BR">
              <a:solidFill>
                <a:schemeClr val="bg1"/>
              </a:solidFill>
            </a:endParaRPr>
          </a:p>
        </p:txBody>
      </p:sp>
      <p:pic>
        <p:nvPicPr>
          <p:cNvPr id="10" name="Espaço Reservado para Conteúdo 9"/>
          <p:cNvPicPr>
            <a:picLocks noChangeAspect="1"/>
          </p:cNvPicPr>
          <p:nvPr/>
        </p:nvPicPr>
        <p:blipFill>
          <a:blip r:embed="rId2" cstate="print"/>
          <a:stretch>
            <a:fillRect/>
          </a:stretch>
        </p:blipFill>
        <p:spPr>
          <a:xfrm>
            <a:off x="3973892" y="839744"/>
            <a:ext cx="4096186" cy="5477637"/>
          </a:xfrm>
          <a:prstGeom prst="rect">
            <a:avLst/>
          </a:prstGeom>
        </p:spPr>
      </p:pic>
      <p:sp>
        <p:nvSpPr>
          <p:cNvPr id="11" name="CaixaDeTexto 10"/>
          <p:cNvSpPr txBox="1"/>
          <p:nvPr/>
        </p:nvSpPr>
        <p:spPr>
          <a:xfrm>
            <a:off x="4657296" y="6256486"/>
            <a:ext cx="2274277" cy="246221"/>
          </a:xfrm>
          <a:prstGeom prst="rect">
            <a:avLst/>
          </a:prstGeom>
          <a:noFill/>
        </p:spPr>
        <p:txBody>
          <a:bodyPr wrap="square" rtlCol="0">
            <a:spAutoFit/>
          </a:bodyPr>
          <a:lstStyle/>
          <a:p>
            <a:pPr algn="ctr"/>
            <a:r>
              <a:rPr lang="pt-BR" sz="1000" b="1" dirty="0">
                <a:latin typeface="Arial" panose="020B0604020202020204" pitchFamily="34" charset="0"/>
                <a:cs typeface="Arial" panose="020B0604020202020204" pitchFamily="34" charset="0"/>
              </a:rPr>
              <a:t>Figura 8.</a:t>
            </a:r>
            <a:r>
              <a:rPr lang="pt-BR" sz="1000" dirty="0">
                <a:latin typeface="Arial" panose="020B0604020202020204" pitchFamily="34" charset="0"/>
                <a:cs typeface="Arial" panose="020B0604020202020204" pitchFamily="34" charset="0"/>
              </a:rPr>
              <a:t> Fluxograma </a:t>
            </a:r>
            <a:r>
              <a:rPr lang="pt-BR" sz="1000" dirty="0" smtClean="0">
                <a:latin typeface="Arial" panose="020B0604020202020204" pitchFamily="34" charset="0"/>
                <a:cs typeface="Arial" panose="020B0604020202020204" pitchFamily="34" charset="0"/>
              </a:rPr>
              <a:t>metodológico</a:t>
            </a:r>
            <a:endParaRPr lang="pt-BR" dirty="0"/>
          </a:p>
        </p:txBody>
      </p:sp>
      <p:sp>
        <p:nvSpPr>
          <p:cNvPr id="14" name="Text Box 10"/>
          <p:cNvSpPr txBox="1">
            <a:spLocks noChangeArrowheads="1"/>
          </p:cNvSpPr>
          <p:nvPr/>
        </p:nvSpPr>
        <p:spPr bwMode="auto">
          <a:xfrm>
            <a:off x="1180027" y="316524"/>
            <a:ext cx="98553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pt-BR" altLang="pt-BR" sz="2800" b="1" dirty="0" smtClean="0"/>
              <a:t>MATERIAIS E MÉTODOS</a:t>
            </a:r>
            <a:endParaRPr lang="pt-BR" altLang="pt-BR" sz="2800" b="1" dirty="0"/>
          </a:p>
        </p:txBody>
      </p:sp>
    </p:spTree>
    <p:extLst>
      <p:ext uri="{BB962C8B-B14F-4D97-AF65-F5344CB8AC3E}">
        <p14:creationId xmlns:p14="http://schemas.microsoft.com/office/powerpoint/2010/main" val="18344037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de cantos arredondados 4"/>
          <p:cNvSpPr/>
          <p:nvPr/>
        </p:nvSpPr>
        <p:spPr>
          <a:xfrm>
            <a:off x="285174" y="277784"/>
            <a:ext cx="11687907" cy="6263043"/>
          </a:xfrm>
          <a:prstGeom prst="roundRect">
            <a:avLst>
              <a:gd name="adj" fmla="val 2993"/>
            </a:avLst>
          </a:prstGeom>
          <a:solidFill>
            <a:schemeClr val="bg1"/>
          </a:solidFill>
          <a:ln>
            <a:solidFill>
              <a:srgbClr val="0048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smtClean="0"/>
              <a:t>APL</a:t>
            </a:r>
            <a:endParaRPr lang="pt-BR" dirty="0"/>
          </a:p>
        </p:txBody>
      </p:sp>
      <p:pic>
        <p:nvPicPr>
          <p:cNvPr id="17" name="Espaço Reservado para Conteúdo 1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8544819" y="3706617"/>
            <a:ext cx="2943636" cy="1790950"/>
          </a:xfrm>
        </p:spPr>
      </p:pic>
      <p:sp>
        <p:nvSpPr>
          <p:cNvPr id="5"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D8907B-FC8E-4468-BC6D-A9F707555643}" type="slidenum">
              <a:rPr lang="pt-BR" altLang="pt-BR">
                <a:solidFill>
                  <a:schemeClr val="bg1"/>
                </a:solidFill>
              </a:rPr>
              <a:pPr eaLnBrk="1" hangingPunct="1"/>
              <a:t>6</a:t>
            </a:fld>
            <a:endParaRPr lang="pt-BR" altLang="pt-BR">
              <a:solidFill>
                <a:schemeClr val="bg1"/>
              </a:solidFill>
            </a:endParaRPr>
          </a:p>
        </p:txBody>
      </p:sp>
      <p:sp>
        <p:nvSpPr>
          <p:cNvPr id="9" name="Text Box 10"/>
          <p:cNvSpPr txBox="1">
            <a:spLocks noChangeArrowheads="1"/>
          </p:cNvSpPr>
          <p:nvPr/>
        </p:nvSpPr>
        <p:spPr bwMode="auto">
          <a:xfrm>
            <a:off x="1020405" y="325325"/>
            <a:ext cx="104680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pt-BR" altLang="pt-BR" sz="2800" b="1" dirty="0" smtClean="0"/>
              <a:t>CARACTERIZAÇÃO E DELIMITAÇÃO DA ÁREA DE ESTUDO</a:t>
            </a:r>
            <a:endParaRPr lang="pt-BR" altLang="pt-BR" sz="2800" b="1" dirty="0"/>
          </a:p>
        </p:txBody>
      </p:sp>
      <p:pic>
        <p:nvPicPr>
          <p:cNvPr id="18" name="Imagem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8833" y="3753547"/>
            <a:ext cx="2171830" cy="1828325"/>
          </a:xfrm>
          <a:prstGeom prst="rect">
            <a:avLst/>
          </a:prstGeom>
        </p:spPr>
      </p:pic>
      <p:sp>
        <p:nvSpPr>
          <p:cNvPr id="19" name="CaixaDeTexto 18"/>
          <p:cNvSpPr txBox="1"/>
          <p:nvPr/>
        </p:nvSpPr>
        <p:spPr>
          <a:xfrm>
            <a:off x="5606321" y="1199213"/>
            <a:ext cx="6082576" cy="2246769"/>
          </a:xfrm>
          <a:prstGeom prst="rect">
            <a:avLst/>
          </a:prstGeom>
          <a:noFill/>
        </p:spPr>
        <p:txBody>
          <a:bodyPr wrap="square" rtlCol="0">
            <a:spAutoFit/>
          </a:bodyPr>
          <a:lstStyle/>
          <a:p>
            <a:pPr marL="285750" indent="-285750">
              <a:buFont typeface="Arial" panose="020B0604020202020204" pitchFamily="34" charset="0"/>
              <a:buChar char="•"/>
            </a:pPr>
            <a:r>
              <a:rPr lang="pt-BR" sz="2000" dirty="0" smtClean="0">
                <a:latin typeface="Arial" panose="020B0604020202020204" pitchFamily="34" charset="0"/>
                <a:cs typeface="Arial" panose="020B0604020202020204" pitchFamily="34" charset="0"/>
              </a:rPr>
              <a:t>Subsetor </a:t>
            </a:r>
            <a:r>
              <a:rPr lang="pt-BR" sz="2000" dirty="0">
                <a:latin typeface="Arial" panose="020B0604020202020204" pitchFamily="34" charset="0"/>
                <a:cs typeface="Arial" panose="020B0604020202020204" pitchFamily="34" charset="0"/>
              </a:rPr>
              <a:t>Leste - 2 (L-2): </a:t>
            </a:r>
            <a:r>
              <a:rPr lang="pt-BR" sz="2000" dirty="0" smtClean="0">
                <a:latin typeface="Arial" panose="020B0604020202020204" pitchFamily="34" charset="0"/>
                <a:cs typeface="Arial" panose="020B0604020202020204" pitchFamily="34" charset="0"/>
              </a:rPr>
              <a:t>Parque </a:t>
            </a:r>
            <a:r>
              <a:rPr lang="pt-BR" sz="2000" dirty="0">
                <a:latin typeface="Arial" panose="020B0604020202020204" pitchFamily="34" charset="0"/>
                <a:cs typeface="Arial" panose="020B0604020202020204" pitchFamily="34" charset="0"/>
              </a:rPr>
              <a:t>Bandeirantes, Jardim Paulistano, Paulista e </a:t>
            </a:r>
            <a:r>
              <a:rPr lang="pt-BR" sz="2000" dirty="0" smtClean="0">
                <a:latin typeface="Arial" panose="020B0604020202020204" pitchFamily="34" charset="0"/>
                <a:cs typeface="Arial" panose="020B0604020202020204" pitchFamily="34" charset="0"/>
              </a:rPr>
              <a:t>Macedo</a:t>
            </a:r>
          </a:p>
          <a:p>
            <a:pPr marL="285750" indent="-285750">
              <a:buFont typeface="Arial" panose="020B0604020202020204" pitchFamily="34" charset="0"/>
              <a:buChar char="•"/>
            </a:pPr>
            <a:r>
              <a:rPr lang="pt-BR" sz="2000" dirty="0" smtClean="0">
                <a:latin typeface="Arial" panose="020B0604020202020204" pitchFamily="34" charset="0"/>
                <a:cs typeface="Arial" panose="020B0604020202020204" pitchFamily="34" charset="0"/>
              </a:rPr>
              <a:t>População </a:t>
            </a:r>
            <a:r>
              <a:rPr lang="pt-BR" sz="2000" dirty="0">
                <a:latin typeface="Arial" panose="020B0604020202020204" pitchFamily="34" charset="0"/>
                <a:cs typeface="Arial" panose="020B0604020202020204" pitchFamily="34" charset="0"/>
              </a:rPr>
              <a:t>de 22.463 </a:t>
            </a:r>
            <a:r>
              <a:rPr lang="pt-BR" sz="2000" dirty="0" smtClean="0">
                <a:latin typeface="Arial" panose="020B0604020202020204" pitchFamily="34" charset="0"/>
                <a:cs typeface="Arial" panose="020B0604020202020204" pitchFamily="34" charset="0"/>
              </a:rPr>
              <a:t>habitantes</a:t>
            </a:r>
          </a:p>
          <a:p>
            <a:pPr marL="285750" indent="-285750">
              <a:buFont typeface="Arial" panose="020B0604020202020204" pitchFamily="34" charset="0"/>
              <a:buChar char="•"/>
            </a:pPr>
            <a:r>
              <a:rPr lang="pt-BR" sz="2000" dirty="0" smtClean="0">
                <a:latin typeface="Arial" panose="020B0604020202020204" pitchFamily="34" charset="0"/>
                <a:cs typeface="Arial" panose="020B0604020202020204" pitchFamily="34" charset="0"/>
              </a:rPr>
              <a:t>Domicílios 10.470</a:t>
            </a:r>
          </a:p>
          <a:p>
            <a:pPr marL="285750" indent="-285750">
              <a:buFont typeface="Arial" panose="020B0604020202020204" pitchFamily="34" charset="0"/>
              <a:buChar char="•"/>
            </a:pPr>
            <a:r>
              <a:rPr lang="pt-BR" sz="2000" dirty="0">
                <a:latin typeface="Arial" panose="020B0604020202020204" pitchFamily="34" charset="0"/>
                <a:cs typeface="Arial" panose="020B0604020202020204" pitchFamily="34" charset="0"/>
              </a:rPr>
              <a:t>Zona </a:t>
            </a:r>
            <a:r>
              <a:rPr lang="pt-BR" sz="2000" dirty="0" smtClean="0">
                <a:latin typeface="Arial" panose="020B0604020202020204" pitchFamily="34" charset="0"/>
                <a:cs typeface="Arial" panose="020B0604020202020204" pitchFamily="34" charset="0"/>
              </a:rPr>
              <a:t>mista: habitação</a:t>
            </a:r>
            <a:r>
              <a:rPr lang="pt-BR" sz="2000" dirty="0">
                <a:latin typeface="Arial" panose="020B0604020202020204" pitchFamily="34" charset="0"/>
                <a:cs typeface="Arial" panose="020B0604020202020204" pitchFamily="34" charset="0"/>
              </a:rPr>
              <a:t>, comércio e serviços</a:t>
            </a:r>
            <a:r>
              <a:rPr lang="pt-BR" sz="20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pt-BR" sz="2000" dirty="0" smtClean="0">
                <a:latin typeface="Arial" panose="020B0604020202020204" pitchFamily="34" charset="0"/>
                <a:cs typeface="Arial" panose="020B0604020202020204" pitchFamily="34" charset="0"/>
              </a:rPr>
              <a:t>Composto por </a:t>
            </a:r>
            <a:r>
              <a:rPr lang="pt-BR" sz="2000" dirty="0">
                <a:latin typeface="Arial" panose="020B0604020202020204" pitchFamily="34" charset="0"/>
                <a:cs typeface="Arial" panose="020B0604020202020204" pitchFamily="34" charset="0"/>
              </a:rPr>
              <a:t>3,7% da população total do município</a:t>
            </a:r>
          </a:p>
        </p:txBody>
      </p:sp>
      <p:sp>
        <p:nvSpPr>
          <p:cNvPr id="20" name="CaixaDeTexto 19"/>
          <p:cNvSpPr txBox="1"/>
          <p:nvPr/>
        </p:nvSpPr>
        <p:spPr>
          <a:xfrm>
            <a:off x="315154" y="3270952"/>
            <a:ext cx="4849935" cy="246221"/>
          </a:xfrm>
          <a:prstGeom prst="rect">
            <a:avLst/>
          </a:prstGeom>
          <a:noFill/>
        </p:spPr>
        <p:txBody>
          <a:bodyPr wrap="square" rtlCol="0">
            <a:spAutoFit/>
          </a:bodyPr>
          <a:lstStyle/>
          <a:p>
            <a:pPr algn="ctr"/>
            <a:r>
              <a:rPr lang="pt-BR" sz="1000" b="1" dirty="0">
                <a:latin typeface="Arial" panose="020B0604020202020204" pitchFamily="34" charset="0"/>
                <a:cs typeface="Arial" panose="020B0604020202020204" pitchFamily="34" charset="0"/>
              </a:rPr>
              <a:t>Figura 14. </a:t>
            </a:r>
            <a:r>
              <a:rPr lang="pt-BR" sz="1000" dirty="0">
                <a:latin typeface="Arial" panose="020B0604020202020204" pitchFamily="34" charset="0"/>
                <a:cs typeface="Arial" panose="020B0604020202020204" pitchFamily="34" charset="0"/>
              </a:rPr>
              <a:t>Delimitação da área de estudo e localização do PEV </a:t>
            </a:r>
            <a:r>
              <a:rPr lang="pt-BR" sz="1000" dirty="0" smtClean="0">
                <a:latin typeface="Arial" panose="020B0604020202020204" pitchFamily="34" charset="0"/>
                <a:cs typeface="Arial" panose="020B0604020202020204" pitchFamily="34" charset="0"/>
              </a:rPr>
              <a:t>estudado</a:t>
            </a:r>
            <a:endParaRPr lang="pt-BR" sz="1000" b="1" dirty="0">
              <a:latin typeface="Arial" panose="020B0604020202020204" pitchFamily="34" charset="0"/>
              <a:cs typeface="Arial" panose="020B0604020202020204" pitchFamily="34" charset="0"/>
            </a:endParaRPr>
          </a:p>
        </p:txBody>
      </p:sp>
      <p:sp>
        <p:nvSpPr>
          <p:cNvPr id="21" name="CaixaDeTexto 20"/>
          <p:cNvSpPr txBox="1"/>
          <p:nvPr/>
        </p:nvSpPr>
        <p:spPr>
          <a:xfrm>
            <a:off x="6418833" y="5562816"/>
            <a:ext cx="2171830" cy="830997"/>
          </a:xfrm>
          <a:prstGeom prst="rect">
            <a:avLst/>
          </a:prstGeom>
          <a:noFill/>
        </p:spPr>
        <p:txBody>
          <a:bodyPr wrap="square" rtlCol="0">
            <a:spAutoFit/>
          </a:bodyPr>
          <a:lstStyle/>
          <a:p>
            <a:pPr algn="ctr"/>
            <a:r>
              <a:rPr lang="pt-BR" sz="1000" b="1" dirty="0">
                <a:latin typeface="Arial" panose="020B0604020202020204" pitchFamily="34" charset="0"/>
                <a:cs typeface="Arial" panose="020B0604020202020204" pitchFamily="34" charset="0"/>
              </a:rPr>
              <a:t>Figura 10.</a:t>
            </a:r>
            <a:r>
              <a:rPr lang="pt-BR" sz="1000" dirty="0">
                <a:latin typeface="Arial" panose="020B0604020202020204" pitchFamily="34" charset="0"/>
                <a:cs typeface="Arial" panose="020B0604020202020204" pitchFamily="34" charset="0"/>
              </a:rPr>
              <a:t> População e Domicílios do subsetor Leste - 2 (L-2), do município de Ribeirão Preto/SP.</a:t>
            </a:r>
          </a:p>
          <a:p>
            <a:endParaRPr lang="pt-BR" dirty="0"/>
          </a:p>
        </p:txBody>
      </p:sp>
      <p:sp>
        <p:nvSpPr>
          <p:cNvPr id="22" name="CaixaDeTexto 21"/>
          <p:cNvSpPr txBox="1"/>
          <p:nvPr/>
        </p:nvSpPr>
        <p:spPr>
          <a:xfrm>
            <a:off x="8792308" y="5581872"/>
            <a:ext cx="2778369" cy="830997"/>
          </a:xfrm>
          <a:prstGeom prst="rect">
            <a:avLst/>
          </a:prstGeom>
          <a:noFill/>
        </p:spPr>
        <p:txBody>
          <a:bodyPr wrap="square" rtlCol="0">
            <a:spAutoFit/>
          </a:bodyPr>
          <a:lstStyle/>
          <a:p>
            <a:pPr algn="ctr"/>
            <a:r>
              <a:rPr lang="pt-BR" sz="1000" b="1" dirty="0">
                <a:latin typeface="Arial" panose="020B0604020202020204" pitchFamily="34" charset="0"/>
                <a:cs typeface="Arial" panose="020B0604020202020204" pitchFamily="34" charset="0"/>
              </a:rPr>
              <a:t>Figura 11</a:t>
            </a:r>
            <a:r>
              <a:rPr lang="pt-BR" sz="1000" dirty="0">
                <a:latin typeface="Arial" panose="020B0604020202020204" pitchFamily="34" charset="0"/>
                <a:cs typeface="Arial" panose="020B0604020202020204" pitchFamily="34" charset="0"/>
              </a:rPr>
              <a:t>. População do subsetor Leste - 2 (L-2), em relação ao município de Ribeirão Preto/SP.</a:t>
            </a:r>
          </a:p>
          <a:p>
            <a:endParaRPr lang="pt-BR" dirty="0"/>
          </a:p>
        </p:txBody>
      </p:sp>
      <p:pic>
        <p:nvPicPr>
          <p:cNvPr id="14" name="Imagem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0006" y="840453"/>
            <a:ext cx="4228767" cy="2448059"/>
          </a:xfrm>
          <a:prstGeom prst="rect">
            <a:avLst/>
          </a:prstGeom>
        </p:spPr>
      </p:pic>
      <p:pic>
        <p:nvPicPr>
          <p:cNvPr id="23" name="Imagem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0007" y="3618636"/>
            <a:ext cx="4241645" cy="2594099"/>
          </a:xfrm>
          <a:prstGeom prst="rect">
            <a:avLst/>
          </a:prstGeom>
        </p:spPr>
      </p:pic>
      <p:sp>
        <p:nvSpPr>
          <p:cNvPr id="27" name="CaixaDeTexto 26"/>
          <p:cNvSpPr txBox="1"/>
          <p:nvPr/>
        </p:nvSpPr>
        <p:spPr>
          <a:xfrm>
            <a:off x="0" y="6180534"/>
            <a:ext cx="4927696" cy="246221"/>
          </a:xfrm>
          <a:prstGeom prst="rect">
            <a:avLst/>
          </a:prstGeom>
          <a:noFill/>
        </p:spPr>
        <p:txBody>
          <a:bodyPr wrap="square" rtlCol="0">
            <a:spAutoFit/>
          </a:bodyPr>
          <a:lstStyle/>
          <a:p>
            <a:pPr algn="ctr"/>
            <a:r>
              <a:rPr lang="pt-BR" sz="1000" b="1" dirty="0">
                <a:latin typeface="Arial" panose="020B0604020202020204" pitchFamily="34" charset="0"/>
                <a:cs typeface="Arial" panose="020B0604020202020204" pitchFamily="34" charset="0"/>
              </a:rPr>
              <a:t>Figura 17. Localização das amostras coletas</a:t>
            </a:r>
            <a:endParaRPr lang="pt-BR" dirty="0"/>
          </a:p>
        </p:txBody>
      </p:sp>
      <p:sp>
        <p:nvSpPr>
          <p:cNvPr id="28" name="Espaço Reservado para Número de Slide 3"/>
          <p:cNvSpPr txBox="1">
            <a:spLocks/>
          </p:cNvSpPr>
          <p:nvPr/>
        </p:nvSpPr>
        <p:spPr bwMode="auto">
          <a:xfrm>
            <a:off x="7830862" y="6495101"/>
            <a:ext cx="2808065" cy="3628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457200" rtl="0" eaLnBrk="0" latinLnBrk="0" hangingPunct="0">
              <a:defRPr sz="900" kern="1200">
                <a:solidFill>
                  <a:schemeClr val="tx1"/>
                </a:solidFill>
                <a:latin typeface="Arial" panose="020B0604020202020204" pitchFamily="34" charset="0"/>
                <a:ea typeface="+mn-ea"/>
                <a:cs typeface="+mn-cs"/>
              </a:defRPr>
            </a:lvl1pPr>
            <a:lvl2pPr marL="742950" indent="-285750" algn="l" defTabSz="457200" rtl="0" eaLnBrk="0" latinLnBrk="0" hangingPunct="0">
              <a:defRPr sz="1800" kern="1200">
                <a:solidFill>
                  <a:schemeClr val="tx1"/>
                </a:solidFill>
                <a:latin typeface="Arial" panose="020B0604020202020204" pitchFamily="34" charset="0"/>
                <a:ea typeface="+mn-ea"/>
                <a:cs typeface="+mn-cs"/>
              </a:defRPr>
            </a:lvl2pPr>
            <a:lvl3pPr marL="1143000" indent="-228600" algn="l" defTabSz="457200" rtl="0" eaLnBrk="0" latinLnBrk="0" hangingPunct="0">
              <a:defRPr sz="1800" kern="1200">
                <a:solidFill>
                  <a:schemeClr val="tx1"/>
                </a:solidFill>
                <a:latin typeface="Arial" panose="020B0604020202020204" pitchFamily="34" charset="0"/>
                <a:ea typeface="+mn-ea"/>
                <a:cs typeface="+mn-cs"/>
              </a:defRPr>
            </a:lvl3pPr>
            <a:lvl4pPr marL="1600200" indent="-228600" algn="l" defTabSz="457200" rtl="0" eaLnBrk="0" latinLnBrk="0" hangingPunct="0">
              <a:defRPr sz="1800" kern="1200">
                <a:solidFill>
                  <a:schemeClr val="tx1"/>
                </a:solidFill>
                <a:latin typeface="Arial" panose="020B0604020202020204" pitchFamily="34" charset="0"/>
                <a:ea typeface="+mn-ea"/>
                <a:cs typeface="+mn-cs"/>
              </a:defRPr>
            </a:lvl4pPr>
            <a:lvl5pPr marL="2057400" indent="-228600" algn="l" defTabSz="457200" rtl="0" eaLnBrk="0" latinLnBrk="0" hangingPunct="0">
              <a:defRPr sz="1800" kern="1200">
                <a:solidFill>
                  <a:schemeClr val="tx1"/>
                </a:solidFill>
                <a:latin typeface="Arial" panose="020B0604020202020204" pitchFamily="34" charset="0"/>
                <a:ea typeface="+mn-ea"/>
                <a:cs typeface="+mn-cs"/>
              </a:defRPr>
            </a:lvl5pPr>
            <a:lvl6pPr marL="25146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9pPr>
          </a:lstStyle>
          <a:p>
            <a:pPr eaLnBrk="1" hangingPunct="1"/>
            <a:r>
              <a:rPr lang="pt-BR" altLang="pt-BR" dirty="0" smtClean="0">
                <a:solidFill>
                  <a:schemeClr val="bg1"/>
                </a:solidFill>
              </a:rPr>
              <a:t>10</a:t>
            </a:r>
            <a:endParaRPr lang="pt-BR" altLang="pt-BR" dirty="0">
              <a:solidFill>
                <a:schemeClr val="bg1"/>
              </a:solidFill>
            </a:endParaRPr>
          </a:p>
        </p:txBody>
      </p:sp>
    </p:spTree>
    <p:extLst>
      <p:ext uri="{BB962C8B-B14F-4D97-AF65-F5344CB8AC3E}">
        <p14:creationId xmlns:p14="http://schemas.microsoft.com/office/powerpoint/2010/main" val="3368441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de cantos arredondados 4"/>
          <p:cNvSpPr/>
          <p:nvPr/>
        </p:nvSpPr>
        <p:spPr>
          <a:xfrm>
            <a:off x="234462" y="269632"/>
            <a:ext cx="11711353" cy="6298206"/>
          </a:xfrm>
          <a:prstGeom prst="roundRect">
            <a:avLst>
              <a:gd name="adj" fmla="val 2993"/>
            </a:avLst>
          </a:prstGeom>
          <a:solidFill>
            <a:schemeClr val="bg1"/>
          </a:solidFill>
          <a:ln>
            <a:solidFill>
              <a:srgbClr val="0048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dirty="0"/>
              <a:t>APL</a:t>
            </a:r>
            <a:endParaRPr lang="pt-BR" dirty="0"/>
          </a:p>
        </p:txBody>
      </p:sp>
      <p:sp>
        <p:nvSpPr>
          <p:cNvPr id="5"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D8907B-FC8E-4468-BC6D-A9F707555643}" type="slidenum">
              <a:rPr lang="pt-BR" altLang="pt-BR" smtClean="0">
                <a:solidFill>
                  <a:schemeClr val="bg1"/>
                </a:solidFill>
              </a:rPr>
              <a:pPr eaLnBrk="1" hangingPunct="1"/>
              <a:t>7</a:t>
            </a:fld>
            <a:endParaRPr lang="pt-BR" altLang="pt-BR">
              <a:solidFill>
                <a:schemeClr val="bg1"/>
              </a:solidFill>
            </a:endParaRPr>
          </a:p>
        </p:txBody>
      </p:sp>
      <p:sp>
        <p:nvSpPr>
          <p:cNvPr id="9" name="Text Box 10"/>
          <p:cNvSpPr txBox="1">
            <a:spLocks noChangeArrowheads="1"/>
          </p:cNvSpPr>
          <p:nvPr/>
        </p:nvSpPr>
        <p:spPr bwMode="auto">
          <a:xfrm>
            <a:off x="1162442" y="254016"/>
            <a:ext cx="98553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50000"/>
              </a:lnSpc>
            </a:pPr>
            <a:r>
              <a:rPr lang="pt-BR" altLang="pt-BR" sz="2800" b="1" dirty="0" smtClean="0"/>
              <a:t>PRINCIPAIS PESQUISAS</a:t>
            </a:r>
          </a:p>
          <a:p>
            <a:pPr algn="ctr" eaLnBrk="1" hangingPunct="1">
              <a:lnSpc>
                <a:spcPct val="150000"/>
              </a:lnSpc>
            </a:pPr>
            <a:r>
              <a:rPr lang="pt-BR" sz="2000" b="1" dirty="0" smtClean="0"/>
              <a:t>Análise </a:t>
            </a:r>
            <a:r>
              <a:rPr lang="pt-BR" sz="2000" b="1" dirty="0"/>
              <a:t>dos Resultados Obtidos Por Meio de </a:t>
            </a:r>
            <a:r>
              <a:rPr lang="pt-BR" sz="2000" b="1" dirty="0" smtClean="0"/>
              <a:t>Questionários</a:t>
            </a:r>
            <a:endParaRPr lang="pt-BR" sz="2000" b="1" dirty="0"/>
          </a:p>
        </p:txBody>
      </p:sp>
      <p:pic>
        <p:nvPicPr>
          <p:cNvPr id="3" name="Imagem 2"/>
          <p:cNvPicPr>
            <a:picLocks noChangeAspect="1"/>
          </p:cNvPicPr>
          <p:nvPr/>
        </p:nvPicPr>
        <p:blipFill>
          <a:blip r:embed="rId3" cstate="print"/>
          <a:stretch>
            <a:fillRect/>
          </a:stretch>
        </p:blipFill>
        <p:spPr>
          <a:xfrm>
            <a:off x="341572" y="2679998"/>
            <a:ext cx="5516462" cy="3361364"/>
          </a:xfrm>
          <a:prstGeom prst="rect">
            <a:avLst/>
          </a:prstGeom>
        </p:spPr>
      </p:pic>
      <p:pic>
        <p:nvPicPr>
          <p:cNvPr id="11" name="Imagem 10" descr="C:\Users\Jane\Downloads\WhatsApp Image 2018-05-06 at 13.28.47 (1).jpe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29801" y="1699846"/>
            <a:ext cx="2599641" cy="1953240"/>
          </a:xfrm>
          <a:prstGeom prst="rect">
            <a:avLst/>
          </a:prstGeom>
          <a:noFill/>
          <a:ln>
            <a:noFill/>
          </a:ln>
        </p:spPr>
      </p:pic>
      <p:pic>
        <p:nvPicPr>
          <p:cNvPr id="13" name="Imagem 12" descr="C:\Users\Jane\Desktop\TCC\WhatsApp Image 2018-05-13 at 23.19.59.jpe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72553" y="1699846"/>
            <a:ext cx="2536973" cy="1965734"/>
          </a:xfrm>
          <a:prstGeom prst="rect">
            <a:avLst/>
          </a:prstGeom>
          <a:noFill/>
          <a:ln>
            <a:noFill/>
          </a:ln>
        </p:spPr>
      </p:pic>
      <p:pic>
        <p:nvPicPr>
          <p:cNvPr id="17" name="Imagem 16" descr="C:\Users\Jane\Downloads\WhatsApp Image 2018-05-13 at 09.47.39.jpeg"/>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25817" y="4177571"/>
            <a:ext cx="2628632" cy="2034980"/>
          </a:xfrm>
          <a:prstGeom prst="rect">
            <a:avLst/>
          </a:prstGeom>
          <a:noFill/>
          <a:ln>
            <a:noFill/>
          </a:ln>
        </p:spPr>
      </p:pic>
      <p:pic>
        <p:nvPicPr>
          <p:cNvPr id="18" name="Imagem 17" descr="C:\Users\Jane\Downloads\WhatsApp Image 2018-05-06 at 13.28.46.jpe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30570" y="4177571"/>
            <a:ext cx="2487293" cy="2020934"/>
          </a:xfrm>
          <a:prstGeom prst="rect">
            <a:avLst/>
          </a:prstGeom>
          <a:noFill/>
          <a:ln>
            <a:noFill/>
          </a:ln>
        </p:spPr>
      </p:pic>
      <p:sp>
        <p:nvSpPr>
          <p:cNvPr id="7" name="CaixaDeTexto 6"/>
          <p:cNvSpPr txBox="1"/>
          <p:nvPr/>
        </p:nvSpPr>
        <p:spPr>
          <a:xfrm>
            <a:off x="6304764" y="3625052"/>
            <a:ext cx="2492826" cy="369332"/>
          </a:xfrm>
          <a:prstGeom prst="rect">
            <a:avLst/>
          </a:prstGeom>
          <a:noFill/>
        </p:spPr>
        <p:txBody>
          <a:bodyPr wrap="square" rtlCol="0">
            <a:spAutoFit/>
          </a:bodyPr>
          <a:lstStyle/>
          <a:p>
            <a:pPr algn="ctr"/>
            <a:r>
              <a:rPr lang="pt-BR" sz="900" b="1" dirty="0">
                <a:latin typeface="Arial" panose="020B0604020202020204" pitchFamily="34" charset="0"/>
                <a:cs typeface="Arial" panose="020B0604020202020204" pitchFamily="34" charset="0"/>
              </a:rPr>
              <a:t>Figura 18.</a:t>
            </a:r>
            <a:r>
              <a:rPr lang="pt-BR" sz="900" dirty="0">
                <a:latin typeface="Arial" panose="020B0604020202020204" pitchFamily="34" charset="0"/>
                <a:cs typeface="Arial" panose="020B0604020202020204" pitchFamily="34" charset="0"/>
              </a:rPr>
              <a:t> Caçamba contendo resíduos da obra </a:t>
            </a:r>
            <a:r>
              <a:rPr lang="pt-BR" sz="900" dirty="0" smtClean="0">
                <a:latin typeface="Arial" panose="020B0604020202020204" pitchFamily="34" charset="0"/>
                <a:cs typeface="Arial" panose="020B0604020202020204" pitchFamily="34" charset="0"/>
              </a:rPr>
              <a:t>estudada</a:t>
            </a:r>
            <a:endParaRPr lang="pt-BR" dirty="0"/>
          </a:p>
        </p:txBody>
      </p:sp>
      <p:sp>
        <p:nvSpPr>
          <p:cNvPr id="8" name="CaixaDeTexto 7"/>
          <p:cNvSpPr txBox="1"/>
          <p:nvPr/>
        </p:nvSpPr>
        <p:spPr>
          <a:xfrm>
            <a:off x="8916857" y="3665580"/>
            <a:ext cx="2433317" cy="646331"/>
          </a:xfrm>
          <a:prstGeom prst="rect">
            <a:avLst/>
          </a:prstGeom>
          <a:noFill/>
        </p:spPr>
        <p:txBody>
          <a:bodyPr wrap="square" rtlCol="0">
            <a:spAutoFit/>
          </a:bodyPr>
          <a:lstStyle/>
          <a:p>
            <a:pPr algn="ctr"/>
            <a:r>
              <a:rPr lang="pt-BR" sz="900" b="1" dirty="0">
                <a:latin typeface="Arial" panose="020B0604020202020204" pitchFamily="34" charset="0"/>
                <a:cs typeface="Arial" panose="020B0604020202020204" pitchFamily="34" charset="0"/>
              </a:rPr>
              <a:t>Figura 22</a:t>
            </a:r>
            <a:r>
              <a:rPr lang="pt-BR" sz="900" dirty="0">
                <a:latin typeface="Arial" panose="020B0604020202020204" pitchFamily="34" charset="0"/>
                <a:cs typeface="Arial" panose="020B0604020202020204" pitchFamily="34" charset="0"/>
              </a:rPr>
              <a:t>. Caçamba contendo resíduos da obra estudada</a:t>
            </a:r>
          </a:p>
          <a:p>
            <a:endParaRPr lang="pt-BR" dirty="0"/>
          </a:p>
        </p:txBody>
      </p:sp>
      <p:sp>
        <p:nvSpPr>
          <p:cNvPr id="10" name="CaixaDeTexto 9"/>
          <p:cNvSpPr txBox="1"/>
          <p:nvPr/>
        </p:nvSpPr>
        <p:spPr>
          <a:xfrm>
            <a:off x="9202942" y="6198505"/>
            <a:ext cx="2202101" cy="369332"/>
          </a:xfrm>
          <a:prstGeom prst="rect">
            <a:avLst/>
          </a:prstGeom>
          <a:noFill/>
        </p:spPr>
        <p:txBody>
          <a:bodyPr wrap="square" rtlCol="0">
            <a:spAutoFit/>
          </a:bodyPr>
          <a:lstStyle/>
          <a:p>
            <a:pPr algn="ctr"/>
            <a:r>
              <a:rPr lang="pt-BR" sz="900" b="1" dirty="0">
                <a:latin typeface="Arial" panose="020B0604020202020204" pitchFamily="34" charset="0"/>
                <a:cs typeface="Arial" panose="020B0604020202020204" pitchFamily="34" charset="0"/>
              </a:rPr>
              <a:t>Figura </a:t>
            </a:r>
            <a:r>
              <a:rPr lang="pt-BR" sz="900" b="1" dirty="0" smtClean="0">
                <a:latin typeface="Arial" panose="020B0604020202020204" pitchFamily="34" charset="0"/>
                <a:cs typeface="Arial" panose="020B0604020202020204" pitchFamily="34" charset="0"/>
              </a:rPr>
              <a:t>23.</a:t>
            </a:r>
            <a:r>
              <a:rPr lang="pt-BR" sz="900" dirty="0" smtClean="0">
                <a:latin typeface="Arial" panose="020B0604020202020204" pitchFamily="34" charset="0"/>
                <a:cs typeface="Arial" panose="020B0604020202020204" pitchFamily="34" charset="0"/>
              </a:rPr>
              <a:t>  </a:t>
            </a:r>
            <a:r>
              <a:rPr lang="pt-BR" sz="900" dirty="0">
                <a:latin typeface="Arial" panose="020B0604020202020204" pitchFamily="34" charset="0"/>
                <a:cs typeface="Arial" panose="020B0604020202020204" pitchFamily="34" charset="0"/>
              </a:rPr>
              <a:t>Caçamba contendo resíduos da obra estudada</a:t>
            </a:r>
          </a:p>
        </p:txBody>
      </p:sp>
      <p:sp>
        <p:nvSpPr>
          <p:cNvPr id="20" name="CaixaDeTexto 19"/>
          <p:cNvSpPr txBox="1"/>
          <p:nvPr/>
        </p:nvSpPr>
        <p:spPr>
          <a:xfrm>
            <a:off x="6337922" y="6198505"/>
            <a:ext cx="2324249" cy="369332"/>
          </a:xfrm>
          <a:prstGeom prst="rect">
            <a:avLst/>
          </a:prstGeom>
          <a:noFill/>
        </p:spPr>
        <p:txBody>
          <a:bodyPr wrap="square" rtlCol="0">
            <a:spAutoFit/>
          </a:bodyPr>
          <a:lstStyle/>
          <a:p>
            <a:pPr algn="ctr"/>
            <a:r>
              <a:rPr lang="pt-BR" sz="900" b="1" dirty="0">
                <a:latin typeface="Arial" panose="020B0604020202020204" pitchFamily="34" charset="0"/>
                <a:cs typeface="Arial" panose="020B0604020202020204" pitchFamily="34" charset="0"/>
              </a:rPr>
              <a:t>Figura 19.</a:t>
            </a:r>
            <a:r>
              <a:rPr lang="pt-BR" sz="900" dirty="0">
                <a:latin typeface="Arial" panose="020B0604020202020204" pitchFamily="34" charset="0"/>
                <a:cs typeface="Arial" panose="020B0604020202020204" pitchFamily="34" charset="0"/>
              </a:rPr>
              <a:t>  Caçamba contendo resíduos da obra </a:t>
            </a:r>
            <a:r>
              <a:rPr lang="pt-BR" sz="900" dirty="0" smtClean="0">
                <a:latin typeface="Arial" panose="020B0604020202020204" pitchFamily="34" charset="0"/>
                <a:cs typeface="Arial" panose="020B0604020202020204" pitchFamily="34" charset="0"/>
              </a:rPr>
              <a:t>estudada</a:t>
            </a:r>
            <a:endParaRPr lang="pt-BR" dirty="0"/>
          </a:p>
        </p:txBody>
      </p:sp>
      <p:sp>
        <p:nvSpPr>
          <p:cNvPr id="15" name="Espaço Reservado para Número de Slide 3"/>
          <p:cNvSpPr txBox="1">
            <a:spLocks/>
          </p:cNvSpPr>
          <p:nvPr/>
        </p:nvSpPr>
        <p:spPr bwMode="auto">
          <a:xfrm>
            <a:off x="7830862" y="6495101"/>
            <a:ext cx="2808065" cy="3628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457200" rtl="0" eaLnBrk="0" latinLnBrk="0" hangingPunct="0">
              <a:defRPr sz="900" kern="1200">
                <a:solidFill>
                  <a:schemeClr val="tx1"/>
                </a:solidFill>
                <a:latin typeface="Arial" panose="020B0604020202020204" pitchFamily="34" charset="0"/>
                <a:ea typeface="+mn-ea"/>
                <a:cs typeface="+mn-cs"/>
              </a:defRPr>
            </a:lvl1pPr>
            <a:lvl2pPr marL="742950" indent="-285750" algn="l" defTabSz="457200" rtl="0" eaLnBrk="0" latinLnBrk="0" hangingPunct="0">
              <a:defRPr sz="1800" kern="1200">
                <a:solidFill>
                  <a:schemeClr val="tx1"/>
                </a:solidFill>
                <a:latin typeface="Arial" panose="020B0604020202020204" pitchFamily="34" charset="0"/>
                <a:ea typeface="+mn-ea"/>
                <a:cs typeface="+mn-cs"/>
              </a:defRPr>
            </a:lvl2pPr>
            <a:lvl3pPr marL="1143000" indent="-228600" algn="l" defTabSz="457200" rtl="0" eaLnBrk="0" latinLnBrk="0" hangingPunct="0">
              <a:defRPr sz="1800" kern="1200">
                <a:solidFill>
                  <a:schemeClr val="tx1"/>
                </a:solidFill>
                <a:latin typeface="Arial" panose="020B0604020202020204" pitchFamily="34" charset="0"/>
                <a:ea typeface="+mn-ea"/>
                <a:cs typeface="+mn-cs"/>
              </a:defRPr>
            </a:lvl3pPr>
            <a:lvl4pPr marL="1600200" indent="-228600" algn="l" defTabSz="457200" rtl="0" eaLnBrk="0" latinLnBrk="0" hangingPunct="0">
              <a:defRPr sz="1800" kern="1200">
                <a:solidFill>
                  <a:schemeClr val="tx1"/>
                </a:solidFill>
                <a:latin typeface="Arial" panose="020B0604020202020204" pitchFamily="34" charset="0"/>
                <a:ea typeface="+mn-ea"/>
                <a:cs typeface="+mn-cs"/>
              </a:defRPr>
            </a:lvl4pPr>
            <a:lvl5pPr marL="2057400" indent="-228600" algn="l" defTabSz="457200" rtl="0" eaLnBrk="0" latinLnBrk="0" hangingPunct="0">
              <a:defRPr sz="1800" kern="1200">
                <a:solidFill>
                  <a:schemeClr val="tx1"/>
                </a:solidFill>
                <a:latin typeface="Arial" panose="020B0604020202020204" pitchFamily="34" charset="0"/>
                <a:ea typeface="+mn-ea"/>
                <a:cs typeface="+mn-cs"/>
              </a:defRPr>
            </a:lvl5pPr>
            <a:lvl6pPr marL="25146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9pPr>
          </a:lstStyle>
          <a:p>
            <a:pPr eaLnBrk="1" hangingPunct="1"/>
            <a:r>
              <a:rPr lang="pt-BR" altLang="pt-BR" dirty="0" smtClean="0">
                <a:solidFill>
                  <a:schemeClr val="bg1"/>
                </a:solidFill>
              </a:rPr>
              <a:t>11</a:t>
            </a:r>
            <a:endParaRPr lang="pt-BR" altLang="pt-BR" dirty="0">
              <a:solidFill>
                <a:schemeClr val="bg1"/>
              </a:solidFill>
            </a:endParaRPr>
          </a:p>
        </p:txBody>
      </p:sp>
    </p:spTree>
    <p:extLst>
      <p:ext uri="{BB962C8B-B14F-4D97-AF65-F5344CB8AC3E}">
        <p14:creationId xmlns:p14="http://schemas.microsoft.com/office/powerpoint/2010/main" val="22131416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de cantos arredondados 4"/>
          <p:cNvSpPr/>
          <p:nvPr/>
        </p:nvSpPr>
        <p:spPr>
          <a:xfrm>
            <a:off x="246185" y="257908"/>
            <a:ext cx="11711353" cy="6342184"/>
          </a:xfrm>
          <a:prstGeom prst="roundRect">
            <a:avLst>
              <a:gd name="adj" fmla="val 2993"/>
            </a:avLst>
          </a:prstGeom>
          <a:solidFill>
            <a:schemeClr val="bg1"/>
          </a:solidFill>
          <a:ln>
            <a:solidFill>
              <a:srgbClr val="0048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dirty="0"/>
              <a:t>APL</a:t>
            </a:r>
            <a:endParaRPr lang="pt-BR" dirty="0"/>
          </a:p>
        </p:txBody>
      </p:sp>
      <p:sp>
        <p:nvSpPr>
          <p:cNvPr id="5"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D8907B-FC8E-4468-BC6D-A9F707555643}" type="slidenum">
              <a:rPr lang="pt-BR" altLang="pt-BR">
                <a:solidFill>
                  <a:schemeClr val="bg1"/>
                </a:solidFill>
              </a:rPr>
              <a:pPr eaLnBrk="1" hangingPunct="1"/>
              <a:t>8</a:t>
            </a:fld>
            <a:endParaRPr lang="pt-BR" altLang="pt-BR">
              <a:solidFill>
                <a:schemeClr val="bg1"/>
              </a:solidFill>
            </a:endParaRPr>
          </a:p>
        </p:txBody>
      </p:sp>
      <p:sp>
        <p:nvSpPr>
          <p:cNvPr id="9" name="Text Box 10"/>
          <p:cNvSpPr txBox="1">
            <a:spLocks noChangeArrowheads="1"/>
          </p:cNvSpPr>
          <p:nvPr/>
        </p:nvSpPr>
        <p:spPr bwMode="auto">
          <a:xfrm>
            <a:off x="1373435" y="257908"/>
            <a:ext cx="98553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50000"/>
              </a:lnSpc>
            </a:pPr>
            <a:r>
              <a:rPr lang="pt-BR" altLang="pt-BR" sz="2800" b="1" dirty="0" smtClean="0"/>
              <a:t>PRINCIPAIS PESQUISAS</a:t>
            </a:r>
          </a:p>
          <a:p>
            <a:pPr algn="ctr" eaLnBrk="1" hangingPunct="1">
              <a:lnSpc>
                <a:spcPct val="150000"/>
              </a:lnSpc>
            </a:pPr>
            <a:r>
              <a:rPr lang="pt-BR" sz="2000" b="1" dirty="0" smtClean="0"/>
              <a:t>Análise </a:t>
            </a:r>
            <a:r>
              <a:rPr lang="pt-BR" sz="2000" b="1" dirty="0"/>
              <a:t>dos Resultados Obtidos Por Meio de </a:t>
            </a:r>
            <a:r>
              <a:rPr lang="pt-BR" sz="2000" b="1" dirty="0" smtClean="0"/>
              <a:t>Questionários</a:t>
            </a:r>
            <a:endParaRPr lang="pt-BR" sz="2000" b="1" dirty="0"/>
          </a:p>
        </p:txBody>
      </p:sp>
      <p:pic>
        <p:nvPicPr>
          <p:cNvPr id="3" name="Imagem 2"/>
          <p:cNvPicPr>
            <a:picLocks noChangeAspect="1"/>
          </p:cNvPicPr>
          <p:nvPr/>
        </p:nvPicPr>
        <p:blipFill>
          <a:blip r:embed="rId3" cstate="print"/>
          <a:stretch>
            <a:fillRect/>
          </a:stretch>
        </p:blipFill>
        <p:spPr>
          <a:xfrm>
            <a:off x="498452" y="2860431"/>
            <a:ext cx="5386119" cy="3146199"/>
          </a:xfrm>
          <a:prstGeom prst="rect">
            <a:avLst/>
          </a:prstGeom>
        </p:spPr>
      </p:pic>
      <p:pic>
        <p:nvPicPr>
          <p:cNvPr id="6" name="Imagem 5"/>
          <p:cNvPicPr>
            <a:picLocks noChangeAspect="1"/>
          </p:cNvPicPr>
          <p:nvPr/>
        </p:nvPicPr>
        <p:blipFill>
          <a:blip r:embed="rId4" cstate="print"/>
          <a:stretch>
            <a:fillRect/>
          </a:stretch>
        </p:blipFill>
        <p:spPr>
          <a:xfrm>
            <a:off x="6196888" y="2860431"/>
            <a:ext cx="5470888" cy="3146199"/>
          </a:xfrm>
          <a:prstGeom prst="rect">
            <a:avLst/>
          </a:prstGeom>
        </p:spPr>
      </p:pic>
      <p:sp>
        <p:nvSpPr>
          <p:cNvPr id="8" name="Espaço Reservado para Número de Slide 3"/>
          <p:cNvSpPr txBox="1">
            <a:spLocks/>
          </p:cNvSpPr>
          <p:nvPr/>
        </p:nvSpPr>
        <p:spPr bwMode="auto">
          <a:xfrm>
            <a:off x="7959816" y="6515445"/>
            <a:ext cx="2808065" cy="3628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457200" rtl="0" eaLnBrk="0" latinLnBrk="0" hangingPunct="0">
              <a:defRPr sz="900" kern="1200">
                <a:solidFill>
                  <a:schemeClr val="tx1"/>
                </a:solidFill>
                <a:latin typeface="Arial" panose="020B0604020202020204" pitchFamily="34" charset="0"/>
                <a:ea typeface="+mn-ea"/>
                <a:cs typeface="+mn-cs"/>
              </a:defRPr>
            </a:lvl1pPr>
            <a:lvl2pPr marL="742950" indent="-285750" algn="l" defTabSz="457200" rtl="0" eaLnBrk="0" latinLnBrk="0" hangingPunct="0">
              <a:defRPr sz="1800" kern="1200">
                <a:solidFill>
                  <a:schemeClr val="tx1"/>
                </a:solidFill>
                <a:latin typeface="Arial" panose="020B0604020202020204" pitchFamily="34" charset="0"/>
                <a:ea typeface="+mn-ea"/>
                <a:cs typeface="+mn-cs"/>
              </a:defRPr>
            </a:lvl2pPr>
            <a:lvl3pPr marL="1143000" indent="-228600" algn="l" defTabSz="457200" rtl="0" eaLnBrk="0" latinLnBrk="0" hangingPunct="0">
              <a:defRPr sz="1800" kern="1200">
                <a:solidFill>
                  <a:schemeClr val="tx1"/>
                </a:solidFill>
                <a:latin typeface="Arial" panose="020B0604020202020204" pitchFamily="34" charset="0"/>
                <a:ea typeface="+mn-ea"/>
                <a:cs typeface="+mn-cs"/>
              </a:defRPr>
            </a:lvl3pPr>
            <a:lvl4pPr marL="1600200" indent="-228600" algn="l" defTabSz="457200" rtl="0" eaLnBrk="0" latinLnBrk="0" hangingPunct="0">
              <a:defRPr sz="1800" kern="1200">
                <a:solidFill>
                  <a:schemeClr val="tx1"/>
                </a:solidFill>
                <a:latin typeface="Arial" panose="020B0604020202020204" pitchFamily="34" charset="0"/>
                <a:ea typeface="+mn-ea"/>
                <a:cs typeface="+mn-cs"/>
              </a:defRPr>
            </a:lvl4pPr>
            <a:lvl5pPr marL="2057400" indent="-228600" algn="l" defTabSz="457200" rtl="0" eaLnBrk="0" latinLnBrk="0" hangingPunct="0">
              <a:defRPr sz="1800" kern="1200">
                <a:solidFill>
                  <a:schemeClr val="tx1"/>
                </a:solidFill>
                <a:latin typeface="Arial" panose="020B0604020202020204" pitchFamily="34" charset="0"/>
                <a:ea typeface="+mn-ea"/>
                <a:cs typeface="+mn-cs"/>
              </a:defRPr>
            </a:lvl5pPr>
            <a:lvl6pPr marL="25146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9pPr>
          </a:lstStyle>
          <a:p>
            <a:pPr eaLnBrk="1" hangingPunct="1"/>
            <a:r>
              <a:rPr lang="pt-BR" altLang="pt-BR" dirty="0" smtClean="0">
                <a:solidFill>
                  <a:schemeClr val="bg1"/>
                </a:solidFill>
              </a:rPr>
              <a:t>12</a:t>
            </a:r>
            <a:endParaRPr lang="pt-BR" altLang="pt-BR" dirty="0">
              <a:solidFill>
                <a:schemeClr val="bg1"/>
              </a:solidFill>
            </a:endParaRPr>
          </a:p>
        </p:txBody>
      </p:sp>
    </p:spTree>
    <p:extLst>
      <p:ext uri="{BB962C8B-B14F-4D97-AF65-F5344CB8AC3E}">
        <p14:creationId xmlns:p14="http://schemas.microsoft.com/office/powerpoint/2010/main" val="1764002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de cantos arredondados 4"/>
          <p:cNvSpPr/>
          <p:nvPr/>
        </p:nvSpPr>
        <p:spPr>
          <a:xfrm>
            <a:off x="269631" y="257908"/>
            <a:ext cx="11676184" cy="6318738"/>
          </a:xfrm>
          <a:prstGeom prst="roundRect">
            <a:avLst>
              <a:gd name="adj" fmla="val 2993"/>
            </a:avLst>
          </a:prstGeom>
          <a:solidFill>
            <a:schemeClr val="bg1"/>
          </a:solidFill>
          <a:ln>
            <a:solidFill>
              <a:srgbClr val="00482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b="1" dirty="0"/>
              <a:t>APL</a:t>
            </a:r>
            <a:endParaRPr lang="pt-BR" dirty="0"/>
          </a:p>
        </p:txBody>
      </p:sp>
      <p:pic>
        <p:nvPicPr>
          <p:cNvPr id="14" name="Espaço Reservado para Conteúdo 13"/>
          <p:cNvPicPr>
            <a:picLocks noGrp="1" noChangeAspect="1"/>
          </p:cNvPicPr>
          <p:nvPr>
            <p:ph sz="half" idx="2"/>
          </p:nvPr>
        </p:nvPicPr>
        <p:blipFill>
          <a:blip r:embed="rId3" cstate="print"/>
          <a:stretch>
            <a:fillRect/>
          </a:stretch>
        </p:blipFill>
        <p:spPr>
          <a:xfrm>
            <a:off x="530636" y="2461846"/>
            <a:ext cx="5076382" cy="3757074"/>
          </a:xfrm>
          <a:prstGeom prst="rect">
            <a:avLst/>
          </a:prstGeom>
        </p:spPr>
      </p:pic>
      <p:sp>
        <p:nvSpPr>
          <p:cNvPr id="5" name="Espaço Reservado para Número de Slide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D8907B-FC8E-4468-BC6D-A9F707555643}" type="slidenum">
              <a:rPr lang="pt-BR" altLang="pt-BR">
                <a:solidFill>
                  <a:schemeClr val="bg1"/>
                </a:solidFill>
              </a:rPr>
              <a:pPr eaLnBrk="1" hangingPunct="1"/>
              <a:t>9</a:t>
            </a:fld>
            <a:endParaRPr lang="pt-BR" altLang="pt-BR">
              <a:solidFill>
                <a:schemeClr val="bg1"/>
              </a:solidFill>
            </a:endParaRPr>
          </a:p>
        </p:txBody>
      </p:sp>
      <p:sp>
        <p:nvSpPr>
          <p:cNvPr id="9" name="Text Box 10"/>
          <p:cNvSpPr txBox="1">
            <a:spLocks noChangeArrowheads="1"/>
          </p:cNvSpPr>
          <p:nvPr/>
        </p:nvSpPr>
        <p:spPr bwMode="auto">
          <a:xfrm>
            <a:off x="1180027" y="223768"/>
            <a:ext cx="98553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r" eaLnBrk="0" fontAlgn="base" hangingPunct="0">
              <a:spcBef>
                <a:spcPct val="0"/>
              </a:spcBef>
              <a:spcAft>
                <a:spcPct val="0"/>
              </a:spcAft>
              <a:defRPr>
                <a:solidFill>
                  <a:schemeClr val="tx1"/>
                </a:solidFill>
                <a:latin typeface="Arial" panose="020B0604020202020204" pitchFamily="34" charset="0"/>
              </a:defRPr>
            </a:lvl6pPr>
            <a:lvl7pPr marL="2971800" indent="-228600" algn="r" eaLnBrk="0" fontAlgn="base" hangingPunct="0">
              <a:spcBef>
                <a:spcPct val="0"/>
              </a:spcBef>
              <a:spcAft>
                <a:spcPct val="0"/>
              </a:spcAft>
              <a:defRPr>
                <a:solidFill>
                  <a:schemeClr val="tx1"/>
                </a:solidFill>
                <a:latin typeface="Arial" panose="020B0604020202020204" pitchFamily="34" charset="0"/>
              </a:defRPr>
            </a:lvl7pPr>
            <a:lvl8pPr marL="3429000" indent="-228600" algn="r" eaLnBrk="0" fontAlgn="base" hangingPunct="0">
              <a:spcBef>
                <a:spcPct val="0"/>
              </a:spcBef>
              <a:spcAft>
                <a:spcPct val="0"/>
              </a:spcAft>
              <a:defRPr>
                <a:solidFill>
                  <a:schemeClr val="tx1"/>
                </a:solidFill>
                <a:latin typeface="Arial" panose="020B0604020202020204" pitchFamily="34" charset="0"/>
              </a:defRPr>
            </a:lvl8pPr>
            <a:lvl9pPr marL="3886200" indent="-228600" algn="r"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150000"/>
              </a:lnSpc>
            </a:pPr>
            <a:r>
              <a:rPr lang="pt-BR" altLang="pt-BR" sz="2800" b="1" dirty="0" smtClean="0"/>
              <a:t>PRINCIPAIS PESQUISAS</a:t>
            </a:r>
          </a:p>
          <a:p>
            <a:pPr algn="ctr" eaLnBrk="1" hangingPunct="1">
              <a:lnSpc>
                <a:spcPct val="150000"/>
              </a:lnSpc>
            </a:pPr>
            <a:r>
              <a:rPr lang="pt-BR" sz="2000" b="1" dirty="0" smtClean="0"/>
              <a:t>Análise </a:t>
            </a:r>
            <a:r>
              <a:rPr lang="pt-BR" sz="2000" b="1" dirty="0"/>
              <a:t>dos Resultados Obtidos Por Meio de </a:t>
            </a:r>
            <a:r>
              <a:rPr lang="pt-BR" sz="2000" b="1" dirty="0" smtClean="0"/>
              <a:t>Questionários</a:t>
            </a:r>
            <a:endParaRPr lang="pt-BR" sz="2000" b="1" dirty="0"/>
          </a:p>
        </p:txBody>
      </p:sp>
      <p:pic>
        <p:nvPicPr>
          <p:cNvPr id="19" name="Imagem 18"/>
          <p:cNvPicPr>
            <a:picLocks noChangeAspect="1"/>
          </p:cNvPicPr>
          <p:nvPr/>
        </p:nvPicPr>
        <p:blipFill>
          <a:blip r:embed="rId4" cstate="print"/>
          <a:stretch>
            <a:fillRect/>
          </a:stretch>
        </p:blipFill>
        <p:spPr>
          <a:xfrm>
            <a:off x="5868023" y="2461847"/>
            <a:ext cx="5893808" cy="3757074"/>
          </a:xfrm>
          <a:prstGeom prst="rect">
            <a:avLst/>
          </a:prstGeom>
        </p:spPr>
      </p:pic>
      <p:sp>
        <p:nvSpPr>
          <p:cNvPr id="8" name="Espaço Reservado para Número de Slide 3"/>
          <p:cNvSpPr txBox="1">
            <a:spLocks/>
          </p:cNvSpPr>
          <p:nvPr/>
        </p:nvSpPr>
        <p:spPr bwMode="auto">
          <a:xfrm>
            <a:off x="7830862" y="6495101"/>
            <a:ext cx="2808065" cy="3628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457200" rtl="0" eaLnBrk="0" latinLnBrk="0" hangingPunct="0">
              <a:defRPr sz="900" kern="1200">
                <a:solidFill>
                  <a:schemeClr val="tx1"/>
                </a:solidFill>
                <a:latin typeface="Arial" panose="020B0604020202020204" pitchFamily="34" charset="0"/>
                <a:ea typeface="+mn-ea"/>
                <a:cs typeface="+mn-cs"/>
              </a:defRPr>
            </a:lvl1pPr>
            <a:lvl2pPr marL="742950" indent="-285750" algn="l" defTabSz="457200" rtl="0" eaLnBrk="0" latinLnBrk="0" hangingPunct="0">
              <a:defRPr sz="1800" kern="1200">
                <a:solidFill>
                  <a:schemeClr val="tx1"/>
                </a:solidFill>
                <a:latin typeface="Arial" panose="020B0604020202020204" pitchFamily="34" charset="0"/>
                <a:ea typeface="+mn-ea"/>
                <a:cs typeface="+mn-cs"/>
              </a:defRPr>
            </a:lvl2pPr>
            <a:lvl3pPr marL="1143000" indent="-228600" algn="l" defTabSz="457200" rtl="0" eaLnBrk="0" latinLnBrk="0" hangingPunct="0">
              <a:defRPr sz="1800" kern="1200">
                <a:solidFill>
                  <a:schemeClr val="tx1"/>
                </a:solidFill>
                <a:latin typeface="Arial" panose="020B0604020202020204" pitchFamily="34" charset="0"/>
                <a:ea typeface="+mn-ea"/>
                <a:cs typeface="+mn-cs"/>
              </a:defRPr>
            </a:lvl3pPr>
            <a:lvl4pPr marL="1600200" indent="-228600" algn="l" defTabSz="457200" rtl="0" eaLnBrk="0" latinLnBrk="0" hangingPunct="0">
              <a:defRPr sz="1800" kern="1200">
                <a:solidFill>
                  <a:schemeClr val="tx1"/>
                </a:solidFill>
                <a:latin typeface="Arial" panose="020B0604020202020204" pitchFamily="34" charset="0"/>
                <a:ea typeface="+mn-ea"/>
                <a:cs typeface="+mn-cs"/>
              </a:defRPr>
            </a:lvl4pPr>
            <a:lvl5pPr marL="2057400" indent="-228600" algn="l" defTabSz="457200" rtl="0" eaLnBrk="0" latinLnBrk="0" hangingPunct="0">
              <a:defRPr sz="1800" kern="1200">
                <a:solidFill>
                  <a:schemeClr val="tx1"/>
                </a:solidFill>
                <a:latin typeface="Arial" panose="020B0604020202020204" pitchFamily="34" charset="0"/>
                <a:ea typeface="+mn-ea"/>
                <a:cs typeface="+mn-cs"/>
              </a:defRPr>
            </a:lvl5pPr>
            <a:lvl6pPr marL="25146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6pPr>
            <a:lvl7pPr marL="29718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7pPr>
            <a:lvl8pPr marL="34290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8pPr>
            <a:lvl9pPr marL="3886200" indent="-228600" algn="r" defTabSz="457200" rtl="0" eaLnBrk="0" fontAlgn="base" latinLnBrk="0" hangingPunct="0">
              <a:spcBef>
                <a:spcPct val="0"/>
              </a:spcBef>
              <a:spcAft>
                <a:spcPct val="0"/>
              </a:spcAft>
              <a:defRPr sz="1800" kern="1200">
                <a:solidFill>
                  <a:schemeClr val="tx1"/>
                </a:solidFill>
                <a:latin typeface="Arial" panose="020B0604020202020204" pitchFamily="34" charset="0"/>
                <a:ea typeface="+mn-ea"/>
                <a:cs typeface="+mn-cs"/>
              </a:defRPr>
            </a:lvl9pPr>
          </a:lstStyle>
          <a:p>
            <a:pPr eaLnBrk="1" hangingPunct="1"/>
            <a:r>
              <a:rPr lang="pt-BR" altLang="pt-BR" dirty="0" smtClean="0">
                <a:solidFill>
                  <a:schemeClr val="bg1"/>
                </a:solidFill>
              </a:rPr>
              <a:t>13</a:t>
            </a:r>
            <a:endParaRPr lang="pt-BR" altLang="pt-BR" dirty="0">
              <a:solidFill>
                <a:schemeClr val="bg1"/>
              </a:solidFill>
            </a:endParaRPr>
          </a:p>
        </p:txBody>
      </p:sp>
    </p:spTree>
    <p:extLst>
      <p:ext uri="{BB962C8B-B14F-4D97-AF65-F5344CB8AC3E}">
        <p14:creationId xmlns:p14="http://schemas.microsoft.com/office/powerpoint/2010/main" val="3019912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2213</TotalTime>
  <Words>817</Words>
  <Application>Microsoft Office PowerPoint</Application>
  <PresentationFormat>Widescreen</PresentationFormat>
  <Paragraphs>153</Paragraphs>
  <Slides>16</Slides>
  <Notes>7</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16</vt:i4>
      </vt:variant>
    </vt:vector>
  </HeadingPairs>
  <TitlesOfParts>
    <vt:vector size="24" baseType="lpstr">
      <vt:lpstr>Arial</vt:lpstr>
      <vt:lpstr>Calibri</vt:lpstr>
      <vt:lpstr>Courier New</vt:lpstr>
      <vt:lpstr>Times New Roman</vt:lpstr>
      <vt:lpstr>Trebuchet MS</vt:lpstr>
      <vt:lpstr>Wingdings</vt:lpstr>
      <vt:lpstr>Wingdings 3</vt:lpstr>
      <vt:lpstr>Facetado</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Usuário do Windows</dc:creator>
  <cp:lastModifiedBy>Usuário do Windows</cp:lastModifiedBy>
  <cp:revision>404</cp:revision>
  <dcterms:created xsi:type="dcterms:W3CDTF">2018-06-17T15:12:08Z</dcterms:created>
  <dcterms:modified xsi:type="dcterms:W3CDTF">2018-06-22T21:10:45Z</dcterms:modified>
</cp:coreProperties>
</file>