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2" r:id="rId1"/>
  </p:sldMasterIdLst>
  <p:notesMasterIdLst>
    <p:notesMasterId r:id="rId22"/>
  </p:notesMasterIdLst>
  <p:sldIdLst>
    <p:sldId id="256" r:id="rId2"/>
    <p:sldId id="259" r:id="rId3"/>
    <p:sldId id="311" r:id="rId4"/>
    <p:sldId id="310" r:id="rId5"/>
    <p:sldId id="263" r:id="rId6"/>
    <p:sldId id="313" r:id="rId7"/>
    <p:sldId id="319" r:id="rId8"/>
    <p:sldId id="322" r:id="rId9"/>
    <p:sldId id="323" r:id="rId10"/>
    <p:sldId id="325" r:id="rId11"/>
    <p:sldId id="324" r:id="rId12"/>
    <p:sldId id="326" r:id="rId13"/>
    <p:sldId id="327" r:id="rId14"/>
    <p:sldId id="328" r:id="rId15"/>
    <p:sldId id="329" r:id="rId16"/>
    <p:sldId id="331" r:id="rId17"/>
    <p:sldId id="332" r:id="rId18"/>
    <p:sldId id="333" r:id="rId19"/>
    <p:sldId id="334" r:id="rId20"/>
    <p:sldId id="33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BD067B-5504-26C6-4A37-FB1870A27E78}" name="Felipe Estrada Nunes da Silva" initials="FE" userId="S::felipe.estrada@paratyenergia.com.br::339dd0b2-528e-44db-b279-1edf80237e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47320" autoAdjust="0"/>
  </p:normalViewPr>
  <p:slideViewPr>
    <p:cSldViewPr snapToGrid="0">
      <p:cViewPr varScale="1">
        <p:scale>
          <a:sx n="39" d="100"/>
          <a:sy n="39" d="100"/>
        </p:scale>
        <p:origin x="2386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D070-756C-42EF-A114-9C4B78874677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106F-20E4-4638-BAF2-3768F69273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dia/tarde a todos. Meu nome é </a:t>
            </a:r>
            <a:r>
              <a:rPr lang="pt-BR" b="1" dirty="0"/>
              <a:t>Felipe Estrada Nunes da Silva</a:t>
            </a:r>
            <a:r>
              <a:rPr lang="pt-BR" dirty="0"/>
              <a:t>, e hoje apresentarei meu Trabalho de Conclusão de Curso, cujo tema é </a:t>
            </a:r>
            <a:r>
              <a:rPr lang="pt-BR" b="1" dirty="0"/>
              <a:t>"Implementação e Avaliação de Redes Neurais Compactas para Detecção de Catarata com Dados Limitados"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dirty="0"/>
              <a:t>catarata</a:t>
            </a:r>
            <a:r>
              <a:rPr lang="pt-BR" dirty="0"/>
              <a:t> é uma doença caracterizada pela </a:t>
            </a:r>
            <a:r>
              <a:rPr lang="pt-BR" b="1" dirty="0"/>
              <a:t>opacificação do cristalino</a:t>
            </a:r>
            <a:r>
              <a:rPr lang="pt-BR" dirty="0"/>
              <a:t>, reduzindo a passagem de luz até a retina e comprometendo a visão. É a </a:t>
            </a:r>
            <a:r>
              <a:rPr lang="pt-BR" b="1" dirty="0"/>
              <a:t>principal causa de cegueira reversível no mundo</a:t>
            </a:r>
            <a:r>
              <a:rPr lang="pt-BR" dirty="0"/>
              <a:t> e está associada a fatores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Envelhecimento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Diabetes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Predisposição genética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Exposição prolongada à radiação ultravioleta</a:t>
            </a:r>
            <a:endParaRPr lang="pt-BR" dirty="0"/>
          </a:p>
          <a:p>
            <a:r>
              <a:rPr lang="pt-BR" dirty="0"/>
              <a:t>A doença tem um impacto severo na qualidade de vida, dificultando tarefas simples como leitura e direção. Embora </a:t>
            </a:r>
            <a:r>
              <a:rPr lang="pt-BR" b="1" dirty="0"/>
              <a:t>a cirurgia seja a solução definitiva</a:t>
            </a:r>
            <a:r>
              <a:rPr lang="pt-BR" dirty="0"/>
              <a:t>, um </a:t>
            </a:r>
            <a:r>
              <a:rPr lang="pt-BR" b="1" dirty="0"/>
              <a:t>diagnóstico precoce</a:t>
            </a:r>
            <a:r>
              <a:rPr lang="pt-BR" dirty="0"/>
              <a:t> pode permitir medidas preventivas, retardando sua progressão.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255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Apesar do grande sucesso dos Transformers no NLP, sua aplicação em </a:t>
            </a:r>
            <a:r>
              <a:rPr lang="pt-BR" b="1" dirty="0"/>
              <a:t>Visão Computacional</a:t>
            </a:r>
            <a:r>
              <a:rPr lang="pt-BR" dirty="0"/>
              <a:t> só ocorreu recentemente, com a introdução do </a:t>
            </a:r>
            <a:r>
              <a:rPr lang="pt-BR" b="1" dirty="0"/>
              <a:t>Vision </a:t>
            </a:r>
            <a:r>
              <a:rPr lang="pt-BR" b="1" dirty="0" err="1"/>
              <a:t>Transformer</a:t>
            </a:r>
            <a:r>
              <a:rPr lang="pt-BR" b="1" dirty="0"/>
              <a:t> (</a:t>
            </a:r>
            <a:r>
              <a:rPr lang="pt-BR" b="1" dirty="0" err="1"/>
              <a:t>ViT</a:t>
            </a:r>
            <a:r>
              <a:rPr lang="pt-BR" b="1" dirty="0"/>
              <a:t>)</a:t>
            </a:r>
            <a:r>
              <a:rPr lang="pt-BR" dirty="0"/>
              <a:t>. Diferente das redes </a:t>
            </a:r>
            <a:r>
              <a:rPr lang="pt-BR" dirty="0" err="1"/>
              <a:t>convolucionais</a:t>
            </a:r>
            <a:r>
              <a:rPr lang="pt-BR" dirty="0"/>
              <a:t>, que utilizam filtros para extrair características locais da imagem, o </a:t>
            </a:r>
            <a:r>
              <a:rPr lang="pt-BR" dirty="0" err="1"/>
              <a:t>ViT</a:t>
            </a:r>
            <a:r>
              <a:rPr lang="pt-BR" dirty="0"/>
              <a:t> trata imagens de maneira semelhante ao processamento de texto, dividindo-as em </a:t>
            </a:r>
            <a:r>
              <a:rPr lang="pt-BR" b="1" dirty="0"/>
              <a:t>pequenos patches</a:t>
            </a:r>
            <a:r>
              <a:rPr lang="pt-BR" dirty="0"/>
              <a:t> e processando cada um como um </a:t>
            </a:r>
            <a:r>
              <a:rPr lang="pt-BR" b="1" dirty="0"/>
              <a:t>token</a:t>
            </a:r>
            <a:r>
              <a:rPr lang="pt-BR" dirty="0"/>
              <a:t> dentro do modelo de atenção.</a:t>
            </a:r>
          </a:p>
          <a:p>
            <a:r>
              <a:rPr lang="pt-BR" dirty="0"/>
              <a:t>O primeiro passo do </a:t>
            </a:r>
            <a:r>
              <a:rPr lang="pt-BR" dirty="0" err="1"/>
              <a:t>ViT</a:t>
            </a:r>
            <a:r>
              <a:rPr lang="pt-BR" dirty="0"/>
              <a:t> é a </a:t>
            </a:r>
            <a:r>
              <a:rPr lang="pt-BR" b="1" dirty="0"/>
              <a:t>divisão da imagem em patches de tamanho fixo</a:t>
            </a:r>
            <a:r>
              <a:rPr lang="pt-BR" dirty="0"/>
              <a:t>. Cada patch é transformado em um vetor por meio de uma camada chamada </a:t>
            </a:r>
            <a:r>
              <a:rPr lang="pt-BR" b="1" dirty="0"/>
              <a:t>Patch </a:t>
            </a:r>
            <a:r>
              <a:rPr lang="pt-BR" b="1" dirty="0" err="1"/>
              <a:t>Embedding</a:t>
            </a:r>
            <a:r>
              <a:rPr lang="pt-BR" dirty="0"/>
              <a:t>, que projeta a informação espacial para um espaço vetorial adequado para o </a:t>
            </a:r>
            <a:r>
              <a:rPr lang="pt-BR" dirty="0" err="1"/>
              <a:t>Transformer</a:t>
            </a:r>
            <a:r>
              <a:rPr lang="pt-BR" dirty="0"/>
              <a:t>. Para garantir que a ordem dos patches seja preservada, adiciona-se uma informação adicional chamada </a:t>
            </a:r>
            <a:r>
              <a:rPr lang="pt-BR" b="1" dirty="0" err="1"/>
              <a:t>Positional</a:t>
            </a:r>
            <a:r>
              <a:rPr lang="pt-BR" b="1" dirty="0"/>
              <a:t> </a:t>
            </a:r>
            <a:r>
              <a:rPr lang="pt-BR" b="1" dirty="0" err="1"/>
              <a:t>Encoding</a:t>
            </a:r>
            <a:r>
              <a:rPr lang="pt-BR" dirty="0"/>
              <a:t>, que fornece um indicativo da posição original de cada patch na imagem.</a:t>
            </a:r>
          </a:p>
          <a:p>
            <a:r>
              <a:rPr lang="pt-BR" dirty="0"/>
              <a:t>Depois dessa etapa, os vetores são passados para várias camadas do </a:t>
            </a:r>
            <a:r>
              <a:rPr lang="pt-BR" dirty="0" err="1"/>
              <a:t>Transformer</a:t>
            </a:r>
            <a:r>
              <a:rPr lang="pt-BR" dirty="0"/>
              <a:t>, onde ocorre o processamento de </a:t>
            </a:r>
            <a:r>
              <a:rPr lang="pt-BR" dirty="0" err="1"/>
              <a:t>autoatenção</a:t>
            </a:r>
            <a:r>
              <a:rPr lang="pt-BR" dirty="0"/>
              <a:t>. A diferença fundamental entre o </a:t>
            </a:r>
            <a:r>
              <a:rPr lang="pt-BR" dirty="0" err="1"/>
              <a:t>ViT</a:t>
            </a:r>
            <a:r>
              <a:rPr lang="pt-BR" dirty="0"/>
              <a:t> e uma CNN é que, enquanto as redes </a:t>
            </a:r>
            <a:r>
              <a:rPr lang="pt-BR" dirty="0" err="1"/>
              <a:t>convolucionais</a:t>
            </a:r>
            <a:r>
              <a:rPr lang="pt-BR" dirty="0"/>
              <a:t> extraem características locais da imagem por meio de filtros especializados, o </a:t>
            </a:r>
            <a:r>
              <a:rPr lang="pt-BR" dirty="0" err="1"/>
              <a:t>ViT</a:t>
            </a:r>
            <a:r>
              <a:rPr lang="pt-BR" dirty="0"/>
              <a:t> processa a imagem de forma </a:t>
            </a:r>
            <a:r>
              <a:rPr lang="pt-BR" b="1" dirty="0"/>
              <a:t>global</a:t>
            </a:r>
            <a:r>
              <a:rPr lang="pt-BR" dirty="0"/>
              <a:t>, permitindo que cada parte da imagem interaja diretamente com todas as outras partes. No final do modelo, um </a:t>
            </a:r>
            <a:r>
              <a:rPr lang="pt-BR" b="1" dirty="0"/>
              <a:t>Token de Classe</a:t>
            </a:r>
            <a:r>
              <a:rPr lang="pt-BR" dirty="0"/>
              <a:t> é adicionado e utilizado para representar a saída final da rede, equivalente à predição do modelo.</a:t>
            </a:r>
          </a:p>
          <a:p>
            <a:r>
              <a:rPr lang="pt-BR" b="1" dirty="0"/>
              <a:t>Desafios do Vision </a:t>
            </a:r>
            <a:r>
              <a:rPr lang="pt-BR" b="1" dirty="0" err="1"/>
              <a:t>Transformer</a:t>
            </a:r>
            <a:endParaRPr lang="pt-BR" b="1" dirty="0"/>
          </a:p>
          <a:p>
            <a:r>
              <a:rPr lang="pt-BR" dirty="0"/>
              <a:t>Embora o </a:t>
            </a:r>
            <a:r>
              <a:rPr lang="pt-BR" dirty="0" err="1"/>
              <a:t>ViT</a:t>
            </a:r>
            <a:r>
              <a:rPr lang="pt-BR" dirty="0"/>
              <a:t> tenha demonstrado resultados impressionantes em grandes bases de dados, como </a:t>
            </a:r>
            <a:r>
              <a:rPr lang="pt-BR" b="1" dirty="0"/>
              <a:t>ImageNet-21k</a:t>
            </a:r>
            <a:r>
              <a:rPr lang="pt-BR" dirty="0"/>
              <a:t>, ele apresenta alguns desafios significativos. O principal deles é a necessidade de </a:t>
            </a:r>
            <a:r>
              <a:rPr lang="pt-BR" b="1" dirty="0"/>
              <a:t>grandes quantidades de dados para generalizar bem</a:t>
            </a:r>
            <a:r>
              <a:rPr lang="pt-BR" dirty="0"/>
              <a:t>, pois, ao contrário das </a:t>
            </a:r>
            <a:r>
              <a:rPr lang="pt-BR" dirty="0" err="1"/>
              <a:t>CNNs</a:t>
            </a:r>
            <a:r>
              <a:rPr lang="pt-BR" dirty="0"/>
              <a:t>, o </a:t>
            </a:r>
            <a:r>
              <a:rPr lang="pt-BR" dirty="0" err="1"/>
              <a:t>ViT</a:t>
            </a:r>
            <a:r>
              <a:rPr lang="pt-BR" dirty="0"/>
              <a:t> não possui filtros </a:t>
            </a:r>
            <a:r>
              <a:rPr lang="pt-BR" dirty="0" err="1"/>
              <a:t>convolucionais</a:t>
            </a:r>
            <a:r>
              <a:rPr lang="pt-BR" dirty="0"/>
              <a:t> para aprender representações visuais eficientes em pequenos conjuntos de dados. Isso faz com que o </a:t>
            </a:r>
            <a:r>
              <a:rPr lang="pt-BR" dirty="0" err="1"/>
              <a:t>ViT</a:t>
            </a:r>
            <a:r>
              <a:rPr lang="pt-BR" dirty="0"/>
              <a:t> tenha </a:t>
            </a:r>
            <a:r>
              <a:rPr lang="pt-BR" b="1" dirty="0"/>
              <a:t>desempenho inferior em bases pequenas</a:t>
            </a:r>
            <a:r>
              <a:rPr lang="pt-BR" dirty="0"/>
              <a:t>, tornando-se uma escolha menos viável para aplicações médicas onde a disponibilidade de imagens rotuladas pode ser limitada.</a:t>
            </a:r>
          </a:p>
          <a:p>
            <a:r>
              <a:rPr lang="pt-BR" dirty="0"/>
              <a:t>Para contornar essa limitação, foram desenvolvidas abordagens híbridas que combinam </a:t>
            </a:r>
            <a:r>
              <a:rPr lang="pt-BR" b="1" dirty="0" err="1"/>
              <a:t>CNNs</a:t>
            </a:r>
            <a:r>
              <a:rPr lang="pt-BR" b="1" dirty="0"/>
              <a:t> e Transformers</a:t>
            </a:r>
            <a:r>
              <a:rPr lang="pt-BR" dirty="0"/>
              <a:t>. Um exemplo dessa estratégia é o </a:t>
            </a:r>
            <a:r>
              <a:rPr lang="pt-BR" b="1" dirty="0" err="1"/>
              <a:t>ResNet-ViT</a:t>
            </a:r>
            <a:r>
              <a:rPr lang="pt-BR" dirty="0"/>
              <a:t>, onde uma </a:t>
            </a:r>
            <a:r>
              <a:rPr lang="pt-BR" dirty="0" err="1"/>
              <a:t>ResNet</a:t>
            </a:r>
            <a:r>
              <a:rPr lang="pt-BR" dirty="0"/>
              <a:t> é utilizada para extrair características da imagem antes de alimentar o </a:t>
            </a:r>
            <a:r>
              <a:rPr lang="pt-BR" dirty="0" err="1"/>
              <a:t>Transformer</a:t>
            </a:r>
            <a:r>
              <a:rPr lang="pt-BR" dirty="0"/>
              <a:t>, substituindo o tradicional Patch </a:t>
            </a:r>
            <a:r>
              <a:rPr lang="pt-BR" dirty="0" err="1"/>
              <a:t>Embedding</a:t>
            </a:r>
            <a:r>
              <a:rPr lang="pt-BR" dirty="0"/>
              <a:t>. Outra alternativa é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, que incorpora uma camada </a:t>
            </a:r>
            <a:r>
              <a:rPr lang="pt-BR" dirty="0" err="1"/>
              <a:t>convolucional</a:t>
            </a:r>
            <a:r>
              <a:rPr lang="pt-BR" dirty="0"/>
              <a:t> na entrada do </a:t>
            </a:r>
            <a:r>
              <a:rPr lang="pt-BR" dirty="0" err="1"/>
              <a:t>ViT</a:t>
            </a:r>
            <a:r>
              <a:rPr lang="pt-BR" dirty="0"/>
              <a:t>, garantindo que a rede aprenda características locais antes de aplicar a </a:t>
            </a:r>
            <a:r>
              <a:rPr lang="pt-BR" dirty="0" err="1"/>
              <a:t>autoatenção</a:t>
            </a:r>
            <a:r>
              <a:rPr lang="pt-BR" dirty="0"/>
              <a:t> global.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83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avaliar a viabilidade de redes neurais compactas na detecção de catarata, utilizamos um conjunto de dados especializado contendo imagens oftalmológicas classificadas em quatro categorias: </a:t>
            </a:r>
            <a:r>
              <a:rPr lang="pt-BR" b="1" dirty="0"/>
              <a:t>normal, catarata, glaucoma e doenças de retina</a:t>
            </a:r>
            <a:r>
              <a:rPr lang="pt-BR" dirty="0"/>
              <a:t>. No entanto, como o foco do estudo é a detecção de catarata, os experimentos foram conduzidos em duas abordagens distintas: uma de </a:t>
            </a:r>
            <a:r>
              <a:rPr lang="pt-BR" b="1" dirty="0"/>
              <a:t>classificação binária</a:t>
            </a:r>
            <a:r>
              <a:rPr lang="pt-BR" dirty="0"/>
              <a:t>, diferenciando apenas entre olhos normais e olhos com catarata, e outra de </a:t>
            </a:r>
            <a:r>
              <a:rPr lang="pt-BR" b="1" dirty="0"/>
              <a:t>classificação </a:t>
            </a:r>
            <a:r>
              <a:rPr lang="pt-BR" b="1" dirty="0" err="1"/>
              <a:t>multiclasse</a:t>
            </a:r>
            <a:r>
              <a:rPr lang="pt-BR" dirty="0"/>
              <a:t>, incluindo todas as categorias presentes no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  <a:p>
            <a:r>
              <a:rPr lang="pt-BR" dirty="0"/>
              <a:t>Antes do treinamento dos modelos, foi realizada uma </a:t>
            </a:r>
            <a:r>
              <a:rPr lang="pt-BR" b="1" dirty="0"/>
              <a:t>etapa de pré-processamento das imagens</a:t>
            </a:r>
            <a:r>
              <a:rPr lang="pt-BR" dirty="0"/>
              <a:t> para garantir a consistência dos dados. Todas as imagens foram </a:t>
            </a:r>
            <a:r>
              <a:rPr lang="pt-BR" b="1" dirty="0"/>
              <a:t>redimensionadas</a:t>
            </a:r>
            <a:r>
              <a:rPr lang="pt-BR" dirty="0"/>
              <a:t> para um tamanho padrão compatível com os modelos utilizados, normalizadas para valores entre 0 e 1 e submetidas a técnicas de </a:t>
            </a:r>
            <a:r>
              <a:rPr lang="pt-BR" b="1" dirty="0"/>
              <a:t>aumento de dados (Data </a:t>
            </a:r>
            <a:r>
              <a:rPr lang="pt-BR" b="1" dirty="0" err="1"/>
              <a:t>Augmentation</a:t>
            </a:r>
            <a:r>
              <a:rPr lang="pt-BR" b="1" dirty="0"/>
              <a:t>)</a:t>
            </a:r>
            <a:r>
              <a:rPr lang="pt-BR" dirty="0"/>
              <a:t>, como rotações aleatórias, mudanças de brilho e espelhamento horizontal. Esse procedimento visa aumentar a variabilidade do conjunto de treinamento e reduzir o risco de </a:t>
            </a:r>
            <a:r>
              <a:rPr lang="pt-BR" b="1" dirty="0" err="1"/>
              <a:t>overfitting</a:t>
            </a:r>
            <a:r>
              <a:rPr lang="pt-BR" dirty="0"/>
              <a:t>.</a:t>
            </a:r>
          </a:p>
          <a:p>
            <a:r>
              <a:rPr lang="pt-BR" dirty="0"/>
              <a:t>A base de dados foi então dividida em três partes: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80% para treinamento</a:t>
            </a:r>
            <a:r>
              <a:rPr lang="pt-BR" dirty="0"/>
              <a:t>: conjunto de imagens usado para ajuste dos pesos dos modelos.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12% para validação</a:t>
            </a:r>
            <a:r>
              <a:rPr lang="pt-BR" dirty="0"/>
              <a:t>: utilizado para monitoramento do desempenho durante o treinamento e ajuste de </a:t>
            </a:r>
            <a:r>
              <a:rPr lang="pt-BR" dirty="0" err="1"/>
              <a:t>hiperparâmetros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8% para teste</a:t>
            </a:r>
            <a:r>
              <a:rPr lang="pt-BR" dirty="0"/>
              <a:t>: conjunto reservado para a avaliação final dos modelos.</a:t>
            </a:r>
          </a:p>
          <a:p>
            <a:r>
              <a:rPr lang="pt-BR" dirty="0"/>
              <a:t>Dado que a disponibilidade de imagens médicas rotuladas é frequentemente limitada, este trabalho busca avaliar como redes neurais compactas se comportam nesse cenário, verificando se sua eficiência pode ser mantida mesmo com um volume reduzido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2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Foram implementadas e comparadas diversas arquiteturas de redes neurais, divididas em três grupos principais: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), Vision Transformers (</a:t>
            </a:r>
            <a:r>
              <a:rPr lang="pt-BR" b="1" dirty="0" err="1"/>
              <a:t>ViTs</a:t>
            </a:r>
            <a:r>
              <a:rPr lang="pt-BR" b="1" dirty="0"/>
              <a:t>) e modelos híbridos</a:t>
            </a:r>
            <a:r>
              <a:rPr lang="pt-BR" dirty="0"/>
              <a:t> que combinam as duas abordagens.</a:t>
            </a:r>
          </a:p>
          <a:p>
            <a:r>
              <a:rPr lang="pt-BR" dirty="0"/>
              <a:t>No grupo das </a:t>
            </a:r>
            <a:r>
              <a:rPr lang="pt-BR" dirty="0" err="1"/>
              <a:t>CNNs</a:t>
            </a:r>
            <a:r>
              <a:rPr lang="pt-BR" dirty="0"/>
              <a:t>, foi testado o modelo EfficientNet-B0, uma versão compacta da família </a:t>
            </a:r>
            <a:r>
              <a:rPr lang="pt-BR" dirty="0" err="1"/>
              <a:t>EfficientNet</a:t>
            </a:r>
            <a:r>
              <a:rPr lang="pt-BR" dirty="0"/>
              <a:t> e também modelos da </a:t>
            </a:r>
            <a:r>
              <a:rPr lang="pt-BR" b="1" dirty="0"/>
              <a:t>família </a:t>
            </a:r>
            <a:r>
              <a:rPr lang="pt-BR" b="1" dirty="0" err="1"/>
              <a:t>ResNet</a:t>
            </a:r>
            <a:r>
              <a:rPr lang="pt-BR" dirty="0"/>
              <a:t>, como </a:t>
            </a:r>
            <a:r>
              <a:rPr lang="pt-BR" b="1" dirty="0"/>
              <a:t>ResNet6, ResNet8, ResNet10 e ResNet18</a:t>
            </a:r>
            <a:r>
              <a:rPr lang="pt-BR" dirty="0"/>
              <a:t> foram escolhidas para avaliar como diferentes profundidades influenciam o desempenho da detecção de catarata.</a:t>
            </a:r>
          </a:p>
          <a:p>
            <a:r>
              <a:rPr lang="pt-BR" dirty="0"/>
              <a:t>Na abordagem baseada em </a:t>
            </a:r>
            <a:r>
              <a:rPr lang="pt-BR" b="1" dirty="0"/>
              <a:t>Transformers</a:t>
            </a:r>
            <a:r>
              <a:rPr lang="pt-BR" dirty="0"/>
              <a:t>, utilizamos o </a:t>
            </a:r>
            <a:r>
              <a:rPr lang="pt-BR" b="1" dirty="0"/>
              <a:t>Vision </a:t>
            </a:r>
            <a:r>
              <a:rPr lang="pt-BR" b="1" dirty="0" err="1"/>
              <a:t>Transformer</a:t>
            </a:r>
            <a:r>
              <a:rPr lang="pt-BR" b="1" dirty="0"/>
              <a:t> Lite (</a:t>
            </a:r>
            <a:r>
              <a:rPr lang="pt-BR" b="1" dirty="0" err="1"/>
              <a:t>ViT</a:t>
            </a:r>
            <a:r>
              <a:rPr lang="pt-BR" b="1" dirty="0"/>
              <a:t>-Lite)</a:t>
            </a:r>
            <a:r>
              <a:rPr lang="pt-BR" dirty="0"/>
              <a:t>, uma versão compacta do </a:t>
            </a:r>
            <a:r>
              <a:rPr lang="pt-BR" dirty="0" err="1"/>
              <a:t>ViT</a:t>
            </a:r>
            <a:r>
              <a:rPr lang="pt-BR" dirty="0"/>
              <a:t> original, adaptada para cenários com menor disponibilidade de processamento. Ele reduz o número de </a:t>
            </a:r>
            <a:r>
              <a:rPr lang="pt-BR" b="1" dirty="0"/>
              <a:t>camadas no </a:t>
            </a:r>
            <a:r>
              <a:rPr lang="pt-BR" b="1" dirty="0" err="1"/>
              <a:t>encoder</a:t>
            </a:r>
            <a:r>
              <a:rPr lang="pt-BR" b="1" dirty="0"/>
              <a:t> (de 12 para 4)</a:t>
            </a:r>
            <a:r>
              <a:rPr lang="pt-BR" dirty="0"/>
              <a:t> e o número de </a:t>
            </a:r>
            <a:r>
              <a:rPr lang="pt-BR" b="1" dirty="0"/>
              <a:t>cabeças de atenção (de 12 para 2)</a:t>
            </a:r>
            <a:r>
              <a:rPr lang="pt-BR" dirty="0"/>
              <a:t>, buscando minimizar a complexidade computacional sem comprometer significativamente o desempenho.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03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Por fim, os modelos híbridos testados incluem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 e o </a:t>
            </a:r>
            <a:r>
              <a:rPr lang="pt-BR" b="1" dirty="0" err="1"/>
              <a:t>ResNet-ViT</a:t>
            </a:r>
            <a:r>
              <a:rPr lang="pt-BR" dirty="0"/>
              <a:t>, que combinam a eficiência das convoluções na extração de características locais com o poder dos Transformers na modelagem de relações globais na imagem. Enquanto o </a:t>
            </a:r>
            <a:r>
              <a:rPr lang="pt-BR" b="1" dirty="0"/>
              <a:t>CCT</a:t>
            </a:r>
            <a:r>
              <a:rPr lang="pt-BR" dirty="0"/>
              <a:t> incorpora convoluções na fase inicial do </a:t>
            </a:r>
            <a:r>
              <a:rPr lang="pt-BR" dirty="0" err="1"/>
              <a:t>ViT</a:t>
            </a:r>
            <a:r>
              <a:rPr lang="pt-BR" dirty="0"/>
              <a:t> para otimizar a extração de características, o </a:t>
            </a:r>
            <a:r>
              <a:rPr lang="pt-BR" b="1" dirty="0" err="1"/>
              <a:t>ResNet-ViT</a:t>
            </a:r>
            <a:r>
              <a:rPr lang="pt-BR" dirty="0"/>
              <a:t> substitui o tradicional Patch </a:t>
            </a:r>
            <a:r>
              <a:rPr lang="pt-BR" dirty="0" err="1"/>
              <a:t>Embedding</a:t>
            </a:r>
            <a:r>
              <a:rPr lang="pt-BR" dirty="0"/>
              <a:t> do </a:t>
            </a:r>
            <a:r>
              <a:rPr lang="pt-BR" dirty="0" err="1"/>
              <a:t>ViT</a:t>
            </a:r>
            <a:r>
              <a:rPr lang="pt-BR" dirty="0"/>
              <a:t> por uma </a:t>
            </a:r>
            <a:r>
              <a:rPr lang="pt-BR" b="1" dirty="0" err="1"/>
              <a:t>ResNet</a:t>
            </a:r>
            <a:r>
              <a:rPr lang="pt-BR" dirty="0"/>
              <a:t>, permitindo que a extração de características seja feita por uma CNN antes da aplicação do mecanismo de </a:t>
            </a:r>
            <a:r>
              <a:rPr lang="pt-BR" dirty="0" err="1"/>
              <a:t>autoatenção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80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treinamento dos modelos foi realizado utilizando a </a:t>
            </a:r>
            <a:r>
              <a:rPr lang="pt-BR" b="1" dirty="0"/>
              <a:t>biblioteca </a:t>
            </a:r>
            <a:r>
              <a:rPr lang="pt-BR" b="1" dirty="0" err="1"/>
              <a:t>PyTorch</a:t>
            </a:r>
            <a:r>
              <a:rPr lang="pt-BR" dirty="0"/>
              <a:t>, com uma abordagem otimizada para cenários de dados limitados. Para garantir um aprendizado eficiente, utilizamos o </a:t>
            </a:r>
            <a:r>
              <a:rPr lang="pt-BR" b="1" dirty="0"/>
              <a:t>otimizador </a:t>
            </a:r>
            <a:r>
              <a:rPr lang="pt-BR" b="1" dirty="0" err="1"/>
              <a:t>AdamW</a:t>
            </a:r>
            <a:r>
              <a:rPr lang="pt-BR" dirty="0"/>
              <a:t>, que combina o método Adam com regularização baseada em decaimento de peso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), reduzindo o impacto de parâmetros menos relevantes. A taxa de aprendizado inicial foi definida como </a:t>
            </a:r>
            <a:r>
              <a:rPr lang="pt-BR" b="1" dirty="0"/>
              <a:t>4 × 10⁻⁶</a:t>
            </a:r>
            <a:r>
              <a:rPr lang="pt-BR" dirty="0"/>
              <a:t> e ajustada dinamicamente durante o treinamento por meio da técnica </a:t>
            </a:r>
            <a:r>
              <a:rPr lang="pt-BR" b="1" dirty="0" err="1"/>
              <a:t>ReduceLROnPlateau</a:t>
            </a:r>
            <a:r>
              <a:rPr lang="pt-BR" dirty="0"/>
              <a:t>, que reduz a taxa de aprendizado quando o modelo para de melhorar na validação.</a:t>
            </a:r>
          </a:p>
          <a:p>
            <a:r>
              <a:rPr lang="pt-BR" dirty="0"/>
              <a:t>Além disso, aplicamos </a:t>
            </a:r>
            <a:r>
              <a:rPr lang="pt-BR" b="1" dirty="0"/>
              <a:t>Early </a:t>
            </a:r>
            <a:r>
              <a:rPr lang="pt-BR" b="1" dirty="0" err="1"/>
              <a:t>Stopping</a:t>
            </a:r>
            <a:r>
              <a:rPr lang="pt-BR" dirty="0"/>
              <a:t>, interrompendo o treinamento caso o desempenho na validação não melhorasse após um número determinado de épocas, evitando o </a:t>
            </a:r>
            <a:r>
              <a:rPr lang="pt-BR" dirty="0" err="1"/>
              <a:t>sobreajuste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avaliação do desempenho dos modelos, utilizamos as seguintes métricas: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Acurácia</a:t>
            </a:r>
            <a:r>
              <a:rPr lang="pt-BR" dirty="0"/>
              <a:t>: percentual de predições corretas.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Perda </a:t>
            </a:r>
            <a:r>
              <a:rPr lang="pt-BR" b="1" dirty="0" err="1"/>
              <a:t>CrossEntropyLoss</a:t>
            </a:r>
            <a:r>
              <a:rPr lang="pt-BR" dirty="0"/>
              <a:t>: métrica de erro utilizada em classificações </a:t>
            </a:r>
            <a:r>
              <a:rPr lang="pt-BR" dirty="0" err="1"/>
              <a:t>multiclasse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Sensibilidade (Recall)</a:t>
            </a:r>
            <a:r>
              <a:rPr lang="pt-BR" dirty="0"/>
              <a:t>: métrica fundamental para garantir que o modelo seja eficaz na identificação de casos positivos de catarata.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10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resultados dos experimentos demonstraram que as </a:t>
            </a: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 foram mais eficazes do que os Vision Transformers na detecção de catarata em um cenário de dados limitados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66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</a:t>
            </a:r>
            <a:r>
              <a:rPr lang="pt-BR" b="1" dirty="0"/>
              <a:t>classificação binária (normal vs. catarata)</a:t>
            </a:r>
            <a:r>
              <a:rPr lang="pt-BR" dirty="0"/>
              <a:t>, os melhores resultados foram obtidos com </a:t>
            </a:r>
            <a:r>
              <a:rPr lang="pt-BR" b="1" dirty="0" err="1"/>
              <a:t>ResNet</a:t>
            </a:r>
            <a:r>
              <a:rPr lang="pt-BR" b="1" dirty="0"/>
              <a:t> e </a:t>
            </a:r>
            <a:r>
              <a:rPr lang="pt-BR" b="1" dirty="0" err="1"/>
              <a:t>ResNet-ViT</a:t>
            </a:r>
            <a:r>
              <a:rPr lang="pt-BR" dirty="0"/>
              <a:t>, que atingiram </a:t>
            </a:r>
            <a:r>
              <a:rPr lang="pt-BR" b="1" dirty="0"/>
              <a:t>100% de precisão no conjunto de testes</a:t>
            </a:r>
            <a:r>
              <a:rPr lang="pt-BR" dirty="0"/>
              <a:t> e mais de </a:t>
            </a:r>
            <a:r>
              <a:rPr lang="pt-BR" b="1" dirty="0"/>
              <a:t>95% na validação</a:t>
            </a:r>
            <a:r>
              <a:rPr lang="pt-BR" dirty="0"/>
              <a:t>.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 também teve um bom desempenho, alcançando </a:t>
            </a:r>
            <a:r>
              <a:rPr lang="pt-BR" b="1" dirty="0"/>
              <a:t>98,44% de precisão</a:t>
            </a:r>
            <a:r>
              <a:rPr lang="pt-BR" dirty="0"/>
              <a:t>. Já o </a:t>
            </a:r>
            <a:r>
              <a:rPr lang="pt-BR" b="1" dirty="0"/>
              <a:t>EfficientNet-B0</a:t>
            </a:r>
            <a:r>
              <a:rPr lang="pt-BR" dirty="0"/>
              <a:t>, apesar de obter uma boa acurácia de </a:t>
            </a:r>
            <a:r>
              <a:rPr lang="pt-BR" b="1" dirty="0"/>
              <a:t>95,31%</a:t>
            </a:r>
            <a:r>
              <a:rPr lang="pt-BR" dirty="0"/>
              <a:t>, exigiu um tempo de treinamento significativamente maior (100 épocas).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60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</a:t>
            </a:r>
            <a:r>
              <a:rPr lang="pt-BR" b="1" dirty="0"/>
              <a:t>classificação </a:t>
            </a:r>
            <a:r>
              <a:rPr lang="pt-BR" b="1" dirty="0" err="1"/>
              <a:t>multiclasse</a:t>
            </a:r>
            <a:r>
              <a:rPr lang="pt-BR" dirty="0"/>
              <a:t>, o modelo </a:t>
            </a:r>
            <a:r>
              <a:rPr lang="pt-BR" b="1" dirty="0" err="1"/>
              <a:t>ResNet-ViT</a:t>
            </a:r>
            <a:r>
              <a:rPr lang="pt-BR" dirty="0"/>
              <a:t> novamente obteve o melhor resultado, com </a:t>
            </a:r>
            <a:r>
              <a:rPr lang="pt-BR" b="1" dirty="0"/>
              <a:t>95,31% de precisão no teste</a:t>
            </a:r>
            <a:r>
              <a:rPr lang="pt-BR" dirty="0"/>
              <a:t>, seguido pela </a:t>
            </a:r>
            <a:r>
              <a:rPr lang="pt-BR" b="1" dirty="0" err="1"/>
              <a:t>ResNet</a:t>
            </a:r>
            <a:r>
              <a:rPr lang="pt-BR" b="1" dirty="0"/>
              <a:t> (89,84%)</a:t>
            </a:r>
            <a:r>
              <a:rPr lang="pt-BR" dirty="0"/>
              <a:t>. No entanto, os modelos puramente baseados em Transformers, como </a:t>
            </a:r>
            <a:r>
              <a:rPr lang="pt-BR" b="1" dirty="0" err="1"/>
              <a:t>ViT</a:t>
            </a:r>
            <a:r>
              <a:rPr lang="pt-BR" b="1" dirty="0"/>
              <a:t>-Lite</a:t>
            </a:r>
            <a:r>
              <a:rPr lang="pt-BR" dirty="0"/>
              <a:t>, apresentaram dificuldades para generalizar, com um desempenho abaixo de </a:t>
            </a:r>
            <a:r>
              <a:rPr lang="pt-BR" b="1" dirty="0"/>
              <a:t>70% na validação</a:t>
            </a:r>
            <a:r>
              <a:rPr lang="pt-BR" dirty="0"/>
              <a:t>. Isso confirma a </a:t>
            </a:r>
            <a:r>
              <a:rPr lang="pt-BR" b="1" dirty="0"/>
              <a:t>sensibilidade dos Transformers ao tamanho da base de dados</a:t>
            </a:r>
            <a:r>
              <a:rPr lang="pt-BR" dirty="0"/>
              <a:t>, reforçando a importância de utilizar modelos híbridos ou técnicas adicionais para melhorar a generalização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7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ponto relevante é o impacto da profundidade da rede no desempenho. </a:t>
            </a:r>
            <a:r>
              <a:rPr lang="pt-BR" b="1" dirty="0"/>
              <a:t>Redes muito profundas, como ResNet18, não apresentaram ganhos significativos em comparação com versões mais leves, como ResNet6 e ResNet8</a:t>
            </a:r>
            <a:r>
              <a:rPr lang="pt-BR" dirty="0"/>
              <a:t>, o que sugere que modelos mais compactos podem ser mais adequados para este tipo de aplicação.</a:t>
            </a:r>
          </a:p>
          <a:p>
            <a:r>
              <a:rPr lang="pt-BR" dirty="0"/>
              <a:t>Com base nesses resultados, podemos afirmar que </a:t>
            </a:r>
            <a:r>
              <a:rPr lang="pt-BR" b="1" dirty="0"/>
              <a:t>modelos baseados em </a:t>
            </a:r>
            <a:r>
              <a:rPr lang="pt-BR" b="1" dirty="0" err="1"/>
              <a:t>CNNs</a:t>
            </a:r>
            <a:r>
              <a:rPr lang="pt-BR" b="1" dirty="0"/>
              <a:t> são a melhor escolha para a detecção de catarata em um contexto de dados limitados, enquanto Transformers precisam de grandes volumes de dados para alcançar resultados competitivos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68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estudo demonstrou que </a:t>
            </a:r>
            <a:r>
              <a:rPr lang="pt-BR" b="1" dirty="0"/>
              <a:t>redes neurais compactas são viáveis e eficazes para a detecção de catarata</a:t>
            </a:r>
            <a:r>
              <a:rPr lang="pt-BR" dirty="0"/>
              <a:t>, sendo que as </a:t>
            </a:r>
            <a:r>
              <a:rPr lang="pt-BR" b="1" dirty="0" err="1"/>
              <a:t>CNNs</a:t>
            </a:r>
            <a:r>
              <a:rPr lang="pt-BR" b="1" dirty="0"/>
              <a:t> superam os Transformers puros quando o volume de dados disponíveis é restrito</a:t>
            </a:r>
            <a:r>
              <a:rPr lang="pt-BR" dirty="0"/>
              <a:t>. Modelos híbridos como </a:t>
            </a:r>
            <a:r>
              <a:rPr lang="pt-BR" b="1" dirty="0" err="1"/>
              <a:t>ResNet-ViT</a:t>
            </a:r>
            <a:r>
              <a:rPr lang="pt-BR" dirty="0"/>
              <a:t> apresentaram desempenho competitivo, combinando a robustez das convoluções com a capacidade de </a:t>
            </a:r>
            <a:r>
              <a:rPr lang="pt-BR" dirty="0" err="1"/>
              <a:t>autoatenção</a:t>
            </a:r>
            <a:r>
              <a:rPr lang="pt-BR" dirty="0"/>
              <a:t> dos Transformers.</a:t>
            </a:r>
          </a:p>
          <a:p>
            <a:r>
              <a:rPr lang="pt-BR" dirty="0"/>
              <a:t>Os principais achados deste trabalho foram: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compactas, como ResNet6 e ResNet8, são suficientes para detectar catarata com alta precisão e baixo custo computacional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Modelos puramente baseados em Transformers não são ideais para pequenas bases de dados</a:t>
            </a:r>
            <a:r>
              <a:rPr lang="pt-BR" dirty="0"/>
              <a:t>, devido à sua dependência de grandes volumes de dados para aprendizado adequado.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Modelos híbridos (</a:t>
            </a:r>
            <a:r>
              <a:rPr lang="pt-BR" b="1" dirty="0" err="1"/>
              <a:t>ResNet-ViT</a:t>
            </a:r>
            <a:r>
              <a:rPr lang="pt-BR" b="1" dirty="0"/>
              <a:t> e CCT) podem ser uma alternativa promissora</a:t>
            </a:r>
            <a:r>
              <a:rPr lang="pt-BR" dirty="0"/>
              <a:t>, mas sua adoção deve ser analisada caso a caso.</a:t>
            </a:r>
          </a:p>
          <a:p>
            <a:pPr>
              <a:buFont typeface="+mj-lt"/>
              <a:buNone/>
            </a:pPr>
            <a:endParaRPr lang="pt-BR" dirty="0"/>
          </a:p>
          <a:p>
            <a:pPr>
              <a:buFont typeface="+mj-lt"/>
              <a:buNone/>
            </a:pPr>
            <a:endParaRPr lang="pt-BR" dirty="0"/>
          </a:p>
          <a:p>
            <a:r>
              <a:rPr lang="pt-BR" dirty="0"/>
              <a:t>Como trabalho futuro, sugerimos </a:t>
            </a:r>
            <a:r>
              <a:rPr lang="pt-BR" b="1" dirty="0"/>
              <a:t>testar técnicas de aprendizado por transferência (</a:t>
            </a:r>
            <a:r>
              <a:rPr lang="pt-BR" b="1" dirty="0" err="1"/>
              <a:t>Transfer</a:t>
            </a:r>
            <a:r>
              <a:rPr lang="pt-BR" b="1" dirty="0"/>
              <a:t> Learning)</a:t>
            </a:r>
            <a:r>
              <a:rPr lang="pt-BR" dirty="0"/>
              <a:t> e </a:t>
            </a:r>
            <a:r>
              <a:rPr lang="pt-BR" b="1" dirty="0"/>
              <a:t>expandir o </a:t>
            </a:r>
            <a:r>
              <a:rPr lang="pt-BR" b="1" dirty="0" err="1"/>
              <a:t>dataset</a:t>
            </a:r>
            <a:r>
              <a:rPr lang="pt-BR" b="1" dirty="0"/>
              <a:t> com novas imagens oftalmológicas</a:t>
            </a:r>
            <a:r>
              <a:rPr lang="pt-BR" dirty="0"/>
              <a:t>, permitindo uma melhor avaliação do impacto dos Transformers no diagnóstico de catarata.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1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métodos convencionais de diagnóstico de catarata dependem de exames clínicos presenciais realizados por </a:t>
            </a:r>
            <a:r>
              <a:rPr lang="pt-BR" b="1" dirty="0"/>
              <a:t>oftalmologistas especializados</a:t>
            </a:r>
            <a:r>
              <a:rPr lang="pt-BR" dirty="0"/>
              <a:t>. No entanto: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Há </a:t>
            </a:r>
            <a:r>
              <a:rPr lang="pt-BR" b="1" dirty="0"/>
              <a:t>déficit de especialistas</a:t>
            </a:r>
            <a:r>
              <a:rPr lang="pt-BR" dirty="0"/>
              <a:t> em diversas regiões, principalmente no interior e em países em desenvolvimento.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necessidade de exames </a:t>
            </a:r>
            <a:r>
              <a:rPr lang="pt-BR" b="1" dirty="0"/>
              <a:t>presenciais limita o diagnóstico precoce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Soluções baseadas em </a:t>
            </a:r>
            <a:r>
              <a:rPr lang="pt-BR" b="1" dirty="0"/>
              <a:t>Inteligência Artificial (IA)</a:t>
            </a:r>
            <a:r>
              <a:rPr lang="pt-BR" dirty="0"/>
              <a:t> podem oferecer um diagnóstico rápido, barato e acessível.</a:t>
            </a:r>
          </a:p>
          <a:p>
            <a:r>
              <a:rPr lang="pt-BR" dirty="0"/>
              <a:t>Os modelos de aprendizado profundo têm grande potencial na </a:t>
            </a:r>
            <a:r>
              <a:rPr lang="pt-BR" b="1" dirty="0"/>
              <a:t>detecção automatizada de doenças oculares</a:t>
            </a:r>
            <a:r>
              <a:rPr lang="pt-BR" dirty="0"/>
              <a:t>, porém, </a:t>
            </a:r>
            <a:r>
              <a:rPr lang="pt-BR" b="1" dirty="0"/>
              <a:t>muitos exigem grandes volumes de dados e poder computacional elevado</a:t>
            </a:r>
            <a:r>
              <a:rPr lang="pt-BR" dirty="0"/>
              <a:t>. Meu trabalho busca avaliar o desempenho de </a:t>
            </a:r>
            <a:r>
              <a:rPr lang="pt-BR" b="1" dirty="0"/>
              <a:t>redes neurais compactas</a:t>
            </a:r>
            <a:r>
              <a:rPr lang="pt-BR" dirty="0"/>
              <a:t>, que operam com </a:t>
            </a:r>
            <a:r>
              <a:rPr lang="pt-BR" b="1" dirty="0"/>
              <a:t>baixo custo computacional</a:t>
            </a:r>
            <a:r>
              <a:rPr lang="pt-BR" dirty="0"/>
              <a:t> em aplicações médicas em cenários de </a:t>
            </a:r>
            <a:r>
              <a:rPr lang="pt-BR" b="1" dirty="0"/>
              <a:t>dados limitados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9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tem como objetivo principal </a:t>
            </a:r>
            <a:r>
              <a:rPr lang="pt-BR" b="1" dirty="0"/>
              <a:t>avaliar a viabilidade de redes neurais compactas para a detecção de catarata em um cenário clínico realista, com disponibilidade restrita de dados</a:t>
            </a:r>
            <a:r>
              <a:rPr lang="pt-BR" dirty="0"/>
              <a:t>.</a:t>
            </a:r>
          </a:p>
          <a:p>
            <a:r>
              <a:rPr lang="pt-BR" dirty="0"/>
              <a:t>Os objetivos específicos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Implementar e testar </a:t>
            </a:r>
            <a:r>
              <a:rPr lang="pt-BR" b="1" dirty="0"/>
              <a:t>diferentes arquiteturas de redes neurais</a:t>
            </a:r>
            <a:r>
              <a:rPr lang="pt-BR" dirty="0"/>
              <a:t>, incluindo: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Vision Transformers (</a:t>
            </a:r>
            <a:r>
              <a:rPr lang="pt-BR" b="1" dirty="0" err="1"/>
              <a:t>ViTs</a:t>
            </a:r>
            <a:r>
              <a:rPr lang="pt-BR" b="1" dirty="0"/>
              <a:t>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Modelos híbridos (CNN + </a:t>
            </a:r>
            <a:r>
              <a:rPr lang="pt-BR" b="1" dirty="0" err="1"/>
              <a:t>Transformer</a:t>
            </a:r>
            <a:r>
              <a:rPr lang="pt-BR" b="1" dirty="0"/>
              <a:t>)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Comparar o desempenho dos modelos considerando métricas como </a:t>
            </a:r>
            <a:r>
              <a:rPr lang="pt-BR" b="1" dirty="0"/>
              <a:t>acurácia, sensibilidade e eficiência computacional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Validar a robustez dos modelos em um contexto de </a:t>
            </a:r>
            <a:r>
              <a:rPr lang="pt-BR" b="1" dirty="0"/>
              <a:t>dados limitados</a:t>
            </a:r>
            <a:r>
              <a:rPr lang="pt-BR" dirty="0"/>
              <a:t>, avaliando </a:t>
            </a:r>
            <a:r>
              <a:rPr lang="pt-BR" b="1" dirty="0"/>
              <a:t>técnicas de 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8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Inteligência Artificial (IA)</a:t>
            </a:r>
            <a:r>
              <a:rPr lang="pt-BR" dirty="0"/>
              <a:t> é um campo da computação que busca desenvolver sistemas capazes de </a:t>
            </a:r>
            <a:r>
              <a:rPr lang="pt-BR" b="1" dirty="0"/>
              <a:t>realizar tarefas que tradicionalmente exigem inteligência humana</a:t>
            </a:r>
            <a:r>
              <a:rPr lang="pt-BR" dirty="0"/>
              <a:t>.</a:t>
            </a:r>
          </a:p>
          <a:p>
            <a:r>
              <a:rPr lang="pt-BR" dirty="0"/>
              <a:t>Dentro da IA, temos o </a:t>
            </a:r>
            <a:r>
              <a:rPr lang="pt-BR" b="1" dirty="0"/>
              <a:t>Aprendizado de Máquina (Machine Learning, ML)</a:t>
            </a:r>
            <a:r>
              <a:rPr lang="pt-BR" dirty="0"/>
              <a:t>, que se baseia na ideia de que algoritmos podem aprender </a:t>
            </a:r>
            <a:r>
              <a:rPr lang="pt-BR" b="1" dirty="0"/>
              <a:t>padrões a partir de dados</a:t>
            </a:r>
            <a:r>
              <a:rPr lang="pt-BR" dirty="0"/>
              <a:t>, sem a necessidade de programação explícita.</a:t>
            </a:r>
          </a:p>
          <a:p>
            <a:r>
              <a:rPr lang="pt-BR" dirty="0"/>
              <a:t>O </a:t>
            </a:r>
            <a:r>
              <a:rPr lang="pt-BR" b="1" dirty="0"/>
              <a:t>Aprendizado Profundo (</a:t>
            </a:r>
            <a:r>
              <a:rPr lang="pt-BR" b="1" dirty="0" err="1"/>
              <a:t>Deep</a:t>
            </a:r>
            <a:r>
              <a:rPr lang="pt-BR" b="1" dirty="0"/>
              <a:t> Learning, DL)</a:t>
            </a:r>
            <a:r>
              <a:rPr lang="pt-BR" dirty="0"/>
              <a:t> é um subconjunto do ML que utiliza </a:t>
            </a:r>
            <a:r>
              <a:rPr lang="pt-BR" b="1" dirty="0"/>
              <a:t>redes neurais profundas</a:t>
            </a:r>
            <a:r>
              <a:rPr lang="pt-BR" dirty="0"/>
              <a:t> para processar informações de maneira hierárquica.</a:t>
            </a:r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 - </a:t>
            </a:r>
            <a:r>
              <a:rPr lang="pt-BR" b="1" dirty="0" err="1"/>
              <a:t>Convolutional</a:t>
            </a:r>
            <a:r>
              <a:rPr lang="pt-BR" b="1" dirty="0"/>
              <a:t> Neural Networks)</a:t>
            </a:r>
            <a:r>
              <a:rPr lang="pt-BR" dirty="0"/>
              <a:t> são arquiteturas projetadas para processar </a:t>
            </a:r>
            <a:r>
              <a:rPr lang="pt-BR" b="1" dirty="0"/>
              <a:t>dados bidimensionais</a:t>
            </a:r>
            <a:r>
              <a:rPr lang="pt-BR" dirty="0"/>
              <a:t>, preservando suas relações espaciais e sendo amplamente utilizadas em </a:t>
            </a:r>
            <a:r>
              <a:rPr lang="pt-BR" b="1" dirty="0"/>
              <a:t>análise de imagens médicas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7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funcionamento de uma CNN baseia-se em três tipos principais de camadas: </a:t>
            </a:r>
            <a:r>
              <a:rPr lang="pt-BR" b="1" dirty="0"/>
              <a:t>convolução, </a:t>
            </a:r>
            <a:r>
              <a:rPr lang="pt-BR" b="1" dirty="0" err="1"/>
              <a:t>subamostragem</a:t>
            </a:r>
            <a:r>
              <a:rPr lang="pt-BR" b="1" dirty="0"/>
              <a:t> (</a:t>
            </a:r>
            <a:r>
              <a:rPr lang="pt-BR" b="1" dirty="0" err="1"/>
              <a:t>pooling</a:t>
            </a:r>
            <a:r>
              <a:rPr lang="pt-BR" b="1" dirty="0"/>
              <a:t>) e camadas totalmente conectadas</a:t>
            </a:r>
            <a:r>
              <a:rPr lang="pt-BR" dirty="0"/>
              <a:t>. A </a:t>
            </a:r>
            <a:r>
              <a:rPr lang="pt-BR" b="1" dirty="0"/>
              <a:t>camada de convolução</a:t>
            </a:r>
            <a:r>
              <a:rPr lang="pt-BR" dirty="0"/>
              <a:t> é responsável pela extração de características das imagens, utilizando filtros conhecidos como </a:t>
            </a:r>
            <a:r>
              <a:rPr lang="pt-BR" b="1" dirty="0"/>
              <a:t>kernels</a:t>
            </a:r>
            <a:r>
              <a:rPr lang="pt-BR" dirty="0"/>
              <a:t>. Cada kernel percorre a imagem aplicando uma </a:t>
            </a:r>
            <a:r>
              <a:rPr lang="pt-BR" b="1" dirty="0"/>
              <a:t>operação de convolução</a:t>
            </a:r>
            <a:r>
              <a:rPr lang="pt-BR" dirty="0"/>
              <a:t>, onde os valores do filtro são multiplicados pelos pixels correspondentes e somados, resultando em um mapa de características. Diferentes filtros podem aprender a detectar bordas, texturas e padrões específicos dentro da imagem.</a:t>
            </a:r>
          </a:p>
          <a:p>
            <a:r>
              <a:rPr lang="pt-BR" dirty="0"/>
              <a:t>Após a convolução, os mapas de características passam por uma </a:t>
            </a:r>
            <a:r>
              <a:rPr lang="pt-BR" b="1" dirty="0"/>
              <a:t>camada de ativação</a:t>
            </a:r>
            <a:r>
              <a:rPr lang="pt-BR" dirty="0"/>
              <a:t>, sendo a mais comum a </a:t>
            </a:r>
            <a:r>
              <a:rPr lang="pt-BR" b="1" dirty="0" err="1"/>
              <a:t>ReLU</a:t>
            </a:r>
            <a:r>
              <a:rPr lang="pt-BR" b="1" dirty="0"/>
              <a:t> (</a:t>
            </a:r>
            <a:r>
              <a:rPr lang="pt-BR" b="1" dirty="0" err="1"/>
              <a:t>Rectified</a:t>
            </a:r>
            <a:r>
              <a:rPr lang="pt-BR" b="1" dirty="0"/>
              <a:t> Linear Unit)</a:t>
            </a:r>
            <a:r>
              <a:rPr lang="pt-BR" dirty="0"/>
              <a:t>, que </a:t>
            </a:r>
            <a:r>
              <a:rPr lang="pt-BR" dirty="0" err="1"/>
              <a:t>introduce</a:t>
            </a:r>
            <a:r>
              <a:rPr lang="pt-BR" dirty="0"/>
              <a:t> </a:t>
            </a:r>
            <a:r>
              <a:rPr lang="pt-BR" b="1" dirty="0"/>
              <a:t>não-linearidade</a:t>
            </a:r>
            <a:r>
              <a:rPr lang="pt-BR" dirty="0"/>
              <a:t> no modelo ao substituir valores negativos por zero. Isso melhora a capacidade da rede de aprender padrões complexos.</a:t>
            </a:r>
          </a:p>
          <a:p>
            <a:r>
              <a:rPr lang="pt-BR" dirty="0"/>
              <a:t>A próxima etapa é a </a:t>
            </a:r>
            <a:r>
              <a:rPr lang="pt-BR" b="1" dirty="0" err="1"/>
              <a:t>subamostragem</a:t>
            </a:r>
            <a:r>
              <a:rPr lang="pt-BR" b="1" dirty="0"/>
              <a:t> (</a:t>
            </a:r>
            <a:r>
              <a:rPr lang="pt-BR" b="1" dirty="0" err="1"/>
              <a:t>pooling</a:t>
            </a:r>
            <a:r>
              <a:rPr lang="pt-BR" b="1" dirty="0"/>
              <a:t>)</a:t>
            </a:r>
            <a:r>
              <a:rPr lang="pt-BR" dirty="0"/>
              <a:t>, que reduz a dimensão dos mapas de características e, consequentemente, o número de parâmetros da rede. O método mais utilizado é o </a:t>
            </a:r>
            <a:r>
              <a:rPr lang="pt-BR" b="1" dirty="0"/>
              <a:t>Max </a:t>
            </a:r>
            <a:r>
              <a:rPr lang="pt-BR" b="1" dirty="0" err="1"/>
              <a:t>Pooling</a:t>
            </a:r>
            <a:r>
              <a:rPr lang="pt-BR" dirty="0"/>
              <a:t>, que seleciona o valor máximo dentro de uma determinada região da imagem. Essa técnica torna o modelo mais eficiente e ajuda a reduzir </a:t>
            </a:r>
            <a:r>
              <a:rPr lang="pt-BR" b="1" dirty="0" err="1"/>
              <a:t>overfitting</a:t>
            </a:r>
            <a:r>
              <a:rPr lang="pt-BR" dirty="0"/>
              <a:t>, melhorando a generalização para novos dados.</a:t>
            </a:r>
          </a:p>
          <a:p>
            <a:r>
              <a:rPr lang="pt-BR" dirty="0"/>
              <a:t>Por fim, os mapas de características são achatados e passados por uma ou mais </a:t>
            </a:r>
            <a:r>
              <a:rPr lang="pt-BR" b="1" dirty="0"/>
              <a:t>camadas totalmente conectadas (</a:t>
            </a:r>
            <a:r>
              <a:rPr lang="pt-BR" b="1" dirty="0" err="1"/>
              <a:t>Fully</a:t>
            </a:r>
            <a:r>
              <a:rPr lang="pt-BR" b="1" dirty="0"/>
              <a:t> </a:t>
            </a:r>
            <a:r>
              <a:rPr lang="pt-BR" b="1" dirty="0" err="1"/>
              <a:t>Connected</a:t>
            </a:r>
            <a:r>
              <a:rPr lang="pt-BR" b="1" dirty="0"/>
              <a:t> </a:t>
            </a:r>
            <a:r>
              <a:rPr lang="pt-BR" b="1" dirty="0" err="1"/>
              <a:t>Layers</a:t>
            </a:r>
            <a:r>
              <a:rPr lang="pt-BR" b="1" dirty="0"/>
              <a:t> - FC)</a:t>
            </a:r>
            <a:r>
              <a:rPr lang="pt-BR" dirty="0"/>
              <a:t>, onde cada neurônio recebe informações de todos os neurônios da camada anterior. A última camada possui um número de neurônios igual ao número de classes do problema, sendo responsável pela </a:t>
            </a:r>
            <a:r>
              <a:rPr lang="pt-BR" b="1" dirty="0"/>
              <a:t>classificação final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contexto deste trabalho, foram utilizadas algumas arquiteturas de </a:t>
            </a:r>
            <a:r>
              <a:rPr lang="pt-BR" dirty="0" err="1"/>
              <a:t>CNNs</a:t>
            </a:r>
            <a:r>
              <a:rPr lang="pt-BR" dirty="0"/>
              <a:t> já bem estabelecidas na literatura. A </a:t>
            </a:r>
            <a:r>
              <a:rPr lang="pt-BR" b="1" dirty="0"/>
              <a:t>EfficientNet-B0</a:t>
            </a:r>
            <a:r>
              <a:rPr lang="pt-BR" dirty="0"/>
              <a:t>, por exemplo, é um modelo que otimiza a relação entre profundidade (número de camadas), largura (número de canais) e resolução da imagem, garantindo um </a:t>
            </a:r>
            <a:r>
              <a:rPr lang="pt-BR" b="1" dirty="0"/>
              <a:t>desempenho eficiente com menor custo computacional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0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arquitetura avaliada foi a </a:t>
            </a:r>
            <a:r>
              <a:rPr lang="pt-BR" b="1" dirty="0" err="1"/>
              <a:t>ResNet</a:t>
            </a:r>
            <a:r>
              <a:rPr lang="pt-BR" b="1" dirty="0"/>
              <a:t> (Residual Network)</a:t>
            </a:r>
            <a:r>
              <a:rPr lang="pt-BR" dirty="0"/>
              <a:t>, que introduz </a:t>
            </a:r>
            <a:r>
              <a:rPr lang="pt-BR" b="1" dirty="0"/>
              <a:t>conexões residuais</a:t>
            </a:r>
            <a:r>
              <a:rPr lang="pt-BR" dirty="0"/>
              <a:t> para evitar o problema do </a:t>
            </a:r>
            <a:r>
              <a:rPr lang="pt-BR" b="1" dirty="0"/>
              <a:t>desaparecimento do gradiente</a:t>
            </a:r>
            <a:r>
              <a:rPr lang="pt-BR" dirty="0"/>
              <a:t>. Isso permite a construção de redes mais profundas sem prejudicar o aprendizado. Modelos como </a:t>
            </a:r>
            <a:r>
              <a:rPr lang="pt-BR" b="1" dirty="0"/>
              <a:t>ResNet6, ResNet8, ResNet10 e ResNet18</a:t>
            </a:r>
            <a:r>
              <a:rPr lang="pt-BR" dirty="0"/>
              <a:t> foram testados neste estudo, variando o número de camadas </a:t>
            </a:r>
            <a:r>
              <a:rPr lang="pt-BR" dirty="0" err="1"/>
              <a:t>convolucionais</a:t>
            </a:r>
            <a:r>
              <a:rPr lang="pt-BR" dirty="0"/>
              <a:t> para analisar o impacto da profundidade no desempenho da rede.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0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Transformers</a:t>
            </a:r>
            <a:r>
              <a:rPr lang="pt-BR" dirty="0"/>
              <a:t> surgiram como uma inovação no campo do </a:t>
            </a:r>
            <a:r>
              <a:rPr lang="pt-BR" b="1" dirty="0"/>
              <a:t>Processamento de Linguagem Natural (NLP)</a:t>
            </a:r>
            <a:r>
              <a:rPr lang="pt-BR" dirty="0"/>
              <a:t>, revolucionando a forma como modelos de aprendizado profundo processam informações sequenciais. Tradicionalmente, redes neurais recorrentes (</a:t>
            </a:r>
            <a:r>
              <a:rPr lang="pt-BR" dirty="0" err="1"/>
              <a:t>RNNs</a:t>
            </a:r>
            <a:r>
              <a:rPr lang="pt-BR" dirty="0"/>
              <a:t>) eram utilizadas para lidar com sequências, mas apresentavam limitações, como dificuldades na modelagem de dependências de longo prazo e alto custo computacional. Os Transformers resolveram essas limitações ao introduzir o </a:t>
            </a:r>
            <a:r>
              <a:rPr lang="pt-BR" b="1" dirty="0"/>
              <a:t>mecanismo de </a:t>
            </a:r>
            <a:r>
              <a:rPr lang="pt-BR" b="1" dirty="0" err="1"/>
              <a:t>autoatenção</a:t>
            </a:r>
            <a:r>
              <a:rPr lang="pt-BR" b="1" dirty="0"/>
              <a:t> (Self-</a:t>
            </a:r>
            <a:r>
              <a:rPr lang="pt-BR" b="1" dirty="0" err="1"/>
              <a:t>Attention</a:t>
            </a:r>
            <a:r>
              <a:rPr lang="pt-BR" b="1" dirty="0"/>
              <a:t>)</a:t>
            </a:r>
            <a:r>
              <a:rPr lang="pt-BR" dirty="0"/>
              <a:t>, permitindo que diferentes partes da entrada fossem processadas simultaneamente.</a:t>
            </a:r>
          </a:p>
          <a:p>
            <a:r>
              <a:rPr lang="pt-BR" dirty="0"/>
              <a:t>Esse mecanismo de </a:t>
            </a:r>
            <a:r>
              <a:rPr lang="pt-BR" dirty="0" err="1"/>
              <a:t>autoatenção</a:t>
            </a:r>
            <a:r>
              <a:rPr lang="pt-BR" dirty="0"/>
              <a:t> funciona atribuindo </a:t>
            </a:r>
            <a:r>
              <a:rPr lang="pt-BR" b="1" dirty="0"/>
              <a:t>pesos dinâmicos</a:t>
            </a:r>
            <a:r>
              <a:rPr lang="pt-BR" dirty="0"/>
              <a:t> a diferentes partes da entrada, permitindo que o modelo determine quais informações são mais relevantes em um determinado contexto. Para calcular essa relevância, o </a:t>
            </a:r>
            <a:r>
              <a:rPr lang="pt-BR" dirty="0" err="1"/>
              <a:t>Transformer</a:t>
            </a:r>
            <a:r>
              <a:rPr lang="pt-BR" dirty="0"/>
              <a:t> utiliza três componentes principais: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Query (Q)</a:t>
            </a:r>
            <a:r>
              <a:rPr lang="pt-BR" dirty="0"/>
              <a:t>: Representação da palavra (ou elemento) que precisa encontrar relações dentro da sequência.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Key (K)</a:t>
            </a:r>
            <a:r>
              <a:rPr lang="pt-BR" dirty="0"/>
              <a:t>: Representação das demais palavras (ou elementos) que podem ter relevância para a 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Value</a:t>
            </a:r>
            <a:r>
              <a:rPr lang="pt-BR" b="1" dirty="0"/>
              <a:t> (V)</a:t>
            </a:r>
            <a:r>
              <a:rPr lang="pt-BR" dirty="0"/>
              <a:t>: Informação associada a cada palavra (ou elemento), que será ponderada com base na similaridade entre Query e Key.</a:t>
            </a:r>
          </a:p>
          <a:p>
            <a:r>
              <a:rPr lang="pt-BR" dirty="0"/>
              <a:t>A similaridade entre Query e Key é obtida por meio de um </a:t>
            </a:r>
            <a:r>
              <a:rPr lang="pt-BR" b="1" dirty="0"/>
              <a:t>produto escalar</a:t>
            </a:r>
            <a:r>
              <a:rPr lang="pt-BR" dirty="0"/>
              <a:t>, gerando uma matriz de pesos que define a importância relativa de cada elemento no contexto da entrada. Esse processo permite que o </a:t>
            </a:r>
            <a:r>
              <a:rPr lang="pt-BR" dirty="0" err="1"/>
              <a:t>Transformer</a:t>
            </a:r>
            <a:r>
              <a:rPr lang="pt-BR" dirty="0"/>
              <a:t> capture relações complexas entre os dados, sem a necessidade de processamento sequencial, tornando o modelo altamente eficiente para grandes volumes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1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transformers</a:t>
            </a:r>
            <a:r>
              <a:rPr lang="pt-BR" dirty="0"/>
              <a:t> são estruturados com atenção </a:t>
            </a:r>
            <a:r>
              <a:rPr lang="pt-BR" dirty="0" err="1"/>
              <a:t>multicabeça</a:t>
            </a:r>
            <a:r>
              <a:rPr lang="pt-BR" dirty="0"/>
              <a:t>, que nada mais é o mecanismo de atenção em múltiplas cabeças em paralelo, da camada </a:t>
            </a:r>
            <a:r>
              <a:rPr lang="pt-BR" dirty="0" err="1"/>
              <a:t>feedfoward</a:t>
            </a:r>
            <a:r>
              <a:rPr lang="pt-BR" dirty="0"/>
              <a:t> de múltiplos </a:t>
            </a:r>
            <a:r>
              <a:rPr lang="pt-BR" dirty="0" err="1"/>
              <a:t>perceptons</a:t>
            </a:r>
            <a:r>
              <a:rPr lang="pt-BR" dirty="0"/>
              <a:t>, esta sendo a camada aonde é armazenado o conhecimento, uma camada de normalização e a camada de saída que </a:t>
            </a:r>
            <a:r>
              <a:rPr lang="pt-BR" dirty="0" err="1"/>
              <a:t>porcessa</a:t>
            </a:r>
            <a:r>
              <a:rPr lang="pt-BR" dirty="0"/>
              <a:t> os token para a tarefa final.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59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0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51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8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8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762000" y="608638"/>
            <a:ext cx="10668000" cy="5851405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7542995" y="6460043"/>
            <a:ext cx="2808065" cy="3979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>
                <a:solidFill>
                  <a:schemeClr val="bg1"/>
                </a:solidFill>
              </a:rPr>
              <a:pPr eaLnBrk="1" hangingPunct="1"/>
              <a:t>1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929089" y="2682642"/>
            <a:ext cx="10333822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300" b="1" dirty="0"/>
              <a:t>IMPLEMENTAÇÃO E AVALIAÇÃO DE REDES NEURAIS COMPACTAS PARA DETECÇÃO DE CATARATA COM DADOS LIMITADOS</a:t>
            </a:r>
            <a:endParaRPr lang="pt-BR" altLang="pt-BR" sz="2200" dirty="0"/>
          </a:p>
          <a:p>
            <a:pPr algn="ctr" eaLnBrk="1" hangingPunct="1"/>
            <a:endParaRPr lang="pt-BR" altLang="pt-BR" sz="2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0B4A19-A5AA-43E6-9A5F-4856299AD649}"/>
              </a:ext>
            </a:extLst>
          </p:cNvPr>
          <p:cNvSpPr txBox="1"/>
          <p:nvPr/>
        </p:nvSpPr>
        <p:spPr>
          <a:xfrm>
            <a:off x="7135905" y="4359196"/>
            <a:ext cx="429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Felipe Estrada Nunes da Silva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 Celso Aparecido de França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B1EA56-2BD7-468C-8C9B-D41AF9B29C1F}"/>
              </a:ext>
            </a:extLst>
          </p:cNvPr>
          <p:cNvSpPr txBox="1"/>
          <p:nvPr/>
        </p:nvSpPr>
        <p:spPr>
          <a:xfrm>
            <a:off x="7135906" y="5762050"/>
            <a:ext cx="429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São Carlos, 28 de Fevereiro de 2025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478055" y="792754"/>
            <a:ext cx="5235890" cy="13837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UNIVERSIDADE FEDERAL DE SÃO CARLOS</a:t>
            </a:r>
            <a:endParaRPr lang="pt-BR" sz="500" b="1" dirty="0">
              <a:solidFill>
                <a:schemeClr val="tx1"/>
              </a:solidFill>
            </a:endParaRPr>
          </a:p>
          <a:p>
            <a:pPr algn="ctr"/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</a:rPr>
              <a:t>TRABALHO DE CONCLUSÃO DE CURSO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ENGENHARIA ELÉTRICA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B8B70-C52C-49E4-932A-016C2631C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9" y="32876"/>
            <a:ext cx="810065" cy="5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B1064-F9D2-A81E-22E4-B059D031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32A96CC0-7C0B-7707-4C2A-8E342E18548C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576C6A2-FBB9-9FF4-4BEF-E4026F9C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TRANSFORMER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CD56BACD-B22F-9AE0-B660-434CBBEE7AA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10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FDAE09-A91B-7940-1B8E-D71ECD6A6851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D62C3AD5-88B1-9F9F-0D4E-43C1DF71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46A80F41-A615-8719-EDF1-6B575095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536174"/>
            <a:ext cx="95062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Atenção Multicabeça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Múltiplos mecanismos de atenção;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Feedforward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Camadas totalmente conectadas que armazenam conhecimento;</a:t>
            </a:r>
          </a:p>
          <a:p>
            <a:endParaRPr lang="pt-BR" sz="2000" dirty="0"/>
          </a:p>
          <a:p>
            <a:r>
              <a:rPr lang="pt-BR" sz="2000" b="1" dirty="0"/>
              <a:t>Normalização de Camada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 da saída para redução de instabilidade;</a:t>
            </a:r>
          </a:p>
          <a:p>
            <a:endParaRPr lang="pt-BR" sz="2000" dirty="0"/>
          </a:p>
          <a:p>
            <a:r>
              <a:rPr lang="pt-BR" sz="2000" b="1" dirty="0"/>
              <a:t>Camada de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Integração de informações processadas para tarefa final;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631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2B2E-6D1E-AE6F-72E2-BB278E130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5AD825C2-DCD0-9A1A-1B75-8B37DB95ADCC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5B01180-8988-6BEF-B2D3-41046DC3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VISION TRANSFORMER (VIT)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D257ABAB-8D99-C206-FF60-BC8D445A2B6F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11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FB69EF-27D0-7346-0E6E-E7F71F81AE1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4094855-F23C-2234-293C-67163B69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7F1ABC57-C871-B61A-1B7B-CC4667E90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34" y="2557890"/>
            <a:ext cx="5770487" cy="3845202"/>
          </a:xfrm>
          <a:prstGeom prst="rect">
            <a:avLst/>
          </a:prstGeom>
        </p:spPr>
      </p:pic>
      <p:sp>
        <p:nvSpPr>
          <p:cNvPr id="3" name="CaixaDeTexto 8">
            <a:extLst>
              <a:ext uri="{FF2B5EF4-FFF2-40B4-BE49-F238E27FC236}">
                <a16:creationId xmlns:a16="http://schemas.microsoft.com/office/drawing/2014/main" id="{47E19AD1-F3E0-3769-40FD-8513ED29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5" y="1315702"/>
            <a:ext cx="67550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Arquitetura Transformer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Processamento de imagens em batches menores;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Utilizado com frequência em grandes bases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r>
              <a:rPr lang="pt-BR" sz="2000" b="1" dirty="0"/>
              <a:t>Segue mesmas camadas do Transformer, com exceção: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Patch Embedding</a:t>
            </a:r>
          </a:p>
          <a:p>
            <a:pPr lvl="1" indent="0"/>
            <a:r>
              <a:rPr lang="pt-BR" sz="2000" dirty="0"/>
              <a:t>Vetorização da entrada em tokens;</a:t>
            </a:r>
          </a:p>
          <a:p>
            <a:pPr lvl="1" indent="0"/>
            <a:r>
              <a:rPr lang="pt-BR" sz="2000" dirty="0"/>
              <a:t>Batches com tamanhos fixos;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Token de Classe</a:t>
            </a:r>
          </a:p>
          <a:p>
            <a:pPr lvl="1" indent="0" eaLnBrk="1" hangingPunct="1"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Agrega informações dos outros tokens;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37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0F2C7-484D-97C1-3907-FE2024AD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A4D08AA8-5B19-388B-27A2-2208BF1FD13B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28D3696-E616-3FDA-3915-201A24C6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METODOLOGIA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E2D2AFB-3163-D82C-99D2-0B74705CB949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12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6C56614-C698-D057-B3FA-0295E217FCD6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F72AE8C-E58C-6543-D719-653996DE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7735219C-9DE8-FFE0-CA0C-056CE911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315702"/>
            <a:ext cx="950626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Dados utilizados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Dataset especializado em detecção de doenças oculares;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Categorias: Normal, catarata, glaucoma, doenças de retina;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Binária: Normal e catarata;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Multiclasses</a:t>
            </a:r>
            <a:r>
              <a:rPr lang="pt-BR" sz="2000" dirty="0"/>
              <a:t>: 4 classes;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 Balanceamento e Aumento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Data </a:t>
            </a:r>
            <a:r>
              <a:rPr lang="pt-BR" sz="2000" dirty="0" err="1"/>
              <a:t>augmentation</a:t>
            </a:r>
            <a:r>
              <a:rPr lang="pt-BR" sz="2000" dirty="0"/>
              <a:t>;</a:t>
            </a:r>
          </a:p>
          <a:p>
            <a:endParaRPr lang="pt-BR" sz="1600" dirty="0"/>
          </a:p>
          <a:p>
            <a:r>
              <a:rPr lang="pt-BR" sz="2000" b="1" dirty="0"/>
              <a:t>Pré-processamento de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Redimensionamento de imagens;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Particionamento do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Treinamento (80%);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Validação (12%);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Teste (8%);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456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42F96-15BF-02EB-B866-82EB74BC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F66560D0-E37C-3128-E5F0-E3ED04A445B3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976DD03-34E8-AA90-BB24-2E095763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MODELAGEM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D737F43-B658-5F89-AB58-3E0942ABC98E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13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4BB5A98-7C5E-7D91-C837-1EE36903AA4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C7BB0C5-E096-90DE-A1ED-8BD1385F7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EBA31ADD-6337-DA83-2A60-74C06D98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685551"/>
            <a:ext cx="950626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Adaptação de ultimas camadas para quantidade de classes</a:t>
            </a:r>
          </a:p>
          <a:p>
            <a:endParaRPr lang="pt-BR" sz="2000" b="1" dirty="0"/>
          </a:p>
          <a:p>
            <a:r>
              <a:rPr lang="pt-BR" sz="2000" b="1" dirty="0"/>
              <a:t>EfficientNet-B0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Versão compacta da </a:t>
            </a:r>
            <a:r>
              <a:rPr lang="pt-BR" sz="2000" dirty="0" err="1"/>
              <a:t>EfficientNet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 </a:t>
            </a:r>
            <a:r>
              <a:rPr lang="pt-BR" sz="2000" b="1" dirty="0" err="1"/>
              <a:t>ResNet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ResNet6 e ResNet8: Uma camada convolucional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ResNet10, e ResNet18: Duas camadas </a:t>
            </a:r>
            <a:r>
              <a:rPr lang="pt-BR" sz="2000" dirty="0" err="1"/>
              <a:t>convolucionais</a:t>
            </a:r>
            <a:r>
              <a:rPr lang="pt-BR" sz="2000" dirty="0"/>
              <a:t>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Vision Transformer Lite (</a:t>
            </a:r>
            <a:r>
              <a:rPr lang="pt-BR" sz="2000" b="1" dirty="0" err="1"/>
              <a:t>ViT</a:t>
            </a:r>
            <a:r>
              <a:rPr lang="pt-BR" sz="2000" b="1" dirty="0"/>
              <a:t>-Lite)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camadas no </a:t>
            </a:r>
            <a:r>
              <a:rPr lang="pt-BR" sz="2000" dirty="0" err="1"/>
              <a:t>encoder</a:t>
            </a:r>
            <a:r>
              <a:rPr lang="pt-BR" sz="2000" dirty="0"/>
              <a:t> (12 para 4);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cabeças de atenção (12 para 2);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Implementação do </a:t>
            </a:r>
            <a:r>
              <a:rPr lang="pt-BR" sz="2000" dirty="0" err="1"/>
              <a:t>pooling</a:t>
            </a:r>
            <a:r>
              <a:rPr lang="pt-BR" sz="2000" dirty="0"/>
              <a:t> sequencial;</a:t>
            </a:r>
          </a:p>
        </p:txBody>
      </p:sp>
    </p:spTree>
    <p:extLst>
      <p:ext uri="{BB962C8B-B14F-4D97-AF65-F5344CB8AC3E}">
        <p14:creationId xmlns:p14="http://schemas.microsoft.com/office/powerpoint/2010/main" val="2730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A94C6-94F8-1232-1548-0F9EE5CF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6ADE6A4B-9616-72CA-E341-85C2548D8201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1A815B8-CE12-AB86-B528-C6537AD9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MODELAGEM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0BCCF25-E53B-5D48-A80A-8E35C2B121AE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14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4E960A2-5F9F-B844-3F76-698EA0A403C9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F7A3D14-6CF1-B669-8DDD-78E080C9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283F17F8-8D27-C8BA-6D22-47A769E46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843950"/>
            <a:ext cx="950626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 err="1"/>
              <a:t>Compact</a:t>
            </a:r>
            <a:r>
              <a:rPr lang="pt-BR" sz="2000" b="1" dirty="0"/>
              <a:t> </a:t>
            </a:r>
            <a:r>
              <a:rPr lang="pt-BR" sz="2000" b="1" dirty="0" err="1"/>
              <a:t>Convolutional</a:t>
            </a:r>
            <a:r>
              <a:rPr lang="pt-BR" sz="2000" b="1" dirty="0"/>
              <a:t> Transformer (CCT)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ViT</a:t>
            </a:r>
            <a:r>
              <a:rPr lang="pt-BR" sz="2000" dirty="0"/>
              <a:t>-Lite com convolução na entrada (Patch Embedding);</a:t>
            </a:r>
          </a:p>
          <a:p>
            <a:endParaRPr lang="pt-BR" sz="2000" b="1" dirty="0"/>
          </a:p>
          <a:p>
            <a:r>
              <a:rPr lang="pt-BR" sz="2000" b="1" dirty="0" err="1"/>
              <a:t>ResNet</a:t>
            </a:r>
            <a:r>
              <a:rPr lang="pt-BR" sz="2000" b="1" dirty="0"/>
              <a:t> + </a:t>
            </a:r>
            <a:r>
              <a:rPr lang="pt-BR" sz="2000" b="1" dirty="0" err="1"/>
              <a:t>ViT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ResNet</a:t>
            </a:r>
            <a:r>
              <a:rPr lang="pt-BR" sz="2000" dirty="0"/>
              <a:t> como </a:t>
            </a:r>
            <a:r>
              <a:rPr lang="pt-BR" sz="2000" dirty="0" err="1"/>
              <a:t>tokenizador</a:t>
            </a:r>
            <a:r>
              <a:rPr lang="pt-BR" sz="2000" dirty="0"/>
              <a:t> no lugar do Patch Embedding;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ResNet</a:t>
            </a:r>
            <a:r>
              <a:rPr lang="pt-BR" sz="2000" dirty="0"/>
              <a:t> para extração de características;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Encoder</a:t>
            </a:r>
            <a:r>
              <a:rPr lang="pt-BR" sz="2000" dirty="0"/>
              <a:t> </a:t>
            </a:r>
            <a:r>
              <a:rPr lang="pt-BR" sz="2000" dirty="0" err="1"/>
              <a:t>ViT</a:t>
            </a:r>
            <a:r>
              <a:rPr lang="pt-B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Desativação aleatória de neurônios durante o treinamento (</a:t>
            </a:r>
            <a:r>
              <a:rPr lang="pt-BR" sz="2000" dirty="0" err="1"/>
              <a:t>DropOut</a:t>
            </a:r>
            <a:r>
              <a:rPr lang="pt-BR" sz="2000" dirty="0"/>
              <a:t>) mais robusto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Pruning</a:t>
            </a:r>
            <a:r>
              <a:rPr lang="pt-BR" sz="2000" dirty="0"/>
              <a:t> para reduzir dimensionalidade;</a:t>
            </a:r>
          </a:p>
        </p:txBody>
      </p:sp>
    </p:spTree>
    <p:extLst>
      <p:ext uri="{BB962C8B-B14F-4D97-AF65-F5344CB8AC3E}">
        <p14:creationId xmlns:p14="http://schemas.microsoft.com/office/powerpoint/2010/main" val="31440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975D-55C7-EE61-7D3A-48CCBD2F7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0DF512F3-B765-3024-B70B-58EE84C1D920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8948848-B52A-7643-26E9-AD0341F9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TREINAMENTO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00326CA-FB5C-AA47-0C95-8B04750836E9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15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35D65E2-19CE-D82E-B28E-2442EE463C10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2C703F7-D8BA-E961-74FF-0484FE056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33A1F9BC-075D-D324-9179-79757AEBF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197532"/>
            <a:ext cx="95062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Python + </a:t>
            </a:r>
            <a:r>
              <a:rPr lang="pt-BR" sz="2000" b="1" dirty="0" err="1"/>
              <a:t>Pytorch</a:t>
            </a:r>
            <a:endParaRPr lang="pt-BR" sz="2000" b="1" dirty="0"/>
          </a:p>
          <a:p>
            <a:endParaRPr lang="pt-BR" sz="1600" b="1" dirty="0"/>
          </a:p>
          <a:p>
            <a:r>
              <a:rPr lang="pt-BR" sz="2000" b="1" dirty="0"/>
              <a:t>Hiper parâmetros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AdamW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taxa de aprendizado inicial 4∙ e−6;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taxa de aprendizado (</a:t>
            </a:r>
            <a:r>
              <a:rPr lang="pt-BR" sz="2000" dirty="0" err="1"/>
              <a:t>ReduceLROnPlateau</a:t>
            </a:r>
            <a:r>
              <a:rPr lang="pt-BR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Backpropagation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Early </a:t>
            </a:r>
            <a:r>
              <a:rPr lang="pt-BR" sz="2000" dirty="0" err="1"/>
              <a:t>Stopping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 err="1"/>
              <a:t>Metricas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Acurácia;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Perda </a:t>
            </a:r>
            <a:r>
              <a:rPr lang="pt-BR" sz="2000" dirty="0" err="1"/>
              <a:t>CrossEntropyLoss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Sensibilidade;</a:t>
            </a:r>
          </a:p>
          <a:p>
            <a:endParaRPr lang="pt-BR" sz="20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680F68-6575-CE89-6D30-758F5DF1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13" y="3609815"/>
            <a:ext cx="3950625" cy="6433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C78BE9-1A5B-95D6-9FF6-3B312E5AF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25" y="4476872"/>
            <a:ext cx="2737599" cy="8182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82AB72-96CC-5445-43ED-CA867020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423" y="5518850"/>
            <a:ext cx="416300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27BA-0592-2DB2-F438-B3FB4959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849FF495-AA7C-A5B5-ABBE-8A37AF2B25B7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4668513-2469-3492-9A92-B99CC038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2800" b="1" dirty="0"/>
              <a:t>DESEMPENHO DOS MODELOS</a:t>
            </a:r>
            <a:endParaRPr lang="pt-BR" altLang="pt-BR" sz="2800" b="1" dirty="0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869BF3FD-A9A8-1BC2-7BA4-3F82283C6137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16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CEB447-CF42-EA56-4C32-A69E7B18397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943182F-4763-6053-B56D-44945D18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644CC1C-87B4-6069-279B-4A001F0D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" y="1871815"/>
            <a:ext cx="10864542" cy="33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8010-31B3-C1B6-C23F-E4F073C2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79951DA5-3FC4-2881-CDDF-0517A85B7AF9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PLv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5264147-4184-7D94-E24D-8B45042B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BINÁRIA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6F8FDCB0-03B9-74D5-9623-84B1654E0E91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17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C3CFCC-BF08-7C9D-E6DE-FF7160636696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242FC17-E9BA-B87B-03C6-34BBA18F5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88A844E-0402-6776-B7B5-94255040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61" y="2025892"/>
            <a:ext cx="4949588" cy="3185205"/>
          </a:xfrm>
          <a:prstGeom prst="rect">
            <a:avLst/>
          </a:prstGeom>
        </p:spPr>
      </p:pic>
      <p:sp>
        <p:nvSpPr>
          <p:cNvPr id="16" name="CaixaDeTexto 8">
            <a:extLst>
              <a:ext uri="{FF2B5EF4-FFF2-40B4-BE49-F238E27FC236}">
                <a16:creationId xmlns:a16="http://schemas.microsoft.com/office/drawing/2014/main" id="{7C79476A-366D-2D8C-8C54-1B901C00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237201"/>
            <a:ext cx="950626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/>
              <a:t>ResNet</a:t>
            </a:r>
            <a:r>
              <a:rPr lang="pt-BR" b="1" dirty="0"/>
              <a:t> e </a:t>
            </a:r>
            <a:r>
              <a:rPr lang="pt-BR" b="1" dirty="0" err="1"/>
              <a:t>ResNet-ViT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100%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95%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(10 épocas);</a:t>
            </a:r>
          </a:p>
          <a:p>
            <a:endParaRPr lang="pt-BR" dirty="0"/>
          </a:p>
          <a:p>
            <a:r>
              <a:rPr lang="pt-BR" b="1" dirty="0"/>
              <a:t>CCT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98,44%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(20 épocas);</a:t>
            </a:r>
          </a:p>
          <a:p>
            <a:endParaRPr lang="pt-BR" b="1" dirty="0"/>
          </a:p>
          <a:p>
            <a:r>
              <a:rPr lang="pt-BR" b="1" dirty="0"/>
              <a:t>CVT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96,88%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baixa (78%) em validação;</a:t>
            </a:r>
          </a:p>
          <a:p>
            <a:endParaRPr lang="pt-BR" dirty="0"/>
          </a:p>
          <a:p>
            <a:r>
              <a:rPr lang="pt-BR" b="1" dirty="0" err="1"/>
              <a:t>EfficientNet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95,31%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95%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Conversão lenta no treinamento (100 épocas);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1021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59FE-D2FE-D7E5-8259-A2357B26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60934397-39BF-7E00-4609-35D7D9EBC98E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PLv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4490371-A733-5BB8-2849-59822F0ED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MULTICLASSES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2075E71-3665-6FCF-05D5-2815C44177BA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18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3D9B79A-2CFE-08A6-1741-6D8E629A1947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52756799-A7A6-3668-EC46-AEDA689C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878242F6-8C6C-F4E5-C800-1A61E62B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237201"/>
            <a:ext cx="950626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/>
              <a:t>ResNetViT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Acima de 95,31%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(20~60 épocas);</a:t>
            </a:r>
          </a:p>
          <a:p>
            <a:endParaRPr lang="pt-BR" dirty="0"/>
          </a:p>
          <a:p>
            <a:r>
              <a:rPr lang="pt-BR" b="1" dirty="0" err="1"/>
              <a:t>ResNet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Acima de 89,84%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(40~80 épocas);</a:t>
            </a:r>
          </a:p>
          <a:p>
            <a:endParaRPr lang="pt-BR" dirty="0"/>
          </a:p>
          <a:p>
            <a:r>
              <a:rPr lang="pt-BR" b="1" dirty="0"/>
              <a:t>CVT e CCT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64,84% e 66,41%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abaixo de </a:t>
            </a:r>
            <a:r>
              <a:rPr lang="pt-BR" dirty="0" err="1"/>
              <a:t>de</a:t>
            </a:r>
            <a:r>
              <a:rPr lang="pt-BR" dirty="0"/>
              <a:t> 70% em validação;</a:t>
            </a:r>
          </a:p>
          <a:p>
            <a:endParaRPr lang="pt-BR" b="1" dirty="0"/>
          </a:p>
          <a:p>
            <a:r>
              <a:rPr lang="pt-BR" b="1" dirty="0" err="1"/>
              <a:t>Efficient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59,38%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baixa (~60%)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Conversão de aprendizado lenta;</a:t>
            </a:r>
          </a:p>
          <a:p>
            <a:endParaRPr lang="pt-BR" sz="2000" b="1" dirty="0"/>
          </a:p>
        </p:txBody>
      </p:sp>
      <p:pic>
        <p:nvPicPr>
          <p:cNvPr id="8" name="Imagem 7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0F694A65-E5A6-3B72-636F-DFF4CFF10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70" y="2237879"/>
            <a:ext cx="4601489" cy="29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617D-EB58-063B-708C-A66A6E97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D519CFFE-DB0C-DD36-2B7B-974073FAA5CD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b="1"/>
              <a:t>Análise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Baixo impacto dos ViT em modelos híbridos;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A78D0E8-9C02-2237-D742-B7B0DEC41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MULTICLASSES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2FF9A89-1A7A-5D7A-1F26-C5ED4CACDE9D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19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E4A2AA-2EBF-004B-5935-E06AC1012D1A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6BC05237-3A75-D17C-7815-6A342E9A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3" name="Imagem 12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54C6625D-7FAB-BEB4-6042-3206D44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0"/>
          <a:stretch/>
        </p:blipFill>
        <p:spPr>
          <a:xfrm>
            <a:off x="855503" y="2380936"/>
            <a:ext cx="4274847" cy="4035392"/>
          </a:xfrm>
          <a:prstGeom prst="rect">
            <a:avLst/>
          </a:prstGeom>
        </p:spPr>
      </p:pic>
      <p:pic>
        <p:nvPicPr>
          <p:cNvPr id="14" name="Imagem 1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E7C39AAF-9CF8-8E70-C3B1-939BBCA54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39861" r="156" b="20139"/>
          <a:stretch/>
        </p:blipFill>
        <p:spPr>
          <a:xfrm>
            <a:off x="5130350" y="2380936"/>
            <a:ext cx="4274847" cy="4035392"/>
          </a:xfrm>
          <a:prstGeom prst="rect">
            <a:avLst/>
          </a:prstGeom>
        </p:spPr>
      </p:pic>
      <p:pic>
        <p:nvPicPr>
          <p:cNvPr id="15" name="Imagem 14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DAD3F2EB-DA46-2400-2059-0D25C45D7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79684" r="49902" b="-48"/>
          <a:stretch/>
        </p:blipFill>
        <p:spPr>
          <a:xfrm>
            <a:off x="9405197" y="2955495"/>
            <a:ext cx="2148252" cy="2054482"/>
          </a:xfrm>
          <a:prstGeom prst="rect">
            <a:avLst/>
          </a:prstGeom>
        </p:spPr>
      </p:pic>
      <p:sp>
        <p:nvSpPr>
          <p:cNvPr id="19" name="CaixaDeTexto 8">
            <a:extLst>
              <a:ext uri="{FF2B5EF4-FFF2-40B4-BE49-F238E27FC236}">
                <a16:creationId xmlns:a16="http://schemas.microsoft.com/office/drawing/2014/main" id="{3AB68C8E-4A97-6FB0-4285-174D1F854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335626"/>
            <a:ext cx="9506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/>
              <a:t>Análise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Baixo impacto dos </a:t>
            </a:r>
            <a:r>
              <a:rPr lang="pt-BR" dirty="0" err="1"/>
              <a:t>ViT</a:t>
            </a:r>
            <a:r>
              <a:rPr lang="pt-BR" dirty="0"/>
              <a:t> em modelos híbridos;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888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168304" y="1637296"/>
            <a:ext cx="9855392" cy="357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4000"/>
              </a:lnSpc>
            </a:pPr>
            <a:r>
              <a:rPr lang="pt-BR" sz="2000" b="1" dirty="0">
                <a:cs typeface="Arial" panose="020B0604020202020204" pitchFamily="34" charset="0"/>
              </a:rPr>
              <a:t>Definição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Opacificação do cristalino, reduzindo a passagem de luz;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Principal causa de cegueira reversível no mundo;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Associada ao envelhecimento, diabetes e fatores genéticos;</a:t>
            </a:r>
          </a:p>
          <a:p>
            <a:pPr algn="just" eaLnBrk="1" hangingPunct="1">
              <a:lnSpc>
                <a:spcPct val="114000"/>
              </a:lnSpc>
            </a:pPr>
            <a:endParaRPr lang="pt-BR" altLang="pt-BR" sz="2000" dirty="0"/>
          </a:p>
          <a:p>
            <a:pPr algn="just" eaLnBrk="1" hangingPunct="1">
              <a:lnSpc>
                <a:spcPct val="114000"/>
              </a:lnSpc>
            </a:pPr>
            <a:r>
              <a:rPr lang="pt-BR" altLang="pt-BR" sz="2000" b="1" dirty="0"/>
              <a:t>Impacto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Redução significativa na qualidade de vida;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Dificuldade para ler, dirigir e realizar atividades diárias;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Cirurgia é a única solução definitiva, mas diagnóstico precoce pode retardar sua progressão;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FA12D08-CB19-4D13-B051-41BB3C22F57F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2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D64ADE8-561E-4693-B0C6-0C65E441A014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771E0F6-3EC5-48A5-A0A2-E4212F1D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203366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44E5-8679-3552-DC6A-F9E40C3A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D17A59CC-146C-21B4-3AA4-187080C8A448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BD119B1-8B9C-7B4E-EFB5-0840D89DF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CONCLUSÕES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05ED786-75DC-BD3C-3ABC-BB8481C6451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20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BCCDE88-914B-1ABB-9F2F-365F0F16CE6D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00C85DB-380B-92E2-E546-8845B33C4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sp>
        <p:nvSpPr>
          <p:cNvPr id="2" name="CaixaDeTexto 8">
            <a:extLst>
              <a:ext uri="{FF2B5EF4-FFF2-40B4-BE49-F238E27FC236}">
                <a16:creationId xmlns:a16="http://schemas.microsoft.com/office/drawing/2014/main" id="{CB8E7ABB-20D7-E202-3EF2-BF430223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959130"/>
            <a:ext cx="950626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Redes neurais compactas são viáveis e eficazes;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esperado, baixo impacto dos Transformers em modelos híbridos;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Necessário avaliação de aplicação para justificar utilização de modelos híbridos;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Modelos baseados apenas em Transformers tiveram desempenho bem abaixo, por conta da limitação do tamanho do banco de dados;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635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98BF7E70-5B99-45CB-BF42-C1AC292E5911}"/>
              </a:ext>
            </a:extLst>
          </p:cNvPr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4360657-87EA-42EB-9515-07CC99CF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JUSTIFICATIVA DO TRABALHO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C73EAE3F-2EFB-4241-84FF-224AD398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04" y="2453642"/>
            <a:ext cx="98553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Métodos tradicionais de diagnóstico dependem de exames oftalmológicos presenciais;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Demanda por soluções automatizadas para detecção precoce;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Inteligência Artificial pode acelerar diagnósticos e reduzir custos médicos;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2D33FCB-3BD1-4FE3-B55F-071F8050FD88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3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4B111B0-93CF-4172-A281-9FAF8EF0D50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F8C6CD8-9DE8-44BF-86CC-276639AB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06074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2" y="281354"/>
            <a:ext cx="11699630" cy="6271846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366316" y="2305615"/>
            <a:ext cx="95062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Implementar e avaliar diferentes redes neurais compactas para detecção de catarata;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Trabalhar com bases de dados limitadas para simular cenários clínicos reais;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Foco em situações com baixa capacidade de processamento;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Comparar arquiteturas e desempenhos de CNN, Vision Transformers e modelos híbridos;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693836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OBJETIVO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DCF156CA-7AFA-4121-92F9-9B125259046C}"/>
              </a:ext>
            </a:extLst>
          </p:cNvPr>
          <p:cNvSpPr txBox="1">
            <a:spLocks/>
          </p:cNvSpPr>
          <p:nvPr/>
        </p:nvSpPr>
        <p:spPr bwMode="auto">
          <a:xfrm>
            <a:off x="7542995" y="6553200"/>
            <a:ext cx="280806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4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8E1781-4E94-4E25-AE8B-270BA30E9A3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114E31F-C894-4A24-B176-8A6B3052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86323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INTELIGÊNCIA ARTIFICIAL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31A9D3E-A167-49A2-B2E5-7B597687CDD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5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BA89B2-75DE-4618-A198-A87BD4E9144E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339F47F4-D6C8-A4AA-A76A-00E69D96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CBA14CE2-1235-DAF5-1496-7912115F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685551"/>
            <a:ext cx="950626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Machine Learning (ML)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Ramo da inteligência artificial que permite que algoritmos aprendam padrões a partir de dados, sem a necessidade de programação explícita.</a:t>
            </a:r>
          </a:p>
          <a:p>
            <a:endParaRPr lang="pt-BR" sz="2000" dirty="0"/>
          </a:p>
          <a:p>
            <a:r>
              <a:rPr lang="pt-BR" sz="2000" b="1" dirty="0"/>
              <a:t>Deep Learning (DL)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Subcampo do Machine Learning baseado em redes neurais profundas. Essas redes possuem múltiplas camadas que aprendem representações complexas dos dados.</a:t>
            </a:r>
          </a:p>
          <a:p>
            <a:endParaRPr lang="pt-BR" sz="2000" b="1" dirty="0"/>
          </a:p>
          <a:p>
            <a:r>
              <a:rPr lang="pt-BR" sz="2000" b="1" dirty="0"/>
              <a:t>Redes Neurais </a:t>
            </a:r>
            <a:r>
              <a:rPr lang="pt-BR" sz="2000" b="1" dirty="0" err="1"/>
              <a:t>Convolucionais</a:t>
            </a:r>
            <a:r>
              <a:rPr lang="pt-BR" sz="2000" b="1" dirty="0"/>
              <a:t> (</a:t>
            </a:r>
            <a:r>
              <a:rPr lang="pt-BR" sz="2000" b="1" dirty="0" err="1"/>
              <a:t>CNNs</a:t>
            </a:r>
            <a:r>
              <a:rPr lang="pt-BR" sz="2000" b="1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Foco em dados bidimensionais;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Excelentes para análise de imagens;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Extraem características como bordas, texturas e padrões visuais;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Utilizadas amplamente na área médica para segmentação e diagnóstico;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A9FE-2CEC-8A56-FB98-11DD10CC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3BB52060-CA14-C7E8-453F-EE5D267EB8B6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0A3F26A-BB1A-438A-FE08-964373395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REDES NEURAIS CONVOLUCIONAIS (CNN)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6C4B6B81-9461-7096-A880-F1D954096353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6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7C87DCF-227B-CB76-0B97-C1D2804C517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CD3AD339-78A7-D2BA-0B36-D8BE83EF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464384"/>
            <a:ext cx="95062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Camada de Convolução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Matrizes numéricas conhecidas como filtros, ou Kernels;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Soma do produto dos elementos do filtro com 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Características dependentes do tipo do filtro;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Aplicação função de ativação, </a:t>
            </a:r>
            <a:r>
              <a:rPr lang="pt-BR" sz="2000" dirty="0" err="1"/>
              <a:t>ReLU</a:t>
            </a:r>
            <a:r>
              <a:rPr lang="pt-BR" sz="2000" dirty="0"/>
              <a:t> por exemplo;</a:t>
            </a:r>
          </a:p>
          <a:p>
            <a:endParaRPr lang="pt-BR" sz="2000" dirty="0"/>
          </a:p>
          <a:p>
            <a:r>
              <a:rPr lang="pt-BR" sz="2000" b="1" dirty="0"/>
              <a:t>Camada de </a:t>
            </a:r>
            <a:r>
              <a:rPr lang="pt-BR" sz="2000" b="1" dirty="0" err="1"/>
              <a:t>Subamostragem</a:t>
            </a:r>
            <a:r>
              <a:rPr lang="pt-BR" sz="2000" b="1" dirty="0"/>
              <a:t> (</a:t>
            </a:r>
            <a:r>
              <a:rPr lang="pt-BR" sz="2000" b="1" dirty="0" err="1"/>
              <a:t>Pooling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Reduzir dimensão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Diversos tipos de </a:t>
            </a:r>
            <a:r>
              <a:rPr lang="pt-BR" sz="2000" dirty="0" err="1"/>
              <a:t>pooling</a:t>
            </a:r>
            <a:r>
              <a:rPr lang="pt-BR" sz="2000" dirty="0"/>
              <a:t> (</a:t>
            </a:r>
            <a:r>
              <a:rPr lang="pt-BR" sz="2000" dirty="0" err="1"/>
              <a:t>max</a:t>
            </a:r>
            <a:r>
              <a:rPr lang="pt-BR" sz="2000" dirty="0"/>
              <a:t>, </a:t>
            </a:r>
            <a:r>
              <a:rPr lang="pt-BR" sz="2000" dirty="0" err="1"/>
              <a:t>average</a:t>
            </a:r>
            <a:r>
              <a:rPr lang="pt-BR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Camada Totalmente Conectada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Ultima camada;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Etapa de conexão entre neurônios e classificação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755843C-F152-F648-AEB8-53117225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0F74BF13-AB6E-6D9B-1E11-ABA27BF61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" r="10301" b="2501"/>
          <a:stretch/>
        </p:blipFill>
        <p:spPr>
          <a:xfrm>
            <a:off x="8924349" y="1239201"/>
            <a:ext cx="2167527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3603E-52FE-F4A2-17EF-2CB8634AD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29124F3D-37B9-9F0D-A1B8-E1166010F1D9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3BFC7E3-2280-059E-14B3-ED56466F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EFFICIENTNET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3FD1048-61C5-03FA-E1AD-2126B19AD70A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7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4610F39-B8FB-6AF1-2B55-18F67B03D2B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3D8594F6-21D9-937B-BB6F-EED5D70B1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3" y="1464384"/>
            <a:ext cx="796525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Rede Neural Convolucional</a:t>
            </a:r>
          </a:p>
          <a:p>
            <a:endParaRPr lang="pt-BR" sz="2000" b="1" dirty="0"/>
          </a:p>
          <a:p>
            <a:r>
              <a:rPr lang="pt-BR" sz="2000" b="1" dirty="0"/>
              <a:t>Introdução de aumento de parâmetros proporcionalmente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Profundidade (nº de camadas);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Largura (nº canais);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Resolução;</a:t>
            </a:r>
          </a:p>
          <a:p>
            <a:endParaRPr lang="pt-BR" sz="2000" dirty="0"/>
          </a:p>
          <a:p>
            <a:r>
              <a:rPr lang="pt-BR" sz="2000" b="1" dirty="0"/>
              <a:t>Mobile </a:t>
            </a:r>
            <a:r>
              <a:rPr lang="pt-BR" sz="2000" b="1" dirty="0" err="1"/>
              <a:t>Inverted</a:t>
            </a:r>
            <a:r>
              <a:rPr lang="pt-BR" sz="2000" b="1" dirty="0"/>
              <a:t> </a:t>
            </a:r>
            <a:r>
              <a:rPr lang="pt-BR" sz="2000" b="1" dirty="0" err="1"/>
              <a:t>Bottleneck</a:t>
            </a:r>
            <a:r>
              <a:rPr lang="pt-BR" sz="2000" b="1" dirty="0"/>
              <a:t> (</a:t>
            </a:r>
            <a:r>
              <a:rPr lang="pt-BR" sz="2000" b="1" dirty="0" err="1"/>
              <a:t>MBConv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Expande canais antes da convolução </a:t>
            </a:r>
            <a:r>
              <a:rPr lang="pt-BR" sz="2000" dirty="0" err="1"/>
              <a:t>depthwise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Reduz custo computacional e melhora desempenho em redes neurais móveis;</a:t>
            </a:r>
          </a:p>
          <a:p>
            <a:endParaRPr lang="pt-BR" sz="2000" b="1" dirty="0"/>
          </a:p>
          <a:p>
            <a:r>
              <a:rPr lang="pt-BR" sz="2000" b="1" dirty="0"/>
              <a:t>Squeeze-</a:t>
            </a:r>
            <a:r>
              <a:rPr lang="pt-BR" sz="2000" b="1" dirty="0" err="1"/>
              <a:t>and</a:t>
            </a:r>
            <a:r>
              <a:rPr lang="pt-BR" sz="2000" b="1" dirty="0"/>
              <a:t>-</a:t>
            </a:r>
            <a:r>
              <a:rPr lang="pt-BR" sz="2000" b="1" dirty="0" err="1"/>
              <a:t>Excitation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Recalibração de ajustes dos pesos de diferentes canais;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42E6DE66-07C8-03C2-815B-1D556CD3B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2DC3A5C4-4608-44BC-BABC-BD651E427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99" y="853964"/>
            <a:ext cx="2249896" cy="56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9475-4490-854C-A2EF-D5EF0F88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9075FEF7-DFA4-8D16-CF4E-63ADD1F81680}"/>
              </a:ext>
            </a:extLst>
          </p:cNvPr>
          <p:cNvSpPr/>
          <p:nvPr/>
        </p:nvSpPr>
        <p:spPr>
          <a:xfrm>
            <a:off x="257908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9C433E1-0AAC-CA77-28AB-EAB2C8AE0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RESNET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388D94D-67C5-3B8C-A3CB-61E561344852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8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D389A8-5386-1772-3484-39653DAABE1C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96E0F594-B2BE-3253-2938-A3B9CD3A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3" y="1464384"/>
            <a:ext cx="796525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Rede Neural Convolucional</a:t>
            </a:r>
          </a:p>
          <a:p>
            <a:endParaRPr lang="pt-BR" sz="2000" b="1" dirty="0"/>
          </a:p>
          <a:p>
            <a:r>
              <a:rPr lang="pt-BR" sz="2000" b="1" dirty="0"/>
              <a:t>Introdução de conexões residuais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Soma da entrada a saída das camadas de convolução;</a:t>
            </a:r>
          </a:p>
          <a:p>
            <a:endParaRPr lang="pt-BR" sz="2000" dirty="0"/>
          </a:p>
          <a:p>
            <a:r>
              <a:rPr lang="pt-BR" sz="2000" b="1" dirty="0"/>
              <a:t>Blocos </a:t>
            </a:r>
            <a:r>
              <a:rPr lang="pt-BR" sz="2000" b="1" dirty="0" err="1"/>
              <a:t>ResNet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Convolução;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ReLU</a:t>
            </a:r>
            <a:r>
              <a:rPr lang="pt-BR" sz="2000" dirty="0"/>
              <a:t>;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ResNet50: 3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ResNet18: 2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ResNet8: 1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BB6F22C-B8C2-1896-44B8-4AC11B5EA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2CF99B8F-BC1F-DD77-6575-EDABA5E5E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95" y="528569"/>
            <a:ext cx="2047025" cy="58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2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3E33-F6D0-89DB-1D6E-828EDA98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47DF936B-B24B-A8E5-E535-14AC7A988887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0420ED-CF26-C8A1-F842-26ACA731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TRANSFORMER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637B04B-07AE-3617-F27E-0567A41A1DD0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9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EAA9B8-9D07-0349-91CA-A939BEF85A3F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11697B5-13C0-FCBB-4565-CB41AAF39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0A821E5D-6E6C-C2A8-8919-8C071564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315702"/>
            <a:ext cx="950626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Criada para tarefas de processamento de linguagem natural (NLP);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Introduziu o mecanismo de atenção e atenção própria;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Eficiência em tarefas de processamento sequencial;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Capacidade de paralelização;</a:t>
            </a:r>
          </a:p>
          <a:p>
            <a:endParaRPr lang="pt-BR" sz="2000" b="1" dirty="0"/>
          </a:p>
          <a:p>
            <a:r>
              <a:rPr lang="pt-BR" sz="2000" b="1" dirty="0"/>
              <a:t>Camada  de Embedding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Vetorização da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Camada Posicional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Inserção de valor posicional ao vetor;</a:t>
            </a:r>
          </a:p>
          <a:p>
            <a:endParaRPr lang="pt-BR" sz="2000" dirty="0"/>
          </a:p>
          <a:p>
            <a:r>
              <a:rPr lang="pt-BR" sz="2000" b="1" dirty="0"/>
              <a:t>Mecanismo de Atenção (Self-</a:t>
            </a:r>
            <a:r>
              <a:rPr lang="pt-BR" sz="2000" b="1" dirty="0" err="1"/>
              <a:t>Attention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Calculo da relevância de entre partes da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 projeções lineares Q (consulta), 𝐾 (chaves) e V (valores);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Calculo via multiplicação com pesos aprendíveis;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Produto escalar entre Q e 𝐾 determina similaridade entre elementos;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02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2591</TotalTime>
  <Words>3991</Words>
  <Application>Microsoft Office PowerPoint</Application>
  <PresentationFormat>Widescreen</PresentationFormat>
  <Paragraphs>387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Felipe Estrada Nunes da Silva</cp:lastModifiedBy>
  <cp:revision>422</cp:revision>
  <dcterms:created xsi:type="dcterms:W3CDTF">2018-06-17T15:12:08Z</dcterms:created>
  <dcterms:modified xsi:type="dcterms:W3CDTF">2025-02-27T01:40:49Z</dcterms:modified>
</cp:coreProperties>
</file>