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3"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p:scale>
          <a:sx n="100" d="100"/>
          <a:sy n="100" d="100"/>
        </p:scale>
        <p:origin x="100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C146-A001-466E-A2A3-7AD220094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FD40A3-5C69-468B-BEA7-34B850643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F33F27-EE39-480E-84D3-5FE5F9A1BD0B}"/>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5" name="Footer Placeholder 4">
            <a:extLst>
              <a:ext uri="{FF2B5EF4-FFF2-40B4-BE49-F238E27FC236}">
                <a16:creationId xmlns:a16="http://schemas.microsoft.com/office/drawing/2014/main" id="{C0FAB747-63A1-4CEE-B48E-4282ED8BE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41A9A-CB16-4072-BAD1-5CDC83810D3A}"/>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169862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390-B8A0-450F-A89A-49AFEF21D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BA2330-88FC-47C2-B6F3-6C5E2FB83C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8257F-AC40-4A2A-BFC5-E8FFEF51EDE8}"/>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5" name="Footer Placeholder 4">
            <a:extLst>
              <a:ext uri="{FF2B5EF4-FFF2-40B4-BE49-F238E27FC236}">
                <a16:creationId xmlns:a16="http://schemas.microsoft.com/office/drawing/2014/main" id="{B90876F1-782A-4F82-8B8B-DD82A8D0F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D2150-1A0F-4D1F-992D-D9D7B53559B6}"/>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394762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91F55-4B00-4AB2-8DC8-92A2423D2C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9C0CF1-1DB1-44AB-BE1F-1EF1E8245D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611A0-A17A-4300-8720-42B13D87637A}"/>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5" name="Footer Placeholder 4">
            <a:extLst>
              <a:ext uri="{FF2B5EF4-FFF2-40B4-BE49-F238E27FC236}">
                <a16:creationId xmlns:a16="http://schemas.microsoft.com/office/drawing/2014/main" id="{06621B54-A2F3-4BE3-A25D-9BFE3F5B9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87703-B77C-4F43-B3AE-7BBA5D8BBA4C}"/>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304507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A49A-314C-4CB0-8BC7-FA18F933FD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A8F5F-60FD-4D05-9749-6EA17993B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DF236-89AA-49CB-9261-5A9238714F09}"/>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5" name="Footer Placeholder 4">
            <a:extLst>
              <a:ext uri="{FF2B5EF4-FFF2-40B4-BE49-F238E27FC236}">
                <a16:creationId xmlns:a16="http://schemas.microsoft.com/office/drawing/2014/main" id="{67D3508A-3BA5-4561-855E-B56B155DD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04EA6-A846-4125-835A-B95A2A293A47}"/>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123196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8F42-A510-452B-B6A1-BD3189D4E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DD97A6-5A6E-472A-8188-02D422615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A4D05-DBE4-41EA-9F6B-11B619429C9F}"/>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5" name="Footer Placeholder 4">
            <a:extLst>
              <a:ext uri="{FF2B5EF4-FFF2-40B4-BE49-F238E27FC236}">
                <a16:creationId xmlns:a16="http://schemas.microsoft.com/office/drawing/2014/main" id="{207B3DBC-EAB5-40EE-9871-91F3E68D9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1CB3F-3D50-486E-996B-5027D3F640F8}"/>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403416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C15B-6131-4C5F-9210-057E1C7C2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9BDFD-1BC1-4125-9FA5-6BFF5706E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90E0B3-7FAB-4D43-B4FD-760465A6D9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CBA0E-7CE8-4E02-9E65-68CF2B632A37}"/>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6" name="Footer Placeholder 5">
            <a:extLst>
              <a:ext uri="{FF2B5EF4-FFF2-40B4-BE49-F238E27FC236}">
                <a16:creationId xmlns:a16="http://schemas.microsoft.com/office/drawing/2014/main" id="{C2C57DE1-3A3F-42D3-931F-9D29E8F12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C8799-5AC4-490E-9EEA-2A371E8737A8}"/>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334229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61A8-497A-4622-9216-4E895A08C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792092-0AC2-489F-94E2-333E84E51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19A90-0E8D-4063-8032-20605D478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B18F63-9F38-4F0A-ADFA-1700288C3B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40AB5F-2BB5-4F1A-AC47-279A471B6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24D869-F2E7-4259-B396-507F568E70B7}"/>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8" name="Footer Placeholder 7">
            <a:extLst>
              <a:ext uri="{FF2B5EF4-FFF2-40B4-BE49-F238E27FC236}">
                <a16:creationId xmlns:a16="http://schemas.microsoft.com/office/drawing/2014/main" id="{1C5D3011-5A68-4B95-A11F-13877810A2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6C91C3-B8AD-41F9-B4CF-17BC019B053B}"/>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351057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9217-2256-4EFE-A800-530893985B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0F075-4F9E-4D11-B094-D2961AE4F547}"/>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4" name="Footer Placeholder 3">
            <a:extLst>
              <a:ext uri="{FF2B5EF4-FFF2-40B4-BE49-F238E27FC236}">
                <a16:creationId xmlns:a16="http://schemas.microsoft.com/office/drawing/2014/main" id="{2C92B645-9706-483A-9D95-77E959B743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81E4A7-4D42-497B-A8C8-15258E56E641}"/>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143936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F68BA1-2773-4209-93A5-A48932F59A93}"/>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3" name="Footer Placeholder 2">
            <a:extLst>
              <a:ext uri="{FF2B5EF4-FFF2-40B4-BE49-F238E27FC236}">
                <a16:creationId xmlns:a16="http://schemas.microsoft.com/office/drawing/2014/main" id="{A0217CD6-C29C-433C-B144-E747472381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41DE41-2F31-4C9C-B36E-ADBBD2D2F8DB}"/>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391046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1B52-C2D5-4F34-B445-A9EC9CF90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492C09-54E2-4422-9135-6CDA77DAA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63998-580B-4D61-8FD4-D5644ECFD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982B7-C4AF-4EAA-96C0-FECA6FE4FC56}"/>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6" name="Footer Placeholder 5">
            <a:extLst>
              <a:ext uri="{FF2B5EF4-FFF2-40B4-BE49-F238E27FC236}">
                <a16:creationId xmlns:a16="http://schemas.microsoft.com/office/drawing/2014/main" id="{154C8A8B-9047-44F5-A372-B94DF28E5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93C66-5A09-4DB8-B884-27A97C90B6A4}"/>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143566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BDD0-1217-4EDB-B615-F4D9239A8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29F8C4-D3DE-4BDF-BAC0-793A5749D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1EDF5-7CFD-4805-B102-6FF00D375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FD7E4-D332-42A9-A553-877776B09058}"/>
              </a:ext>
            </a:extLst>
          </p:cNvPr>
          <p:cNvSpPr>
            <a:spLocks noGrp="1"/>
          </p:cNvSpPr>
          <p:nvPr>
            <p:ph type="dt" sz="half" idx="10"/>
          </p:nvPr>
        </p:nvSpPr>
        <p:spPr/>
        <p:txBody>
          <a:bodyPr/>
          <a:lstStyle/>
          <a:p>
            <a:fld id="{752119F9-3B7F-4095-ADCF-2C8EA5A24E54}" type="datetimeFigureOut">
              <a:rPr lang="en-US" smtClean="0"/>
              <a:t>10/26/2020</a:t>
            </a:fld>
            <a:endParaRPr lang="en-US"/>
          </a:p>
        </p:txBody>
      </p:sp>
      <p:sp>
        <p:nvSpPr>
          <p:cNvPr id="6" name="Footer Placeholder 5">
            <a:extLst>
              <a:ext uri="{FF2B5EF4-FFF2-40B4-BE49-F238E27FC236}">
                <a16:creationId xmlns:a16="http://schemas.microsoft.com/office/drawing/2014/main" id="{6EAF62F2-FE8B-45FA-A1B1-5EB92582D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55D85-CFC6-4DAB-92AA-8A5A4122309B}"/>
              </a:ext>
            </a:extLst>
          </p:cNvPr>
          <p:cNvSpPr>
            <a:spLocks noGrp="1"/>
          </p:cNvSpPr>
          <p:nvPr>
            <p:ph type="sldNum" sz="quarter" idx="12"/>
          </p:nvPr>
        </p:nvSpPr>
        <p:spPr/>
        <p:txBody>
          <a:bodyPr/>
          <a:lstStyle/>
          <a:p>
            <a:fld id="{9215876A-6A7A-41D2-B5EF-B7EB5A82F257}" type="slidenum">
              <a:rPr lang="en-US" smtClean="0"/>
              <a:t>‹#›</a:t>
            </a:fld>
            <a:endParaRPr lang="en-US"/>
          </a:p>
        </p:txBody>
      </p:sp>
    </p:spTree>
    <p:extLst>
      <p:ext uri="{BB962C8B-B14F-4D97-AF65-F5344CB8AC3E}">
        <p14:creationId xmlns:p14="http://schemas.microsoft.com/office/powerpoint/2010/main" val="410182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74C823-E9A7-4D4B-9080-0F2AE247B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139C00-EAB8-431D-9AB8-AE240910D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AFFC9-4CB9-4D2F-B287-4CD7918D6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119F9-3B7F-4095-ADCF-2C8EA5A24E54}" type="datetimeFigureOut">
              <a:rPr lang="en-US" smtClean="0"/>
              <a:t>10/26/2020</a:t>
            </a:fld>
            <a:endParaRPr lang="en-US"/>
          </a:p>
        </p:txBody>
      </p:sp>
      <p:sp>
        <p:nvSpPr>
          <p:cNvPr id="5" name="Footer Placeholder 4">
            <a:extLst>
              <a:ext uri="{FF2B5EF4-FFF2-40B4-BE49-F238E27FC236}">
                <a16:creationId xmlns:a16="http://schemas.microsoft.com/office/drawing/2014/main" id="{1B3F79F4-FE8D-40C9-9BAE-67C4EB648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B1ADCD-3385-4F74-9486-AF9465D9C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5876A-6A7A-41D2-B5EF-B7EB5A82F257}" type="slidenum">
              <a:rPr lang="en-US" smtClean="0"/>
              <a:t>‹#›</a:t>
            </a:fld>
            <a:endParaRPr lang="en-US"/>
          </a:p>
        </p:txBody>
      </p:sp>
    </p:spTree>
    <p:extLst>
      <p:ext uri="{BB962C8B-B14F-4D97-AF65-F5344CB8AC3E}">
        <p14:creationId xmlns:p14="http://schemas.microsoft.com/office/powerpoint/2010/main" val="358291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E45423-89CA-4881-AE75-690A64F576A6}"/>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488857F-01C4-4969-9BAA-BFFB4638DC26}"/>
              </a:ext>
            </a:extLst>
          </p:cNvPr>
          <p:cNvSpPr>
            <a:spLocks noGrp="1"/>
          </p:cNvSpPr>
          <p:nvPr>
            <p:ph type="ctrTitle"/>
          </p:nvPr>
        </p:nvSpPr>
        <p:spPr>
          <a:xfrm>
            <a:off x="8022021" y="3231931"/>
            <a:ext cx="3852041" cy="1834056"/>
          </a:xfrm>
        </p:spPr>
        <p:txBody>
          <a:bodyPr>
            <a:normAutofit/>
          </a:bodyPr>
          <a:lstStyle/>
          <a:p>
            <a:r>
              <a:rPr lang="en-US" sz="4000" dirty="0"/>
              <a:t>The Battle of Neighborhoods</a:t>
            </a:r>
          </a:p>
        </p:txBody>
      </p:sp>
      <p:sp>
        <p:nvSpPr>
          <p:cNvPr id="3" name="Subtitle 2">
            <a:extLst>
              <a:ext uri="{FF2B5EF4-FFF2-40B4-BE49-F238E27FC236}">
                <a16:creationId xmlns:a16="http://schemas.microsoft.com/office/drawing/2014/main" id="{32896F25-9B0B-45B2-B9A5-D658002EA8CE}"/>
              </a:ext>
            </a:extLst>
          </p:cNvPr>
          <p:cNvSpPr>
            <a:spLocks noGrp="1"/>
          </p:cNvSpPr>
          <p:nvPr>
            <p:ph type="subTitle" idx="1"/>
          </p:nvPr>
        </p:nvSpPr>
        <p:spPr>
          <a:xfrm>
            <a:off x="7782910" y="5242675"/>
            <a:ext cx="4330262" cy="683284"/>
          </a:xfrm>
        </p:spPr>
        <p:txBody>
          <a:bodyPr>
            <a:normAutofit/>
          </a:bodyPr>
          <a:lstStyle/>
          <a:p>
            <a:r>
              <a:rPr lang="en-US" sz="2000" dirty="0"/>
              <a:t>Eric S.</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34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E224-1030-48A1-AD9F-8E5143F841F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Data Acquisition</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4474BE5C-70E0-429B-9F77-133B53DC3E64}"/>
              </a:ext>
            </a:extLst>
          </p:cNvPr>
          <p:cNvPicPr>
            <a:picLocks noGrp="1" noChangeAspect="1"/>
          </p:cNvPicPr>
          <p:nvPr>
            <p:ph idx="1"/>
          </p:nvPr>
        </p:nvPicPr>
        <p:blipFill rotWithShape="1">
          <a:blip r:embed="rId2"/>
          <a:srcRect r="3850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9309618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E224-1030-48A1-AD9F-8E5143F841F3}"/>
              </a:ext>
            </a:extLst>
          </p:cNvPr>
          <p:cNvSpPr>
            <a:spLocks noGrp="1"/>
          </p:cNvSpPr>
          <p:nvPr>
            <p:ph type="title"/>
          </p:nvPr>
        </p:nvSpPr>
        <p:spPr>
          <a:xfrm>
            <a:off x="7464614" y="1783958"/>
            <a:ext cx="4087306" cy="4178691"/>
          </a:xfrm>
        </p:spPr>
        <p:txBody>
          <a:bodyPr vert="horz" lIns="91440" tIns="45720" rIns="91440" bIns="45720" rtlCol="0" anchor="b">
            <a:noAutofit/>
          </a:bodyPr>
          <a:lstStyle/>
          <a:p>
            <a:r>
              <a:rPr lang="en-US" sz="2400" dirty="0"/>
              <a:t>I got the neighborhood data from Wikipedia. This information included names and population of the area. I then used the python geocoder library to get geographical coordinates of neighborhoods</a:t>
            </a:r>
            <a:br>
              <a:rPr lang="en-US" sz="2400" dirty="0"/>
            </a:br>
            <a:br>
              <a:rPr lang="en-US" sz="2400" dirty="0"/>
            </a:br>
            <a:r>
              <a:rPr lang="en-US" sz="2400" dirty="0"/>
              <a:t>Baker, Capitol Hill, Cherry Creek, </a:t>
            </a:r>
            <a:r>
              <a:rPr lang="en-US" sz="2400" dirty="0" err="1"/>
              <a:t>Cheesman</a:t>
            </a:r>
            <a:r>
              <a:rPr lang="en-US" sz="2400" dirty="0"/>
              <a:t> Park, City Park, Congress Park, City Park West, Civic Center, Country Club, Lincoln Park, North Capitol Hill, Speer, and Union Station.</a:t>
            </a:r>
          </a:p>
        </p:txBody>
      </p:sp>
      <p:sp>
        <p:nvSpPr>
          <p:cNvPr id="15" name="Freeform: Shape 1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25D50F2E-B780-4C68-9D6B-6FFFD7B7FC83}"/>
              </a:ext>
            </a:extLst>
          </p:cNvPr>
          <p:cNvPicPr>
            <a:picLocks noGrp="1"/>
          </p:cNvPicPr>
          <p:nvPr>
            <p:ph idx="1"/>
          </p:nvPr>
        </p:nvPicPr>
        <p:blipFill rotWithShape="1">
          <a:blip r:embed="rId2"/>
          <a:srcRect l="234" r="13166"/>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3020197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E224-1030-48A1-AD9F-8E5143F841F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Analysis</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4474BE5C-70E0-429B-9F77-133B53DC3E64}"/>
              </a:ext>
            </a:extLst>
          </p:cNvPr>
          <p:cNvPicPr>
            <a:picLocks noGrp="1" noChangeAspect="1"/>
          </p:cNvPicPr>
          <p:nvPr>
            <p:ph idx="1"/>
          </p:nvPr>
        </p:nvPicPr>
        <p:blipFill rotWithShape="1">
          <a:blip r:embed="rId2"/>
          <a:srcRect r="3850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973166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F3F364E9-4834-40C3-A289-5A00ACB2161B}"/>
              </a:ext>
            </a:extLst>
          </p:cNvPr>
          <p:cNvPicPr/>
          <p:nvPr/>
        </p:nvPicPr>
        <p:blipFill>
          <a:blip r:embed="rId2"/>
          <a:stretch>
            <a:fillRect/>
          </a:stretch>
        </p:blipFill>
        <p:spPr>
          <a:xfrm>
            <a:off x="6362700" y="0"/>
            <a:ext cx="5829300" cy="3428999"/>
          </a:xfrm>
          <a:prstGeom prst="rect">
            <a:avLst/>
          </a:prstGeom>
        </p:spPr>
      </p:pic>
      <p:pic>
        <p:nvPicPr>
          <p:cNvPr id="7" name="Picture 6">
            <a:extLst>
              <a:ext uri="{FF2B5EF4-FFF2-40B4-BE49-F238E27FC236}">
                <a16:creationId xmlns:a16="http://schemas.microsoft.com/office/drawing/2014/main" id="{BB714146-4349-4DA1-BB34-379C57A5A3AF}"/>
              </a:ext>
            </a:extLst>
          </p:cNvPr>
          <p:cNvPicPr/>
          <p:nvPr/>
        </p:nvPicPr>
        <p:blipFill rotWithShape="1">
          <a:blip r:embed="rId3">
            <a:extLst>
              <a:ext uri="{BEBA8EAE-BF5A-486C-A8C5-ECC9F3942E4B}">
                <a14:imgProps xmlns:a14="http://schemas.microsoft.com/office/drawing/2010/main">
                  <a14:imgLayer r:embed="rId4">
                    <a14:imgEffect>
                      <a14:backgroundRemoval t="1942" b="99806" l="2769" r="96060">
                        <a14:foregroundMark x1="5112" y1="7767" x2="5112" y2="7767"/>
                        <a14:foregroundMark x1="5751" y1="3107" x2="5751" y2="3107"/>
                        <a14:foregroundMark x1="2662" y1="2718" x2="1493" y2="53974"/>
                        <a14:foregroundMark x1="6749" y1="84035" x2="7987" y2="85437"/>
                        <a14:foregroundMark x1="8275" y1="88915" x2="8564" y2="92416"/>
                        <a14:foregroundMark x1="7987" y1="85437" x2="8140" y2="87286"/>
                        <a14:foregroundMark x1="9767" y1="93753" x2="10650" y2="85243"/>
                        <a14:foregroundMark x1="10650" y1="85243" x2="18956" y2="81942"/>
                        <a14:foregroundMark x1="18956" y1="81942" x2="30458" y2="90485"/>
                        <a14:foregroundMark x1="30458" y1="90485" x2="17678" y2="92427"/>
                        <a14:foregroundMark x1="17678" y1="92427" x2="29073" y2="92233"/>
                        <a14:foregroundMark x1="29073" y1="92233" x2="45367" y2="95146"/>
                        <a14:foregroundMark x1="45367" y1="95146" x2="34824" y2="95534"/>
                        <a14:foregroundMark x1="34824" y1="95534" x2="65921" y2="99029"/>
                        <a14:foregroundMark x1="65921" y1="99029" x2="43131" y2="96311"/>
                        <a14:foregroundMark x1="43131" y1="96311" x2="76571" y2="98252"/>
                        <a14:foregroundMark x1="76571" y1="98252" x2="62726" y2="97282"/>
                        <a14:foregroundMark x1="62726" y1="97282" x2="88392" y2="98058"/>
                        <a14:foregroundMark x1="88392" y1="98058" x2="76145" y2="96505"/>
                        <a14:foregroundMark x1="76145" y1="96505" x2="96379" y2="98058"/>
                        <a14:foregroundMark x1="96379" y1="98058" x2="80298" y2="94951"/>
                        <a14:foregroundMark x1="80298" y1="94951" x2="91374" y2="92816"/>
                        <a14:foregroundMark x1="91374" y1="92816" x2="72630" y2="88932"/>
                        <a14:foregroundMark x1="72630" y1="88932" x2="94249" y2="87961"/>
                        <a14:foregroundMark x1="94249" y1="87961" x2="72311" y2="81553"/>
                        <a14:foregroundMark x1="72311" y1="81553" x2="91267" y2="74563"/>
                        <a14:foregroundMark x1="91267" y1="74563" x2="75612" y2="70874"/>
                        <a14:foregroundMark x1="75612" y1="70874" x2="95314" y2="62330"/>
                        <a14:foregroundMark x1="95314" y1="62330" x2="67519" y2="58252"/>
                        <a14:foregroundMark x1="67519" y1="58252" x2="96486" y2="49320"/>
                        <a14:foregroundMark x1="96486" y1="49320" x2="74973" y2="46796"/>
                        <a14:foregroundMark x1="74973" y1="46796" x2="88498" y2="39029"/>
                        <a14:foregroundMark x1="88498" y1="39029" x2="68477" y2="27961"/>
                        <a14:foregroundMark x1="68477" y1="27961" x2="96060" y2="13010"/>
                        <a14:foregroundMark x1="96060" y1="13010" x2="67306" y2="14369"/>
                        <a14:foregroundMark x1="67306" y1="14369" x2="97551" y2="9709"/>
                        <a14:foregroundMark x1="97551" y1="9709" x2="43983" y2="10680"/>
                        <a14:foregroundMark x1="43983" y1="10680" x2="71033" y2="2524"/>
                        <a14:foregroundMark x1="71033" y1="2524" x2="20447" y2="5243"/>
                        <a14:foregroundMark x1="20447" y1="5243" x2="71778" y2="1748"/>
                        <a14:foregroundMark x1="71778" y1="1748" x2="93504" y2="2524"/>
                        <a14:foregroundMark x1="93504" y1="2524" x2="1810" y2="2718"/>
                        <a14:foregroundMark x1="1810" y1="2718" x2="73589" y2="388"/>
                        <a14:foregroundMark x1="73589" y1="388" x2="4686" y2="3301"/>
                        <a14:foregroundMark x1="4686" y1="3301" x2="51225" y2="1165"/>
                        <a14:foregroundMark x1="51225" y1="1165" x2="64963" y2="3689"/>
                        <a14:foregroundMark x1="64963" y1="3689" x2="14909" y2="7379"/>
                        <a14:foregroundMark x1="14909" y1="7379" x2="80405" y2="10485"/>
                        <a14:foregroundMark x1="80405" y1="10485" x2="10650" y2="11845"/>
                        <a14:foregroundMark x1="10650" y1="11845" x2="77316" y2="17087"/>
                        <a14:foregroundMark x1="77316" y1="17087" x2="16081" y2="20194"/>
                        <a14:foregroundMark x1="16081" y1="20194" x2="64856" y2="15534"/>
                        <a14:foregroundMark x1="64856" y1="15534" x2="3621" y2="18835"/>
                        <a14:foregroundMark x1="3621" y1="18835" x2="96060" y2="15534"/>
                        <a14:foregroundMark x1="96060" y1="15534" x2="3940" y2="15534"/>
                        <a14:foregroundMark x1="3940" y1="15534" x2="25027" y2="16505"/>
                        <a14:foregroundMark x1="25027" y1="16505" x2="89776" y2="15922"/>
                        <a14:foregroundMark x1="89776" y1="15922" x2="12141" y2="18641"/>
                        <a14:foregroundMark x1="12141" y1="18641" x2="28860" y2="20388"/>
                        <a14:foregroundMark x1="28860" y1="20388" x2="90628" y2="19417"/>
                        <a14:foregroundMark x1="90628" y1="19417" x2="6070" y2="23301"/>
                        <a14:foregroundMark x1="6070" y1="23301" x2="96273" y2="20000"/>
                        <a14:foregroundMark x1="96273" y1="20000" x2="15016" y2="26019"/>
                        <a14:foregroundMark x1="15016" y1="26019" x2="82002" y2="35340"/>
                        <a14:foregroundMark x1="82002" y1="35340" x2="8307" y2="32039"/>
                        <a14:foregroundMark x1="8307" y1="32039" x2="85197" y2="28350"/>
                        <a14:foregroundMark x1="85197" y1="28350" x2="6177" y2="23495"/>
                        <a14:foregroundMark x1="6177" y1="23495" x2="87327" y2="24078"/>
                        <a14:foregroundMark x1="87327" y1="24078" x2="17359" y2="29515"/>
                        <a14:foregroundMark x1="17359" y1="29515" x2="64856" y2="30097"/>
                        <a14:foregroundMark x1="64856" y1="30097" x2="98190" y2="29515"/>
                        <a14:foregroundMark x1="98190" y1="29515" x2="1491" y2="33981"/>
                        <a14:foregroundMark x1="1491" y1="33981" x2="96273" y2="33592"/>
                        <a14:foregroundMark x1="96273" y1="33592" x2="2343" y2="36699"/>
                        <a14:foregroundMark x1="2343" y1="36699" x2="55378" y2="37476"/>
                        <a14:foregroundMark x1="55378" y1="37476" x2="93291" y2="37476"/>
                        <a14:foregroundMark x1="93291" y1="37476" x2="5964" y2="39029"/>
                        <a14:foregroundMark x1="5964" y1="39029" x2="91054" y2="43301"/>
                        <a14:foregroundMark x1="91054" y1="43301" x2="3834" y2="40194"/>
                        <a14:foregroundMark x1="3834" y1="40194" x2="66986" y2="41748"/>
                        <a14:foregroundMark x1="66986" y1="41748" x2="98190" y2="40583"/>
                        <a14:foregroundMark x1="98190" y1="40583" x2="6816" y2="43689"/>
                        <a14:foregroundMark x1="6816" y1="43689" x2="93610" y2="46408"/>
                        <a14:foregroundMark x1="93610" y1="46408" x2="12886" y2="51456"/>
                        <a14:foregroundMark x1="12886" y1="51456" x2="40788" y2="52039"/>
                        <a14:foregroundMark x1="40788" y1="52039" x2="95421" y2="50097"/>
                        <a14:foregroundMark x1="95421" y1="50097" x2="8626" y2="48350"/>
                        <a14:foregroundMark x1="8626" y1="48350" x2="50373" y2="51456"/>
                        <a14:foregroundMark x1="50373" y1="51456" x2="89883" y2="50485"/>
                        <a14:foregroundMark x1="89883" y1="50485" x2="8094" y2="50680"/>
                        <a14:foregroundMark x1="8094" y1="50680" x2="94888" y2="49515"/>
                        <a14:foregroundMark x1="94888" y1="49515" x2="20554" y2="42524"/>
                        <a14:foregroundMark x1="20554" y1="42524" x2="94569" y2="51650"/>
                        <a14:foregroundMark x1="94569" y1="51650" x2="6709" y2="47961"/>
                        <a14:foregroundMark x1="6709" y1="47961" x2="93930" y2="51650"/>
                        <a14:foregroundMark x1="93930" y1="51650" x2="4260" y2="59417"/>
                        <a14:foregroundMark x1="4260" y1="59417" x2="52822" y2="60388"/>
                        <a14:foregroundMark x1="52822" y1="60388" x2="94249" y2="58641"/>
                        <a14:foregroundMark x1="94249" y1="58641" x2="4792" y2="57476"/>
                        <a14:foregroundMark x1="4792" y1="57476" x2="91374" y2="61165"/>
                        <a14:foregroundMark x1="91374" y1="61165" x2="14164" y2="53398"/>
                        <a14:foregroundMark x1="14164" y1="53398" x2="58786" y2="50680"/>
                        <a14:foregroundMark x1="58786" y1="50680" x2="94356" y2="51262"/>
                        <a14:foregroundMark x1="94356" y1="51262" x2="8626" y2="54757"/>
                        <a14:foregroundMark x1="8626" y1="54757" x2="46752" y2="56117"/>
                        <a14:foregroundMark x1="46752" y1="56117" x2="96805" y2="56117"/>
                        <a14:foregroundMark x1="96805" y1="56117" x2="10117" y2="60583"/>
                        <a14:foregroundMark x1="10117" y1="60583" x2="50266" y2="63883"/>
                        <a14:foregroundMark x1="50266" y1="63883" x2="97870" y2="62136"/>
                        <a14:foregroundMark x1="97870" y1="62136" x2="7348" y2="58447"/>
                        <a14:foregroundMark x1="7348" y1="58447" x2="80192" y2="61942"/>
                        <a14:foregroundMark x1="80192" y1="61942" x2="7987" y2="61553"/>
                        <a14:foregroundMark x1="7987" y1="61553" x2="94036" y2="65243"/>
                        <a14:foregroundMark x1="94036" y1="65243" x2="10969" y2="64854"/>
                        <a14:foregroundMark x1="10969" y1="64854" x2="71778" y2="66019"/>
                        <a14:foregroundMark x1="71778" y1="66019" x2="94569" y2="65825"/>
                        <a14:foregroundMark x1="94569" y1="65825" x2="5005" y2="68350"/>
                        <a14:foregroundMark x1="5005" y1="68350" x2="95101" y2="72816"/>
                        <a14:foregroundMark x1="95101" y1="72816" x2="43024" y2="73786"/>
                        <a14:foregroundMark x1="43024" y1="73786" x2="85197" y2="75340"/>
                        <a14:foregroundMark x1="85197" y1="75340" x2="48349" y2="72816"/>
                        <a14:foregroundMark x1="48349" y1="72816" x2="84026" y2="73786"/>
                        <a14:foregroundMark x1="84026" y1="73786" x2="42812" y2="75922"/>
                        <a14:foregroundMark x1="42812" y1="75922" x2="82854" y2="78641"/>
                        <a14:foregroundMark x1="82854" y1="78641" x2="20767" y2="76893"/>
                        <a14:foregroundMark x1="20767" y1="76893" x2="81683" y2="80583"/>
                        <a14:foregroundMark x1="81683" y1="80583" x2="45154" y2="80388"/>
                        <a14:foregroundMark x1="45154" y1="80388" x2="84558" y2="83301"/>
                        <a14:foregroundMark x1="84558" y1="83301" x2="53142" y2="83495"/>
                        <a14:foregroundMark x1="53142" y1="83495" x2="74015" y2="84272"/>
                        <a14:foregroundMark x1="74015" y1="84272" x2="35889" y2="85437"/>
                        <a14:foregroundMark x1="35889" y1="85437" x2="83600" y2="89320"/>
                        <a14:foregroundMark x1="83600" y1="89320" x2="47923" y2="88738"/>
                        <a14:foregroundMark x1="47923" y1="88738" x2="74121" y2="89903"/>
                        <a14:foregroundMark x1="74121" y1="89903" x2="54633" y2="90874"/>
                        <a14:foregroundMark x1="54633" y1="90874" x2="75932" y2="93592"/>
                        <a14:foregroundMark x1="75932" y1="93592" x2="52822" y2="93981"/>
                        <a14:foregroundMark x1="52822" y1="93981" x2="77316" y2="94757"/>
                        <a14:foregroundMark x1="77316" y1="94757" x2="62194" y2="95340"/>
                        <a14:foregroundMark x1="62194" y1="95340" x2="95634" y2="89709"/>
                        <a14:foregroundMark x1="95634" y1="89709" x2="75399" y2="88544"/>
                        <a14:foregroundMark x1="75399" y1="88544" x2="90096" y2="84854"/>
                        <a14:foregroundMark x1="90096" y1="84854" x2="75612" y2="84660"/>
                        <a14:foregroundMark x1="75612" y1="84660" x2="98722" y2="78641"/>
                        <a14:foregroundMark x1="98722" y1="78641" x2="80937" y2="81748"/>
                        <a14:foregroundMark x1="80937" y1="81748" x2="95208" y2="80000"/>
                        <a14:foregroundMark x1="95208" y1="80000" x2="75399" y2="80583"/>
                        <a14:foregroundMark x1="75399" y1="80583" x2="95847" y2="73398"/>
                        <a14:foregroundMark x1="95847" y1="73398" x2="68371" y2="77864"/>
                        <a14:foregroundMark x1="68371" y1="77864" x2="76784" y2="72039"/>
                        <a14:foregroundMark x1="76784" y1="72039" x2="95847" y2="68544"/>
                        <a14:foregroundMark x1="95847" y1="68544" x2="68584" y2="74951"/>
                        <a14:foregroundMark x1="68584" y1="74951" x2="92439" y2="67379"/>
                        <a14:foregroundMark x1="92439" y1="67379" x2="59105" y2="70874"/>
                        <a14:foregroundMark x1="59105" y1="70874" x2="91800" y2="67184"/>
                        <a14:foregroundMark x1="91800" y1="67184" x2="56550" y2="71262"/>
                        <a14:foregroundMark x1="56550" y1="71262" x2="69542" y2="65243"/>
                        <a14:foregroundMark x1="69542" y1="65243" x2="43663" y2="65631"/>
                        <a14:foregroundMark x1="43663" y1="65631" x2="70181" y2="60971"/>
                        <a14:foregroundMark x1="70181" y1="60971" x2="46326" y2="65243"/>
                        <a14:foregroundMark x1="46326" y1="65243" x2="54633" y2="64078"/>
                        <a14:foregroundMark x1="54633" y1="64078" x2="36848" y2="68350"/>
                        <a14:foregroundMark x1="36848" y1="68350" x2="50160" y2="65243"/>
                        <a14:foregroundMark x1="50160" y1="65243" x2="30777" y2="66796"/>
                        <a14:foregroundMark x1="30777" y1="66796" x2="39617" y2="65243"/>
                        <a14:foregroundMark x1="39617" y1="65243" x2="17252" y2="66602"/>
                        <a14:foregroundMark x1="17252" y1="66602" x2="26624" y2="66990"/>
                        <a14:foregroundMark x1="26624" y1="66990" x2="7561" y2="68350"/>
                        <a14:foregroundMark x1="7561" y1="68350" x2="22897" y2="69709"/>
                        <a14:foregroundMark x1="22897" y1="69709" x2="11289" y2="70680"/>
                        <a14:foregroundMark x1="11289" y1="70680" x2="9159" y2="84078"/>
                        <a14:foregroundMark x1="9159" y1="84078" x2="19063" y2="79029"/>
                        <a14:foregroundMark x1="19063" y1="79029" x2="17678" y2="96311"/>
                        <a14:foregroundMark x1="17678" y1="96311" x2="23749" y2="84854"/>
                        <a14:foregroundMark x1="23749" y1="84854" x2="35250" y2="85243"/>
                        <a14:foregroundMark x1="35250" y1="85243" x2="19808" y2="85631"/>
                        <a14:foregroundMark x1="19808" y1="85631" x2="38552" y2="88350"/>
                        <a14:foregroundMark x1="38552" y1="88350" x2="23429" y2="83689"/>
                        <a14:foregroundMark x1="23429" y1="83689" x2="36422" y2="80194"/>
                        <a14:foregroundMark x1="36422" y1="80194" x2="27476" y2="82913"/>
                        <a14:foregroundMark x1="27476" y1="82913" x2="36422" y2="83883"/>
                        <a14:foregroundMark x1="36422" y1="83883" x2="24388" y2="84466"/>
                        <a14:foregroundMark x1="24388" y1="84466" x2="39191" y2="83107"/>
                        <a14:foregroundMark x1="39191" y1="83107" x2="31097" y2="86019"/>
                        <a14:foregroundMark x1="31097" y1="86019" x2="43450" y2="91262"/>
                        <a14:foregroundMark x1="43450" y1="91262" x2="31629" y2="92039"/>
                        <a14:foregroundMark x1="31629" y1="92039" x2="40469" y2="95340"/>
                        <a14:foregroundMark x1="40469" y1="95340" x2="28222" y2="95340"/>
                        <a14:foregroundMark x1="28222" y1="95340" x2="48136" y2="87767"/>
                        <a14:foregroundMark x1="48136" y1="87767" x2="4433" y2="76901"/>
                        <a14:foregroundMark x1="4493" y1="75037" x2="9372" y2="73398"/>
                        <a14:foregroundMark x1="9372" y1="73398" x2="3763" y2="63842"/>
                        <a14:foregroundMark x1="3450" y1="62320" x2="14590" y2="62136"/>
                        <a14:foregroundMark x1="14590" y1="62136" x2="34398" y2="73398"/>
                        <a14:foregroundMark x1="34398" y1="73398" x2="24494" y2="74175"/>
                        <a14:foregroundMark x1="24494" y1="74175" x2="36102" y2="74951"/>
                        <a14:foregroundMark x1="36102" y1="74951" x2="35783" y2="74951"/>
                        <a14:foregroundMark x1="45793" y1="98058" x2="54420" y2="98252"/>
                        <a14:foregroundMark x1="54420" y1="98252" x2="54207" y2="97282"/>
                        <a14:foregroundMark x1="91480" y1="3689" x2="98509" y2="14757"/>
                        <a14:foregroundMark x1="98509" y1="14757" x2="95421" y2="98641"/>
                        <a14:foregroundMark x1="95421" y1="98641" x2="95314" y2="99806"/>
                        <a14:foregroundMark x1="7348" y1="81165" x2="13099" y2="90874"/>
                        <a14:foregroundMark x1="7881" y1="81748" x2="7242" y2="78835"/>
                        <a14:foregroundMark x1="7561" y1="80583" x2="7668" y2="78835"/>
                        <a14:foregroundMark x1="10437" y1="5243" x2="12460" y2="7184"/>
                        <a14:foregroundMark x1="90522" y1="1942" x2="96166" y2="12039"/>
                        <a14:foregroundMark x1="96166" y1="12039" x2="95421" y2="17476"/>
                        <a14:foregroundMark x1="95101" y1="7184" x2="93184" y2="1942"/>
                        <a14:foregroundMark x1="3621" y1="62913" x2="4473" y2="63689"/>
                        <a14:foregroundMark x1="5005" y1="66019" x2="5112" y2="71650"/>
                        <a14:foregroundMark x1="4899" y1="70874" x2="5218" y2="74757"/>
                        <a14:foregroundMark x1="6922" y1="77864" x2="3940" y2="77476"/>
                        <a14:foregroundMark x1="3727" y1="77282" x2="3727" y2="77282"/>
                        <a14:foregroundMark x1="3940" y1="76699" x2="3940" y2="76699"/>
                        <a14:foregroundMark x1="3727" y1="76893" x2="3727" y2="76893"/>
                        <a14:foregroundMark x1="3727" y1="77087" x2="3727" y2="77087"/>
                        <a14:foregroundMark x1="3834" y1="77864" x2="3834" y2="77864"/>
                        <a14:foregroundMark x1="3727" y1="78058" x2="3727" y2="78058"/>
                        <a14:foregroundMark x1="3940" y1="78058" x2="3940" y2="78058"/>
                        <a14:foregroundMark x1="4047" y1="78447" x2="4047" y2="78447"/>
                        <a14:foregroundMark x1="3940" y1="78252" x2="3940" y2="78252"/>
                        <a14:foregroundMark x1="7774" y1="81359" x2="6709" y2="80777"/>
                        <a14:foregroundMark x1="8200" y1="87573" x2="8200" y2="87573"/>
                        <a14:foregroundMark x1="8200" y1="91650" x2="8200" y2="91650"/>
                        <a14:foregroundMark x1="8200" y1="91068" x2="8200" y2="91068"/>
                        <a14:foregroundMark x1="8200" y1="92039" x2="8200" y2="92039"/>
                        <a14:foregroundMark x1="8200" y1="90874" x2="8200" y2="90874"/>
                        <a14:backgroundMark x1="319" y1="80000" x2="4366" y2="92816"/>
                        <a14:backgroundMark x1="4366" y1="92816" x2="4260" y2="99806"/>
                        <a14:backgroundMark x1="1810" y1="80777" x2="0" y2="78641"/>
                        <a14:backgroundMark x1="639" y1="75340" x2="6816" y2="99806"/>
                        <a14:backgroundMark x1="0" y1="54951" x2="2875" y2="68932"/>
                        <a14:backgroundMark x1="2568" y1="78447" x2="2556" y2="78835"/>
                        <a14:backgroundMark x1="2587" y1="77864" x2="2568" y2="78447"/>
                        <a14:backgroundMark x1="2606" y1="77282" x2="2587" y2="77864"/>
                        <a14:backgroundMark x1="2625" y1="76699" x2="2606" y2="77282"/>
                        <a14:backgroundMark x1="2875" y1="68932" x2="2625" y2="76699"/>
                        <a14:backgroundMark x1="2982" y1="80583" x2="7135" y2="90291"/>
                        <a14:backgroundMark x1="7455" y1="94563" x2="9585" y2="99612"/>
                        <a14:backgroundMark x1="7455" y1="94951" x2="11821" y2="99806"/>
                      </a14:backgroundRemoval>
                    </a14:imgEffect>
                  </a14:imgLayer>
                </a14:imgProps>
              </a:ext>
            </a:extLst>
          </a:blip>
          <a:srcRect b="-2222"/>
          <a:stretch/>
        </p:blipFill>
        <p:spPr>
          <a:xfrm>
            <a:off x="6438900" y="3428999"/>
            <a:ext cx="5753101" cy="3505201"/>
          </a:xfrm>
          <a:prstGeom prst="snip2DiagRect">
            <a:avLst>
              <a:gd name="adj1" fmla="val 0"/>
              <a:gd name="adj2" fmla="val 0"/>
            </a:avLst>
          </a:prstGeom>
        </p:spPr>
      </p:pic>
      <p:sp>
        <p:nvSpPr>
          <p:cNvPr id="11" name="Title 1">
            <a:extLst>
              <a:ext uri="{FF2B5EF4-FFF2-40B4-BE49-F238E27FC236}">
                <a16:creationId xmlns:a16="http://schemas.microsoft.com/office/drawing/2014/main" id="{A4D2B070-4323-47BB-B10C-062B9E21A62C}"/>
              </a:ext>
            </a:extLst>
          </p:cNvPr>
          <p:cNvSpPr>
            <a:spLocks noGrp="1"/>
          </p:cNvSpPr>
          <p:nvPr>
            <p:ph type="title"/>
          </p:nvPr>
        </p:nvSpPr>
        <p:spPr>
          <a:xfrm>
            <a:off x="352322" y="3428999"/>
            <a:ext cx="4087306" cy="1659408"/>
          </a:xfrm>
        </p:spPr>
        <p:txBody>
          <a:bodyPr vert="horz" lIns="91440" tIns="45720" rIns="91440" bIns="45720" rtlCol="0" anchor="b">
            <a:noAutofit/>
          </a:bodyPr>
          <a:lstStyle/>
          <a:p>
            <a:r>
              <a:rPr lang="en-US" sz="2400" dirty="0"/>
              <a:t>With the graphs shown it is easy to determine which neighborhoods we should remove from consideration. </a:t>
            </a:r>
          </a:p>
        </p:txBody>
      </p:sp>
    </p:spTree>
    <p:extLst>
      <p:ext uri="{BB962C8B-B14F-4D97-AF65-F5344CB8AC3E}">
        <p14:creationId xmlns:p14="http://schemas.microsoft.com/office/powerpoint/2010/main" val="31776069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E224-1030-48A1-AD9F-8E5143F841F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Conclusion</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4474BE5C-70E0-429B-9F77-133B53DC3E64}"/>
              </a:ext>
            </a:extLst>
          </p:cNvPr>
          <p:cNvPicPr>
            <a:picLocks noGrp="1" noChangeAspect="1"/>
          </p:cNvPicPr>
          <p:nvPr>
            <p:ph idx="1"/>
          </p:nvPr>
        </p:nvPicPr>
        <p:blipFill rotWithShape="1">
          <a:blip r:embed="rId2"/>
          <a:srcRect r="3850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9630705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E224-1030-48A1-AD9F-8E5143F841F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2400" dirty="0"/>
              <a:t>Since Congress Park and </a:t>
            </a:r>
            <a:r>
              <a:rPr lang="en-US" sz="2400" dirty="0" err="1"/>
              <a:t>Cheesman</a:t>
            </a:r>
            <a:r>
              <a:rPr lang="en-US" sz="2400" dirty="0"/>
              <a:t> Park neighbor each other on East 8th Ave, choosing a location between these two neighborhoods could allow the restaurant to pull people from both neighborhoods.</a:t>
            </a:r>
          </a:p>
        </p:txBody>
      </p:sp>
      <p:sp>
        <p:nvSpPr>
          <p:cNvPr id="20" name="Freeform: Shape 1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DF15A8D9-171D-40F7-9ED4-DBAE269E7F3D}"/>
              </a:ext>
            </a:extLst>
          </p:cNvPr>
          <p:cNvPicPr>
            <a:picLocks noChangeAspect="1"/>
          </p:cNvPicPr>
          <p:nvPr/>
        </p:nvPicPr>
        <p:blipFill rotWithShape="1">
          <a:blip r:embed="rId2"/>
          <a:srcRect l="4921" t="1" r="15912" b="-8055"/>
          <a:stretch/>
        </p:blipFill>
        <p:spPr>
          <a:xfrm>
            <a:off x="-2594577" y="0"/>
            <a:ext cx="9782629" cy="741045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57202105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133</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The Battle of Neighborhoods</vt:lpstr>
      <vt:lpstr>Data Acquisition</vt:lpstr>
      <vt:lpstr>I got the neighborhood data from Wikipedia. This information included names and population of the area. I then used the python geocoder library to get geographical coordinates of neighborhoods  Baker, Capitol Hill, Cherry Creek, Cheesman Park, City Park, Congress Park, City Park West, Civic Center, Country Club, Lincoln Park, North Capitol Hill, Speer, and Union Station.</vt:lpstr>
      <vt:lpstr>Analysis</vt:lpstr>
      <vt:lpstr>With the graphs shown it is easy to determine which neighborhoods we should remove from consideration. </vt:lpstr>
      <vt:lpstr>Conclusion</vt:lpstr>
      <vt:lpstr>Since Congress Park and Cheesman Park neighbor each other on East 8th Ave, choosing a location between these two neighborhoods could allow the restaurant to pull people from both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Eric Strass</dc:creator>
  <cp:lastModifiedBy>Eric Strass</cp:lastModifiedBy>
  <cp:revision>2</cp:revision>
  <dcterms:created xsi:type="dcterms:W3CDTF">2020-10-26T16:46:13Z</dcterms:created>
  <dcterms:modified xsi:type="dcterms:W3CDTF">2020-10-26T16:56:36Z</dcterms:modified>
</cp:coreProperties>
</file>