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3C5A487-54A1-4FDC-A2CB-5B4146D84760}" type="slidenum"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200" cy="40082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požadovaná adresa dotazu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hlavička odpovědi → zajímavé typy jsou například: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Content-Type (v jakém formátu nám api předala data)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Connection (v jakém stavu je spojení)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X-powered-by: (jakou technologii server využívá)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tělo odpovědi, kde se nachází v našem případě JSON objekt s informacemi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200" cy="4008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Nejznámější jsou asi kódy 400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404 – Not found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403 - Forbidden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200" cy="4008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0000" y="522000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Některté aplikace můžou využívat pouze základní dva GET, POST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CRUD systém se používá téměř ve všech aplikacích, které pracují s databázemi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200" cy="4008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probíhá komunikace mezi klientem a serverem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klientem může být jakákoliv webová, mobilní, desktopová aplikace, která komunikuje s požadovaným serverem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na serveru je nainstalovaný webserver (apache, nginx) na kterém běží naše rest api a databáze (redis, mysql, mongodb) se kterou rest api pracuje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Odešleme GET dotaz na požadovanou adresu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Můžeme specifikovat i hlavičku dotazu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User-Agent (informace o prohlížeči a zařízení)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Access-control-allow-origin (umožňuje aplikacím běžícím ve webovém prohlížeči přistoupit k datům, který leží na jiné doméně než na které běží apliakce 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Accept (který formát chceme přijmout)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Cache-Control (jak staré data z cache hodláme akceptovat)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Tělo dotazu (v našem případě Query parametry, které specifikují limit vásledků a rozsah)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7120" cy="18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cs-CZ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 flipV="1">
            <a:off x="0" y="-2880"/>
            <a:ext cx="10077120" cy="10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cs-CZ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pokeapi.co/" TargetMode="External"/><Relationship Id="rId3" Type="http://schemas.openxmlformats.org/officeDocument/2006/relationships/hyperlink" Target="https://www.codecademy.com/article/what-is-rest" TargetMode="External"/><Relationship Id="rId4" Type="http://schemas.openxmlformats.org/officeDocument/2006/relationships/hyperlink" Target="https://developer.mozilla.org/en-US/docs/Web/HTTP/Status" TargetMode="External"/><Relationship Id="rId5" Type="http://schemas.openxmlformats.org/officeDocument/2006/relationships/hyperlink" Target="https://en.wikipedia.org/wiki/Create,_read,_update_and_delete" TargetMode="External"/><Relationship Id="rId6" Type="http://schemas.openxmlformats.org/officeDocument/2006/relationships/hyperlink" Target="https://www.itnetwork.cz/programovani/nezarazene/stoparuv-pruvodce-rest-api" TargetMode="External"/><Relationship Id="rId7" Type="http://schemas.openxmlformats.org/officeDocument/2006/relationships/hyperlink" Target="https://icons8.com/" TargetMode="External"/><Relationship Id="rId8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estrellasfv/rest-api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6000" spc="-1" strike="noStrike">
                <a:solidFill>
                  <a:srgbClr val="04617b"/>
                </a:solidFill>
                <a:latin typeface="Source Sans Pro Light"/>
              </a:rPr>
              <a:t>REST API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71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s-CZ" sz="2700" spc="-1" strike="noStrike">
                <a:solidFill>
                  <a:srgbClr val="dbf5f9"/>
                </a:solidFill>
                <a:latin typeface="Source Sans Pro"/>
              </a:rPr>
              <a:t>Tereza Brůnová</a:t>
            </a:r>
            <a:endParaRPr b="0" lang="cs-CZ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Příklad odpovědi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40000" y="1497960"/>
            <a:ext cx="6118920" cy="300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GET https://pokeapi.co/api/v2/pokemon/snorlax?limit=60&amp;offset=60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32800" y="1992600"/>
            <a:ext cx="6126120" cy="1791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Date: Thu, 15 Jan 2023 07:39:18 GMT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Content-Type: application/json; charset=utf-8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Content-Length: 1907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Connection: keep-alive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access-control-allow-origin: *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Cache-Control: public, max-age=86400, s-maxage=86400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Content-Encoding: gzip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function-execution-id: vxj8w0kkbq83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x-country-code: US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x-orig-accept-language: en-US,en;q=0.9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x-powered-by: Express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540000" y="3960000"/>
            <a:ext cx="6118920" cy="1359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abilities: [],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base_experience: “189“,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forms: [],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Status kódy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567360" y="2551320"/>
          <a:ext cx="9019800" cy="1738800"/>
        </p:xfrm>
        <a:graphic>
          <a:graphicData uri="http://schemas.openxmlformats.org/drawingml/2006/table">
            <a:tbl>
              <a:tblPr/>
              <a:tblGrid>
                <a:gridCol w="4510080"/>
                <a:gridCol w="451008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Informace o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Úspěšné navázání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Indikace přesměrování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Chyba na straně klienta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Chyba na straně serveru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3" name=""/>
          <p:cNvSpPr/>
          <p:nvPr/>
        </p:nvSpPr>
        <p:spPr>
          <a:xfrm>
            <a:off x="540000" y="1260000"/>
            <a:ext cx="8998920" cy="13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Během používání se můžeme setkat i s některýmy z následujících typů kódů, které nás informují o stavu spojení.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Aft>
                <a:spcPts val="1054"/>
              </a:spcAft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 lze REST API vytvořit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 čem REST API udělat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Nezáleží na jazyku, ani na frameworku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Důležité je provedení a srozumitelnost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Vybíráme podle toho, s čím se nám nejlépe pracuje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Nejvíce rozšířené jsou např.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NodeJS → ExpressJS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Python → Flask, Django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PHP → Laravel, Symfony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Ruby → Ruby on Rails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Java → Spring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Jaké zásady je dobré dodržet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Správné používání slov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Srozumitelnost je klíčovou záležitostí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Správné používání jednotných a množných tvarů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Jednoslovné výrazy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/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pokemon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Správná paramterizace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 zachování přehlednosti a jednoduchosti je dobré vše ponechávat jako klasické paramtery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/pokemon/snorlax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Do Query paramterů pak můžeme dát například různé filtry, oauth tokeny, limity a jiné nastavení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např. /pokemon/snorlax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?limit=60&amp;offset=60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Verze REST API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Do adresy, ze které se k API bude přistupovat se ze zvyku dává i krátká a výstižná informace o tom, jaká verze se používá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api/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v2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/pokemon/snorlax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 některých případech je možné dát tuto informaci i do samotné odpovědi.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Hlavička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Klient i server by měl specifikovat, které data očekávat.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Např. pokud víme, že budeme odesílat JSON data: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Klient: </a:t>
            </a:r>
            <a:r>
              <a:rPr b="0" lang="cs-CZ" sz="1500" spc="-1" strike="noStrike">
                <a:solidFill>
                  <a:srgbClr val="2a6099"/>
                </a:solidFill>
                <a:latin typeface="Source Sans Pro"/>
              </a:rPr>
              <a:t>Accept:</a:t>
            </a: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i="1" lang="cs-CZ" sz="1500" spc="-1" strike="noStrike">
                <a:solidFill>
                  <a:srgbClr val="000000"/>
                </a:solidFill>
                <a:latin typeface="Source Sans Pro"/>
              </a:rPr>
              <a:t>application/json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Server: </a:t>
            </a:r>
            <a:r>
              <a:rPr b="0" lang="cs-CZ" sz="1500" spc="-1" strike="noStrike">
                <a:solidFill>
                  <a:srgbClr val="2a6099"/>
                </a:solidFill>
                <a:latin typeface="Source Sans Pro"/>
              </a:rPr>
              <a:t>Content-Type:</a:t>
            </a: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i="1" lang="cs-CZ" sz="1500" spc="-1" strike="noStrike">
                <a:solidFill>
                  <a:srgbClr val="000000"/>
                </a:solidFill>
                <a:latin typeface="Source Sans Pro"/>
              </a:rPr>
              <a:t>application/json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Děkuji za pozornost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120000" y="1980000"/>
            <a:ext cx="2878920" cy="28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Co je REST API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Použitá literatura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PokéAPI. PokéAPI [online].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https://pokeapi.co/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What is REST? | Codecademy. Learn to Code - for Free | Codecademy [online]. Copyright ©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https://www.codecademy.com/article/what-is-rest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HTTP response status codes - HTTP | MDN. [online]. Copyright ©1998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https://developer.mozilla.org/en-US/docs/Web/HTTP/Status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Create, read, update and delete - Wikipedia. [online].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https://en.wikipedia.org/wiki/Create,_read,_update_and_delete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Stopařův průvodce REST API. itnetwork.cz - Učíme národ IT [online]. Copyright © 2023 itnetwork.cz. Veškerý obsah webu.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https://www.itnetwork.cz/programovani/nezarazene/stoparuv-pruvodce-rest-api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Free Icons, Clipart Illustrations, Photos, and Music. Free Icons, Clipart Illustrations, Photos, and Music [online]. Copyright © 2023 Icons8 LLC.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https://icons8.com/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Odkaz na repozitář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37360" y="1620000"/>
            <a:ext cx="276156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cs-CZ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GitHub Repositář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REST API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4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Jedná se o velmi oblíbený a hojně rozšířený druh API.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Vyniká svou jednoduchostí a dobrou čitelností.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Využívá zásady REST (representational state transfer)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Komunikuje přes HTTP protokol pomocí požadavkůs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Nejčastěji pracuje s daty ve formátu JSON, XML, txt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REST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Reprezentuje stav dat (databáze) v určitém čase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Cílí na jednoduchost a dostupnost, je definován jednotný přístup k manipulaci z daty v podobě čtyř základních operací CRUD  (create, read, update, delete – reference na akce s databází)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Klient vždy pracuje pouze s reprezentací dat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Velice snadno lze informace uchovávat (ukládat chache)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Využití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Mobilní, Webové, Desktovpové aplikace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Autentizace uživatele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Získávání aktuálních dat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Provádění, volání akcí a změn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Kontrola spojení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Požadvaky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0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 komunikaci s REST API využíváme čtyči základní HTTP požadavky POST, GET, PUT, DELETE, každý  z nich reprezentuje jeden typ CRUD operace: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1407600" y="2960280"/>
          <a:ext cx="5709240" cy="2215080"/>
        </p:xfrm>
        <a:graphic>
          <a:graphicData uri="http://schemas.openxmlformats.org/drawingml/2006/table">
            <a:tbl>
              <a:tblPr/>
              <a:tblGrid>
                <a:gridCol w="1789920"/>
                <a:gridCol w="1856520"/>
                <a:gridCol w="2063160"/>
              </a:tblGrid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 Požadavek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CRUD Operace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Vytvoří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Získá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UPDATE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Přepíše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Smaže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Architektura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680000" y="2340000"/>
            <a:ext cx="4137840" cy="1797840"/>
          </a:xfrm>
          <a:prstGeom prst="rect">
            <a:avLst/>
          </a:prstGeom>
          <a:solidFill>
            <a:srgbClr val="729fc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cs-CZ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4860000" y="2520000"/>
            <a:ext cx="1797840" cy="1437840"/>
          </a:xfrm>
          <a:prstGeom prst="rect">
            <a:avLst/>
          </a:prstGeom>
          <a:solidFill>
            <a:srgbClr val="ffb66c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SERVER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840000" y="2520000"/>
            <a:ext cx="1797840" cy="1437840"/>
          </a:xfrm>
          <a:prstGeom prst="rect">
            <a:avLst/>
          </a:prstGeom>
          <a:solidFill>
            <a:srgbClr val="77bc65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DATABÁZE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40000" y="2700000"/>
            <a:ext cx="1437840" cy="35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52680" y="2160000"/>
            <a:ext cx="2225160" cy="1977840"/>
          </a:xfrm>
          <a:prstGeom prst="ellipse">
            <a:avLst/>
          </a:prstGeom>
          <a:solidFill>
            <a:srgbClr val="eeeeee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Klient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2700000"/>
            <a:ext cx="1077840" cy="17784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t">
            <a:noAutofit/>
          </a:bodyPr>
          <a:p>
            <a:pPr>
              <a:lnSpc>
                <a:spcPct val="100000"/>
              </a:lnSpc>
            </a:pPr>
            <a:endParaRPr b="0" lang="cs-CZ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3420000" y="3600000"/>
            <a:ext cx="1077840" cy="17784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t">
            <a:noAutofit/>
          </a:bodyPr>
          <a:p>
            <a:pPr>
              <a:lnSpc>
                <a:spcPct val="100000"/>
              </a:lnSpc>
            </a:pPr>
            <a:endParaRPr b="0" lang="cs-CZ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 flipH="1">
            <a:off x="1620720" y="3420000"/>
            <a:ext cx="359280" cy="3592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16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108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702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810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756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tretch/>
        </p:blipFill>
        <p:spPr>
          <a:xfrm>
            <a:off x="5220000" y="342000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5940000" y="3420000"/>
            <a:ext cx="357840" cy="3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 probíhá komunikace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Příklad dotazů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40000" y="2520000"/>
            <a:ext cx="5578920" cy="35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GET https://pokeapi.co/api/v2/pokemon/snorlax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32800" y="3060000"/>
            <a:ext cx="5586120" cy="656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User-Agent: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Mozilla/5.0 (Macintosh; Intel Mac OS X 10.9; rv:50.0) Gecko/20100101 Firefox/50.0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access-control-allow-origin: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*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Accept: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application/json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Cache-Control: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max-age=90000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000" y="3837960"/>
            <a:ext cx="5578920" cy="300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?limit=60&amp;offset=60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2023-01-14T09:04:08Z</dcterms:created>
  <dc:creator/>
  <dc:description/>
  <dc:language>cs-CZ</dc:language>
  <cp:lastModifiedBy/>
  <dcterms:modified xsi:type="dcterms:W3CDTF">2023-01-20T07:30:23Z</dcterms:modified>
  <cp:revision>15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