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0080625" cy="5670550"/>
  <p:notesSz cx="7559675" cy="10691813"/>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82" autoAdjust="0"/>
  </p:normalViewPr>
  <p:slideViewPr>
    <p:cSldViewPr snapToGrid="0">
      <p:cViewPr varScale="1">
        <p:scale>
          <a:sx n="109" d="100"/>
          <a:sy n="109" d="100"/>
        </p:scale>
        <p:origin x="13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cs-CZ" sz="1800" b="0" strike="noStrike" spc="-1">
                <a:solidFill>
                  <a:srgbClr val="000000"/>
                </a:solidFill>
                <a:latin typeface="Arial"/>
              </a:rPr>
              <a:t>Click to move the slide</a:t>
            </a: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Click to edit the notes format</a:t>
            </a:r>
          </a:p>
        </p:txBody>
      </p:sp>
      <p:sp>
        <p:nvSpPr>
          <p:cNvPr id="8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cs-CZ" sz="1400" b="0" strike="noStrike" spc="-1">
                <a:latin typeface="Times New Roman"/>
              </a:rPr>
              <a:t>&lt;header&gt;</a:t>
            </a:r>
          </a:p>
        </p:txBody>
      </p:sp>
      <p:sp>
        <p:nvSpPr>
          <p:cNvPr id="81"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buNone/>
            </a:pPr>
            <a:r>
              <a:rPr lang="cs-CZ" sz="1400" b="0" strike="noStrike" spc="-1">
                <a:latin typeface="Times New Roman"/>
              </a:rPr>
              <a:t>&lt;date/time&gt;</a:t>
            </a:r>
          </a:p>
        </p:txBody>
      </p:sp>
      <p:sp>
        <p:nvSpPr>
          <p:cNvPr id="82"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cs-CZ" sz="1400" b="0" strike="noStrike" spc="-1">
                <a:latin typeface="Times New Roman"/>
              </a:rPr>
              <a:t>&lt;footer&gt;</a:t>
            </a:r>
          </a:p>
        </p:txBody>
      </p:sp>
      <p:sp>
        <p:nvSpPr>
          <p:cNvPr id="83"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buNone/>
            </a:pPr>
            <a:fld id="{1DBE0694-6AA6-48A8-AA6F-E8447C90AECE}" type="slidenum">
              <a:rPr lang="cs-CZ" sz="1400" b="0" strike="noStrike" spc="-1">
                <a:latin typeface="Times New Roman"/>
              </a:rPr>
              <a:t>‹#›</a:t>
            </a:fld>
            <a:endParaRPr lang="cs-CZ"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16000" y="812520"/>
            <a:ext cx="7127280" cy="4008960"/>
          </a:xfrm>
          <a:prstGeom prst="rect">
            <a:avLst/>
          </a:prstGeom>
          <a:ln w="0">
            <a:noFill/>
          </a:ln>
        </p:spPr>
      </p:sp>
      <p:sp>
        <p:nvSpPr>
          <p:cNvPr id="1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dirty="0">
                <a:latin typeface="Arial"/>
              </a:rPr>
              <a:t>API = </a:t>
            </a:r>
            <a:r>
              <a:rPr lang="cs-CZ" sz="2000" b="0" strike="noStrike" spc="-1" dirty="0" err="1">
                <a:latin typeface="Arial"/>
              </a:rPr>
              <a:t>Application</a:t>
            </a:r>
            <a:r>
              <a:rPr lang="cs-CZ" sz="2000" b="0" strike="noStrike" spc="-1" dirty="0">
                <a:latin typeface="Arial"/>
              </a:rPr>
              <a:t> </a:t>
            </a:r>
            <a:r>
              <a:rPr lang="cs-CZ" sz="2000" b="0" strike="noStrike" spc="-1" dirty="0" err="1">
                <a:latin typeface="Arial"/>
              </a:rPr>
              <a:t>Programming</a:t>
            </a:r>
            <a:r>
              <a:rPr lang="cs-CZ" sz="2000" b="0" strike="noStrike" spc="-1" dirty="0">
                <a:latin typeface="Arial"/>
              </a:rPr>
              <a:t> Interface, jedná se o </a:t>
            </a:r>
            <a:r>
              <a:rPr lang="cs-CZ" sz="2000" b="0" strike="noStrike" spc="-1" dirty="0" err="1">
                <a:latin typeface="Arial"/>
              </a:rPr>
              <a:t>gateway</a:t>
            </a:r>
            <a:r>
              <a:rPr lang="cs-CZ" sz="2000" b="0" strike="noStrike" spc="-1" dirty="0">
                <a:latin typeface="Arial"/>
              </a:rPr>
              <a:t> do aplikace, kde určujeme, jaké části aplikace využít a jak s nimi nakládat.</a:t>
            </a:r>
          </a:p>
          <a:p>
            <a:endParaRPr lang="cs-CZ" sz="2000" b="0" strike="noStrike" spc="-1" dirty="0">
              <a:latin typeface="Arial"/>
            </a:endParaRPr>
          </a:p>
          <a:p>
            <a:endParaRPr lang="cs-CZ" sz="2000" b="0" strike="noStrike" spc="-1" dirty="0">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217488" y="812800"/>
            <a:ext cx="7124700" cy="4008438"/>
          </a:xfrm>
          <a:prstGeom prst="rect">
            <a:avLst/>
          </a:prstGeom>
          <a:ln w="0">
            <a:noFill/>
          </a:ln>
        </p:spPr>
      </p:sp>
      <p:sp>
        <p:nvSpPr>
          <p:cNvPr id="16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dirty="0" err="1">
                <a:latin typeface="Arial"/>
              </a:rPr>
              <a:t>NodeJS</a:t>
            </a:r>
            <a:r>
              <a:rPr lang="cs-CZ" sz="2000" b="0" strike="noStrike" spc="-1" dirty="0">
                <a:latin typeface="Arial"/>
              </a:rPr>
              <a:t> = serverově orientovaný JavaScript</a:t>
            </a:r>
          </a:p>
          <a:p>
            <a:endParaRPr lang="cs-CZ" sz="2000" b="0" strike="noStrike" spc="-1" dirty="0">
              <a:latin typeface="Arial"/>
            </a:endParaRPr>
          </a:p>
          <a:p>
            <a:r>
              <a:rPr lang="cs-CZ" sz="2000" b="0" strike="noStrike" spc="-1" dirty="0">
                <a:latin typeface="Arial"/>
              </a:rPr>
              <a:t>Nebo např. C#, kde využíváme </a:t>
            </a:r>
            <a:r>
              <a:rPr lang="cs-CZ" sz="2000" b="0" strike="noStrike" spc="-1" dirty="0" err="1">
                <a:latin typeface="Arial"/>
              </a:rPr>
              <a:t>dotNet</a:t>
            </a:r>
            <a:r>
              <a:rPr lang="cs-CZ" sz="2000" b="0" strike="noStrike" spc="-1" dirty="0">
                <a:latin typeface="Arial"/>
              </a:rPr>
              <a:t> </a:t>
            </a:r>
            <a:r>
              <a:rPr lang="cs-CZ" sz="2000" b="0" strike="noStrike" spc="-1" dirty="0" err="1">
                <a:latin typeface="Arial"/>
              </a:rPr>
              <a:t>Core</a:t>
            </a:r>
            <a:r>
              <a:rPr lang="cs-CZ" sz="2000" b="0" strike="noStrike" spc="-1" dirty="0">
                <a:latin typeface="Arial"/>
              </a:rPr>
              <a:t> nebo </a:t>
            </a:r>
            <a:r>
              <a:rPr lang="cs-CZ" sz="2000" b="0" strike="noStrike" spc="-1" dirty="0" err="1">
                <a:latin typeface="Arial"/>
              </a:rPr>
              <a:t>dotNet</a:t>
            </a:r>
            <a:r>
              <a:rPr lang="cs-CZ" sz="2000" b="0" strike="noStrike" spc="-1" dirty="0">
                <a:latin typeface="Arial"/>
              </a:rPr>
              <a:t> Framework</a:t>
            </a:r>
            <a:br>
              <a:rPr lang="cs-CZ" sz="2000" b="0" strike="noStrike" spc="-1" dirty="0">
                <a:latin typeface="Arial"/>
              </a:rPr>
            </a:br>
            <a:br>
              <a:rPr lang="cs-CZ" sz="2000" b="0" strike="noStrike" spc="-1" dirty="0">
                <a:latin typeface="Arial"/>
              </a:rPr>
            </a:br>
            <a:r>
              <a:rPr lang="cs-CZ" sz="2000" b="0" strike="noStrike" spc="-1" dirty="0" err="1">
                <a:latin typeface="Arial"/>
              </a:rPr>
              <a:t>FRAMEWORK</a:t>
            </a:r>
            <a:r>
              <a:rPr lang="cs-CZ" sz="2000" b="0" strike="noStrike" spc="-1" dirty="0">
                <a:latin typeface="Arial"/>
              </a:rPr>
              <a:t>- soubor předpřipravených funkcí</a:t>
            </a:r>
            <a:br>
              <a:rPr lang="cs-CZ" sz="2000" b="0" strike="noStrike" spc="-1" dirty="0">
                <a:latin typeface="Arial"/>
              </a:rPr>
            </a:br>
            <a:r>
              <a:rPr lang="cs-CZ" sz="2000" b="0" strike="noStrike" spc="-1" dirty="0">
                <a:latin typeface="Arial"/>
              </a:rPr>
              <a:t>např: děláme svíčkovou (REST API) – chybí nám šlehačka (spojení REST API s databází) uděláme šlehačku od začátku (uděláme nový framework od začátku) nebo koupíme šlehačku ve spreji (použijeme framework už vytvořený)</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16000" y="812520"/>
            <a:ext cx="7127280" cy="4008960"/>
          </a:xfrm>
          <a:prstGeom prst="rect">
            <a:avLst/>
          </a:prstGeom>
          <a:ln w="0">
            <a:noFill/>
          </a:ln>
        </p:spPr>
      </p:sp>
      <p:sp>
        <p:nvSpPr>
          <p:cNvPr id="16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Používáme podstatné jména a kategorizujeme naše data tak, aby i logicky dávali smysl, např.snorlaxe zařadíme do skupiny pokemon apod.</a:t>
            </a:r>
          </a:p>
          <a:p>
            <a:endParaRPr lang="cs-CZ" sz="2000" b="0" strike="noStrike" spc="-1">
              <a:latin typeface="Arial"/>
            </a:endParaRPr>
          </a:p>
          <a:p>
            <a:r>
              <a:rPr lang="cs-CZ" sz="2000" b="0" strike="noStrike" spc="-1">
                <a:latin typeface="Arial"/>
              </a:rPr>
              <a:t>Nepoužíváme žádná zájmena ani víceslové výrazy, pro zachování jednoduchsoti a srozumitelnosti.</a:t>
            </a:r>
          </a:p>
          <a:p>
            <a:endParaRPr lang="cs-CZ" sz="2000" b="0" strike="noStrike" spc="-1">
              <a:latin typeface="Arial"/>
            </a:endParaRPr>
          </a:p>
          <a:p>
            <a:r>
              <a:rPr lang="cs-CZ" sz="2000" b="0" strike="noStrike" spc="-1">
                <a:latin typeface="Arial"/>
              </a:rPr>
              <a:t>Vše dostatečně dokumentujeme.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7488" y="812800"/>
            <a:ext cx="7124700" cy="4008438"/>
          </a:xfrm>
          <a:prstGeom prst="rect">
            <a:avLst/>
          </a:prstGeom>
          <a:ln w="0">
            <a:noFill/>
          </a:ln>
        </p:spPr>
      </p:sp>
      <p:sp>
        <p:nvSpPr>
          <p:cNvPr id="16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Veškeré paramtery zapisujeme do URI pomocí lomítek, pouze volitelné nastavení směřujeme jako Query parametry (začínají otazníkem a spojují se &amp; operátorem)</a:t>
            </a:r>
          </a:p>
          <a:p>
            <a:endParaRPr lang="cs-CZ" sz="2000" b="0" strike="noStrike" spc="-1">
              <a:latin typeface="Arial"/>
            </a:endParaRPr>
          </a:p>
          <a:p>
            <a:r>
              <a:rPr lang="cs-CZ" sz="2000" b="0" strike="noStrike" spc="-1">
                <a:latin typeface="Arial"/>
              </a:rPr>
              <a:t>Volitelná data mohou být např. Limitace dat, nebo specifikování od jaké položky chceme začít.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216360" y="812520"/>
            <a:ext cx="7126920" cy="4008960"/>
          </a:xfrm>
          <a:prstGeom prst="rect">
            <a:avLst/>
          </a:prstGeom>
          <a:ln w="0">
            <a:noFill/>
          </a:ln>
        </p:spPr>
      </p:sp>
      <p:sp>
        <p:nvSpPr>
          <p:cNvPr id="17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Pokud máme klienty, které využívají např. Verzi V2 naší REST API, která vydá V3, tak přidáme jen číslo verze do URI, čímž umožníme zpětnou kompatibilitu klientům, používajícím stále verzi V2, aby se mohli pomalu přizpůsobit na novou verzi a jejich aplikace se nerozbili.</a:t>
            </a:r>
          </a:p>
          <a:p>
            <a:endParaRPr lang="cs-CZ" sz="2000" b="0" strike="noStrike" spc="-1">
              <a:latin typeface="Arial"/>
            </a:endParaRPr>
          </a:p>
          <a:p>
            <a:r>
              <a:rPr lang="cs-CZ" sz="2000" b="0" strike="noStrike" spc="-1">
                <a:latin typeface="Arial"/>
              </a:rPr>
              <a:t>Naše URI pak budou vypadat takto.</a:t>
            </a:r>
          </a:p>
          <a:p>
            <a:endParaRPr lang="cs-CZ" sz="2000" b="0" strike="noStrike" spc="-1">
              <a:latin typeface="Arial"/>
            </a:endParaRPr>
          </a:p>
          <a:p>
            <a:r>
              <a:rPr lang="cs-CZ" sz="2000" b="0" strike="noStrike" spc="-1">
                <a:latin typeface="Arial"/>
              </a:rPr>
              <a:t>   api/v2/pokemon/snorlax</a:t>
            </a:r>
          </a:p>
          <a:p>
            <a:r>
              <a:rPr lang="cs-CZ" sz="2000" b="0" strike="noStrike" spc="-1">
                <a:latin typeface="Arial"/>
              </a:rPr>
              <a:t>   api/v3/pokemon/snorlax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216360" y="812520"/>
            <a:ext cx="7126920" cy="4008960"/>
          </a:xfrm>
          <a:prstGeom prst="rect">
            <a:avLst/>
          </a:prstGeom>
          <a:ln w="0">
            <a:noFill/>
          </a:ln>
        </p:spPr>
      </p:sp>
      <p:sp>
        <p:nvSpPr>
          <p:cNvPr id="17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Pro zpětnou kontrolu dat, je dobré specifikovat hlavičky, diky kterým můžeme ověřit, zdali naše data došli tak jak mají.</a:t>
            </a:r>
          </a:p>
          <a:p>
            <a:endParaRPr lang="cs-CZ" sz="2000" b="0" strike="noStrike" spc="-1">
              <a:latin typeface="Arial"/>
            </a:endParaRPr>
          </a:p>
          <a:p>
            <a:r>
              <a:rPr lang="cs-CZ" sz="2000" b="0" strike="noStrike" spc="-1">
                <a:latin typeface="Arial"/>
              </a:rPr>
              <a:t>Vždy je dobré např. Specifikovat očekávaný typ, pokud daná api disponuje výběrem přijímaného datového typu.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217488" y="812800"/>
            <a:ext cx="7124700" cy="4008438"/>
          </a:xfrm>
          <a:prstGeom prst="rect">
            <a:avLst/>
          </a:prstGeom>
          <a:ln w="0">
            <a:noFill/>
          </a:ln>
        </p:spPr>
      </p:sp>
      <p:sp>
        <p:nvSpPr>
          <p:cNvPr id="14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dirty="0">
                <a:latin typeface="Arial"/>
              </a:rPr>
              <a:t>JSON = Java Script </a:t>
            </a:r>
            <a:r>
              <a:rPr lang="cs-CZ" sz="2000" b="0" strike="noStrike" spc="-1" dirty="0" err="1">
                <a:latin typeface="Arial"/>
              </a:rPr>
              <a:t>Object</a:t>
            </a:r>
            <a:r>
              <a:rPr lang="cs-CZ" sz="2000" b="0" strike="noStrike" spc="-1" dirty="0">
                <a:latin typeface="Arial"/>
              </a:rPr>
              <a:t> </a:t>
            </a:r>
            <a:r>
              <a:rPr lang="cs-CZ" sz="2000" b="0" strike="noStrike" spc="-1" dirty="0" err="1">
                <a:latin typeface="Arial"/>
              </a:rPr>
              <a:t>Notaiton</a:t>
            </a:r>
            <a:endParaRPr lang="cs-CZ" sz="2000" b="0" strike="noStrike" spc="-1" dirty="0">
              <a:latin typeface="Arial"/>
            </a:endParaRPr>
          </a:p>
          <a:p>
            <a:r>
              <a:rPr lang="cs-CZ" sz="2000" b="0" strike="noStrike" spc="-1" dirty="0">
                <a:latin typeface="Arial"/>
              </a:rPr>
              <a:t>-nezávislý na platformě, data mohou být organizována v polích nebo objektech</a:t>
            </a:r>
            <a:br>
              <a:rPr lang="cs-CZ" sz="2000" b="0" strike="noStrike" spc="-1" dirty="0">
                <a:latin typeface="Arial"/>
              </a:rPr>
            </a:br>
            <a:r>
              <a:rPr lang="cs-CZ" sz="2000" b="0" strike="noStrike" spc="-1" dirty="0">
                <a:latin typeface="Arial"/>
              </a:rPr>
              <a:t>-používá se jako </a:t>
            </a:r>
            <a:r>
              <a:rPr lang="cs-CZ" sz="3200" dirty="0"/>
              <a:t>paměťové médium pro webové aplikace kvůli své jednoduchosti</a:t>
            </a:r>
            <a:br>
              <a:rPr lang="cs-CZ" sz="3200" dirty="0"/>
            </a:br>
            <a:r>
              <a:rPr lang="cs-CZ" sz="3200" dirty="0"/>
              <a:t>-</a:t>
            </a:r>
            <a:r>
              <a:rPr lang="cs-CZ" sz="2000" b="0" strike="noStrike" spc="-1" dirty="0">
                <a:latin typeface="Arial"/>
              </a:rPr>
              <a:t>pro jeho jednoduchost a rozmanitost i oblíbenější, co se využití týče</a:t>
            </a:r>
          </a:p>
          <a:p>
            <a:endParaRPr lang="cs-CZ" sz="2000" b="0" strike="noStrike" spc="-1" dirty="0">
              <a:latin typeface="Arial"/>
            </a:endParaRPr>
          </a:p>
          <a:p>
            <a:r>
              <a:rPr lang="cs-CZ" sz="2000" b="0" strike="noStrike" spc="-1" dirty="0">
                <a:latin typeface="Arial"/>
              </a:rPr>
              <a:t>XML = </a:t>
            </a:r>
            <a:r>
              <a:rPr lang="cs-CZ" sz="2000" b="0" strike="noStrike" spc="-1" dirty="0" err="1">
                <a:latin typeface="Arial"/>
              </a:rPr>
              <a:t>Extensible</a:t>
            </a:r>
            <a:r>
              <a:rPr lang="cs-CZ" sz="2000" b="0" strike="noStrike" spc="-1" dirty="0">
                <a:latin typeface="Arial"/>
              </a:rPr>
              <a:t> </a:t>
            </a:r>
            <a:r>
              <a:rPr lang="cs-CZ" sz="2000" b="0" strike="noStrike" spc="-1" dirty="0" err="1">
                <a:latin typeface="Arial"/>
              </a:rPr>
              <a:t>Markup</a:t>
            </a:r>
            <a:r>
              <a:rPr lang="cs-CZ" sz="2000" b="0" strike="noStrike" spc="-1" dirty="0">
                <a:latin typeface="Arial"/>
              </a:rPr>
              <a:t> </a:t>
            </a:r>
            <a:r>
              <a:rPr lang="cs-CZ" sz="2000" b="0" strike="noStrike" spc="-1" dirty="0" err="1">
                <a:latin typeface="Arial"/>
              </a:rPr>
              <a:t>Language</a:t>
            </a:r>
            <a:br>
              <a:rPr lang="cs-CZ" sz="2000" b="0" strike="noStrike" spc="-1" dirty="0">
                <a:latin typeface="Arial"/>
              </a:rPr>
            </a:br>
            <a:r>
              <a:rPr lang="cs-CZ" sz="2000" b="0" strike="noStrike" spc="-1" dirty="0">
                <a:latin typeface="Arial"/>
              </a:rPr>
              <a:t>-značkovací jazyk stejně jako html, definují se v párech, zásadou je definovat způsob kódování textu, ve většině případech UTF-8</a:t>
            </a:r>
            <a:br>
              <a:rPr lang="cs-CZ" sz="2000" b="0" strike="noStrike" spc="-1" dirty="0">
                <a:latin typeface="Arial"/>
              </a:rPr>
            </a:br>
            <a:r>
              <a:rPr lang="cs-CZ" sz="3200" b="0" strike="noStrike" spc="-1" dirty="0">
                <a:latin typeface="Arial"/>
              </a:rPr>
              <a:t>-</a:t>
            </a:r>
            <a:r>
              <a:rPr lang="cs-CZ" sz="3200" dirty="0"/>
              <a:t>je tou nejlepší volbou pro přenos strukturovaných dat přes web</a:t>
            </a:r>
            <a:br>
              <a:rPr lang="cs-CZ" sz="2000" b="0" strike="noStrike" spc="-1" dirty="0">
                <a:latin typeface="Arial"/>
              </a:rPr>
            </a:br>
            <a:br>
              <a:rPr lang="cs-CZ" sz="2000" b="0" strike="noStrike" spc="-1" dirty="0">
                <a:latin typeface="Arial"/>
              </a:rPr>
            </a:br>
            <a:r>
              <a:rPr lang="cs-CZ" sz="2000" b="0" strike="noStrike" spc="-1" dirty="0">
                <a:latin typeface="Arial"/>
              </a:rPr>
              <a:t>-</a:t>
            </a:r>
            <a:r>
              <a:rPr lang="cs-CZ" sz="2000" dirty="0"/>
              <a:t>Formát JSON se používá k ukládání a přenosu dat, zatímco XML se používá k reprezentaci dat strojově čitelným způsobem</a:t>
            </a:r>
            <a:endParaRPr lang="cs-CZ" sz="20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216360" y="812520"/>
            <a:ext cx="7126920" cy="4008960"/>
          </a:xfrm>
          <a:prstGeom prst="rect">
            <a:avLst/>
          </a:prstGeom>
          <a:ln w="0">
            <a:noFill/>
          </a:ln>
        </p:spPr>
      </p:sp>
      <p:sp>
        <p:nvSpPr>
          <p:cNvPr id="1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a:latin typeface="Arial"/>
              </a:rPr>
              <a:t>Data, která uživatel získá v odpovědi jsou reprezentací dat ze serveru v aktuálním čase.</a:t>
            </a:r>
          </a:p>
          <a:p>
            <a:endParaRPr lang="cs-CZ" sz="2000" b="0" strike="noStrike" spc="-1">
              <a:latin typeface="Arial"/>
            </a:endParaRPr>
          </a:p>
          <a:p>
            <a:r>
              <a:rPr lang="cs-CZ" sz="2000" b="0" strike="noStrike" spc="-1">
                <a:latin typeface="Arial"/>
              </a:rPr>
              <a:t>Klient pracuje pouze s reprezentací, nikdy přímo neupravuje původní data na serveru a data vždy musí projít nějakým druhem zpracování, tudíž lze zabezpečit, příjem i odesílání dat.</a:t>
            </a:r>
          </a:p>
          <a:p>
            <a:endParaRPr lang="cs-CZ" sz="2000" b="0" strike="noStrike" spc="-1">
              <a:latin typeface="Arial"/>
            </a:endParaRPr>
          </a:p>
          <a:p>
            <a:r>
              <a:rPr lang="cs-CZ" sz="2000" b="0" strike="noStrike" spc="-1">
                <a:latin typeface="Arial"/>
              </a:rPr>
              <a:t>Pokud je o data veliký a nepřetržitý zájem, je výhodné data ukládat do cache a stanovit interval pro refreshnutí dat, čímž docílíme zamezení přetížení serveru a stálé aktuálnosti dat.</a:t>
            </a:r>
          </a:p>
          <a:p>
            <a:endParaRPr lang="cs-CZ" sz="2000" b="0" strike="noStrike" spc="-1">
              <a:latin typeface="Arial"/>
            </a:endParaRPr>
          </a:p>
          <a:p>
            <a:endParaRPr lang="cs-CZ"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17488" y="812800"/>
            <a:ext cx="7124700" cy="4008438"/>
          </a:xfrm>
          <a:prstGeom prst="rect">
            <a:avLst/>
          </a:prstGeom>
          <a:ln w="0">
            <a:noFill/>
          </a:ln>
        </p:spPr>
      </p:sp>
      <p:sp>
        <p:nvSpPr>
          <p:cNvPr id="15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cs-CZ" sz="2000" b="0" strike="noStrike" spc="-1" dirty="0">
                <a:latin typeface="Arial"/>
              </a:rPr>
              <a:t>Při vývoji aplikace na více druhů platforem, můžeme postavit univerzální REST API, kterou lze implementovat do našich aplikací a usnadnit tak správu dat napříč infrastrukturou.</a:t>
            </a:r>
            <a:br>
              <a:rPr lang="cs-CZ" sz="2000" b="0" strike="noStrike" spc="-1" dirty="0">
                <a:latin typeface="Arial"/>
              </a:rPr>
            </a:br>
            <a:r>
              <a:rPr lang="cs-CZ" sz="2000" b="0" strike="noStrike" spc="-1" dirty="0">
                <a:latin typeface="Arial"/>
              </a:rPr>
              <a:t>Např: Aplikace je pro více </a:t>
            </a:r>
            <a:r>
              <a:rPr lang="cs-CZ" sz="2000" b="0" strike="noStrike" spc="-1" dirty="0" err="1">
                <a:latin typeface="Arial"/>
              </a:rPr>
              <a:t>platform</a:t>
            </a:r>
            <a:r>
              <a:rPr lang="cs-CZ" sz="2000" b="0" strike="noStrike" spc="-1" dirty="0">
                <a:latin typeface="Arial"/>
              </a:rPr>
              <a:t>, ale REST API odesílá odpovědi(data) a přijímá požadavky pořád stejně, aplikace si to musí přebrat sama.</a:t>
            </a:r>
          </a:p>
          <a:p>
            <a:endParaRPr lang="cs-CZ" sz="2000" b="0" strike="noStrike" spc="-1" dirty="0">
              <a:latin typeface="Arial"/>
            </a:endParaRPr>
          </a:p>
          <a:p>
            <a:r>
              <a:rPr lang="cs-CZ" sz="2000" b="0" strike="noStrike" spc="-1" dirty="0">
                <a:latin typeface="Arial"/>
              </a:rPr>
              <a:t>Taktéž můžeme specifikovat, že k datům bude moci přistupovat jen autorizovaný uživatel, který bude mít například nějaký námi přidělený autorizační klíč. </a:t>
            </a:r>
            <a:br>
              <a:rPr lang="cs-CZ" sz="2000" b="0" strike="noStrike" spc="-1" dirty="0">
                <a:latin typeface="Arial"/>
              </a:rPr>
            </a:br>
            <a:r>
              <a:rPr lang="cs-CZ" sz="2000" b="0" strike="noStrike" spc="-1" dirty="0">
                <a:latin typeface="Arial"/>
              </a:rPr>
              <a:t>Např: Láďa má od tebe klíč a Pepík ne, Láďa se chce koukat na pokémony a při posílání požadavku zadá do hlavičky klíč, který jsi mu přidělil, Láďa je </a:t>
            </a:r>
            <a:r>
              <a:rPr lang="cs-CZ" sz="2000" b="0" strike="noStrike" spc="-1" dirty="0" err="1">
                <a:latin typeface="Arial"/>
              </a:rPr>
              <a:t>spokojenej</a:t>
            </a:r>
            <a:r>
              <a:rPr lang="cs-CZ" sz="2000" b="0" strike="noStrike" spc="-1" dirty="0">
                <a:latin typeface="Arial"/>
              </a:rPr>
              <a:t> a kouká na Pokémony. Pepík si zažádá o koukání na Pokémony, ale nemá klíč, Pepík nekouká na pokémony a je </a:t>
            </a:r>
            <a:r>
              <a:rPr lang="cs-CZ" sz="2000" b="0" strike="noStrike" spc="-1" dirty="0" err="1">
                <a:latin typeface="Arial"/>
              </a:rPr>
              <a:t>smutnej</a:t>
            </a:r>
            <a:r>
              <a:rPr lang="cs-CZ" sz="2000" b="0" strike="noStrike" spc="-1" dirty="0">
                <a:latin typeface="Arial"/>
              </a:rPr>
              <a:t>.</a:t>
            </a:r>
          </a:p>
          <a:p>
            <a:endParaRPr lang="cs-CZ" sz="2000" b="0" strike="noStrike" spc="-1" dirty="0">
              <a:latin typeface="Arial"/>
            </a:endParaRPr>
          </a:p>
          <a:p>
            <a:r>
              <a:rPr lang="cs-CZ" sz="2000" b="0" strike="noStrike" spc="-1" dirty="0">
                <a:latin typeface="Arial"/>
              </a:rPr>
              <a:t>Pomocí rest </a:t>
            </a:r>
            <a:r>
              <a:rPr lang="cs-CZ" sz="2000" b="0" strike="noStrike" spc="-1" dirty="0" err="1">
                <a:latin typeface="Arial"/>
              </a:rPr>
              <a:t>api</a:t>
            </a:r>
            <a:r>
              <a:rPr lang="cs-CZ" sz="2000" b="0" strike="noStrike" spc="-1" dirty="0">
                <a:latin typeface="Arial"/>
              </a:rPr>
              <a:t>, můžeme např. I volit nějaké funkce v aplikaci.</a:t>
            </a:r>
            <a:br>
              <a:rPr lang="cs-CZ" sz="2000" b="0" strike="noStrike" spc="-1" dirty="0">
                <a:latin typeface="Arial"/>
              </a:rPr>
            </a:br>
            <a:r>
              <a:rPr lang="cs-CZ" sz="2000" b="0" strike="noStrike" spc="-1" dirty="0">
                <a:latin typeface="Arial"/>
              </a:rPr>
              <a:t>Např: Ovládání Smart televize na dálku přes aplikaci.</a:t>
            </a:r>
          </a:p>
          <a:p>
            <a:endParaRPr lang="cs-CZ" sz="2000" b="0" strike="noStrike" spc="-1" dirty="0">
              <a:latin typeface="Arial"/>
            </a:endParaRPr>
          </a:p>
          <a:p>
            <a:r>
              <a:rPr lang="cs-CZ" sz="2000" b="0" strike="noStrike" spc="-1" dirty="0">
                <a:latin typeface="Arial"/>
              </a:rPr>
              <a:t>Jednoduše i lze zjistit, pokud nefunguje spojení a kde nastala chyba.</a:t>
            </a:r>
            <a:br>
              <a:rPr lang="cs-CZ" sz="2000" b="0" strike="noStrike" spc="-1" dirty="0">
                <a:latin typeface="Arial"/>
              </a:rPr>
            </a:br>
            <a:r>
              <a:rPr lang="cs-CZ" sz="2000" b="0" strike="noStrike" spc="-1" dirty="0">
                <a:latin typeface="Arial"/>
              </a:rPr>
              <a:t>-dál v prezentaci mám kódy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215900" y="812800"/>
            <a:ext cx="7126288" cy="4008438"/>
          </a:xfrm>
          <a:prstGeom prst="rect">
            <a:avLst/>
          </a:prstGeom>
          <a:ln w="0">
            <a:noFill/>
          </a:ln>
        </p:spPr>
      </p:sp>
      <p:sp>
        <p:nvSpPr>
          <p:cNvPr id="154" name="PlaceHolder 2"/>
          <p:cNvSpPr>
            <a:spLocks noGrp="1"/>
          </p:cNvSpPr>
          <p:nvPr>
            <p:ph type="body"/>
          </p:nvPr>
        </p:nvSpPr>
        <p:spPr>
          <a:xfrm>
            <a:off x="720000" y="5220000"/>
            <a:ext cx="6046560" cy="4809960"/>
          </a:xfrm>
          <a:prstGeom prst="rect">
            <a:avLst/>
          </a:prstGeom>
          <a:noFill/>
          <a:ln w="0">
            <a:noFill/>
          </a:ln>
        </p:spPr>
        <p:txBody>
          <a:bodyPr lIns="0" tIns="0" rIns="0" bIns="0" anchor="t">
            <a:noAutofit/>
          </a:bodyPr>
          <a:lstStyle/>
          <a:p>
            <a:pPr marL="216000">
              <a:lnSpc>
                <a:spcPct val="100000"/>
              </a:lnSpc>
              <a:buNone/>
              <a:tabLst>
                <a:tab pos="0" algn="l"/>
              </a:tabLst>
            </a:pPr>
            <a:r>
              <a:rPr lang="cs-CZ" sz="2000" b="0" strike="noStrike" spc="-1" dirty="0">
                <a:solidFill>
                  <a:srgbClr val="000000"/>
                </a:solidFill>
                <a:latin typeface="Arial"/>
              </a:rPr>
              <a:t>- Některé aplikace můžou využívat pouze základní dva GET, POST</a:t>
            </a:r>
            <a:endParaRPr lang="cs-CZ" sz="2000" b="0" strike="noStrike" spc="-1" dirty="0">
              <a:latin typeface="Arial"/>
            </a:endParaRPr>
          </a:p>
          <a:p>
            <a:pPr marL="216000">
              <a:lnSpc>
                <a:spcPct val="100000"/>
              </a:lnSpc>
              <a:buNone/>
              <a:tabLst>
                <a:tab pos="0" algn="l"/>
              </a:tabLst>
            </a:pP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 CRUD systém se používá téměř ve všech aplikacích, které pracují s databázemi</a:t>
            </a:r>
            <a:endParaRPr lang="cs-CZ" sz="2000" b="0" strike="noStrike" spc="-1" dirty="0">
              <a:latin typeface="Arial"/>
            </a:endParaRPr>
          </a:p>
          <a:p>
            <a:pPr marL="216000">
              <a:lnSpc>
                <a:spcPct val="100000"/>
              </a:lnSpc>
              <a:buNone/>
              <a:tabLst>
                <a:tab pos="0" algn="l"/>
              </a:tabLst>
            </a:pP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 Někdy se namísto PUT setkáme i s PATCH</a:t>
            </a:r>
            <a:br>
              <a:rPr lang="cs-CZ" sz="2000" b="0" strike="noStrike" spc="-1" dirty="0">
                <a:solidFill>
                  <a:srgbClr val="000000"/>
                </a:solidFill>
                <a:latin typeface="Arial"/>
              </a:rPr>
            </a:br>
            <a:r>
              <a:rPr lang="cs-CZ" sz="2000" b="0" strike="noStrike" spc="-1" dirty="0">
                <a:solidFill>
                  <a:srgbClr val="000000"/>
                </a:solidFill>
                <a:latin typeface="Arial"/>
              </a:rPr>
              <a:t>-v 99% se používá PUT protože starší zařízení PATCH neumí</a:t>
            </a: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-PATCH nevyžaduje celou specifikaci dat v těle požadavku, stačí specifikovat informaci, kterou chceme nahradit</a:t>
            </a:r>
            <a:endParaRPr lang="cs-CZ" sz="2000" b="0" strike="noStrike" spc="-1" dirty="0">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217488" y="812800"/>
            <a:ext cx="7123112" cy="4006850"/>
          </a:xfrm>
          <a:prstGeom prst="rect">
            <a:avLst/>
          </a:prstGeom>
          <a:ln w="0">
            <a:noFill/>
          </a:ln>
        </p:spPr>
      </p:sp>
      <p:sp>
        <p:nvSpPr>
          <p:cNvPr id="156"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algn="just">
              <a:lnSpc>
                <a:spcPct val="100000"/>
              </a:lnSpc>
              <a:buNone/>
              <a:tabLst>
                <a:tab pos="0" algn="l"/>
              </a:tabLst>
            </a:pPr>
            <a:r>
              <a:rPr lang="cs-CZ" sz="2000" b="0" strike="noStrike" spc="-1" dirty="0">
                <a:solidFill>
                  <a:srgbClr val="000000"/>
                </a:solidFill>
                <a:latin typeface="Arial"/>
              </a:rPr>
              <a:t>- probíhá komunikace mezi klientem a serverem</a:t>
            </a:r>
            <a:endParaRPr lang="cs-CZ" sz="2000" b="0" strike="noStrike" spc="-1" dirty="0">
              <a:latin typeface="Arial"/>
            </a:endParaRPr>
          </a:p>
          <a:p>
            <a:pPr marL="216000" algn="just">
              <a:lnSpc>
                <a:spcPct val="100000"/>
              </a:lnSpc>
              <a:buNone/>
              <a:tabLst>
                <a:tab pos="0" algn="l"/>
              </a:tabLst>
            </a:pPr>
            <a:endParaRPr lang="cs-CZ" sz="2000" b="0" strike="noStrike" spc="-1" dirty="0">
              <a:latin typeface="Arial"/>
            </a:endParaRPr>
          </a:p>
          <a:p>
            <a:pPr marL="216000" algn="just">
              <a:lnSpc>
                <a:spcPct val="100000"/>
              </a:lnSpc>
              <a:buNone/>
              <a:tabLst>
                <a:tab pos="0" algn="l"/>
              </a:tabLst>
            </a:pPr>
            <a:r>
              <a:rPr lang="cs-CZ" sz="2000" b="0" strike="noStrike" spc="-1" dirty="0">
                <a:solidFill>
                  <a:srgbClr val="000000"/>
                </a:solidFill>
                <a:latin typeface="Arial"/>
              </a:rPr>
              <a:t>- klientem může být jakákoliv webová, mobilní, desktopová aplikace, která komunikuje s požadovaným serverem</a:t>
            </a:r>
            <a:endParaRPr lang="cs-CZ" sz="2000" b="0" strike="noStrike" spc="-1" dirty="0">
              <a:latin typeface="Arial"/>
            </a:endParaRPr>
          </a:p>
          <a:p>
            <a:pPr marL="216000" algn="just">
              <a:lnSpc>
                <a:spcPct val="100000"/>
              </a:lnSpc>
              <a:buNone/>
              <a:tabLst>
                <a:tab pos="0" algn="l"/>
              </a:tabLst>
            </a:pPr>
            <a:endParaRPr lang="cs-CZ" sz="2000" b="0" strike="noStrike" spc="-1" dirty="0">
              <a:latin typeface="Arial"/>
            </a:endParaRPr>
          </a:p>
          <a:p>
            <a:pPr marL="216000" algn="just">
              <a:lnSpc>
                <a:spcPct val="100000"/>
              </a:lnSpc>
              <a:buNone/>
              <a:tabLst>
                <a:tab pos="0" algn="l"/>
              </a:tabLst>
            </a:pPr>
            <a:r>
              <a:rPr lang="cs-CZ" sz="2000" b="0" strike="noStrike" spc="-1" dirty="0">
                <a:solidFill>
                  <a:srgbClr val="000000"/>
                </a:solidFill>
                <a:latin typeface="Arial"/>
              </a:rPr>
              <a:t>- na serveru je nainstalovaný webserver (</a:t>
            </a:r>
            <a:r>
              <a:rPr lang="cs-CZ" sz="2000" b="0" strike="noStrike" spc="-1" dirty="0" err="1">
                <a:solidFill>
                  <a:srgbClr val="000000"/>
                </a:solidFill>
                <a:latin typeface="Arial"/>
              </a:rPr>
              <a:t>Apache</a:t>
            </a:r>
            <a:r>
              <a:rPr lang="cs-CZ" sz="2000" b="0" strike="noStrike" spc="-1" dirty="0">
                <a:solidFill>
                  <a:srgbClr val="000000"/>
                </a:solidFill>
                <a:latin typeface="Arial"/>
              </a:rPr>
              <a:t> = pírko, je nejrozšířenější), nebo (</a:t>
            </a:r>
            <a:r>
              <a:rPr lang="cs-CZ" sz="2000" b="0" strike="noStrike" spc="-1" dirty="0" err="1">
                <a:solidFill>
                  <a:srgbClr val="000000"/>
                </a:solidFill>
                <a:latin typeface="Arial"/>
              </a:rPr>
              <a:t>Ngnix</a:t>
            </a:r>
            <a:r>
              <a:rPr lang="cs-CZ" sz="2000" b="0" strike="noStrike" spc="-1" dirty="0">
                <a:solidFill>
                  <a:srgbClr val="000000"/>
                </a:solidFill>
                <a:latin typeface="Arial"/>
              </a:rPr>
              <a:t> = N, jednodušší na správu), webserver pracuje s HTTP protokoly</a:t>
            </a:r>
            <a:endParaRPr lang="cs-CZ" sz="2000" b="0" strike="noStrike" spc="-1" dirty="0">
              <a:latin typeface="Arial"/>
            </a:endParaRPr>
          </a:p>
          <a:p>
            <a:pPr marL="216000" algn="just">
              <a:lnSpc>
                <a:spcPct val="100000"/>
              </a:lnSpc>
              <a:buNone/>
              <a:tabLst>
                <a:tab pos="0" algn="l"/>
              </a:tabLst>
            </a:pPr>
            <a:endParaRPr lang="cs-CZ" sz="2000" b="0" strike="noStrike" spc="-1" dirty="0">
              <a:latin typeface="Arial"/>
            </a:endParaRPr>
          </a:p>
          <a:p>
            <a:pPr marL="216000" algn="just">
              <a:lnSpc>
                <a:spcPct val="100000"/>
              </a:lnSpc>
              <a:buNone/>
              <a:tabLst>
                <a:tab pos="0" algn="l"/>
              </a:tabLst>
            </a:pPr>
            <a:r>
              <a:rPr lang="cs-CZ" sz="2000" b="0" strike="noStrike" spc="-1" dirty="0">
                <a:solidFill>
                  <a:srgbClr val="000000"/>
                </a:solidFill>
                <a:latin typeface="Arial"/>
              </a:rPr>
              <a:t>- na serveru je naše REST API aplikace, která komunikuje s databázemi jako (</a:t>
            </a:r>
            <a:r>
              <a:rPr lang="cs-CZ" sz="2000" b="0" strike="noStrike" spc="-1" dirty="0" err="1">
                <a:solidFill>
                  <a:srgbClr val="000000"/>
                </a:solidFill>
                <a:latin typeface="Arial"/>
              </a:rPr>
              <a:t>Redis</a:t>
            </a:r>
            <a:r>
              <a:rPr lang="cs-CZ" sz="2000" b="0" strike="noStrike" spc="-1" dirty="0">
                <a:solidFill>
                  <a:srgbClr val="000000"/>
                </a:solidFill>
                <a:latin typeface="Arial"/>
              </a:rPr>
              <a:t> = červená, využívá se především na </a:t>
            </a:r>
            <a:r>
              <a:rPr lang="cs-CZ" sz="2000" b="0" strike="noStrike" spc="-1" dirty="0" err="1">
                <a:solidFill>
                  <a:srgbClr val="000000"/>
                </a:solidFill>
                <a:latin typeface="Arial"/>
              </a:rPr>
              <a:t>cache</a:t>
            </a:r>
            <a:r>
              <a:rPr lang="cs-CZ" sz="2000" b="0" strike="noStrike" spc="-1" dirty="0">
                <a:solidFill>
                  <a:srgbClr val="000000"/>
                </a:solidFill>
                <a:latin typeface="Arial"/>
              </a:rPr>
              <a:t> dat, ukládá do </a:t>
            </a:r>
            <a:r>
              <a:rPr lang="cs-CZ" sz="2000" b="0" strike="noStrike" spc="-1" dirty="0" err="1">
                <a:solidFill>
                  <a:srgbClr val="000000"/>
                </a:solidFill>
                <a:latin typeface="Arial"/>
              </a:rPr>
              <a:t>RAMky</a:t>
            </a:r>
            <a:r>
              <a:rPr lang="cs-CZ" sz="2000" b="0" strike="noStrike" spc="-1" dirty="0">
                <a:solidFill>
                  <a:srgbClr val="000000"/>
                </a:solidFill>
                <a:latin typeface="Arial"/>
              </a:rPr>
              <a:t>-rychlejší přístup) (</a:t>
            </a:r>
            <a:r>
              <a:rPr lang="cs-CZ" sz="2000" b="0" strike="noStrike" spc="-1" dirty="0" err="1">
                <a:solidFill>
                  <a:srgbClr val="000000"/>
                </a:solidFill>
                <a:latin typeface="Arial"/>
              </a:rPr>
              <a:t>MySQL</a:t>
            </a:r>
            <a:r>
              <a:rPr lang="cs-CZ" sz="2000" b="0" strike="noStrike" spc="-1" dirty="0">
                <a:solidFill>
                  <a:srgbClr val="000000"/>
                </a:solidFill>
                <a:latin typeface="Arial"/>
              </a:rPr>
              <a:t> = lachtan, nejrozšířenější databázový systém, komunikuje přes SQL scripty), (</a:t>
            </a:r>
            <a:r>
              <a:rPr lang="cs-CZ" sz="2000" b="0" strike="noStrike" spc="-1" dirty="0" err="1">
                <a:solidFill>
                  <a:srgbClr val="000000"/>
                </a:solidFill>
                <a:latin typeface="Arial"/>
              </a:rPr>
              <a:t>MongoDB</a:t>
            </a:r>
            <a:r>
              <a:rPr lang="cs-CZ" sz="2000" b="0" strike="noStrike" spc="-1" dirty="0">
                <a:solidFill>
                  <a:srgbClr val="000000"/>
                </a:solidFill>
                <a:latin typeface="Arial"/>
              </a:rPr>
              <a:t> = list, ukládá data jako JSON objekty, je rychlejší)</a:t>
            </a:r>
            <a:endParaRPr lang="cs-CZ" sz="2000" b="0" strike="noStrike" spc="-1" dirty="0">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7488" y="812800"/>
            <a:ext cx="7123112" cy="4006850"/>
          </a:xfrm>
          <a:prstGeom prst="rect">
            <a:avLst/>
          </a:prstGeom>
          <a:ln w="0">
            <a:noFill/>
          </a:ln>
        </p:spPr>
      </p:sp>
      <p:sp>
        <p:nvSpPr>
          <p:cNvPr id="158"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a:lnSpc>
                <a:spcPct val="100000"/>
              </a:lnSpc>
              <a:buNone/>
              <a:tabLst>
                <a:tab pos="0" algn="l"/>
              </a:tabLst>
            </a:pPr>
            <a:r>
              <a:rPr lang="cs-CZ" sz="2000" b="0" strike="noStrike" spc="-1" dirty="0">
                <a:solidFill>
                  <a:srgbClr val="000000"/>
                </a:solidFill>
                <a:latin typeface="Arial"/>
              </a:rPr>
              <a:t> - Odešleme GET dotaz na požadovanou adresu</a:t>
            </a:r>
            <a:endParaRPr lang="cs-CZ" sz="2000" b="0" strike="noStrike" spc="-1" dirty="0">
              <a:latin typeface="Arial"/>
            </a:endParaRPr>
          </a:p>
          <a:p>
            <a:pPr marL="216000">
              <a:lnSpc>
                <a:spcPct val="100000"/>
              </a:lnSpc>
              <a:buNone/>
              <a:tabLst>
                <a:tab pos="0" algn="l"/>
              </a:tabLst>
            </a:pP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 Hlavičkou řeknu kdo jsem, co od něj chci a jak to chci</a:t>
            </a:r>
            <a:br>
              <a:rPr lang="cs-CZ" sz="2000" b="0" strike="noStrike" spc="-1" dirty="0">
                <a:solidFill>
                  <a:srgbClr val="000000"/>
                </a:solidFill>
                <a:latin typeface="Arial"/>
              </a:rPr>
            </a:br>
            <a:r>
              <a:rPr lang="cs-CZ" sz="2000" b="0" strike="noStrike" spc="-1" dirty="0">
                <a:solidFill>
                  <a:srgbClr val="000000"/>
                </a:solidFill>
                <a:latin typeface="Arial"/>
              </a:rPr>
              <a:t>- Můžeme specifikovat i hlavičku dotazu</a:t>
            </a: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User-Agent (informace o prohlížeči a zařízení)</a:t>
            </a: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Access-</a:t>
            </a:r>
            <a:r>
              <a:rPr lang="cs-CZ" sz="2000" b="0" strike="noStrike" spc="-1" dirty="0" err="1">
                <a:solidFill>
                  <a:srgbClr val="000000"/>
                </a:solidFill>
                <a:latin typeface="Arial"/>
              </a:rPr>
              <a:t>control</a:t>
            </a:r>
            <a:r>
              <a:rPr lang="cs-CZ" sz="2000" b="0" strike="noStrike" spc="-1" dirty="0">
                <a:solidFill>
                  <a:srgbClr val="000000"/>
                </a:solidFill>
                <a:latin typeface="Arial"/>
              </a:rPr>
              <a:t>-</a:t>
            </a:r>
            <a:r>
              <a:rPr lang="cs-CZ" sz="2000" b="0" strike="noStrike" spc="-1" dirty="0" err="1">
                <a:solidFill>
                  <a:srgbClr val="000000"/>
                </a:solidFill>
                <a:latin typeface="Arial"/>
              </a:rPr>
              <a:t>allow-origin</a:t>
            </a:r>
            <a:r>
              <a:rPr lang="cs-CZ" sz="2000" b="0" strike="noStrike" spc="-1" dirty="0">
                <a:solidFill>
                  <a:srgbClr val="000000"/>
                </a:solidFill>
                <a:latin typeface="Arial"/>
              </a:rPr>
              <a:t> (umožňuje aplikacím běžícím ve webovém prohlížeči přistoupit k datům, který leží na jiné doméně než na které běží aplikace )</a:t>
            </a:r>
            <a:endParaRPr lang="cs-CZ" sz="2000" b="0" strike="noStrike" spc="-1" dirty="0">
              <a:latin typeface="Arial"/>
            </a:endParaRPr>
          </a:p>
          <a:p>
            <a:pPr marL="216000">
              <a:lnSpc>
                <a:spcPct val="100000"/>
              </a:lnSpc>
              <a:buNone/>
              <a:tabLst>
                <a:tab pos="0" algn="l"/>
              </a:tabLst>
            </a:pPr>
            <a:r>
              <a:rPr lang="cs-CZ" sz="2000" b="0" strike="noStrike" spc="-1" dirty="0" err="1">
                <a:solidFill>
                  <a:srgbClr val="000000"/>
                </a:solidFill>
                <a:latin typeface="Arial"/>
              </a:rPr>
              <a:t>Accept</a:t>
            </a:r>
            <a:r>
              <a:rPr lang="cs-CZ" sz="2000" b="0" strike="noStrike" spc="-1" dirty="0">
                <a:solidFill>
                  <a:srgbClr val="000000"/>
                </a:solidFill>
                <a:latin typeface="Arial"/>
              </a:rPr>
              <a:t> (který formát chceme přijmout)</a:t>
            </a:r>
            <a:endParaRPr lang="cs-CZ" sz="2000" b="0" strike="noStrike" spc="-1" dirty="0">
              <a:latin typeface="Arial"/>
            </a:endParaRPr>
          </a:p>
          <a:p>
            <a:pPr marL="216000">
              <a:lnSpc>
                <a:spcPct val="100000"/>
              </a:lnSpc>
              <a:buNone/>
              <a:tabLst>
                <a:tab pos="0" algn="l"/>
              </a:tabLst>
            </a:pPr>
            <a:r>
              <a:rPr lang="cs-CZ" sz="2000" b="0" strike="noStrike" spc="-1" dirty="0" err="1">
                <a:solidFill>
                  <a:srgbClr val="000000"/>
                </a:solidFill>
                <a:latin typeface="Arial"/>
              </a:rPr>
              <a:t>Cache-Control</a:t>
            </a:r>
            <a:r>
              <a:rPr lang="cs-CZ" sz="2000" b="0" strike="noStrike" spc="-1" dirty="0">
                <a:solidFill>
                  <a:srgbClr val="000000"/>
                </a:solidFill>
                <a:latin typeface="Arial"/>
              </a:rPr>
              <a:t> (jak staré data z </a:t>
            </a:r>
            <a:r>
              <a:rPr lang="cs-CZ" sz="2000" b="0" strike="noStrike" spc="-1" dirty="0" err="1">
                <a:solidFill>
                  <a:srgbClr val="000000"/>
                </a:solidFill>
                <a:latin typeface="Arial"/>
              </a:rPr>
              <a:t>cache</a:t>
            </a:r>
            <a:r>
              <a:rPr lang="cs-CZ" sz="2000" b="0" strike="noStrike" spc="-1" dirty="0">
                <a:solidFill>
                  <a:srgbClr val="000000"/>
                </a:solidFill>
                <a:latin typeface="Arial"/>
              </a:rPr>
              <a:t> hodláme akceptovat)</a:t>
            </a:r>
            <a:endParaRPr lang="cs-CZ" sz="2000" b="0" strike="noStrike" spc="-1" dirty="0">
              <a:latin typeface="Arial"/>
            </a:endParaRPr>
          </a:p>
          <a:p>
            <a:pPr marL="216000">
              <a:lnSpc>
                <a:spcPct val="100000"/>
              </a:lnSpc>
              <a:buNone/>
              <a:tabLst>
                <a:tab pos="0" algn="l"/>
              </a:tabLst>
            </a:pPr>
            <a:endParaRPr lang="cs-CZ" sz="2000" b="0" strike="noStrike" spc="-1" dirty="0">
              <a:latin typeface="Arial"/>
            </a:endParaRPr>
          </a:p>
          <a:p>
            <a:pPr marL="216000">
              <a:lnSpc>
                <a:spcPct val="100000"/>
              </a:lnSpc>
              <a:buNone/>
              <a:tabLst>
                <a:tab pos="0" algn="l"/>
              </a:tabLst>
            </a:pPr>
            <a:r>
              <a:rPr lang="cs-CZ" sz="2000" b="0" strike="noStrike" spc="-1" dirty="0">
                <a:solidFill>
                  <a:srgbClr val="000000"/>
                </a:solidFill>
                <a:latin typeface="Arial"/>
              </a:rPr>
              <a:t>- Tělo dotazu (v našem případě </a:t>
            </a:r>
            <a:r>
              <a:rPr lang="cs-CZ" sz="2000" b="0" strike="noStrike" spc="-1" dirty="0" err="1">
                <a:solidFill>
                  <a:srgbClr val="000000"/>
                </a:solidFill>
                <a:latin typeface="Arial"/>
              </a:rPr>
              <a:t>Query</a:t>
            </a:r>
            <a:r>
              <a:rPr lang="cs-CZ" sz="2000" b="0" strike="noStrike" spc="-1" dirty="0">
                <a:solidFill>
                  <a:srgbClr val="000000"/>
                </a:solidFill>
                <a:latin typeface="Arial"/>
              </a:rPr>
              <a:t> parametry, které specifikují limit výsledků a rozsah offset-kolik dat přeskočí)</a:t>
            </a:r>
            <a:endParaRPr lang="cs-CZ" sz="2000" b="0" strike="noStrike" spc="-1" dirty="0">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215900" y="812800"/>
            <a:ext cx="7126288" cy="4008438"/>
          </a:xfrm>
          <a:prstGeom prst="rect">
            <a:avLst/>
          </a:prstGeom>
          <a:ln w="0">
            <a:noFill/>
          </a:ln>
        </p:spPr>
      </p:sp>
      <p:sp>
        <p:nvSpPr>
          <p:cNvPr id="160"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a:lnSpc>
                <a:spcPct val="100000"/>
              </a:lnSpc>
              <a:buNone/>
              <a:tabLst>
                <a:tab pos="0" algn="l"/>
              </a:tabLst>
            </a:pPr>
            <a:r>
              <a:rPr lang="cs-CZ" sz="2000" b="0" strike="noStrike" spc="-1">
                <a:solidFill>
                  <a:srgbClr val="000000"/>
                </a:solidFill>
                <a:latin typeface="Arial"/>
              </a:rPr>
              <a:t>- požadovaná adresa dotazu</a:t>
            </a:r>
            <a:endParaRPr lang="cs-CZ" sz="2000" b="0" strike="noStrike" spc="-1">
              <a:latin typeface="Arial"/>
            </a:endParaRPr>
          </a:p>
          <a:p>
            <a:pPr marL="216000">
              <a:lnSpc>
                <a:spcPct val="100000"/>
              </a:lnSpc>
              <a:buNone/>
              <a:tabLst>
                <a:tab pos="0" algn="l"/>
              </a:tabLst>
            </a:pP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 hlavička odpovědi → zajímavé typy jsou například:</a:t>
            </a: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Content-Type (v jakém formátu nám api předala data)</a:t>
            </a: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Connection (v jakém stavu je spojení)</a:t>
            </a: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X-powered-by: (jakou technologii server využívá)</a:t>
            </a:r>
            <a:endParaRPr lang="cs-CZ" sz="2000" b="0" strike="noStrike" spc="-1">
              <a:latin typeface="Arial"/>
            </a:endParaRPr>
          </a:p>
          <a:p>
            <a:pPr marL="216000">
              <a:lnSpc>
                <a:spcPct val="100000"/>
              </a:lnSpc>
              <a:buNone/>
              <a:tabLst>
                <a:tab pos="0" algn="l"/>
              </a:tabLst>
            </a:pP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 tělo odpovědi, kde se nachází v našem případě JSON objekt s informacemi</a:t>
            </a:r>
            <a:endParaRPr lang="cs-CZ"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215900" y="812800"/>
            <a:ext cx="7126288" cy="4008438"/>
          </a:xfrm>
          <a:prstGeom prst="rect">
            <a:avLst/>
          </a:prstGeom>
          <a:ln w="0">
            <a:noFill/>
          </a:ln>
        </p:spPr>
      </p:sp>
      <p:sp>
        <p:nvSpPr>
          <p:cNvPr id="162"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a:lnSpc>
                <a:spcPct val="100000"/>
              </a:lnSpc>
              <a:buNone/>
              <a:tabLst>
                <a:tab pos="0" algn="l"/>
              </a:tabLst>
            </a:pPr>
            <a:r>
              <a:rPr lang="cs-CZ" sz="2000" b="0" strike="noStrike" spc="-1">
                <a:solidFill>
                  <a:srgbClr val="000000"/>
                </a:solidFill>
                <a:latin typeface="Arial"/>
              </a:rPr>
              <a:t>- Nejznámější jsou asi kódy 400</a:t>
            </a: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	404 – Not found</a:t>
            </a: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	403 – Forbidden (nedovolený přístup)</a:t>
            </a:r>
            <a:endParaRPr lang="cs-CZ" sz="2000" b="0" strike="noStrike" spc="-1">
              <a:latin typeface="Arial"/>
            </a:endParaRPr>
          </a:p>
          <a:p>
            <a:pPr marL="216000">
              <a:lnSpc>
                <a:spcPct val="100000"/>
              </a:lnSpc>
              <a:buNone/>
              <a:tabLst>
                <a:tab pos="0" algn="l"/>
              </a:tabLst>
            </a:pPr>
            <a:endParaRPr lang="cs-CZ" sz="2000" b="0" strike="noStrike" spc="-1">
              <a:latin typeface="Arial"/>
            </a:endParaRPr>
          </a:p>
          <a:p>
            <a:pPr marL="216000">
              <a:lnSpc>
                <a:spcPct val="100000"/>
              </a:lnSpc>
              <a:buNone/>
              <a:tabLst>
                <a:tab pos="0" algn="l"/>
              </a:tabLst>
            </a:pPr>
            <a:r>
              <a:rPr lang="cs-CZ" sz="2000" b="0" strike="noStrike" spc="-1">
                <a:solidFill>
                  <a:srgbClr val="000000"/>
                </a:solidFill>
                <a:latin typeface="Arial"/>
              </a:rPr>
              <a:t>- Díky těmto kódům, můžeme právě jak bylo zmíněno kontrolovat spojení se serverem</a:t>
            </a:r>
            <a:endParaRPr lang="cs-CZ"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cs-CZ"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cs-CZ"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cs-CZ"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cs-CZ"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endParaRPr lang="cs-CZ" sz="1800" b="0" strike="noStrike" spc="-1">
              <a:solidFill>
                <a:srgbClr val="000000"/>
              </a:solidFill>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cs-CZ"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Obdélník 2"/>
          <p:cNvSpPr/>
          <p:nvPr/>
        </p:nvSpPr>
        <p:spPr>
          <a:xfrm>
            <a:off x="0" y="3780000"/>
            <a:ext cx="10076760" cy="1886760"/>
          </a:xfrm>
          <a:prstGeom prst="rect">
            <a:avLst/>
          </a:prstGeom>
          <a:pattFill prst="lgGrid">
            <a:fgClr>
              <a:srgbClr val="3465A4"/>
            </a:fgClr>
            <a:bgClr>
              <a:srgbClr val="009EDA"/>
            </a:bgClr>
          </a:pattFill>
          <a:ln w="18000">
            <a:noFill/>
          </a:ln>
          <a:effectLst>
            <a:outerShdw dist="18000" dir="16200000" rotWithShape="0">
              <a:srgbClr val="F49100"/>
            </a:outerShdw>
          </a:effectLst>
        </p:spPr>
        <p:style>
          <a:lnRef idx="0">
            <a:scrgbClr r="0" g="0" b="0"/>
          </a:lnRef>
          <a:fillRef idx="0">
            <a:scrgbClr r="0" g="0" b="0"/>
          </a:fillRef>
          <a:effectRef idx="0">
            <a:scrgbClr r="0" g="0" b="0"/>
          </a:effectRef>
          <a:fontRef idx="minor"/>
        </p:style>
      </p:sp>
      <p:sp>
        <p:nvSpPr>
          <p:cNvPr id="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r>
              <a:rPr lang="cs-CZ" sz="1800" b="0" strike="noStrike" spc="-1">
                <a:solidFill>
                  <a:srgbClr val="000000"/>
                </a:solid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cs-CZ"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cs-CZ"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cs-CZ"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cs-CZ"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cs-CZ"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cs-CZ"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cs-CZ"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 name="Obdélník 38"/>
          <p:cNvSpPr/>
          <p:nvPr/>
        </p:nvSpPr>
        <p:spPr>
          <a:xfrm flipV="1">
            <a:off x="0" y="-3600"/>
            <a:ext cx="10076760" cy="107676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4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r>
              <a:rPr lang="cs-CZ"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cs-CZ"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cs-CZ"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cs-CZ"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cs-CZ"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cs-CZ"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cs-CZ"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cs-CZ"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icons8.com/" TargetMode="External"/><Relationship Id="rId3" Type="http://schemas.openxmlformats.org/officeDocument/2006/relationships/hyperlink" Target="https://pokeapi.co/" TargetMode="External"/><Relationship Id="rId7" Type="http://schemas.openxmlformats.org/officeDocument/2006/relationships/hyperlink" Target="https://www.itnetwork.cz/programovani/nezarazene/stoparuv-pruvodce-rest-api" TargetMode="Externa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en.wikipedia.org/wiki/Create,_read,_update_and_delete" TargetMode="External"/><Relationship Id="rId5" Type="http://schemas.openxmlformats.org/officeDocument/2006/relationships/hyperlink" Target="https://developer.mozilla.org/en-US/docs/Web/HTTP/Status" TargetMode="External"/><Relationship Id="rId4" Type="http://schemas.openxmlformats.org/officeDocument/2006/relationships/hyperlink" Target="https://www.codecademy.com/article/what-is-rest" TargetMode="External"/><Relationship Id="rId9" Type="http://schemas.openxmlformats.org/officeDocument/2006/relationships/hyperlink" Target="https://www.w3schools.com/js/js_json_xml.as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strellasfv/rest-api"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6000" b="0" strike="noStrike" spc="-1">
                <a:solidFill>
                  <a:srgbClr val="04617B"/>
                </a:solidFill>
                <a:latin typeface="Source Sans Pro Light"/>
                <a:ea typeface="DejaVu Sans"/>
              </a:rPr>
              <a:t>REST API</a:t>
            </a:r>
            <a:endParaRPr lang="cs-CZ" sz="6000" b="0" strike="noStrike" spc="-1">
              <a:solidFill>
                <a:srgbClr val="000000"/>
              </a:solidFill>
              <a:latin typeface="Arial"/>
            </a:endParaRPr>
          </a:p>
        </p:txBody>
      </p:sp>
      <p:sp>
        <p:nvSpPr>
          <p:cNvPr id="85" name="PlaceHolder 2"/>
          <p:cNvSpPr>
            <a:spLocks noGrp="1"/>
          </p:cNvSpPr>
          <p:nvPr>
            <p:ph type="subTitle"/>
          </p:nvPr>
        </p:nvSpPr>
        <p:spPr>
          <a:xfrm>
            <a:off x="450000" y="3870000"/>
            <a:ext cx="8996760" cy="1166760"/>
          </a:xfrm>
          <a:prstGeom prst="rect">
            <a:avLst/>
          </a:prstGeom>
          <a:noFill/>
          <a:ln w="0">
            <a:noFill/>
          </a:ln>
        </p:spPr>
        <p:txBody>
          <a:bodyPr lIns="0" tIns="0" rIns="0" bIns="0" anchor="t">
            <a:noAutofit/>
          </a:bodyPr>
          <a:lstStyle/>
          <a:p>
            <a:pPr marL="228600">
              <a:lnSpc>
                <a:spcPct val="100000"/>
              </a:lnSpc>
              <a:spcBef>
                <a:spcPts val="1001"/>
              </a:spcBef>
              <a:buNone/>
              <a:tabLst>
                <a:tab pos="0" algn="l"/>
              </a:tabLst>
            </a:pPr>
            <a:r>
              <a:rPr lang="cs-CZ" sz="2700" b="1" strike="noStrike" spc="-1">
                <a:solidFill>
                  <a:srgbClr val="DBF5F9"/>
                </a:solidFill>
                <a:latin typeface="Source Sans Pro"/>
                <a:ea typeface="DejaVu Sans"/>
              </a:rPr>
              <a:t>Tereza Brůnová</a:t>
            </a:r>
            <a:endParaRPr lang="cs-CZ" sz="27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Příklad dotazů</a:t>
            </a:r>
            <a:endParaRPr lang="cs-CZ" sz="4500" b="0" strike="noStrike" spc="-1">
              <a:solidFill>
                <a:srgbClr val="000000"/>
              </a:solidFill>
              <a:latin typeface="Arial"/>
            </a:endParaRPr>
          </a:p>
        </p:txBody>
      </p:sp>
      <p:sp>
        <p:nvSpPr>
          <p:cNvPr id="117" name="Obdélník 113"/>
          <p:cNvSpPr/>
          <p:nvPr/>
        </p:nvSpPr>
        <p:spPr>
          <a:xfrm>
            <a:off x="540000" y="2520000"/>
            <a:ext cx="5578560" cy="35856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500" b="0" strike="noStrike" spc="-1">
                <a:solidFill>
                  <a:srgbClr val="000000"/>
                </a:solidFill>
                <a:latin typeface="Arial"/>
                <a:ea typeface="DejaVu Sans"/>
              </a:rPr>
              <a:t>GET https://pokeapi.co/api/v2/pokemon/snorlax</a:t>
            </a:r>
            <a:endParaRPr lang="cs-CZ" sz="1500" b="0" strike="noStrike" spc="-1">
              <a:latin typeface="Arial"/>
            </a:endParaRPr>
          </a:p>
        </p:txBody>
      </p:sp>
      <p:sp>
        <p:nvSpPr>
          <p:cNvPr id="118" name="Obdélník 114"/>
          <p:cNvSpPr/>
          <p:nvPr/>
        </p:nvSpPr>
        <p:spPr>
          <a:xfrm>
            <a:off x="532800" y="3060000"/>
            <a:ext cx="5585760" cy="65628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000" b="0" strike="noStrike" spc="-1">
                <a:solidFill>
                  <a:srgbClr val="2A6099"/>
                </a:solidFill>
                <a:latin typeface="Arial"/>
                <a:ea typeface="DejaVu Sans"/>
              </a:rPr>
              <a:t>User-Agent:</a:t>
            </a:r>
            <a:r>
              <a:rPr lang="cs-CZ" sz="1000" b="0" strike="noStrike" spc="-1">
                <a:solidFill>
                  <a:srgbClr val="000000"/>
                </a:solidFill>
                <a:latin typeface="Arial"/>
                <a:ea typeface="DejaVu Sans"/>
              </a:rPr>
              <a:t> Mozilla/5.0 (Macintosh; Intel Mac OS X 10.9; rv:50.0) Gecko/20100101 Firefox/50.0</a:t>
            </a:r>
            <a:endParaRPr lang="cs-CZ" sz="1000" b="0" strike="noStrike" spc="-1">
              <a:latin typeface="Arial"/>
            </a:endParaRPr>
          </a:p>
          <a:p>
            <a:pPr>
              <a:lnSpc>
                <a:spcPct val="100000"/>
              </a:lnSpc>
              <a:buNone/>
            </a:pPr>
            <a:r>
              <a:rPr lang="cs-CZ" sz="1000" b="0" strike="noStrike" spc="-1">
                <a:solidFill>
                  <a:srgbClr val="2A6099"/>
                </a:solidFill>
                <a:latin typeface="Arial"/>
                <a:ea typeface="DejaVu Sans"/>
              </a:rPr>
              <a:t>access-control-allow-origin:</a:t>
            </a:r>
            <a:r>
              <a:rPr lang="cs-CZ" sz="1000" b="0" strike="noStrike" spc="-1">
                <a:solidFill>
                  <a:srgbClr val="000000"/>
                </a:solidFill>
                <a:latin typeface="Arial"/>
                <a:ea typeface="DejaVu Sans"/>
              </a:rPr>
              <a:t> *</a:t>
            </a:r>
            <a:endParaRPr lang="cs-CZ" sz="1000" b="0" strike="noStrike" spc="-1">
              <a:latin typeface="Arial"/>
            </a:endParaRPr>
          </a:p>
          <a:p>
            <a:pPr>
              <a:lnSpc>
                <a:spcPct val="100000"/>
              </a:lnSpc>
              <a:buNone/>
            </a:pPr>
            <a:r>
              <a:rPr lang="cs-CZ" sz="1000" b="0" strike="noStrike" spc="-1">
                <a:solidFill>
                  <a:srgbClr val="2A6099"/>
                </a:solidFill>
                <a:latin typeface="Arial"/>
                <a:ea typeface="DejaVu Sans"/>
              </a:rPr>
              <a:t>Accept:</a:t>
            </a:r>
            <a:r>
              <a:rPr lang="cs-CZ" sz="1000" b="0" strike="noStrike" spc="-1">
                <a:solidFill>
                  <a:srgbClr val="000000"/>
                </a:solidFill>
                <a:latin typeface="Arial"/>
                <a:ea typeface="DejaVu Sans"/>
              </a:rPr>
              <a:t> application/json</a:t>
            </a:r>
            <a:endParaRPr lang="cs-CZ" sz="1000" b="0" strike="noStrike" spc="-1">
              <a:latin typeface="Arial"/>
            </a:endParaRPr>
          </a:p>
          <a:p>
            <a:pPr>
              <a:lnSpc>
                <a:spcPct val="100000"/>
              </a:lnSpc>
              <a:buNone/>
            </a:pPr>
            <a:r>
              <a:rPr lang="cs-CZ" sz="1000" b="0" strike="noStrike" spc="-1">
                <a:solidFill>
                  <a:srgbClr val="2A6099"/>
                </a:solidFill>
                <a:latin typeface="Arial"/>
                <a:ea typeface="DejaVu Sans"/>
              </a:rPr>
              <a:t>Cache-Control:</a:t>
            </a:r>
            <a:r>
              <a:rPr lang="cs-CZ" sz="1000" b="0" strike="noStrike" spc="-1">
                <a:solidFill>
                  <a:srgbClr val="000000"/>
                </a:solidFill>
                <a:latin typeface="Arial"/>
                <a:ea typeface="DejaVu Sans"/>
              </a:rPr>
              <a:t> max-age=90000</a:t>
            </a:r>
            <a:endParaRPr lang="cs-CZ" sz="1000" b="0" strike="noStrike" spc="-1">
              <a:latin typeface="Arial"/>
            </a:endParaRPr>
          </a:p>
        </p:txBody>
      </p:sp>
      <p:sp>
        <p:nvSpPr>
          <p:cNvPr id="119" name="Obdélník 115"/>
          <p:cNvSpPr/>
          <p:nvPr/>
        </p:nvSpPr>
        <p:spPr>
          <a:xfrm>
            <a:off x="540000" y="3837960"/>
            <a:ext cx="5578560" cy="30060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500" b="0" strike="noStrike" spc="-1" dirty="0">
                <a:solidFill>
                  <a:srgbClr val="000000"/>
                </a:solidFill>
                <a:latin typeface="Arial"/>
                <a:ea typeface="DejaVu Sans"/>
              </a:rPr>
              <a:t>?limit=60&amp;offset=</a:t>
            </a:r>
            <a:r>
              <a:rPr lang="cs-CZ" sz="1500" spc="-1" dirty="0">
                <a:solidFill>
                  <a:srgbClr val="000000"/>
                </a:solidFill>
                <a:latin typeface="Arial"/>
                <a:ea typeface="DejaVu Sans"/>
              </a:rPr>
              <a:t>30</a:t>
            </a:r>
            <a:endParaRPr lang="cs-CZ" sz="1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Příklad odpovědi</a:t>
            </a:r>
            <a:endParaRPr lang="cs-CZ" sz="4500" b="0" strike="noStrike" spc="-1">
              <a:solidFill>
                <a:srgbClr val="000000"/>
              </a:solidFill>
              <a:latin typeface="Arial"/>
            </a:endParaRPr>
          </a:p>
        </p:txBody>
      </p:sp>
      <p:sp>
        <p:nvSpPr>
          <p:cNvPr id="121" name="Obdélník 117"/>
          <p:cNvSpPr/>
          <p:nvPr/>
        </p:nvSpPr>
        <p:spPr>
          <a:xfrm>
            <a:off x="540000" y="1497960"/>
            <a:ext cx="6118560" cy="30060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500" b="0" strike="noStrike" spc="-1" dirty="0">
                <a:solidFill>
                  <a:srgbClr val="000000"/>
                </a:solidFill>
                <a:latin typeface="Arial"/>
                <a:ea typeface="DejaVu Sans"/>
              </a:rPr>
              <a:t>GET https://pokeapi.co/api/v2/pokemon/snorlax?limit=60&amp;offset=</a:t>
            </a:r>
            <a:r>
              <a:rPr lang="cs-CZ" sz="1500" spc="-1" dirty="0">
                <a:solidFill>
                  <a:srgbClr val="000000"/>
                </a:solidFill>
                <a:latin typeface="Arial"/>
                <a:ea typeface="DejaVu Sans"/>
              </a:rPr>
              <a:t>30</a:t>
            </a:r>
            <a:endParaRPr lang="cs-CZ" sz="1500" b="0" strike="noStrike" spc="-1" dirty="0">
              <a:latin typeface="Arial"/>
            </a:endParaRPr>
          </a:p>
        </p:txBody>
      </p:sp>
      <p:sp>
        <p:nvSpPr>
          <p:cNvPr id="122" name="Obdélník 118"/>
          <p:cNvSpPr/>
          <p:nvPr/>
        </p:nvSpPr>
        <p:spPr>
          <a:xfrm>
            <a:off x="532800" y="1992600"/>
            <a:ext cx="6125760" cy="179100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000" b="0" strike="noStrike" spc="-1">
                <a:solidFill>
                  <a:srgbClr val="000000"/>
                </a:solidFill>
                <a:latin typeface="Arial"/>
                <a:ea typeface="DejaVu Sans"/>
              </a:rPr>
              <a:t>Date: Thu, 15 Jan 2023 07:39:18 GMT</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Content-Type: application/json; charset=utf-8</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Content-Length: 1907</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Connection: keep-alive</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access-control-allow-origin: *</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Cache-Control: public, max-age=86400, s-maxage=86400</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Content-Encoding: gzip</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function-execution-id: vxj8w0kkbq83</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x-country-code: US</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x-orig-accept-language: en-US,en;q=0.9</a:t>
            </a:r>
            <a:endParaRPr lang="cs-CZ" sz="1000" b="0" strike="noStrike" spc="-1">
              <a:latin typeface="Arial"/>
            </a:endParaRPr>
          </a:p>
          <a:p>
            <a:pPr>
              <a:lnSpc>
                <a:spcPct val="100000"/>
              </a:lnSpc>
              <a:buNone/>
            </a:pPr>
            <a:r>
              <a:rPr lang="cs-CZ" sz="1000" b="0" strike="noStrike" spc="-1">
                <a:solidFill>
                  <a:srgbClr val="000000"/>
                </a:solidFill>
                <a:latin typeface="Arial"/>
                <a:ea typeface="DejaVu Sans"/>
              </a:rPr>
              <a:t>x-powered-by: Express</a:t>
            </a:r>
            <a:endParaRPr lang="cs-CZ" sz="1000" b="0" strike="noStrike" spc="-1">
              <a:latin typeface="Arial"/>
            </a:endParaRPr>
          </a:p>
          <a:p>
            <a:pPr>
              <a:lnSpc>
                <a:spcPct val="100000"/>
              </a:lnSpc>
              <a:buNone/>
            </a:pPr>
            <a:endParaRPr lang="cs-CZ" sz="1000" b="0" strike="noStrike" spc="-1">
              <a:latin typeface="Arial"/>
            </a:endParaRPr>
          </a:p>
        </p:txBody>
      </p:sp>
      <p:sp>
        <p:nvSpPr>
          <p:cNvPr id="123" name="Obdélník 119"/>
          <p:cNvSpPr/>
          <p:nvPr/>
        </p:nvSpPr>
        <p:spPr>
          <a:xfrm>
            <a:off x="540000" y="3960000"/>
            <a:ext cx="6118560" cy="144972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1500" b="0" strike="noStrike" spc="-1">
                <a:solidFill>
                  <a:srgbClr val="000000"/>
                </a:solidFill>
                <a:latin typeface="Arial"/>
                <a:ea typeface="DejaVu Sans"/>
              </a:rPr>
              <a:t>{</a:t>
            </a:r>
            <a:endParaRPr lang="cs-CZ" sz="1500" b="0" strike="noStrike" spc="-1">
              <a:latin typeface="Arial"/>
            </a:endParaRPr>
          </a:p>
          <a:p>
            <a:pPr>
              <a:lnSpc>
                <a:spcPct val="100000"/>
              </a:lnSpc>
              <a:buNone/>
            </a:pPr>
            <a:r>
              <a:rPr lang="cs-CZ" sz="1500" b="0" strike="noStrike" spc="-1">
                <a:solidFill>
                  <a:srgbClr val="000000"/>
                </a:solidFill>
                <a:latin typeface="Arial"/>
                <a:ea typeface="DejaVu Sans"/>
              </a:rPr>
              <a:t>	abilities: [],</a:t>
            </a:r>
            <a:endParaRPr lang="cs-CZ" sz="1500" b="0" strike="noStrike" spc="-1">
              <a:latin typeface="Arial"/>
            </a:endParaRPr>
          </a:p>
          <a:p>
            <a:pPr>
              <a:lnSpc>
                <a:spcPct val="100000"/>
              </a:lnSpc>
              <a:buNone/>
            </a:pPr>
            <a:r>
              <a:rPr lang="cs-CZ" sz="1500" b="0" strike="noStrike" spc="-1">
                <a:solidFill>
                  <a:srgbClr val="000000"/>
                </a:solidFill>
                <a:latin typeface="Arial"/>
                <a:ea typeface="DejaVu Sans"/>
              </a:rPr>
              <a:t>	base_experience: “189“,</a:t>
            </a:r>
            <a:endParaRPr lang="cs-CZ" sz="1500" b="0" strike="noStrike" spc="-1">
              <a:latin typeface="Arial"/>
            </a:endParaRPr>
          </a:p>
          <a:p>
            <a:pPr>
              <a:lnSpc>
                <a:spcPct val="100000"/>
              </a:lnSpc>
              <a:buNone/>
            </a:pPr>
            <a:r>
              <a:rPr lang="cs-CZ" sz="1500" b="0" strike="noStrike" spc="-1">
                <a:solidFill>
                  <a:srgbClr val="000000"/>
                </a:solidFill>
                <a:latin typeface="Arial"/>
                <a:ea typeface="DejaVu Sans"/>
              </a:rPr>
              <a:t>	forms: [],</a:t>
            </a:r>
            <a:endParaRPr lang="cs-CZ" sz="1500" b="0" strike="noStrike" spc="-1">
              <a:latin typeface="Arial"/>
            </a:endParaRPr>
          </a:p>
          <a:p>
            <a:pPr>
              <a:lnSpc>
                <a:spcPct val="100000"/>
              </a:lnSpc>
              <a:buNone/>
            </a:pPr>
            <a:r>
              <a:rPr lang="cs-CZ" sz="1500" b="0" strike="noStrike" spc="-1">
                <a:solidFill>
                  <a:srgbClr val="000000"/>
                </a:solidFill>
                <a:latin typeface="Arial"/>
                <a:ea typeface="DejaVu Sans"/>
              </a:rPr>
              <a:t>	...</a:t>
            </a:r>
            <a:endParaRPr lang="cs-CZ" sz="1500" b="0" strike="noStrike" spc="-1">
              <a:latin typeface="Arial"/>
            </a:endParaRPr>
          </a:p>
          <a:p>
            <a:pPr>
              <a:lnSpc>
                <a:spcPct val="100000"/>
              </a:lnSpc>
              <a:buNone/>
            </a:pPr>
            <a:r>
              <a:rPr lang="cs-CZ" sz="1500" b="0" strike="noStrike" spc="-1">
                <a:solidFill>
                  <a:srgbClr val="000000"/>
                </a:solidFill>
                <a:latin typeface="Arial"/>
                <a:ea typeface="DejaVu Sans"/>
              </a:rPr>
              <a:t>}</a:t>
            </a:r>
            <a:endParaRPr lang="cs-CZ"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HTTP Status kódy</a:t>
            </a:r>
            <a:endParaRPr lang="cs-CZ" sz="4500" b="0" strike="noStrike" spc="-1">
              <a:solidFill>
                <a:srgbClr val="000000"/>
              </a:solidFill>
              <a:latin typeface="Arial"/>
            </a:endParaRPr>
          </a:p>
        </p:txBody>
      </p:sp>
      <p:graphicFrame>
        <p:nvGraphicFramePr>
          <p:cNvPr id="125" name="Tabulka 121"/>
          <p:cNvGraphicFramePr/>
          <p:nvPr/>
        </p:nvGraphicFramePr>
        <p:xfrm>
          <a:off x="567360" y="2551320"/>
          <a:ext cx="9020160" cy="1828800"/>
        </p:xfrm>
        <a:graphic>
          <a:graphicData uri="http://schemas.openxmlformats.org/drawingml/2006/table">
            <a:tbl>
              <a:tblPr/>
              <a:tblGrid>
                <a:gridCol w="4510080">
                  <a:extLst>
                    <a:ext uri="{9D8B030D-6E8A-4147-A177-3AD203B41FA5}">
                      <a16:colId xmlns:a16="http://schemas.microsoft.com/office/drawing/2014/main" val="20000"/>
                    </a:ext>
                  </a:extLst>
                </a:gridCol>
                <a:gridCol w="4510080">
                  <a:extLst>
                    <a:ext uri="{9D8B030D-6E8A-4147-A177-3AD203B41FA5}">
                      <a16:colId xmlns:a16="http://schemas.microsoft.com/office/drawing/2014/main" val="20001"/>
                    </a:ext>
                  </a:extLst>
                </a:gridCol>
              </a:tblGrid>
              <a:tr h="346320">
                <a:tc>
                  <a:txBody>
                    <a:bodyPr/>
                    <a:lstStyle/>
                    <a:p>
                      <a:pPr>
                        <a:lnSpc>
                          <a:spcPct val="100000"/>
                        </a:lnSpc>
                        <a:buNone/>
                      </a:pPr>
                      <a:r>
                        <a:rPr lang="cs-CZ" sz="1800" b="0" strike="noStrike" spc="-1">
                          <a:solidFill>
                            <a:srgbClr val="000000"/>
                          </a:solidFill>
                          <a:latin typeface="Arial"/>
                          <a:ea typeface="DejaVu Sans"/>
                        </a:rPr>
                        <a:t>1xx</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buNone/>
                      </a:pPr>
                      <a:r>
                        <a:rPr lang="cs-CZ" sz="1800" b="0" strike="noStrike" spc="-1">
                          <a:solidFill>
                            <a:srgbClr val="000000"/>
                          </a:solidFill>
                          <a:latin typeface="Arial"/>
                          <a:ea typeface="DejaVu Sans"/>
                        </a:rPr>
                        <a:t>Informace o spojení</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6320">
                <a:tc>
                  <a:txBody>
                    <a:bodyPr/>
                    <a:lstStyle/>
                    <a:p>
                      <a:pPr>
                        <a:lnSpc>
                          <a:spcPct val="100000"/>
                        </a:lnSpc>
                        <a:buNone/>
                      </a:pPr>
                      <a:r>
                        <a:rPr lang="cs-CZ" sz="1800" b="0" strike="noStrike" spc="-1">
                          <a:solidFill>
                            <a:srgbClr val="000000"/>
                          </a:solidFill>
                          <a:latin typeface="Arial"/>
                          <a:ea typeface="DejaVu Sans"/>
                        </a:rPr>
                        <a:t>2xx</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a:solidFill>
                            <a:srgbClr val="000000"/>
                          </a:solidFill>
                          <a:latin typeface="Arial"/>
                          <a:ea typeface="DejaVu Sans"/>
                        </a:rPr>
                        <a:t>Úspěšné navázání spojení</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6320">
                <a:tc>
                  <a:txBody>
                    <a:bodyPr/>
                    <a:lstStyle/>
                    <a:p>
                      <a:pPr>
                        <a:lnSpc>
                          <a:spcPct val="100000"/>
                        </a:lnSpc>
                        <a:buNone/>
                      </a:pPr>
                      <a:r>
                        <a:rPr lang="cs-CZ" sz="1800" b="0" strike="noStrike" spc="-1">
                          <a:solidFill>
                            <a:srgbClr val="000000"/>
                          </a:solidFill>
                          <a:latin typeface="Arial"/>
                          <a:ea typeface="DejaVu Sans"/>
                        </a:rPr>
                        <a:t>3xx</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a:solidFill>
                            <a:srgbClr val="000000"/>
                          </a:solidFill>
                          <a:latin typeface="Arial"/>
                          <a:ea typeface="DejaVu Sans"/>
                        </a:rPr>
                        <a:t>Indikace přesměrování spojení</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6320">
                <a:tc>
                  <a:txBody>
                    <a:bodyPr/>
                    <a:lstStyle/>
                    <a:p>
                      <a:pPr>
                        <a:lnSpc>
                          <a:spcPct val="100000"/>
                        </a:lnSpc>
                        <a:buNone/>
                      </a:pPr>
                      <a:r>
                        <a:rPr lang="cs-CZ" sz="1800" b="0" strike="noStrike" spc="-1">
                          <a:solidFill>
                            <a:srgbClr val="000000"/>
                          </a:solidFill>
                          <a:latin typeface="Arial"/>
                          <a:ea typeface="DejaVu Sans"/>
                        </a:rPr>
                        <a:t>4xx</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a:solidFill>
                            <a:srgbClr val="000000"/>
                          </a:solidFill>
                          <a:latin typeface="Arial"/>
                          <a:ea typeface="DejaVu Sans"/>
                        </a:rPr>
                        <a:t>Chyba na straně klienta</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6320">
                <a:tc>
                  <a:txBody>
                    <a:bodyPr/>
                    <a:lstStyle/>
                    <a:p>
                      <a:pPr>
                        <a:lnSpc>
                          <a:spcPct val="100000"/>
                        </a:lnSpc>
                        <a:buNone/>
                      </a:pPr>
                      <a:r>
                        <a:rPr lang="cs-CZ" sz="1800" b="0" strike="noStrike" spc="-1">
                          <a:solidFill>
                            <a:srgbClr val="000000"/>
                          </a:solidFill>
                          <a:latin typeface="Arial"/>
                          <a:ea typeface="DejaVu Sans"/>
                        </a:rPr>
                        <a:t>5xx</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a:solidFill>
                            <a:srgbClr val="000000"/>
                          </a:solidFill>
                          <a:latin typeface="Arial"/>
                          <a:ea typeface="DejaVu Sans"/>
                        </a:rPr>
                        <a:t>Chyba na straně serveru</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126" name="Obdélník 122"/>
          <p:cNvSpPr/>
          <p:nvPr/>
        </p:nvSpPr>
        <p:spPr>
          <a:xfrm>
            <a:off x="540000" y="1260000"/>
            <a:ext cx="8998560" cy="133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Aft>
                <a:spcPts val="1054"/>
              </a:spcAft>
              <a:buClr>
                <a:srgbClr val="000000"/>
              </a:buClr>
              <a:buSzPct val="45000"/>
              <a:buFont typeface="Wingdings" charset="2"/>
              <a:buChar char=""/>
            </a:pPr>
            <a:r>
              <a:rPr lang="cs-CZ" sz="2400" b="0" strike="noStrike" spc="-1">
                <a:solidFill>
                  <a:srgbClr val="000000"/>
                </a:solidFill>
                <a:latin typeface="Source Sans Pro"/>
                <a:ea typeface="DejaVu Sans"/>
              </a:rPr>
              <a:t>Během používání se můžeme setkat i s některými z následujících typů kódů, které nás informují o stavu spojení</a:t>
            </a:r>
            <a:endParaRPr lang="cs-CZ" sz="2400" b="0" strike="noStrike" spc="-1">
              <a:latin typeface="Arial"/>
            </a:endParaRPr>
          </a:p>
          <a:p>
            <a:pPr marL="432000">
              <a:lnSpc>
                <a:spcPct val="100000"/>
              </a:lnSpc>
              <a:spcAft>
                <a:spcPts val="1054"/>
              </a:spcAft>
              <a:buNone/>
              <a:tabLst>
                <a:tab pos="0" algn="l"/>
              </a:tabLst>
            </a:pPr>
            <a:endParaRPr lang="cs-CZ"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04617B"/>
                </a:solidFill>
                <a:latin typeface="Source Sans Pro Light"/>
                <a:ea typeface="DejaVu Sans"/>
              </a:rPr>
              <a:t>Jak lze REST API vytvořit ?</a:t>
            </a:r>
            <a:endParaRPr lang="cs-CZ" sz="45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V čem REST API udělat ?</a:t>
            </a:r>
            <a:endParaRPr lang="cs-CZ" sz="4500" b="0" strike="noStrike" spc="-1">
              <a:solidFill>
                <a:srgbClr val="000000"/>
              </a:solidFill>
              <a:latin typeface="Arial"/>
            </a:endParaRPr>
          </a:p>
        </p:txBody>
      </p:sp>
      <p:sp>
        <p:nvSpPr>
          <p:cNvPr id="129" name="PlaceHolder 2"/>
          <p:cNvSpPr>
            <a:spLocks noGrp="1"/>
          </p:cNvSpPr>
          <p:nvPr>
            <p:ph/>
          </p:nvPr>
        </p:nvSpPr>
        <p:spPr>
          <a:xfrm>
            <a:off x="360000" y="1440000"/>
            <a:ext cx="9018720" cy="3596760"/>
          </a:xfrm>
          <a:prstGeom prst="rect">
            <a:avLst/>
          </a:prstGeom>
          <a:noFill/>
          <a:ln w="0">
            <a:noFill/>
          </a:ln>
        </p:spPr>
        <p:txBody>
          <a:bodyPr lIns="0" tIns="0" rIns="0" bIns="0" anchor="t">
            <a:normAutofit fontScale="80000" lnSpcReduction="20000"/>
          </a:bodyPr>
          <a:lstStyle/>
          <a:p>
            <a:pPr marL="431280" indent="-32328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Nezáleží na jazyku, ani na frameworku</a:t>
            </a:r>
            <a:endParaRPr lang="cs-CZ" sz="24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Důležité je provedení a srozumitelnost</a:t>
            </a:r>
            <a:endParaRPr lang="cs-CZ" sz="24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Vybíráme podle toho, s čím se nám nejlépe pracuje</a:t>
            </a:r>
            <a:endParaRPr lang="cs-CZ" sz="24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Nejvíce rozšířené jsou např.:</a:t>
            </a:r>
            <a:endParaRPr lang="cs-CZ" sz="2400" b="0" strike="noStrike" spc="-1">
              <a:solidFill>
                <a:srgbClr val="000000"/>
              </a:solidFill>
              <a:latin typeface="Arial"/>
            </a:endParaRPr>
          </a:p>
          <a:p>
            <a:pPr marL="863280" lvl="1" indent="-323280">
              <a:lnSpc>
                <a:spcPct val="100000"/>
              </a:lnSpc>
              <a:spcBef>
                <a:spcPts val="1134"/>
              </a:spcBef>
              <a:buClr>
                <a:srgbClr val="000000"/>
              </a:buClr>
              <a:buSzPct val="75000"/>
              <a:buFont typeface="Symbol"/>
              <a:buChar char=""/>
            </a:pPr>
            <a:r>
              <a:rPr lang="cs-CZ" sz="1800" b="0" strike="noStrike" spc="-1">
                <a:solidFill>
                  <a:srgbClr val="000000"/>
                </a:solidFill>
                <a:latin typeface="Source Sans Pro"/>
                <a:ea typeface="DejaVu Sans"/>
              </a:rPr>
              <a:t>NodeJS → ExpressJS</a:t>
            </a:r>
            <a:endParaRPr lang="cs-CZ" sz="1800" b="0" strike="noStrike" spc="-1">
              <a:solidFill>
                <a:srgbClr val="000000"/>
              </a:solidFill>
              <a:latin typeface="Arial"/>
            </a:endParaRPr>
          </a:p>
          <a:p>
            <a:pPr marL="863280" lvl="1" indent="-323280">
              <a:lnSpc>
                <a:spcPct val="100000"/>
              </a:lnSpc>
              <a:spcBef>
                <a:spcPts val="1134"/>
              </a:spcBef>
              <a:buClr>
                <a:srgbClr val="000000"/>
              </a:buClr>
              <a:buSzPct val="75000"/>
              <a:buFont typeface="Symbol"/>
              <a:buChar char=""/>
            </a:pPr>
            <a:r>
              <a:rPr lang="cs-CZ" sz="1800" b="0" strike="noStrike" spc="-1">
                <a:solidFill>
                  <a:srgbClr val="000000"/>
                </a:solidFill>
                <a:latin typeface="Source Sans Pro"/>
                <a:ea typeface="DejaVu Sans"/>
              </a:rPr>
              <a:t>Python → Flask, Django</a:t>
            </a:r>
            <a:endParaRPr lang="cs-CZ" sz="1800" b="0" strike="noStrike" spc="-1">
              <a:solidFill>
                <a:srgbClr val="000000"/>
              </a:solidFill>
              <a:latin typeface="Arial"/>
            </a:endParaRPr>
          </a:p>
          <a:p>
            <a:pPr marL="863280" lvl="1" indent="-323280">
              <a:lnSpc>
                <a:spcPct val="100000"/>
              </a:lnSpc>
              <a:spcBef>
                <a:spcPts val="1134"/>
              </a:spcBef>
              <a:buClr>
                <a:srgbClr val="000000"/>
              </a:buClr>
              <a:buSzPct val="75000"/>
              <a:buFont typeface="Symbol"/>
              <a:buChar char=""/>
            </a:pPr>
            <a:r>
              <a:rPr lang="cs-CZ" sz="1800" b="0" strike="noStrike" spc="-1">
                <a:solidFill>
                  <a:srgbClr val="000000"/>
                </a:solidFill>
                <a:latin typeface="Source Sans Pro"/>
                <a:ea typeface="DejaVu Sans"/>
              </a:rPr>
              <a:t>PHP → Laravel, Symfony</a:t>
            </a:r>
            <a:endParaRPr lang="cs-CZ" sz="1800" b="0" strike="noStrike" spc="-1">
              <a:solidFill>
                <a:srgbClr val="000000"/>
              </a:solidFill>
              <a:latin typeface="Arial"/>
            </a:endParaRPr>
          </a:p>
          <a:p>
            <a:pPr marL="863280" lvl="1" indent="-323280">
              <a:lnSpc>
                <a:spcPct val="100000"/>
              </a:lnSpc>
              <a:spcBef>
                <a:spcPts val="1134"/>
              </a:spcBef>
              <a:buClr>
                <a:srgbClr val="000000"/>
              </a:buClr>
              <a:buSzPct val="75000"/>
              <a:buFont typeface="Symbol"/>
              <a:buChar char=""/>
            </a:pPr>
            <a:r>
              <a:rPr lang="cs-CZ" sz="1800" b="0" strike="noStrike" spc="-1">
                <a:solidFill>
                  <a:srgbClr val="000000"/>
                </a:solidFill>
                <a:latin typeface="Source Sans Pro"/>
                <a:ea typeface="DejaVu Sans"/>
              </a:rPr>
              <a:t>Ruby → Ruby on Rails</a:t>
            </a:r>
            <a:endParaRPr lang="cs-CZ" sz="1800" b="0" strike="noStrike" spc="-1">
              <a:solidFill>
                <a:srgbClr val="000000"/>
              </a:solidFill>
              <a:latin typeface="Arial"/>
            </a:endParaRPr>
          </a:p>
          <a:p>
            <a:pPr marL="863280" lvl="1" indent="-323280">
              <a:lnSpc>
                <a:spcPct val="100000"/>
              </a:lnSpc>
              <a:spcBef>
                <a:spcPts val="1134"/>
              </a:spcBef>
              <a:buClr>
                <a:srgbClr val="000000"/>
              </a:buClr>
              <a:buSzPct val="75000"/>
              <a:buFont typeface="Symbol"/>
              <a:buChar char=""/>
            </a:pPr>
            <a:r>
              <a:rPr lang="cs-CZ" sz="1800" b="0" strike="noStrike" spc="-1">
                <a:solidFill>
                  <a:srgbClr val="000000"/>
                </a:solidFill>
                <a:latin typeface="Source Sans Pro"/>
                <a:ea typeface="DejaVu Sans"/>
              </a:rPr>
              <a:t>Java → Spring</a:t>
            </a:r>
            <a:endParaRPr lang="cs-CZ"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04617B"/>
                </a:solidFill>
                <a:latin typeface="Source Sans Pro Light"/>
                <a:ea typeface="DejaVu Sans"/>
              </a:rPr>
              <a:t>Jaké zásady je dobré dodržet ?</a:t>
            </a:r>
            <a:endParaRPr lang="cs-CZ" sz="45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Správné používání slov</a:t>
            </a:r>
            <a:endParaRPr lang="cs-CZ" sz="4500" b="0" strike="noStrike" spc="-1">
              <a:solidFill>
                <a:srgbClr val="000000"/>
              </a:solidFill>
              <a:latin typeface="Arial"/>
            </a:endParaRPr>
          </a:p>
        </p:txBody>
      </p:sp>
      <p:sp>
        <p:nvSpPr>
          <p:cNvPr id="132"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Srozumitelnost je klíčovou záležitostí</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Správné používání jednotných a množných tvarů</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Jednoslovné výrazy</a:t>
            </a:r>
            <a:endParaRPr lang="cs-CZ" sz="24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1800" b="0" strike="noStrike" spc="-1">
                <a:solidFill>
                  <a:srgbClr val="000000"/>
                </a:solidFill>
                <a:latin typeface="Source Sans Pro"/>
                <a:ea typeface="DejaVu Sans"/>
              </a:rPr>
              <a:t>např.</a:t>
            </a:r>
            <a:r>
              <a:rPr lang="cs-CZ" sz="1800" b="0" i="1" strike="noStrike" spc="-1">
                <a:solidFill>
                  <a:srgbClr val="000000"/>
                </a:solidFill>
                <a:latin typeface="Source Sans Pro"/>
                <a:ea typeface="DejaVu Sans"/>
              </a:rPr>
              <a:t> /</a:t>
            </a:r>
            <a:r>
              <a:rPr lang="cs-CZ" sz="1800" b="1" i="1" strike="noStrike" spc="-1">
                <a:solidFill>
                  <a:srgbClr val="000000"/>
                </a:solidFill>
                <a:latin typeface="Source Sans Pro"/>
                <a:ea typeface="DejaVu Sans"/>
              </a:rPr>
              <a:t>pokemon</a:t>
            </a:r>
            <a:r>
              <a:rPr lang="cs-CZ" sz="1800" b="0" i="1" strike="noStrike" spc="-1">
                <a:solidFill>
                  <a:srgbClr val="000000"/>
                </a:solidFill>
                <a:latin typeface="Source Sans Pro"/>
                <a:ea typeface="DejaVu Sans"/>
              </a:rPr>
              <a:t>/snorlax </a:t>
            </a:r>
            <a:endParaRPr lang="cs-CZ"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Správná paramterizace</a:t>
            </a:r>
            <a:endParaRPr lang="cs-CZ" sz="4500" b="0" strike="noStrike" spc="-1">
              <a:solidFill>
                <a:srgbClr val="000000"/>
              </a:solidFill>
              <a:latin typeface="Arial"/>
            </a:endParaRPr>
          </a:p>
        </p:txBody>
      </p:sp>
      <p:sp>
        <p:nvSpPr>
          <p:cNvPr id="134" name="PlaceHolder 2"/>
          <p:cNvSpPr>
            <a:spLocks noGrp="1"/>
          </p:cNvSpPr>
          <p:nvPr>
            <p:ph/>
          </p:nvPr>
        </p:nvSpPr>
        <p:spPr>
          <a:xfrm>
            <a:off x="360000" y="1440000"/>
            <a:ext cx="9018720" cy="3596760"/>
          </a:xfrm>
          <a:prstGeom prst="rect">
            <a:avLst/>
          </a:prstGeom>
          <a:noFill/>
          <a:ln w="0">
            <a:noFill/>
          </a:ln>
        </p:spPr>
        <p:txBody>
          <a:bodyPr lIns="0" tIns="0" rIns="0" bIns="0" anchor="t">
            <a:normAutofit fontScale="78000" lnSpcReduction="20000"/>
          </a:bodyPr>
          <a:lstStyle/>
          <a:p>
            <a:pPr marL="431280" indent="-32328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Pro zachování přehlednosti a jednoduchosti je dobré vše ponechávat jako klasické paramtery</a:t>
            </a:r>
            <a:endParaRPr lang="cs-CZ" sz="24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24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tabLst>
                <a:tab pos="0" algn="l"/>
              </a:tabLst>
            </a:pPr>
            <a:r>
              <a:rPr lang="cs-CZ" sz="1800" b="0" strike="noStrike" spc="-1">
                <a:solidFill>
                  <a:srgbClr val="000000"/>
                </a:solidFill>
                <a:latin typeface="Source Sans Pro"/>
                <a:ea typeface="DejaVu Sans"/>
              </a:rPr>
              <a:t>např.</a:t>
            </a:r>
            <a:r>
              <a:rPr lang="cs-CZ" sz="1800" b="0" i="1" strike="noStrike" spc="-1">
                <a:solidFill>
                  <a:srgbClr val="000000"/>
                </a:solidFill>
                <a:latin typeface="Source Sans Pro"/>
                <a:ea typeface="DejaVu Sans"/>
              </a:rPr>
              <a:t> /pokemon/snorlax </a:t>
            </a:r>
            <a:endParaRPr lang="cs-CZ" sz="18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18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tabLst>
                <a:tab pos="0" algn="l"/>
              </a:tabLst>
            </a:pPr>
            <a:r>
              <a:rPr lang="cs-CZ" sz="2400" b="0" strike="noStrike" spc="-1">
                <a:solidFill>
                  <a:srgbClr val="000000"/>
                </a:solidFill>
                <a:latin typeface="Source Sans Pro"/>
                <a:ea typeface="DejaVu Sans"/>
              </a:rPr>
              <a:t>Do Query paramterů pak můžeme dát například různé filtry, oauth tokeny, limity a jiné nastavení</a:t>
            </a:r>
            <a:endParaRPr lang="cs-CZ" sz="2400" b="0" strike="noStrike" spc="-1">
              <a:solidFill>
                <a:srgbClr val="000000"/>
              </a:solidFill>
              <a:latin typeface="Arial"/>
            </a:endParaRPr>
          </a:p>
          <a:p>
            <a:pPr marL="108000">
              <a:lnSpc>
                <a:spcPct val="100000"/>
              </a:lnSpc>
              <a:spcBef>
                <a:spcPts val="1001"/>
              </a:spcBef>
              <a:spcAft>
                <a:spcPts val="1054"/>
              </a:spcAft>
              <a:buNone/>
              <a:tabLst>
                <a:tab pos="0" algn="l"/>
              </a:tabLst>
            </a:pPr>
            <a:endParaRPr lang="cs-CZ" sz="2400" b="0" strike="noStrike" spc="-1">
              <a:solidFill>
                <a:srgbClr val="000000"/>
              </a:solidFill>
              <a:latin typeface="Arial"/>
            </a:endParaRPr>
          </a:p>
          <a:p>
            <a:pPr marL="431280" indent="-323280">
              <a:lnSpc>
                <a:spcPct val="100000"/>
              </a:lnSpc>
              <a:spcBef>
                <a:spcPts val="1001"/>
              </a:spcBef>
              <a:spcAft>
                <a:spcPts val="1054"/>
              </a:spcAft>
              <a:buClr>
                <a:srgbClr val="009EDA"/>
              </a:buClr>
              <a:buSzPct val="45000"/>
              <a:buFont typeface="Wingdings" charset="2"/>
              <a:buChar char=""/>
              <a:tabLst>
                <a:tab pos="0" algn="l"/>
              </a:tabLst>
            </a:pPr>
            <a:r>
              <a:rPr lang="cs-CZ" sz="1800" b="0" i="1" strike="noStrike" spc="-1">
                <a:solidFill>
                  <a:srgbClr val="000000"/>
                </a:solidFill>
                <a:latin typeface="Source Sans Pro"/>
                <a:ea typeface="DejaVu Sans"/>
              </a:rPr>
              <a:t>např. /pokemon/snorlax</a:t>
            </a:r>
            <a:r>
              <a:rPr lang="cs-CZ" sz="1800" b="1" i="1" strike="noStrike" spc="-1">
                <a:solidFill>
                  <a:srgbClr val="000000"/>
                </a:solidFill>
                <a:latin typeface="Source Sans Pro"/>
                <a:ea typeface="DejaVu Sans"/>
              </a:rPr>
              <a:t>?limit=60&amp;offset=60</a:t>
            </a:r>
            <a:endParaRPr lang="cs-CZ"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Verze REST API</a:t>
            </a:r>
            <a:endParaRPr lang="cs-CZ" sz="4500" b="0" strike="noStrike" spc="-1">
              <a:solidFill>
                <a:srgbClr val="000000"/>
              </a:solidFill>
              <a:latin typeface="Arial"/>
            </a:endParaRPr>
          </a:p>
        </p:txBody>
      </p:sp>
      <p:sp>
        <p:nvSpPr>
          <p:cNvPr id="136"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Do adresy, ze které se k API bude přistupovat se ze zvyku dává i krátká a výstižná informace o tom, jaká verze se používá</a:t>
            </a:r>
            <a:endParaRPr lang="cs-CZ" sz="24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1800" b="0" strike="noStrike" spc="-1">
                <a:solidFill>
                  <a:srgbClr val="000000"/>
                </a:solidFill>
                <a:latin typeface="Source Sans Pro"/>
                <a:ea typeface="DejaVu Sans"/>
              </a:rPr>
              <a:t>např.</a:t>
            </a:r>
            <a:r>
              <a:rPr lang="cs-CZ" sz="1800" b="0" i="1" strike="noStrike" spc="-1">
                <a:solidFill>
                  <a:srgbClr val="000000"/>
                </a:solidFill>
                <a:latin typeface="Source Sans Pro"/>
                <a:ea typeface="DejaVu Sans"/>
              </a:rPr>
              <a:t> api/</a:t>
            </a:r>
            <a:r>
              <a:rPr lang="cs-CZ" sz="1800" b="1" i="1" strike="noStrike" spc="-1">
                <a:solidFill>
                  <a:srgbClr val="000000"/>
                </a:solidFill>
                <a:latin typeface="Source Sans Pro"/>
                <a:ea typeface="DejaVu Sans"/>
              </a:rPr>
              <a:t>v2</a:t>
            </a:r>
            <a:r>
              <a:rPr lang="cs-CZ" sz="1800" b="0" i="1" strike="noStrike" spc="-1">
                <a:solidFill>
                  <a:srgbClr val="000000"/>
                </a:solidFill>
                <a:latin typeface="Source Sans Pro"/>
                <a:ea typeface="DejaVu Sans"/>
              </a:rPr>
              <a:t>/pokemon/snorlax </a:t>
            </a:r>
            <a:endParaRPr lang="cs-CZ" sz="18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18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2400" b="0" strike="noStrike" spc="-1">
                <a:solidFill>
                  <a:srgbClr val="000000"/>
                </a:solidFill>
                <a:latin typeface="Source Sans Pro"/>
                <a:ea typeface="DejaVu Sans"/>
              </a:rPr>
              <a:t>V některých případech je možné dát tuto informaci i do samotné odpovědi.</a:t>
            </a:r>
            <a:endParaRPr lang="cs-CZ"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HTTP Hlavička</a:t>
            </a:r>
            <a:endParaRPr lang="cs-CZ" sz="4500" b="0" strike="noStrike" spc="-1">
              <a:solidFill>
                <a:srgbClr val="000000"/>
              </a:solidFill>
              <a:latin typeface="Arial"/>
            </a:endParaRPr>
          </a:p>
        </p:txBody>
      </p:sp>
      <p:sp>
        <p:nvSpPr>
          <p:cNvPr id="138"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Klient i server by měl specifikovat, které data očekávat.</a:t>
            </a:r>
            <a:endParaRPr lang="cs-CZ" sz="2400" b="0" strike="noStrike" spc="-1">
              <a:solidFill>
                <a:srgbClr val="000000"/>
              </a:solidFill>
              <a:latin typeface="Arial"/>
            </a:endParaRPr>
          </a:p>
          <a:p>
            <a:pPr>
              <a:lnSpc>
                <a:spcPct val="100000"/>
              </a:lnSpc>
              <a:spcBef>
                <a:spcPts val="1001"/>
              </a:spcBef>
              <a:spcAft>
                <a:spcPts val="1054"/>
              </a:spcAft>
              <a:buNone/>
            </a:pP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2400" b="0" strike="noStrike" spc="-1">
                <a:solidFill>
                  <a:srgbClr val="000000"/>
                </a:solidFill>
                <a:latin typeface="Source Sans Pro"/>
                <a:ea typeface="DejaVu Sans"/>
              </a:rPr>
              <a:t>Např. pokud víme, že budeme odesílat JSON data:</a:t>
            </a:r>
            <a:endParaRPr lang="cs-CZ" sz="2400" b="0" strike="noStrike" spc="-1">
              <a:solidFill>
                <a:srgbClr val="000000"/>
              </a:solidFill>
              <a:latin typeface="Arial"/>
            </a:endParaRPr>
          </a:p>
          <a:p>
            <a:pPr marL="228600">
              <a:lnSpc>
                <a:spcPct val="100000"/>
              </a:lnSpc>
              <a:spcBef>
                <a:spcPts val="1001"/>
              </a:spcBef>
              <a:spcAft>
                <a:spcPts val="1054"/>
              </a:spcAft>
              <a:buNone/>
              <a:tabLst>
                <a:tab pos="0" algn="l"/>
              </a:tabLst>
            </a:pP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1500" b="0" strike="noStrike" spc="-1">
                <a:solidFill>
                  <a:srgbClr val="000000"/>
                </a:solidFill>
                <a:latin typeface="Source Sans Pro"/>
                <a:ea typeface="DejaVu Sans"/>
              </a:rPr>
              <a:t>Klient: </a:t>
            </a:r>
            <a:r>
              <a:rPr lang="cs-CZ" sz="1500" b="0" strike="noStrike" spc="-1">
                <a:solidFill>
                  <a:srgbClr val="2A6099"/>
                </a:solidFill>
                <a:latin typeface="Source Sans Pro"/>
                <a:ea typeface="DejaVu Sans"/>
              </a:rPr>
              <a:t>Accept:</a:t>
            </a:r>
            <a:r>
              <a:rPr lang="cs-CZ" sz="1500" b="0" strike="noStrike" spc="-1">
                <a:solidFill>
                  <a:srgbClr val="000000"/>
                </a:solidFill>
                <a:latin typeface="Source Sans Pro"/>
                <a:ea typeface="DejaVu Sans"/>
              </a:rPr>
              <a:t> </a:t>
            </a:r>
            <a:r>
              <a:rPr lang="cs-CZ" sz="1500" b="0" i="1" strike="noStrike" spc="-1">
                <a:solidFill>
                  <a:srgbClr val="000000"/>
                </a:solidFill>
                <a:latin typeface="Source Sans Pro"/>
                <a:ea typeface="DejaVu Sans"/>
              </a:rPr>
              <a:t>application/json</a:t>
            </a:r>
            <a:endParaRPr lang="cs-CZ" sz="15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tabLst>
                <a:tab pos="0" algn="l"/>
              </a:tabLst>
            </a:pPr>
            <a:r>
              <a:rPr lang="cs-CZ" sz="1500" b="0" strike="noStrike" spc="-1">
                <a:solidFill>
                  <a:srgbClr val="000000"/>
                </a:solidFill>
                <a:latin typeface="Source Sans Pro"/>
                <a:ea typeface="DejaVu Sans"/>
              </a:rPr>
              <a:t>Server: </a:t>
            </a:r>
            <a:r>
              <a:rPr lang="cs-CZ" sz="1500" b="0" strike="noStrike" spc="-1">
                <a:solidFill>
                  <a:srgbClr val="2A6099"/>
                </a:solidFill>
                <a:latin typeface="Source Sans Pro"/>
                <a:ea typeface="DejaVu Sans"/>
              </a:rPr>
              <a:t>Content-Type:</a:t>
            </a:r>
            <a:r>
              <a:rPr lang="cs-CZ" sz="1500" b="0" strike="noStrike" spc="-1">
                <a:solidFill>
                  <a:srgbClr val="000000"/>
                </a:solidFill>
                <a:latin typeface="Source Sans Pro"/>
                <a:ea typeface="DejaVu Sans"/>
              </a:rPr>
              <a:t> </a:t>
            </a:r>
            <a:r>
              <a:rPr lang="cs-CZ" sz="1500" b="0" i="1" strike="noStrike" spc="-1">
                <a:solidFill>
                  <a:srgbClr val="000000"/>
                </a:solidFill>
                <a:latin typeface="Source Sans Pro"/>
                <a:ea typeface="DejaVu Sans"/>
              </a:rPr>
              <a:t>application/json</a:t>
            </a:r>
            <a:endParaRPr lang="cs-CZ" sz="15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04617B"/>
                </a:solidFill>
                <a:latin typeface="Source Sans Pro Light"/>
                <a:ea typeface="DejaVu Sans"/>
              </a:rPr>
              <a:t>Co je REST API ?</a:t>
            </a:r>
            <a:endParaRPr lang="cs-CZ" sz="45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04617B"/>
                </a:solidFill>
                <a:latin typeface="Source Sans Pro Light"/>
                <a:ea typeface="DejaVu Sans"/>
              </a:rPr>
              <a:t>Děkuji za pozornost</a:t>
            </a:r>
            <a:endParaRPr lang="cs-CZ" sz="4500" b="0" strike="noStrike" spc="-1">
              <a:solidFill>
                <a:srgbClr val="000000"/>
              </a:solidFill>
              <a:latin typeface="Arial"/>
            </a:endParaRPr>
          </a:p>
        </p:txBody>
      </p:sp>
      <p:pic>
        <p:nvPicPr>
          <p:cNvPr id="140" name="Obrázek 136"/>
          <p:cNvPicPr/>
          <p:nvPr/>
        </p:nvPicPr>
        <p:blipFill>
          <a:blip r:embed="rId3"/>
          <a:stretch/>
        </p:blipFill>
        <p:spPr>
          <a:xfrm>
            <a:off x="6120000" y="1980000"/>
            <a:ext cx="2878560" cy="2878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Použitá literatura</a:t>
            </a:r>
            <a:endParaRPr lang="cs-CZ" sz="4500" b="0" strike="noStrike" spc="-1">
              <a:solidFill>
                <a:srgbClr val="000000"/>
              </a:solidFill>
              <a:latin typeface="Arial"/>
            </a:endParaRPr>
          </a:p>
        </p:txBody>
      </p:sp>
      <p:sp>
        <p:nvSpPr>
          <p:cNvPr id="142" name="PlaceHolder 2"/>
          <p:cNvSpPr>
            <a:spLocks noGrp="1"/>
          </p:cNvSpPr>
          <p:nvPr>
            <p:ph/>
          </p:nvPr>
        </p:nvSpPr>
        <p:spPr>
          <a:xfrm>
            <a:off x="175845" y="1213338"/>
            <a:ext cx="9794631" cy="4366492"/>
          </a:xfrm>
          <a:prstGeom prst="rect">
            <a:avLst/>
          </a:prstGeom>
          <a:noFill/>
          <a:ln w="0">
            <a:noFill/>
          </a:ln>
        </p:spPr>
        <p:txBody>
          <a:bodyPr lIns="0" tIns="0" rIns="0" bIns="0" anchor="t">
            <a:normAutofit fontScale="98000"/>
          </a:bodyPr>
          <a:lstStyle/>
          <a:p>
            <a:pPr marL="431280" indent="-323280">
              <a:lnSpc>
                <a:spcPct val="100000"/>
              </a:lnSpc>
              <a:spcBef>
                <a:spcPts val="1417"/>
              </a:spcBef>
              <a:buClr>
                <a:srgbClr val="000000"/>
              </a:buClr>
              <a:buSzPct val="45000"/>
              <a:buFont typeface="Wingdings" charset="2"/>
              <a:buChar char=""/>
            </a:pPr>
            <a:r>
              <a:rPr lang="cs-CZ" sz="1400" b="0" strike="noStrike" spc="-1" dirty="0" err="1">
                <a:solidFill>
                  <a:srgbClr val="000000"/>
                </a:solidFill>
                <a:latin typeface="Arial"/>
                <a:ea typeface="DejaVu Sans"/>
              </a:rPr>
              <a:t>PokéAPI</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PokéAPI</a:t>
            </a:r>
            <a:r>
              <a:rPr lang="cs-CZ" sz="1400" b="0" strike="noStrike" spc="-1" dirty="0">
                <a:solidFill>
                  <a:srgbClr val="000000"/>
                </a:solidFill>
                <a:latin typeface="Arial"/>
                <a:ea typeface="DejaVu Sans"/>
              </a:rPr>
              <a:t> [online]. Dostupné z: </a:t>
            </a:r>
            <a:r>
              <a:rPr lang="cs-CZ" sz="1400" b="0" u="sng" strike="noStrike" spc="-1" dirty="0">
                <a:solidFill>
                  <a:srgbClr val="0000FF"/>
                </a:solidFill>
                <a:uFillTx/>
                <a:latin typeface="Arial"/>
                <a:ea typeface="DejaVu Sans"/>
                <a:hlinkClick r:id="rId3"/>
              </a:rPr>
              <a:t>https://pokeapi.co/</a:t>
            </a:r>
            <a:endParaRPr lang="cs-CZ" sz="1400" b="0" strike="noStrike" spc="-1" dirty="0">
              <a:solidFill>
                <a:srgbClr val="000000"/>
              </a:solidFill>
              <a:latin typeface="Arial"/>
            </a:endParaRPr>
          </a:p>
          <a:p>
            <a:pPr marL="431280" indent="-323280">
              <a:lnSpc>
                <a:spcPct val="100000"/>
              </a:lnSpc>
              <a:spcBef>
                <a:spcPts val="1417"/>
              </a:spcBef>
              <a:buClr>
                <a:srgbClr val="000000"/>
              </a:buClr>
              <a:buSzPct val="45000"/>
              <a:buFont typeface="Wingdings" charset="2"/>
              <a:buChar char=""/>
            </a:pPr>
            <a:r>
              <a:rPr lang="cs-CZ" sz="1400" b="0" strike="noStrike" spc="-1" dirty="0" err="1">
                <a:solidFill>
                  <a:srgbClr val="000000"/>
                </a:solidFill>
                <a:latin typeface="Arial"/>
                <a:ea typeface="DejaVu Sans"/>
              </a:rPr>
              <a:t>What</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is</a:t>
            </a:r>
            <a:r>
              <a:rPr lang="cs-CZ" sz="1400" b="0" strike="noStrike" spc="-1" dirty="0">
                <a:solidFill>
                  <a:srgbClr val="000000"/>
                </a:solidFill>
                <a:latin typeface="Arial"/>
                <a:ea typeface="DejaVu Sans"/>
              </a:rPr>
              <a:t> REST? | </a:t>
            </a:r>
            <a:r>
              <a:rPr lang="cs-CZ" sz="1400" b="0" strike="noStrike" spc="-1" dirty="0" err="1">
                <a:solidFill>
                  <a:srgbClr val="000000"/>
                </a:solidFill>
                <a:latin typeface="Arial"/>
                <a:ea typeface="DejaVu Sans"/>
              </a:rPr>
              <a:t>Codecademy</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Learn</a:t>
            </a:r>
            <a:r>
              <a:rPr lang="cs-CZ" sz="1400" b="0" strike="noStrike" spc="-1" dirty="0">
                <a:solidFill>
                  <a:srgbClr val="000000"/>
                </a:solidFill>
                <a:latin typeface="Arial"/>
                <a:ea typeface="DejaVu Sans"/>
              </a:rPr>
              <a:t> to </a:t>
            </a:r>
            <a:r>
              <a:rPr lang="cs-CZ" sz="1400" b="0" strike="noStrike" spc="-1" dirty="0" err="1">
                <a:solidFill>
                  <a:srgbClr val="000000"/>
                </a:solidFill>
                <a:latin typeface="Arial"/>
                <a:ea typeface="DejaVu Sans"/>
              </a:rPr>
              <a:t>Code</a:t>
            </a:r>
            <a:r>
              <a:rPr lang="cs-CZ" sz="1400" b="0" strike="noStrike" spc="-1" dirty="0">
                <a:solidFill>
                  <a:srgbClr val="000000"/>
                </a:solidFill>
                <a:latin typeface="Arial"/>
                <a:ea typeface="DejaVu Sans"/>
              </a:rPr>
              <a:t> - </a:t>
            </a:r>
            <a:r>
              <a:rPr lang="cs-CZ" sz="1400" b="0" strike="noStrike" spc="-1" dirty="0" err="1">
                <a:solidFill>
                  <a:srgbClr val="000000"/>
                </a:solidFill>
                <a:latin typeface="Arial"/>
                <a:ea typeface="DejaVu Sans"/>
              </a:rPr>
              <a:t>for</a:t>
            </a:r>
            <a:r>
              <a:rPr lang="cs-CZ" sz="1400" b="0" strike="noStrike" spc="-1" dirty="0">
                <a:solidFill>
                  <a:srgbClr val="000000"/>
                </a:solidFill>
                <a:latin typeface="Arial"/>
                <a:ea typeface="DejaVu Sans"/>
              </a:rPr>
              <a:t> Free | </a:t>
            </a:r>
            <a:r>
              <a:rPr lang="cs-CZ" sz="1400" b="0" strike="noStrike" spc="-1" dirty="0" err="1">
                <a:solidFill>
                  <a:srgbClr val="000000"/>
                </a:solidFill>
                <a:latin typeface="Arial"/>
                <a:ea typeface="DejaVu Sans"/>
              </a:rPr>
              <a:t>Codecademy</a:t>
            </a:r>
            <a:r>
              <a:rPr lang="cs-CZ" sz="1400" b="0" strike="noStrike" spc="-1" dirty="0">
                <a:solidFill>
                  <a:srgbClr val="000000"/>
                </a:solidFill>
                <a:latin typeface="Arial"/>
                <a:ea typeface="DejaVu Sans"/>
              </a:rPr>
              <a:t> [online]. Copyright © Dostupné z: </a:t>
            </a:r>
            <a:r>
              <a:rPr lang="cs-CZ" sz="1400" b="0" u="sng" strike="noStrike" spc="-1" dirty="0">
                <a:solidFill>
                  <a:srgbClr val="0000FF"/>
                </a:solidFill>
                <a:uFillTx/>
                <a:latin typeface="Arial"/>
                <a:ea typeface="DejaVu Sans"/>
                <a:hlinkClick r:id="rId4"/>
              </a:rPr>
              <a:t>https://www.codecademy.com/article/what-is-rest</a:t>
            </a:r>
            <a:endParaRPr lang="cs-CZ" sz="1400" b="0" strike="noStrike" spc="-1" dirty="0">
              <a:solidFill>
                <a:srgbClr val="000000"/>
              </a:solidFill>
              <a:latin typeface="Arial"/>
            </a:endParaRPr>
          </a:p>
          <a:p>
            <a:pPr marL="431280" indent="-323280">
              <a:lnSpc>
                <a:spcPct val="100000"/>
              </a:lnSpc>
              <a:spcBef>
                <a:spcPts val="1417"/>
              </a:spcBef>
              <a:buClr>
                <a:srgbClr val="000000"/>
              </a:buClr>
              <a:buSzPct val="45000"/>
              <a:buFont typeface="Wingdings" charset="2"/>
              <a:buChar char=""/>
            </a:pPr>
            <a:r>
              <a:rPr lang="cs-CZ" sz="1400" b="0" strike="noStrike" spc="-1" dirty="0">
                <a:solidFill>
                  <a:srgbClr val="000000"/>
                </a:solidFill>
                <a:latin typeface="Arial"/>
                <a:ea typeface="DejaVu Sans"/>
              </a:rPr>
              <a:t>HTTP response status </a:t>
            </a:r>
            <a:r>
              <a:rPr lang="cs-CZ" sz="1400" b="0" strike="noStrike" spc="-1" dirty="0" err="1">
                <a:solidFill>
                  <a:srgbClr val="000000"/>
                </a:solidFill>
                <a:latin typeface="Arial"/>
                <a:ea typeface="DejaVu Sans"/>
              </a:rPr>
              <a:t>codes</a:t>
            </a:r>
            <a:r>
              <a:rPr lang="cs-CZ" sz="1400" b="0" strike="noStrike" spc="-1" dirty="0">
                <a:solidFill>
                  <a:srgbClr val="000000"/>
                </a:solidFill>
                <a:latin typeface="Arial"/>
                <a:ea typeface="DejaVu Sans"/>
              </a:rPr>
              <a:t> - HTTP | MDN. [online]. Copyright ©1998 Dostupné z: </a:t>
            </a:r>
            <a:r>
              <a:rPr lang="cs-CZ" sz="1400" b="0" u="sng" strike="noStrike" spc="-1" dirty="0">
                <a:solidFill>
                  <a:srgbClr val="0000FF"/>
                </a:solidFill>
                <a:uFillTx/>
                <a:latin typeface="Arial"/>
                <a:ea typeface="DejaVu Sans"/>
                <a:hlinkClick r:id="rId5"/>
              </a:rPr>
              <a:t>https://developer.mozilla.org/en-US/docs/Web/HTTP/Status</a:t>
            </a:r>
            <a:endParaRPr lang="cs-CZ" sz="1400" b="0" strike="noStrike" spc="-1" dirty="0">
              <a:solidFill>
                <a:srgbClr val="000000"/>
              </a:solidFill>
              <a:latin typeface="Arial"/>
            </a:endParaRPr>
          </a:p>
          <a:p>
            <a:pPr marL="431280" indent="-323280">
              <a:lnSpc>
                <a:spcPct val="100000"/>
              </a:lnSpc>
              <a:spcBef>
                <a:spcPts val="1417"/>
              </a:spcBef>
              <a:buClr>
                <a:srgbClr val="000000"/>
              </a:buClr>
              <a:buSzPct val="45000"/>
              <a:buFont typeface="Wingdings" charset="2"/>
              <a:buChar char=""/>
            </a:pPr>
            <a:r>
              <a:rPr lang="cs-CZ" sz="1400" b="0" strike="noStrike" spc="-1" dirty="0" err="1">
                <a:solidFill>
                  <a:srgbClr val="000000"/>
                </a:solidFill>
                <a:latin typeface="Arial"/>
                <a:ea typeface="DejaVu Sans"/>
              </a:rPr>
              <a:t>Create</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read</a:t>
            </a:r>
            <a:r>
              <a:rPr lang="cs-CZ" sz="1400" b="0" strike="noStrike" spc="-1" dirty="0">
                <a:solidFill>
                  <a:srgbClr val="000000"/>
                </a:solidFill>
                <a:latin typeface="Arial"/>
                <a:ea typeface="DejaVu Sans"/>
              </a:rPr>
              <a:t>, update and </a:t>
            </a:r>
            <a:r>
              <a:rPr lang="cs-CZ" sz="1400" b="0" strike="noStrike" spc="-1" dirty="0" err="1">
                <a:solidFill>
                  <a:srgbClr val="000000"/>
                </a:solidFill>
                <a:latin typeface="Arial"/>
                <a:ea typeface="DejaVu Sans"/>
              </a:rPr>
              <a:t>delete</a:t>
            </a:r>
            <a:r>
              <a:rPr lang="cs-CZ" sz="1400" b="0" strike="noStrike" spc="-1" dirty="0">
                <a:solidFill>
                  <a:srgbClr val="000000"/>
                </a:solidFill>
                <a:latin typeface="Arial"/>
                <a:ea typeface="DejaVu Sans"/>
              </a:rPr>
              <a:t> - Wikipedia. [online]. Dostupné z: </a:t>
            </a:r>
            <a:r>
              <a:rPr lang="cs-CZ" sz="1400" b="0" u="sng" strike="noStrike" spc="-1" dirty="0">
                <a:solidFill>
                  <a:srgbClr val="0000FF"/>
                </a:solidFill>
                <a:uFillTx/>
                <a:latin typeface="Arial"/>
                <a:ea typeface="DejaVu Sans"/>
                <a:hlinkClick r:id="rId6"/>
              </a:rPr>
              <a:t>https://en.wikipedia.org/wiki/Create,_read,_update_and_delete</a:t>
            </a:r>
            <a:endParaRPr lang="cs-CZ" sz="1400" b="0" strike="noStrike" spc="-1" dirty="0">
              <a:solidFill>
                <a:srgbClr val="000000"/>
              </a:solidFill>
              <a:latin typeface="Arial"/>
            </a:endParaRPr>
          </a:p>
          <a:p>
            <a:pPr marL="431280" indent="-323280">
              <a:lnSpc>
                <a:spcPct val="100000"/>
              </a:lnSpc>
              <a:spcBef>
                <a:spcPts val="1417"/>
              </a:spcBef>
              <a:buClr>
                <a:srgbClr val="000000"/>
              </a:buClr>
              <a:buSzPct val="45000"/>
              <a:buFont typeface="Wingdings" charset="2"/>
              <a:buChar char=""/>
            </a:pPr>
            <a:r>
              <a:rPr lang="cs-CZ" sz="1400" b="0" strike="noStrike" spc="-1" dirty="0">
                <a:solidFill>
                  <a:srgbClr val="000000"/>
                </a:solidFill>
                <a:latin typeface="Arial"/>
                <a:ea typeface="DejaVu Sans"/>
              </a:rPr>
              <a:t>Stopařův průvodce REST API. itnetwork.cz - Učíme národ IT [online]. Copyright © 2023 itnetwork.cz. Veškerý obsah webu. Dostupné z: </a:t>
            </a:r>
            <a:r>
              <a:rPr lang="cs-CZ" sz="1400" b="0" u="sng" strike="noStrike" spc="-1" dirty="0">
                <a:solidFill>
                  <a:srgbClr val="0000FF"/>
                </a:solidFill>
                <a:uFillTx/>
                <a:latin typeface="Arial"/>
                <a:ea typeface="DejaVu Sans"/>
                <a:hlinkClick r:id="rId7"/>
              </a:rPr>
              <a:t>https://www.itnetwork.cz/programovani/nezarazene/stoparuv-pruvodce-rest-api</a:t>
            </a:r>
            <a:endParaRPr lang="cs-CZ" sz="1400" b="0" strike="noStrike" spc="-1" dirty="0">
              <a:solidFill>
                <a:srgbClr val="000000"/>
              </a:solidFill>
              <a:latin typeface="Arial"/>
            </a:endParaRPr>
          </a:p>
          <a:p>
            <a:pPr marL="431280" indent="-323280">
              <a:lnSpc>
                <a:spcPct val="100000"/>
              </a:lnSpc>
              <a:spcBef>
                <a:spcPts val="1417"/>
              </a:spcBef>
              <a:buClr>
                <a:srgbClr val="000000"/>
              </a:buClr>
              <a:buSzPct val="45000"/>
              <a:buFont typeface="Wingdings" charset="2"/>
              <a:buChar char=""/>
            </a:pPr>
            <a:r>
              <a:rPr lang="cs-CZ" sz="1400" b="0" strike="noStrike" spc="-1" dirty="0">
                <a:solidFill>
                  <a:srgbClr val="000000"/>
                </a:solidFill>
                <a:latin typeface="Arial"/>
                <a:ea typeface="DejaVu Sans"/>
              </a:rPr>
              <a:t>Free </a:t>
            </a:r>
            <a:r>
              <a:rPr lang="cs-CZ" sz="1400" b="0" strike="noStrike" spc="-1" dirty="0" err="1">
                <a:solidFill>
                  <a:srgbClr val="000000"/>
                </a:solidFill>
                <a:latin typeface="Arial"/>
                <a:ea typeface="DejaVu Sans"/>
              </a:rPr>
              <a:t>Icons</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Clipart</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Illustrations</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Photos</a:t>
            </a:r>
            <a:r>
              <a:rPr lang="cs-CZ" sz="1400" b="0" strike="noStrike" spc="-1" dirty="0">
                <a:solidFill>
                  <a:srgbClr val="000000"/>
                </a:solidFill>
                <a:latin typeface="Arial"/>
                <a:ea typeface="DejaVu Sans"/>
              </a:rPr>
              <a:t>, and Music. Free </a:t>
            </a:r>
            <a:r>
              <a:rPr lang="cs-CZ" sz="1400" b="0" strike="noStrike" spc="-1" dirty="0" err="1">
                <a:solidFill>
                  <a:srgbClr val="000000"/>
                </a:solidFill>
                <a:latin typeface="Arial"/>
                <a:ea typeface="DejaVu Sans"/>
              </a:rPr>
              <a:t>Icons</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Clipart</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Illustrations</a:t>
            </a:r>
            <a:r>
              <a:rPr lang="cs-CZ" sz="1400" b="0" strike="noStrike" spc="-1" dirty="0">
                <a:solidFill>
                  <a:srgbClr val="000000"/>
                </a:solidFill>
                <a:latin typeface="Arial"/>
                <a:ea typeface="DejaVu Sans"/>
              </a:rPr>
              <a:t>, </a:t>
            </a:r>
            <a:r>
              <a:rPr lang="cs-CZ" sz="1400" b="0" strike="noStrike" spc="-1" dirty="0" err="1">
                <a:solidFill>
                  <a:srgbClr val="000000"/>
                </a:solidFill>
                <a:latin typeface="Arial"/>
                <a:ea typeface="DejaVu Sans"/>
              </a:rPr>
              <a:t>Photos</a:t>
            </a:r>
            <a:r>
              <a:rPr lang="cs-CZ" sz="1400" b="0" strike="noStrike" spc="-1" dirty="0">
                <a:solidFill>
                  <a:srgbClr val="000000"/>
                </a:solidFill>
                <a:latin typeface="Arial"/>
                <a:ea typeface="DejaVu Sans"/>
              </a:rPr>
              <a:t>, and Music [online]. Copyright © 2023 Icons8 LLC. Dostupné z: </a:t>
            </a:r>
            <a:r>
              <a:rPr lang="cs-CZ" sz="1400" b="0" u="sng" strike="noStrike" spc="-1" dirty="0">
                <a:solidFill>
                  <a:srgbClr val="0000FF"/>
                </a:solidFill>
                <a:uFillTx/>
                <a:latin typeface="Arial"/>
                <a:ea typeface="DejaVu Sans"/>
                <a:hlinkClick r:id="rId8"/>
              </a:rPr>
              <a:t>https://icons8.com/</a:t>
            </a:r>
            <a:endParaRPr lang="cs-CZ" sz="1400" b="0" u="sng" strike="noStrike" spc="-1" dirty="0">
              <a:solidFill>
                <a:srgbClr val="0000FF"/>
              </a:solidFill>
              <a:uFillTx/>
              <a:latin typeface="Arial"/>
              <a:ea typeface="DejaVu Sans"/>
            </a:endParaRPr>
          </a:p>
          <a:p>
            <a:pPr marL="431280" indent="-323280">
              <a:lnSpc>
                <a:spcPct val="100000"/>
              </a:lnSpc>
              <a:spcBef>
                <a:spcPts val="1417"/>
              </a:spcBef>
              <a:buClr>
                <a:srgbClr val="000000"/>
              </a:buClr>
              <a:buSzPct val="45000"/>
              <a:buFont typeface="Wingdings" charset="2"/>
              <a:buChar char=""/>
            </a:pPr>
            <a:r>
              <a:rPr lang="cs-CZ" sz="1400" b="0" i="0" dirty="0">
                <a:solidFill>
                  <a:srgbClr val="000000"/>
                </a:solidFill>
                <a:effectLst/>
                <a:latin typeface="Arial" panose="020B0604020202020204" pitchFamily="34" charset="0"/>
                <a:cs typeface="Arial" panose="020B0604020202020204" pitchFamily="34" charset="0"/>
              </a:rPr>
              <a:t>JSON vs XML. </a:t>
            </a:r>
            <a:r>
              <a:rPr lang="cs-CZ" sz="1400" b="0" dirty="0">
                <a:solidFill>
                  <a:srgbClr val="000000"/>
                </a:solidFill>
                <a:effectLst/>
                <a:latin typeface="Arial" panose="020B0604020202020204" pitchFamily="34" charset="0"/>
                <a:cs typeface="Arial" panose="020B0604020202020204" pitchFamily="34" charset="0"/>
              </a:rPr>
              <a:t>W3Schools Online Web </a:t>
            </a:r>
            <a:r>
              <a:rPr lang="cs-CZ" sz="1400" b="0" dirty="0" err="1">
                <a:solidFill>
                  <a:srgbClr val="000000"/>
                </a:solidFill>
                <a:effectLst/>
                <a:latin typeface="Arial" panose="020B0604020202020204" pitchFamily="34" charset="0"/>
                <a:cs typeface="Arial" panose="020B0604020202020204" pitchFamily="34" charset="0"/>
              </a:rPr>
              <a:t>Tutorials</a:t>
            </a:r>
            <a:r>
              <a:rPr lang="cs-CZ" sz="1400" b="0" dirty="0">
                <a:solidFill>
                  <a:srgbClr val="000000"/>
                </a:solidFill>
                <a:effectLst/>
                <a:latin typeface="Arial" panose="020B0604020202020204" pitchFamily="34" charset="0"/>
                <a:cs typeface="Arial" panose="020B0604020202020204" pitchFamily="34" charset="0"/>
              </a:rPr>
              <a:t> </a:t>
            </a:r>
            <a:r>
              <a:rPr lang="cs-CZ" sz="1400" b="0" i="0" dirty="0">
                <a:solidFill>
                  <a:srgbClr val="000000"/>
                </a:solidFill>
                <a:effectLst/>
                <a:latin typeface="Arial" panose="020B0604020202020204" pitchFamily="34" charset="0"/>
                <a:cs typeface="Arial" panose="020B0604020202020204" pitchFamily="34" charset="0"/>
              </a:rPr>
              <a:t>[online]. Dostupné z: </a:t>
            </a:r>
            <a:r>
              <a:rPr lang="cs-CZ" sz="1400" b="0" i="0" u="none" strike="noStrike" dirty="0">
                <a:solidFill>
                  <a:srgbClr val="000000"/>
                </a:solidFill>
                <a:effectLst/>
                <a:latin typeface="Arial" panose="020B0604020202020204" pitchFamily="34" charset="0"/>
                <a:cs typeface="Arial" panose="020B0604020202020204" pitchFamily="34" charset="0"/>
                <a:hlinkClick r:id="rId9"/>
              </a:rPr>
              <a:t>https://www.w3schools.com/js/js_json_xml.asp</a:t>
            </a:r>
            <a:endParaRPr lang="cs-CZ" sz="1400" b="0" strike="noStrike" spc="-1" dirty="0">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Odkaz na repozitář</a:t>
            </a:r>
            <a:endParaRPr lang="cs-CZ" sz="4500" b="0" strike="noStrike" spc="-1">
              <a:solidFill>
                <a:srgbClr val="000000"/>
              </a:solidFill>
              <a:latin typeface="Arial"/>
            </a:endParaRPr>
          </a:p>
        </p:txBody>
      </p:sp>
      <p:sp>
        <p:nvSpPr>
          <p:cNvPr id="144" name="Obdélník 140"/>
          <p:cNvSpPr/>
          <p:nvPr/>
        </p:nvSpPr>
        <p:spPr>
          <a:xfrm>
            <a:off x="837360" y="1620000"/>
            <a:ext cx="2761200" cy="4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cs-CZ" sz="2400" b="1" u="sng" strike="noStrike" spc="-1">
                <a:solidFill>
                  <a:srgbClr val="0000FF"/>
                </a:solidFill>
                <a:uFillTx/>
                <a:latin typeface="Arial"/>
                <a:ea typeface="DejaVu Sans"/>
                <a:hlinkClick r:id="rId3"/>
              </a:rPr>
              <a:t>GitHub Repositář</a:t>
            </a:r>
            <a:endParaRPr lang="cs-CZ"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REST API</a:t>
            </a:r>
            <a:endParaRPr lang="cs-CZ" sz="4500" b="0" strike="noStrike" spc="-1">
              <a:solidFill>
                <a:srgbClr val="000000"/>
              </a:solidFill>
              <a:latin typeface="Arial"/>
            </a:endParaRPr>
          </a:p>
        </p:txBody>
      </p:sp>
      <p:sp>
        <p:nvSpPr>
          <p:cNvPr id="88" name="PlaceHolder 2"/>
          <p:cNvSpPr>
            <a:spLocks noGrp="1"/>
          </p:cNvSpPr>
          <p:nvPr>
            <p:ph/>
          </p:nvPr>
        </p:nvSpPr>
        <p:spPr>
          <a:xfrm>
            <a:off x="360000" y="1440000"/>
            <a:ext cx="9018720" cy="349452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Jedná se o velmi oblíbený a hojně rozšířený druh API</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Vyniká svou jednoduchostí a dobrou čitelností</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Využívá zásady REST (Representational State Transfer)</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Komunikuje přes HTTP protokol pomocí požadavků</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Nejčastěji pracuje s daty ve formátu JSON, XML, txt</a:t>
            </a:r>
            <a:endParaRPr lang="cs-CZ"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JSON a XML</a:t>
            </a:r>
            <a:endParaRPr lang="cs-CZ" sz="4500" b="0" strike="noStrike" spc="-1">
              <a:solidFill>
                <a:srgbClr val="000000"/>
              </a:solidFill>
              <a:latin typeface="Arial"/>
            </a:endParaRPr>
          </a:p>
        </p:txBody>
      </p:sp>
      <p:sp>
        <p:nvSpPr>
          <p:cNvPr id="90" name="PlaceHolder 2"/>
          <p:cNvSpPr>
            <a:spLocks noGrp="1"/>
          </p:cNvSpPr>
          <p:nvPr>
            <p:ph/>
          </p:nvPr>
        </p:nvSpPr>
        <p:spPr>
          <a:xfrm>
            <a:off x="357120" y="2835360"/>
            <a:ext cx="4618440" cy="943560"/>
          </a:xfrm>
          <a:prstGeom prst="rect">
            <a:avLst/>
          </a:prstGeom>
          <a:noFill/>
          <a:ln w="0">
            <a:noFill/>
          </a:ln>
        </p:spPr>
        <p:txBody>
          <a:bodyPr lIns="0" tIns="0" rIns="0" bIns="0" anchor="t">
            <a:normAutofit/>
          </a:bodyPr>
          <a:lstStyle/>
          <a:p>
            <a:pPr marL="108000">
              <a:lnSpc>
                <a:spcPct val="100000"/>
              </a:lnSpc>
              <a:spcBef>
                <a:spcPts val="1001"/>
              </a:spcBef>
              <a:spcAft>
                <a:spcPts val="1054"/>
              </a:spcAft>
              <a:buNone/>
              <a:tabLst>
                <a:tab pos="0" algn="l"/>
              </a:tabLst>
            </a:pP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"employees"</a:t>
            </a:r>
            <a:r>
              <a:rPr lang="cs-CZ" sz="1100" b="0" strike="noStrike" spc="-1">
                <a:solidFill>
                  <a:srgbClr val="000000"/>
                </a:solidFill>
                <a:latin typeface="Consolas"/>
                <a:ea typeface="DejaVu Sans"/>
              </a:rPr>
              <a:t>:[</a:t>
            </a:r>
            <a:br/>
            <a:r>
              <a:rPr lang="cs-CZ" sz="1100" b="0" strike="noStrike" spc="-1">
                <a:solidFill>
                  <a:srgbClr val="000000"/>
                </a:solidFill>
                <a:latin typeface="Consolas"/>
                <a:ea typeface="DejaVu Sans"/>
              </a:rPr>
              <a:t>  { </a:t>
            </a:r>
            <a:r>
              <a:rPr lang="cs-CZ" sz="1100" b="0" strike="noStrike" spc="-1">
                <a:solidFill>
                  <a:srgbClr val="A52A2A"/>
                </a:solidFill>
                <a:latin typeface="Consolas"/>
                <a:ea typeface="DejaVu Sans"/>
              </a:rPr>
              <a:t>"firstName"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"John"</a:t>
            </a:r>
            <a:r>
              <a:rPr lang="cs-CZ" sz="1100" b="0" strike="noStrike" spc="-1">
                <a:solidFill>
                  <a:srgbClr val="000000"/>
                </a:solidFill>
                <a:latin typeface="Consolas"/>
                <a:ea typeface="DejaVu Sans"/>
              </a:rPr>
              <a:t>, </a:t>
            </a:r>
            <a:r>
              <a:rPr lang="cs-CZ" sz="1100" b="0" strike="noStrike" spc="-1">
                <a:solidFill>
                  <a:srgbClr val="A52A2A"/>
                </a:solidFill>
                <a:latin typeface="Consolas"/>
                <a:ea typeface="DejaVu Sans"/>
              </a:rPr>
              <a:t>"lastName"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"Doe"</a:t>
            </a:r>
            <a:r>
              <a:rPr lang="cs-CZ" sz="1100" b="0" strike="noStrike" spc="-1">
                <a:solidFill>
                  <a:srgbClr val="000000"/>
                </a:solidFill>
                <a:latin typeface="Consolas"/>
                <a:ea typeface="DejaVu Sans"/>
              </a:rPr>
              <a:t> },</a:t>
            </a:r>
            <a:br/>
            <a:r>
              <a:rPr lang="cs-CZ" sz="1100" b="0" strike="noStrike" spc="-1">
                <a:solidFill>
                  <a:srgbClr val="000000"/>
                </a:solidFill>
                <a:latin typeface="Consolas"/>
                <a:ea typeface="DejaVu Sans"/>
              </a:rPr>
              <a:t>  { </a:t>
            </a:r>
            <a:r>
              <a:rPr lang="cs-CZ" sz="1100" b="0" strike="noStrike" spc="-1">
                <a:solidFill>
                  <a:srgbClr val="A52A2A"/>
                </a:solidFill>
                <a:latin typeface="Consolas"/>
                <a:ea typeface="DejaVu Sans"/>
              </a:rPr>
              <a:t>"firstName"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"Anna"</a:t>
            </a:r>
            <a:r>
              <a:rPr lang="cs-CZ" sz="1100" b="0" strike="noStrike" spc="-1">
                <a:solidFill>
                  <a:srgbClr val="000000"/>
                </a:solidFill>
                <a:latin typeface="Consolas"/>
                <a:ea typeface="DejaVu Sans"/>
              </a:rPr>
              <a:t>, </a:t>
            </a:r>
            <a:r>
              <a:rPr lang="cs-CZ" sz="1100" b="0" strike="noStrike" spc="-1">
                <a:solidFill>
                  <a:srgbClr val="A52A2A"/>
                </a:solidFill>
                <a:latin typeface="Consolas"/>
                <a:ea typeface="DejaVu Sans"/>
              </a:rPr>
              <a:t>"lastName"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"Smith"</a:t>
            </a:r>
            <a:r>
              <a:rPr lang="cs-CZ" sz="1100" b="0" strike="noStrike" spc="-1">
                <a:solidFill>
                  <a:srgbClr val="000000"/>
                </a:solidFill>
                <a:latin typeface="Consolas"/>
                <a:ea typeface="DejaVu Sans"/>
              </a:rPr>
              <a:t> },</a:t>
            </a:r>
            <a:br/>
            <a:r>
              <a:rPr lang="cs-CZ" sz="1100" b="0" strike="noStrike" spc="-1">
                <a:solidFill>
                  <a:srgbClr val="000000"/>
                </a:solidFill>
                <a:latin typeface="Consolas"/>
                <a:ea typeface="DejaVu Sans"/>
              </a:rPr>
              <a:t>  { </a:t>
            </a:r>
            <a:r>
              <a:rPr lang="cs-CZ" sz="1100" b="0" strike="noStrike" spc="-1">
                <a:solidFill>
                  <a:srgbClr val="A52A2A"/>
                </a:solidFill>
                <a:latin typeface="Consolas"/>
                <a:ea typeface="DejaVu Sans"/>
              </a:rPr>
              <a:t>"firstName"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"Peter"</a:t>
            </a:r>
            <a:r>
              <a:rPr lang="cs-CZ" sz="1100" b="0" strike="noStrike" spc="-1">
                <a:solidFill>
                  <a:srgbClr val="000000"/>
                </a:solidFill>
                <a:latin typeface="Consolas"/>
                <a:ea typeface="DejaVu Sans"/>
              </a:rPr>
              <a:t>, </a:t>
            </a:r>
            <a:r>
              <a:rPr lang="cs-CZ" sz="1100" b="0" strike="noStrike" spc="-1">
                <a:solidFill>
                  <a:srgbClr val="A52A2A"/>
                </a:solidFill>
                <a:latin typeface="Consolas"/>
                <a:ea typeface="DejaVu Sans"/>
              </a:rPr>
              <a:t>"lastName"</a:t>
            </a:r>
            <a:r>
              <a:rPr lang="cs-CZ" sz="1100" b="0" strike="noStrike" spc="-1">
                <a:solidFill>
                  <a:srgbClr val="000000"/>
                </a:solidFill>
                <a:latin typeface="Consolas"/>
                <a:ea typeface="DejaVu Sans"/>
              </a:rPr>
              <a:t>:</a:t>
            </a:r>
            <a:r>
              <a:rPr lang="cs-CZ" sz="1100" b="0" strike="noStrike" spc="-1">
                <a:solidFill>
                  <a:srgbClr val="A52A2A"/>
                </a:solidFill>
                <a:latin typeface="Consolas"/>
                <a:ea typeface="DejaVu Sans"/>
              </a:rPr>
              <a:t>"Jones"</a:t>
            </a:r>
            <a:r>
              <a:rPr lang="cs-CZ" sz="1100" b="0" strike="noStrike" spc="-1">
                <a:solidFill>
                  <a:srgbClr val="000000"/>
                </a:solidFill>
                <a:latin typeface="Consolas"/>
                <a:ea typeface="DejaVu Sans"/>
              </a:rPr>
              <a:t> }</a:t>
            </a:r>
            <a:br/>
            <a:r>
              <a:rPr lang="cs-CZ" sz="1100" b="0" strike="noStrike" spc="-1">
                <a:solidFill>
                  <a:srgbClr val="000000"/>
                </a:solidFill>
                <a:latin typeface="Consolas"/>
                <a:ea typeface="DejaVu Sans"/>
              </a:rPr>
              <a:t>]}</a:t>
            </a:r>
            <a:endParaRPr lang="cs-CZ" sz="1100" b="0" strike="noStrike" spc="-1">
              <a:solidFill>
                <a:srgbClr val="000000"/>
              </a:solidFill>
              <a:latin typeface="Arial"/>
            </a:endParaRPr>
          </a:p>
        </p:txBody>
      </p:sp>
      <p:sp>
        <p:nvSpPr>
          <p:cNvPr id="91" name="TextovéPole 3"/>
          <p:cNvSpPr/>
          <p:nvPr/>
        </p:nvSpPr>
        <p:spPr>
          <a:xfrm>
            <a:off x="4975920" y="2160720"/>
            <a:ext cx="4815360" cy="243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08000">
              <a:lnSpc>
                <a:spcPct val="100000"/>
              </a:lnSpc>
              <a:spcAft>
                <a:spcPts val="1054"/>
              </a:spcAft>
              <a:buNone/>
              <a:tabLst>
                <a:tab pos="0" algn="l"/>
              </a:tabLst>
            </a:pP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employees</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John</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Doe</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Anna</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Smith</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Peter</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/firstName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r>
              <a:rPr lang="cs-CZ" sz="1100" b="0" strike="noStrike" spc="-1">
                <a:solidFill>
                  <a:srgbClr val="000000"/>
                </a:solidFill>
                <a:latin typeface="Consolas"/>
                <a:ea typeface="DejaVu Sans"/>
              </a:rPr>
              <a:t>Jones</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/lastName</a:t>
            </a:r>
            <a:r>
              <a:rPr lang="cs-CZ" sz="1100" b="0" strike="noStrike" spc="-1">
                <a:solidFill>
                  <a:srgbClr val="0000CD"/>
                </a:solidFill>
                <a:latin typeface="Consolas"/>
                <a:ea typeface="DejaVu Sans"/>
              </a:rPr>
              <a:t>&gt;</a:t>
            </a:r>
            <a:br/>
            <a:r>
              <a:rPr lang="cs-CZ" sz="1100" b="0" strike="noStrike" spc="-1">
                <a:solidFill>
                  <a:srgbClr val="000000"/>
                </a:solidFill>
                <a:latin typeface="Consolas"/>
                <a:ea typeface="DejaVu Sans"/>
              </a:rPr>
              <a:t>  </a:t>
            </a: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a:t>
            </a:r>
            <a:r>
              <a:rPr lang="cs-CZ" sz="1100" b="0" strike="noStrike" spc="-1">
                <a:solidFill>
                  <a:srgbClr val="0000CD"/>
                </a:solidFill>
                <a:latin typeface="Consolas"/>
                <a:ea typeface="DejaVu Sans"/>
              </a:rPr>
              <a:t>&gt;</a:t>
            </a:r>
            <a:br/>
            <a:r>
              <a:rPr lang="cs-CZ" sz="1100" b="0" strike="noStrike" spc="-1">
                <a:solidFill>
                  <a:srgbClr val="0000CD"/>
                </a:solidFill>
                <a:latin typeface="Consolas"/>
                <a:ea typeface="DejaVu Sans"/>
              </a:rPr>
              <a:t>&lt;</a:t>
            </a:r>
            <a:r>
              <a:rPr lang="cs-CZ" sz="1100" b="0" strike="noStrike" spc="-1">
                <a:solidFill>
                  <a:srgbClr val="A52A2A"/>
                </a:solidFill>
                <a:latin typeface="Consolas"/>
                <a:ea typeface="DejaVu Sans"/>
              </a:rPr>
              <a:t>/employees</a:t>
            </a:r>
            <a:r>
              <a:rPr lang="cs-CZ" sz="1100" b="0" strike="noStrike" spc="-1">
                <a:solidFill>
                  <a:srgbClr val="0000CD"/>
                </a:solidFill>
                <a:latin typeface="Consolas"/>
                <a:ea typeface="DejaVu Sans"/>
              </a:rPr>
              <a:t>&gt;</a:t>
            </a:r>
            <a:endParaRPr lang="cs-CZ" sz="1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REST</a:t>
            </a:r>
            <a:endParaRPr lang="cs-CZ" sz="4500" b="0" strike="noStrike" spc="-1">
              <a:solidFill>
                <a:srgbClr val="000000"/>
              </a:solidFill>
              <a:latin typeface="Arial"/>
            </a:endParaRPr>
          </a:p>
        </p:txBody>
      </p:sp>
      <p:sp>
        <p:nvSpPr>
          <p:cNvPr id="93"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Reprezentuje stav dat (databáze) v určitém čase</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Cílí na jednoduchost a dostupnost, je definován jednotný přístup k manipulaci z daty v podobě čtyř základních operací CRUD  (Create, Read, Update, Delete – reference na akce s databází)</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Klient vždy pracuje pouze s reprezentací dat</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Velice snadno lze informace uchovávat (ukládat cache)</a:t>
            </a:r>
            <a:endParaRPr lang="cs-CZ"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Využití</a:t>
            </a:r>
            <a:endParaRPr lang="cs-CZ" sz="4500" b="0" strike="noStrike" spc="-1">
              <a:solidFill>
                <a:srgbClr val="000000"/>
              </a:solidFill>
              <a:latin typeface="Arial"/>
            </a:endParaRPr>
          </a:p>
        </p:txBody>
      </p:sp>
      <p:sp>
        <p:nvSpPr>
          <p:cNvPr id="95"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Mobilní, Webové, Desktovpové aplikace</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Autentizace uživatele</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Získávání aktuálních dat</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Provádění, volání akcí a změn</a:t>
            </a:r>
            <a:endParaRPr lang="cs-CZ" sz="2400" b="0" strike="noStrike" spc="-1">
              <a:solidFill>
                <a:srgbClr val="000000"/>
              </a:solidFill>
              <a:latin typeface="Arial"/>
            </a:endParaRPr>
          </a:p>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a:solidFill>
                  <a:srgbClr val="000000"/>
                </a:solidFill>
                <a:latin typeface="Source Sans Pro"/>
                <a:ea typeface="DejaVu Sans"/>
              </a:rPr>
              <a:t>Kontrola spojení</a:t>
            </a:r>
            <a:endParaRPr lang="cs-CZ"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HTTP Požadvaky</a:t>
            </a:r>
            <a:endParaRPr lang="cs-CZ" sz="4500" b="0" strike="noStrike" spc="-1">
              <a:solidFill>
                <a:srgbClr val="000000"/>
              </a:solidFill>
              <a:latin typeface="Arial"/>
            </a:endParaRPr>
          </a:p>
        </p:txBody>
      </p:sp>
      <p:sp>
        <p:nvSpPr>
          <p:cNvPr id="97" name="PlaceHolder 2"/>
          <p:cNvSpPr>
            <a:spLocks noGrp="1"/>
          </p:cNvSpPr>
          <p:nvPr>
            <p:ph/>
          </p:nvPr>
        </p:nvSpPr>
        <p:spPr>
          <a:xfrm>
            <a:off x="360000" y="1440000"/>
            <a:ext cx="9018720" cy="3596760"/>
          </a:xfrm>
          <a:prstGeom prst="rect">
            <a:avLst/>
          </a:prstGeom>
          <a:noFill/>
          <a:ln w="0">
            <a:noFill/>
          </a:ln>
        </p:spPr>
        <p:txBody>
          <a:bodyPr lIns="0" tIns="0" rIns="0" bIns="0" anchor="t">
            <a:normAutofit/>
          </a:bodyPr>
          <a:lstStyle/>
          <a:p>
            <a:pPr marL="432000" indent="-324000">
              <a:lnSpc>
                <a:spcPct val="100000"/>
              </a:lnSpc>
              <a:spcBef>
                <a:spcPts val="1001"/>
              </a:spcBef>
              <a:spcAft>
                <a:spcPts val="1054"/>
              </a:spcAft>
              <a:buClr>
                <a:srgbClr val="009EDA"/>
              </a:buClr>
              <a:buSzPct val="45000"/>
              <a:buFont typeface="Wingdings" charset="2"/>
              <a:buChar char=""/>
            </a:pPr>
            <a:r>
              <a:rPr lang="cs-CZ" sz="2400" b="0" strike="noStrike" spc="-1" dirty="0">
                <a:solidFill>
                  <a:srgbClr val="000000"/>
                </a:solidFill>
                <a:latin typeface="Source Sans Pro"/>
                <a:ea typeface="DejaVu Sans"/>
              </a:rPr>
              <a:t>Pro komunikaci s REST API využíváme čtyři základní HTTP požadavky POST, GET, PUT, DELETE, každý  z nich reprezentuje jeden typ CRUD operace:</a:t>
            </a:r>
            <a:endParaRPr lang="cs-CZ" sz="2400" b="0" strike="noStrike" spc="-1" dirty="0">
              <a:solidFill>
                <a:srgbClr val="000000"/>
              </a:solidFill>
              <a:latin typeface="Arial"/>
            </a:endParaRPr>
          </a:p>
          <a:p>
            <a:pPr marL="432000">
              <a:lnSpc>
                <a:spcPct val="100000"/>
              </a:lnSpc>
              <a:spcBef>
                <a:spcPts val="1001"/>
              </a:spcBef>
              <a:spcAft>
                <a:spcPts val="1054"/>
              </a:spcAft>
              <a:buNone/>
              <a:tabLst>
                <a:tab pos="0" algn="l"/>
              </a:tabLst>
            </a:pPr>
            <a:endParaRPr lang="cs-CZ" sz="2400" b="0" strike="noStrike" spc="-1" dirty="0">
              <a:solidFill>
                <a:srgbClr val="000000"/>
              </a:solidFill>
              <a:latin typeface="Arial"/>
            </a:endParaRPr>
          </a:p>
        </p:txBody>
      </p:sp>
      <p:graphicFrame>
        <p:nvGraphicFramePr>
          <p:cNvPr id="98" name="Tabulka 94"/>
          <p:cNvGraphicFramePr/>
          <p:nvPr/>
        </p:nvGraphicFramePr>
        <p:xfrm>
          <a:off x="1407600" y="2960280"/>
          <a:ext cx="5709600" cy="2251440"/>
        </p:xfrm>
        <a:graphic>
          <a:graphicData uri="http://schemas.openxmlformats.org/drawingml/2006/table">
            <a:tbl>
              <a:tblPr/>
              <a:tblGrid>
                <a:gridCol w="1789920">
                  <a:extLst>
                    <a:ext uri="{9D8B030D-6E8A-4147-A177-3AD203B41FA5}">
                      <a16:colId xmlns:a16="http://schemas.microsoft.com/office/drawing/2014/main" val="20000"/>
                    </a:ext>
                  </a:extLst>
                </a:gridCol>
                <a:gridCol w="1856520">
                  <a:extLst>
                    <a:ext uri="{9D8B030D-6E8A-4147-A177-3AD203B41FA5}">
                      <a16:colId xmlns:a16="http://schemas.microsoft.com/office/drawing/2014/main" val="20001"/>
                    </a:ext>
                  </a:extLst>
                </a:gridCol>
                <a:gridCol w="2063160">
                  <a:extLst>
                    <a:ext uri="{9D8B030D-6E8A-4147-A177-3AD203B41FA5}">
                      <a16:colId xmlns:a16="http://schemas.microsoft.com/office/drawing/2014/main" val="20002"/>
                    </a:ext>
                  </a:extLst>
                </a:gridCol>
              </a:tblGrid>
              <a:tr h="402840">
                <a:tc>
                  <a:txBody>
                    <a:bodyPr/>
                    <a:lstStyle/>
                    <a:p>
                      <a:pPr>
                        <a:lnSpc>
                          <a:spcPct val="100000"/>
                        </a:lnSpc>
                        <a:buNone/>
                      </a:pPr>
                      <a:r>
                        <a:rPr lang="cs-CZ" sz="1800" b="0" strike="noStrike" spc="-1">
                          <a:solidFill>
                            <a:srgbClr val="000000"/>
                          </a:solidFill>
                          <a:latin typeface="Arial"/>
                          <a:ea typeface="DejaVu Sans"/>
                        </a:rPr>
                        <a:t>HTTP Požadavek</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buNone/>
                      </a:pPr>
                      <a:r>
                        <a:rPr lang="cs-CZ" sz="1800" b="0" strike="noStrike" spc="-1">
                          <a:solidFill>
                            <a:srgbClr val="000000"/>
                          </a:solidFill>
                          <a:latin typeface="Arial"/>
                          <a:ea typeface="DejaVu Sans"/>
                        </a:rPr>
                        <a:t>CRUD Operace</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buNone/>
                      </a:pPr>
                      <a:r>
                        <a:rPr lang="cs-CZ" sz="1800" b="0" strike="noStrike" spc="-1">
                          <a:solidFill>
                            <a:srgbClr val="000000"/>
                          </a:solidFill>
                          <a:latin typeface="Arial"/>
                          <a:ea typeface="DejaVu Sans"/>
                        </a:rPr>
                        <a:t>Popis</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02840">
                <a:tc>
                  <a:txBody>
                    <a:bodyPr/>
                    <a:lstStyle/>
                    <a:p>
                      <a:pPr>
                        <a:lnSpc>
                          <a:spcPct val="100000"/>
                        </a:lnSpc>
                        <a:buNone/>
                      </a:pPr>
                      <a:r>
                        <a:rPr lang="cs-CZ" sz="1800" b="0" strike="noStrike" spc="-1">
                          <a:solidFill>
                            <a:srgbClr val="000000"/>
                          </a:solidFill>
                          <a:latin typeface="Arial"/>
                          <a:ea typeface="DejaVu Sans"/>
                        </a:rPr>
                        <a:t>POST</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a:solidFill>
                            <a:srgbClr val="000000"/>
                          </a:solidFill>
                          <a:latin typeface="Arial"/>
                          <a:ea typeface="DejaVu Sans"/>
                        </a:rPr>
                        <a:t>CREATE</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a:solidFill>
                            <a:srgbClr val="000000"/>
                          </a:solidFill>
                          <a:latin typeface="Arial"/>
                          <a:ea typeface="DejaVu Sans"/>
                        </a:rPr>
                        <a:t>Vytvoří zápis</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02840">
                <a:tc>
                  <a:txBody>
                    <a:bodyPr/>
                    <a:lstStyle/>
                    <a:p>
                      <a:pPr>
                        <a:lnSpc>
                          <a:spcPct val="100000"/>
                        </a:lnSpc>
                        <a:buNone/>
                      </a:pPr>
                      <a:r>
                        <a:rPr lang="cs-CZ" sz="1800" b="0" strike="noStrike" spc="-1">
                          <a:solidFill>
                            <a:srgbClr val="000000"/>
                          </a:solidFill>
                          <a:latin typeface="Arial"/>
                          <a:ea typeface="DejaVu Sans"/>
                        </a:rPr>
                        <a:t>GET</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a:solidFill>
                            <a:srgbClr val="000000"/>
                          </a:solidFill>
                          <a:latin typeface="Arial"/>
                          <a:ea typeface="DejaVu Sans"/>
                        </a:rPr>
                        <a:t>READ</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a:solidFill>
                            <a:srgbClr val="000000"/>
                          </a:solidFill>
                          <a:latin typeface="Arial"/>
                          <a:ea typeface="DejaVu Sans"/>
                        </a:rPr>
                        <a:t>Získá zápis</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02840">
                <a:tc>
                  <a:txBody>
                    <a:bodyPr/>
                    <a:lstStyle/>
                    <a:p>
                      <a:pPr>
                        <a:lnSpc>
                          <a:spcPct val="100000"/>
                        </a:lnSpc>
                        <a:buNone/>
                      </a:pPr>
                      <a:r>
                        <a:rPr lang="cs-CZ" sz="1800" b="0" strike="noStrike" spc="-1">
                          <a:solidFill>
                            <a:srgbClr val="000000"/>
                          </a:solidFill>
                          <a:latin typeface="Arial"/>
                          <a:ea typeface="DejaVu Sans"/>
                        </a:rPr>
                        <a:t>PUT</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a:solidFill>
                            <a:srgbClr val="000000"/>
                          </a:solidFill>
                          <a:latin typeface="Arial"/>
                          <a:ea typeface="DejaVu Sans"/>
                        </a:rPr>
                        <a:t>UPDATE</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buNone/>
                      </a:pPr>
                      <a:r>
                        <a:rPr lang="cs-CZ" sz="1800" b="0" strike="noStrike" spc="-1" dirty="0">
                          <a:solidFill>
                            <a:srgbClr val="000000"/>
                          </a:solidFill>
                          <a:latin typeface="Arial"/>
                          <a:ea typeface="DejaVu Sans"/>
                        </a:rPr>
                        <a:t>Přepíše zápis</a:t>
                      </a:r>
                      <a:endParaRPr lang="cs-CZ"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02840">
                <a:tc>
                  <a:txBody>
                    <a:bodyPr/>
                    <a:lstStyle/>
                    <a:p>
                      <a:pPr>
                        <a:lnSpc>
                          <a:spcPct val="100000"/>
                        </a:lnSpc>
                        <a:buNone/>
                      </a:pPr>
                      <a:r>
                        <a:rPr lang="cs-CZ" sz="1800" b="0" strike="noStrike" spc="-1">
                          <a:solidFill>
                            <a:srgbClr val="000000"/>
                          </a:solidFill>
                          <a:latin typeface="Arial"/>
                          <a:ea typeface="DejaVu Sans"/>
                        </a:rPr>
                        <a:t>DELETE</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a:solidFill>
                            <a:srgbClr val="000000"/>
                          </a:solidFill>
                          <a:latin typeface="Arial"/>
                          <a:ea typeface="DejaVu Sans"/>
                        </a:rPr>
                        <a:t>DELETE</a:t>
                      </a:r>
                      <a:endParaRPr lang="cs-CZ"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buNone/>
                      </a:pPr>
                      <a:r>
                        <a:rPr lang="cs-CZ" sz="1800" b="0" strike="noStrike" spc="-1" dirty="0">
                          <a:solidFill>
                            <a:srgbClr val="000000"/>
                          </a:solidFill>
                          <a:latin typeface="Arial"/>
                          <a:ea typeface="DejaVu Sans"/>
                        </a:rPr>
                        <a:t>Smaže zápis</a:t>
                      </a:r>
                      <a:endParaRPr lang="cs-CZ"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502920" y="90720"/>
            <a:ext cx="9068400" cy="9435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FFFFFF"/>
                </a:solidFill>
                <a:latin typeface="Source Sans Pro Light"/>
                <a:ea typeface="DejaVu Sans"/>
              </a:rPr>
              <a:t>Architektura</a:t>
            </a:r>
            <a:endParaRPr lang="cs-CZ" sz="4500" b="0" strike="noStrike" spc="-1">
              <a:solidFill>
                <a:srgbClr val="000000"/>
              </a:solidFill>
              <a:latin typeface="Arial"/>
            </a:endParaRPr>
          </a:p>
        </p:txBody>
      </p:sp>
      <p:sp>
        <p:nvSpPr>
          <p:cNvPr id="100" name="Obdélník 96"/>
          <p:cNvSpPr/>
          <p:nvPr/>
        </p:nvSpPr>
        <p:spPr>
          <a:xfrm>
            <a:off x="4680000" y="2340000"/>
            <a:ext cx="4137480" cy="1797480"/>
          </a:xfrm>
          <a:prstGeom prst="rect">
            <a:avLst/>
          </a:prstGeom>
          <a:solidFill>
            <a:srgbClr val="729FCF"/>
          </a:solidFill>
          <a:ln w="0">
            <a:solidFill>
              <a:srgbClr val="254061"/>
            </a:solidFill>
          </a:ln>
        </p:spPr>
        <p:style>
          <a:lnRef idx="0">
            <a:scrgbClr r="0" g="0" b="0"/>
          </a:lnRef>
          <a:fillRef idx="0">
            <a:scrgbClr r="0" g="0" b="0"/>
          </a:fillRef>
          <a:effectRef idx="0">
            <a:scrgbClr r="0" g="0" b="0"/>
          </a:effectRef>
          <a:fontRef idx="minor"/>
        </p:style>
      </p:sp>
      <p:sp>
        <p:nvSpPr>
          <p:cNvPr id="101" name="Obdélník 97"/>
          <p:cNvSpPr/>
          <p:nvPr/>
        </p:nvSpPr>
        <p:spPr>
          <a:xfrm>
            <a:off x="4860000" y="2520000"/>
            <a:ext cx="1797480" cy="1437480"/>
          </a:xfrm>
          <a:prstGeom prst="rect">
            <a:avLst/>
          </a:prstGeom>
          <a:solidFill>
            <a:srgbClr val="FFB66C"/>
          </a:solidFill>
          <a:ln w="0">
            <a:solidFill>
              <a:srgbClr val="254061"/>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cs-CZ" sz="1800" b="0" strike="noStrike" spc="-1">
                <a:solidFill>
                  <a:srgbClr val="000000"/>
                </a:solidFill>
                <a:latin typeface="Arial"/>
                <a:ea typeface="DejaVu Sans"/>
              </a:rPr>
              <a:t>WEB SERVER</a:t>
            </a:r>
            <a:endParaRPr lang="cs-CZ" sz="1800" b="0" strike="noStrike" spc="-1">
              <a:latin typeface="Arial"/>
            </a:endParaRPr>
          </a:p>
        </p:txBody>
      </p:sp>
      <p:sp>
        <p:nvSpPr>
          <p:cNvPr id="102" name="Obdélník 98"/>
          <p:cNvSpPr/>
          <p:nvPr/>
        </p:nvSpPr>
        <p:spPr>
          <a:xfrm>
            <a:off x="6840000" y="2520000"/>
            <a:ext cx="1797480" cy="1437480"/>
          </a:xfrm>
          <a:prstGeom prst="rect">
            <a:avLst/>
          </a:prstGeom>
          <a:solidFill>
            <a:srgbClr val="77BC65"/>
          </a:solidFill>
          <a:ln w="0">
            <a:solidFill>
              <a:srgbClr val="254061"/>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cs-CZ" sz="1800" b="0" strike="noStrike" spc="-1">
                <a:solidFill>
                  <a:srgbClr val="000000"/>
                </a:solidFill>
                <a:latin typeface="Arial"/>
                <a:ea typeface="DejaVu Sans"/>
              </a:rPr>
              <a:t>DATABÁZE</a:t>
            </a:r>
            <a:endParaRPr lang="cs-CZ" sz="1800" b="0" strike="noStrike" spc="-1">
              <a:latin typeface="Arial"/>
            </a:endParaRPr>
          </a:p>
        </p:txBody>
      </p:sp>
      <p:sp>
        <p:nvSpPr>
          <p:cNvPr id="103" name="Obdélník 99"/>
          <p:cNvSpPr/>
          <p:nvPr/>
        </p:nvSpPr>
        <p:spPr>
          <a:xfrm>
            <a:off x="5040000" y="2700000"/>
            <a:ext cx="1437480" cy="357480"/>
          </a:xfrm>
          <a:prstGeom prst="rect">
            <a:avLst/>
          </a:prstGeom>
          <a:solidFill>
            <a:schemeClr val="accent1"/>
          </a:solidFill>
          <a:ln w="0">
            <a:solidFill>
              <a:srgbClr val="254061"/>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cs-CZ" sz="1800" b="0" strike="noStrike" spc="-1">
                <a:solidFill>
                  <a:srgbClr val="000000"/>
                </a:solidFill>
                <a:latin typeface="Arial"/>
                <a:ea typeface="DejaVu Sans"/>
              </a:rPr>
              <a:t>REST API</a:t>
            </a:r>
            <a:endParaRPr lang="cs-CZ" sz="1800" b="0" strike="noStrike" spc="-1">
              <a:latin typeface="Arial"/>
            </a:endParaRPr>
          </a:p>
        </p:txBody>
      </p:sp>
      <p:sp>
        <p:nvSpPr>
          <p:cNvPr id="104" name="Ovál 100"/>
          <p:cNvSpPr/>
          <p:nvPr/>
        </p:nvSpPr>
        <p:spPr>
          <a:xfrm>
            <a:off x="652680" y="2160000"/>
            <a:ext cx="2224800" cy="1977480"/>
          </a:xfrm>
          <a:prstGeom prst="ellipse">
            <a:avLst/>
          </a:prstGeom>
          <a:solidFill>
            <a:srgbClr val="EEEEEE"/>
          </a:solidFill>
          <a:ln w="0">
            <a:solidFill>
              <a:srgbClr val="999999"/>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cs-CZ" sz="1800" b="0" strike="noStrike" spc="-1">
                <a:solidFill>
                  <a:srgbClr val="000000"/>
                </a:solidFill>
                <a:latin typeface="Arial"/>
                <a:ea typeface="DejaVu Sans"/>
              </a:rPr>
              <a:t>Klient</a:t>
            </a:r>
            <a:endParaRPr lang="cs-CZ" sz="1800" b="0" strike="noStrike" spc="-1">
              <a:latin typeface="Arial"/>
            </a:endParaRPr>
          </a:p>
        </p:txBody>
      </p:sp>
      <p:sp>
        <p:nvSpPr>
          <p:cNvPr id="105" name="Šipka: doprava 101"/>
          <p:cNvSpPr/>
          <p:nvPr/>
        </p:nvSpPr>
        <p:spPr>
          <a:xfrm>
            <a:off x="3420000" y="2700000"/>
            <a:ext cx="1077480" cy="177480"/>
          </a:xfrm>
          <a:prstGeom prst="rightArrow">
            <a:avLst>
              <a:gd name="adj1" fmla="val 50000"/>
              <a:gd name="adj2" fmla="val 150000"/>
            </a:avLst>
          </a:prstGeom>
          <a:solidFill>
            <a:srgbClr val="000000"/>
          </a:solidFill>
          <a:ln w="0">
            <a:solidFill>
              <a:srgbClr val="254061"/>
            </a:solidFill>
          </a:ln>
        </p:spPr>
        <p:style>
          <a:lnRef idx="0">
            <a:scrgbClr r="0" g="0" b="0"/>
          </a:lnRef>
          <a:fillRef idx="0">
            <a:scrgbClr r="0" g="0" b="0"/>
          </a:fillRef>
          <a:effectRef idx="0">
            <a:scrgbClr r="0" g="0" b="0"/>
          </a:effectRef>
          <a:fontRef idx="minor"/>
        </p:style>
      </p:sp>
      <p:sp>
        <p:nvSpPr>
          <p:cNvPr id="106" name="Šipka: doleva 102"/>
          <p:cNvSpPr/>
          <p:nvPr/>
        </p:nvSpPr>
        <p:spPr>
          <a:xfrm>
            <a:off x="3420000" y="3600000"/>
            <a:ext cx="1077480" cy="177480"/>
          </a:xfrm>
          <a:prstGeom prst="leftArrow">
            <a:avLst>
              <a:gd name="adj1" fmla="val 50000"/>
              <a:gd name="adj2" fmla="val 150000"/>
            </a:avLst>
          </a:prstGeom>
          <a:solidFill>
            <a:srgbClr val="000000"/>
          </a:solidFill>
          <a:ln w="0">
            <a:solidFill>
              <a:srgbClr val="254061"/>
            </a:solidFill>
          </a:ln>
        </p:spPr>
        <p:style>
          <a:lnRef idx="0">
            <a:scrgbClr r="0" g="0" b="0"/>
          </a:lnRef>
          <a:fillRef idx="0">
            <a:scrgbClr r="0" g="0" b="0"/>
          </a:fillRef>
          <a:effectRef idx="0">
            <a:scrgbClr r="0" g="0" b="0"/>
          </a:effectRef>
          <a:fontRef idx="minor"/>
        </p:style>
      </p:sp>
      <p:pic>
        <p:nvPicPr>
          <p:cNvPr id="107" name="Obrázek 103"/>
          <p:cNvPicPr/>
          <p:nvPr/>
        </p:nvPicPr>
        <p:blipFill>
          <a:blip r:embed="rId4"/>
          <a:stretch/>
        </p:blipFill>
        <p:spPr>
          <a:xfrm flipH="1">
            <a:off x="1621080" y="3420000"/>
            <a:ext cx="358920" cy="358920"/>
          </a:xfrm>
          <a:prstGeom prst="rect">
            <a:avLst/>
          </a:prstGeom>
          <a:ln w="0">
            <a:noFill/>
          </a:ln>
        </p:spPr>
      </p:pic>
      <p:pic>
        <p:nvPicPr>
          <p:cNvPr id="108" name="Obrázek 104"/>
          <p:cNvPicPr/>
          <p:nvPr/>
        </p:nvPicPr>
        <p:blipFill>
          <a:blip r:embed="rId5"/>
          <a:stretch/>
        </p:blipFill>
        <p:spPr>
          <a:xfrm>
            <a:off x="2160000" y="3420000"/>
            <a:ext cx="357480" cy="357480"/>
          </a:xfrm>
          <a:prstGeom prst="rect">
            <a:avLst/>
          </a:prstGeom>
          <a:ln w="0">
            <a:noFill/>
          </a:ln>
        </p:spPr>
      </p:pic>
      <p:pic>
        <p:nvPicPr>
          <p:cNvPr id="109" name="Obrázek 105"/>
          <p:cNvPicPr/>
          <p:nvPr/>
        </p:nvPicPr>
        <p:blipFill>
          <a:blip r:embed="rId6"/>
          <a:stretch/>
        </p:blipFill>
        <p:spPr>
          <a:xfrm>
            <a:off x="1080000" y="3420000"/>
            <a:ext cx="357480" cy="357480"/>
          </a:xfrm>
          <a:prstGeom prst="rect">
            <a:avLst/>
          </a:prstGeom>
          <a:ln w="0">
            <a:noFill/>
          </a:ln>
        </p:spPr>
      </p:pic>
      <p:pic>
        <p:nvPicPr>
          <p:cNvPr id="110" name="Obrázek 106"/>
          <p:cNvPicPr/>
          <p:nvPr/>
        </p:nvPicPr>
        <p:blipFill>
          <a:blip r:embed="rId7"/>
          <a:stretch/>
        </p:blipFill>
        <p:spPr>
          <a:xfrm>
            <a:off x="7020000" y="3420000"/>
            <a:ext cx="357480" cy="357480"/>
          </a:xfrm>
          <a:prstGeom prst="rect">
            <a:avLst/>
          </a:prstGeom>
          <a:ln w="0">
            <a:noFill/>
          </a:ln>
        </p:spPr>
      </p:pic>
      <p:pic>
        <p:nvPicPr>
          <p:cNvPr id="111" name="Obrázek 107"/>
          <p:cNvPicPr/>
          <p:nvPr/>
        </p:nvPicPr>
        <p:blipFill>
          <a:blip r:embed="rId8"/>
          <a:stretch/>
        </p:blipFill>
        <p:spPr>
          <a:xfrm>
            <a:off x="8100000" y="3420000"/>
            <a:ext cx="357480" cy="357480"/>
          </a:xfrm>
          <a:prstGeom prst="rect">
            <a:avLst/>
          </a:prstGeom>
          <a:ln w="0">
            <a:noFill/>
          </a:ln>
        </p:spPr>
      </p:pic>
      <p:pic>
        <p:nvPicPr>
          <p:cNvPr id="112" name="Obrázek 108"/>
          <p:cNvPicPr/>
          <p:nvPr/>
        </p:nvPicPr>
        <p:blipFill>
          <a:blip r:embed="rId9"/>
          <a:stretch/>
        </p:blipFill>
        <p:spPr>
          <a:xfrm>
            <a:off x="7560000" y="3420000"/>
            <a:ext cx="357480" cy="357480"/>
          </a:xfrm>
          <a:prstGeom prst="rect">
            <a:avLst/>
          </a:prstGeom>
          <a:ln w="0">
            <a:noFill/>
          </a:ln>
        </p:spPr>
      </p:pic>
      <p:pic>
        <p:nvPicPr>
          <p:cNvPr id="113" name="Obrázek 109"/>
          <p:cNvPicPr/>
          <p:nvPr/>
        </p:nvPicPr>
        <p:blipFill>
          <a:blip r:embed="rId10"/>
          <a:stretch/>
        </p:blipFill>
        <p:spPr>
          <a:xfrm>
            <a:off x="5220000" y="3420000"/>
            <a:ext cx="357480" cy="357480"/>
          </a:xfrm>
          <a:prstGeom prst="rect">
            <a:avLst/>
          </a:prstGeom>
          <a:ln w="0">
            <a:noFill/>
          </a:ln>
        </p:spPr>
      </p:pic>
      <p:pic>
        <p:nvPicPr>
          <p:cNvPr id="114" name="Obrázek 110"/>
          <p:cNvPicPr/>
          <p:nvPr/>
        </p:nvPicPr>
        <p:blipFill>
          <a:blip r:embed="rId11"/>
          <a:stretch/>
        </p:blipFill>
        <p:spPr>
          <a:xfrm>
            <a:off x="5940000" y="3420000"/>
            <a:ext cx="357480" cy="357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0000" y="270000"/>
            <a:ext cx="8996760" cy="3236760"/>
          </a:xfrm>
          <a:prstGeom prst="rect">
            <a:avLst/>
          </a:prstGeom>
          <a:noFill/>
          <a:ln w="0">
            <a:noFill/>
          </a:ln>
        </p:spPr>
        <p:txBody>
          <a:bodyPr lIns="0" tIns="0" rIns="0" bIns="0" anchor="b">
            <a:normAutofit/>
          </a:bodyPr>
          <a:lstStyle/>
          <a:p>
            <a:pPr>
              <a:lnSpc>
                <a:spcPct val="100000"/>
              </a:lnSpc>
              <a:buNone/>
              <a:tabLst>
                <a:tab pos="0" algn="l"/>
              </a:tabLst>
            </a:pPr>
            <a:r>
              <a:rPr lang="cs-CZ" sz="4500" b="0" strike="noStrike" spc="-1">
                <a:solidFill>
                  <a:srgbClr val="04617B"/>
                </a:solidFill>
                <a:latin typeface="Source Sans Pro Light"/>
                <a:ea typeface="DejaVu Sans"/>
              </a:rPr>
              <a:t>Jak probíhá komunikace ?</a:t>
            </a:r>
            <a:endParaRPr lang="cs-CZ" sz="45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TotalTime>
  <Words>2028</Words>
  <Application>Microsoft Office PowerPoint</Application>
  <PresentationFormat>Vlastní</PresentationFormat>
  <Paragraphs>206</Paragraphs>
  <Slides>22</Slides>
  <Notes>14</Notes>
  <HiddenSlides>0</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22</vt:i4>
      </vt:variant>
    </vt:vector>
  </HeadingPairs>
  <TitlesOfParts>
    <vt:vector size="31" baseType="lpstr">
      <vt:lpstr>Arial</vt:lpstr>
      <vt:lpstr>Consolas</vt:lpstr>
      <vt:lpstr>Source Sans Pro</vt:lpstr>
      <vt:lpstr>Source Sans Pro Light</vt:lpstr>
      <vt:lpstr>Symbol</vt:lpstr>
      <vt:lpstr>Times New Roman</vt:lpstr>
      <vt:lpstr>Wingdings</vt:lpstr>
      <vt:lpstr>Office Theme</vt:lpstr>
      <vt:lpstr>Office Theme</vt:lpstr>
      <vt:lpstr>REST API</vt:lpstr>
      <vt:lpstr>Co je REST API ?</vt:lpstr>
      <vt:lpstr>REST API</vt:lpstr>
      <vt:lpstr>JSON a XML</vt:lpstr>
      <vt:lpstr>REST</vt:lpstr>
      <vt:lpstr>Využití</vt:lpstr>
      <vt:lpstr>HTTP Požadvaky</vt:lpstr>
      <vt:lpstr>Architektura</vt:lpstr>
      <vt:lpstr>Jak probíhá komunikace ?</vt:lpstr>
      <vt:lpstr>Příklad dotazů</vt:lpstr>
      <vt:lpstr>Příklad odpovědi</vt:lpstr>
      <vt:lpstr>HTTP Status kódy</vt:lpstr>
      <vt:lpstr>Jak lze REST API vytvořit ?</vt:lpstr>
      <vt:lpstr>V čem REST API udělat ?</vt:lpstr>
      <vt:lpstr>Jaké zásady je dobré dodržet ?</vt:lpstr>
      <vt:lpstr>Správné používání slov</vt:lpstr>
      <vt:lpstr>Správná paramterizace</vt:lpstr>
      <vt:lpstr>Verze REST API</vt:lpstr>
      <vt:lpstr>HTTP Hlavička</vt:lpstr>
      <vt:lpstr>Děkuji za pozornost</vt:lpstr>
      <vt:lpstr>Použitá literatura</vt:lpstr>
      <vt:lpstr>Odkaz na repozitář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Estrellas</dc:creator>
  <dc:description/>
  <cp:lastModifiedBy>Brůnová Tereza</cp:lastModifiedBy>
  <cp:revision>46</cp:revision>
  <dcterms:created xsi:type="dcterms:W3CDTF">2023-01-14T09:04:08Z</dcterms:created>
  <dcterms:modified xsi:type="dcterms:W3CDTF">2023-04-19T21:32:12Z</dcterms:modified>
  <dc:language>cs-CZ</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Vlastní</vt:lpwstr>
  </property>
  <property fmtid="{D5CDD505-2E9C-101B-9397-08002B2CF9AE}" pid="4" name="Slides">
    <vt:i4>22</vt:i4>
  </property>
</Properties>
</file>