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8" r:id="rId3"/>
    <p:sldId id="260" r:id="rId4"/>
    <p:sldId id="262" r:id="rId5"/>
    <p:sldId id="263" r:id="rId6"/>
    <p:sldId id="275" r:id="rId7"/>
    <p:sldId id="264" r:id="rId8"/>
    <p:sldId id="265" r:id="rId9"/>
    <p:sldId id="266" r:id="rId10"/>
    <p:sldId id="267" r:id="rId11"/>
    <p:sldId id="268" r:id="rId12"/>
    <p:sldId id="273" r:id="rId13"/>
    <p:sldId id="269" r:id="rId14"/>
    <p:sldId id="270" r:id="rId15"/>
    <p:sldId id="271"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Gaya Tema 2 - Akse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Gaya Medium 2 - Akse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Gaya Medium 4 - Akse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3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81FBE-95C0-4F57-8134-1D19CC4283F8}" type="datetimeFigureOut">
              <a:rPr lang="en-US" smtClean="0"/>
              <a:t>21-Oct-20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B6A1AD-1E49-4D3D-975B-900FDFF16F6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Kesimpulan</a:t>
            </a:r>
            <a:r>
              <a:rPr lang="en-US" dirty="0"/>
              <a:t>: </a:t>
            </a:r>
            <a:r>
              <a:rPr lang="en-US" dirty="0" err="1"/>
              <a:t>dari</a:t>
            </a:r>
            <a:r>
              <a:rPr lang="en-US" dirty="0"/>
              <a:t> </a:t>
            </a:r>
            <a:r>
              <a:rPr lang="en-US" dirty="0" err="1"/>
              <a:t>semua</a:t>
            </a:r>
            <a:r>
              <a:rPr lang="en-US" dirty="0"/>
              <a:t> </a:t>
            </a:r>
            <a:r>
              <a:rPr lang="en-US" dirty="0" err="1"/>
              <a:t>kategori</a:t>
            </a:r>
            <a:r>
              <a:rPr lang="en-US" baseline="0" dirty="0"/>
              <a:t> </a:t>
            </a:r>
            <a:r>
              <a:rPr lang="en-US" baseline="0" dirty="0" err="1"/>
              <a:t>minuman</a:t>
            </a:r>
            <a:r>
              <a:rPr lang="en-US" baseline="0" dirty="0"/>
              <a:t>, yang paling </a:t>
            </a:r>
            <a:r>
              <a:rPr lang="en-US" baseline="0" dirty="0" err="1"/>
              <a:t>banyak</a:t>
            </a:r>
            <a:r>
              <a:rPr lang="en-US" baseline="0" dirty="0"/>
              <a:t> </a:t>
            </a:r>
            <a:r>
              <a:rPr lang="en-US" baseline="0" dirty="0" err="1"/>
              <a:t>memenuhik</a:t>
            </a:r>
            <a:r>
              <a:rPr lang="en-US" baseline="0" dirty="0"/>
              <a:t> </a:t>
            </a:r>
            <a:r>
              <a:rPr lang="en-US" baseline="0" dirty="0" err="1"/>
              <a:t>kebutuhan</a:t>
            </a:r>
            <a:r>
              <a:rPr lang="en-US" baseline="0" dirty="0"/>
              <a:t> </a:t>
            </a:r>
            <a:r>
              <a:rPr lang="en-US" baseline="0" dirty="0" err="1"/>
              <a:t>kalori</a:t>
            </a:r>
            <a:r>
              <a:rPr lang="en-US" baseline="0" dirty="0"/>
              <a:t> </a:t>
            </a:r>
            <a:r>
              <a:rPr lang="en-US" baseline="0" dirty="0" err="1"/>
              <a:t>harian</a:t>
            </a:r>
            <a:r>
              <a:rPr lang="en-US" baseline="0" dirty="0"/>
              <a:t> </a:t>
            </a:r>
            <a:r>
              <a:rPr lang="en-US" baseline="0" dirty="0" err="1"/>
              <a:t>pada</a:t>
            </a:r>
            <a:r>
              <a:rPr lang="en-US" baseline="0" dirty="0"/>
              <a:t> </a:t>
            </a:r>
            <a:r>
              <a:rPr lang="en-US" baseline="0" dirty="0" err="1"/>
              <a:t>laki-laki</a:t>
            </a:r>
            <a:r>
              <a:rPr lang="en-US" baseline="0" dirty="0"/>
              <a:t> </a:t>
            </a:r>
            <a:r>
              <a:rPr lang="en-US" baseline="0" dirty="0" err="1"/>
              <a:t>dan</a:t>
            </a:r>
            <a:r>
              <a:rPr lang="en-US" baseline="0" dirty="0"/>
              <a:t> </a:t>
            </a:r>
            <a:r>
              <a:rPr lang="en-US" baseline="0" dirty="0" err="1"/>
              <a:t>perempuan</a:t>
            </a:r>
            <a:r>
              <a:rPr lang="en-US" baseline="0" dirty="0"/>
              <a:t> </a:t>
            </a:r>
            <a:r>
              <a:rPr lang="en-US" baseline="0" dirty="0" err="1"/>
              <a:t>adalah</a:t>
            </a:r>
            <a:r>
              <a:rPr lang="en-US" baseline="0" dirty="0"/>
              <a:t> smoothies &amp; shakes</a:t>
            </a:r>
            <a:endParaRPr lang="en-US" dirty="0"/>
          </a:p>
        </p:txBody>
      </p:sp>
      <p:sp>
        <p:nvSpPr>
          <p:cNvPr id="4" name="Slide Number Placeholder 3"/>
          <p:cNvSpPr>
            <a:spLocks noGrp="1"/>
          </p:cNvSpPr>
          <p:nvPr>
            <p:ph type="sldNum" sz="quarter" idx="10"/>
          </p:nvPr>
        </p:nvSpPr>
        <p:spPr/>
        <p:txBody>
          <a:bodyPr/>
          <a:lstStyle/>
          <a:p>
            <a:fld id="{9DB6A1AD-1E49-4D3D-975B-900FDFF16F6A}"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Kesimpulannya</a:t>
            </a:r>
            <a:r>
              <a:rPr lang="en-US" dirty="0"/>
              <a:t>:</a:t>
            </a:r>
            <a:r>
              <a:rPr lang="en-US" baseline="0" dirty="0"/>
              <a:t> </a:t>
            </a:r>
            <a:r>
              <a:rPr lang="en-US" baseline="0" dirty="0" err="1"/>
              <a:t>yeeas</a:t>
            </a:r>
            <a:endParaRPr lang="en-US" dirty="0"/>
          </a:p>
        </p:txBody>
      </p:sp>
      <p:sp>
        <p:nvSpPr>
          <p:cNvPr id="4" name="Slide Number Placeholder 3"/>
          <p:cNvSpPr>
            <a:spLocks noGrp="1"/>
          </p:cNvSpPr>
          <p:nvPr>
            <p:ph type="sldNum" sz="quarter" idx="10"/>
          </p:nvPr>
        </p:nvSpPr>
        <p:spPr/>
        <p:txBody>
          <a:bodyPr/>
          <a:lstStyle/>
          <a:p>
            <a:fld id="{9DB6A1AD-1E49-4D3D-975B-900FDFF16F6A}" type="slidenum">
              <a:rPr lang="en-US" smtClean="0"/>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Kesimpulannya</a:t>
            </a:r>
            <a:r>
              <a:rPr lang="en-US" dirty="0"/>
              <a:t>:</a:t>
            </a:r>
            <a:r>
              <a:rPr lang="en-US" baseline="0" dirty="0"/>
              <a:t> order egg white</a:t>
            </a:r>
            <a:endParaRPr lang="en-US" dirty="0"/>
          </a:p>
        </p:txBody>
      </p:sp>
      <p:sp>
        <p:nvSpPr>
          <p:cNvPr id="4" name="Slide Number Placeholder 3"/>
          <p:cNvSpPr>
            <a:spLocks noGrp="1"/>
          </p:cNvSpPr>
          <p:nvPr>
            <p:ph type="sldNum" sz="quarter" idx="10"/>
          </p:nvPr>
        </p:nvSpPr>
        <p:spPr/>
        <p:txBody>
          <a:bodyPr/>
          <a:lstStyle/>
          <a:p>
            <a:fld id="{9DB6A1AD-1E49-4D3D-975B-900FDFF16F6A}" type="slidenum">
              <a:rPr lang="en-US" smtClean="0"/>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D63486-E370-4884-A02E-62F6FACB8860}" type="datetimeFigureOut">
              <a:rPr lang="en-US" smtClean="0"/>
              <a:t>21-Oct-20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63486-E370-4884-A02E-62F6FACB8860}" type="datetimeFigureOut">
              <a:rPr lang="en-US" smtClean="0"/>
              <a:t>21-Oct-20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63486-E370-4884-A02E-62F6FACB8860}" type="datetimeFigureOut">
              <a:rPr lang="en-US" smtClean="0"/>
              <a:t>21-Oct-20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D63486-E370-4884-A02E-62F6FACB8860}" type="datetimeFigureOut">
              <a:rPr lang="en-US" smtClean="0"/>
              <a:t>21-Oct-20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D63486-E370-4884-A02E-62F6FACB8860}" type="datetimeFigureOut">
              <a:rPr lang="en-US" smtClean="0"/>
              <a:t>21-Oct-20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D63486-E370-4884-A02E-62F6FACB8860}" type="datetimeFigureOut">
              <a:rPr lang="en-US" smtClean="0"/>
              <a:t>21-Oct-20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D63486-E370-4884-A02E-62F6FACB8860}" type="datetimeFigureOut">
              <a:rPr lang="en-US" smtClean="0"/>
              <a:t>21-Oct-20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D63486-E370-4884-A02E-62F6FACB8860}" type="datetimeFigureOut">
              <a:rPr lang="en-US" smtClean="0"/>
              <a:t>21-Oct-20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63486-E370-4884-A02E-62F6FACB8860}" type="datetimeFigureOut">
              <a:rPr lang="en-US" smtClean="0"/>
              <a:t>21-Oct-20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63486-E370-4884-A02E-62F6FACB8860}" type="datetimeFigureOut">
              <a:rPr lang="en-US" smtClean="0"/>
              <a:t>21-Oct-20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D63486-E370-4884-A02E-62F6FACB8860}" type="datetimeFigureOut">
              <a:rPr lang="en-US" smtClean="0"/>
              <a:t>21-Oct-20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F90BC3-87EA-4ECD-BC05-5D3A8B1EC9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63486-E370-4884-A02E-62F6FACB8860}" type="datetimeFigureOut">
              <a:rPr lang="en-US" smtClean="0"/>
              <a:t>21-Oct-20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0BC3-87EA-4ECD-BC05-5D3A8B1EC9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Nutrition Fact for</a:t>
            </a:r>
            <a:br>
              <a:rPr lang="en-US" b="1" dirty="0"/>
            </a:br>
            <a:r>
              <a:rPr lang="en-US" b="1" dirty="0"/>
              <a:t>McDonald’s Menu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How many calories does the average McDonald's value meal contain?</a:t>
            </a:r>
          </a:p>
        </p:txBody>
      </p:sp>
      <p:pic>
        <p:nvPicPr>
          <p:cNvPr id="4098" name="Picture 2"/>
          <p:cNvPicPr>
            <a:picLocks noGrp="1" noChangeAspect="1" noChangeArrowheads="1"/>
          </p:cNvPicPr>
          <p:nvPr>
            <p:ph idx="1"/>
          </p:nvPr>
        </p:nvPicPr>
        <p:blipFill>
          <a:blip r:embed="rId2"/>
          <a:srcRect/>
          <a:stretch>
            <a:fillRect/>
          </a:stretch>
        </p:blipFill>
        <p:spPr bwMode="auto">
          <a:xfrm>
            <a:off x="36115" y="1600200"/>
            <a:ext cx="9004518" cy="4038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66800" y="5867400"/>
            <a:ext cx="6019800" cy="304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200" b="1" dirty="0"/>
              <a:t>How much do beverages, like soda or coffee, contribute to the overall </a:t>
            </a:r>
            <a:r>
              <a:rPr lang="en-US" sz="2000" b="1" dirty="0"/>
              <a:t>caloric intake?</a:t>
            </a:r>
          </a:p>
        </p:txBody>
      </p:sp>
      <p:sp>
        <p:nvSpPr>
          <p:cNvPr id="3" name="Content Placeholder 2"/>
          <p:cNvSpPr>
            <a:spLocks noGrp="1"/>
          </p:cNvSpPr>
          <p:nvPr>
            <p:ph idx="1"/>
          </p:nvPr>
        </p:nvSpPr>
        <p:spPr>
          <a:xfrm>
            <a:off x="457200" y="990600"/>
            <a:ext cx="8229600" cy="5135563"/>
          </a:xfrm>
        </p:spPr>
        <p:txBody>
          <a:bodyPr/>
          <a:lstStyle/>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4114800" y="914400"/>
            <a:ext cx="4657725" cy="5450767"/>
          </a:xfrm>
          <a:prstGeom prst="rect">
            <a:avLst/>
          </a:prstGeom>
          <a:noFill/>
          <a:ln w="9525">
            <a:noFill/>
            <a:miter lim="800000"/>
            <a:headEnd/>
            <a:tailEnd/>
          </a:ln>
          <a:effectLst/>
        </p:spPr>
      </p:pic>
      <p:sp>
        <p:nvSpPr>
          <p:cNvPr id="5" name="TextBox 4"/>
          <p:cNvSpPr txBox="1"/>
          <p:nvPr/>
        </p:nvSpPr>
        <p:spPr>
          <a:xfrm>
            <a:off x="685800" y="1219200"/>
            <a:ext cx="2971800" cy="1938992"/>
          </a:xfrm>
          <a:prstGeom prst="rect">
            <a:avLst/>
          </a:prstGeom>
          <a:noFill/>
        </p:spPr>
        <p:txBody>
          <a:bodyPr wrap="square" rtlCol="0">
            <a:spAutoFit/>
          </a:bodyPr>
          <a:lstStyle/>
          <a:p>
            <a:pPr>
              <a:buNone/>
            </a:pPr>
            <a:r>
              <a:rPr lang="en-US" sz="2400" dirty="0"/>
              <a:t>Based on National</a:t>
            </a:r>
          </a:p>
          <a:p>
            <a:pPr>
              <a:buNone/>
            </a:pPr>
            <a:r>
              <a:rPr lang="en-US" sz="2400" dirty="0"/>
              <a:t>Health Security UK</a:t>
            </a:r>
          </a:p>
          <a:p>
            <a:pPr>
              <a:buNone/>
            </a:pPr>
            <a:r>
              <a:rPr lang="en-US" sz="2400" dirty="0"/>
              <a:t>Daily Caloric Intake for</a:t>
            </a:r>
          </a:p>
          <a:p>
            <a:pPr>
              <a:buNone/>
            </a:pPr>
            <a:r>
              <a:rPr lang="en-US" sz="2400" dirty="0"/>
              <a:t>Male : 2500</a:t>
            </a:r>
          </a:p>
          <a:p>
            <a:pPr>
              <a:buNone/>
            </a:pPr>
            <a:r>
              <a:rPr lang="en-US" sz="2400" dirty="0"/>
              <a:t>Female : 2000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200" b="1" dirty="0"/>
              <a:t>How much do beverages, like soda or coffee, contribute to the overall </a:t>
            </a:r>
            <a:r>
              <a:rPr lang="en-US" sz="2000" b="1" dirty="0"/>
              <a:t>caloric intake?</a:t>
            </a:r>
          </a:p>
        </p:txBody>
      </p:sp>
      <p:sp>
        <p:nvSpPr>
          <p:cNvPr id="3" name="Content Placeholder 2"/>
          <p:cNvSpPr>
            <a:spLocks noGrp="1"/>
          </p:cNvSpPr>
          <p:nvPr>
            <p:ph idx="1"/>
          </p:nvPr>
        </p:nvSpPr>
        <p:spPr>
          <a:xfrm>
            <a:off x="457200" y="990600"/>
            <a:ext cx="8229600" cy="5135563"/>
          </a:xfrm>
        </p:spPr>
        <p:txBody>
          <a:bodyPr/>
          <a:lstStyle/>
          <a:p>
            <a:pPr>
              <a:buNone/>
            </a:pPr>
            <a:endParaRPr lang="en-US" dirty="0"/>
          </a:p>
        </p:txBody>
      </p:sp>
      <p:pic>
        <p:nvPicPr>
          <p:cNvPr id="6146" name="Picture 2"/>
          <p:cNvPicPr>
            <a:picLocks noChangeAspect="1" noChangeArrowheads="1"/>
          </p:cNvPicPr>
          <p:nvPr/>
        </p:nvPicPr>
        <p:blipFill>
          <a:blip r:embed="rId3"/>
          <a:srcRect/>
          <a:stretch>
            <a:fillRect/>
          </a:stretch>
        </p:blipFill>
        <p:spPr bwMode="auto">
          <a:xfrm>
            <a:off x="457200" y="990600"/>
            <a:ext cx="4018769" cy="5257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r="15232"/>
          <a:stretch>
            <a:fillRect/>
          </a:stretch>
        </p:blipFill>
        <p:spPr bwMode="auto">
          <a:xfrm>
            <a:off x="4495800" y="1066800"/>
            <a:ext cx="4382675" cy="518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000" b="1" dirty="0"/>
              <a:t>Does ordered grilled chicken instead of crispy increase a sandwich's nutritional value?</a:t>
            </a:r>
          </a:p>
        </p:txBody>
      </p:sp>
      <p:sp>
        <p:nvSpPr>
          <p:cNvPr id="3" name="Content Placeholder 2"/>
          <p:cNvSpPr>
            <a:spLocks noGrp="1"/>
          </p:cNvSpPr>
          <p:nvPr>
            <p:ph idx="1"/>
          </p:nvPr>
        </p:nvSpPr>
        <p:spPr/>
        <p:txBody>
          <a:bodyPr/>
          <a:lstStyle/>
          <a:p>
            <a:pPr>
              <a:buNone/>
            </a:pPr>
            <a:endParaRPr lang="en-US" dirty="0"/>
          </a:p>
        </p:txBody>
      </p:sp>
      <p:pic>
        <p:nvPicPr>
          <p:cNvPr id="8195" name="Picture 3"/>
          <p:cNvPicPr>
            <a:picLocks noChangeAspect="1" noChangeArrowheads="1"/>
          </p:cNvPicPr>
          <p:nvPr/>
        </p:nvPicPr>
        <p:blipFill>
          <a:blip r:embed="rId3"/>
          <a:srcRect/>
          <a:stretch>
            <a:fillRect/>
          </a:stretch>
        </p:blipFill>
        <p:spPr bwMode="auto">
          <a:xfrm>
            <a:off x="117230" y="990600"/>
            <a:ext cx="9026770" cy="586740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2000" b="1" dirty="0"/>
              <a:t>What about ordering egg whites instead of whole eggs?</a:t>
            </a:r>
          </a:p>
        </p:txBody>
      </p:sp>
      <p:sp>
        <p:nvSpPr>
          <p:cNvPr id="3" name="Content Placeholder 2"/>
          <p:cNvSpPr>
            <a:spLocks noGrp="1"/>
          </p:cNvSpPr>
          <p:nvPr>
            <p:ph idx="1"/>
          </p:nvPr>
        </p:nvSpPr>
        <p:spPr/>
        <p:txBody>
          <a:bodyPr/>
          <a:lstStyle/>
          <a:p>
            <a:pPr>
              <a:buNone/>
            </a:pPr>
            <a:endParaRPr lang="en-US" dirty="0"/>
          </a:p>
        </p:txBody>
      </p:sp>
      <p:pic>
        <p:nvPicPr>
          <p:cNvPr id="9219" name="Picture 3"/>
          <p:cNvPicPr>
            <a:picLocks noChangeAspect="1" noChangeArrowheads="1"/>
          </p:cNvPicPr>
          <p:nvPr/>
        </p:nvPicPr>
        <p:blipFill>
          <a:blip r:embed="rId3"/>
          <a:srcRect/>
          <a:stretch>
            <a:fillRect/>
          </a:stretch>
        </p:blipFill>
        <p:spPr bwMode="auto">
          <a:xfrm>
            <a:off x="160196" y="609600"/>
            <a:ext cx="8983804" cy="5943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What is the least number of items could you order from the menu to meet one day's nutritional requirements?</a:t>
            </a:r>
          </a:p>
        </p:txBody>
      </p:sp>
      <p:sp>
        <p:nvSpPr>
          <p:cNvPr id="5" name="Content Placeholder 4"/>
          <p:cNvSpPr>
            <a:spLocks noGrp="1"/>
          </p:cNvSpPr>
          <p:nvPr>
            <p:ph idx="1"/>
          </p:nvPr>
        </p:nvSpPr>
        <p:spPr>
          <a:xfrm>
            <a:off x="457200" y="1295400"/>
            <a:ext cx="8229600" cy="4525963"/>
          </a:xfrm>
        </p:spPr>
        <p:txBody>
          <a:bodyPr>
            <a:normAutofit/>
          </a:bodyPr>
          <a:lstStyle/>
          <a:p>
            <a:pPr marL="0" indent="0">
              <a:buNone/>
            </a:pPr>
            <a:r>
              <a:rPr lang="en-US" sz="2000" dirty="0" err="1"/>
              <a:t>Kategori</a:t>
            </a:r>
            <a:r>
              <a:rPr lang="en-US" sz="2000" dirty="0"/>
              <a:t> Parameter yang </a:t>
            </a:r>
            <a:r>
              <a:rPr lang="en-US" sz="2000" dirty="0" err="1"/>
              <a:t>digunakan</a:t>
            </a:r>
            <a:r>
              <a:rPr lang="en-US" sz="2000" dirty="0"/>
              <a:t> </a:t>
            </a:r>
            <a:r>
              <a:rPr lang="en-US" sz="2000" dirty="0" err="1"/>
              <a:t>untuk</a:t>
            </a:r>
            <a:r>
              <a:rPr lang="en-US" sz="2000" dirty="0"/>
              <a:t> </a:t>
            </a:r>
            <a:r>
              <a:rPr lang="en-US" sz="2000" dirty="0" err="1"/>
              <a:t>menghitung</a:t>
            </a:r>
            <a:r>
              <a:rPr lang="en-US" sz="2000" dirty="0"/>
              <a:t> </a:t>
            </a:r>
            <a:r>
              <a:rPr lang="en-US" sz="2000" dirty="0" err="1"/>
              <a:t>kebutuhan</a:t>
            </a:r>
            <a:r>
              <a:rPr lang="en-US" sz="2000" dirty="0"/>
              <a:t> </a:t>
            </a:r>
            <a:r>
              <a:rPr lang="en-US" sz="2000" dirty="0" err="1"/>
              <a:t>nutrisi</a:t>
            </a:r>
            <a:r>
              <a:rPr lang="en-US" sz="2000" dirty="0"/>
              <a:t> </a:t>
            </a:r>
            <a:r>
              <a:rPr lang="en-US" sz="2000" dirty="0" err="1"/>
              <a:t>harian</a:t>
            </a:r>
            <a:r>
              <a:rPr lang="en-US" sz="2000" dirty="0"/>
              <a:t> :</a:t>
            </a:r>
          </a:p>
          <a:p>
            <a:pPr marL="0" indent="0">
              <a:buNone/>
            </a:pPr>
            <a:r>
              <a:rPr lang="en-US" sz="2000" dirty="0"/>
              <a:t>Fat: &lt;25% from nutritional requirement</a:t>
            </a:r>
          </a:p>
          <a:p>
            <a:pPr marL="0" indent="0">
              <a:buNone/>
            </a:pPr>
            <a:r>
              <a:rPr lang="en-US" sz="2000" dirty="0"/>
              <a:t>Carbohydrate:  45%-65% from nutritional requirement</a:t>
            </a:r>
          </a:p>
          <a:p>
            <a:pPr marL="0" indent="0">
              <a:buNone/>
            </a:pPr>
            <a:r>
              <a:rPr lang="en-US" sz="2000" dirty="0"/>
              <a:t>Protein: &gt;56 gram</a:t>
            </a:r>
          </a:p>
          <a:p>
            <a:pPr marL="0" indent="0">
              <a:buNone/>
            </a:pPr>
            <a:endParaRPr lang="en-US" sz="2000" dirty="0"/>
          </a:p>
        </p:txBody>
      </p:sp>
      <p:pic>
        <p:nvPicPr>
          <p:cNvPr id="7171" name="Picture 3"/>
          <p:cNvPicPr>
            <a:picLocks noChangeAspect="1" noChangeArrowheads="1"/>
          </p:cNvPicPr>
          <p:nvPr/>
        </p:nvPicPr>
        <p:blipFill>
          <a:blip r:embed="rId2"/>
          <a:srcRect/>
          <a:stretch>
            <a:fillRect/>
          </a:stretch>
        </p:blipFill>
        <p:spPr bwMode="auto">
          <a:xfrm>
            <a:off x="2590800" y="2667000"/>
            <a:ext cx="5791200" cy="387819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t>What is the least number of items could you order from the menu to meet one day's nutritional requirements?</a:t>
            </a:r>
          </a:p>
        </p:txBody>
      </p:sp>
      <p:graphicFrame>
        <p:nvGraphicFramePr>
          <p:cNvPr id="7" name="Tabel 7">
            <a:extLst>
              <a:ext uri="{FF2B5EF4-FFF2-40B4-BE49-F238E27FC236}">
                <a16:creationId xmlns:a16="http://schemas.microsoft.com/office/drawing/2014/main" id="{018B95D3-A2CF-4A90-80C8-4A773E6F6E46}"/>
              </a:ext>
            </a:extLst>
          </p:cNvPr>
          <p:cNvGraphicFramePr>
            <a:graphicFrameLocks noGrp="1"/>
          </p:cNvGraphicFramePr>
          <p:nvPr>
            <p:ph idx="1"/>
            <p:extLst>
              <p:ext uri="{D42A27DB-BD31-4B8C-83A1-F6EECF244321}">
                <p14:modId xmlns:p14="http://schemas.microsoft.com/office/powerpoint/2010/main" val="904968990"/>
              </p:ext>
            </p:extLst>
          </p:nvPr>
        </p:nvGraphicFramePr>
        <p:xfrm>
          <a:off x="457200" y="1600200"/>
          <a:ext cx="8229600" cy="3385820"/>
        </p:xfrm>
        <a:graphic>
          <a:graphicData uri="http://schemas.openxmlformats.org/drawingml/2006/table">
            <a:tbl>
              <a:tblPr firstRow="1" bandRow="1">
                <a:tableStyleId>{16D9F66E-5EB9-4882-86FB-DCBF35E3C3E4}</a:tableStyleId>
              </a:tblPr>
              <a:tblGrid>
                <a:gridCol w="1828800">
                  <a:extLst>
                    <a:ext uri="{9D8B030D-6E8A-4147-A177-3AD203B41FA5}">
                      <a16:colId xmlns:a16="http://schemas.microsoft.com/office/drawing/2014/main" val="4275837657"/>
                    </a:ext>
                  </a:extLst>
                </a:gridCol>
                <a:gridCol w="3810000">
                  <a:extLst>
                    <a:ext uri="{9D8B030D-6E8A-4147-A177-3AD203B41FA5}">
                      <a16:colId xmlns:a16="http://schemas.microsoft.com/office/drawing/2014/main" val="1238968614"/>
                    </a:ext>
                  </a:extLst>
                </a:gridCol>
                <a:gridCol w="2590800">
                  <a:extLst>
                    <a:ext uri="{9D8B030D-6E8A-4147-A177-3AD203B41FA5}">
                      <a16:colId xmlns:a16="http://schemas.microsoft.com/office/drawing/2014/main" val="2639434113"/>
                    </a:ext>
                  </a:extLst>
                </a:gridCol>
              </a:tblGrid>
              <a:tr h="370840">
                <a:tc>
                  <a:txBody>
                    <a:bodyPr/>
                    <a:lstStyle/>
                    <a:p>
                      <a:pPr algn="ctr"/>
                      <a:r>
                        <a:rPr lang="en-US" sz="2000" dirty="0"/>
                        <a:t>Category</a:t>
                      </a:r>
                      <a:endParaRPr lang="id-ID" sz="2000" dirty="0"/>
                    </a:p>
                  </a:txBody>
                  <a:tcPr/>
                </a:tc>
                <a:tc>
                  <a:txBody>
                    <a:bodyPr/>
                    <a:lstStyle/>
                    <a:p>
                      <a:pPr algn="ctr"/>
                      <a:r>
                        <a:rPr lang="en-US" sz="2000" dirty="0"/>
                        <a:t>Item</a:t>
                      </a:r>
                      <a:endParaRPr lang="id-ID" sz="2000" dirty="0"/>
                    </a:p>
                  </a:txBody>
                  <a:tcPr/>
                </a:tc>
                <a:tc rowSpan="2">
                  <a:txBody>
                    <a:bodyPr/>
                    <a:lstStyle/>
                    <a:p>
                      <a:pPr algn="ctr"/>
                      <a:r>
                        <a:rPr lang="en-US" sz="2000" dirty="0"/>
                        <a:t>Total Carbohydrates =</a:t>
                      </a:r>
                    </a:p>
                    <a:p>
                      <a:pPr algn="ctr"/>
                      <a:r>
                        <a:rPr lang="en-US" sz="2000" dirty="0"/>
                        <a:t>309 gram</a:t>
                      </a:r>
                      <a:endParaRPr lang="id-ID" sz="2000" dirty="0"/>
                    </a:p>
                  </a:txBody>
                  <a:tcPr anchor="ctr"/>
                </a:tc>
                <a:extLst>
                  <a:ext uri="{0D108BD9-81ED-4DB2-BD59-A6C34878D82A}">
                    <a16:rowId xmlns:a16="http://schemas.microsoft.com/office/drawing/2014/main" val="3766575973"/>
                  </a:ext>
                </a:extLst>
              </a:tr>
              <a:tr h="370840">
                <a:tc>
                  <a:txBody>
                    <a:bodyPr/>
                    <a:lstStyle/>
                    <a:p>
                      <a:pPr algn="ctr" fontAlgn="b"/>
                      <a:r>
                        <a:rPr lang="id-ID" sz="2000" b="0" i="0" u="none" strike="noStrike" dirty="0" err="1">
                          <a:solidFill>
                            <a:srgbClr val="000000"/>
                          </a:solidFill>
                          <a:effectLst/>
                          <a:latin typeface="Times New Roman" panose="02020603050405020304" pitchFamily="18" charset="0"/>
                        </a:rPr>
                        <a:t>Salads</a:t>
                      </a:r>
                      <a:endParaRPr lang="id-ID" sz="2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b"/>
                      <a:r>
                        <a:rPr lang="en-US" sz="2000" b="0" i="0" u="none" strike="noStrike" dirty="0">
                          <a:solidFill>
                            <a:srgbClr val="000000"/>
                          </a:solidFill>
                          <a:effectLst/>
                          <a:latin typeface="Times New Roman" panose="02020603050405020304" pitchFamily="18" charset="0"/>
                        </a:rPr>
                        <a:t>Premium Southwest Salad with Grilled Chicken</a:t>
                      </a:r>
                    </a:p>
                  </a:txBody>
                  <a:tcPr marL="7620" marR="7620" marT="7620" marB="0" anchor="b"/>
                </a:tc>
                <a:tc vMerge="1">
                  <a:txBody>
                    <a:bodyPr/>
                    <a:lstStyle/>
                    <a:p>
                      <a:endParaRPr lang="id-ID" dirty="0"/>
                    </a:p>
                  </a:txBody>
                  <a:tcPr/>
                </a:tc>
                <a:extLst>
                  <a:ext uri="{0D108BD9-81ED-4DB2-BD59-A6C34878D82A}">
                    <a16:rowId xmlns:a16="http://schemas.microsoft.com/office/drawing/2014/main" val="985737137"/>
                  </a:ext>
                </a:extLst>
              </a:tr>
              <a:tr h="370840">
                <a:tc>
                  <a:txBody>
                    <a:bodyPr/>
                    <a:lstStyle/>
                    <a:p>
                      <a:pPr algn="ctr" fontAlgn="b"/>
                      <a:r>
                        <a:rPr lang="id-ID" sz="2000" b="0" i="0" u="none" strike="noStrike" dirty="0" err="1">
                          <a:solidFill>
                            <a:srgbClr val="000000"/>
                          </a:solidFill>
                          <a:effectLst/>
                          <a:latin typeface="Times New Roman" panose="02020603050405020304" pitchFamily="18" charset="0"/>
                        </a:rPr>
                        <a:t>Beverages</a:t>
                      </a:r>
                      <a:endParaRPr lang="id-ID" sz="2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b"/>
                      <a:r>
                        <a:rPr lang="id-ID" sz="2000" b="0" i="0" u="none" strike="noStrike" dirty="0" err="1">
                          <a:solidFill>
                            <a:srgbClr val="000000"/>
                          </a:solidFill>
                          <a:effectLst/>
                          <a:latin typeface="Times New Roman" panose="02020603050405020304" pitchFamily="18" charset="0"/>
                        </a:rPr>
                        <a:t>Dr</a:t>
                      </a:r>
                      <a:r>
                        <a:rPr lang="id-ID" sz="2000" b="0" i="0" u="none" strike="noStrike" dirty="0">
                          <a:solidFill>
                            <a:srgbClr val="000000"/>
                          </a:solidFill>
                          <a:effectLst/>
                          <a:latin typeface="Times New Roman" panose="02020603050405020304" pitchFamily="18" charset="0"/>
                        </a:rPr>
                        <a:t> </a:t>
                      </a:r>
                      <a:r>
                        <a:rPr lang="id-ID" sz="2000" b="0" i="0" u="none" strike="noStrike" dirty="0" err="1">
                          <a:solidFill>
                            <a:srgbClr val="000000"/>
                          </a:solidFill>
                          <a:effectLst/>
                          <a:latin typeface="Times New Roman" panose="02020603050405020304" pitchFamily="18" charset="0"/>
                        </a:rPr>
                        <a:t>Pepper</a:t>
                      </a:r>
                      <a:r>
                        <a:rPr lang="id-ID" sz="2000" b="0" i="0" u="none" strike="noStrike" dirty="0">
                          <a:solidFill>
                            <a:srgbClr val="000000"/>
                          </a:solidFill>
                          <a:effectLst/>
                          <a:latin typeface="Times New Roman" panose="02020603050405020304" pitchFamily="18" charset="0"/>
                        </a:rPr>
                        <a:t> (</a:t>
                      </a:r>
                      <a:r>
                        <a:rPr lang="id-ID" sz="2000" b="0" i="0" u="none" strike="noStrike" dirty="0" err="1">
                          <a:solidFill>
                            <a:srgbClr val="000000"/>
                          </a:solidFill>
                          <a:effectLst/>
                          <a:latin typeface="Times New Roman" panose="02020603050405020304" pitchFamily="18" charset="0"/>
                        </a:rPr>
                        <a:t>Large</a:t>
                      </a:r>
                      <a:r>
                        <a:rPr lang="id-ID" sz="2000" b="0" i="0" u="none" strike="noStrike" dirty="0">
                          <a:solidFill>
                            <a:srgbClr val="000000"/>
                          </a:solidFill>
                          <a:effectLst/>
                          <a:latin typeface="Times New Roman" panose="02020603050405020304" pitchFamily="18" charset="0"/>
                        </a:rPr>
                        <a:t>)</a:t>
                      </a:r>
                    </a:p>
                  </a:txBody>
                  <a:tcPr marL="7620" marR="7620" marT="7620" marB="0" anchor="b"/>
                </a:tc>
                <a:tc rowSpan="2">
                  <a:txBody>
                    <a:bodyPr/>
                    <a:lstStyle/>
                    <a:p>
                      <a:pPr algn="ctr"/>
                      <a:r>
                        <a:rPr lang="en-US" sz="2000" b="1" dirty="0"/>
                        <a:t>Total Protein =</a:t>
                      </a:r>
                    </a:p>
                    <a:p>
                      <a:pPr algn="ctr"/>
                      <a:r>
                        <a:rPr lang="en-US" sz="2000" b="1" dirty="0"/>
                        <a:t>86 gram</a:t>
                      </a:r>
                      <a:endParaRPr lang="id-ID" sz="2000" b="1" dirty="0"/>
                    </a:p>
                  </a:txBody>
                  <a:tcPr anchor="ctr"/>
                </a:tc>
                <a:extLst>
                  <a:ext uri="{0D108BD9-81ED-4DB2-BD59-A6C34878D82A}">
                    <a16:rowId xmlns:a16="http://schemas.microsoft.com/office/drawing/2014/main" val="3123667068"/>
                  </a:ext>
                </a:extLst>
              </a:tr>
              <a:tr h="370840">
                <a:tc>
                  <a:txBody>
                    <a:bodyPr/>
                    <a:lstStyle/>
                    <a:p>
                      <a:pPr algn="ctr" fontAlgn="b"/>
                      <a:r>
                        <a:rPr lang="id-ID" sz="2000" b="0" i="0" u="none" strike="noStrike" dirty="0" err="1">
                          <a:solidFill>
                            <a:srgbClr val="000000"/>
                          </a:solidFill>
                          <a:effectLst/>
                          <a:latin typeface="Times New Roman" panose="02020603050405020304" pitchFamily="18" charset="0"/>
                        </a:rPr>
                        <a:t>Chicken</a:t>
                      </a:r>
                      <a:r>
                        <a:rPr lang="id-ID" sz="2000" b="0" i="0" u="none" strike="noStrike" dirty="0">
                          <a:solidFill>
                            <a:srgbClr val="000000"/>
                          </a:solidFill>
                          <a:effectLst/>
                          <a:latin typeface="Times New Roman" panose="02020603050405020304" pitchFamily="18" charset="0"/>
                        </a:rPr>
                        <a:t> &amp; </a:t>
                      </a:r>
                      <a:r>
                        <a:rPr lang="id-ID" sz="2000" b="0" i="0" u="none" strike="noStrike" dirty="0" err="1">
                          <a:solidFill>
                            <a:srgbClr val="000000"/>
                          </a:solidFill>
                          <a:effectLst/>
                          <a:latin typeface="Times New Roman" panose="02020603050405020304" pitchFamily="18" charset="0"/>
                        </a:rPr>
                        <a:t>Fish</a:t>
                      </a:r>
                      <a:endParaRPr lang="id-ID" sz="2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b"/>
                      <a:r>
                        <a:rPr lang="de-DE" sz="2000" b="0" i="0" u="none" strike="noStrike" dirty="0">
                          <a:solidFill>
                            <a:srgbClr val="000000"/>
                          </a:solidFill>
                          <a:effectLst/>
                          <a:latin typeface="Times New Roman" panose="02020603050405020304" pitchFamily="18" charset="0"/>
                        </a:rPr>
                        <a:t>Premium Grilled Chicken Ranch BLT Sandwich</a:t>
                      </a:r>
                    </a:p>
                  </a:txBody>
                  <a:tcPr marL="7620" marR="7620" marT="7620" marB="0" anchor="b"/>
                </a:tc>
                <a:tc vMerge="1">
                  <a:txBody>
                    <a:bodyPr/>
                    <a:lstStyle/>
                    <a:p>
                      <a:endParaRPr lang="id-ID" dirty="0"/>
                    </a:p>
                  </a:txBody>
                  <a:tcPr/>
                </a:tc>
                <a:extLst>
                  <a:ext uri="{0D108BD9-81ED-4DB2-BD59-A6C34878D82A}">
                    <a16:rowId xmlns:a16="http://schemas.microsoft.com/office/drawing/2014/main" val="1384841087"/>
                  </a:ext>
                </a:extLst>
              </a:tr>
              <a:tr h="370840">
                <a:tc>
                  <a:txBody>
                    <a:bodyPr/>
                    <a:lstStyle/>
                    <a:p>
                      <a:pPr algn="ctr" fontAlgn="b"/>
                      <a:r>
                        <a:rPr lang="id-ID" sz="2000" b="0" i="0" u="none" strike="noStrike" dirty="0" err="1">
                          <a:solidFill>
                            <a:srgbClr val="000000"/>
                          </a:solidFill>
                          <a:effectLst/>
                          <a:latin typeface="Times New Roman" panose="02020603050405020304" pitchFamily="18" charset="0"/>
                        </a:rPr>
                        <a:t>Smoothies</a:t>
                      </a:r>
                      <a:r>
                        <a:rPr lang="id-ID" sz="2000" b="0" i="0" u="none" strike="noStrike" dirty="0">
                          <a:solidFill>
                            <a:srgbClr val="000000"/>
                          </a:solidFill>
                          <a:effectLst/>
                          <a:latin typeface="Times New Roman" panose="02020603050405020304" pitchFamily="18" charset="0"/>
                        </a:rPr>
                        <a:t> &amp; </a:t>
                      </a:r>
                      <a:r>
                        <a:rPr lang="id-ID" sz="2000" b="0" i="0" u="none" strike="noStrike" dirty="0" err="1">
                          <a:solidFill>
                            <a:srgbClr val="000000"/>
                          </a:solidFill>
                          <a:effectLst/>
                          <a:latin typeface="Times New Roman" panose="02020603050405020304" pitchFamily="18" charset="0"/>
                        </a:rPr>
                        <a:t>Shakes</a:t>
                      </a:r>
                      <a:endParaRPr lang="id-ID" sz="2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b"/>
                      <a:r>
                        <a:rPr lang="en-US" sz="2000" b="0" i="0" u="none" strike="noStrike" dirty="0" err="1">
                          <a:solidFill>
                            <a:srgbClr val="000000"/>
                          </a:solidFill>
                          <a:effectLst/>
                          <a:latin typeface="Times New Roman" panose="02020603050405020304" pitchFamily="18" charset="0"/>
                        </a:rPr>
                        <a:t>McFlurry</a:t>
                      </a:r>
                      <a:r>
                        <a:rPr lang="en-US" sz="2000" b="0" i="0" u="none" strike="noStrike" dirty="0">
                          <a:solidFill>
                            <a:srgbClr val="000000"/>
                          </a:solidFill>
                          <a:effectLst/>
                          <a:latin typeface="Times New Roman" panose="02020603050405020304" pitchFamily="18" charset="0"/>
                        </a:rPr>
                        <a:t> with Oreo Cookies (Medium)</a:t>
                      </a:r>
                    </a:p>
                  </a:txBody>
                  <a:tcPr marL="7620" marR="7620" marT="7620" marB="0" anchor="b"/>
                </a:tc>
                <a:tc rowSpan="2">
                  <a:txBody>
                    <a:bodyPr/>
                    <a:lstStyle/>
                    <a:p>
                      <a:pPr algn="ctr"/>
                      <a:r>
                        <a:rPr lang="en-US" sz="2000" b="1" dirty="0"/>
                        <a:t>Total Fat = </a:t>
                      </a:r>
                    </a:p>
                    <a:p>
                      <a:pPr algn="ctr"/>
                      <a:r>
                        <a:rPr lang="en-US" sz="2000" b="1" dirty="0"/>
                        <a:t>47 gram</a:t>
                      </a:r>
                      <a:endParaRPr lang="id-ID" sz="2000" b="1" dirty="0"/>
                    </a:p>
                  </a:txBody>
                  <a:tcPr anchor="ctr"/>
                </a:tc>
                <a:extLst>
                  <a:ext uri="{0D108BD9-81ED-4DB2-BD59-A6C34878D82A}">
                    <a16:rowId xmlns:a16="http://schemas.microsoft.com/office/drawing/2014/main" val="3330465967"/>
                  </a:ext>
                </a:extLst>
              </a:tr>
              <a:tr h="370840">
                <a:tc>
                  <a:txBody>
                    <a:bodyPr/>
                    <a:lstStyle/>
                    <a:p>
                      <a:pPr algn="ctr" fontAlgn="b"/>
                      <a:r>
                        <a:rPr lang="id-ID" sz="2000" b="0" i="0" u="none" strike="noStrike" dirty="0" err="1">
                          <a:solidFill>
                            <a:srgbClr val="000000"/>
                          </a:solidFill>
                          <a:effectLst/>
                          <a:latin typeface="Times New Roman" panose="02020603050405020304" pitchFamily="18" charset="0"/>
                        </a:rPr>
                        <a:t>Breakfast</a:t>
                      </a:r>
                      <a:endParaRPr lang="id-ID" sz="20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l" fontAlgn="b"/>
                      <a:r>
                        <a:rPr lang="id-ID" sz="2000" b="0" i="0" u="none" strike="noStrike" dirty="0" err="1">
                          <a:solidFill>
                            <a:srgbClr val="000000"/>
                          </a:solidFill>
                          <a:effectLst/>
                          <a:latin typeface="Times New Roman" panose="02020603050405020304" pitchFamily="18" charset="0"/>
                        </a:rPr>
                        <a:t>Hotcakes</a:t>
                      </a:r>
                      <a:endParaRPr lang="id-ID" sz="2000" b="0" i="0" u="none" strike="noStrike" dirty="0">
                        <a:solidFill>
                          <a:srgbClr val="000000"/>
                        </a:solidFill>
                        <a:effectLst/>
                        <a:latin typeface="Times New Roman" panose="02020603050405020304" pitchFamily="18" charset="0"/>
                      </a:endParaRPr>
                    </a:p>
                  </a:txBody>
                  <a:tcPr marL="7620" marR="7620" marT="7620" marB="0" anchor="b"/>
                </a:tc>
                <a:tc vMerge="1">
                  <a:txBody>
                    <a:bodyPr/>
                    <a:lstStyle/>
                    <a:p>
                      <a:endParaRPr lang="id-ID" dirty="0"/>
                    </a:p>
                  </a:txBody>
                  <a:tcPr/>
                </a:tc>
                <a:extLst>
                  <a:ext uri="{0D108BD9-81ED-4DB2-BD59-A6C34878D82A}">
                    <a16:rowId xmlns:a16="http://schemas.microsoft.com/office/drawing/2014/main" val="2060897495"/>
                  </a:ext>
                </a:extLst>
              </a:tr>
              <a:tr h="370840">
                <a:tc gridSpan="2">
                  <a:txBody>
                    <a:bodyPr/>
                    <a:lstStyle/>
                    <a:p>
                      <a:pPr algn="r"/>
                      <a:r>
                        <a:rPr lang="en-US" sz="2000" b="1" dirty="0"/>
                        <a:t>Total Calories =</a:t>
                      </a:r>
                      <a:endParaRPr lang="id-ID" sz="2000" b="1" dirty="0"/>
                    </a:p>
                  </a:txBody>
                  <a:tcPr anchor="ctr"/>
                </a:tc>
                <a:tc hMerge="1">
                  <a:txBody>
                    <a:bodyPr/>
                    <a:lstStyle/>
                    <a:p>
                      <a:endParaRPr lang="id-ID" dirty="0"/>
                    </a:p>
                  </a:txBody>
                  <a:tcPr/>
                </a:tc>
                <a:tc>
                  <a:txBody>
                    <a:bodyPr/>
                    <a:lstStyle/>
                    <a:p>
                      <a:pPr algn="ctr"/>
                      <a:r>
                        <a:rPr lang="en-US" sz="2000" b="1" dirty="0"/>
                        <a:t>2000 </a:t>
                      </a:r>
                      <a:r>
                        <a:rPr lang="en-US" sz="2000" b="1" dirty="0" err="1"/>
                        <a:t>cal</a:t>
                      </a:r>
                      <a:endParaRPr lang="id-ID" sz="2000" b="1" dirty="0"/>
                    </a:p>
                  </a:txBody>
                  <a:tcPr/>
                </a:tc>
                <a:extLst>
                  <a:ext uri="{0D108BD9-81ED-4DB2-BD59-A6C34878D82A}">
                    <a16:rowId xmlns:a16="http://schemas.microsoft.com/office/drawing/2014/main" val="14691153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err="1"/>
              <a:t>Terimakasih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Approach</a:t>
            </a:r>
          </a:p>
        </p:txBody>
      </p:sp>
      <p:sp>
        <p:nvSpPr>
          <p:cNvPr id="3" name="Content Placeholder 2"/>
          <p:cNvSpPr>
            <a:spLocks noGrp="1"/>
          </p:cNvSpPr>
          <p:nvPr>
            <p:ph idx="1"/>
          </p:nvPr>
        </p:nvSpPr>
        <p:spPr>
          <a:xfrm>
            <a:off x="457200" y="1295400"/>
            <a:ext cx="8229600" cy="5257800"/>
          </a:xfrm>
        </p:spPr>
        <p:txBody>
          <a:bodyPr>
            <a:normAutofit fontScale="77500" lnSpcReduction="20000"/>
          </a:bodyPr>
          <a:lstStyle/>
          <a:p>
            <a:pPr>
              <a:buNone/>
            </a:pPr>
            <a:r>
              <a:rPr lang="en-US" dirty="0"/>
              <a:t>1. How many calories does the average McDonald's value meal contain? </a:t>
            </a:r>
          </a:p>
          <a:p>
            <a:pPr marL="0" indent="0">
              <a:buNone/>
            </a:pPr>
            <a:r>
              <a:rPr lang="en-US" dirty="0"/>
              <a:t>breakfast, beverages, beef &amp; pork, chicken &amp; fish, coffee &amp; tea salads, snacks &amp; sides, smoothies &amp; shakes, desserts. Plotting in bar chart</a:t>
            </a:r>
          </a:p>
          <a:p>
            <a:pPr marL="0" indent="0">
              <a:buNone/>
            </a:pPr>
            <a:endParaRPr lang="en-US" dirty="0"/>
          </a:p>
          <a:p>
            <a:pPr>
              <a:buNone/>
            </a:pPr>
            <a:r>
              <a:rPr lang="en-US" dirty="0"/>
              <a:t>2. How much do beverages, like soda or coffee, contribute to the overall caloric intake?</a:t>
            </a:r>
          </a:p>
          <a:p>
            <a:pPr marL="0" indent="0">
              <a:buNone/>
            </a:pPr>
            <a:r>
              <a:rPr lang="en-US" dirty="0"/>
              <a:t>Pie Chart of Category with Beverage, Coffee &amp; Tea, Smoothies &amp; Shakes comparing to whole caloric intake</a:t>
            </a:r>
          </a:p>
          <a:p>
            <a:pPr marL="0" indent="0">
              <a:buNone/>
            </a:pPr>
            <a:endParaRPr lang="en-US" dirty="0"/>
          </a:p>
          <a:p>
            <a:pPr>
              <a:buNone/>
            </a:pPr>
            <a:r>
              <a:rPr lang="en-US" dirty="0"/>
              <a:t>3. Does ordered grilled chicken instead of crispy increase a sandwich's nutritional value? </a:t>
            </a:r>
          </a:p>
          <a:p>
            <a:pPr marL="0" indent="0">
              <a:buNone/>
            </a:pPr>
            <a:r>
              <a:rPr lang="en-US" dirty="0"/>
              <a:t>Comparing grilled and crispy chicken from the same kind of sandwiches. Plotting in bar chart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Approach</a:t>
            </a:r>
          </a:p>
        </p:txBody>
      </p:sp>
      <p:sp>
        <p:nvSpPr>
          <p:cNvPr id="3" name="Content Placeholder 2"/>
          <p:cNvSpPr>
            <a:spLocks noGrp="1"/>
          </p:cNvSpPr>
          <p:nvPr>
            <p:ph idx="1"/>
          </p:nvPr>
        </p:nvSpPr>
        <p:spPr>
          <a:xfrm>
            <a:off x="457200" y="1676400"/>
            <a:ext cx="8229600" cy="4876800"/>
          </a:xfrm>
        </p:spPr>
        <p:txBody>
          <a:bodyPr>
            <a:normAutofit fontScale="77500" lnSpcReduction="20000"/>
          </a:bodyPr>
          <a:lstStyle/>
          <a:p>
            <a:pPr>
              <a:buNone/>
            </a:pPr>
            <a:r>
              <a:rPr lang="en-US" dirty="0"/>
              <a:t>4. What about ordering egg whites instead of whole eggs? </a:t>
            </a:r>
          </a:p>
          <a:p>
            <a:pPr marL="0" indent="0">
              <a:buNone/>
            </a:pPr>
            <a:r>
              <a:rPr lang="en-US" dirty="0"/>
              <a:t>Normally, an egg white contains fewer calories than a whole egg. It is also lower in protein, cholesterol, fat, vitamins, and minerals. Comparing in bar chart.</a:t>
            </a:r>
          </a:p>
          <a:p>
            <a:pPr marL="0" indent="0">
              <a:buNone/>
            </a:pPr>
            <a:endParaRPr lang="en-US" dirty="0"/>
          </a:p>
          <a:p>
            <a:pPr>
              <a:buNone/>
            </a:pPr>
            <a:r>
              <a:rPr lang="en-US" dirty="0"/>
              <a:t>5. What is the least number of items could you order from the menu to meet one day's nutritional requirements?</a:t>
            </a:r>
          </a:p>
          <a:p>
            <a:pPr marL="0" indent="0">
              <a:buNone/>
            </a:pPr>
            <a:r>
              <a:rPr lang="en-US" dirty="0"/>
              <a:t>Get the parameter of nutritional requirement (Fat, Protein, Carbohydrate), set the max and min value (parameter value). Total each of nutritional requirement parameter from each item. If total value meet the parameter value, so those combination of items already meet one day’s nutritional requirement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Requirement</a:t>
            </a:r>
          </a:p>
        </p:txBody>
      </p:sp>
      <p:sp>
        <p:nvSpPr>
          <p:cNvPr id="3" name="Content Placeholder 2"/>
          <p:cNvSpPr>
            <a:spLocks noGrp="1"/>
          </p:cNvSpPr>
          <p:nvPr>
            <p:ph idx="1"/>
          </p:nvPr>
        </p:nvSpPr>
        <p:spPr>
          <a:xfrm>
            <a:off x="457200" y="1295400"/>
            <a:ext cx="8229600" cy="5257800"/>
          </a:xfrm>
        </p:spPr>
        <p:txBody>
          <a:bodyPr>
            <a:normAutofit fontScale="77500" lnSpcReduction="20000"/>
          </a:bodyPr>
          <a:lstStyle/>
          <a:p>
            <a:pPr>
              <a:buNone/>
            </a:pPr>
            <a:r>
              <a:rPr lang="en-US" dirty="0"/>
              <a:t>1. How many calories does the average McDonald's value meal contain? </a:t>
            </a:r>
          </a:p>
          <a:p>
            <a:pPr>
              <a:buNone/>
            </a:pPr>
            <a:r>
              <a:rPr lang="en-US" dirty="0"/>
              <a:t>Category, Calories, Mean of Calories per Category</a:t>
            </a:r>
          </a:p>
          <a:p>
            <a:pPr>
              <a:buNone/>
            </a:pPr>
            <a:endParaRPr lang="en-US" dirty="0"/>
          </a:p>
          <a:p>
            <a:pPr>
              <a:buNone/>
            </a:pPr>
            <a:r>
              <a:rPr lang="en-US" dirty="0"/>
              <a:t>2. How much do beverages, like soda or coffee, contribute to the overall caloric intake?</a:t>
            </a:r>
          </a:p>
          <a:p>
            <a:pPr marL="0" indent="0">
              <a:buNone/>
            </a:pPr>
            <a:r>
              <a:rPr lang="en-US" dirty="0"/>
              <a:t>Drinks Category(Beverage, Coffee &amp; Tea, Smoothies &amp; Shakes), mean of calories per category, average daily caloric intake(male/female)</a:t>
            </a:r>
          </a:p>
          <a:p>
            <a:pPr marL="0" indent="0">
              <a:buNone/>
            </a:pPr>
            <a:endParaRPr lang="en-US" dirty="0"/>
          </a:p>
          <a:p>
            <a:pPr>
              <a:buNone/>
            </a:pPr>
            <a:r>
              <a:rPr lang="en-US" dirty="0"/>
              <a:t>3. Does ordered grilled chicken instead of crispy increase a sandwich's nutritional value?</a:t>
            </a:r>
          </a:p>
          <a:p>
            <a:pPr marL="0" indent="0">
              <a:buNone/>
            </a:pPr>
            <a:r>
              <a:rPr lang="en-US" dirty="0"/>
              <a:t>Item==sandwich with grilled or crispy chicken, nutritional value (calories, total fat, carbohydrates, protein)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Requirement</a:t>
            </a:r>
          </a:p>
        </p:txBody>
      </p:sp>
      <p:sp>
        <p:nvSpPr>
          <p:cNvPr id="3" name="Content Placeholder 2"/>
          <p:cNvSpPr>
            <a:spLocks noGrp="1"/>
          </p:cNvSpPr>
          <p:nvPr>
            <p:ph idx="1"/>
          </p:nvPr>
        </p:nvSpPr>
        <p:spPr>
          <a:xfrm>
            <a:off x="457200" y="1676400"/>
            <a:ext cx="8229600" cy="4876800"/>
          </a:xfrm>
        </p:spPr>
        <p:txBody>
          <a:bodyPr>
            <a:normAutofit fontScale="92500" lnSpcReduction="20000"/>
          </a:bodyPr>
          <a:lstStyle/>
          <a:p>
            <a:pPr>
              <a:buNone/>
            </a:pPr>
            <a:r>
              <a:rPr lang="en-US" dirty="0"/>
              <a:t>4. What about ordering egg whites instead of whole eggs? </a:t>
            </a:r>
          </a:p>
          <a:p>
            <a:pPr marL="0" indent="0">
              <a:buNone/>
            </a:pPr>
            <a:r>
              <a:rPr lang="en-US" dirty="0"/>
              <a:t>Item==contain egg, Nutritional Value(Calories, Total Fat, Carbohydrates, Protein)</a:t>
            </a:r>
          </a:p>
          <a:p>
            <a:pPr marL="0" indent="0">
              <a:buNone/>
            </a:pPr>
            <a:endParaRPr lang="en-US" dirty="0"/>
          </a:p>
          <a:p>
            <a:pPr>
              <a:buNone/>
            </a:pPr>
            <a:r>
              <a:rPr lang="en-US" dirty="0"/>
              <a:t>5. What is the least number of items could you order from the menu to meet one day's nutritional requirements?</a:t>
            </a:r>
          </a:p>
          <a:p>
            <a:pPr marL="0" indent="0">
              <a:buNone/>
            </a:pPr>
            <a:r>
              <a:rPr lang="en-US" dirty="0"/>
              <a:t>Fat, Protein, Carbohydrate, Category, Item, Total Fat, Total Protein, Total Carbohydrate, parameter value of nutritional requirement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normAutofit fontScale="70000" lnSpcReduction="20000"/>
          </a:bodyPr>
          <a:lstStyle/>
          <a:p>
            <a:pPr>
              <a:buNone/>
            </a:pPr>
            <a:r>
              <a:rPr lang="en-US" dirty="0"/>
              <a:t>-Nutritional value refers to contents of food and the impact of constituents on body. </a:t>
            </a:r>
          </a:p>
          <a:p>
            <a:pPr>
              <a:buNone/>
            </a:pPr>
            <a:r>
              <a:rPr lang="en-US" dirty="0"/>
              <a:t>-NUTRITIONAL VALUE: carbohydrates, fats, proteins, minerals, additives, enzymes, vitamins, sugar intake, cholesterol, fat and salt intake.</a:t>
            </a:r>
          </a:p>
          <a:p>
            <a:pPr>
              <a:buNone/>
            </a:pPr>
            <a:r>
              <a:rPr lang="en-US" dirty="0"/>
              <a:t>-Higher in dietary fiber, vitamin D, calcium, iron, and potassium.</a:t>
            </a:r>
          </a:p>
          <a:p>
            <a:pPr>
              <a:buNone/>
            </a:pPr>
            <a:r>
              <a:rPr lang="en-US" dirty="0"/>
              <a:t>-Lower in saturated fat, sodium, and added sugars.</a:t>
            </a:r>
          </a:p>
          <a:p>
            <a:pPr>
              <a:buNone/>
            </a:pPr>
            <a:r>
              <a:rPr lang="en-US" dirty="0"/>
              <a:t>-Saturated and trans fat can raise “bad cholesterol” levels in the blood. High total cholesterol level is a leading risk factor for heart disease.</a:t>
            </a:r>
          </a:p>
          <a:p>
            <a:pPr>
              <a:buNone/>
            </a:pPr>
            <a:r>
              <a:rPr lang="en-US" dirty="0"/>
              <a:t>-Some fatty foods (such as bacon, sausage, and potato chips) often have higher calories with fewer vitamins and minerals than low-fat other foods.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dirty="0"/>
              <a:t>Check if data contain null value</a:t>
            </a:r>
          </a:p>
          <a:p>
            <a:pPr>
              <a:buNone/>
            </a:pPr>
            <a:endParaRPr lang="en-US" dirty="0"/>
          </a:p>
        </p:txBody>
      </p:sp>
      <p:pic>
        <p:nvPicPr>
          <p:cNvPr id="1027" name="Picture 3"/>
          <p:cNvPicPr>
            <a:picLocks noChangeAspect="1" noChangeArrowheads="1"/>
          </p:cNvPicPr>
          <p:nvPr/>
        </p:nvPicPr>
        <p:blipFill>
          <a:blip r:embed="rId2"/>
          <a:srcRect/>
          <a:stretch>
            <a:fillRect/>
          </a:stretch>
        </p:blipFill>
        <p:spPr bwMode="auto">
          <a:xfrm>
            <a:off x="762000" y="2133600"/>
            <a:ext cx="3400425" cy="4029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dirty="0"/>
              <a:t>Check type of each column data</a:t>
            </a:r>
          </a:p>
          <a:p>
            <a:pPr>
              <a:buNone/>
            </a:pPr>
            <a:endParaRPr lang="en-US" dirty="0"/>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838200" y="2209800"/>
            <a:ext cx="3381375" cy="41243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dirty="0"/>
              <a:t>Normalized the values</a:t>
            </a:r>
          </a:p>
          <a:p>
            <a:pPr>
              <a:buNone/>
            </a:pPr>
            <a:endParaRPr lang="en-US" dirty="0"/>
          </a:p>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762000" y="2362200"/>
            <a:ext cx="6877050" cy="3009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826</Words>
  <Application>Microsoft Office PowerPoint</Application>
  <PresentationFormat>Tampilan Layar (4:3)</PresentationFormat>
  <Paragraphs>87</Paragraphs>
  <Slides>17</Slides>
  <Notes>3</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17</vt:i4>
      </vt:variant>
    </vt:vector>
  </HeadingPairs>
  <TitlesOfParts>
    <vt:vector size="21" baseType="lpstr">
      <vt:lpstr>Arial</vt:lpstr>
      <vt:lpstr>Calibri</vt:lpstr>
      <vt:lpstr>Times New Roman</vt:lpstr>
      <vt:lpstr>Office Theme</vt:lpstr>
      <vt:lpstr>Nutrition Fact for McDonald’s Menu</vt:lpstr>
      <vt:lpstr>Analytical Approach</vt:lpstr>
      <vt:lpstr>Analytical Approach</vt:lpstr>
      <vt:lpstr>Data Requirement</vt:lpstr>
      <vt:lpstr>Data Requirement</vt:lpstr>
      <vt:lpstr>Data Understanding</vt:lpstr>
      <vt:lpstr>Data Preparation</vt:lpstr>
      <vt:lpstr>Data Preparation</vt:lpstr>
      <vt:lpstr>Data Preparation</vt:lpstr>
      <vt:lpstr>How many calories does the average McDonald's value meal contain?</vt:lpstr>
      <vt:lpstr>How much do beverages, like soda or coffee, contribute to the overall caloric intake?</vt:lpstr>
      <vt:lpstr>How much do beverages, like soda or coffee, contribute to the overall caloric intake?</vt:lpstr>
      <vt:lpstr>Does ordered grilled chicken instead of crispy increase a sandwich's nutritional value?</vt:lpstr>
      <vt:lpstr>What about ordering egg whites instead of whole eggs?</vt:lpstr>
      <vt:lpstr>What is the least number of items could you order from the menu to meet one day's nutritional requirements?</vt:lpstr>
      <vt:lpstr>What is the least number of items could you order from the menu to meet one day's nutritional requirements?</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Dimas Pulung</cp:lastModifiedBy>
  <cp:revision>33</cp:revision>
  <dcterms:created xsi:type="dcterms:W3CDTF">2020-10-20T10:01:23Z</dcterms:created>
  <dcterms:modified xsi:type="dcterms:W3CDTF">2020-10-21T01:56:39Z</dcterms:modified>
</cp:coreProperties>
</file>