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3"/>
  </p:notesMasterIdLst>
  <p:sldIdLst>
    <p:sldId id="257" r:id="rId2"/>
    <p:sldId id="258" r:id="rId3"/>
    <p:sldId id="259" r:id="rId4"/>
    <p:sldId id="260" r:id="rId5"/>
    <p:sldId id="261" r:id="rId6"/>
    <p:sldId id="263" r:id="rId7"/>
    <p:sldId id="264" r:id="rId8"/>
    <p:sldId id="291" r:id="rId9"/>
    <p:sldId id="283" r:id="rId10"/>
    <p:sldId id="284" r:id="rId11"/>
    <p:sldId id="281" r:id="rId12"/>
    <p:sldId id="289" r:id="rId13"/>
    <p:sldId id="290" r:id="rId14"/>
    <p:sldId id="280" r:id="rId15"/>
    <p:sldId id="285" r:id="rId16"/>
    <p:sldId id="277" r:id="rId17"/>
    <p:sldId id="279" r:id="rId18"/>
    <p:sldId id="278" r:id="rId19"/>
    <p:sldId id="282" r:id="rId20"/>
    <p:sldId id="286" r:id="rId21"/>
    <p:sldId id="266" r:id="rId22"/>
    <p:sldId id="267" r:id="rId23"/>
    <p:sldId id="268" r:id="rId24"/>
    <p:sldId id="269" r:id="rId25"/>
    <p:sldId id="270" r:id="rId26"/>
    <p:sldId id="288" r:id="rId27"/>
    <p:sldId id="271" r:id="rId28"/>
    <p:sldId id="272" r:id="rId29"/>
    <p:sldId id="273" r:id="rId30"/>
    <p:sldId id="287" r:id="rId31"/>
    <p:sldId id="275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247" autoAdjust="0"/>
  </p:normalViewPr>
  <p:slideViewPr>
    <p:cSldViewPr>
      <p:cViewPr varScale="1">
        <p:scale>
          <a:sx n="78" d="100"/>
          <a:sy n="78" d="100"/>
        </p:scale>
        <p:origin x="152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2B5637-8A56-498D-A12C-09D1BF82F825}" type="datetimeFigureOut">
              <a:rPr lang="en-US" smtClean="0"/>
              <a:pPr/>
              <a:t>24-Oct-20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4D3E5A-B7F0-47D9-BE45-2E44338B49F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D3E5A-B7F0-47D9-BE45-2E44338B49F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D3E5A-B7F0-47D9-BE45-2E44338B49F6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5504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D3E5A-B7F0-47D9-BE45-2E44338B49F6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3061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D3E5A-B7F0-47D9-BE45-2E44338B49F6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222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D3E5A-B7F0-47D9-BE45-2E44338B49F6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3829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D3E5A-B7F0-47D9-BE45-2E44338B49F6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326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taget</a:t>
            </a:r>
            <a:r>
              <a:rPr lang="en-US" dirty="0"/>
              <a:t> customer </a:t>
            </a:r>
            <a:r>
              <a:rPr lang="en-US" dirty="0" err="1"/>
              <a:t>berdasarkan</a:t>
            </a:r>
            <a:r>
              <a:rPr lang="en-US" baseline="0" dirty="0"/>
              <a:t> </a:t>
            </a:r>
            <a:r>
              <a:rPr lang="en-US" baseline="0" dirty="0" err="1"/>
              <a:t>perilaku</a:t>
            </a:r>
            <a:r>
              <a:rPr lang="en-US" baseline="0" dirty="0"/>
              <a:t> online shopping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D3E5A-B7F0-47D9-BE45-2E44338B49F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Bounce Rate </a:t>
            </a:r>
            <a:r>
              <a:rPr lang="id-ID" dirty="0"/>
              <a:t>adalah persentase pengguna yang hanya mengunjungi satu halaman situs tersebut: membuka satu halaman tetapi kemudian keluar tanpa melihat halaman lain di situs tersebut. </a:t>
            </a:r>
            <a:endParaRPr lang="en-US" dirty="0"/>
          </a:p>
          <a:p>
            <a:r>
              <a:rPr lang="en-US" b="1" dirty="0"/>
              <a:t>Exit Rate </a:t>
            </a:r>
            <a:r>
              <a:rPr lang="id-ID" dirty="0"/>
              <a:t>adalah persentase orang yang meninggalkan situs dari sebuah halaman; ini termasuk orang-orang yang pernah mengunjungi halaman lain di situs sebelumnya.</a:t>
            </a:r>
            <a:endParaRPr lang="en-US" dirty="0"/>
          </a:p>
          <a:p>
            <a:r>
              <a:rPr lang="id-ID" dirty="0"/>
              <a:t>Halaman dengan </a:t>
            </a:r>
            <a:r>
              <a:rPr lang="en-US" b="1" dirty="0"/>
              <a:t>bounce rate</a:t>
            </a:r>
            <a:r>
              <a:rPr lang="en-US" b="1" baseline="0" dirty="0"/>
              <a:t> </a:t>
            </a:r>
            <a:r>
              <a:rPr lang="id-ID" dirty="0"/>
              <a:t>tinggi dapat menunjukkan bahwa </a:t>
            </a:r>
            <a:r>
              <a:rPr lang="id-ID" b="1" dirty="0"/>
              <a:t>konten di halaman tersebut tidak seperti yang diharapkan pengguna </a:t>
            </a:r>
            <a:r>
              <a:rPr lang="id-ID" dirty="0"/>
              <a:t>saat mereka tiba di sana. </a:t>
            </a:r>
            <a:endParaRPr lang="en-US" dirty="0"/>
          </a:p>
          <a:p>
            <a:r>
              <a:rPr lang="en-US" b="1" dirty="0"/>
              <a:t>Exit</a:t>
            </a:r>
            <a:r>
              <a:rPr lang="en-US" b="1" baseline="0" dirty="0"/>
              <a:t> rate </a:t>
            </a:r>
            <a:r>
              <a:rPr lang="id-ID" dirty="0"/>
              <a:t>yang tinggi dapat menunjukkan bahwa </a:t>
            </a:r>
            <a:r>
              <a:rPr lang="id-ID" b="1" dirty="0"/>
              <a:t>halaman ini menyebabkan pengguna berhenti di tengah perjalanan </a:t>
            </a:r>
            <a:r>
              <a:rPr lang="id-ID" dirty="0"/>
              <a:t>yang dimaksudkan — sebaliknya, jika halaman dengan </a:t>
            </a:r>
            <a:r>
              <a:rPr lang="en-US" b="1" dirty="0"/>
              <a:t>exit rate </a:t>
            </a:r>
            <a:r>
              <a:rPr lang="id-ID" dirty="0"/>
              <a:t>yang tinggi adalah halaman terakhir dalam perjalanan, maka </a:t>
            </a:r>
            <a:r>
              <a:rPr lang="en-US" b="1" dirty="0"/>
              <a:t>exit </a:t>
            </a:r>
            <a:r>
              <a:rPr lang="en-US" b="1" dirty="0" err="1"/>
              <a:t>ratenya</a:t>
            </a:r>
            <a:r>
              <a:rPr lang="en-US" b="1" dirty="0"/>
              <a:t> </a:t>
            </a:r>
            <a:r>
              <a:rPr lang="id-ID" dirty="0"/>
              <a:t>adalah tidak masalah sama sekali.</a:t>
            </a:r>
            <a:endParaRPr lang="en-US" dirty="0"/>
          </a:p>
          <a:p>
            <a:r>
              <a:rPr lang="en-US" b="1" dirty="0"/>
              <a:t>Page</a:t>
            </a:r>
            <a:r>
              <a:rPr lang="en-US" b="1" baseline="0" dirty="0"/>
              <a:t> Value </a:t>
            </a:r>
            <a:r>
              <a:rPr lang="en-US" b="0" baseline="0" dirty="0" err="1"/>
              <a:t>adalah</a:t>
            </a:r>
            <a:r>
              <a:rPr lang="en-US" b="0" baseline="0" dirty="0"/>
              <a:t> </a:t>
            </a:r>
            <a:r>
              <a:rPr lang="en-US" b="0" baseline="0" dirty="0" err="1"/>
              <a:t>halaman</a:t>
            </a:r>
            <a:r>
              <a:rPr lang="en-US" b="0" baseline="0" dirty="0"/>
              <a:t> yang paling </a:t>
            </a:r>
            <a:r>
              <a:rPr lang="en-US" b="0" baseline="0" dirty="0" err="1"/>
              <a:t>memberikan</a:t>
            </a:r>
            <a:r>
              <a:rPr lang="en-US" b="0" baseline="0" dirty="0"/>
              <a:t> web page </a:t>
            </a:r>
            <a:r>
              <a:rPr lang="en-US" b="1" baseline="0" dirty="0"/>
              <a:t>direct monetary value</a:t>
            </a:r>
            <a:r>
              <a:rPr lang="en-US" b="0" baseline="0" dirty="0"/>
              <a:t>. </a:t>
            </a:r>
            <a:r>
              <a:rPr lang="en-US" b="0" baseline="0" dirty="0" err="1"/>
              <a:t>Misalnya</a:t>
            </a:r>
            <a:r>
              <a:rPr lang="en-US" b="0" baseline="0" dirty="0"/>
              <a:t>, </a:t>
            </a:r>
            <a:r>
              <a:rPr lang="en-US" b="0" baseline="0" dirty="0" err="1"/>
              <a:t>jika</a:t>
            </a:r>
            <a:r>
              <a:rPr lang="en-US" b="0" baseline="0" dirty="0"/>
              <a:t> </a:t>
            </a:r>
            <a:r>
              <a:rPr lang="en-US" b="0" baseline="0" dirty="0" err="1"/>
              <a:t>pengguna</a:t>
            </a:r>
            <a:r>
              <a:rPr lang="en-US" b="0" baseline="0" dirty="0"/>
              <a:t> </a:t>
            </a:r>
            <a:r>
              <a:rPr lang="en-US" b="0" baseline="0" dirty="0" err="1"/>
              <a:t>berada</a:t>
            </a:r>
            <a:r>
              <a:rPr lang="en-US" b="0" baseline="0" dirty="0"/>
              <a:t> </a:t>
            </a:r>
            <a:r>
              <a:rPr lang="en-US" b="0" baseline="0" dirty="0" err="1"/>
              <a:t>dalam</a:t>
            </a:r>
            <a:r>
              <a:rPr lang="en-US" b="0" baseline="0" dirty="0"/>
              <a:t> </a:t>
            </a:r>
            <a:r>
              <a:rPr lang="en-US" b="0" baseline="0" dirty="0" err="1"/>
              <a:t>halaman</a:t>
            </a:r>
            <a:r>
              <a:rPr lang="en-US" b="0" baseline="0" dirty="0"/>
              <a:t> </a:t>
            </a:r>
            <a:r>
              <a:rPr lang="en-US" b="0" baseline="0" dirty="0" err="1"/>
              <a:t>tersebut</a:t>
            </a:r>
            <a:r>
              <a:rPr lang="en-US" b="0" baseline="0" dirty="0"/>
              <a:t> </a:t>
            </a:r>
            <a:r>
              <a:rPr lang="en-US" b="0" baseline="0" dirty="0" err="1"/>
              <a:t>maka</a:t>
            </a:r>
            <a:r>
              <a:rPr lang="en-US" b="0" baseline="0" dirty="0"/>
              <a:t> </a:t>
            </a:r>
            <a:r>
              <a:rPr lang="en-US" b="0" baseline="0" dirty="0" err="1"/>
              <a:t>pengguna</a:t>
            </a:r>
            <a:r>
              <a:rPr lang="en-US" b="0" baseline="0" dirty="0"/>
              <a:t> </a:t>
            </a:r>
            <a:r>
              <a:rPr lang="en-US" b="0" baseline="0" dirty="0" err="1"/>
              <a:t>akan</a:t>
            </a:r>
            <a:r>
              <a:rPr lang="en-US" b="0" baseline="0" dirty="0"/>
              <a:t> </a:t>
            </a:r>
            <a:r>
              <a:rPr lang="en-US" b="0" baseline="0" dirty="0" err="1"/>
              <a:t>memutuskan</a:t>
            </a:r>
            <a:r>
              <a:rPr lang="en-US" b="0" baseline="0" dirty="0"/>
              <a:t> </a:t>
            </a:r>
            <a:r>
              <a:rPr lang="en-US" b="0" baseline="0" dirty="0" err="1"/>
              <a:t>untuk</a:t>
            </a:r>
            <a:r>
              <a:rPr lang="en-US" b="0" baseline="0" dirty="0"/>
              <a:t> </a:t>
            </a:r>
            <a:r>
              <a:rPr lang="en-US" b="0" baseline="0" dirty="0" err="1"/>
              <a:t>melakukan</a:t>
            </a:r>
            <a:r>
              <a:rPr lang="en-US" b="0" baseline="0" dirty="0"/>
              <a:t> </a:t>
            </a:r>
            <a:r>
              <a:rPr lang="en-US" b="0" baseline="0" dirty="0" err="1"/>
              <a:t>transaksi</a:t>
            </a:r>
            <a:r>
              <a:rPr lang="en-US" b="0" baseline="0" dirty="0"/>
              <a:t>. </a:t>
            </a:r>
            <a:r>
              <a:rPr lang="en-US" b="0" baseline="0" dirty="0" err="1"/>
              <a:t>Halaman</a:t>
            </a:r>
            <a:r>
              <a:rPr lang="en-US" b="0" baseline="0" dirty="0"/>
              <a:t> </a:t>
            </a:r>
            <a:r>
              <a:rPr lang="en-US" b="0" baseline="0" dirty="0" err="1"/>
              <a:t>dengan</a:t>
            </a:r>
            <a:r>
              <a:rPr lang="en-US" b="0" baseline="0" dirty="0"/>
              <a:t> </a:t>
            </a:r>
            <a:r>
              <a:rPr lang="en-US" b="0" baseline="0" dirty="0" err="1"/>
              <a:t>nilai</a:t>
            </a:r>
            <a:r>
              <a:rPr lang="en-US" b="0" baseline="0" dirty="0"/>
              <a:t> page value yang </a:t>
            </a:r>
            <a:r>
              <a:rPr lang="en-US" b="0" baseline="0" dirty="0" err="1"/>
              <a:t>tinggi</a:t>
            </a:r>
            <a:r>
              <a:rPr lang="en-US" b="0" baseline="0" dirty="0"/>
              <a:t> </a:t>
            </a:r>
            <a:r>
              <a:rPr lang="en-US" b="0" baseline="0" dirty="0" err="1"/>
              <a:t>menunjukkan</a:t>
            </a:r>
            <a:r>
              <a:rPr lang="en-US" b="0" baseline="0" dirty="0"/>
              <a:t> </a:t>
            </a:r>
            <a:r>
              <a:rPr lang="en-US" b="0" baseline="0" dirty="0" err="1"/>
              <a:t>bahwa</a:t>
            </a:r>
            <a:r>
              <a:rPr lang="en-US" b="0" baseline="0" dirty="0"/>
              <a:t> </a:t>
            </a:r>
            <a:r>
              <a:rPr lang="en-US" b="0" baseline="0" dirty="0" err="1"/>
              <a:t>halaman</a:t>
            </a:r>
            <a:r>
              <a:rPr lang="en-US" b="0" baseline="0" dirty="0"/>
              <a:t> </a:t>
            </a:r>
            <a:r>
              <a:rPr lang="en-US" b="0" baseline="0" dirty="0" err="1"/>
              <a:t>ini</a:t>
            </a:r>
            <a:r>
              <a:rPr lang="en-US" b="0" baseline="0" dirty="0"/>
              <a:t> </a:t>
            </a:r>
            <a:r>
              <a:rPr lang="en-US" b="0" baseline="0" dirty="0" err="1"/>
              <a:t>merupakan</a:t>
            </a:r>
            <a:r>
              <a:rPr lang="en-US" b="0" baseline="0" dirty="0"/>
              <a:t> </a:t>
            </a:r>
            <a:r>
              <a:rPr lang="en-US" b="0" baseline="0" dirty="0" err="1"/>
              <a:t>halaman</a:t>
            </a:r>
            <a:r>
              <a:rPr lang="en-US" b="0" baseline="0" dirty="0"/>
              <a:t> yang </a:t>
            </a:r>
            <a:r>
              <a:rPr lang="en-US" b="0" baseline="0" dirty="0" err="1"/>
              <a:t>bagus</a:t>
            </a:r>
            <a:r>
              <a:rPr lang="en-US" b="0" baseline="0" dirty="0"/>
              <a:t> </a:t>
            </a:r>
            <a:r>
              <a:rPr lang="en-US" b="0" baseline="0" dirty="0" err="1"/>
              <a:t>dan</a:t>
            </a:r>
            <a:r>
              <a:rPr lang="en-US" b="0" baseline="0" dirty="0"/>
              <a:t> </a:t>
            </a:r>
            <a:r>
              <a:rPr lang="en-US" b="0" baseline="0" dirty="0" err="1"/>
              <a:t>penting</a:t>
            </a:r>
            <a:r>
              <a:rPr lang="en-US" b="0" baseline="0" dirty="0"/>
              <a:t> </a:t>
            </a:r>
            <a:r>
              <a:rPr lang="en-US" b="0" baseline="0" dirty="0" err="1"/>
              <a:t>dalam</a:t>
            </a:r>
            <a:r>
              <a:rPr lang="en-US" b="0" baseline="0" dirty="0"/>
              <a:t> </a:t>
            </a:r>
            <a:r>
              <a:rPr lang="en-US" b="0" baseline="0" dirty="0" err="1"/>
              <a:t>situs</a:t>
            </a:r>
            <a:r>
              <a:rPr lang="en-US" b="0" baseline="0" dirty="0"/>
              <a:t> e-commerce </a:t>
            </a:r>
            <a:r>
              <a:rPr lang="en-US" b="0" baseline="0" dirty="0" err="1"/>
              <a:t>tersebut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D3E5A-B7F0-47D9-BE45-2E44338B49F6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D3E5A-B7F0-47D9-BE45-2E44338B49F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3559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D3E5A-B7F0-47D9-BE45-2E44338B49F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2898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D3E5A-B7F0-47D9-BE45-2E44338B49F6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0365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D3E5A-B7F0-47D9-BE45-2E44338B49F6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7500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D3E5A-B7F0-47D9-BE45-2E44338B49F6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D3E5A-B7F0-47D9-BE45-2E44338B49F6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965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EC15C-2F48-4D8A-B7D5-D79D16CA1EDC}" type="datetimeFigureOut">
              <a:rPr lang="en-US" smtClean="0"/>
              <a:pPr/>
              <a:t>24-Oct-20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BB391-8F1D-46A4-8435-5BB044841E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EC15C-2F48-4D8A-B7D5-D79D16CA1EDC}" type="datetimeFigureOut">
              <a:rPr lang="en-US" smtClean="0"/>
              <a:pPr/>
              <a:t>24-Oct-20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BB391-8F1D-46A4-8435-5BB044841E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EC15C-2F48-4D8A-B7D5-D79D16CA1EDC}" type="datetimeFigureOut">
              <a:rPr lang="en-US" smtClean="0"/>
              <a:pPr/>
              <a:t>24-Oct-20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BB391-8F1D-46A4-8435-5BB044841E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EC15C-2F48-4D8A-B7D5-D79D16CA1EDC}" type="datetimeFigureOut">
              <a:rPr lang="en-US" smtClean="0"/>
              <a:pPr/>
              <a:t>24-Oct-20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BB391-8F1D-46A4-8435-5BB044841E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EC15C-2F48-4D8A-B7D5-D79D16CA1EDC}" type="datetimeFigureOut">
              <a:rPr lang="en-US" smtClean="0"/>
              <a:pPr/>
              <a:t>24-Oct-20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BB391-8F1D-46A4-8435-5BB044841E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EC15C-2F48-4D8A-B7D5-D79D16CA1EDC}" type="datetimeFigureOut">
              <a:rPr lang="en-US" smtClean="0"/>
              <a:pPr/>
              <a:t>24-Oct-20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BB391-8F1D-46A4-8435-5BB044841E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EC15C-2F48-4D8A-B7D5-D79D16CA1EDC}" type="datetimeFigureOut">
              <a:rPr lang="en-US" smtClean="0"/>
              <a:pPr/>
              <a:t>24-Oct-20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BB391-8F1D-46A4-8435-5BB044841E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EC15C-2F48-4D8A-B7D5-D79D16CA1EDC}" type="datetimeFigureOut">
              <a:rPr lang="en-US" smtClean="0"/>
              <a:pPr/>
              <a:t>24-Oct-20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BB391-8F1D-46A4-8435-5BB044841E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EC15C-2F48-4D8A-B7D5-D79D16CA1EDC}" type="datetimeFigureOut">
              <a:rPr lang="en-US" smtClean="0"/>
              <a:pPr/>
              <a:t>24-Oct-20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BB391-8F1D-46A4-8435-5BB044841E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EC15C-2F48-4D8A-B7D5-D79D16CA1EDC}" type="datetimeFigureOut">
              <a:rPr lang="en-US" smtClean="0"/>
              <a:pPr/>
              <a:t>24-Oct-20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BB391-8F1D-46A4-8435-5BB044841E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472EC15C-2F48-4D8A-B7D5-D79D16CA1EDC}" type="datetimeFigureOut">
              <a:rPr lang="en-US" smtClean="0"/>
              <a:pPr/>
              <a:t>24-Oct-20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44DBB391-8F1D-46A4-8435-5BB044841E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472EC15C-2F48-4D8A-B7D5-D79D16CA1EDC}" type="datetimeFigureOut">
              <a:rPr lang="en-US" smtClean="0"/>
              <a:pPr/>
              <a:t>24-Oct-20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44DBB391-8F1D-46A4-8435-5BB044841E8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 b="21960"/>
          <a:stretch>
            <a:fillRect/>
          </a:stretch>
        </p:blipFill>
        <p:spPr bwMode="auto">
          <a:xfrm>
            <a:off x="0" y="-152400"/>
            <a:ext cx="91440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4495801"/>
            <a:ext cx="5486400" cy="761999"/>
          </a:xfrm>
        </p:spPr>
        <p:txBody>
          <a:bodyPr>
            <a:normAutofit fontScale="90000"/>
          </a:bodyPr>
          <a:lstStyle/>
          <a:p>
            <a:r>
              <a:rPr lang="en-US" dirty="0"/>
              <a:t>Online Shoppers</a:t>
            </a:r>
            <a:br>
              <a:rPr lang="en-US" dirty="0"/>
            </a:br>
            <a:r>
              <a:rPr lang="en-US" dirty="0"/>
              <a:t>Intention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67200" y="5181600"/>
            <a:ext cx="4876800" cy="1447800"/>
          </a:xfrm>
        </p:spPr>
        <p:txBody>
          <a:bodyPr>
            <a:normAutofit/>
          </a:bodyPr>
          <a:lstStyle/>
          <a:p>
            <a:pPr marL="514350" indent="-514350" algn="just">
              <a:buAutoNum type="arabicPeriod"/>
            </a:pPr>
            <a:r>
              <a:rPr lang="en-US" dirty="0" err="1">
                <a:solidFill>
                  <a:schemeClr val="tx1"/>
                </a:solidFill>
              </a:rPr>
              <a:t>Dhamastya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Adhi</a:t>
            </a:r>
            <a:endParaRPr lang="en-US" dirty="0">
              <a:solidFill>
                <a:schemeClr val="tx1"/>
              </a:solidFill>
            </a:endParaRPr>
          </a:p>
          <a:p>
            <a:pPr marL="514350" indent="-514350" algn="just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Dimas </a:t>
            </a:r>
            <a:r>
              <a:rPr lang="en-US" dirty="0" err="1">
                <a:solidFill>
                  <a:schemeClr val="tx1"/>
                </a:solidFill>
              </a:rPr>
              <a:t>Pulung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Herjuno</a:t>
            </a:r>
            <a:endParaRPr lang="en-US" dirty="0">
              <a:solidFill>
                <a:schemeClr val="tx1"/>
              </a:solidFill>
            </a:endParaRPr>
          </a:p>
          <a:p>
            <a:pPr marL="514350" indent="-514350" algn="just">
              <a:buAutoNum type="arabicPeriod"/>
            </a:pPr>
            <a:r>
              <a:rPr lang="en-US" dirty="0" err="1">
                <a:solidFill>
                  <a:schemeClr val="tx1"/>
                </a:solidFill>
              </a:rPr>
              <a:t>Estri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Puji</a:t>
            </a:r>
            <a:r>
              <a:rPr lang="en-US" dirty="0">
                <a:solidFill>
                  <a:schemeClr val="tx1"/>
                </a:solidFill>
              </a:rPr>
              <a:t> Lestari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1752600"/>
            <a:ext cx="8229600" cy="462560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" name="Gambar 6">
            <a:extLst>
              <a:ext uri="{FF2B5EF4-FFF2-40B4-BE49-F238E27FC236}">
                <a16:creationId xmlns:a16="http://schemas.microsoft.com/office/drawing/2014/main" id="{741452B4-340C-4FEA-AE9E-FEC3BD2076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1509541"/>
            <a:ext cx="7201905" cy="2467319"/>
          </a:xfrm>
          <a:prstGeom prst="rect">
            <a:avLst/>
          </a:prstGeom>
        </p:spPr>
      </p:pic>
      <p:pic>
        <p:nvPicPr>
          <p:cNvPr id="8" name="Gambar 7">
            <a:extLst>
              <a:ext uri="{FF2B5EF4-FFF2-40B4-BE49-F238E27FC236}">
                <a16:creationId xmlns:a16="http://schemas.microsoft.com/office/drawing/2014/main" id="{6DE2FC1D-67EB-4FBD-82E3-5613F08CD4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1147" y="3763015"/>
            <a:ext cx="6744641" cy="298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649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</a:t>
            </a:r>
          </a:p>
        </p:txBody>
      </p:sp>
      <p:pic>
        <p:nvPicPr>
          <p:cNvPr id="4" name="Tampungan Konten 3">
            <a:extLst>
              <a:ext uri="{FF2B5EF4-FFF2-40B4-BE49-F238E27FC236}">
                <a16:creationId xmlns:a16="http://schemas.microsoft.com/office/drawing/2014/main" id="{B6296D8B-1307-41AE-9CC6-6F9E1C7AAF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052" y="1554480"/>
            <a:ext cx="6411896" cy="5303520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07A177E5-998E-45EA-A61A-1490831B4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Exit Rates vs Bounce Rate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C0A750F9-9AE4-4581-ADB1-35B6CCC61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Gambar 3">
            <a:extLst>
              <a:ext uri="{FF2B5EF4-FFF2-40B4-BE49-F238E27FC236}">
                <a16:creationId xmlns:a16="http://schemas.microsoft.com/office/drawing/2014/main" id="{CB9F102A-66F8-4B2B-B62B-A09E60F57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204" y="1734991"/>
            <a:ext cx="8535591" cy="470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964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FADB8594-6F24-4BD3-BA6E-A22A7BE19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Gambar 3">
            <a:extLst>
              <a:ext uri="{FF2B5EF4-FFF2-40B4-BE49-F238E27FC236}">
                <a16:creationId xmlns:a16="http://schemas.microsoft.com/office/drawing/2014/main" id="{B72E0913-B9C2-4B85-A093-BA2DD9267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836" y="2414446"/>
            <a:ext cx="7716327" cy="202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067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</a:t>
            </a:r>
          </a:p>
        </p:txBody>
      </p:sp>
      <p:pic>
        <p:nvPicPr>
          <p:cNvPr id="5" name="Tampungan Konten 4" descr="Sebuah gambar berisi teks&#10;&#10;Deskripsi dibuat secara otomatis">
            <a:extLst>
              <a:ext uri="{FF2B5EF4-FFF2-40B4-BE49-F238E27FC236}">
                <a16:creationId xmlns:a16="http://schemas.microsoft.com/office/drawing/2014/main" id="{60AFA8C6-6A9D-45B2-AD8C-7D047EDE36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524000"/>
            <a:ext cx="6400800" cy="5309145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</a:t>
            </a:r>
          </a:p>
        </p:txBody>
      </p:sp>
      <p:pic>
        <p:nvPicPr>
          <p:cNvPr id="5" name="Tampungan Konten 4">
            <a:extLst>
              <a:ext uri="{FF2B5EF4-FFF2-40B4-BE49-F238E27FC236}">
                <a16:creationId xmlns:a16="http://schemas.microsoft.com/office/drawing/2014/main" id="{62B8C1CE-9F1B-40F0-A3DE-D1C0CD376C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88221"/>
            <a:ext cx="8229600" cy="3399182"/>
          </a:xfrm>
        </p:spPr>
      </p:pic>
    </p:spTree>
    <p:extLst>
      <p:ext uri="{BB962C8B-B14F-4D97-AF65-F5344CB8AC3E}">
        <p14:creationId xmlns:p14="http://schemas.microsoft.com/office/powerpoint/2010/main" val="1761939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</a:t>
            </a:r>
          </a:p>
        </p:txBody>
      </p:sp>
      <p:pic>
        <p:nvPicPr>
          <p:cNvPr id="5" name="Tampungan Konten 4">
            <a:extLst>
              <a:ext uri="{FF2B5EF4-FFF2-40B4-BE49-F238E27FC236}">
                <a16:creationId xmlns:a16="http://schemas.microsoft.com/office/drawing/2014/main" id="{E3AE4CE9-B7E1-458C-B375-C897E64E60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449425"/>
            <a:ext cx="8229600" cy="3276774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</a:t>
            </a:r>
          </a:p>
        </p:txBody>
      </p:sp>
      <p:pic>
        <p:nvPicPr>
          <p:cNvPr id="5" name="Tampungan Konten 4">
            <a:extLst>
              <a:ext uri="{FF2B5EF4-FFF2-40B4-BE49-F238E27FC236}">
                <a16:creationId xmlns:a16="http://schemas.microsoft.com/office/drawing/2014/main" id="{0A190C33-293C-45ED-B438-69882E6CBA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05740"/>
            <a:ext cx="8229600" cy="3964144"/>
          </a:xfr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</a:t>
            </a:r>
          </a:p>
        </p:txBody>
      </p:sp>
      <p:pic>
        <p:nvPicPr>
          <p:cNvPr id="5" name="Tampungan Konten 4">
            <a:extLst>
              <a:ext uri="{FF2B5EF4-FFF2-40B4-BE49-F238E27FC236}">
                <a16:creationId xmlns:a16="http://schemas.microsoft.com/office/drawing/2014/main" id="{7B5C65DF-C7C9-4494-A522-9547588A4D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477673"/>
            <a:ext cx="8229600" cy="3220278"/>
          </a:xfr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Modelling</a:t>
            </a:r>
            <a:endParaRPr lang="en-US" dirty="0"/>
          </a:p>
        </p:txBody>
      </p:sp>
      <p:sp>
        <p:nvSpPr>
          <p:cNvPr id="4" name="Tampungan Konten 3">
            <a:extLst>
              <a:ext uri="{FF2B5EF4-FFF2-40B4-BE49-F238E27FC236}">
                <a16:creationId xmlns:a16="http://schemas.microsoft.com/office/drawing/2014/main" id="{C447755F-B496-4E78-B331-181E50519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d-ID" dirty="0" err="1"/>
              <a:t>Clustering</a:t>
            </a:r>
            <a:r>
              <a:rPr lang="id-ID" dirty="0"/>
              <a:t> </a:t>
            </a:r>
            <a:r>
              <a:rPr lang="id-ID" dirty="0" err="1"/>
              <a:t>Analysis</a:t>
            </a:r>
            <a:r>
              <a:rPr lang="en-US" dirty="0"/>
              <a:t>:</a:t>
            </a:r>
          </a:p>
          <a:p>
            <a:pPr marL="461963" indent="0">
              <a:buNone/>
            </a:pPr>
            <a:r>
              <a:rPr lang="en-US" dirty="0"/>
              <a:t>Trying to learn the user characteristics in terms of time spent without doing anything on the Website</a:t>
            </a:r>
          </a:p>
          <a:p>
            <a:pPr marL="118872" indent="0">
              <a:buNone/>
            </a:pPr>
            <a:endParaRPr lang="en-US" dirty="0"/>
          </a:p>
          <a:p>
            <a:pPr marL="633222" indent="-514350">
              <a:buClrTx/>
              <a:buAutoNum type="arabicPeriod"/>
            </a:pPr>
            <a:r>
              <a:rPr lang="en-US" dirty="0"/>
              <a:t>Administrative Duration vs Bounce Rate</a:t>
            </a:r>
          </a:p>
          <a:p>
            <a:pPr marL="633222" indent="-514350">
              <a:buClrTx/>
              <a:buAutoNum type="arabicPeriod"/>
            </a:pPr>
            <a:r>
              <a:rPr lang="id-ID" dirty="0" err="1"/>
              <a:t>Informati</a:t>
            </a:r>
            <a:r>
              <a:rPr lang="en-US" dirty="0" err="1"/>
              <a:t>onal</a:t>
            </a:r>
            <a:r>
              <a:rPr lang="id-ID" dirty="0"/>
              <a:t> </a:t>
            </a:r>
            <a:r>
              <a:rPr lang="id-ID" dirty="0" err="1"/>
              <a:t>Duration</a:t>
            </a:r>
            <a:r>
              <a:rPr lang="id-ID" dirty="0"/>
              <a:t> vs </a:t>
            </a:r>
            <a:r>
              <a:rPr lang="id-ID" dirty="0" err="1"/>
              <a:t>Bounce</a:t>
            </a:r>
            <a:r>
              <a:rPr lang="id-ID" dirty="0"/>
              <a:t> </a:t>
            </a:r>
            <a:r>
              <a:rPr lang="id-ID" dirty="0" err="1"/>
              <a:t>Rates</a:t>
            </a:r>
            <a:endParaRPr lang="en-US" dirty="0"/>
          </a:p>
          <a:p>
            <a:pPr marL="633222" indent="-514350">
              <a:buClrTx/>
              <a:buAutoNum type="arabicPeriod"/>
            </a:pPr>
            <a:r>
              <a:rPr lang="en-US" dirty="0"/>
              <a:t>Product Related</a:t>
            </a:r>
            <a:r>
              <a:rPr lang="id-ID" dirty="0"/>
              <a:t> </a:t>
            </a:r>
            <a:r>
              <a:rPr lang="id-ID" dirty="0" err="1"/>
              <a:t>Duration</a:t>
            </a:r>
            <a:r>
              <a:rPr lang="id-ID" dirty="0"/>
              <a:t> vs </a:t>
            </a:r>
            <a:r>
              <a:rPr lang="en-US" dirty="0"/>
              <a:t>Bounce</a:t>
            </a:r>
            <a:r>
              <a:rPr lang="id-ID" dirty="0"/>
              <a:t> </a:t>
            </a:r>
            <a:r>
              <a:rPr lang="id-ID" dirty="0" err="1"/>
              <a:t>Rates</a:t>
            </a:r>
            <a:endParaRPr lang="en-US" dirty="0"/>
          </a:p>
          <a:p>
            <a:pPr marL="633222" indent="-514350">
              <a:buClrTx/>
              <a:buAutoNum type="arabicPeriod"/>
            </a:pPr>
            <a:endParaRPr lang="en-US" dirty="0"/>
          </a:p>
          <a:p>
            <a:pPr marL="118872" indent="0">
              <a:buClrTx/>
              <a:buNone/>
            </a:pPr>
            <a:r>
              <a:rPr lang="en-US" sz="2000" dirty="0"/>
              <a:t>*Bounce Rate: The percentage of visitors to a particular website who navigate away from the site after viewing only one page.</a:t>
            </a:r>
            <a:endParaRPr lang="id-ID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Understanding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: We do not know what kind of user behavior indicates that the user is interested in the site visited</a:t>
            </a:r>
          </a:p>
          <a:p>
            <a:r>
              <a:rPr lang="en-US" dirty="0"/>
              <a:t>Clear Question : Does a user who visits a particular page on the website show a positive interest in the website?</a:t>
            </a:r>
          </a:p>
          <a:p>
            <a:r>
              <a:rPr lang="en-US" dirty="0"/>
              <a:t>Measurable Outcome : Type of customer based on their behavior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Modelling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3322069"/>
            <a:ext cx="5334000" cy="2882409"/>
          </a:xfrm>
        </p:spPr>
      </p:pic>
      <p:sp>
        <p:nvSpPr>
          <p:cNvPr id="21" name="TextBox 20"/>
          <p:cNvSpPr txBox="1"/>
          <p:nvPr/>
        </p:nvSpPr>
        <p:spPr>
          <a:xfrm>
            <a:off x="0" y="1764958"/>
            <a:ext cx="91217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b="1" dirty="0"/>
              <a:t>Administrative Duration vs Bounce Rate</a:t>
            </a:r>
          </a:p>
          <a:p>
            <a:r>
              <a:rPr lang="en-US" b="1" dirty="0"/>
              <a:t>The Elbow Method to Find out the Maximum no. of Optimal Clusters</a:t>
            </a:r>
          </a:p>
          <a:p>
            <a:r>
              <a:rPr lang="en-US" dirty="0"/>
              <a:t>Compute clustering algorithm (e.g., k-means clustering) for different values of k. For instance, </a:t>
            </a:r>
          </a:p>
          <a:p>
            <a:r>
              <a:rPr lang="en-US" dirty="0"/>
              <a:t>by varying k from 1 to 10 clusters</a:t>
            </a: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 rotWithShape="1">
          <a:blip r:embed="rId4"/>
          <a:srcRect r="57895"/>
          <a:stretch/>
        </p:blipFill>
        <p:spPr>
          <a:xfrm>
            <a:off x="0" y="3322069"/>
            <a:ext cx="3352800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9981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Result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99" y="1600200"/>
            <a:ext cx="7242771" cy="1905000"/>
          </a:xfrm>
          <a:prstGeom prst="rect">
            <a:avLst/>
          </a:prstGeom>
        </p:spPr>
      </p:pic>
      <p:pic>
        <p:nvPicPr>
          <p:cNvPr id="8" name="Tampungan Konten 7">
            <a:extLst>
              <a:ext uri="{FF2B5EF4-FFF2-40B4-BE49-F238E27FC236}">
                <a16:creationId xmlns:a16="http://schemas.microsoft.com/office/drawing/2014/main" id="{CDC11B72-47DD-4101-881D-30BE3670B3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972900"/>
            <a:ext cx="7848600" cy="3885100"/>
          </a:xfr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Modelling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2728969"/>
            <a:ext cx="5638800" cy="2809436"/>
          </a:xfrm>
        </p:spPr>
      </p:pic>
      <p:sp>
        <p:nvSpPr>
          <p:cNvPr id="8" name="TextBox 7"/>
          <p:cNvSpPr txBox="1"/>
          <p:nvPr/>
        </p:nvSpPr>
        <p:spPr>
          <a:xfrm>
            <a:off x="384635" y="1590525"/>
            <a:ext cx="4435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2. Informational Duration vs Bounce Rates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935162"/>
            <a:ext cx="3505200" cy="43053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Result</a:t>
            </a:r>
          </a:p>
        </p:txBody>
      </p:sp>
      <p:pic>
        <p:nvPicPr>
          <p:cNvPr id="3" name="Gambar 2">
            <a:extLst>
              <a:ext uri="{FF2B5EF4-FFF2-40B4-BE49-F238E27FC236}">
                <a16:creationId xmlns:a16="http://schemas.microsoft.com/office/drawing/2014/main" id="{F9D18E1C-F03B-4C15-8370-DEDA71C32A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600200"/>
            <a:ext cx="6400800" cy="1930897"/>
          </a:xfrm>
          <a:prstGeom prst="rect">
            <a:avLst/>
          </a:prstGeom>
        </p:spPr>
      </p:pic>
      <p:pic>
        <p:nvPicPr>
          <p:cNvPr id="12" name="Tampungan Konten 11">
            <a:extLst>
              <a:ext uri="{FF2B5EF4-FFF2-40B4-BE49-F238E27FC236}">
                <a16:creationId xmlns:a16="http://schemas.microsoft.com/office/drawing/2014/main" id="{14696E6F-1440-4A01-9A0F-451002BB21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3124200"/>
            <a:ext cx="7491596" cy="3708381"/>
          </a:xfrm>
        </p:spPr>
      </p:pic>
    </p:spTree>
    <p:extLst>
      <p:ext uri="{BB962C8B-B14F-4D97-AF65-F5344CB8AC3E}">
        <p14:creationId xmlns:p14="http://schemas.microsoft.com/office/powerpoint/2010/main" val="5774248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Modelling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4635" y="1590525"/>
            <a:ext cx="4572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3.Product Related Duration vs Bounce Rates</a:t>
            </a:r>
          </a:p>
        </p:txBody>
      </p:sp>
      <p:pic>
        <p:nvPicPr>
          <p:cNvPr id="5" name="Gambar 4">
            <a:extLst>
              <a:ext uri="{FF2B5EF4-FFF2-40B4-BE49-F238E27FC236}">
                <a16:creationId xmlns:a16="http://schemas.microsoft.com/office/drawing/2014/main" id="{9E432A23-FE5C-4881-A279-6AB3CE647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39155"/>
            <a:ext cx="3843120" cy="4297680"/>
          </a:xfrm>
          <a:prstGeom prst="rect">
            <a:avLst/>
          </a:prstGeom>
        </p:spPr>
      </p:pic>
      <p:pic>
        <p:nvPicPr>
          <p:cNvPr id="8" name="Tampungan Konten 7">
            <a:extLst>
              <a:ext uri="{FF2B5EF4-FFF2-40B4-BE49-F238E27FC236}">
                <a16:creationId xmlns:a16="http://schemas.microsoft.com/office/drawing/2014/main" id="{3567C030-138A-47BF-BA90-B27132FD62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280" y="2590800"/>
            <a:ext cx="5760720" cy="2758361"/>
          </a:xfrm>
        </p:spPr>
      </p:pic>
    </p:spTree>
    <p:extLst>
      <p:ext uri="{BB962C8B-B14F-4D97-AF65-F5344CB8AC3E}">
        <p14:creationId xmlns:p14="http://schemas.microsoft.com/office/powerpoint/2010/main" val="26979786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Result</a:t>
            </a:r>
          </a:p>
        </p:txBody>
      </p:sp>
      <p:pic>
        <p:nvPicPr>
          <p:cNvPr id="3" name="Gambar 2">
            <a:extLst>
              <a:ext uri="{FF2B5EF4-FFF2-40B4-BE49-F238E27FC236}">
                <a16:creationId xmlns:a16="http://schemas.microsoft.com/office/drawing/2014/main" id="{AFB5FAE4-C6CD-49CB-99F1-757012C67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600200"/>
            <a:ext cx="6400800" cy="1941174"/>
          </a:xfrm>
          <a:prstGeom prst="rect">
            <a:avLst/>
          </a:prstGeom>
        </p:spPr>
      </p:pic>
      <p:pic>
        <p:nvPicPr>
          <p:cNvPr id="5" name="Gambar 4">
            <a:extLst>
              <a:ext uri="{FF2B5EF4-FFF2-40B4-BE49-F238E27FC236}">
                <a16:creationId xmlns:a16="http://schemas.microsoft.com/office/drawing/2014/main" id="{BF3CA26A-11F9-49FA-A84C-90EA4E313A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3123439"/>
            <a:ext cx="7390547" cy="3658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7540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Modelling</a:t>
            </a:r>
            <a:endParaRPr lang="en-US" dirty="0"/>
          </a:p>
        </p:txBody>
      </p:sp>
      <p:sp>
        <p:nvSpPr>
          <p:cNvPr id="4" name="Tampungan Konten 3">
            <a:extLst>
              <a:ext uri="{FF2B5EF4-FFF2-40B4-BE49-F238E27FC236}">
                <a16:creationId xmlns:a16="http://schemas.microsoft.com/office/drawing/2014/main" id="{C447755F-B496-4E78-B331-181E50519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d-ID" dirty="0" err="1"/>
              <a:t>Clustering</a:t>
            </a:r>
            <a:r>
              <a:rPr lang="id-ID" dirty="0"/>
              <a:t> </a:t>
            </a:r>
            <a:r>
              <a:rPr lang="id-ID" dirty="0" err="1"/>
              <a:t>Analysis</a:t>
            </a:r>
            <a:r>
              <a:rPr lang="en-US" dirty="0"/>
              <a:t>:</a:t>
            </a:r>
          </a:p>
          <a:p>
            <a:pPr marL="461963" indent="0">
              <a:buNone/>
            </a:pPr>
            <a:r>
              <a:rPr lang="en-US" dirty="0"/>
              <a:t>Trying to learn the user characteristics in terms of time spent before leave the Website</a:t>
            </a:r>
          </a:p>
          <a:p>
            <a:pPr marL="118872" indent="0">
              <a:buNone/>
            </a:pPr>
            <a:endParaRPr lang="en-US" dirty="0"/>
          </a:p>
          <a:p>
            <a:pPr marL="633222" indent="-514350">
              <a:buClrTx/>
              <a:buAutoNum type="arabicPeriod"/>
            </a:pPr>
            <a:r>
              <a:rPr lang="en-US" dirty="0"/>
              <a:t>Administrative Duration vs Exit Rate</a:t>
            </a:r>
          </a:p>
          <a:p>
            <a:pPr marL="633222" indent="-514350">
              <a:buClrTx/>
              <a:buAutoNum type="arabicPeriod"/>
            </a:pPr>
            <a:r>
              <a:rPr lang="id-ID" dirty="0" err="1"/>
              <a:t>Informati</a:t>
            </a:r>
            <a:r>
              <a:rPr lang="en-US" dirty="0" err="1"/>
              <a:t>onal</a:t>
            </a:r>
            <a:r>
              <a:rPr lang="id-ID" dirty="0"/>
              <a:t> </a:t>
            </a:r>
            <a:r>
              <a:rPr lang="id-ID" dirty="0" err="1"/>
              <a:t>Duration</a:t>
            </a:r>
            <a:r>
              <a:rPr lang="id-ID" dirty="0"/>
              <a:t> vs </a:t>
            </a:r>
            <a:r>
              <a:rPr lang="en-US" dirty="0"/>
              <a:t>Exit</a:t>
            </a:r>
            <a:r>
              <a:rPr lang="id-ID" dirty="0"/>
              <a:t> </a:t>
            </a:r>
            <a:r>
              <a:rPr lang="id-ID" dirty="0" err="1"/>
              <a:t>Rates</a:t>
            </a:r>
            <a:endParaRPr lang="en-US" dirty="0"/>
          </a:p>
          <a:p>
            <a:pPr marL="633222" indent="-514350">
              <a:buClrTx/>
              <a:buAutoNum type="arabicPeriod"/>
            </a:pPr>
            <a:r>
              <a:rPr lang="en-US" dirty="0"/>
              <a:t>Product Related</a:t>
            </a:r>
            <a:r>
              <a:rPr lang="id-ID" dirty="0"/>
              <a:t> </a:t>
            </a:r>
            <a:r>
              <a:rPr lang="id-ID" dirty="0" err="1"/>
              <a:t>Duration</a:t>
            </a:r>
            <a:r>
              <a:rPr lang="id-ID" dirty="0"/>
              <a:t> vs </a:t>
            </a:r>
            <a:r>
              <a:rPr lang="en-US" dirty="0"/>
              <a:t>Exit</a:t>
            </a:r>
            <a:r>
              <a:rPr lang="id-ID" dirty="0"/>
              <a:t> </a:t>
            </a:r>
            <a:r>
              <a:rPr lang="id-ID" dirty="0" err="1"/>
              <a:t>Rates</a:t>
            </a:r>
            <a:endParaRPr lang="en-US" dirty="0"/>
          </a:p>
          <a:p>
            <a:pPr marL="633222" indent="-514350">
              <a:buClrTx/>
              <a:buAutoNum type="arabicPeriod"/>
            </a:pPr>
            <a:endParaRPr lang="en-US" dirty="0"/>
          </a:p>
          <a:p>
            <a:pPr marL="118872" indent="0">
              <a:buClrTx/>
              <a:buNone/>
            </a:pPr>
            <a:r>
              <a:rPr lang="en-US" sz="2000" dirty="0"/>
              <a:t>*Exit Rate: Average exit rate of the pages visited by the user. It is the percentage of people who left your site from that page.</a:t>
            </a:r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33352909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Modelling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09600" y="1590525"/>
            <a:ext cx="4141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1. Administrative Duration vs Exit Rates</a:t>
            </a:r>
            <a:endParaRPr lang="en-US" dirty="0"/>
          </a:p>
        </p:txBody>
      </p:sp>
      <p:pic>
        <p:nvPicPr>
          <p:cNvPr id="6" name="Tampungan Konten 5">
            <a:extLst>
              <a:ext uri="{FF2B5EF4-FFF2-40B4-BE49-F238E27FC236}">
                <a16:creationId xmlns:a16="http://schemas.microsoft.com/office/drawing/2014/main" id="{BF11BB8F-7C26-418C-BE40-6E86FAC49E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50964"/>
            <a:ext cx="8229600" cy="4073697"/>
          </a:xfr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Result</a:t>
            </a:r>
          </a:p>
        </p:txBody>
      </p:sp>
      <p:pic>
        <p:nvPicPr>
          <p:cNvPr id="8" name="Tampungan Konten 7">
            <a:extLst>
              <a:ext uri="{FF2B5EF4-FFF2-40B4-BE49-F238E27FC236}">
                <a16:creationId xmlns:a16="http://schemas.microsoft.com/office/drawing/2014/main" id="{85C6845E-4BE6-45D6-A169-6B7DB4B2BF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50964"/>
            <a:ext cx="8229600" cy="4073697"/>
          </a:xfrm>
        </p:spPr>
      </p:pic>
      <p:sp>
        <p:nvSpPr>
          <p:cNvPr id="9" name="TextBox 30">
            <a:extLst>
              <a:ext uri="{FF2B5EF4-FFF2-40B4-BE49-F238E27FC236}">
                <a16:creationId xmlns:a16="http://schemas.microsoft.com/office/drawing/2014/main" id="{11DAF017-24DD-4ECD-831F-17A04D870051}"/>
              </a:ext>
            </a:extLst>
          </p:cNvPr>
          <p:cNvSpPr txBox="1"/>
          <p:nvPr/>
        </p:nvSpPr>
        <p:spPr>
          <a:xfrm>
            <a:off x="609600" y="1590525"/>
            <a:ext cx="4039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2. Informational Duration vs Exit Rates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0073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Modelling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7200" y="1603625"/>
            <a:ext cx="42726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/>
              <a:t>3. Product </a:t>
            </a:r>
            <a:r>
              <a:rPr lang="fr-FR" b="1" dirty="0" err="1"/>
              <a:t>Related</a:t>
            </a:r>
            <a:r>
              <a:rPr lang="fr-FR" b="1" dirty="0"/>
              <a:t> Duration vs Exit Rates</a:t>
            </a:r>
            <a:endParaRPr lang="en-US" dirty="0"/>
          </a:p>
        </p:txBody>
      </p:sp>
      <p:pic>
        <p:nvPicPr>
          <p:cNvPr id="9" name="Tampungan Konten 8">
            <a:extLst>
              <a:ext uri="{FF2B5EF4-FFF2-40B4-BE49-F238E27FC236}">
                <a16:creationId xmlns:a16="http://schemas.microsoft.com/office/drawing/2014/main" id="{8457DB95-4655-426F-B721-0ABE8971A9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50964"/>
            <a:ext cx="8229600" cy="4073697"/>
          </a:xfrm>
        </p:spPr>
      </p:pic>
    </p:spTree>
    <p:extLst>
      <p:ext uri="{BB962C8B-B14F-4D97-AF65-F5344CB8AC3E}">
        <p14:creationId xmlns:p14="http://schemas.microsoft.com/office/powerpoint/2010/main" val="406071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Analytical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K-Means Clustering</a:t>
            </a:r>
          </a:p>
          <a:p>
            <a:pPr marL="118872" indent="0">
              <a:buNone/>
            </a:pPr>
            <a:endParaRPr lang="en-US" dirty="0"/>
          </a:p>
          <a:p>
            <a:pPr marL="633222" indent="-514350" algn="just">
              <a:buFont typeface="+mj-lt"/>
              <a:buAutoNum type="arabicPeriod"/>
            </a:pPr>
            <a:r>
              <a:rPr lang="en-US" dirty="0"/>
              <a:t>K-Means is unsupervised ML. </a:t>
            </a:r>
          </a:p>
          <a:p>
            <a:pPr marL="633222" indent="-514350" algn="just">
              <a:buFont typeface="+mj-lt"/>
              <a:buAutoNum type="arabicPeriod"/>
            </a:pPr>
            <a:r>
              <a:rPr lang="en-US" dirty="0"/>
              <a:t>We use this model because we want to comparing user behavior with grouping them into cluster.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1D71CFA9-66ED-45EE-A15B-39D93855D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E7079ED2-00A3-415E-8559-CB468D2CB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Un-interested customers have a high bounce rates and high exit rates in all type of pages and spent little duration on those pages.</a:t>
            </a:r>
          </a:p>
          <a:p>
            <a:r>
              <a:rPr lang="en-US" dirty="0"/>
              <a:t>Target customers have a low bounce rates and low exit rates in all type of pages and spent moderate duration on those pages.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59806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TERIMA KASIH</a:t>
            </a:r>
          </a:p>
        </p:txBody>
      </p:sp>
    </p:spTree>
    <p:extLst>
      <p:ext uri="{BB962C8B-B14F-4D97-AF65-F5344CB8AC3E}">
        <p14:creationId xmlns:p14="http://schemas.microsoft.com/office/powerpoint/2010/main" val="1462359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Requirement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633222" indent="-514350"/>
            <a:r>
              <a:rPr lang="en-US" dirty="0"/>
              <a:t>The amount of pages visited in the certain categories as well as the total time spent on each of these categories</a:t>
            </a:r>
          </a:p>
          <a:p>
            <a:pPr marL="633222" indent="-514350"/>
            <a:endParaRPr lang="en-US" dirty="0"/>
          </a:p>
          <a:p>
            <a:pPr marL="633222" indent="-514350"/>
            <a:r>
              <a:rPr lang="en-US" dirty="0"/>
              <a:t>Some of User Engagement KPI from Google Analytics such as bounce rate and exit rate as the indicator of website’s success</a:t>
            </a:r>
          </a:p>
          <a:p>
            <a:pPr marL="633222" indent="-514350"/>
            <a:endParaRPr lang="en-US" dirty="0"/>
          </a:p>
          <a:p>
            <a:pPr marL="633222" indent="-514350"/>
            <a:r>
              <a:rPr lang="en-US" dirty="0"/>
              <a:t>Revenue : Is the user contributing on revenue after visiting e-commerce?</a:t>
            </a:r>
          </a:p>
          <a:p>
            <a:pPr marL="633222" indent="-514350"/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103" y="1439360"/>
            <a:ext cx="8229600" cy="4625609"/>
          </a:xfrm>
        </p:spPr>
        <p:txBody>
          <a:bodyPr/>
          <a:lstStyle/>
          <a:p>
            <a:r>
              <a:rPr lang="en-US" dirty="0"/>
              <a:t>We collect data from </a:t>
            </a:r>
            <a:r>
              <a:rPr lang="en-US" dirty="0" err="1"/>
              <a:t>kaggle</a:t>
            </a:r>
            <a:endParaRPr lang="en-US" dirty="0"/>
          </a:p>
          <a:p>
            <a:pPr>
              <a:buNone/>
            </a:pPr>
            <a:r>
              <a:rPr lang="en-US" dirty="0"/>
              <a:t>(https://www.kaggle.com/roshansharma/online-shoppers-intention)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24400" y="2590800"/>
            <a:ext cx="3505200" cy="646331"/>
          </a:xfrm>
          <a:prstGeom prst="rect">
            <a:avLst/>
          </a:prstGeom>
          <a:noFill/>
          <a:ln w="28575"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online_shoppers_intention.csv (12,330x18) data in 1-year period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348038"/>
            <a:ext cx="8784565" cy="3509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Understanding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“Administrative”, “Informational”, and “Product Related” : the amount of pages visited in the categories</a:t>
            </a:r>
          </a:p>
          <a:p>
            <a:r>
              <a:rPr lang="en-US" dirty="0"/>
              <a:t>“</a:t>
            </a:r>
            <a:r>
              <a:rPr lang="en-US" dirty="0" err="1"/>
              <a:t>Administrative_Duration</a:t>
            </a:r>
            <a:r>
              <a:rPr lang="en-US" dirty="0"/>
              <a:t>”, “</a:t>
            </a:r>
            <a:r>
              <a:rPr lang="en-US" dirty="0" err="1"/>
              <a:t>Informational_Duration</a:t>
            </a:r>
            <a:r>
              <a:rPr lang="en-US" dirty="0"/>
              <a:t>”, and “Product </a:t>
            </a:r>
            <a:r>
              <a:rPr lang="en-US" dirty="0" err="1"/>
              <a:t>Related_Duration</a:t>
            </a:r>
            <a:r>
              <a:rPr lang="en-US" dirty="0"/>
              <a:t>” : the total time spent on each of categories</a:t>
            </a:r>
          </a:p>
          <a:p>
            <a:r>
              <a:rPr lang="en-US" dirty="0"/>
              <a:t>“</a:t>
            </a:r>
            <a:r>
              <a:rPr lang="en-US" dirty="0" err="1"/>
              <a:t>BounceRates</a:t>
            </a:r>
            <a:r>
              <a:rPr lang="en-US" dirty="0"/>
              <a:t>”, “</a:t>
            </a:r>
            <a:r>
              <a:rPr lang="en-US" dirty="0" err="1"/>
              <a:t>ExitRates</a:t>
            </a:r>
            <a:r>
              <a:rPr lang="en-US" dirty="0"/>
              <a:t>”, “</a:t>
            </a:r>
            <a:r>
              <a:rPr lang="en-US" dirty="0" err="1"/>
              <a:t>PageValues</a:t>
            </a:r>
            <a:r>
              <a:rPr lang="en-US" dirty="0"/>
              <a:t>” : User Engagement KPI from Google Analytics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Understanding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Region : which region the visitor comes from?</a:t>
            </a:r>
          </a:p>
          <a:p>
            <a:r>
              <a:rPr lang="en-US" dirty="0"/>
              <a:t>Traffic type : user access in certain traffic conditions</a:t>
            </a:r>
          </a:p>
          <a:p>
            <a:r>
              <a:rPr lang="en-US" dirty="0"/>
              <a:t>Visitor type : New or Old?</a:t>
            </a:r>
          </a:p>
          <a:p>
            <a:r>
              <a:rPr lang="en-US" dirty="0"/>
              <a:t>Revenue : Is the user contributing on revenue after visiting e-commerce?</a:t>
            </a:r>
          </a:p>
          <a:p>
            <a:r>
              <a:rPr lang="en-US" dirty="0"/>
              <a:t>Month : list of month of visiting the website</a:t>
            </a:r>
          </a:p>
          <a:p>
            <a:r>
              <a:rPr lang="en-US" dirty="0"/>
              <a:t>Weekend : is it weekend or not?</a:t>
            </a:r>
          </a:p>
          <a:p>
            <a:r>
              <a:rPr lang="en-US" dirty="0"/>
              <a:t>Special Day : is it around the special day?</a:t>
            </a:r>
          </a:p>
          <a:p>
            <a:r>
              <a:rPr lang="en-US" dirty="0"/>
              <a:t>Operating System : type of OS that used by user</a:t>
            </a:r>
          </a:p>
          <a:p>
            <a:r>
              <a:rPr lang="en-US" dirty="0"/>
              <a:t>Browser : type of browser that used by user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317C0616-402C-46E6-8E92-D463E0A04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6E6A7649-769E-450F-B195-D43E70905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Gambar 3">
            <a:extLst>
              <a:ext uri="{FF2B5EF4-FFF2-40B4-BE49-F238E27FC236}">
                <a16:creationId xmlns:a16="http://schemas.microsoft.com/office/drawing/2014/main" id="{5970365E-06E8-4D81-BFD1-947CA99975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8" y="1295400"/>
            <a:ext cx="9144000" cy="3809092"/>
          </a:xfrm>
          <a:prstGeom prst="rect">
            <a:avLst/>
          </a:prstGeom>
        </p:spPr>
      </p:pic>
      <p:pic>
        <p:nvPicPr>
          <p:cNvPr id="5" name="Gambar 4">
            <a:extLst>
              <a:ext uri="{FF2B5EF4-FFF2-40B4-BE49-F238E27FC236}">
                <a16:creationId xmlns:a16="http://schemas.microsoft.com/office/drawing/2014/main" id="{8AF10265-9731-4294-B8A8-948326B1CE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06" y="5173404"/>
            <a:ext cx="6813755" cy="1672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171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1752600"/>
            <a:ext cx="8229600" cy="462560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600200"/>
            <a:ext cx="6376988" cy="4548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0769" y="4495800"/>
            <a:ext cx="7543231" cy="187447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485</TotalTime>
  <Words>809</Words>
  <Application>Microsoft Office PowerPoint</Application>
  <PresentationFormat>Tampilan Layar (4:3)</PresentationFormat>
  <Paragraphs>105</Paragraphs>
  <Slides>31</Slides>
  <Notes>14</Notes>
  <HiddenSlides>3</HiddenSlides>
  <MMClips>0</MMClips>
  <ScaleCrop>false</ScaleCrop>
  <HeadingPairs>
    <vt:vector size="6" baseType="variant">
      <vt:variant>
        <vt:lpstr>Font Dipakai</vt:lpstr>
      </vt:variant>
      <vt:variant>
        <vt:i4>6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31</vt:i4>
      </vt:variant>
    </vt:vector>
  </HeadingPairs>
  <TitlesOfParts>
    <vt:vector size="38" baseType="lpstr">
      <vt:lpstr>Arial</vt:lpstr>
      <vt:lpstr>Calibri</vt:lpstr>
      <vt:lpstr>Corbel</vt:lpstr>
      <vt:lpstr>Wingdings</vt:lpstr>
      <vt:lpstr>Wingdings 2</vt:lpstr>
      <vt:lpstr>Wingdings 3</vt:lpstr>
      <vt:lpstr>Module</vt:lpstr>
      <vt:lpstr>Online Shoppers Intention</vt:lpstr>
      <vt:lpstr>Business Understanding</vt:lpstr>
      <vt:lpstr>Analytical Approach</vt:lpstr>
      <vt:lpstr>Data Requirement</vt:lpstr>
      <vt:lpstr>Data Collection</vt:lpstr>
      <vt:lpstr>Data Understanding</vt:lpstr>
      <vt:lpstr>Data Understanding</vt:lpstr>
      <vt:lpstr>Presentasi PowerPoint</vt:lpstr>
      <vt:lpstr>Data Preparation</vt:lpstr>
      <vt:lpstr>Data Preparation</vt:lpstr>
      <vt:lpstr>Data Preparation</vt:lpstr>
      <vt:lpstr>Exit Rates vs Bounce Rate</vt:lpstr>
      <vt:lpstr>Presentasi PowerPoint</vt:lpstr>
      <vt:lpstr>Data Preparation</vt:lpstr>
      <vt:lpstr>Data Preparation</vt:lpstr>
      <vt:lpstr>Data Preparation</vt:lpstr>
      <vt:lpstr>Data Preparation</vt:lpstr>
      <vt:lpstr>Data Preparation</vt:lpstr>
      <vt:lpstr>Modelling</vt:lpstr>
      <vt:lpstr>Modelling</vt:lpstr>
      <vt:lpstr>Result</vt:lpstr>
      <vt:lpstr>Modelling</vt:lpstr>
      <vt:lpstr>Result</vt:lpstr>
      <vt:lpstr>Modelling</vt:lpstr>
      <vt:lpstr>Result</vt:lpstr>
      <vt:lpstr>Modelling</vt:lpstr>
      <vt:lpstr>Modelling</vt:lpstr>
      <vt:lpstr>Result</vt:lpstr>
      <vt:lpstr>Modelling</vt:lpstr>
      <vt:lpstr>Presentasi PowerPoint</vt:lpstr>
      <vt:lpstr>Presentasi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Shoppers Intention</dc:title>
  <dc:creator>ASUS</dc:creator>
  <cp:lastModifiedBy>Dimas Pulung</cp:lastModifiedBy>
  <cp:revision>37</cp:revision>
  <dcterms:created xsi:type="dcterms:W3CDTF">2020-10-23T09:55:45Z</dcterms:created>
  <dcterms:modified xsi:type="dcterms:W3CDTF">2020-10-24T08:37:37Z</dcterms:modified>
</cp:coreProperties>
</file>