
<file path=[Content_Types].xml><?xml version="1.0" encoding="utf-8"?>
<Types xmlns="http://schemas.openxmlformats.org/package/2006/content-types">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Default Extension="bin" ContentType="application/vnd.openxmlformats-officedocument.presentationml.printerSettings"/>
  <Default Extension="rels" ContentType="application/vnd.openxmlformats-package.relationships+xml"/>
  <Override PartName="/ppt/slides/slide9.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 id="265" r:id="rId3"/>
    <p:sldId id="266" r:id="rId4"/>
    <p:sldId id="267" r:id="rId5"/>
    <p:sldId id="268" r:id="rId6"/>
    <p:sldId id="257" r:id="rId7"/>
    <p:sldId id="258" r:id="rId8"/>
    <p:sldId id="259" r:id="rId9"/>
    <p:sldId id="260" r:id="rId10"/>
    <p:sldId id="262"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vertBarState="minimized" horzBarState="maximized">
    <p:restoredLeft sz="15620"/>
    <p:restoredTop sz="94660"/>
  </p:normalViewPr>
  <p:slideViewPr>
    <p:cSldViewPr snapToGrid="0" snapToObjects="1">
      <p:cViewPr varScale="1">
        <p:scale>
          <a:sx n="85" d="100"/>
          <a:sy n="85" d="100"/>
        </p:scale>
        <p:origin x="-112"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slide" Target="slides/slide12.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458CFA-3518-4102-B62E-4147E0E797ED}" type="datetimeFigureOut">
              <a:rPr lang="en-US" smtClean="0"/>
              <a:pPr/>
              <a:t>10/4/11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58CFA-3518-4102-B62E-4147E0E797ED}" type="datetimeFigureOut">
              <a:rPr lang="en-US" smtClean="0"/>
              <a:pPr/>
              <a:t>10/4/11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58CFA-3518-4102-B62E-4147E0E797ED}" type="datetimeFigureOut">
              <a:rPr lang="en-US" smtClean="0"/>
              <a:pPr/>
              <a:t>10/4/11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58CFA-3518-4102-B62E-4147E0E797ED}" type="datetimeFigureOut">
              <a:rPr lang="en-US" smtClean="0"/>
              <a:pPr/>
              <a:t>10/4/11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458CFA-3518-4102-B62E-4147E0E797ED}" type="datetimeFigureOut">
              <a:rPr lang="en-US" smtClean="0"/>
              <a:pPr/>
              <a:t>10/4/11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458CFA-3518-4102-B62E-4147E0E797ED}" type="datetimeFigureOut">
              <a:rPr lang="en-US" smtClean="0"/>
              <a:pPr/>
              <a:t>10/4/11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458CFA-3518-4102-B62E-4147E0E797ED}" type="datetimeFigureOut">
              <a:rPr lang="en-US" smtClean="0"/>
              <a:pPr/>
              <a:t>10/4/11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58CFA-3518-4102-B62E-4147E0E797ED}" type="datetimeFigureOut">
              <a:rPr lang="en-US" smtClean="0"/>
              <a:pPr/>
              <a:t>10/4/11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58CFA-3518-4102-B62E-4147E0E797ED}" type="datetimeFigureOut">
              <a:rPr lang="en-US" smtClean="0"/>
              <a:pPr/>
              <a:t>10/4/11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58CFA-3518-4102-B62E-4147E0E797ED}" type="datetimeFigureOut">
              <a:rPr lang="en-US" smtClean="0"/>
              <a:pPr/>
              <a:t>10/4/11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58CFA-3518-4102-B62E-4147E0E797ED}" type="datetimeFigureOut">
              <a:rPr lang="en-US" smtClean="0"/>
              <a:pPr/>
              <a:t>10/4/11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28F89B-ED1D-4BC2-96AC-3C1046E799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58CFA-3518-4102-B62E-4147E0E797ED}" type="datetimeFigureOut">
              <a:rPr lang="en-US" smtClean="0"/>
              <a:pPr/>
              <a:t>10/4/11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8F89B-ED1D-4BC2-96AC-3C1046E799F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341" y="331337"/>
            <a:ext cx="8434775" cy="2402897"/>
          </a:xfrm>
        </p:spPr>
        <p:txBody>
          <a:bodyPr>
            <a:normAutofit/>
          </a:bodyPr>
          <a:lstStyle/>
          <a:p>
            <a:r>
              <a:rPr lang="en-US" sz="3200" b="1" dirty="0" smtClean="0"/>
              <a:t>HTTP Strict Transport Security</a:t>
            </a:r>
            <a:r>
              <a:rPr lang="en-US" sz="3200" b="1" dirty="0" smtClean="0"/>
              <a:t> Performance</a:t>
            </a:r>
            <a:r>
              <a:rPr lang="en-US" sz="3200" b="1" dirty="0" smtClean="0"/>
              <a:t>:</a:t>
            </a:r>
            <a:br>
              <a:rPr lang="en-US" sz="3200" b="1" dirty="0" smtClean="0"/>
            </a:br>
            <a:r>
              <a:rPr lang="en-US" sz="3200" b="1" dirty="0" smtClean="0"/>
              <a:t>Is</a:t>
            </a:r>
            <a:r>
              <a:rPr lang="en-US" sz="3200" b="1" dirty="0" smtClean="0"/>
              <a:t> </a:t>
            </a:r>
            <a:r>
              <a:rPr lang="en-US" sz="3200" b="1" dirty="0" smtClean="0"/>
              <a:t>There </a:t>
            </a:r>
            <a:r>
              <a:rPr lang="en-US" sz="3200" b="1" dirty="0" smtClean="0"/>
              <a:t>An </a:t>
            </a:r>
            <a:r>
              <a:rPr lang="en-US" sz="3200" b="1" dirty="0" smtClean="0"/>
              <a:t>Issue?</a:t>
            </a:r>
            <a:r>
              <a:rPr lang="en-US" sz="3200" b="1" dirty="0" smtClean="0"/>
              <a:t> Does the Performance Working Group Have Recommendations for Tuning SSL/TLS For Internet2-Class Traffic?</a:t>
            </a:r>
            <a:endParaRPr lang="en-US" sz="3200" b="1" dirty="0"/>
          </a:p>
        </p:txBody>
      </p:sp>
      <p:sp>
        <p:nvSpPr>
          <p:cNvPr id="3" name="Subtitle 2"/>
          <p:cNvSpPr>
            <a:spLocks noGrp="1"/>
          </p:cNvSpPr>
          <p:nvPr>
            <p:ph type="subTitle" idx="1"/>
          </p:nvPr>
        </p:nvSpPr>
        <p:spPr>
          <a:xfrm>
            <a:off x="400341" y="3479046"/>
            <a:ext cx="8434775" cy="2926816"/>
          </a:xfrm>
        </p:spPr>
        <p:txBody>
          <a:bodyPr>
            <a:normAutofit/>
          </a:bodyPr>
          <a:lstStyle/>
          <a:p>
            <a:r>
              <a:rPr lang="en-US" sz="2400" dirty="0" smtClean="0">
                <a:solidFill>
                  <a:schemeClr val="tx1"/>
                </a:solidFill>
              </a:rPr>
              <a:t>Joe St Sauver, Ph.D.</a:t>
            </a:r>
            <a:br>
              <a:rPr lang="en-US" sz="2400" dirty="0" smtClean="0">
                <a:solidFill>
                  <a:schemeClr val="tx1"/>
                </a:solidFill>
              </a:rPr>
            </a:br>
            <a:r>
              <a:rPr lang="en-US" sz="2400" dirty="0" smtClean="0">
                <a:solidFill>
                  <a:schemeClr val="tx1"/>
                </a:solidFill>
              </a:rPr>
              <a:t>joe@internet2.edu or joe@uoregon.edu</a:t>
            </a:r>
          </a:p>
          <a:p>
            <a:r>
              <a:rPr lang="en-US" sz="2400" dirty="0" smtClean="0">
                <a:solidFill>
                  <a:schemeClr val="tx1"/>
                </a:solidFill>
              </a:rPr>
              <a:t>Manager, InCommon Certificate Program and</a:t>
            </a:r>
            <a:br>
              <a:rPr lang="en-US" sz="2400" dirty="0" smtClean="0">
                <a:solidFill>
                  <a:schemeClr val="tx1"/>
                </a:solidFill>
              </a:rPr>
            </a:br>
            <a:r>
              <a:rPr lang="en-US" sz="2400" dirty="0" smtClean="0">
                <a:solidFill>
                  <a:schemeClr val="tx1"/>
                </a:solidFill>
              </a:rPr>
              <a:t>Manager, Internet2 Nationwide Security Programs</a:t>
            </a:r>
          </a:p>
          <a:p>
            <a:endParaRPr lang="en-US" sz="2400" dirty="0" smtClean="0">
              <a:solidFill>
                <a:schemeClr val="tx1"/>
              </a:solidFill>
            </a:endParaRPr>
          </a:p>
          <a:p>
            <a:r>
              <a:rPr lang="en-US" sz="2400" dirty="0" smtClean="0">
                <a:solidFill>
                  <a:schemeClr val="tx1"/>
                </a:solidFill>
              </a:rPr>
              <a:t>http://</a:t>
            </a:r>
            <a:r>
              <a:rPr lang="en-US" sz="2400" dirty="0" err="1" smtClean="0">
                <a:solidFill>
                  <a:schemeClr val="tx1"/>
                </a:solidFill>
              </a:rPr>
              <a:t>pages.uoregon.edu/joe/</a:t>
            </a:r>
            <a:r>
              <a:rPr lang="en-US" sz="2400" dirty="0" err="1" smtClean="0">
                <a:solidFill>
                  <a:schemeClr val="tx1"/>
                </a:solidFill>
              </a:rPr>
              <a:t>hsts</a:t>
            </a:r>
            <a:r>
              <a:rPr lang="en-US" sz="2400" smtClean="0">
                <a:solidFill>
                  <a:schemeClr val="tx1"/>
                </a:solidFill>
              </a:rPr>
              <a:t>-perf/</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a:xfrm>
            <a:off x="146050" y="146050"/>
            <a:ext cx="8858250" cy="974538"/>
          </a:xfrm>
        </p:spPr>
        <p:txBody>
          <a:bodyPr>
            <a:normAutofit fontScale="90000"/>
          </a:bodyPr>
          <a:lstStyle/>
          <a:p>
            <a:pPr eaLnBrk="1" hangingPunct="1"/>
            <a:r>
              <a:rPr lang="en-US" sz="3200" b="1" i="1" dirty="0" smtClean="0">
                <a:latin typeface="Helvetica" pitchFamily="-52" charset="0"/>
              </a:rPr>
              <a:t>Non-Performance Issues</a:t>
            </a:r>
            <a:r>
              <a:rPr lang="en-US" sz="3200" b="1" dirty="0" smtClean="0">
                <a:latin typeface="Helvetica" pitchFamily="-52" charset="0"/>
              </a:rPr>
              <a:t> To </a:t>
            </a:r>
            <a:r>
              <a:rPr lang="en-US" sz="3200" b="1" dirty="0" smtClean="0">
                <a:latin typeface="Helvetica" pitchFamily="-52" charset="0"/>
              </a:rPr>
              <a:t>Be Aware Of When Performance Testing TLS: a) Browser Support</a:t>
            </a:r>
          </a:p>
        </p:txBody>
      </p:sp>
      <p:sp>
        <p:nvSpPr>
          <p:cNvPr id="71683" name="Content Placeholder 2"/>
          <p:cNvSpPr>
            <a:spLocks noGrp="1"/>
          </p:cNvSpPr>
          <p:nvPr>
            <p:ph idx="1"/>
          </p:nvPr>
        </p:nvSpPr>
        <p:spPr>
          <a:xfrm>
            <a:off x="146050" y="1120588"/>
            <a:ext cx="8858250" cy="5553262"/>
          </a:xfrm>
        </p:spPr>
        <p:txBody>
          <a:bodyPr/>
          <a:lstStyle/>
          <a:p>
            <a:pPr eaLnBrk="1" hangingPunct="1"/>
            <a:r>
              <a:rPr lang="en-US" sz="2400" dirty="0" smtClean="0">
                <a:latin typeface="Helvetica" pitchFamily="-52" charset="0"/>
              </a:rPr>
              <a:t>To be candid about one disappointing point: browser support for HSTS is not currently really where I’d like it to be, and that's a shame, because browsers play a key role in recognizing and enforcing use of the HSTS protocol. </a:t>
            </a:r>
          </a:p>
          <a:p>
            <a:pPr eaLnBrk="1" hangingPunct="1"/>
            <a:r>
              <a:rPr lang="en-US" sz="2400" b="1" i="1" dirty="0" smtClean="0">
                <a:latin typeface="Helvetica" pitchFamily="-52" charset="0"/>
              </a:rPr>
              <a:t>The good news? </a:t>
            </a:r>
            <a:r>
              <a:rPr lang="en-US" sz="2400" dirty="0" smtClean="0">
                <a:latin typeface="Helvetica" pitchFamily="-52" charset="0"/>
              </a:rPr>
              <a:t>HSTS *is* at least currently enabled in recent versions of Firefox and Chrome (e.g., see for </a:t>
            </a:r>
            <a:br>
              <a:rPr lang="en-US" sz="2400" dirty="0" smtClean="0">
                <a:latin typeface="Helvetica" pitchFamily="-52" charset="0"/>
              </a:rPr>
            </a:br>
            <a:r>
              <a:rPr lang="en-US" sz="2400" dirty="0" smtClean="0">
                <a:latin typeface="Helvetica" pitchFamily="-52" charset="0"/>
              </a:rPr>
              <a:t>example http://</a:t>
            </a:r>
            <a:r>
              <a:rPr lang="en-US" sz="2400" dirty="0" err="1" smtClean="0">
                <a:latin typeface="Helvetica" pitchFamily="-52" charset="0"/>
              </a:rPr>
              <a:t>www.chromium.org/sts</a:t>
            </a:r>
            <a:r>
              <a:rPr lang="en-US" sz="2400" dirty="0" smtClean="0">
                <a:latin typeface="Helvetica" pitchFamily="-52" charset="0"/>
              </a:rPr>
              <a:t> ). Another point: even if you don’t use a browser that support HSTS,</a:t>
            </a:r>
            <a:r>
              <a:rPr lang="en-US" sz="2400" dirty="0">
                <a:latin typeface="Helvetica" pitchFamily="-52" charset="0"/>
              </a:rPr>
              <a:t> </a:t>
            </a:r>
            <a:r>
              <a:rPr lang="en-US" sz="2400" dirty="0" smtClean="0">
                <a:latin typeface="Helvetica" pitchFamily="-52" charset="0"/>
              </a:rPr>
              <a:t>browser non-support of HSTS shouldn't actively break anything.</a:t>
            </a:r>
          </a:p>
          <a:p>
            <a:pPr eaLnBrk="1" hangingPunct="1"/>
            <a:r>
              <a:rPr lang="en-US" sz="2400" b="1" i="1" dirty="0" smtClean="0">
                <a:latin typeface="Helvetica" pitchFamily="-52" charset="0"/>
              </a:rPr>
              <a:t>The bad news? </a:t>
            </a:r>
            <a:r>
              <a:rPr lang="en-US" sz="2400" dirty="0" smtClean="0">
                <a:latin typeface="Helvetica" pitchFamily="-52" charset="0"/>
              </a:rPr>
              <a:t>There </a:t>
            </a:r>
            <a:r>
              <a:rPr lang="en-US" sz="2400" u="sng" dirty="0" smtClean="0">
                <a:latin typeface="Helvetica" pitchFamily="-52" charset="0"/>
              </a:rPr>
              <a:t>are</a:t>
            </a:r>
            <a:r>
              <a:rPr lang="en-US" sz="2400" dirty="0" smtClean="0">
                <a:latin typeface="Helvetica" pitchFamily="-52" charset="0"/>
              </a:rPr>
              <a:t> major/important browsers that don't currently have support for HSTS: Internet Explorer, Safari, and Opera do </a:t>
            </a:r>
            <a:r>
              <a:rPr lang="en-US" sz="2400" u="sng" dirty="0" smtClean="0">
                <a:latin typeface="Helvetica" pitchFamily="-52" charset="0"/>
              </a:rPr>
              <a:t>not</a:t>
            </a:r>
            <a:r>
              <a:rPr lang="en-US" sz="2400" dirty="0" smtClean="0">
                <a:latin typeface="Helvetica" pitchFamily="-52" charset="0"/>
              </a:rPr>
              <a:t> have support for HSTS at this time. (Likewise, I don't believe that HSTS has made it into many mobile device web browsers). Talk to your vendors!</a:t>
            </a:r>
          </a:p>
          <a:p>
            <a:pPr eaLnBrk="1" hangingPunct="1"/>
            <a:endParaRPr lang="en-US" sz="2400" dirty="0" smtClean="0">
              <a:latin typeface="Helvetica" pitchFamily="-52" charset="0"/>
            </a:endParaRPr>
          </a:p>
        </p:txBody>
      </p:sp>
      <p:sp>
        <p:nvSpPr>
          <p:cNvPr id="4" name="Slide Number Placeholder 3"/>
          <p:cNvSpPr>
            <a:spLocks noGrp="1"/>
          </p:cNvSpPr>
          <p:nvPr>
            <p:ph type="sldNum" sz="quarter" idx="12"/>
          </p:nvPr>
        </p:nvSpPr>
        <p:spPr/>
        <p:txBody>
          <a:bodyPr/>
          <a:lstStyle/>
          <a:p>
            <a:pPr>
              <a:defRPr/>
            </a:pPr>
            <a:fld id="{B9FF4459-BFDC-43AC-A7B9-89E250370113}"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Title 1"/>
          <p:cNvSpPr>
            <a:spLocks noGrp="1"/>
          </p:cNvSpPr>
          <p:nvPr>
            <p:ph type="title"/>
          </p:nvPr>
        </p:nvSpPr>
        <p:spPr>
          <a:xfrm>
            <a:off x="0" y="146050"/>
            <a:ext cx="9144000" cy="363538"/>
          </a:xfrm>
        </p:spPr>
        <p:txBody>
          <a:bodyPr>
            <a:normAutofit fontScale="90000"/>
          </a:bodyPr>
          <a:lstStyle/>
          <a:p>
            <a:pPr eaLnBrk="1" hangingPunct="1"/>
            <a:r>
              <a:rPr lang="en-US" sz="3200" b="1" dirty="0" err="1" smtClean="0">
                <a:latin typeface="Helvetica" pitchFamily="-52" charset="0"/>
              </a:rPr>
              <a:t>b</a:t>
            </a:r>
            <a:r>
              <a:rPr lang="en-US" sz="3200" b="1" dirty="0" smtClean="0">
                <a:latin typeface="Helvetica" pitchFamily="-52" charset="0"/>
              </a:rPr>
              <a:t>) Name-Based Virtual Hosting and https Usage</a:t>
            </a:r>
          </a:p>
        </p:txBody>
      </p:sp>
      <p:sp>
        <p:nvSpPr>
          <p:cNvPr id="72707" name="Content Placeholder 2"/>
          <p:cNvSpPr>
            <a:spLocks noGrp="1"/>
          </p:cNvSpPr>
          <p:nvPr>
            <p:ph idx="1"/>
          </p:nvPr>
        </p:nvSpPr>
        <p:spPr>
          <a:xfrm>
            <a:off x="146050" y="665163"/>
            <a:ext cx="8858250" cy="6008687"/>
          </a:xfrm>
        </p:spPr>
        <p:txBody>
          <a:bodyPr/>
          <a:lstStyle/>
          <a:p>
            <a:pPr eaLnBrk="1" hangingPunct="1"/>
            <a:r>
              <a:rPr lang="en-US" sz="2400" smtClean="0">
                <a:latin typeface="Helvetica" pitchFamily="-52" charset="0"/>
              </a:rPr>
              <a:t>One other consideration: when it comes to regular (non-https) hosting, many sites use </a:t>
            </a:r>
            <a:r>
              <a:rPr lang="en-US" sz="2400" u="sng" smtClean="0">
                <a:latin typeface="Helvetica" pitchFamily="-52" charset="0"/>
              </a:rPr>
              <a:t>name-based</a:t>
            </a:r>
            <a:r>
              <a:rPr lang="en-US" sz="2400" smtClean="0">
                <a:latin typeface="Helvetica" pitchFamily="-52" charset="0"/>
              </a:rPr>
              <a:t> virtual hosting. In name-based virtual hosting, dozens or even hundreds of domains may get hosted on a single shared IP (e.g., see for example</a:t>
            </a:r>
            <a:br>
              <a:rPr lang="en-US" sz="2400" smtClean="0">
                <a:latin typeface="Helvetica" pitchFamily="-52" charset="0"/>
              </a:rPr>
            </a:br>
            <a:r>
              <a:rPr lang="en-US" sz="2400" smtClean="0">
                <a:latin typeface="Helvetica" pitchFamily="-52" charset="0"/>
              </a:rPr>
              <a:t>http://httpd.apache.org/docs/2.2/vhosts/name-based.html )</a:t>
            </a:r>
          </a:p>
          <a:p>
            <a:pPr eaLnBrk="1" hangingPunct="1"/>
            <a:r>
              <a:rPr lang="en-US" sz="2400" u="sng" smtClean="0">
                <a:latin typeface="Helvetica" pitchFamily="-52" charset="0"/>
              </a:rPr>
              <a:t>Traditionally</a:t>
            </a:r>
            <a:r>
              <a:rPr lang="en-US" sz="2400" smtClean="0">
                <a:latin typeface="Helvetica" pitchFamily="-52" charset="0"/>
              </a:rPr>
              <a:t>, secure web sites needed </a:t>
            </a:r>
            <a:r>
              <a:rPr lang="en-US" sz="2400" u="sng" smtClean="0">
                <a:latin typeface="Helvetica" pitchFamily="-52" charset="0"/>
              </a:rPr>
              <a:t>IP-based</a:t>
            </a:r>
            <a:r>
              <a:rPr lang="en-US" sz="2400" smtClean="0">
                <a:latin typeface="Helvetica" pitchFamily="-52" charset="0"/>
              </a:rPr>
              <a:t> hosting, with each secure web site residing on a dedicated address. If you have lots of secure web sites, doing IP-based hosting could rapidly deplete your pool of available addresses.</a:t>
            </a:r>
          </a:p>
          <a:p>
            <a:pPr eaLnBrk="1" hangingPunct="1"/>
            <a:r>
              <a:rPr lang="en-US" sz="2400" smtClean="0">
                <a:latin typeface="Helvetica" pitchFamily="-52" charset="0"/>
              </a:rPr>
              <a:t>Server Name Indication ("SNI") eliminates that requirment if you're running a current secure web server and browser. See http://wiki.apache.org/httpd/NameBasedSSLVHostsWithSNI</a:t>
            </a:r>
          </a:p>
          <a:p>
            <a:pPr eaLnBrk="1" hangingPunct="1"/>
            <a:r>
              <a:rPr lang="en-US" sz="2400" i="1" smtClean="0">
                <a:latin typeface="Helvetica" pitchFamily="-52" charset="0"/>
              </a:rPr>
              <a:t>Caution</a:t>
            </a:r>
            <a:r>
              <a:rPr lang="en-US" sz="2400" b="1" i="1" smtClean="0">
                <a:latin typeface="Helvetica" pitchFamily="-52" charset="0"/>
              </a:rPr>
              <a:t>:</a:t>
            </a:r>
            <a:r>
              <a:rPr lang="en-US" sz="2400" smtClean="0">
                <a:latin typeface="Helvetica" pitchFamily="-52" charset="0"/>
              </a:rPr>
              <a:t> Some browsers on some operating systems do not have support for SNI. Current versions of Firefox are generally SNI-safe on most all current operating systems.</a:t>
            </a:r>
          </a:p>
        </p:txBody>
      </p:sp>
      <p:sp>
        <p:nvSpPr>
          <p:cNvPr id="4" name="Slide Number Placeholder 3"/>
          <p:cNvSpPr>
            <a:spLocks noGrp="1"/>
          </p:cNvSpPr>
          <p:nvPr>
            <p:ph type="sldNum" sz="quarter" idx="12"/>
          </p:nvPr>
        </p:nvSpPr>
        <p:spPr/>
        <p:txBody>
          <a:bodyPr/>
          <a:lstStyle/>
          <a:p>
            <a:pPr>
              <a:defRPr/>
            </a:pPr>
            <a:fld id="{49DEF1B8-F862-4112-8388-1FD089786263}"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Title 1"/>
          <p:cNvSpPr>
            <a:spLocks noGrp="1"/>
          </p:cNvSpPr>
          <p:nvPr>
            <p:ph type="title"/>
          </p:nvPr>
        </p:nvSpPr>
        <p:spPr>
          <a:xfrm>
            <a:off x="0" y="146050"/>
            <a:ext cx="9144000" cy="363538"/>
          </a:xfrm>
        </p:spPr>
        <p:txBody>
          <a:bodyPr>
            <a:normAutofit fontScale="90000"/>
          </a:bodyPr>
          <a:lstStyle/>
          <a:p>
            <a:pPr eaLnBrk="1" hangingPunct="1"/>
            <a:r>
              <a:rPr lang="en-US" sz="3200" b="1" dirty="0" err="1" smtClean="0">
                <a:latin typeface="Helvetica" pitchFamily="-52" charset="0"/>
              </a:rPr>
              <a:t>c</a:t>
            </a:r>
            <a:r>
              <a:rPr lang="en-US" sz="3200" b="1" dirty="0" smtClean="0">
                <a:latin typeface="Helvetica" pitchFamily="-52" charset="0"/>
              </a:rPr>
              <a:t>) Mixed Scripting and Mixed Display Issues</a:t>
            </a:r>
          </a:p>
        </p:txBody>
      </p:sp>
      <p:sp>
        <p:nvSpPr>
          <p:cNvPr id="73731" name="Content Placeholder 2"/>
          <p:cNvSpPr>
            <a:spLocks noGrp="1"/>
          </p:cNvSpPr>
          <p:nvPr>
            <p:ph idx="1"/>
          </p:nvPr>
        </p:nvSpPr>
        <p:spPr>
          <a:xfrm>
            <a:off x="146050" y="665163"/>
            <a:ext cx="8858250" cy="6008687"/>
          </a:xfrm>
        </p:spPr>
        <p:txBody>
          <a:bodyPr/>
          <a:lstStyle/>
          <a:p>
            <a:pPr eaLnBrk="1" hangingPunct="1"/>
            <a:r>
              <a:rPr lang="en-US" sz="2400" smtClean="0">
                <a:latin typeface="Helvetica" pitchFamily="-52" charset="0"/>
              </a:rPr>
              <a:t>While you're tightening things up and promoting use of https everywhere, you may particularly want to note the problem of "mixed scripting," where an https page loads a script, cascading style sheet or plugin resource over an insecure (http, instead of https page). </a:t>
            </a:r>
          </a:p>
          <a:p>
            <a:pPr eaLnBrk="1" hangingPunct="1"/>
            <a:r>
              <a:rPr lang="en-US" sz="2400" smtClean="0">
                <a:latin typeface="Helvetica" pitchFamily="-52" charset="0"/>
              </a:rPr>
              <a:t>Also bad: when an https page loads an image, iframe or font over http, a related if somewhat less serious problem that's sometimes called "mixed display".</a:t>
            </a:r>
          </a:p>
          <a:p>
            <a:pPr eaLnBrk="1" hangingPunct="1"/>
            <a:r>
              <a:rPr lang="en-US" sz="2400" smtClean="0">
                <a:latin typeface="Helvetica" pitchFamily="-52" charset="0"/>
              </a:rPr>
              <a:t>A nice summary posting on this issue is available at</a:t>
            </a:r>
            <a:br>
              <a:rPr lang="en-US" sz="2400" smtClean="0">
                <a:latin typeface="Helvetica" pitchFamily="-52" charset="0"/>
              </a:rPr>
            </a:br>
            <a:r>
              <a:rPr lang="en-US" sz="2400" smtClean="0">
                <a:latin typeface="Helvetica" pitchFamily="-52" charset="0"/>
              </a:rPr>
              <a:t>"Trying to End Mixed Scripting Vulnerabilities," June 16, 2011,</a:t>
            </a:r>
            <a:br>
              <a:rPr lang="en-US" sz="2400" smtClean="0">
                <a:latin typeface="Helvetica" pitchFamily="-52" charset="0"/>
              </a:rPr>
            </a:br>
            <a:r>
              <a:rPr lang="en-US" sz="2400" smtClean="0">
                <a:latin typeface="Helvetica" pitchFamily="-52" charset="0"/>
              </a:rPr>
              <a:t>http://googleonlinesecurity.blogspot.com/2011/06/trying-to-end-mixed-scripting.html (the comments to that post bring up some interesting examples of prominent sites that apparently have issues in this regard)</a:t>
            </a:r>
          </a:p>
        </p:txBody>
      </p:sp>
      <p:sp>
        <p:nvSpPr>
          <p:cNvPr id="4" name="Slide Number Placeholder 3"/>
          <p:cNvSpPr>
            <a:spLocks noGrp="1"/>
          </p:cNvSpPr>
          <p:nvPr>
            <p:ph type="sldNum" sz="quarter" idx="12"/>
          </p:nvPr>
        </p:nvSpPr>
        <p:spPr/>
        <p:txBody>
          <a:bodyPr/>
          <a:lstStyle/>
          <a:p>
            <a:pPr>
              <a:defRPr/>
            </a:pPr>
            <a:fld id="{2982598E-5769-41FE-B520-A247762D59BB}" type="slidenum">
              <a:rPr lang="en-US"/>
              <a:pPr>
                <a:defRPr/>
              </a:pPr>
              <a:t>12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a:xfrm>
            <a:off x="146050" y="146049"/>
            <a:ext cx="8858250" cy="519113"/>
          </a:xfrm>
        </p:spPr>
        <p:txBody>
          <a:bodyPr>
            <a:normAutofit fontScale="90000"/>
          </a:bodyPr>
          <a:lstStyle/>
          <a:p>
            <a:pPr eaLnBrk="1" hangingPunct="1"/>
            <a:r>
              <a:rPr lang="en-US" sz="3200" b="1" dirty="0" smtClean="0">
                <a:latin typeface="Helvetica" pitchFamily="-52" charset="0"/>
              </a:rPr>
              <a:t>**Today’s Question For The Performance WG**</a:t>
            </a:r>
          </a:p>
        </p:txBody>
      </p:sp>
      <p:sp>
        <p:nvSpPr>
          <p:cNvPr id="71683" name="Content Placeholder 2"/>
          <p:cNvSpPr>
            <a:spLocks noGrp="1"/>
          </p:cNvSpPr>
          <p:nvPr>
            <p:ph idx="1"/>
          </p:nvPr>
        </p:nvSpPr>
        <p:spPr>
          <a:xfrm>
            <a:off x="146050" y="926353"/>
            <a:ext cx="8858250" cy="5747497"/>
          </a:xfrm>
        </p:spPr>
        <p:txBody>
          <a:bodyPr>
            <a:normAutofit/>
          </a:bodyPr>
          <a:lstStyle/>
          <a:p>
            <a:r>
              <a:rPr lang="en-US" sz="2400" dirty="0" smtClean="0">
                <a:latin typeface="Helvetica" pitchFamily="-52" charset="0"/>
              </a:rPr>
              <a:t>If sites deploy</a:t>
            </a:r>
            <a:r>
              <a:rPr lang="en-US" sz="2400" dirty="0" smtClean="0">
                <a:latin typeface="Helvetica" pitchFamily="-52" charset="0"/>
              </a:rPr>
              <a:t> </a:t>
            </a:r>
            <a:r>
              <a:rPr lang="en-US" sz="2400" dirty="0" smtClean="0">
                <a:latin typeface="Helvetica" pitchFamily="-52" charset="0"/>
              </a:rPr>
              <a:t>HTTP Strict Transport Security</a:t>
            </a:r>
            <a:r>
              <a:rPr lang="en-US" sz="2400" dirty="0" smtClean="0">
                <a:latin typeface="Helvetica" pitchFamily="-52" charset="0"/>
              </a:rPr>
              <a:t>, </a:t>
            </a:r>
            <a:r>
              <a:rPr lang="en-US" sz="2400" dirty="0" smtClean="0">
                <a:latin typeface="Helvetica" pitchFamily="-52" charset="0"/>
              </a:rPr>
              <a:t>how much of a performance hit, if any, will sites experience?</a:t>
            </a:r>
            <a:r>
              <a:rPr lang="en-US" sz="2400" dirty="0" smtClean="0">
                <a:latin typeface="Helvetica" pitchFamily="-52" charset="0"/>
              </a:rPr>
              <a:t> Will </a:t>
            </a:r>
            <a:r>
              <a:rPr lang="en-US" sz="2400" dirty="0" smtClean="0">
                <a:latin typeface="Helvetica" pitchFamily="-52" charset="0"/>
              </a:rPr>
              <a:t>there be:</a:t>
            </a:r>
            <a:r>
              <a:rPr lang="en-US" sz="2400" dirty="0" smtClean="0">
                <a:latin typeface="Helvetica" pitchFamily="-52" charset="0"/>
              </a:rPr>
              <a:t/>
            </a:r>
            <a:br>
              <a:rPr lang="en-US" sz="2400" dirty="0" smtClean="0">
                <a:latin typeface="Helvetica" pitchFamily="-52" charset="0"/>
              </a:rPr>
            </a:br>
            <a:endParaRPr lang="en-US" sz="2400" dirty="0" smtClean="0">
              <a:latin typeface="Helvetica" pitchFamily="-52" charset="0"/>
            </a:endParaRPr>
          </a:p>
          <a:p>
            <a:pPr>
              <a:buNone/>
            </a:pPr>
            <a:r>
              <a:rPr lang="en-US" sz="2400" dirty="0" smtClean="0">
                <a:latin typeface="Helvetica" pitchFamily="-52" charset="0"/>
              </a:rPr>
              <a:t>	-</a:t>
            </a:r>
            <a:r>
              <a:rPr lang="en-US" sz="2400" dirty="0" smtClean="0">
                <a:latin typeface="Helvetica" pitchFamily="-52" charset="0"/>
              </a:rPr>
              <a:t>- increased session setup</a:t>
            </a:r>
            <a:r>
              <a:rPr lang="en-US" sz="2400" dirty="0" smtClean="0">
                <a:latin typeface="Helvetica" pitchFamily="-52" charset="0"/>
              </a:rPr>
              <a:t> time delay</a:t>
            </a:r>
            <a:r>
              <a:rPr lang="en-US" sz="2400" dirty="0" smtClean="0">
                <a:latin typeface="Helvetica" pitchFamily="-52" charset="0"/>
              </a:rPr>
              <a:t>?</a:t>
            </a:r>
            <a:br>
              <a:rPr lang="en-US" sz="2400" dirty="0" smtClean="0">
                <a:latin typeface="Helvetica" pitchFamily="-52" charset="0"/>
              </a:rPr>
            </a:br>
            <a:r>
              <a:rPr lang="en-US" sz="2400" dirty="0" smtClean="0">
                <a:latin typeface="Helvetica" pitchFamily="-52" charset="0"/>
              </a:rPr>
              <a:t>-- latency </a:t>
            </a:r>
            <a:r>
              <a:rPr lang="en-US" sz="2400" dirty="0" smtClean="0">
                <a:latin typeface="Helvetica" pitchFamily="-52" charset="0"/>
              </a:rPr>
              <a:t>issues for interactive sessions using HSTS?</a:t>
            </a:r>
            <a:br>
              <a:rPr lang="en-US" sz="2400" dirty="0" smtClean="0">
                <a:latin typeface="Helvetica" pitchFamily="-52" charset="0"/>
              </a:rPr>
            </a:br>
            <a:r>
              <a:rPr lang="en-US" sz="2400" dirty="0" smtClean="0">
                <a:latin typeface="Helvetica" pitchFamily="-52" charset="0"/>
              </a:rPr>
              <a:t>   </a:t>
            </a:r>
            <a:r>
              <a:rPr lang="en-US" sz="2400" dirty="0" smtClean="0">
                <a:latin typeface="Helvetica" pitchFamily="-52" charset="0"/>
              </a:rPr>
              <a:t>(see </a:t>
            </a:r>
            <a:r>
              <a:rPr lang="en-US" sz="2400" dirty="0" err="1" smtClean="0">
                <a:latin typeface="Helvetica" pitchFamily="-52" charset="0"/>
              </a:rPr>
              <a:t>www</a:t>
            </a:r>
            <a:r>
              <a:rPr lang="en-US" sz="2400" dirty="0" err="1" smtClean="0">
                <a:latin typeface="Helvetica" pitchFamily="-52" charset="0"/>
              </a:rPr>
              <a:t>.semicomplete.com/blog/geekery/ssl-latency.html</a:t>
            </a:r>
            <a:r>
              <a:rPr lang="en-US" sz="2400" dirty="0" smtClean="0">
                <a:latin typeface="Helvetica" pitchFamily="-52" charset="0"/>
              </a:rPr>
              <a:t>)</a:t>
            </a:r>
            <a:br>
              <a:rPr lang="en-US" sz="2400" dirty="0" smtClean="0">
                <a:latin typeface="Helvetica" pitchFamily="-52" charset="0"/>
              </a:rPr>
            </a:br>
            <a:r>
              <a:rPr lang="en-US" sz="2400" dirty="0" smtClean="0">
                <a:latin typeface="Helvetica" pitchFamily="-52" charset="0"/>
              </a:rPr>
              <a:t>-- decreased total </a:t>
            </a:r>
            <a:r>
              <a:rPr lang="en-US" sz="2400" dirty="0" smtClean="0">
                <a:latin typeface="Helvetica" pitchFamily="-52" charset="0"/>
              </a:rPr>
              <a:t>throughput</a:t>
            </a:r>
            <a:r>
              <a:rPr lang="en-US" sz="2400" dirty="0" smtClean="0">
                <a:latin typeface="Helvetica" pitchFamily="-52" charset="0"/>
              </a:rPr>
              <a:t> for bulk transfers?</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 limits to the number of concurrent sessions?</a:t>
            </a:r>
            <a:br>
              <a:rPr lang="en-US" sz="2400" dirty="0" smtClean="0">
                <a:latin typeface="Helvetica" pitchFamily="-52" charset="0"/>
              </a:rPr>
            </a:br>
            <a:r>
              <a:rPr lang="en-US" sz="2400" dirty="0" smtClean="0">
                <a:latin typeface="Helvetica" pitchFamily="-52" charset="0"/>
              </a:rPr>
              <a:t>-- other performance issues</a:t>
            </a:r>
            <a:r>
              <a:rPr lang="en-US" sz="2400" dirty="0" smtClean="0">
                <a:latin typeface="Helvetica" pitchFamily="-52" charset="0"/>
              </a:rPr>
              <a:t>?</a:t>
            </a:r>
            <a:br>
              <a:rPr lang="en-US" sz="2400" dirty="0" smtClean="0">
                <a:latin typeface="Helvetica" pitchFamily="-52" charset="0"/>
              </a:rPr>
            </a:br>
            <a:r>
              <a:rPr lang="en-US" sz="2400" dirty="0" smtClean="0">
                <a:latin typeface="Helvetica" pitchFamily="-52" charset="0"/>
              </a:rPr>
              <a:t>-- do we/should we care?</a:t>
            </a:r>
          </a:p>
          <a:p>
            <a:pPr>
              <a:buNone/>
            </a:pPr>
            <a:endParaRPr lang="en-US" sz="2400" dirty="0" smtClean="0">
              <a:latin typeface="Helvetica" pitchFamily="-52" charset="0"/>
            </a:endParaRPr>
          </a:p>
          <a:p>
            <a:pPr>
              <a:buNone/>
            </a:pPr>
            <a:r>
              <a:rPr lang="en-US" sz="2400" dirty="0" smtClean="0">
                <a:latin typeface="Helvetica" pitchFamily="-52" charset="0"/>
              </a:rPr>
              <a:t>	Should </a:t>
            </a:r>
            <a:r>
              <a:rPr lang="en-US" sz="2400" dirty="0" smtClean="0">
                <a:latin typeface="Helvetica" pitchFamily="-52" charset="0"/>
              </a:rPr>
              <a:t>sites </a:t>
            </a:r>
            <a:r>
              <a:rPr lang="en-US" sz="2400" dirty="0" smtClean="0">
                <a:latin typeface="Helvetica" pitchFamily="-52" charset="0"/>
              </a:rPr>
              <a:t>tune HSTS-using servers? </a:t>
            </a:r>
            <a:r>
              <a:rPr lang="en-US" sz="2400" dirty="0" smtClean="0">
                <a:latin typeface="Helvetica" pitchFamily="-52" charset="0"/>
              </a:rPr>
              <a:t>If so, what resources, and how</a:t>
            </a:r>
            <a:r>
              <a:rPr lang="en-US" sz="2400" dirty="0" smtClean="0">
                <a:latin typeface="Helvetica" pitchFamily="-52" charset="0"/>
              </a:rPr>
              <a:t>?</a:t>
            </a:r>
            <a:r>
              <a:rPr lang="en-US" sz="2400" dirty="0" smtClean="0">
                <a:latin typeface="Helvetica" pitchFamily="-52" charset="0"/>
              </a:rPr>
              <a:t> </a:t>
            </a:r>
            <a:r>
              <a:rPr lang="en-US" sz="2400" dirty="0" smtClean="0">
                <a:latin typeface="Helvetica" pitchFamily="-52" charset="0"/>
              </a:rPr>
              <a:t>(</a:t>
            </a:r>
            <a:r>
              <a:rPr lang="en-US" sz="2400" dirty="0" smtClean="0">
                <a:latin typeface="Helvetica" pitchFamily="-52" charset="0"/>
              </a:rPr>
              <a:t>e.g., see http://httpd.apache.org/docs/2.2/mod</a:t>
            </a:r>
            <a:r>
              <a:rPr lang="en-US" sz="2400" dirty="0" smtClean="0">
                <a:latin typeface="Helvetica" pitchFamily="-52" charset="0"/>
              </a:rPr>
              <a:t>/mod_ssl</a:t>
            </a:r>
            <a:r>
              <a:rPr lang="en-US" sz="2400" dirty="0" smtClean="0">
                <a:latin typeface="Helvetica" pitchFamily="-52" charset="0"/>
              </a:rPr>
              <a:t>.html#sslsessioncache</a:t>
            </a:r>
            <a:r>
              <a:rPr lang="en-US" sz="2400" dirty="0" smtClean="0">
                <a:latin typeface="Helvetica" pitchFamily="-52" charset="0"/>
              </a:rPr>
              <a:t> for one potential item)</a:t>
            </a:r>
            <a:endParaRPr lang="en-US" sz="2400" dirty="0" smtClean="0">
              <a:latin typeface="Helvetica" pitchFamily="-52" charset="0"/>
            </a:endParaRPr>
          </a:p>
        </p:txBody>
      </p:sp>
      <p:sp>
        <p:nvSpPr>
          <p:cNvPr id="4" name="Slide Number Placeholder 3"/>
          <p:cNvSpPr>
            <a:spLocks noGrp="1"/>
          </p:cNvSpPr>
          <p:nvPr>
            <p:ph type="sldNum" sz="quarter" idx="12"/>
          </p:nvPr>
        </p:nvSpPr>
        <p:spPr/>
        <p:txBody>
          <a:bodyPr/>
          <a:lstStyle/>
          <a:p>
            <a:pPr>
              <a:defRPr/>
            </a:pPr>
            <a:fld id="{F59324BC-581C-4DC5-AC0B-60D9F6B4E229}" type="slidenum">
              <a:rPr lang="en-US"/>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a:xfrm>
            <a:off x="146050" y="146049"/>
            <a:ext cx="8858250" cy="780304"/>
          </a:xfrm>
        </p:spPr>
        <p:txBody>
          <a:bodyPr>
            <a:normAutofit/>
          </a:bodyPr>
          <a:lstStyle/>
          <a:p>
            <a:pPr eaLnBrk="1" hangingPunct="1"/>
            <a:r>
              <a:rPr lang="en-US" sz="3200" b="1" dirty="0" smtClean="0">
                <a:latin typeface="Helvetica" pitchFamily="-52" charset="0"/>
              </a:rPr>
              <a:t>What About Web Server Configurations?</a:t>
            </a:r>
          </a:p>
        </p:txBody>
      </p:sp>
      <p:sp>
        <p:nvSpPr>
          <p:cNvPr id="71683" name="Content Placeholder 2"/>
          <p:cNvSpPr>
            <a:spLocks noGrp="1"/>
          </p:cNvSpPr>
          <p:nvPr>
            <p:ph idx="1"/>
          </p:nvPr>
        </p:nvSpPr>
        <p:spPr>
          <a:xfrm>
            <a:off x="146050" y="1150471"/>
            <a:ext cx="8858250" cy="5523379"/>
          </a:xfrm>
        </p:spPr>
        <p:txBody>
          <a:bodyPr/>
          <a:lstStyle/>
          <a:p>
            <a:pPr eaLnBrk="1" hangingPunct="1"/>
            <a:r>
              <a:rPr lang="en-US" sz="2400" dirty="0" smtClean="0">
                <a:latin typeface="Helvetica" pitchFamily="-52" charset="0"/>
              </a:rPr>
              <a:t>What’s the recommended/most cost efficient </a:t>
            </a:r>
            <a:r>
              <a:rPr lang="en-US" sz="2400" dirty="0" smtClean="0">
                <a:latin typeface="Helvetica" pitchFamily="-52" charset="0"/>
              </a:rPr>
              <a:t>hardware for an web server load</a:t>
            </a:r>
            <a:r>
              <a:rPr lang="en-US" sz="2400" dirty="0" smtClean="0">
                <a:latin typeface="Helvetica" pitchFamily="-52" charset="0"/>
              </a:rPr>
              <a:t> that may now be dominated by SSL traffic?</a:t>
            </a:r>
            <a:endParaRPr lang="en-US" sz="2400" dirty="0" smtClean="0">
              <a:latin typeface="Helvetica" pitchFamily="-52" charset="0"/>
            </a:endParaRPr>
          </a:p>
          <a:p>
            <a:pPr eaLnBrk="1" hangingPunct="1"/>
            <a:r>
              <a:rPr lang="en-US" sz="2400" dirty="0" smtClean="0">
                <a:latin typeface="Helvetica" pitchFamily="-52" charset="0"/>
              </a:rPr>
              <a:t>What’s better, Apache or something else, like </a:t>
            </a:r>
            <a:r>
              <a:rPr lang="en-US" sz="2400" dirty="0" err="1" smtClean="0">
                <a:latin typeface="Helvetica" pitchFamily="-52" charset="0"/>
              </a:rPr>
              <a:t>nginx</a:t>
            </a:r>
            <a:r>
              <a:rPr lang="en-US" sz="2400" dirty="0" smtClean="0">
                <a:latin typeface="Helvetica" pitchFamily="-52" charset="0"/>
              </a:rPr>
              <a:t>? </a:t>
            </a:r>
            <a:r>
              <a:rPr lang="en-US" sz="2400" dirty="0" smtClean="0">
                <a:latin typeface="Helvetica" pitchFamily="-52" charset="0"/>
              </a:rPr>
              <a:t>(</a:t>
            </a:r>
            <a:r>
              <a:rPr lang="en-US" sz="2400" dirty="0" smtClean="0">
                <a:latin typeface="Helvetica" pitchFamily="-52" charset="0"/>
              </a:rPr>
              <a:t>seemingly minor</a:t>
            </a:r>
            <a:r>
              <a:rPr lang="en-US" sz="2400" dirty="0" smtClean="0">
                <a:latin typeface="Helvetica" pitchFamily="-52" charset="0"/>
              </a:rPr>
              <a:t> things such as choice </a:t>
            </a:r>
            <a:r>
              <a:rPr lang="en-US" sz="2400" dirty="0" smtClean="0">
                <a:latin typeface="Helvetica" pitchFamily="-52" charset="0"/>
              </a:rPr>
              <a:t>of cipher can have a big </a:t>
            </a:r>
            <a:r>
              <a:rPr lang="en-US" sz="2400" dirty="0" smtClean="0">
                <a:latin typeface="Helvetica" pitchFamily="-52" charset="0"/>
              </a:rPr>
              <a:t>impact, see for example </a:t>
            </a:r>
            <a:r>
              <a:rPr lang="en-US" sz="2400" dirty="0" err="1" smtClean="0">
                <a:latin typeface="Helvetica" pitchFamily="-52" charset="0"/>
              </a:rPr>
              <a:t>http</a:t>
            </a:r>
            <a:r>
              <a:rPr lang="en-US" sz="2400" dirty="0" err="1" smtClean="0">
                <a:latin typeface="Helvetica" pitchFamily="-52" charset="0"/>
              </a:rPr>
              <a:t>://matt.io/technobabble/hivemind_devops_alert:_nginx_does_not_suck_at_ssl/</a:t>
            </a:r>
            <a:r>
              <a:rPr lang="en-US" sz="2400" dirty="0" err="1" smtClean="0">
                <a:latin typeface="Helvetica" pitchFamily="-52" charset="0"/>
              </a:rPr>
              <a:t>ur</a:t>
            </a:r>
            <a:r>
              <a:rPr lang="en-US" sz="2400" dirty="0" smtClean="0">
                <a:latin typeface="Helvetica" pitchFamily="-52" charset="0"/>
              </a:rPr>
              <a:t> )</a:t>
            </a:r>
          </a:p>
          <a:p>
            <a:r>
              <a:rPr lang="en-US" sz="2400" dirty="0" smtClean="0">
                <a:latin typeface="Helvetica" pitchFamily="-52" charset="0"/>
              </a:rPr>
              <a:t>What about</a:t>
            </a:r>
            <a:r>
              <a:rPr lang="en-US" sz="2400" dirty="0" smtClean="0">
                <a:latin typeface="Helvetica" pitchFamily="-52" charset="0"/>
              </a:rPr>
              <a:t> thinking out of the box, such as trying </a:t>
            </a:r>
            <a:r>
              <a:rPr lang="en-US" sz="2400" dirty="0" err="1" smtClean="0">
                <a:latin typeface="Helvetica" pitchFamily="-52" charset="0"/>
              </a:rPr>
              <a:t>GPUs</a:t>
            </a:r>
            <a:r>
              <a:rPr lang="en-US" sz="2400" dirty="0" smtClean="0">
                <a:latin typeface="Helvetica" pitchFamily="-52" charset="0"/>
              </a:rPr>
              <a:t> to accelerate SSL performance</a:t>
            </a:r>
            <a:r>
              <a:rPr lang="en-US" sz="2400" dirty="0" smtClean="0">
                <a:latin typeface="Helvetica" pitchFamily="-52" charset="0"/>
              </a:rPr>
              <a:t>? See </a:t>
            </a:r>
            <a:r>
              <a:rPr lang="en-US" sz="2400" dirty="0" smtClean="0">
                <a:latin typeface="Helvetica" pitchFamily="-52" charset="0"/>
              </a:rPr>
              <a:t>http://</a:t>
            </a:r>
            <a:r>
              <a:rPr lang="en-US" sz="2400" dirty="0" err="1" smtClean="0">
                <a:latin typeface="Helvetica" pitchFamily="-52" charset="0"/>
              </a:rPr>
              <a:t>shader.kaist.edu/sslshader</a:t>
            </a:r>
            <a:r>
              <a:rPr lang="en-US" sz="2400" dirty="0" smtClean="0">
                <a:latin typeface="Helvetica" pitchFamily="-52" charset="0"/>
              </a:rPr>
              <a:t>/ (not clear if this software is </a:t>
            </a:r>
            <a:r>
              <a:rPr lang="en-US" sz="2400" dirty="0" smtClean="0">
                <a:latin typeface="Helvetica" pitchFamily="-52" charset="0"/>
              </a:rPr>
              <a:t>currently publicly </a:t>
            </a:r>
            <a:r>
              <a:rPr lang="en-US" sz="2400" dirty="0" smtClean="0">
                <a:latin typeface="Helvetica" pitchFamily="-52" charset="0"/>
              </a:rPr>
              <a:t>available</a:t>
            </a:r>
            <a:r>
              <a:rPr lang="en-US" sz="2400" dirty="0" smtClean="0">
                <a:latin typeface="Helvetica" pitchFamily="-52" charset="0"/>
              </a:rPr>
              <a:t>)</a:t>
            </a:r>
          </a:p>
          <a:p>
            <a:r>
              <a:rPr lang="en-US" sz="2400" dirty="0" smtClean="0">
                <a:latin typeface="Helvetica" pitchFamily="-52" charset="0"/>
              </a:rPr>
              <a:t>Are there other issues</a:t>
            </a:r>
            <a:r>
              <a:rPr lang="en-US" sz="2400" dirty="0" smtClean="0">
                <a:latin typeface="Helvetica" pitchFamily="-52" charset="0"/>
              </a:rPr>
              <a:t> in this area where we </a:t>
            </a:r>
            <a:r>
              <a:rPr lang="en-US" sz="2400" dirty="0" smtClean="0">
                <a:latin typeface="Helvetica" pitchFamily="-52" charset="0"/>
              </a:rPr>
              <a:t>should be</a:t>
            </a:r>
            <a:r>
              <a:rPr lang="en-US" sz="2400" dirty="0" smtClean="0">
                <a:latin typeface="Helvetica" pitchFamily="-52" charset="0"/>
              </a:rPr>
              <a:t> providing tuning guidance to server operators using HSTS </a:t>
            </a:r>
            <a:br>
              <a:rPr lang="en-US" sz="2400" dirty="0" smtClean="0">
                <a:latin typeface="Helvetica" pitchFamily="-52" charset="0"/>
              </a:rPr>
            </a:br>
            <a:r>
              <a:rPr lang="en-US" sz="2400" dirty="0" smtClean="0">
                <a:latin typeface="Helvetica" pitchFamily="-52" charset="0"/>
              </a:rPr>
              <a:t>(or simply doing </a:t>
            </a:r>
            <a:r>
              <a:rPr lang="en-US" sz="2400" dirty="0" smtClean="0">
                <a:latin typeface="Helvetica" pitchFamily="-52" charset="0"/>
              </a:rPr>
              <a:t>SSL traffic over Internet2?)</a:t>
            </a:r>
            <a:endParaRPr lang="en-US" sz="2400" dirty="0" smtClean="0">
              <a:latin typeface="Helvetica" pitchFamily="-52" charset="0"/>
            </a:endParaRPr>
          </a:p>
        </p:txBody>
      </p:sp>
      <p:sp>
        <p:nvSpPr>
          <p:cNvPr id="4" name="Slide Number Placeholder 3"/>
          <p:cNvSpPr>
            <a:spLocks noGrp="1"/>
          </p:cNvSpPr>
          <p:nvPr>
            <p:ph type="sldNum" sz="quarter" idx="12"/>
          </p:nvPr>
        </p:nvSpPr>
        <p:spPr/>
        <p:txBody>
          <a:bodyPr/>
          <a:lstStyle/>
          <a:p>
            <a:pPr>
              <a:defRPr/>
            </a:pPr>
            <a:fld id="{F59324BC-581C-4DC5-AC0B-60D9F6B4E229}" type="slidenum">
              <a:rPr lang="en-US"/>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Title 1"/>
          <p:cNvSpPr>
            <a:spLocks noGrp="1"/>
          </p:cNvSpPr>
          <p:nvPr>
            <p:ph type="title"/>
          </p:nvPr>
        </p:nvSpPr>
        <p:spPr>
          <a:xfrm>
            <a:off x="146050" y="146049"/>
            <a:ext cx="8858250" cy="519113"/>
          </a:xfrm>
        </p:spPr>
        <p:txBody>
          <a:bodyPr>
            <a:normAutofit fontScale="90000"/>
          </a:bodyPr>
          <a:lstStyle/>
          <a:p>
            <a:pPr eaLnBrk="1" hangingPunct="1"/>
            <a:r>
              <a:rPr lang="en-US" sz="3200" b="1" dirty="0" smtClean="0">
                <a:latin typeface="Helvetica" pitchFamily="-52" charset="0"/>
              </a:rPr>
              <a:t>A Terrific Article: “Overclocking SSL”</a:t>
            </a:r>
          </a:p>
        </p:txBody>
      </p:sp>
      <p:sp>
        <p:nvSpPr>
          <p:cNvPr id="71683" name="Content Placeholder 2"/>
          <p:cNvSpPr>
            <a:spLocks noGrp="1"/>
          </p:cNvSpPr>
          <p:nvPr>
            <p:ph idx="1"/>
          </p:nvPr>
        </p:nvSpPr>
        <p:spPr>
          <a:xfrm>
            <a:off x="146050" y="926353"/>
            <a:ext cx="8858250" cy="5747497"/>
          </a:xfrm>
        </p:spPr>
        <p:txBody>
          <a:bodyPr>
            <a:normAutofit/>
          </a:bodyPr>
          <a:lstStyle/>
          <a:p>
            <a:r>
              <a:rPr lang="en-US" sz="2400" dirty="0" smtClean="0">
                <a:latin typeface="Helvetica" pitchFamily="-52" charset="0"/>
              </a:rPr>
              <a:t>One highly recommended article: “Overclocking SSL,”</a:t>
            </a:r>
            <a:br>
              <a:rPr lang="en-US" sz="2400" dirty="0" smtClean="0">
                <a:latin typeface="Helvetica" pitchFamily="-52" charset="0"/>
              </a:rPr>
            </a:br>
            <a:r>
              <a:rPr lang="en-US" sz="2400" dirty="0" smtClean="0">
                <a:latin typeface="Helvetica" pitchFamily="-52" charset="0"/>
              </a:rPr>
              <a:t>http://www.imperialviolet.org/2010/06/25/overclocking-ssl.</a:t>
            </a:r>
            <a:r>
              <a:rPr lang="en-US" sz="2400" dirty="0" smtClean="0">
                <a:latin typeface="Helvetica" pitchFamily="-52" charset="0"/>
              </a:rPr>
              <a:t>html</a:t>
            </a:r>
          </a:p>
          <a:p>
            <a:r>
              <a:rPr lang="en-US" sz="2400" dirty="0" smtClean="0">
                <a:latin typeface="Helvetica" pitchFamily="-52" charset="0"/>
              </a:rPr>
              <a:t>As mentioned in that, are y’all paying attention to </a:t>
            </a:r>
            <a:r>
              <a:rPr lang="en-US" sz="2400" dirty="0" smtClean="0">
                <a:latin typeface="Helvetica" pitchFamily="-52" charset="0"/>
              </a:rPr>
              <a:t>Google’s</a:t>
            </a:r>
            <a:r>
              <a:rPr lang="en-US" sz="2400" dirty="0" smtClean="0">
                <a:latin typeface="Helvetica" pitchFamily="-52" charset="0"/>
              </a:rPr>
              <a:t> SPDY initiative? </a:t>
            </a:r>
            <a:r>
              <a:rPr lang="en-US" sz="2400" dirty="0" smtClean="0">
                <a:latin typeface="Helvetica" pitchFamily="-52" charset="0"/>
              </a:rPr>
              <a:t>See http://</a:t>
            </a:r>
            <a:r>
              <a:rPr lang="en-US" sz="2400" dirty="0" err="1" smtClean="0">
                <a:latin typeface="Helvetica" pitchFamily="-52" charset="0"/>
              </a:rPr>
              <a:t>www.chromium.org/</a:t>
            </a:r>
            <a:r>
              <a:rPr lang="en-US" sz="2400" dirty="0" err="1" smtClean="0">
                <a:latin typeface="Helvetica" pitchFamily="-52" charset="0"/>
              </a:rPr>
              <a:t>spdy</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a:t>
            </a:r>
            <a:r>
              <a:rPr lang="en-US" sz="2400" b="1" dirty="0" smtClean="0">
                <a:latin typeface="Helvetica" pitchFamily="-52" charset="0"/>
              </a:rPr>
              <a:t> “Next Protocol Negotiation”</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(see http://tools.ietf.org/html/draft-agl-tls-nextprotoneg-02)</a:t>
            </a:r>
            <a:br>
              <a:rPr lang="en-US" sz="2400" dirty="0" smtClean="0">
                <a:latin typeface="Helvetica" pitchFamily="-52" charset="0"/>
              </a:rPr>
            </a:br>
            <a:r>
              <a:rPr lang="en-US" sz="2400" dirty="0" smtClean="0">
                <a:latin typeface="Helvetica" pitchFamily="-52" charset="0"/>
              </a:rPr>
              <a:t>-</a:t>
            </a:r>
            <a:r>
              <a:rPr lang="en-US" sz="2400" dirty="0" smtClean="0">
                <a:latin typeface="Helvetica" pitchFamily="-52" charset="0"/>
              </a:rPr>
              <a:t>- </a:t>
            </a:r>
            <a:r>
              <a:rPr lang="en-US" sz="2400" b="1" dirty="0" smtClean="0">
                <a:latin typeface="Helvetica" pitchFamily="-52" charset="0"/>
              </a:rPr>
              <a:t>“False Start” </a:t>
            </a:r>
            <a:r>
              <a:rPr lang="en-US" sz="2400" b="1" dirty="0" smtClean="0">
                <a:latin typeface="Helvetica" pitchFamily="-52" charset="0"/>
              </a:rPr>
              <a:t>protocol</a:t>
            </a:r>
            <a:r>
              <a:rPr lang="en-US" sz="2400" dirty="0" smtClean="0">
                <a:latin typeface="Helvetica" pitchFamily="-52" charset="0"/>
              </a:rPr>
              <a:t> (There’s an expired draft, see</a:t>
            </a:r>
            <a:br>
              <a:rPr lang="en-US" sz="2400" dirty="0" smtClean="0">
                <a:latin typeface="Helvetica" pitchFamily="-52" charset="0"/>
              </a:rPr>
            </a:br>
            <a:r>
              <a:rPr lang="en-US" sz="2400" dirty="0" smtClean="0">
                <a:latin typeface="Helvetica" pitchFamily="-52" charset="0"/>
              </a:rPr>
              <a:t>http://tools.ietf.org/id/draft-bmoeller-tls-falsestart-00.</a:t>
            </a:r>
            <a:r>
              <a:rPr lang="en-US" sz="2400" dirty="0" smtClean="0">
                <a:latin typeface="Helvetica" pitchFamily="-52" charset="0"/>
              </a:rPr>
              <a:t>html )</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a:t>
            </a:r>
            <a:r>
              <a:rPr lang="en-US" sz="2400" b="1" dirty="0" smtClean="0">
                <a:latin typeface="Helvetica" pitchFamily="-52" charset="0"/>
              </a:rPr>
              <a:t> “Snap Start</a:t>
            </a:r>
            <a:r>
              <a:rPr lang="en-US" sz="2400" b="1" dirty="0" smtClean="0">
                <a:latin typeface="Helvetica" pitchFamily="-52" charset="0"/>
              </a:rPr>
              <a:t>” protocol</a:t>
            </a:r>
            <a:r>
              <a:rPr lang="en-US" sz="2400" dirty="0" smtClean="0">
                <a:latin typeface="Helvetica" pitchFamily="-52" charset="0"/>
              </a:rPr>
              <a:t> (</a:t>
            </a:r>
            <a:r>
              <a:rPr lang="en-US" sz="2400" dirty="0" smtClean="0">
                <a:latin typeface="Helvetica" pitchFamily="-52" charset="0"/>
              </a:rPr>
              <a:t>expired draft:</a:t>
            </a:r>
            <a:br>
              <a:rPr lang="en-US" sz="2400" dirty="0" smtClean="0">
                <a:latin typeface="Helvetica" pitchFamily="-52" charset="0"/>
              </a:rPr>
            </a:br>
            <a:r>
              <a:rPr lang="en-US" sz="2400" dirty="0" smtClean="0">
                <a:latin typeface="Helvetica" pitchFamily="-52" charset="0"/>
              </a:rPr>
              <a:t>http://tools.ietf.org/html/draft-agl-tls-snapstart-</a:t>
            </a:r>
            <a:r>
              <a:rPr lang="en-US" sz="2400" dirty="0" smtClean="0">
                <a:latin typeface="Helvetica" pitchFamily="-52" charset="0"/>
              </a:rPr>
              <a:t>00 )</a:t>
            </a:r>
          </a:p>
          <a:p>
            <a:r>
              <a:rPr lang="en-US" sz="2400" dirty="0" smtClean="0">
                <a:latin typeface="Helvetica" pitchFamily="-52" charset="0"/>
              </a:rPr>
              <a:t>See also "Mor</a:t>
            </a:r>
            <a:r>
              <a:rPr lang="en-US" sz="2400" dirty="0" smtClean="0">
                <a:latin typeface="Helvetica" pitchFamily="-52" charset="0"/>
              </a:rPr>
              <a:t>e Bandwidth Doesn't Matter (Much)" and </a:t>
            </a:r>
            <a:br>
              <a:rPr lang="en-US" sz="2400" dirty="0" smtClean="0">
                <a:latin typeface="Helvetica" pitchFamily="-52" charset="0"/>
              </a:rPr>
            </a:br>
            <a:r>
              <a:rPr lang="en-US" sz="2400" dirty="0" smtClean="0">
                <a:latin typeface="Helvetica" pitchFamily="-52" charset="0"/>
              </a:rPr>
              <a:t>"An Argument for Changing Slow Start", as are linked from the primary SPDY page</a:t>
            </a:r>
            <a:r>
              <a:rPr lang="en-US" sz="2400" dirty="0" smtClean="0">
                <a:latin typeface="Helvetica" pitchFamily="-52" charset="0"/>
              </a:rPr>
              <a:t/>
            </a:r>
            <a:br>
              <a:rPr lang="en-US" sz="2400" dirty="0" smtClean="0">
                <a:latin typeface="Helvetica" pitchFamily="-52" charset="0"/>
              </a:rPr>
            </a:br>
            <a:endParaRPr lang="en-US" sz="2400" dirty="0" smtClean="0">
              <a:latin typeface="Helvetica" pitchFamily="-52" charset="0"/>
            </a:endParaRPr>
          </a:p>
        </p:txBody>
      </p:sp>
      <p:sp>
        <p:nvSpPr>
          <p:cNvPr id="4" name="Slide Number Placeholder 3"/>
          <p:cNvSpPr>
            <a:spLocks noGrp="1"/>
          </p:cNvSpPr>
          <p:nvPr>
            <p:ph type="sldNum" sz="quarter" idx="12"/>
          </p:nvPr>
        </p:nvSpPr>
        <p:spPr/>
        <p:txBody>
          <a:bodyPr/>
          <a:lstStyle/>
          <a:p>
            <a:pPr>
              <a:defRPr/>
            </a:pPr>
            <a:fld id="{F59324BC-581C-4DC5-AC0B-60D9F6B4E229}" type="slidenum">
              <a:rPr lang="en-US"/>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b="1" dirty="0" smtClean="0"/>
              <a:t>Background Material on HSTS</a:t>
            </a:r>
            <a:endParaRPr lang="en-US" sz="3200" b="1"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Title 1"/>
          <p:cNvSpPr>
            <a:spLocks noGrp="1"/>
          </p:cNvSpPr>
          <p:nvPr>
            <p:ph type="title"/>
          </p:nvPr>
        </p:nvSpPr>
        <p:spPr>
          <a:xfrm>
            <a:off x="146050" y="146050"/>
            <a:ext cx="8858250" cy="825500"/>
          </a:xfrm>
        </p:spPr>
        <p:txBody>
          <a:bodyPr>
            <a:normAutofit fontScale="90000"/>
          </a:bodyPr>
          <a:lstStyle/>
          <a:p>
            <a:pPr eaLnBrk="1" hangingPunct="1"/>
            <a:r>
              <a:rPr lang="en-US" sz="3200" b="1" smtClean="0">
                <a:latin typeface="Helvetica" pitchFamily="-52" charset="0"/>
              </a:rPr>
              <a:t>Certificates: They're Not Just For </a:t>
            </a:r>
            <a:br>
              <a:rPr lang="en-US" sz="3200" b="1" smtClean="0">
                <a:latin typeface="Helvetica" pitchFamily="-52" charset="0"/>
              </a:rPr>
            </a:br>
            <a:r>
              <a:rPr lang="en-US" sz="3200" b="1" u="sng" smtClean="0">
                <a:latin typeface="Helvetica" pitchFamily="-52" charset="0"/>
              </a:rPr>
              <a:t>Critical</a:t>
            </a:r>
            <a:r>
              <a:rPr lang="en-US" sz="3200" b="1" smtClean="0">
                <a:latin typeface="Helvetica" pitchFamily="-52" charset="0"/>
              </a:rPr>
              <a:t> Web Content Anymore</a:t>
            </a:r>
          </a:p>
        </p:txBody>
      </p:sp>
      <p:sp>
        <p:nvSpPr>
          <p:cNvPr id="67587" name="Content Placeholder 2"/>
          <p:cNvSpPr>
            <a:spLocks noGrp="1"/>
          </p:cNvSpPr>
          <p:nvPr>
            <p:ph idx="1"/>
          </p:nvPr>
        </p:nvSpPr>
        <p:spPr>
          <a:xfrm>
            <a:off x="146050" y="1200150"/>
            <a:ext cx="8858250" cy="5473700"/>
          </a:xfrm>
        </p:spPr>
        <p:txBody>
          <a:bodyPr>
            <a:normAutofit lnSpcReduction="10000"/>
          </a:bodyPr>
          <a:lstStyle/>
          <a:p>
            <a:pPr eaLnBrk="1" hangingPunct="1"/>
            <a:r>
              <a:rPr lang="en-US" sz="2400" dirty="0" smtClean="0">
                <a:latin typeface="Helvetica" pitchFamily="-52" charset="0"/>
              </a:rPr>
              <a:t>For a long time, most sites only deployed certs for critical content, leaving the vast majority of routine web traffic flowing over the network unencrypted.</a:t>
            </a:r>
          </a:p>
          <a:p>
            <a:pPr eaLnBrk="1" hangingPunct="1"/>
            <a:r>
              <a:rPr lang="en-US" sz="2400" dirty="0" smtClean="0">
                <a:latin typeface="Helvetica" pitchFamily="-52" charset="0"/>
              </a:rPr>
              <a:t>Why? The usual answers (valid or not) were all or some of:</a:t>
            </a:r>
            <a:br>
              <a:rPr lang="en-US" sz="2400" dirty="0" smtClean="0">
                <a:latin typeface="Helvetica" pitchFamily="-52" charset="0"/>
              </a:rPr>
            </a:br>
            <a:r>
              <a:rPr lang="en-US" sz="2400" dirty="0" smtClean="0">
                <a:latin typeface="Helvetica" pitchFamily="-52" charset="0"/>
              </a:rPr>
              <a:t>-- we do encrypt </a:t>
            </a:r>
            <a:r>
              <a:rPr lang="en-US" sz="2400" u="sng" dirty="0" smtClean="0">
                <a:latin typeface="Helvetica" pitchFamily="-52" charset="0"/>
              </a:rPr>
              <a:t>login</a:t>
            </a:r>
            <a:r>
              <a:rPr lang="en-US" sz="2400" dirty="0" smtClean="0">
                <a:latin typeface="Helvetica" pitchFamily="-52" charset="0"/>
              </a:rPr>
              <a:t> info, that's the only real worry, right?</a:t>
            </a:r>
            <a:br>
              <a:rPr lang="en-US" sz="2400" dirty="0" smtClean="0">
                <a:latin typeface="Helvetica" pitchFamily="-52" charset="0"/>
              </a:rPr>
            </a:br>
            <a:r>
              <a:rPr lang="en-US" sz="2400" dirty="0" smtClean="0">
                <a:latin typeface="Helvetica" pitchFamily="-52" charset="0"/>
              </a:rPr>
              <a:t>-- no secrets are being served; users don't care; why bother?</a:t>
            </a:r>
            <a:br>
              <a:rPr lang="en-US" sz="2400" dirty="0" smtClean="0">
                <a:latin typeface="Helvetica" pitchFamily="-52" charset="0"/>
              </a:rPr>
            </a:br>
            <a:r>
              <a:rPr lang="en-US" sz="2400" dirty="0" smtClean="0">
                <a:latin typeface="Helvetica" pitchFamily="-52" charset="0"/>
              </a:rPr>
              <a:t>-- why buy expensive certificates when they aren't needed?</a:t>
            </a:r>
            <a:br>
              <a:rPr lang="en-US" sz="2400" dirty="0" smtClean="0">
                <a:latin typeface="Helvetica" pitchFamily="-52" charset="0"/>
              </a:rPr>
            </a:br>
            <a:r>
              <a:rPr lang="en-US" sz="2400" dirty="0" smtClean="0">
                <a:latin typeface="Helvetica" pitchFamily="-52" charset="0"/>
              </a:rPr>
              <a:t>-- it's a hassle obtaining, installing and maintaining certs</a:t>
            </a:r>
            <a:br>
              <a:rPr lang="en-US" sz="2400" dirty="0" smtClean="0">
                <a:latin typeface="Helvetica" pitchFamily="-52" charset="0"/>
              </a:rPr>
            </a:br>
            <a:r>
              <a:rPr lang="en-US" sz="2400" b="1" i="1" dirty="0" smtClean="0">
                <a:latin typeface="Helvetica" pitchFamily="-52" charset="0"/>
              </a:rPr>
              <a:t>-- we don't want to have to accept the "performance hit" </a:t>
            </a:r>
            <a:br>
              <a:rPr lang="en-US" sz="2400" b="1" i="1" dirty="0" smtClean="0">
                <a:latin typeface="Helvetica" pitchFamily="-52" charset="0"/>
              </a:rPr>
            </a:br>
            <a:r>
              <a:rPr lang="en-US" sz="2400" b="1" i="1" dirty="0" smtClean="0">
                <a:latin typeface="Helvetica" pitchFamily="-52" charset="0"/>
              </a:rPr>
              <a:t>   associated with doing encryption and decryption on </a:t>
            </a:r>
            <a:br>
              <a:rPr lang="en-US" sz="2400" b="1" i="1" dirty="0" smtClean="0">
                <a:latin typeface="Helvetica" pitchFamily="-52" charset="0"/>
              </a:rPr>
            </a:br>
            <a:r>
              <a:rPr lang="en-US" sz="2400" b="1" i="1" dirty="0" smtClean="0">
                <a:latin typeface="Helvetica" pitchFamily="-52" charset="0"/>
              </a:rPr>
              <a:t>   traffic</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 debugging problems will be harder if the traffic is encrypted</a:t>
            </a:r>
            <a:br>
              <a:rPr lang="en-US" sz="2400" dirty="0" smtClean="0">
                <a:latin typeface="Helvetica" pitchFamily="-52" charset="0"/>
              </a:rPr>
            </a:br>
            <a:r>
              <a:rPr lang="en-US" sz="2400" b="1" i="1" dirty="0" smtClean="0">
                <a:latin typeface="Helvetica" pitchFamily="-52" charset="0"/>
              </a:rPr>
              <a:t>-- encrypted traffic can't be cached or </a:t>
            </a:r>
            <a:r>
              <a:rPr lang="en-US" sz="2400" b="1" i="1" dirty="0" err="1" smtClean="0">
                <a:latin typeface="Helvetica" pitchFamily="-52" charset="0"/>
              </a:rPr>
              <a:t>proxied</a:t>
            </a:r>
            <a:r>
              <a:rPr lang="en-US" sz="2400" dirty="0" smtClean="0">
                <a:latin typeface="Helvetica" pitchFamily="-52" charset="0"/>
              </a:rPr>
              <a:t/>
            </a:r>
            <a:br>
              <a:rPr lang="en-US" sz="2400" dirty="0" smtClean="0">
                <a:latin typeface="Helvetica" pitchFamily="-52" charset="0"/>
              </a:rPr>
            </a:br>
            <a:r>
              <a:rPr lang="en-US" sz="2400" dirty="0" smtClean="0">
                <a:latin typeface="Helvetica" pitchFamily="-52" charset="0"/>
              </a:rPr>
              <a:t>-- incoming encrypted traffic can't be scanned for malware</a:t>
            </a:r>
            <a:br>
              <a:rPr lang="en-US" sz="2400" dirty="0" smtClean="0">
                <a:latin typeface="Helvetica" pitchFamily="-52" charset="0"/>
              </a:rPr>
            </a:br>
            <a:r>
              <a:rPr lang="en-US" sz="2400" dirty="0" smtClean="0">
                <a:latin typeface="Helvetica" pitchFamily="-52" charset="0"/>
              </a:rPr>
              <a:t>-- let me look into that/I'm too busy/I'll do it "real soon now"</a:t>
            </a:r>
          </a:p>
        </p:txBody>
      </p:sp>
      <p:sp>
        <p:nvSpPr>
          <p:cNvPr id="4" name="Slide Number Placeholder 3"/>
          <p:cNvSpPr>
            <a:spLocks noGrp="1"/>
          </p:cNvSpPr>
          <p:nvPr>
            <p:ph type="sldNum" sz="quarter" idx="12"/>
          </p:nvPr>
        </p:nvSpPr>
        <p:spPr/>
        <p:txBody>
          <a:bodyPr/>
          <a:lstStyle/>
          <a:p>
            <a:pPr>
              <a:defRPr/>
            </a:pPr>
            <a:fld id="{0E6D6AF8-7BA1-4421-9052-C89E476D0DD9}"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Title 1"/>
          <p:cNvSpPr>
            <a:spLocks noGrp="1"/>
          </p:cNvSpPr>
          <p:nvPr>
            <p:ph type="title"/>
          </p:nvPr>
        </p:nvSpPr>
        <p:spPr>
          <a:xfrm>
            <a:off x="146050" y="146050"/>
            <a:ext cx="8858250" cy="519113"/>
          </a:xfrm>
        </p:spPr>
        <p:txBody>
          <a:bodyPr>
            <a:normAutofit fontScale="90000"/>
          </a:bodyPr>
          <a:lstStyle/>
          <a:p>
            <a:pPr eaLnBrk="1" hangingPunct="1"/>
            <a:r>
              <a:rPr lang="en-US" sz="3200" b="1" smtClean="0">
                <a:latin typeface="Helvetica" pitchFamily="-52" charset="0"/>
              </a:rPr>
              <a:t>Then, The World Encountered Firesheep...</a:t>
            </a:r>
          </a:p>
        </p:txBody>
      </p:sp>
      <p:sp>
        <p:nvSpPr>
          <p:cNvPr id="68611" name="Content Placeholder 2"/>
          <p:cNvSpPr>
            <a:spLocks noGrp="1"/>
          </p:cNvSpPr>
          <p:nvPr>
            <p:ph idx="1"/>
          </p:nvPr>
        </p:nvSpPr>
        <p:spPr>
          <a:xfrm>
            <a:off x="146050" y="884238"/>
            <a:ext cx="8858250" cy="5789612"/>
          </a:xfrm>
        </p:spPr>
        <p:txBody>
          <a:bodyPr/>
          <a:lstStyle/>
          <a:p>
            <a:pPr eaLnBrk="1" hangingPunct="1"/>
            <a:r>
              <a:rPr lang="en-US" sz="2400" smtClean="0">
                <a:latin typeface="Helvetica" pitchFamily="-52" charset="0"/>
              </a:rPr>
              <a:t>If you're not familiar with Firesheep, see</a:t>
            </a:r>
            <a:br>
              <a:rPr lang="en-US" sz="2400" smtClean="0">
                <a:latin typeface="Helvetica" pitchFamily="-52" charset="0"/>
              </a:rPr>
            </a:br>
            <a:r>
              <a:rPr lang="en-US" sz="2400" smtClean="0">
                <a:latin typeface="Helvetica" pitchFamily="-52" charset="0"/>
              </a:rPr>
              <a:t>http://codebutler.com/firesheep (24 October 2010)</a:t>
            </a:r>
          </a:p>
          <a:p>
            <a:pPr eaLnBrk="1" hangingPunct="1"/>
            <a:r>
              <a:rPr lang="en-US" sz="2400" smtClean="0">
                <a:latin typeface="Helvetica" pitchFamily="-52" charset="0"/>
              </a:rPr>
              <a:t>Firesheep is an application that does a nice job of demonstrating that encrypting </a:t>
            </a:r>
            <a:r>
              <a:rPr lang="en-US" sz="2400" u="sng" smtClean="0">
                <a:latin typeface="Helvetica" pitchFamily="-52" charset="0"/>
              </a:rPr>
              <a:t>just</a:t>
            </a:r>
            <a:r>
              <a:rPr lang="en-US" sz="2400" smtClean="0">
                <a:latin typeface="Helvetica" pitchFamily="-52" charset="0"/>
              </a:rPr>
              <a:t> the user's login session </a:t>
            </a:r>
            <a:br>
              <a:rPr lang="en-US" sz="2400" smtClean="0">
                <a:latin typeface="Helvetica" pitchFamily="-52" charset="0"/>
              </a:rPr>
            </a:br>
            <a:r>
              <a:rPr lang="en-US" sz="2400" smtClean="0">
                <a:latin typeface="Helvetica" pitchFamily="-52" charset="0"/>
              </a:rPr>
              <a:t>is not enough (at least if a web site relies on cookies for authentication and access control): even if an attacker </a:t>
            </a:r>
            <a:br>
              <a:rPr lang="en-US" sz="2400" smtClean="0">
                <a:latin typeface="Helvetica" pitchFamily="-52" charset="0"/>
              </a:rPr>
            </a:br>
            <a:r>
              <a:rPr lang="en-US" sz="2400" smtClean="0">
                <a:latin typeface="Helvetica" pitchFamily="-52" charset="0"/>
              </a:rPr>
              <a:t>couldn't capture your username and password, they could </a:t>
            </a:r>
            <a:br>
              <a:rPr lang="en-US" sz="2400" smtClean="0">
                <a:latin typeface="Helvetica" pitchFamily="-52" charset="0"/>
              </a:rPr>
            </a:br>
            <a:r>
              <a:rPr lang="en-US" sz="2400" smtClean="0">
                <a:latin typeface="Helvetica" pitchFamily="-52" charset="0"/>
              </a:rPr>
              <a:t>still capture an unencrypted cookie, and after that, the attacker would then have full control of your account.</a:t>
            </a:r>
          </a:p>
          <a:p>
            <a:pPr eaLnBrk="1" hangingPunct="1"/>
            <a:r>
              <a:rPr lang="en-US" sz="2400" smtClean="0">
                <a:latin typeface="Helvetica" pitchFamily="-52" charset="0"/>
              </a:rPr>
              <a:t>This wasn't a new vulnerability, but creation of Firesheep made it apparent to everyone that this was a practical </a:t>
            </a:r>
            <a:br>
              <a:rPr lang="en-US" sz="2400" smtClean="0">
                <a:latin typeface="Helvetica" pitchFamily="-52" charset="0"/>
              </a:rPr>
            </a:br>
            <a:r>
              <a:rPr lang="en-US" sz="2400" smtClean="0">
                <a:latin typeface="Helvetica" pitchFamily="-52" charset="0"/>
              </a:rPr>
              <a:t>(rather than theoretical) worry.</a:t>
            </a:r>
          </a:p>
          <a:p>
            <a:pPr eaLnBrk="1" hangingPunct="1"/>
            <a:r>
              <a:rPr lang="en-US" sz="2400" smtClean="0">
                <a:latin typeface="Helvetica" pitchFamily="-52" charset="0"/>
              </a:rPr>
              <a:t>The only real solutions? Don't rely on cookies to carry critical security information -- </a:t>
            </a:r>
            <a:r>
              <a:rPr lang="en-US" sz="2400" b="1" smtClean="0">
                <a:latin typeface="Helvetica" pitchFamily="-52" charset="0"/>
              </a:rPr>
              <a:t>or</a:t>
            </a:r>
            <a:r>
              <a:rPr lang="en-US" sz="2400" smtClean="0">
                <a:latin typeface="Helvetica" pitchFamily="-52" charset="0"/>
              </a:rPr>
              <a:t> </a:t>
            </a:r>
            <a:r>
              <a:rPr lang="en-US" sz="2400" u="sng" smtClean="0">
                <a:latin typeface="Helvetica" pitchFamily="-52" charset="0"/>
              </a:rPr>
              <a:t>encrypt everything with https.</a:t>
            </a:r>
          </a:p>
        </p:txBody>
      </p:sp>
      <p:sp>
        <p:nvSpPr>
          <p:cNvPr id="4" name="Slide Number Placeholder 3"/>
          <p:cNvSpPr>
            <a:spLocks noGrp="1"/>
          </p:cNvSpPr>
          <p:nvPr>
            <p:ph type="sldNum" sz="quarter" idx="12"/>
          </p:nvPr>
        </p:nvSpPr>
        <p:spPr/>
        <p:txBody>
          <a:bodyPr/>
          <a:lstStyle/>
          <a:p>
            <a:pPr>
              <a:defRPr/>
            </a:pPr>
            <a:fld id="{4BE549CD-795E-4EC5-A267-327103CF6DF5}"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Title 1"/>
          <p:cNvSpPr>
            <a:spLocks noGrp="1"/>
          </p:cNvSpPr>
          <p:nvPr>
            <p:ph type="title"/>
          </p:nvPr>
        </p:nvSpPr>
        <p:spPr>
          <a:xfrm>
            <a:off x="146050" y="146050"/>
            <a:ext cx="8858250" cy="519113"/>
          </a:xfrm>
        </p:spPr>
        <p:txBody>
          <a:bodyPr>
            <a:normAutofit fontScale="90000"/>
          </a:bodyPr>
          <a:lstStyle/>
          <a:p>
            <a:pPr eaLnBrk="1" hangingPunct="1"/>
            <a:r>
              <a:rPr lang="en-US" sz="3200" b="1" smtClean="0">
                <a:latin typeface="Helvetica" pitchFamily="-52" charset="0"/>
              </a:rPr>
              <a:t>HTTP Strict Transport Security (HSTS)</a:t>
            </a:r>
          </a:p>
        </p:txBody>
      </p:sp>
      <p:sp>
        <p:nvSpPr>
          <p:cNvPr id="69635" name="Content Placeholder 2"/>
          <p:cNvSpPr>
            <a:spLocks noGrp="1"/>
          </p:cNvSpPr>
          <p:nvPr>
            <p:ph idx="1"/>
          </p:nvPr>
        </p:nvSpPr>
        <p:spPr>
          <a:xfrm>
            <a:off x="146050" y="884238"/>
            <a:ext cx="8858250" cy="5789612"/>
          </a:xfrm>
        </p:spPr>
        <p:txBody>
          <a:bodyPr/>
          <a:lstStyle/>
          <a:p>
            <a:pPr eaLnBrk="1" hangingPunct="1"/>
            <a:r>
              <a:rPr lang="en-US" sz="2400" smtClean="0">
                <a:latin typeface="Helvetica" pitchFamily="-52" charset="0"/>
              </a:rPr>
              <a:t>What we really need is a way for sites to declare that ALL traffic for their domain MUST be sent via https, and ONLY </a:t>
            </a:r>
            <a:br>
              <a:rPr lang="en-US" sz="2400" smtClean="0">
                <a:latin typeface="Helvetica" pitchFamily="-52" charset="0"/>
              </a:rPr>
            </a:br>
            <a:r>
              <a:rPr lang="en-US" sz="2400" smtClean="0">
                <a:latin typeface="Helvetica" pitchFamily="-52" charset="0"/>
              </a:rPr>
              <a:t>via https.</a:t>
            </a:r>
          </a:p>
          <a:p>
            <a:pPr eaLnBrk="1" hangingPunct="1"/>
            <a:r>
              <a:rPr lang="en-US" sz="2400" smtClean="0">
                <a:latin typeface="Helvetica" pitchFamily="-52" charset="0"/>
              </a:rPr>
              <a:t>If we just wanted to ENCOURAGE use of https on a site, </a:t>
            </a:r>
            <a:br>
              <a:rPr lang="en-US" sz="2400" smtClean="0">
                <a:latin typeface="Helvetica" pitchFamily="-52" charset="0"/>
              </a:rPr>
            </a:br>
            <a:r>
              <a:rPr lang="en-US" sz="2400" smtClean="0">
                <a:latin typeface="Helvetica" pitchFamily="-52" charset="0"/>
              </a:rPr>
              <a:t>a formal protocol isn’t absolutely necessary. Any site could simply decide to start using https to secure the web pages on their site, and voila, it could be done. However, it's easy for a user to accidentally request a page via http (instead of https), or for a web programmer to mistakenly link to an unencrypted local web page rather than an encrypted one.</a:t>
            </a:r>
          </a:p>
          <a:p>
            <a:pPr eaLnBrk="1" hangingPunct="1"/>
            <a:r>
              <a:rPr lang="en-US" sz="2400" smtClean="0">
                <a:latin typeface="Helvetica" pitchFamily="-52" charset="0"/>
              </a:rPr>
              <a:t>Fortunately, HSTS provides a way to say that a site MUST use https </a:t>
            </a:r>
            <a:r>
              <a:rPr lang="en-US" sz="2400" u="sng" smtClean="0">
                <a:latin typeface="Helvetica" pitchFamily="-52" charset="0"/>
              </a:rPr>
              <a:t>only</a:t>
            </a:r>
            <a:r>
              <a:rPr lang="en-US" sz="2400" smtClean="0">
                <a:latin typeface="Helvetica" pitchFamily="-52" charset="0"/>
              </a:rPr>
              <a:t>. See: "HTTP Strict Transport Security (HSTS)," Hodges (Paypal), Jackson (CMU) &amp; Barth (Google), tools.ietf.org/html/draft-ietf-websec-strict-transport-sec-02 (expires February 6</a:t>
            </a:r>
            <a:r>
              <a:rPr lang="en-US" sz="2400" baseline="30000" smtClean="0">
                <a:latin typeface="Helvetica" pitchFamily="-52" charset="0"/>
              </a:rPr>
              <a:t>th</a:t>
            </a:r>
            <a:r>
              <a:rPr lang="en-US" sz="2400" smtClean="0">
                <a:latin typeface="Helvetica" pitchFamily="-52" charset="0"/>
              </a:rPr>
              <a:t>, 2012)</a:t>
            </a:r>
          </a:p>
        </p:txBody>
      </p:sp>
      <p:sp>
        <p:nvSpPr>
          <p:cNvPr id="4" name="Slide Number Placeholder 3"/>
          <p:cNvSpPr>
            <a:spLocks noGrp="1"/>
          </p:cNvSpPr>
          <p:nvPr>
            <p:ph type="sldNum" sz="quarter" idx="12"/>
          </p:nvPr>
        </p:nvSpPr>
        <p:spPr/>
        <p:txBody>
          <a:bodyPr/>
          <a:lstStyle/>
          <a:p>
            <a:pPr>
              <a:defRPr/>
            </a:pPr>
            <a:fld id="{D828E2C1-35CD-46C8-A60E-9F7B77480053}"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Title 1"/>
          <p:cNvSpPr>
            <a:spLocks noGrp="1"/>
          </p:cNvSpPr>
          <p:nvPr>
            <p:ph type="title"/>
          </p:nvPr>
        </p:nvSpPr>
        <p:spPr>
          <a:xfrm>
            <a:off x="146050" y="146050"/>
            <a:ext cx="8858250" cy="400050"/>
          </a:xfrm>
        </p:spPr>
        <p:txBody>
          <a:bodyPr>
            <a:normAutofit fontScale="90000"/>
          </a:bodyPr>
          <a:lstStyle/>
          <a:p>
            <a:pPr eaLnBrk="1" hangingPunct="1"/>
            <a:r>
              <a:rPr lang="en-US" sz="3200" b="1" smtClean="0">
                <a:latin typeface="Helvetica" pitchFamily="-52" charset="0"/>
              </a:rPr>
              <a:t>Enabling HSTS</a:t>
            </a:r>
          </a:p>
        </p:txBody>
      </p:sp>
      <p:sp>
        <p:nvSpPr>
          <p:cNvPr id="70659" name="Content Placeholder 2"/>
          <p:cNvSpPr>
            <a:spLocks noGrp="1"/>
          </p:cNvSpPr>
          <p:nvPr>
            <p:ph idx="1"/>
          </p:nvPr>
        </p:nvSpPr>
        <p:spPr>
          <a:xfrm>
            <a:off x="146050" y="750888"/>
            <a:ext cx="8858250" cy="5922962"/>
          </a:xfrm>
        </p:spPr>
        <p:txBody>
          <a:bodyPr/>
          <a:lstStyle/>
          <a:p>
            <a:pPr eaLnBrk="1" hangingPunct="1"/>
            <a:r>
              <a:rPr lang="en-US" sz="2400" smtClean="0">
                <a:latin typeface="Helvetica" pitchFamily="-52" charset="0"/>
              </a:rPr>
              <a:t>Enabling HSTS on a web site that uses Apache is pretty easily done, see the description at "Adding HTTP Strict Transport Security (HSTS) to Apache Virtual Hosts,"</a:t>
            </a:r>
            <a:br>
              <a:rPr lang="en-US" sz="2400" smtClean="0">
                <a:latin typeface="Helvetica" pitchFamily="-52" charset="0"/>
              </a:rPr>
            </a:br>
            <a:r>
              <a:rPr lang="en-US" sz="2400" smtClean="0">
                <a:latin typeface="Helvetica" pitchFamily="-52" charset="0"/>
              </a:rPr>
              <a:t>http://linux.dashexamples.com/2011/08/adding-http-strict-tr</a:t>
            </a:r>
            <a:br>
              <a:rPr lang="en-US" sz="2400" smtClean="0">
                <a:latin typeface="Helvetica" pitchFamily="-52" charset="0"/>
              </a:rPr>
            </a:br>
            <a:r>
              <a:rPr lang="en-US" sz="2400" smtClean="0">
                <a:latin typeface="Helvetica" pitchFamily="-52" charset="0"/>
              </a:rPr>
              <a:t>ansport-security-hsts-to-apache-virtual-host/</a:t>
            </a:r>
          </a:p>
          <a:p>
            <a:pPr eaLnBrk="1" hangingPunct="1"/>
            <a:r>
              <a:rPr lang="en-US" sz="2400" smtClean="0">
                <a:latin typeface="Helvetica" pitchFamily="-52" charset="0"/>
              </a:rPr>
              <a:t>The one required additional HSTS header </a:t>
            </a:r>
            <a:r>
              <a:rPr lang="en-US" sz="2400" u="sng" smtClean="0">
                <a:latin typeface="Helvetica" pitchFamily="-52" charset="0"/>
              </a:rPr>
              <a:t>must</a:t>
            </a:r>
            <a:r>
              <a:rPr lang="en-US" sz="2400" smtClean="0">
                <a:latin typeface="Helvetica" pitchFamily="-52" charset="0"/>
              </a:rPr>
              <a:t> be sent via an https: page – that header will be ignored if it is sent via an unencrypted http page. As a result of that requirement, and also due to limited browser support, OWASP emphasizes use of a 301 permanent redirect instead: www.owasp.org/index.php/HTTP_Strict_Transport_Security</a:t>
            </a:r>
            <a:br>
              <a:rPr lang="en-US" sz="2400" smtClean="0">
                <a:latin typeface="Helvetica" pitchFamily="-52" charset="0"/>
              </a:rPr>
            </a:br>
            <a:r>
              <a:rPr lang="en-US" sz="2400" smtClean="0">
                <a:latin typeface="Helvetica" pitchFamily="-52" charset="0"/>
              </a:rPr>
              <a:t>(note that while approach work with any browser, it doesn’t </a:t>
            </a:r>
            <a:br>
              <a:rPr lang="en-US" sz="2400" smtClean="0">
                <a:latin typeface="Helvetica" pitchFamily="-52" charset="0"/>
              </a:rPr>
            </a:br>
            <a:r>
              <a:rPr lang="en-US" sz="2400" smtClean="0">
                <a:latin typeface="Helvetica" pitchFamily="-52" charset="0"/>
              </a:rPr>
              <a:t>rule out use of self-signed certs or other HSTS corner cases)</a:t>
            </a:r>
          </a:p>
          <a:p>
            <a:pPr eaLnBrk="1" hangingPunct="1"/>
            <a:r>
              <a:rPr lang="en-US" sz="2400" smtClean="0">
                <a:latin typeface="Helvetica" pitchFamily="-52" charset="0"/>
              </a:rPr>
              <a:t>That OWASP page also provides pointers to recipes for enabling HSTS on IIS, NGINX, and other web servers, too.</a:t>
            </a:r>
          </a:p>
        </p:txBody>
      </p:sp>
      <p:sp>
        <p:nvSpPr>
          <p:cNvPr id="4" name="Slide Number Placeholder 3"/>
          <p:cNvSpPr>
            <a:spLocks noGrp="1"/>
          </p:cNvSpPr>
          <p:nvPr>
            <p:ph type="sldNum" sz="quarter" idx="12"/>
          </p:nvPr>
        </p:nvSpPr>
        <p:spPr/>
        <p:txBody>
          <a:bodyPr/>
          <a:lstStyle/>
          <a:p>
            <a:pPr>
              <a:defRPr/>
            </a:pPr>
            <a:fld id="{DFFBBBFA-1FBF-4B5A-A8C2-D61B597B29CA}" type="slidenum">
              <a:rPr lang="en-US"/>
              <a:pPr>
                <a:defRPr/>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TotalTime>
  <Words>1894</Words>
  <Application>Microsoft Macintosh PowerPoint</Application>
  <PresentationFormat>On-screen Show (4:3)</PresentationFormat>
  <Paragraphs>59</Paragraphs>
  <Slides>12</Slides>
  <Notes>0</Notes>
  <HiddenSlides>0</HiddenSlides>
  <MMClips>0</MMClips>
  <ScaleCrop>false</ScaleCrop>
  <HeadingPairs>
    <vt:vector size="4" baseType="variant">
      <vt:variant>
        <vt:lpstr>Design Template</vt:lpstr>
      </vt:variant>
      <vt:variant>
        <vt:i4>1</vt:i4>
      </vt:variant>
      <vt:variant>
        <vt:lpstr>Slide Titles</vt:lpstr>
      </vt:variant>
      <vt:variant>
        <vt:i4>12</vt:i4>
      </vt:variant>
    </vt:vector>
  </HeadingPairs>
  <TitlesOfParts>
    <vt:vector size="13" baseType="lpstr">
      <vt:lpstr>Office Theme</vt:lpstr>
      <vt:lpstr>HTTP Strict Transport Security Performance: Is There An Issue? Does the Performance Working Group Have Recommendations for Tuning SSL/TLS For Internet2-Class Traffic?</vt:lpstr>
      <vt:lpstr>**Today’s Question For The Performance WG**</vt:lpstr>
      <vt:lpstr>What About Web Server Configurations?</vt:lpstr>
      <vt:lpstr>A Terrific Article: “Overclocking SSL”</vt:lpstr>
      <vt:lpstr>Background Material on HSTS</vt:lpstr>
      <vt:lpstr>Certificates: They're Not Just For  Critical Web Content Anymore</vt:lpstr>
      <vt:lpstr>Then, The World Encountered Firesheep...</vt:lpstr>
      <vt:lpstr>HTTP Strict Transport Security (HSTS)</vt:lpstr>
      <vt:lpstr>Enabling HSTS</vt:lpstr>
      <vt:lpstr>Non-Performance Issues To Be Aware Of When Performance Testing TLS: a) Browser Support</vt:lpstr>
      <vt:lpstr>b) Name-Based Virtual Hosting and https Usage</vt:lpstr>
      <vt:lpstr>c) Mixed Scripting and Mixed Display Issues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 Strict Transport Security Performance: Is It An Issue?</dc:title>
  <dc:creator>joe st sauver</dc:creator>
  <cp:lastModifiedBy>joe st sauver</cp:lastModifiedBy>
  <cp:revision>4</cp:revision>
  <dcterms:created xsi:type="dcterms:W3CDTF">2011-10-04T04:19:18Z</dcterms:created>
  <dcterms:modified xsi:type="dcterms:W3CDTF">2011-10-04T10:34:35Z</dcterms:modified>
</cp:coreProperties>
</file>