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0"/>
  </p:notesMasterIdLst>
  <p:handoutMasterIdLst>
    <p:handoutMasterId r:id="rId51"/>
  </p:handoutMasterIdLst>
  <p:sldIdLst>
    <p:sldId id="256" r:id="rId2"/>
    <p:sldId id="283" r:id="rId3"/>
    <p:sldId id="258" r:id="rId4"/>
    <p:sldId id="296" r:id="rId5"/>
    <p:sldId id="297" r:id="rId6"/>
    <p:sldId id="308" r:id="rId7"/>
    <p:sldId id="309" r:id="rId8"/>
    <p:sldId id="300" r:id="rId9"/>
    <p:sldId id="301" r:id="rId10"/>
    <p:sldId id="261" r:id="rId11"/>
    <p:sldId id="263" r:id="rId12"/>
    <p:sldId id="265" r:id="rId13"/>
    <p:sldId id="264" r:id="rId14"/>
    <p:sldId id="267" r:id="rId15"/>
    <p:sldId id="266" r:id="rId16"/>
    <p:sldId id="268" r:id="rId17"/>
    <p:sldId id="298" r:id="rId18"/>
    <p:sldId id="291" r:id="rId19"/>
    <p:sldId id="294" r:id="rId20"/>
    <p:sldId id="303" r:id="rId21"/>
    <p:sldId id="295" r:id="rId22"/>
    <p:sldId id="269" r:id="rId23"/>
    <p:sldId id="277" r:id="rId24"/>
    <p:sldId id="293" r:id="rId25"/>
    <p:sldId id="270" r:id="rId26"/>
    <p:sldId id="276" r:id="rId27"/>
    <p:sldId id="271" r:id="rId28"/>
    <p:sldId id="284" r:id="rId29"/>
    <p:sldId id="273" r:id="rId30"/>
    <p:sldId id="274" r:id="rId31"/>
    <p:sldId id="275" r:id="rId32"/>
    <p:sldId id="278" r:id="rId33"/>
    <p:sldId id="279" r:id="rId34"/>
    <p:sldId id="302" r:id="rId35"/>
    <p:sldId id="285" r:id="rId36"/>
    <p:sldId id="280" r:id="rId37"/>
    <p:sldId id="281" r:id="rId38"/>
    <p:sldId id="286" r:id="rId39"/>
    <p:sldId id="299" r:id="rId40"/>
    <p:sldId id="287" r:id="rId41"/>
    <p:sldId id="289" r:id="rId42"/>
    <p:sldId id="304" r:id="rId43"/>
    <p:sldId id="305" r:id="rId44"/>
    <p:sldId id="306" r:id="rId45"/>
    <p:sldId id="307" r:id="rId46"/>
    <p:sldId id="288" r:id="rId47"/>
    <p:sldId id="290" r:id="rId48"/>
    <p:sldId id="310"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2318" autoAdjust="0"/>
    <p:restoredTop sz="99726" autoAdjust="0"/>
  </p:normalViewPr>
  <p:slideViewPr>
    <p:cSldViewPr snapToGrid="0" snapToObjects="1">
      <p:cViewPr varScale="1">
        <p:scale>
          <a:sx n="116" d="100"/>
          <a:sy n="116" d="100"/>
        </p:scale>
        <p:origin x="-168"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2151911-B689-7E40-AC7A-39501FA46B2C}" type="datetimeFigureOut">
              <a:rPr lang="en-US" smtClean="0"/>
              <a:t>4/21/13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D7EE1B-E7FA-8440-8F3D-FE375591CF2C}" type="slidenum">
              <a:rPr lang="en-US" smtClean="0"/>
              <a:t>‹#›</a:t>
            </a:fld>
            <a:endParaRPr lang="en-US"/>
          </a:p>
        </p:txBody>
      </p:sp>
    </p:spTree>
    <p:extLst>
      <p:ext uri="{BB962C8B-B14F-4D97-AF65-F5344CB8AC3E}">
        <p14:creationId xmlns:p14="http://schemas.microsoft.com/office/powerpoint/2010/main" val="30486293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31A837-D006-784E-AE1F-3F4E39D43CBB}" type="datetimeFigureOut">
              <a:rPr lang="en-US" smtClean="0"/>
              <a:t>4/21/13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AC5FA4-2ABD-1943-8A0C-015F533E7295}" type="slidenum">
              <a:rPr lang="en-US" smtClean="0"/>
              <a:t>‹#›</a:t>
            </a:fld>
            <a:endParaRPr lang="en-US"/>
          </a:p>
        </p:txBody>
      </p:sp>
    </p:spTree>
    <p:extLst>
      <p:ext uri="{BB962C8B-B14F-4D97-AF65-F5344CB8AC3E}">
        <p14:creationId xmlns:p14="http://schemas.microsoft.com/office/powerpoint/2010/main" val="405305788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B9690F-7DB9-FC45-8D8D-2B322EB2CF0D}" type="datetime1">
              <a:rPr lang="en-US" smtClean="0"/>
              <a:t>4/21/13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2323F-BB25-B64C-A629-696FEB58ED1D}" type="slidenum">
              <a:rPr lang="en-US" smtClean="0"/>
              <a:t>‹#›</a:t>
            </a:fld>
            <a:endParaRPr lang="en-US"/>
          </a:p>
        </p:txBody>
      </p:sp>
    </p:spTree>
    <p:extLst>
      <p:ext uri="{BB962C8B-B14F-4D97-AF65-F5344CB8AC3E}">
        <p14:creationId xmlns:p14="http://schemas.microsoft.com/office/powerpoint/2010/main" val="1961932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3303F9-9EA8-AE48-8A3D-AADD9B091F65}" type="datetime1">
              <a:rPr lang="en-US" smtClean="0"/>
              <a:t>4/21/13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2323F-BB25-B64C-A629-696FEB58ED1D}" type="slidenum">
              <a:rPr lang="en-US" smtClean="0"/>
              <a:t>‹#›</a:t>
            </a:fld>
            <a:endParaRPr lang="en-US"/>
          </a:p>
        </p:txBody>
      </p:sp>
    </p:spTree>
    <p:extLst>
      <p:ext uri="{BB962C8B-B14F-4D97-AF65-F5344CB8AC3E}">
        <p14:creationId xmlns:p14="http://schemas.microsoft.com/office/powerpoint/2010/main" val="922066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643A09-ED98-6D4B-BE92-7384EC34D97A}" type="datetime1">
              <a:rPr lang="en-US" smtClean="0"/>
              <a:t>4/21/13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2323F-BB25-B64C-A629-696FEB58ED1D}" type="slidenum">
              <a:rPr lang="en-US" smtClean="0"/>
              <a:t>‹#›</a:t>
            </a:fld>
            <a:endParaRPr lang="en-US"/>
          </a:p>
        </p:txBody>
      </p:sp>
    </p:spTree>
    <p:extLst>
      <p:ext uri="{BB962C8B-B14F-4D97-AF65-F5344CB8AC3E}">
        <p14:creationId xmlns:p14="http://schemas.microsoft.com/office/powerpoint/2010/main" val="2830303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D38B7C-F5AE-A14A-B474-116B9C9ACEAB}" type="datetime1">
              <a:rPr lang="en-US" smtClean="0"/>
              <a:t>4/21/13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2323F-BB25-B64C-A629-696FEB58ED1D}" type="slidenum">
              <a:rPr lang="en-US" smtClean="0"/>
              <a:t>‹#›</a:t>
            </a:fld>
            <a:endParaRPr lang="en-US"/>
          </a:p>
        </p:txBody>
      </p:sp>
    </p:spTree>
    <p:extLst>
      <p:ext uri="{BB962C8B-B14F-4D97-AF65-F5344CB8AC3E}">
        <p14:creationId xmlns:p14="http://schemas.microsoft.com/office/powerpoint/2010/main" val="3498271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E83FEF-7122-3942-A122-550C62EC74E8}" type="datetime1">
              <a:rPr lang="en-US" smtClean="0"/>
              <a:t>4/21/13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2323F-BB25-B64C-A629-696FEB58ED1D}" type="slidenum">
              <a:rPr lang="en-US" smtClean="0"/>
              <a:t>‹#›</a:t>
            </a:fld>
            <a:endParaRPr lang="en-US"/>
          </a:p>
        </p:txBody>
      </p:sp>
    </p:spTree>
    <p:extLst>
      <p:ext uri="{BB962C8B-B14F-4D97-AF65-F5344CB8AC3E}">
        <p14:creationId xmlns:p14="http://schemas.microsoft.com/office/powerpoint/2010/main" val="3453742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F7F1E6-EEB2-2A4B-B8F1-EBB696B0F812}" type="datetime1">
              <a:rPr lang="en-US" smtClean="0"/>
              <a:t>4/21/13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2323F-BB25-B64C-A629-696FEB58ED1D}" type="slidenum">
              <a:rPr lang="en-US" smtClean="0"/>
              <a:t>‹#›</a:t>
            </a:fld>
            <a:endParaRPr lang="en-US"/>
          </a:p>
        </p:txBody>
      </p:sp>
    </p:spTree>
    <p:extLst>
      <p:ext uri="{BB962C8B-B14F-4D97-AF65-F5344CB8AC3E}">
        <p14:creationId xmlns:p14="http://schemas.microsoft.com/office/powerpoint/2010/main" val="919551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96F194-0D6B-4442-9122-FC6D9716AC71}" type="datetime1">
              <a:rPr lang="en-US" smtClean="0"/>
              <a:t>4/21/13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22323F-BB25-B64C-A629-696FEB58ED1D}" type="slidenum">
              <a:rPr lang="en-US" smtClean="0"/>
              <a:t>‹#›</a:t>
            </a:fld>
            <a:endParaRPr lang="en-US"/>
          </a:p>
        </p:txBody>
      </p:sp>
    </p:spTree>
    <p:extLst>
      <p:ext uri="{BB962C8B-B14F-4D97-AF65-F5344CB8AC3E}">
        <p14:creationId xmlns:p14="http://schemas.microsoft.com/office/powerpoint/2010/main" val="144116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E8AEBA-0AB7-CD4B-B844-11BE916F796C}" type="datetime1">
              <a:rPr lang="en-US" smtClean="0"/>
              <a:t>4/21/13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22323F-BB25-B64C-A629-696FEB58ED1D}" type="slidenum">
              <a:rPr lang="en-US" smtClean="0"/>
              <a:t>‹#›</a:t>
            </a:fld>
            <a:endParaRPr lang="en-US"/>
          </a:p>
        </p:txBody>
      </p:sp>
    </p:spTree>
    <p:extLst>
      <p:ext uri="{BB962C8B-B14F-4D97-AF65-F5344CB8AC3E}">
        <p14:creationId xmlns:p14="http://schemas.microsoft.com/office/powerpoint/2010/main" val="4136922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DB6235-830A-6E49-97FB-9823D7F5A2A1}" type="datetime1">
              <a:rPr lang="en-US" smtClean="0"/>
              <a:t>4/21/13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22323F-BB25-B64C-A629-696FEB58ED1D}" type="slidenum">
              <a:rPr lang="en-US" smtClean="0"/>
              <a:t>‹#›</a:t>
            </a:fld>
            <a:endParaRPr lang="en-US"/>
          </a:p>
        </p:txBody>
      </p:sp>
    </p:spTree>
    <p:extLst>
      <p:ext uri="{BB962C8B-B14F-4D97-AF65-F5344CB8AC3E}">
        <p14:creationId xmlns:p14="http://schemas.microsoft.com/office/powerpoint/2010/main" val="901978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4D0CDE-8BFB-C34C-A508-7EE871FA9CD2}" type="datetime1">
              <a:rPr lang="en-US" smtClean="0"/>
              <a:t>4/21/13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2323F-BB25-B64C-A629-696FEB58ED1D}" type="slidenum">
              <a:rPr lang="en-US" smtClean="0"/>
              <a:t>‹#›</a:t>
            </a:fld>
            <a:endParaRPr lang="en-US"/>
          </a:p>
        </p:txBody>
      </p:sp>
    </p:spTree>
    <p:extLst>
      <p:ext uri="{BB962C8B-B14F-4D97-AF65-F5344CB8AC3E}">
        <p14:creationId xmlns:p14="http://schemas.microsoft.com/office/powerpoint/2010/main" val="851451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8D00E3-EC45-3A44-854A-491A22E366B0}" type="datetime1">
              <a:rPr lang="en-US" smtClean="0"/>
              <a:t>4/21/13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2323F-BB25-B64C-A629-696FEB58ED1D}" type="slidenum">
              <a:rPr lang="en-US" smtClean="0"/>
              <a:t>‹#›</a:t>
            </a:fld>
            <a:endParaRPr lang="en-US"/>
          </a:p>
        </p:txBody>
      </p:sp>
    </p:spTree>
    <p:extLst>
      <p:ext uri="{BB962C8B-B14F-4D97-AF65-F5344CB8AC3E}">
        <p14:creationId xmlns:p14="http://schemas.microsoft.com/office/powerpoint/2010/main" val="5256190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921904-1E7B-C544-A0A8-E7AA50D86B05}" type="datetime1">
              <a:rPr lang="en-US" smtClean="0"/>
              <a:t>4/21/13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22323F-BB25-B64C-A629-696FEB58ED1D}" type="slidenum">
              <a:rPr lang="en-US" smtClean="0"/>
              <a:t>‹#›</a:t>
            </a:fld>
            <a:endParaRPr lang="en-US"/>
          </a:p>
        </p:txBody>
      </p:sp>
    </p:spTree>
    <p:extLst>
      <p:ext uri="{BB962C8B-B14F-4D97-AF65-F5344CB8AC3E}">
        <p14:creationId xmlns:p14="http://schemas.microsoft.com/office/powerpoint/2010/main" val="2489409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8898"/>
            <a:ext cx="7772400" cy="1130127"/>
          </a:xfrm>
        </p:spPr>
        <p:txBody>
          <a:bodyPr>
            <a:normAutofit/>
          </a:bodyPr>
          <a:lstStyle/>
          <a:p>
            <a:r>
              <a:rPr lang="en-US" sz="3200" b="1" dirty="0" smtClean="0"/>
              <a:t>The InCommon/Net+ Multifactor Authentication Program</a:t>
            </a:r>
            <a:endParaRPr lang="en-US" sz="3200" b="1" dirty="0"/>
          </a:p>
        </p:txBody>
      </p:sp>
      <p:sp>
        <p:nvSpPr>
          <p:cNvPr id="3" name="Subtitle 2"/>
          <p:cNvSpPr>
            <a:spLocks noGrp="1"/>
          </p:cNvSpPr>
          <p:nvPr>
            <p:ph type="subTitle" idx="1"/>
          </p:nvPr>
        </p:nvSpPr>
        <p:spPr>
          <a:xfrm>
            <a:off x="256149" y="1750335"/>
            <a:ext cx="8655716" cy="4895534"/>
          </a:xfrm>
        </p:spPr>
        <p:txBody>
          <a:bodyPr>
            <a:normAutofit/>
          </a:bodyPr>
          <a:lstStyle/>
          <a:p>
            <a:r>
              <a:rPr lang="en-US" sz="2400" dirty="0" smtClean="0">
                <a:solidFill>
                  <a:schemeClr val="tx1"/>
                </a:solidFill>
              </a:rPr>
              <a:t>Joe St Sauver, Ph.D. (joe@internet2.edu or joe@uoregon.edu)</a:t>
            </a:r>
          </a:p>
          <a:p>
            <a:r>
              <a:rPr lang="en-US" sz="2400" dirty="0" smtClean="0">
                <a:solidFill>
                  <a:schemeClr val="tx1"/>
                </a:solidFill>
              </a:rPr>
              <a:t>InCommon Certificate Program Manager and </a:t>
            </a:r>
            <a:br>
              <a:rPr lang="en-US" sz="2400" dirty="0" smtClean="0">
                <a:solidFill>
                  <a:schemeClr val="tx1"/>
                </a:solidFill>
              </a:rPr>
            </a:br>
            <a:r>
              <a:rPr lang="en-US" sz="2400" dirty="0" smtClean="0">
                <a:solidFill>
                  <a:schemeClr val="tx1"/>
                </a:solidFill>
              </a:rPr>
              <a:t>Internet2 Nationwide Security Programs Manager</a:t>
            </a:r>
          </a:p>
          <a:p>
            <a:endParaRPr lang="en-US" sz="2400" dirty="0">
              <a:solidFill>
                <a:schemeClr val="tx1"/>
              </a:solidFill>
            </a:endParaRPr>
          </a:p>
          <a:p>
            <a:r>
              <a:rPr lang="en-US" sz="2400" dirty="0" smtClean="0">
                <a:solidFill>
                  <a:schemeClr val="tx1"/>
                </a:solidFill>
              </a:rPr>
              <a:t>Internet2 </a:t>
            </a:r>
            <a:r>
              <a:rPr lang="en-US" sz="2400" dirty="0" smtClean="0">
                <a:solidFill>
                  <a:schemeClr val="tx1"/>
                </a:solidFill>
              </a:rPr>
              <a:t>Annual </a:t>
            </a:r>
            <a:r>
              <a:rPr lang="en-US" sz="2400" dirty="0" smtClean="0">
                <a:solidFill>
                  <a:schemeClr val="tx1"/>
                </a:solidFill>
              </a:rPr>
              <a:t>Member Meeting</a:t>
            </a:r>
          </a:p>
          <a:p>
            <a:r>
              <a:rPr lang="en-US" sz="2400" dirty="0" smtClean="0">
                <a:solidFill>
                  <a:schemeClr val="tx1"/>
                </a:solidFill>
              </a:rPr>
              <a:t>Salon A, 3-4PM, Monday, May 22</a:t>
            </a:r>
            <a:r>
              <a:rPr lang="en-US" sz="2400" baseline="30000" dirty="0" smtClean="0">
                <a:solidFill>
                  <a:schemeClr val="tx1"/>
                </a:solidFill>
              </a:rPr>
              <a:t>nd</a:t>
            </a:r>
            <a:r>
              <a:rPr lang="en-US" sz="2400" dirty="0" smtClean="0">
                <a:solidFill>
                  <a:schemeClr val="tx1"/>
                </a:solidFill>
              </a:rPr>
              <a:t>, 2013</a:t>
            </a:r>
          </a:p>
          <a:p>
            <a:endParaRPr lang="en-US" sz="2400" dirty="0">
              <a:solidFill>
                <a:schemeClr val="tx1"/>
              </a:solidFill>
            </a:endParaRPr>
          </a:p>
          <a:p>
            <a:r>
              <a:rPr lang="en-US" sz="2400" dirty="0" smtClean="0">
                <a:solidFill>
                  <a:schemeClr val="tx1"/>
                </a:solidFill>
              </a:rPr>
              <a:t>http://</a:t>
            </a:r>
            <a:r>
              <a:rPr lang="en-US" sz="2400" dirty="0" err="1" smtClean="0">
                <a:solidFill>
                  <a:schemeClr val="tx1"/>
                </a:solidFill>
              </a:rPr>
              <a:t>pages.uoregon.edu</a:t>
            </a:r>
            <a:r>
              <a:rPr lang="en-US" sz="2400" dirty="0" smtClean="0">
                <a:solidFill>
                  <a:schemeClr val="tx1"/>
                </a:solidFill>
              </a:rPr>
              <a:t>/</a:t>
            </a:r>
            <a:r>
              <a:rPr lang="en-US" sz="2400" dirty="0" err="1" smtClean="0">
                <a:solidFill>
                  <a:schemeClr val="tx1"/>
                </a:solidFill>
              </a:rPr>
              <a:t>joe</a:t>
            </a:r>
            <a:r>
              <a:rPr lang="en-US" sz="2400" dirty="0" smtClean="0">
                <a:solidFill>
                  <a:schemeClr val="tx1"/>
                </a:solidFill>
              </a:rPr>
              <a:t>/internet2-2013MM</a:t>
            </a:r>
            <a:r>
              <a:rPr lang="en-US" sz="2400" dirty="0" smtClean="0">
                <a:solidFill>
                  <a:schemeClr val="tx1"/>
                </a:solidFill>
              </a:rPr>
              <a:t>/</a:t>
            </a:r>
            <a:br>
              <a:rPr lang="en-US" sz="2400" dirty="0" smtClean="0">
                <a:solidFill>
                  <a:schemeClr val="tx1"/>
                </a:solidFill>
              </a:rPr>
            </a:br>
            <a:endParaRPr lang="en-US" sz="2400" dirty="0" smtClean="0">
              <a:solidFill>
                <a:schemeClr val="tx1"/>
              </a:solidFill>
            </a:endParaRPr>
          </a:p>
          <a:p>
            <a:r>
              <a:rPr lang="en-US" sz="1800" b="1" dirty="0" smtClean="0">
                <a:solidFill>
                  <a:schemeClr val="tx1"/>
                </a:solidFill>
              </a:rPr>
              <a:t>Note:</a:t>
            </a:r>
            <a:r>
              <a:rPr lang="en-US" sz="1800" dirty="0" smtClean="0">
                <a:solidFill>
                  <a:schemeClr val="tx1"/>
                </a:solidFill>
              </a:rPr>
              <a:t> These slides are provided in a detailed format for those who may be hearing impaired,  for participants whose primary language may be something other than English, and to meet the needs of those who may be viewing these slides after the meeting is over.</a:t>
            </a:r>
            <a:endParaRPr lang="en-US" sz="1800" dirty="0" smtClean="0">
              <a:solidFill>
                <a:schemeClr val="tx1"/>
              </a:solidFill>
            </a:endParaRPr>
          </a:p>
        </p:txBody>
      </p:sp>
    </p:spTree>
    <p:extLst>
      <p:ext uri="{BB962C8B-B14F-4D97-AF65-F5344CB8AC3E}">
        <p14:creationId xmlns:p14="http://schemas.microsoft.com/office/powerpoint/2010/main" val="65911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C22323F-BB25-B64C-A629-696FEB58ED1D}" type="slidenum">
              <a:rPr lang="en-US" smtClean="0"/>
              <a:t>10</a:t>
            </a:fld>
            <a:endParaRPr lang="en-US"/>
          </a:p>
        </p:txBody>
      </p:sp>
      <p:pic>
        <p:nvPicPr>
          <p:cNvPr id="7" name="Picture 6" descr="google-2-ste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695" y="436936"/>
            <a:ext cx="5038505" cy="5842773"/>
          </a:xfrm>
          <a:prstGeom prst="rect">
            <a:avLst/>
          </a:prstGeom>
        </p:spPr>
      </p:pic>
      <p:sp>
        <p:nvSpPr>
          <p:cNvPr id="8" name="TextBox 7"/>
          <p:cNvSpPr txBox="1"/>
          <p:nvPr/>
        </p:nvSpPr>
        <p:spPr>
          <a:xfrm>
            <a:off x="447636" y="207927"/>
            <a:ext cx="600946" cy="4524315"/>
          </a:xfrm>
          <a:prstGeom prst="rect">
            <a:avLst/>
          </a:prstGeom>
          <a:noFill/>
        </p:spPr>
        <p:txBody>
          <a:bodyPr wrap="none" rtlCol="0">
            <a:spAutoFit/>
          </a:bodyPr>
          <a:lstStyle/>
          <a:p>
            <a:r>
              <a:rPr lang="en-US" sz="4800" b="1" dirty="0" smtClean="0"/>
              <a:t>G</a:t>
            </a:r>
            <a:br>
              <a:rPr lang="en-US" sz="4800" b="1" dirty="0" smtClean="0"/>
            </a:br>
            <a:r>
              <a:rPr lang="en-US" sz="4800" b="1" dirty="0" smtClean="0"/>
              <a:t>O</a:t>
            </a:r>
            <a:br>
              <a:rPr lang="en-US" sz="4800" b="1" dirty="0" smtClean="0"/>
            </a:br>
            <a:r>
              <a:rPr lang="en-US" sz="4800" b="1" dirty="0" smtClean="0"/>
              <a:t>O</a:t>
            </a:r>
            <a:br>
              <a:rPr lang="en-US" sz="4800" b="1" dirty="0" smtClean="0"/>
            </a:br>
            <a:r>
              <a:rPr lang="en-US" sz="4800" b="1" dirty="0" smtClean="0"/>
              <a:t>G</a:t>
            </a:r>
            <a:br>
              <a:rPr lang="en-US" sz="4800" b="1" dirty="0" smtClean="0"/>
            </a:br>
            <a:r>
              <a:rPr lang="en-US" sz="4800" b="1" dirty="0" smtClean="0"/>
              <a:t>L</a:t>
            </a:r>
            <a:br>
              <a:rPr lang="en-US" sz="4800" b="1" dirty="0" smtClean="0"/>
            </a:br>
            <a:r>
              <a:rPr lang="en-US" sz="4800" b="1" dirty="0" smtClean="0"/>
              <a:t>E</a:t>
            </a:r>
            <a:endParaRPr lang="en-US" sz="4800" b="1" dirty="0"/>
          </a:p>
        </p:txBody>
      </p:sp>
    </p:spTree>
    <p:extLst>
      <p:ext uri="{BB962C8B-B14F-4D97-AF65-F5344CB8AC3E}">
        <p14:creationId xmlns:p14="http://schemas.microsoft.com/office/powerpoint/2010/main" val="198912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C22323F-BB25-B64C-A629-696FEB58ED1D}" type="slidenum">
              <a:rPr lang="en-US" smtClean="0"/>
              <a:t>11</a:t>
            </a:fld>
            <a:endParaRPr lang="en-US"/>
          </a:p>
        </p:txBody>
      </p:sp>
      <p:pic>
        <p:nvPicPr>
          <p:cNvPr id="2" name="Picture 1" descr="apple-2-ste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699" y="460868"/>
            <a:ext cx="6818638" cy="6049257"/>
          </a:xfrm>
          <a:prstGeom prst="rect">
            <a:avLst/>
          </a:prstGeom>
        </p:spPr>
      </p:pic>
      <p:sp>
        <p:nvSpPr>
          <p:cNvPr id="5" name="TextBox 4"/>
          <p:cNvSpPr txBox="1"/>
          <p:nvPr/>
        </p:nvSpPr>
        <p:spPr>
          <a:xfrm>
            <a:off x="468456" y="460868"/>
            <a:ext cx="557665" cy="3785652"/>
          </a:xfrm>
          <a:prstGeom prst="rect">
            <a:avLst/>
          </a:prstGeom>
          <a:noFill/>
        </p:spPr>
        <p:txBody>
          <a:bodyPr wrap="none" rtlCol="0">
            <a:spAutoFit/>
          </a:bodyPr>
          <a:lstStyle/>
          <a:p>
            <a:r>
              <a:rPr lang="en-US" sz="4800" b="1" dirty="0" smtClean="0"/>
              <a:t>A</a:t>
            </a:r>
            <a:br>
              <a:rPr lang="en-US" sz="4800" b="1" dirty="0" smtClean="0"/>
            </a:br>
            <a:r>
              <a:rPr lang="en-US" sz="4800" b="1" dirty="0" smtClean="0"/>
              <a:t>P</a:t>
            </a:r>
            <a:br>
              <a:rPr lang="en-US" sz="4800" b="1" dirty="0" smtClean="0"/>
            </a:br>
            <a:r>
              <a:rPr lang="en-US" sz="4800" b="1" dirty="0" smtClean="0"/>
              <a:t>P</a:t>
            </a:r>
            <a:br>
              <a:rPr lang="en-US" sz="4800" b="1" dirty="0" smtClean="0"/>
            </a:br>
            <a:r>
              <a:rPr lang="en-US" sz="4800" b="1" dirty="0" smtClean="0"/>
              <a:t>L</a:t>
            </a:r>
            <a:br>
              <a:rPr lang="en-US" sz="4800" b="1" dirty="0" smtClean="0"/>
            </a:br>
            <a:r>
              <a:rPr lang="en-US" sz="4800" b="1" dirty="0" smtClean="0"/>
              <a:t>E</a:t>
            </a:r>
            <a:endParaRPr lang="en-US" sz="4800" b="1" dirty="0"/>
          </a:p>
        </p:txBody>
      </p:sp>
    </p:spTree>
    <p:extLst>
      <p:ext uri="{BB962C8B-B14F-4D97-AF65-F5344CB8AC3E}">
        <p14:creationId xmlns:p14="http://schemas.microsoft.com/office/powerpoint/2010/main" val="4040251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C22323F-BB25-B64C-A629-696FEB58ED1D}" type="slidenum">
              <a:rPr lang="en-US" smtClean="0"/>
              <a:t>12</a:t>
            </a:fld>
            <a:endParaRPr lang="en-US"/>
          </a:p>
        </p:txBody>
      </p:sp>
      <p:sp>
        <p:nvSpPr>
          <p:cNvPr id="5" name="TextBox 4"/>
          <p:cNvSpPr txBox="1"/>
          <p:nvPr/>
        </p:nvSpPr>
        <p:spPr>
          <a:xfrm>
            <a:off x="447636" y="277589"/>
            <a:ext cx="600946" cy="6001643"/>
          </a:xfrm>
          <a:prstGeom prst="rect">
            <a:avLst/>
          </a:prstGeom>
          <a:noFill/>
        </p:spPr>
        <p:txBody>
          <a:bodyPr wrap="none" rtlCol="0">
            <a:spAutoFit/>
          </a:bodyPr>
          <a:lstStyle/>
          <a:p>
            <a:r>
              <a:rPr lang="en-US" sz="4800" b="1" dirty="0" smtClean="0"/>
              <a:t>F</a:t>
            </a:r>
            <a:br>
              <a:rPr lang="en-US" sz="4800" b="1" dirty="0" smtClean="0"/>
            </a:br>
            <a:r>
              <a:rPr lang="en-US" sz="4800" b="1" dirty="0" smtClean="0"/>
              <a:t>A</a:t>
            </a:r>
            <a:br>
              <a:rPr lang="en-US" sz="4800" b="1" dirty="0" smtClean="0"/>
            </a:br>
            <a:r>
              <a:rPr lang="en-US" sz="4800" b="1" dirty="0" smtClean="0"/>
              <a:t>C</a:t>
            </a:r>
            <a:br>
              <a:rPr lang="en-US" sz="4800" b="1" dirty="0" smtClean="0"/>
            </a:br>
            <a:r>
              <a:rPr lang="en-US" sz="4800" b="1" dirty="0" smtClean="0"/>
              <a:t>E</a:t>
            </a:r>
            <a:br>
              <a:rPr lang="en-US" sz="4800" b="1" dirty="0" smtClean="0"/>
            </a:br>
            <a:r>
              <a:rPr lang="en-US" sz="4800" b="1" dirty="0" smtClean="0"/>
              <a:t>B</a:t>
            </a:r>
            <a:br>
              <a:rPr lang="en-US" sz="4800" b="1" dirty="0" smtClean="0"/>
            </a:br>
            <a:r>
              <a:rPr lang="en-US" sz="4800" b="1" dirty="0" smtClean="0"/>
              <a:t>O</a:t>
            </a:r>
            <a:br>
              <a:rPr lang="en-US" sz="4800" b="1" dirty="0" smtClean="0"/>
            </a:br>
            <a:r>
              <a:rPr lang="en-US" sz="4800" b="1" dirty="0" smtClean="0"/>
              <a:t>O</a:t>
            </a:r>
            <a:br>
              <a:rPr lang="en-US" sz="4800" b="1" dirty="0" smtClean="0"/>
            </a:br>
            <a:r>
              <a:rPr lang="en-US" sz="4800" b="1" dirty="0" smtClean="0"/>
              <a:t>K</a:t>
            </a:r>
            <a:endParaRPr lang="en-US" sz="4800" b="1" dirty="0"/>
          </a:p>
        </p:txBody>
      </p:sp>
      <p:pic>
        <p:nvPicPr>
          <p:cNvPr id="6" name="Picture 5" descr="facebook-2-ste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464" y="538385"/>
            <a:ext cx="5205067" cy="5683504"/>
          </a:xfrm>
          <a:prstGeom prst="rect">
            <a:avLst/>
          </a:prstGeom>
        </p:spPr>
      </p:pic>
    </p:spTree>
    <p:extLst>
      <p:ext uri="{BB962C8B-B14F-4D97-AF65-F5344CB8AC3E}">
        <p14:creationId xmlns:p14="http://schemas.microsoft.com/office/powerpoint/2010/main" val="946055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C22323F-BB25-B64C-A629-696FEB58ED1D}" type="slidenum">
              <a:rPr lang="en-US" smtClean="0"/>
              <a:t>13</a:t>
            </a:fld>
            <a:endParaRPr lang="en-US"/>
          </a:p>
        </p:txBody>
      </p:sp>
      <p:sp>
        <p:nvSpPr>
          <p:cNvPr id="5" name="TextBox 4"/>
          <p:cNvSpPr txBox="1"/>
          <p:nvPr/>
        </p:nvSpPr>
        <p:spPr>
          <a:xfrm>
            <a:off x="336875" y="117693"/>
            <a:ext cx="722674" cy="6740307"/>
          </a:xfrm>
          <a:prstGeom prst="rect">
            <a:avLst/>
          </a:prstGeom>
          <a:noFill/>
        </p:spPr>
        <p:txBody>
          <a:bodyPr wrap="none" rtlCol="0">
            <a:spAutoFit/>
          </a:bodyPr>
          <a:lstStyle/>
          <a:p>
            <a:r>
              <a:rPr lang="en-US" sz="4800" b="1" dirty="0" smtClean="0"/>
              <a:t>M</a:t>
            </a:r>
            <a:br>
              <a:rPr lang="en-US" sz="4800" b="1" dirty="0" smtClean="0"/>
            </a:br>
            <a:r>
              <a:rPr lang="en-US" sz="4800" b="1" dirty="0" smtClean="0"/>
              <a:t>I</a:t>
            </a:r>
            <a:br>
              <a:rPr lang="en-US" sz="4800" b="1" dirty="0" smtClean="0"/>
            </a:br>
            <a:r>
              <a:rPr lang="en-US" sz="4800" b="1" dirty="0" smtClean="0"/>
              <a:t>C</a:t>
            </a:r>
            <a:br>
              <a:rPr lang="en-US" sz="4800" b="1" dirty="0" smtClean="0"/>
            </a:br>
            <a:r>
              <a:rPr lang="en-US" sz="4800" b="1" dirty="0" smtClean="0"/>
              <a:t>R</a:t>
            </a:r>
            <a:br>
              <a:rPr lang="en-US" sz="4800" b="1" dirty="0" smtClean="0"/>
            </a:br>
            <a:r>
              <a:rPr lang="en-US" sz="4800" b="1" dirty="0" smtClean="0"/>
              <a:t>O</a:t>
            </a:r>
            <a:br>
              <a:rPr lang="en-US" sz="4800" b="1" dirty="0" smtClean="0"/>
            </a:br>
            <a:r>
              <a:rPr lang="en-US" sz="4800" b="1" dirty="0" smtClean="0"/>
              <a:t>S</a:t>
            </a:r>
            <a:br>
              <a:rPr lang="en-US" sz="4800" b="1" dirty="0" smtClean="0"/>
            </a:br>
            <a:r>
              <a:rPr lang="en-US" sz="4800" b="1" dirty="0" smtClean="0"/>
              <a:t>O</a:t>
            </a:r>
            <a:br>
              <a:rPr lang="en-US" sz="4800" b="1" dirty="0" smtClean="0"/>
            </a:br>
            <a:r>
              <a:rPr lang="en-US" sz="4800" b="1" dirty="0" smtClean="0"/>
              <a:t>F</a:t>
            </a:r>
            <a:br>
              <a:rPr lang="en-US" sz="4800" b="1" dirty="0" smtClean="0"/>
            </a:br>
            <a:r>
              <a:rPr lang="en-US" sz="4800" b="1" dirty="0" smtClean="0"/>
              <a:t>T</a:t>
            </a:r>
            <a:endParaRPr lang="en-US" sz="4800" b="1" dirty="0"/>
          </a:p>
        </p:txBody>
      </p:sp>
      <p:pic>
        <p:nvPicPr>
          <p:cNvPr id="3" name="Picture 2" descr="microsoft-2-ste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7575" y="275394"/>
            <a:ext cx="6662486" cy="6258400"/>
          </a:xfrm>
          <a:prstGeom prst="rect">
            <a:avLst/>
          </a:prstGeom>
        </p:spPr>
      </p:pic>
    </p:spTree>
    <p:extLst>
      <p:ext uri="{BB962C8B-B14F-4D97-AF65-F5344CB8AC3E}">
        <p14:creationId xmlns:p14="http://schemas.microsoft.com/office/powerpoint/2010/main" val="3272644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C22323F-BB25-B64C-A629-696FEB58ED1D}" type="slidenum">
              <a:rPr lang="en-US" smtClean="0"/>
              <a:t>14</a:t>
            </a:fld>
            <a:endParaRPr lang="en-US"/>
          </a:p>
        </p:txBody>
      </p:sp>
      <p:sp>
        <p:nvSpPr>
          <p:cNvPr id="5" name="TextBox 4"/>
          <p:cNvSpPr txBox="1"/>
          <p:nvPr/>
        </p:nvSpPr>
        <p:spPr>
          <a:xfrm>
            <a:off x="343534" y="294954"/>
            <a:ext cx="557665" cy="4524315"/>
          </a:xfrm>
          <a:prstGeom prst="rect">
            <a:avLst/>
          </a:prstGeom>
          <a:noFill/>
        </p:spPr>
        <p:txBody>
          <a:bodyPr wrap="none" rtlCol="0">
            <a:spAutoFit/>
          </a:bodyPr>
          <a:lstStyle/>
          <a:p>
            <a:r>
              <a:rPr lang="en-US" sz="4800" b="1" dirty="0" smtClean="0"/>
              <a:t>P</a:t>
            </a:r>
            <a:br>
              <a:rPr lang="en-US" sz="4800" b="1" dirty="0" smtClean="0"/>
            </a:br>
            <a:r>
              <a:rPr lang="en-US" sz="4800" b="1" dirty="0" smtClean="0"/>
              <a:t>A</a:t>
            </a:r>
            <a:br>
              <a:rPr lang="en-US" sz="4800" b="1" dirty="0" smtClean="0"/>
            </a:br>
            <a:r>
              <a:rPr lang="en-US" sz="4800" b="1" dirty="0" smtClean="0"/>
              <a:t>Y</a:t>
            </a:r>
            <a:br>
              <a:rPr lang="en-US" sz="4800" b="1" dirty="0" smtClean="0"/>
            </a:br>
            <a:r>
              <a:rPr lang="en-US" sz="4800" b="1" dirty="0" smtClean="0"/>
              <a:t>P</a:t>
            </a:r>
            <a:br>
              <a:rPr lang="en-US" sz="4800" b="1" dirty="0" smtClean="0"/>
            </a:br>
            <a:r>
              <a:rPr lang="en-US" sz="4800" b="1" dirty="0" smtClean="0"/>
              <a:t>A</a:t>
            </a:r>
            <a:br>
              <a:rPr lang="en-US" sz="4800" b="1" dirty="0" smtClean="0"/>
            </a:br>
            <a:r>
              <a:rPr lang="en-US" sz="4800" b="1" dirty="0" smtClean="0"/>
              <a:t>L</a:t>
            </a:r>
            <a:endParaRPr lang="en-US" sz="4800" b="1" dirty="0"/>
          </a:p>
        </p:txBody>
      </p:sp>
      <p:pic>
        <p:nvPicPr>
          <p:cNvPr id="2" name="Picture 1" descr="paypal-2-ste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059" y="395921"/>
            <a:ext cx="6371001" cy="5661234"/>
          </a:xfrm>
          <a:prstGeom prst="rect">
            <a:avLst/>
          </a:prstGeom>
        </p:spPr>
      </p:pic>
    </p:spTree>
    <p:extLst>
      <p:ext uri="{BB962C8B-B14F-4D97-AF65-F5344CB8AC3E}">
        <p14:creationId xmlns:p14="http://schemas.microsoft.com/office/powerpoint/2010/main" val="2292089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C22323F-BB25-B64C-A629-696FEB58ED1D}" type="slidenum">
              <a:rPr lang="en-US" smtClean="0"/>
              <a:t>15</a:t>
            </a:fld>
            <a:endParaRPr lang="en-US"/>
          </a:p>
        </p:txBody>
      </p:sp>
      <p:sp>
        <p:nvSpPr>
          <p:cNvPr id="5" name="TextBox 4"/>
          <p:cNvSpPr txBox="1"/>
          <p:nvPr/>
        </p:nvSpPr>
        <p:spPr>
          <a:xfrm>
            <a:off x="447636" y="277589"/>
            <a:ext cx="600946" cy="3785652"/>
          </a:xfrm>
          <a:prstGeom prst="rect">
            <a:avLst/>
          </a:prstGeom>
          <a:noFill/>
        </p:spPr>
        <p:txBody>
          <a:bodyPr wrap="none" rtlCol="0">
            <a:spAutoFit/>
          </a:bodyPr>
          <a:lstStyle/>
          <a:p>
            <a:r>
              <a:rPr lang="en-US" sz="4800" b="1" dirty="0" smtClean="0"/>
              <a:t>Y</a:t>
            </a:r>
            <a:br>
              <a:rPr lang="en-US" sz="4800" b="1" dirty="0" smtClean="0"/>
            </a:br>
            <a:r>
              <a:rPr lang="en-US" sz="4800" b="1" dirty="0" smtClean="0"/>
              <a:t>A</a:t>
            </a:r>
            <a:br>
              <a:rPr lang="en-US" sz="4800" b="1" dirty="0" smtClean="0"/>
            </a:br>
            <a:r>
              <a:rPr lang="en-US" sz="4800" b="1" dirty="0" smtClean="0"/>
              <a:t>H</a:t>
            </a:r>
            <a:br>
              <a:rPr lang="en-US" sz="4800" b="1" dirty="0" smtClean="0"/>
            </a:br>
            <a:r>
              <a:rPr lang="en-US" sz="4800" b="1" dirty="0" smtClean="0"/>
              <a:t>O</a:t>
            </a:r>
            <a:br>
              <a:rPr lang="en-US" sz="4800" b="1" dirty="0" smtClean="0"/>
            </a:br>
            <a:r>
              <a:rPr lang="en-US" sz="4800" b="1" dirty="0" smtClean="0"/>
              <a:t>O</a:t>
            </a:r>
            <a:endParaRPr lang="en-US" sz="4800" b="1" dirty="0"/>
          </a:p>
        </p:txBody>
      </p:sp>
      <p:pic>
        <p:nvPicPr>
          <p:cNvPr id="2" name="Picture 1" descr="yahoo-two-ste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9795" y="479850"/>
            <a:ext cx="5028094" cy="6049564"/>
          </a:xfrm>
          <a:prstGeom prst="rect">
            <a:avLst/>
          </a:prstGeom>
        </p:spPr>
      </p:pic>
    </p:spTree>
    <p:extLst>
      <p:ext uri="{BB962C8B-B14F-4D97-AF65-F5344CB8AC3E}">
        <p14:creationId xmlns:p14="http://schemas.microsoft.com/office/powerpoint/2010/main" val="600088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1422"/>
            <a:ext cx="9144000" cy="508347"/>
          </a:xfrm>
        </p:spPr>
        <p:txBody>
          <a:bodyPr>
            <a:normAutofit/>
          </a:bodyPr>
          <a:lstStyle/>
          <a:p>
            <a:r>
              <a:rPr lang="en-US" sz="3200" b="1" dirty="0" smtClean="0"/>
              <a:t>A Noteworthy Point of Commonality: Mobile Phones</a:t>
            </a:r>
            <a:endParaRPr lang="en-US" sz="3200" b="1" dirty="0"/>
          </a:p>
        </p:txBody>
      </p:sp>
      <p:sp>
        <p:nvSpPr>
          <p:cNvPr id="3" name="Content Placeholder 2"/>
          <p:cNvSpPr>
            <a:spLocks noGrp="1"/>
          </p:cNvSpPr>
          <p:nvPr>
            <p:ph idx="1"/>
          </p:nvPr>
        </p:nvSpPr>
        <p:spPr>
          <a:xfrm>
            <a:off x="181439" y="919692"/>
            <a:ext cx="8805136" cy="5643498"/>
          </a:xfrm>
        </p:spPr>
        <p:txBody>
          <a:bodyPr>
            <a:normAutofit/>
          </a:bodyPr>
          <a:lstStyle/>
          <a:p>
            <a:r>
              <a:rPr lang="en-US" sz="2400" dirty="0" smtClean="0"/>
              <a:t>If you look at the multifactor services that Google, Apple, and all the other commercial services are deploying, there's one factor that really jumps out: they're ALL deploying mobile phone-based solutions, just as InCommon is with its multifactor offering from Duo Security.</a:t>
            </a:r>
          </a:p>
          <a:p>
            <a:endParaRPr lang="en-US" sz="2400" dirty="0"/>
          </a:p>
          <a:p>
            <a:r>
              <a:rPr lang="en-US" sz="2400" dirty="0" smtClean="0"/>
              <a:t>Using a mobile phone-based solution has multiple advantages, including being cost effective, but also introducing a second independent channel, making it harder for malware to subvert your authentication process.</a:t>
            </a:r>
          </a:p>
        </p:txBody>
      </p:sp>
      <p:sp>
        <p:nvSpPr>
          <p:cNvPr id="4" name="Slide Number Placeholder 3"/>
          <p:cNvSpPr>
            <a:spLocks noGrp="1"/>
          </p:cNvSpPr>
          <p:nvPr>
            <p:ph type="sldNum" sz="quarter" idx="12"/>
          </p:nvPr>
        </p:nvSpPr>
        <p:spPr/>
        <p:txBody>
          <a:bodyPr/>
          <a:lstStyle/>
          <a:p>
            <a:fld id="{BC22323F-BB25-B64C-A629-696FEB58ED1D}" type="slidenum">
              <a:rPr lang="en-US" smtClean="0"/>
              <a:t>16</a:t>
            </a:fld>
            <a:endParaRPr lang="en-US"/>
          </a:p>
        </p:txBody>
      </p:sp>
    </p:spTree>
    <p:extLst>
      <p:ext uri="{BB962C8B-B14F-4D97-AF65-F5344CB8AC3E}">
        <p14:creationId xmlns:p14="http://schemas.microsoft.com/office/powerpoint/2010/main" val="3241200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439" y="181422"/>
            <a:ext cx="8805136" cy="755534"/>
          </a:xfrm>
        </p:spPr>
        <p:txBody>
          <a:bodyPr>
            <a:normAutofit/>
          </a:bodyPr>
          <a:lstStyle/>
          <a:p>
            <a:r>
              <a:rPr lang="en-US" sz="3200" b="1" dirty="0" smtClean="0"/>
              <a:t>Are </a:t>
            </a:r>
            <a:r>
              <a:rPr lang="en-US" sz="3200" b="1" u="sng" dirty="0" smtClean="0"/>
              <a:t>You</a:t>
            </a:r>
            <a:r>
              <a:rPr lang="en-US" sz="3200" b="1" dirty="0" smtClean="0"/>
              <a:t> Using Multifactor Authentication With These Or Other Popular Consumer ISP Services?</a:t>
            </a:r>
            <a:endParaRPr lang="en-US" sz="3200" b="1" dirty="0"/>
          </a:p>
        </p:txBody>
      </p:sp>
      <p:sp>
        <p:nvSpPr>
          <p:cNvPr id="3" name="Content Placeholder 2"/>
          <p:cNvSpPr>
            <a:spLocks noGrp="1"/>
          </p:cNvSpPr>
          <p:nvPr>
            <p:ph idx="1"/>
          </p:nvPr>
        </p:nvSpPr>
        <p:spPr>
          <a:xfrm>
            <a:off x="181439" y="1301328"/>
            <a:ext cx="8805136" cy="5261862"/>
          </a:xfrm>
        </p:spPr>
        <p:txBody>
          <a:bodyPr>
            <a:normAutofit/>
          </a:bodyPr>
          <a:lstStyle/>
          <a:p>
            <a:r>
              <a:rPr lang="en-US" sz="2400" dirty="0" smtClean="0"/>
              <a:t>If so, we'd love to hear about your experiences with them, if you're willing to share your point of view. (Our general assumption is that these services typically have some of the most carefully engineered multifactor deployments in </a:t>
            </a:r>
            <a:r>
              <a:rPr lang="en-US" sz="2400" dirty="0" smtClean="0"/>
              <a:t>existence, so we'd like to glean any lessons we can from them)</a:t>
            </a:r>
          </a:p>
          <a:p>
            <a:endParaRPr lang="en-US" sz="2400" dirty="0"/>
          </a:p>
          <a:p>
            <a:r>
              <a:rPr lang="en-US" sz="2400" dirty="0" smtClean="0"/>
              <a:t>If you're not using multifactor authentication with those services, or on your campus, we'd like to understand why not.</a:t>
            </a:r>
          </a:p>
        </p:txBody>
      </p:sp>
      <p:sp>
        <p:nvSpPr>
          <p:cNvPr id="4" name="Slide Number Placeholder 3"/>
          <p:cNvSpPr>
            <a:spLocks noGrp="1"/>
          </p:cNvSpPr>
          <p:nvPr>
            <p:ph type="sldNum" sz="quarter" idx="12"/>
          </p:nvPr>
        </p:nvSpPr>
        <p:spPr/>
        <p:txBody>
          <a:bodyPr/>
          <a:lstStyle/>
          <a:p>
            <a:fld id="{BC22323F-BB25-B64C-A629-696FEB58ED1D}" type="slidenum">
              <a:rPr lang="en-US" smtClean="0"/>
              <a:t>17</a:t>
            </a:fld>
            <a:endParaRPr lang="en-US"/>
          </a:p>
        </p:txBody>
      </p:sp>
    </p:spTree>
    <p:extLst>
      <p:ext uri="{BB962C8B-B14F-4D97-AF65-F5344CB8AC3E}">
        <p14:creationId xmlns:p14="http://schemas.microsoft.com/office/powerpoint/2010/main" val="3736130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8137"/>
            <a:ext cx="9144000" cy="920093"/>
          </a:xfrm>
        </p:spPr>
        <p:txBody>
          <a:bodyPr>
            <a:normAutofit/>
          </a:bodyPr>
          <a:lstStyle/>
          <a:p>
            <a:r>
              <a:rPr lang="en-US" sz="3200" b="1" dirty="0" smtClean="0"/>
              <a:t>There Can Be Many Reasons Why a Site </a:t>
            </a:r>
            <a:br>
              <a:rPr lang="en-US" sz="3200" b="1" dirty="0" smtClean="0"/>
            </a:br>
            <a:r>
              <a:rPr lang="en-US" sz="3200" b="1" dirty="0" smtClean="0"/>
              <a:t>Doesn't Deploy Multifactor Authentication</a:t>
            </a:r>
            <a:endParaRPr lang="en-US" sz="3200" b="1" dirty="0"/>
          </a:p>
        </p:txBody>
      </p:sp>
      <p:sp>
        <p:nvSpPr>
          <p:cNvPr id="3" name="Content Placeholder 2"/>
          <p:cNvSpPr>
            <a:spLocks noGrp="1"/>
          </p:cNvSpPr>
          <p:nvPr>
            <p:ph idx="1"/>
          </p:nvPr>
        </p:nvSpPr>
        <p:spPr>
          <a:xfrm>
            <a:off x="181439" y="1193410"/>
            <a:ext cx="8805136" cy="5369780"/>
          </a:xfrm>
        </p:spPr>
        <p:txBody>
          <a:bodyPr>
            <a:normAutofit/>
          </a:bodyPr>
          <a:lstStyle/>
          <a:p>
            <a:r>
              <a:rPr lang="en-US" sz="2400" dirty="0" smtClean="0"/>
              <a:t>Some of those reasons may relate to people/processes/funding; other issues may relate to technology, or something else entirely. The critical reason (or mix of reasons) may vary widely from site to site, and may evolve over time.</a:t>
            </a:r>
            <a:endParaRPr lang="en-US" sz="2400" dirty="0"/>
          </a:p>
          <a:p>
            <a:r>
              <a:rPr lang="en-US" sz="2400" dirty="0" smtClean="0"/>
              <a:t>We know (or at least we've know we've repeatedly heard) that sometimes folks think that the decision to deploy (or to not deploy) multifactor authentication is one that rests with just one person, perhaps the institution's chief information security officer (CISO). We believe that's an </a:t>
            </a:r>
            <a:r>
              <a:rPr lang="en-US" sz="2400" dirty="0" smtClean="0"/>
              <a:t>oversimplified decision making model.</a:t>
            </a:r>
            <a:endParaRPr lang="en-US" sz="2400" dirty="0"/>
          </a:p>
          <a:p>
            <a:r>
              <a:rPr lang="en-US" sz="2400" dirty="0"/>
              <a:t>W</a:t>
            </a:r>
            <a:r>
              <a:rPr lang="en-US" sz="2400" dirty="0" smtClean="0"/>
              <a:t>e believe that many people actually help make decisions about multifactor (or may drag their heals and resist multifactor authentication deployment)...</a:t>
            </a:r>
          </a:p>
        </p:txBody>
      </p:sp>
      <p:sp>
        <p:nvSpPr>
          <p:cNvPr id="4" name="Slide Number Placeholder 3"/>
          <p:cNvSpPr>
            <a:spLocks noGrp="1"/>
          </p:cNvSpPr>
          <p:nvPr>
            <p:ph type="sldNum" sz="quarter" idx="12"/>
          </p:nvPr>
        </p:nvSpPr>
        <p:spPr>
          <a:xfrm>
            <a:off x="6698942" y="6198065"/>
            <a:ext cx="2133600" cy="365125"/>
          </a:xfrm>
        </p:spPr>
        <p:txBody>
          <a:bodyPr/>
          <a:lstStyle/>
          <a:p>
            <a:fld id="{BC22323F-BB25-B64C-A629-696FEB58ED1D}" type="slidenum">
              <a:rPr lang="en-US" smtClean="0"/>
              <a:t>18</a:t>
            </a:fld>
            <a:endParaRPr lang="en-US" dirty="0"/>
          </a:p>
        </p:txBody>
      </p:sp>
    </p:spTree>
    <p:extLst>
      <p:ext uri="{BB962C8B-B14F-4D97-AF65-F5344CB8AC3E}">
        <p14:creationId xmlns:p14="http://schemas.microsoft.com/office/powerpoint/2010/main" val="3091400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8137"/>
            <a:ext cx="9144000" cy="920093"/>
          </a:xfrm>
        </p:spPr>
        <p:txBody>
          <a:bodyPr>
            <a:normAutofit/>
          </a:bodyPr>
          <a:lstStyle/>
          <a:p>
            <a:r>
              <a:rPr lang="en-US" sz="3200" b="1" dirty="0" smtClean="0"/>
              <a:t>Some of the People Who May </a:t>
            </a:r>
            <a:r>
              <a:rPr lang="en-US" sz="3200" b="1" dirty="0" smtClean="0"/>
              <a:t>Gate the Decision </a:t>
            </a:r>
            <a:r>
              <a:rPr lang="en-US" sz="3200" b="1" dirty="0" smtClean="0"/>
              <a:t/>
            </a:r>
            <a:br>
              <a:rPr lang="en-US" sz="3200" b="1" dirty="0" smtClean="0"/>
            </a:br>
            <a:r>
              <a:rPr lang="en-US" sz="3200" b="1" dirty="0" smtClean="0"/>
              <a:t>To </a:t>
            </a:r>
            <a:r>
              <a:rPr lang="en-US" sz="3200" b="1" dirty="0" smtClean="0"/>
              <a:t>Deploy (Or </a:t>
            </a:r>
            <a:r>
              <a:rPr lang="en-US" sz="3200" b="1" dirty="0"/>
              <a:t>T</a:t>
            </a:r>
            <a:r>
              <a:rPr lang="en-US" sz="3200" b="1" dirty="0" smtClean="0"/>
              <a:t>o NOT Deploy) Multifactor </a:t>
            </a:r>
            <a:r>
              <a:rPr lang="en-US" sz="3200" b="1" dirty="0" smtClean="0"/>
              <a:t>Auth</a:t>
            </a:r>
            <a:endParaRPr lang="en-US" sz="3200" b="1" dirty="0"/>
          </a:p>
        </p:txBody>
      </p:sp>
      <p:sp>
        <p:nvSpPr>
          <p:cNvPr id="3" name="Content Placeholder 2"/>
          <p:cNvSpPr>
            <a:spLocks noGrp="1"/>
          </p:cNvSpPr>
          <p:nvPr>
            <p:ph idx="1"/>
          </p:nvPr>
        </p:nvSpPr>
        <p:spPr>
          <a:xfrm>
            <a:off x="181439" y="1193410"/>
            <a:ext cx="8805136" cy="5369780"/>
          </a:xfrm>
        </p:spPr>
        <p:txBody>
          <a:bodyPr>
            <a:normAutofit/>
          </a:bodyPr>
          <a:lstStyle/>
          <a:p>
            <a:r>
              <a:rPr lang="en-US" sz="2400" b="1" dirty="0" smtClean="0"/>
              <a:t>CIO (and above):</a:t>
            </a:r>
            <a:r>
              <a:rPr lang="en-US" sz="2400" dirty="0" smtClean="0"/>
              <a:t> </a:t>
            </a:r>
            <a:r>
              <a:rPr lang="en-US" sz="2400" dirty="0" smtClean="0"/>
              <a:t>Is information security </a:t>
            </a:r>
            <a:r>
              <a:rPr lang="en-US" sz="2400" dirty="0" smtClean="0"/>
              <a:t>an institutional </a:t>
            </a:r>
            <a:r>
              <a:rPr lang="en-US" sz="2400" dirty="0" smtClean="0"/>
              <a:t>priority? </a:t>
            </a:r>
            <a:br>
              <a:rPr lang="en-US" sz="2400" dirty="0" smtClean="0"/>
            </a:br>
            <a:r>
              <a:rPr lang="en-US" sz="2400" dirty="0" smtClean="0"/>
              <a:t>Is there </a:t>
            </a:r>
            <a:r>
              <a:rPr lang="en-US" sz="2400" dirty="0" smtClean="0"/>
              <a:t>interest in (and funding for) </a:t>
            </a:r>
            <a:r>
              <a:rPr lang="en-US" sz="2400" dirty="0" smtClean="0"/>
              <a:t>a multifactor initiative?</a:t>
            </a:r>
          </a:p>
          <a:p>
            <a:r>
              <a:rPr lang="en-US" sz="2400" b="1" dirty="0" smtClean="0"/>
              <a:t>Security Team:</a:t>
            </a:r>
            <a:r>
              <a:rPr lang="en-US" sz="2400" dirty="0" smtClean="0"/>
              <a:t> </a:t>
            </a:r>
            <a:r>
              <a:rPr lang="en-US" sz="2400" dirty="0" smtClean="0"/>
              <a:t>What </a:t>
            </a:r>
            <a:r>
              <a:rPr lang="en-US" sz="2400" dirty="0" smtClean="0"/>
              <a:t>MFA technology </a:t>
            </a:r>
            <a:r>
              <a:rPr lang="en-US" sz="2400" dirty="0" smtClean="0"/>
              <a:t>does the security </a:t>
            </a:r>
            <a:r>
              <a:rPr lang="en-US" sz="2400" dirty="0" smtClean="0"/>
              <a:t>team trust? Are there other security projects that are a higher priority?</a:t>
            </a:r>
          </a:p>
          <a:p>
            <a:r>
              <a:rPr lang="en-US" sz="2400" b="1" dirty="0" smtClean="0"/>
              <a:t>Identity Management: </a:t>
            </a:r>
            <a:r>
              <a:rPr lang="en-US" sz="2400" dirty="0" smtClean="0"/>
              <a:t>Does the multifactor technology integrate with the ID management team's strategies and pending projects?</a:t>
            </a:r>
            <a:endParaRPr lang="en-US" sz="2400" dirty="0" smtClean="0"/>
          </a:p>
          <a:p>
            <a:r>
              <a:rPr lang="en-US" sz="2400" b="1" dirty="0" smtClean="0"/>
              <a:t>Systems Staff: </a:t>
            </a:r>
            <a:r>
              <a:rPr lang="en-US" sz="2400" dirty="0" smtClean="0"/>
              <a:t>Is the multifactor technology easy to integrate </a:t>
            </a:r>
            <a:r>
              <a:rPr lang="en-US" sz="2400" dirty="0" smtClean="0"/>
              <a:t>and use with </a:t>
            </a:r>
            <a:r>
              <a:rPr lang="en-US" sz="2400" dirty="0" smtClean="0"/>
              <a:t>the systems </a:t>
            </a:r>
            <a:r>
              <a:rPr lang="en-US" sz="2400" dirty="0" smtClean="0"/>
              <a:t>that the </a:t>
            </a:r>
            <a:r>
              <a:rPr lang="en-US" sz="2400" dirty="0" smtClean="0"/>
              <a:t>systems staff </a:t>
            </a:r>
            <a:r>
              <a:rPr lang="en-US" sz="2400" dirty="0" smtClean="0"/>
              <a:t>administer?</a:t>
            </a:r>
            <a:endParaRPr lang="en-US" sz="2400" dirty="0" smtClean="0"/>
          </a:p>
          <a:p>
            <a:r>
              <a:rPr lang="en-US" sz="2400" b="1" dirty="0" smtClean="0"/>
              <a:t>User Support Staff: </a:t>
            </a:r>
            <a:r>
              <a:rPr lang="en-US" sz="2400" dirty="0" smtClean="0"/>
              <a:t>Will users "melt the help desk phones," struggling </a:t>
            </a:r>
            <a:r>
              <a:rPr lang="en-US" sz="2400" dirty="0" smtClean="0"/>
              <a:t>to </a:t>
            </a:r>
            <a:r>
              <a:rPr lang="en-US" sz="2400" dirty="0" smtClean="0"/>
              <a:t>use </a:t>
            </a:r>
            <a:r>
              <a:rPr lang="en-US" sz="2400" dirty="0" smtClean="0"/>
              <a:t>the new multifactor </a:t>
            </a:r>
            <a:r>
              <a:rPr lang="en-US" sz="2400" dirty="0" smtClean="0"/>
              <a:t>authentication technology? </a:t>
            </a:r>
            <a:r>
              <a:rPr lang="en-US" sz="2400" dirty="0" smtClean="0"/>
              <a:t/>
            </a:r>
            <a:br>
              <a:rPr lang="en-US" sz="2400" dirty="0" smtClean="0"/>
            </a:br>
            <a:r>
              <a:rPr lang="en-US" sz="2400" dirty="0" smtClean="0"/>
              <a:t>Who </a:t>
            </a:r>
            <a:r>
              <a:rPr lang="en-US" sz="2400" dirty="0" smtClean="0"/>
              <a:t>will produce local documentation </a:t>
            </a:r>
            <a:r>
              <a:rPr lang="en-US" sz="2400" dirty="0" smtClean="0"/>
              <a:t>and</a:t>
            </a:r>
            <a:r>
              <a:rPr lang="en-US" sz="2400" dirty="0" smtClean="0"/>
              <a:t> do </a:t>
            </a:r>
            <a:r>
              <a:rPr lang="en-US" sz="2400" dirty="0" smtClean="0"/>
              <a:t>local training on it?</a:t>
            </a:r>
          </a:p>
          <a:p>
            <a:r>
              <a:rPr lang="en-US" sz="2400" b="1" dirty="0" smtClean="0"/>
              <a:t>Users:</a:t>
            </a:r>
            <a:r>
              <a:rPr lang="en-US" sz="2400" dirty="0" smtClean="0"/>
              <a:t> Will </a:t>
            </a:r>
            <a:r>
              <a:rPr lang="en-US" sz="2400" dirty="0" smtClean="0"/>
              <a:t>average users (as well as </a:t>
            </a:r>
            <a:r>
              <a:rPr lang="en-US" sz="2400" u="sng" dirty="0" smtClean="0"/>
              <a:t>highly </a:t>
            </a:r>
            <a:r>
              <a:rPr lang="en-US" sz="2400" u="sng" dirty="0" smtClean="0"/>
              <a:t>influential </a:t>
            </a:r>
            <a:r>
              <a:rPr lang="en-US" sz="2400" u="sng" dirty="0" smtClean="0"/>
              <a:t>opinion leaders</a:t>
            </a:r>
            <a:r>
              <a:rPr lang="en-US" sz="2400" dirty="0" smtClean="0"/>
              <a:t>) accept, or at least tolerate, a </a:t>
            </a:r>
            <a:r>
              <a:rPr lang="en-US" sz="2400" dirty="0" smtClean="0"/>
              <a:t>new </a:t>
            </a:r>
            <a:r>
              <a:rPr lang="en-US" sz="2400" dirty="0" smtClean="0"/>
              <a:t>MFA deployment?</a:t>
            </a:r>
            <a:endParaRPr lang="en-US" sz="2400" dirty="0" smtClean="0"/>
          </a:p>
        </p:txBody>
      </p:sp>
      <p:sp>
        <p:nvSpPr>
          <p:cNvPr id="4" name="Slide Number Placeholder 3"/>
          <p:cNvSpPr>
            <a:spLocks noGrp="1"/>
          </p:cNvSpPr>
          <p:nvPr>
            <p:ph type="sldNum" sz="quarter" idx="12"/>
          </p:nvPr>
        </p:nvSpPr>
        <p:spPr>
          <a:xfrm>
            <a:off x="6698942" y="6198065"/>
            <a:ext cx="2133600" cy="365125"/>
          </a:xfrm>
        </p:spPr>
        <p:txBody>
          <a:bodyPr/>
          <a:lstStyle/>
          <a:p>
            <a:fld id="{BC22323F-BB25-B64C-A629-696FEB58ED1D}" type="slidenum">
              <a:rPr lang="en-US" smtClean="0"/>
              <a:t>19</a:t>
            </a:fld>
            <a:endParaRPr lang="en-US" dirty="0"/>
          </a:p>
        </p:txBody>
      </p:sp>
    </p:spTree>
    <p:extLst>
      <p:ext uri="{BB962C8B-B14F-4D97-AF65-F5344CB8AC3E}">
        <p14:creationId xmlns:p14="http://schemas.microsoft.com/office/powerpoint/2010/main" val="3922527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Autofit/>
          </a:bodyPr>
          <a:lstStyle/>
          <a:p>
            <a:r>
              <a:rPr lang="en-US" sz="3200" b="1" dirty="0" smtClean="0"/>
              <a:t>I. Introduction</a:t>
            </a:r>
            <a:endParaRPr lang="en-US" sz="3200" b="1"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BC22323F-BB25-B64C-A629-696FEB58ED1D}" type="slidenum">
              <a:rPr lang="en-US" smtClean="0"/>
              <a:t>2</a:t>
            </a:fld>
            <a:endParaRPr lang="en-US"/>
          </a:p>
        </p:txBody>
      </p:sp>
    </p:spTree>
    <p:extLst>
      <p:ext uri="{BB962C8B-B14F-4D97-AF65-F5344CB8AC3E}">
        <p14:creationId xmlns:p14="http://schemas.microsoft.com/office/powerpoint/2010/main" val="3195557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8137"/>
            <a:ext cx="9144000" cy="602581"/>
          </a:xfrm>
        </p:spPr>
        <p:txBody>
          <a:bodyPr>
            <a:normAutofit/>
          </a:bodyPr>
          <a:lstStyle/>
          <a:p>
            <a:r>
              <a:rPr lang="en-US" sz="3200" b="1" dirty="0" smtClean="0"/>
              <a:t>Suggestion...</a:t>
            </a:r>
            <a:endParaRPr lang="en-US" sz="3200" b="1" dirty="0"/>
          </a:p>
        </p:txBody>
      </p:sp>
      <p:sp>
        <p:nvSpPr>
          <p:cNvPr id="3" name="Content Placeholder 2"/>
          <p:cNvSpPr>
            <a:spLocks noGrp="1"/>
          </p:cNvSpPr>
          <p:nvPr>
            <p:ph idx="1"/>
          </p:nvPr>
        </p:nvSpPr>
        <p:spPr>
          <a:xfrm>
            <a:off x="181439" y="963487"/>
            <a:ext cx="8805136" cy="5599703"/>
          </a:xfrm>
        </p:spPr>
        <p:txBody>
          <a:bodyPr>
            <a:normAutofit/>
          </a:bodyPr>
          <a:lstStyle/>
          <a:p>
            <a:r>
              <a:rPr lang="en-US" sz="2400" dirty="0" smtClean="0"/>
              <a:t>If you want to deploy multifactor authentication on your campus, but things haven't been going well to-date, could it be that you don't have all the right folks talking?</a:t>
            </a:r>
            <a:endParaRPr lang="en-US" sz="2400" dirty="0"/>
          </a:p>
          <a:p>
            <a:r>
              <a:rPr lang="en-US" sz="2400" dirty="0" smtClean="0"/>
              <a:t>Would it help to be able to trade notes and share war stories with others from the community? If so, please consider joining the Multifactor </a:t>
            </a:r>
            <a:r>
              <a:rPr lang="en-US" sz="2400" dirty="0" err="1" smtClean="0"/>
              <a:t>Cohortium</a:t>
            </a:r>
            <a:r>
              <a:rPr lang="en-US" sz="2400" dirty="0" smtClean="0"/>
              <a:t>, </a:t>
            </a:r>
            <a:r>
              <a:rPr lang="en-US" sz="2400" dirty="0"/>
              <a:t>see https://spaces.internet2.edu/display/</a:t>
            </a:r>
            <a:r>
              <a:rPr lang="en-US" sz="2400" dirty="0" err="1"/>
              <a:t>scalepriv</a:t>
            </a:r>
            <a:r>
              <a:rPr lang="en-US" sz="2400" dirty="0"/>
              <a:t>/</a:t>
            </a:r>
            <a:r>
              <a:rPr lang="en-US" sz="2400" dirty="0" err="1"/>
              <a:t>Multi-factor+Authentication+in+Higher+Education</a:t>
            </a:r>
            <a:r>
              <a:rPr lang="en-US" sz="2400" dirty="0"/>
              <a:t>+--+</a:t>
            </a:r>
            <a:r>
              <a:rPr lang="en-US" sz="2400" dirty="0" err="1"/>
              <a:t>MFA+Cohortium+and+</a:t>
            </a:r>
            <a:r>
              <a:rPr lang="en-US" sz="2400" dirty="0" err="1" smtClean="0"/>
              <a:t>Pilots</a:t>
            </a:r>
            <a:r>
              <a:rPr lang="en-US" sz="2400" dirty="0"/>
              <a:t> </a:t>
            </a:r>
            <a:r>
              <a:rPr lang="en-US" sz="2400" dirty="0"/>
              <a:t> </a:t>
            </a:r>
            <a:r>
              <a:rPr lang="en-US" sz="2400" dirty="0" smtClean="0"/>
              <a:t>(If that long URL gets </a:t>
            </a:r>
            <a:r>
              <a:rPr lang="en-US" sz="2400" dirty="0" err="1" smtClean="0"/>
              <a:t>munged</a:t>
            </a:r>
            <a:r>
              <a:rPr lang="en-US" sz="2400" dirty="0" smtClean="0"/>
              <a:t>, you can also try http</a:t>
            </a:r>
            <a:r>
              <a:rPr lang="en-US" sz="2400" dirty="0"/>
              <a:t>://</a:t>
            </a:r>
            <a:r>
              <a:rPr lang="en-US" sz="2400" dirty="0" err="1"/>
              <a:t>tinyurl.com</a:t>
            </a:r>
            <a:r>
              <a:rPr lang="en-US" sz="2400" dirty="0"/>
              <a:t>/</a:t>
            </a:r>
            <a:r>
              <a:rPr lang="en-US" sz="2400" dirty="0" err="1" smtClean="0"/>
              <a:t>cohortium</a:t>
            </a:r>
            <a:r>
              <a:rPr lang="en-US" sz="2400" dirty="0" smtClean="0"/>
              <a:t> to get to the same site)</a:t>
            </a:r>
          </a:p>
          <a:p>
            <a:r>
              <a:rPr lang="en-US" sz="2400" dirty="0" smtClean="0"/>
              <a:t>That project is part of the work enabled by the NSTIC Scalable Privacy grant obtained by Ken Klingenstein of Internet2.</a:t>
            </a:r>
            <a:endParaRPr lang="en-US" sz="2400" dirty="0"/>
          </a:p>
          <a:p>
            <a:r>
              <a:rPr lang="en-US" sz="2400" dirty="0" smtClean="0"/>
              <a:t>Campus communication issues aside, there are plenty of other issues that may also at least temporarily stall deployment of multifactor authentication...</a:t>
            </a:r>
          </a:p>
        </p:txBody>
      </p:sp>
      <p:sp>
        <p:nvSpPr>
          <p:cNvPr id="4" name="Slide Number Placeholder 3"/>
          <p:cNvSpPr>
            <a:spLocks noGrp="1"/>
          </p:cNvSpPr>
          <p:nvPr>
            <p:ph type="sldNum" sz="quarter" idx="12"/>
          </p:nvPr>
        </p:nvSpPr>
        <p:spPr>
          <a:xfrm>
            <a:off x="6698942" y="6198065"/>
            <a:ext cx="2133600" cy="365125"/>
          </a:xfrm>
        </p:spPr>
        <p:txBody>
          <a:bodyPr/>
          <a:lstStyle/>
          <a:p>
            <a:fld id="{BC22323F-BB25-B64C-A629-696FEB58ED1D}" type="slidenum">
              <a:rPr lang="en-US" smtClean="0"/>
              <a:t>20</a:t>
            </a:fld>
            <a:endParaRPr lang="en-US" dirty="0"/>
          </a:p>
        </p:txBody>
      </p:sp>
    </p:spTree>
    <p:extLst>
      <p:ext uri="{BB962C8B-B14F-4D97-AF65-F5344CB8AC3E}">
        <p14:creationId xmlns:p14="http://schemas.microsoft.com/office/powerpoint/2010/main" val="831900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8137"/>
            <a:ext cx="9144000" cy="920093"/>
          </a:xfrm>
        </p:spPr>
        <p:txBody>
          <a:bodyPr>
            <a:normAutofit/>
          </a:bodyPr>
          <a:lstStyle/>
          <a:p>
            <a:r>
              <a:rPr lang="en-US" sz="3200" b="1" dirty="0" smtClean="0"/>
              <a:t>If Sites </a:t>
            </a:r>
            <a:r>
              <a:rPr lang="en-US" sz="3200" b="1" u="sng" dirty="0" smtClean="0"/>
              <a:t>Aren't</a:t>
            </a:r>
            <a:r>
              <a:rPr lang="en-US" sz="3200" b="1" dirty="0" smtClean="0"/>
              <a:t> Using Multifactor, </a:t>
            </a:r>
            <a:br>
              <a:rPr lang="en-US" sz="3200" b="1" dirty="0" smtClean="0"/>
            </a:br>
            <a:r>
              <a:rPr lang="en-US" sz="3200" b="1" dirty="0" smtClean="0"/>
              <a:t>Is It Because They...</a:t>
            </a:r>
            <a:endParaRPr lang="en-US" sz="3200" b="1" dirty="0"/>
          </a:p>
        </p:txBody>
      </p:sp>
      <p:sp>
        <p:nvSpPr>
          <p:cNvPr id="3" name="Content Placeholder 2"/>
          <p:cNvSpPr>
            <a:spLocks noGrp="1"/>
          </p:cNvSpPr>
          <p:nvPr>
            <p:ph idx="1"/>
          </p:nvPr>
        </p:nvSpPr>
        <p:spPr>
          <a:xfrm>
            <a:off x="181439" y="1193410"/>
            <a:ext cx="8805136" cy="5369780"/>
          </a:xfrm>
        </p:spPr>
        <p:txBody>
          <a:bodyPr>
            <a:normAutofit/>
          </a:bodyPr>
          <a:lstStyle/>
          <a:p>
            <a:r>
              <a:rPr lang="en-US" sz="2400" dirty="0" smtClean="0"/>
              <a:t>Don't really think they're at risk?</a:t>
            </a:r>
            <a:endParaRPr lang="en-US" sz="2400" dirty="0" smtClean="0"/>
          </a:p>
          <a:p>
            <a:r>
              <a:rPr lang="en-US" sz="2400" dirty="0"/>
              <a:t>F</a:t>
            </a:r>
            <a:r>
              <a:rPr lang="en-US" sz="2400" dirty="0" smtClean="0"/>
              <a:t>ind it too inconvenient for something </a:t>
            </a:r>
            <a:r>
              <a:rPr lang="en-US" sz="2400" dirty="0" smtClean="0"/>
              <a:t>used </a:t>
            </a:r>
            <a:r>
              <a:rPr lang="en-US" sz="2400" dirty="0" smtClean="0"/>
              <a:t>all the time?</a:t>
            </a:r>
          </a:p>
          <a:p>
            <a:r>
              <a:rPr lang="en-US" sz="2400" dirty="0"/>
              <a:t>W</a:t>
            </a:r>
            <a:r>
              <a:rPr lang="en-US" sz="2400" dirty="0" smtClean="0"/>
              <a:t>orry they'll lock themselves out of their own accounts?</a:t>
            </a:r>
          </a:p>
          <a:p>
            <a:r>
              <a:rPr lang="en-US" sz="2400" dirty="0"/>
              <a:t>T</a:t>
            </a:r>
            <a:r>
              <a:rPr lang="en-US" sz="2400" dirty="0" smtClean="0"/>
              <a:t>hink that multifactor is too </a:t>
            </a:r>
            <a:r>
              <a:rPr lang="en-US" sz="2400" dirty="0"/>
              <a:t>expensive</a:t>
            </a:r>
            <a:r>
              <a:rPr lang="en-US" sz="2400" dirty="0" smtClean="0"/>
              <a:t>?</a:t>
            </a:r>
          </a:p>
          <a:p>
            <a:r>
              <a:rPr lang="en-US" sz="2400" dirty="0" smtClean="0"/>
              <a:t>Worry that deploying multifactor will make their authentication infrastructure more fragile/less robust somehow?</a:t>
            </a:r>
          </a:p>
          <a:p>
            <a:r>
              <a:rPr lang="en-US" sz="2400" dirty="0" smtClean="0"/>
              <a:t>Think that multifactor is </a:t>
            </a:r>
            <a:r>
              <a:rPr lang="en-US" sz="2400" dirty="0" smtClean="0"/>
              <a:t>too hard </a:t>
            </a:r>
            <a:r>
              <a:rPr lang="en-US" sz="2400" dirty="0" smtClean="0"/>
              <a:t>to deploy in a scalable way?</a:t>
            </a:r>
            <a:endParaRPr lang="en-US" sz="2400" dirty="0"/>
          </a:p>
          <a:p>
            <a:r>
              <a:rPr lang="en-US" sz="2400" dirty="0" smtClean="0"/>
              <a:t>Believe that multifactor product doesn't integrate well with the systems</a:t>
            </a:r>
            <a:r>
              <a:rPr lang="en-US" sz="2400" dirty="0"/>
              <a:t> </a:t>
            </a:r>
            <a:r>
              <a:rPr lang="en-US" sz="2400" dirty="0" smtClean="0"/>
              <a:t>that need to be secured, right out of the box?</a:t>
            </a:r>
            <a:r>
              <a:rPr lang="en-US" sz="2400" dirty="0"/>
              <a:t> </a:t>
            </a:r>
            <a:endParaRPr lang="en-US" sz="2400" dirty="0" smtClean="0"/>
          </a:p>
          <a:p>
            <a:r>
              <a:rPr lang="en-US" sz="2400" dirty="0" smtClean="0"/>
              <a:t>Have privacy concerns?</a:t>
            </a:r>
            <a:endParaRPr lang="en-US" sz="2400" dirty="0"/>
          </a:p>
          <a:p>
            <a:r>
              <a:rPr lang="en-US" sz="2400" dirty="0" smtClean="0"/>
              <a:t>Poor </a:t>
            </a:r>
            <a:r>
              <a:rPr lang="en-US" sz="2400" dirty="0" smtClean="0"/>
              <a:t>availability/performance </a:t>
            </a:r>
            <a:r>
              <a:rPr lang="en-US" sz="2400" dirty="0" smtClean="0"/>
              <a:t>in some locations (e.g., for phone-</a:t>
            </a:r>
            <a:r>
              <a:rPr lang="en-US" sz="2400" dirty="0" smtClean="0"/>
              <a:t>based </a:t>
            </a:r>
            <a:r>
              <a:rPr lang="en-US" sz="2400" dirty="0" smtClean="0"/>
              <a:t>solutions?</a:t>
            </a:r>
            <a:r>
              <a:rPr lang="en-US" sz="2400" dirty="0" smtClean="0"/>
              <a:t>)</a:t>
            </a:r>
          </a:p>
          <a:p>
            <a:r>
              <a:rPr lang="en-US" sz="2400" dirty="0" smtClean="0"/>
              <a:t>Let's consider some of those possibilities...</a:t>
            </a:r>
            <a:endParaRPr lang="en-US" sz="2400" dirty="0" smtClean="0"/>
          </a:p>
        </p:txBody>
      </p:sp>
      <p:sp>
        <p:nvSpPr>
          <p:cNvPr id="4" name="Slide Number Placeholder 3"/>
          <p:cNvSpPr>
            <a:spLocks noGrp="1"/>
          </p:cNvSpPr>
          <p:nvPr>
            <p:ph type="sldNum" sz="quarter" idx="12"/>
          </p:nvPr>
        </p:nvSpPr>
        <p:spPr>
          <a:xfrm>
            <a:off x="6698942" y="6198065"/>
            <a:ext cx="2133600" cy="365125"/>
          </a:xfrm>
        </p:spPr>
        <p:txBody>
          <a:bodyPr/>
          <a:lstStyle/>
          <a:p>
            <a:fld id="{BC22323F-BB25-B64C-A629-696FEB58ED1D}" type="slidenum">
              <a:rPr lang="en-US" smtClean="0"/>
              <a:t>21</a:t>
            </a:fld>
            <a:endParaRPr lang="en-US" dirty="0"/>
          </a:p>
        </p:txBody>
      </p:sp>
    </p:spTree>
    <p:extLst>
      <p:ext uri="{BB962C8B-B14F-4D97-AF65-F5344CB8AC3E}">
        <p14:creationId xmlns:p14="http://schemas.microsoft.com/office/powerpoint/2010/main" val="1279166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439" y="181422"/>
            <a:ext cx="8805136" cy="516090"/>
          </a:xfrm>
        </p:spPr>
        <p:txBody>
          <a:bodyPr>
            <a:normAutofit/>
          </a:bodyPr>
          <a:lstStyle/>
          <a:p>
            <a:r>
              <a:rPr lang="en-US" sz="3200" b="1" dirty="0" smtClean="0"/>
              <a:t>1. "My Account Isn't Really At Risk"</a:t>
            </a:r>
            <a:endParaRPr lang="en-US" sz="3200" b="1" dirty="0"/>
          </a:p>
        </p:txBody>
      </p:sp>
      <p:sp>
        <p:nvSpPr>
          <p:cNvPr id="3" name="Content Placeholder 2"/>
          <p:cNvSpPr>
            <a:spLocks noGrp="1"/>
          </p:cNvSpPr>
          <p:nvPr>
            <p:ph idx="1"/>
          </p:nvPr>
        </p:nvSpPr>
        <p:spPr>
          <a:xfrm>
            <a:off x="181439" y="916135"/>
            <a:ext cx="8805136" cy="5647055"/>
          </a:xfrm>
        </p:spPr>
        <p:txBody>
          <a:bodyPr>
            <a:normAutofit/>
          </a:bodyPr>
          <a:lstStyle/>
          <a:p>
            <a:r>
              <a:rPr lang="en-US" sz="2400" dirty="0" smtClean="0"/>
              <a:t>Hypothetically, some users might say:</a:t>
            </a:r>
            <a:br>
              <a:rPr lang="en-US" sz="2400" dirty="0" smtClean="0"/>
            </a:br>
            <a:r>
              <a:rPr lang="en-US" sz="2400" dirty="0" smtClean="0"/>
              <a:t/>
            </a:r>
            <a:br>
              <a:rPr lang="en-US" sz="2400" dirty="0" smtClean="0"/>
            </a:br>
            <a:r>
              <a:rPr lang="en-US" sz="2400" dirty="0" smtClean="0"/>
              <a:t>		"I really don't feel as if I'm at risk of having my account </a:t>
            </a:r>
            <a:br>
              <a:rPr lang="en-US" sz="2400" dirty="0" smtClean="0"/>
            </a:br>
            <a:r>
              <a:rPr lang="en-US" sz="2400" dirty="0" smtClean="0"/>
              <a:t>		hacked. Other people  – people like movie stars or prominent</a:t>
            </a:r>
            <a:br>
              <a:rPr lang="en-US" sz="2400" dirty="0" smtClean="0"/>
            </a:br>
            <a:r>
              <a:rPr lang="en-US" sz="2400" dirty="0" smtClean="0"/>
              <a:t>		politicians – </a:t>
            </a:r>
            <a:r>
              <a:rPr lang="en-US" sz="2400" u="sng" dirty="0" smtClean="0"/>
              <a:t>they</a:t>
            </a:r>
            <a:r>
              <a:rPr lang="en-US" sz="2400" dirty="0" smtClean="0"/>
              <a:t> might be at risk, but who really cares about </a:t>
            </a:r>
            <a:br>
              <a:rPr lang="en-US" sz="2400" dirty="0" smtClean="0"/>
            </a:br>
            <a:r>
              <a:rPr lang="en-US" sz="2400" dirty="0" smtClean="0"/>
              <a:t>		me or wants my Gmail account? I just don't think account </a:t>
            </a:r>
            <a:br>
              <a:rPr lang="en-US" sz="2400" dirty="0" smtClean="0"/>
            </a:br>
            <a:r>
              <a:rPr lang="en-US" sz="2400" dirty="0" smtClean="0"/>
              <a:t>		hijacking is a very big risk </a:t>
            </a:r>
            <a:r>
              <a:rPr lang="en-US" sz="2400" dirty="0"/>
              <a:t>f</a:t>
            </a:r>
            <a:r>
              <a:rPr lang="en-US" sz="2400" dirty="0" smtClean="0"/>
              <a:t>or me."</a:t>
            </a:r>
          </a:p>
          <a:p>
            <a:endParaRPr lang="en-US" sz="2400" dirty="0"/>
          </a:p>
          <a:p>
            <a:r>
              <a:rPr lang="en-US" sz="2400" dirty="0" smtClean="0"/>
              <a:t>What do folks think? Is that statement about right? Do you think it's as true for your </a:t>
            </a:r>
            <a:r>
              <a:rPr lang="en-US" sz="2400" b="1" dirty="0" smtClean="0"/>
              <a:t>university account </a:t>
            </a:r>
            <a:r>
              <a:rPr lang="en-US" sz="2400" dirty="0" smtClean="0"/>
              <a:t>as it is for your Gmail account? More so? Less so?</a:t>
            </a:r>
            <a:endParaRPr lang="en-US" sz="2400" dirty="0"/>
          </a:p>
          <a:p>
            <a:r>
              <a:rPr lang="en-US" sz="2400" dirty="0" smtClean="0"/>
              <a:t>What about </a:t>
            </a:r>
            <a:r>
              <a:rPr lang="en-US" sz="2400" dirty="0" smtClean="0"/>
              <a:t>accounts for your senior people </a:t>
            </a:r>
            <a:r>
              <a:rPr lang="en-US" sz="2400" dirty="0" smtClean="0"/>
              <a:t>(Chancellor/President/</a:t>
            </a:r>
            <a:r>
              <a:rPr lang="en-US" sz="2400" dirty="0" smtClean="0"/>
              <a:t>Provost, </a:t>
            </a:r>
            <a:r>
              <a:rPr lang="en-US" sz="2400" dirty="0" err="1" smtClean="0"/>
              <a:t>etc</a:t>
            </a:r>
            <a:r>
              <a:rPr lang="en-US" sz="2400" dirty="0" smtClean="0"/>
              <a:t>) – are they almost like movie stars or prominent politicians, in terms of being targets for </a:t>
            </a:r>
            <a:r>
              <a:rPr lang="en-US" sz="2400" dirty="0" smtClean="0"/>
              <a:t>attacks?</a:t>
            </a:r>
            <a:endParaRPr lang="en-US" sz="2400" dirty="0" smtClean="0"/>
          </a:p>
        </p:txBody>
      </p:sp>
      <p:sp>
        <p:nvSpPr>
          <p:cNvPr id="4" name="Slide Number Placeholder 3"/>
          <p:cNvSpPr>
            <a:spLocks noGrp="1"/>
          </p:cNvSpPr>
          <p:nvPr>
            <p:ph type="sldNum" sz="quarter" idx="12"/>
          </p:nvPr>
        </p:nvSpPr>
        <p:spPr/>
        <p:txBody>
          <a:bodyPr/>
          <a:lstStyle/>
          <a:p>
            <a:fld id="{BC22323F-BB25-B64C-A629-696FEB58ED1D}" type="slidenum">
              <a:rPr lang="en-US" smtClean="0"/>
              <a:t>22</a:t>
            </a:fld>
            <a:endParaRPr lang="en-US"/>
          </a:p>
        </p:txBody>
      </p:sp>
    </p:spTree>
    <p:extLst>
      <p:ext uri="{BB962C8B-B14F-4D97-AF65-F5344CB8AC3E}">
        <p14:creationId xmlns:p14="http://schemas.microsoft.com/office/powerpoint/2010/main" val="2993987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439" y="181422"/>
            <a:ext cx="8805136" cy="516090"/>
          </a:xfrm>
        </p:spPr>
        <p:txBody>
          <a:bodyPr>
            <a:normAutofit/>
          </a:bodyPr>
          <a:lstStyle/>
          <a:p>
            <a:r>
              <a:rPr lang="en-US" sz="3200" b="1" dirty="0" smtClean="0"/>
              <a:t>What </a:t>
            </a:r>
            <a:r>
              <a:rPr lang="en-US" sz="3200" b="1" dirty="0" smtClean="0"/>
              <a:t>About Phishing?</a:t>
            </a:r>
            <a:endParaRPr lang="en-US" sz="3200" b="1" dirty="0"/>
          </a:p>
        </p:txBody>
      </p:sp>
      <p:sp>
        <p:nvSpPr>
          <p:cNvPr id="3" name="Content Placeholder 2"/>
          <p:cNvSpPr>
            <a:spLocks noGrp="1"/>
          </p:cNvSpPr>
          <p:nvPr>
            <p:ph idx="1"/>
          </p:nvPr>
        </p:nvSpPr>
        <p:spPr>
          <a:xfrm>
            <a:off x="181439" y="916135"/>
            <a:ext cx="8805136" cy="5647055"/>
          </a:xfrm>
        </p:spPr>
        <p:txBody>
          <a:bodyPr>
            <a:normAutofit/>
          </a:bodyPr>
          <a:lstStyle/>
          <a:p>
            <a:r>
              <a:rPr lang="en-US" sz="2400" dirty="0" smtClean="0"/>
              <a:t>If you really believe that your users aren't at risk, that must mean that you don't routinely see phishing </a:t>
            </a:r>
            <a:r>
              <a:rPr lang="en-US" sz="2400" dirty="0" smtClean="0"/>
              <a:t>attacks </a:t>
            </a:r>
            <a:r>
              <a:rPr lang="en-US" sz="2400" dirty="0" smtClean="0"/>
              <a:t>targeting them.</a:t>
            </a:r>
          </a:p>
          <a:p>
            <a:endParaRPr lang="en-US" sz="2400" dirty="0"/>
          </a:p>
          <a:p>
            <a:r>
              <a:rPr lang="en-US" sz="2400" dirty="0" smtClean="0"/>
              <a:t>Unfortunately, </a:t>
            </a:r>
            <a:r>
              <a:rPr lang="en-US" sz="2400" dirty="0" smtClean="0"/>
              <a:t>I think that most </a:t>
            </a:r>
            <a:r>
              <a:rPr lang="en-US" sz="2400" dirty="0" smtClean="0"/>
              <a:t>schools </a:t>
            </a:r>
            <a:r>
              <a:rPr lang="en-US" sz="2400" b="1" dirty="0" smtClean="0"/>
              <a:t>do</a:t>
            </a:r>
            <a:r>
              <a:rPr lang="en-US" sz="2400" dirty="0" smtClean="0"/>
              <a:t> see phishing attempts, and most schools, including those with aggressive training and awareness programs, still see at least some of their users victimized by </a:t>
            </a:r>
            <a:r>
              <a:rPr lang="en-US" sz="2400" dirty="0" smtClean="0"/>
              <a:t>it (the nicer and more compliant your users are, the bigger a problem phishing can be).</a:t>
            </a:r>
            <a:endParaRPr lang="en-US" sz="2400" dirty="0" smtClean="0"/>
          </a:p>
          <a:p>
            <a:endParaRPr lang="en-US" sz="2400" dirty="0"/>
          </a:p>
          <a:p>
            <a:r>
              <a:rPr lang="en-US" sz="2400" dirty="0" smtClean="0"/>
              <a:t>I'd urge anyone who thinks that the bad guys aren't interested in university </a:t>
            </a:r>
            <a:r>
              <a:rPr lang="en-US" sz="2400" dirty="0" smtClean="0"/>
              <a:t>accounts, including your school's accounts,  </a:t>
            </a:r>
            <a:r>
              <a:rPr lang="en-US" sz="2400" dirty="0" smtClean="0"/>
              <a:t>to think again. </a:t>
            </a:r>
            <a:r>
              <a:rPr lang="en-US" sz="2400" dirty="0" smtClean="0"/>
              <a:t>The </a:t>
            </a:r>
            <a:r>
              <a:rPr lang="en-US" sz="2400" dirty="0" smtClean="0"/>
              <a:t>bad guys love getting fast systems that are connected to big network pipes.</a:t>
            </a:r>
          </a:p>
        </p:txBody>
      </p:sp>
      <p:sp>
        <p:nvSpPr>
          <p:cNvPr id="4" name="Slide Number Placeholder 3"/>
          <p:cNvSpPr>
            <a:spLocks noGrp="1"/>
          </p:cNvSpPr>
          <p:nvPr>
            <p:ph type="sldNum" sz="quarter" idx="12"/>
          </p:nvPr>
        </p:nvSpPr>
        <p:spPr/>
        <p:txBody>
          <a:bodyPr/>
          <a:lstStyle/>
          <a:p>
            <a:fld id="{BC22323F-BB25-B64C-A629-696FEB58ED1D}" type="slidenum">
              <a:rPr lang="en-US" smtClean="0"/>
              <a:t>23</a:t>
            </a:fld>
            <a:endParaRPr lang="en-US"/>
          </a:p>
        </p:txBody>
      </p:sp>
    </p:spTree>
    <p:extLst>
      <p:ext uri="{BB962C8B-B14F-4D97-AF65-F5344CB8AC3E}">
        <p14:creationId xmlns:p14="http://schemas.microsoft.com/office/powerpoint/2010/main" val="24757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439" y="181422"/>
            <a:ext cx="8805136" cy="516090"/>
          </a:xfrm>
        </p:spPr>
        <p:txBody>
          <a:bodyPr>
            <a:normAutofit/>
          </a:bodyPr>
          <a:lstStyle/>
          <a:p>
            <a:r>
              <a:rPr lang="en-US" sz="3200" b="1" dirty="0" smtClean="0"/>
              <a:t>And What About Compliance?</a:t>
            </a:r>
            <a:endParaRPr lang="en-US" sz="3200" b="1" dirty="0"/>
          </a:p>
        </p:txBody>
      </p:sp>
      <p:sp>
        <p:nvSpPr>
          <p:cNvPr id="3" name="Content Placeholder 2"/>
          <p:cNvSpPr>
            <a:spLocks noGrp="1"/>
          </p:cNvSpPr>
          <p:nvPr>
            <p:ph idx="1"/>
          </p:nvPr>
        </p:nvSpPr>
        <p:spPr>
          <a:xfrm>
            <a:off x="181439" y="916135"/>
            <a:ext cx="8805136" cy="5647055"/>
          </a:xfrm>
        </p:spPr>
        <p:txBody>
          <a:bodyPr>
            <a:normAutofit/>
          </a:bodyPr>
          <a:lstStyle/>
          <a:p>
            <a:r>
              <a:rPr lang="en-US" sz="2400" dirty="0" smtClean="0"/>
              <a:t>Even if you don't believe that there are substantive security risks (such as phishing) that are sufficient to motivate you to deploy multifactor auth, compliance requirements may effectively take the decision out of your hands.</a:t>
            </a:r>
          </a:p>
          <a:p>
            <a:endParaRPr lang="en-US" sz="2400" dirty="0" smtClean="0"/>
          </a:p>
          <a:p>
            <a:r>
              <a:rPr lang="en-US" sz="2400" dirty="0" smtClean="0"/>
              <a:t>For instance, PCI DSS section 8.3 explicitly requires the use of multifactor authentication for remote access.</a:t>
            </a:r>
          </a:p>
          <a:p>
            <a:endParaRPr lang="en-US" sz="2400" dirty="0" smtClean="0"/>
          </a:p>
          <a:p>
            <a:r>
              <a:rPr lang="en-US" sz="2400" dirty="0" smtClean="0"/>
              <a:t>In other cases, such as those working with protected health </a:t>
            </a:r>
            <a:br>
              <a:rPr lang="en-US" sz="2400" dirty="0" smtClean="0"/>
            </a:br>
            <a:r>
              <a:rPr lang="en-US" sz="2400" dirty="0" smtClean="0"/>
              <a:t>care-related information subject to HIPAA, the need for multifactor authentication is generally understood and accepted by those in the industry, based on the </a:t>
            </a:r>
            <a:r>
              <a:rPr lang="en-US" sz="2400" dirty="0" smtClean="0"/>
              <a:t>goals and objectives </a:t>
            </a:r>
            <a:r>
              <a:rPr lang="en-US" sz="2400" dirty="0" smtClean="0"/>
              <a:t>of the act</a:t>
            </a:r>
            <a:r>
              <a:rPr lang="en-US" sz="2400" dirty="0" smtClean="0"/>
              <a:t>. That may be important if your school has a hospital, clinic, or other medical facility on campus.</a:t>
            </a:r>
            <a:endParaRPr lang="en-US" sz="2400" dirty="0" smtClean="0"/>
          </a:p>
        </p:txBody>
      </p:sp>
      <p:sp>
        <p:nvSpPr>
          <p:cNvPr id="4" name="Slide Number Placeholder 3"/>
          <p:cNvSpPr>
            <a:spLocks noGrp="1"/>
          </p:cNvSpPr>
          <p:nvPr>
            <p:ph type="sldNum" sz="quarter" idx="12"/>
          </p:nvPr>
        </p:nvSpPr>
        <p:spPr/>
        <p:txBody>
          <a:bodyPr/>
          <a:lstStyle/>
          <a:p>
            <a:fld id="{BC22323F-BB25-B64C-A629-696FEB58ED1D}" type="slidenum">
              <a:rPr lang="en-US" smtClean="0"/>
              <a:t>24</a:t>
            </a:fld>
            <a:endParaRPr lang="en-US"/>
          </a:p>
        </p:txBody>
      </p:sp>
    </p:spTree>
    <p:extLst>
      <p:ext uri="{BB962C8B-B14F-4D97-AF65-F5344CB8AC3E}">
        <p14:creationId xmlns:p14="http://schemas.microsoft.com/office/powerpoint/2010/main" val="2434082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1422"/>
            <a:ext cx="9144000" cy="516090"/>
          </a:xfrm>
        </p:spPr>
        <p:txBody>
          <a:bodyPr>
            <a:normAutofit/>
          </a:bodyPr>
          <a:lstStyle/>
          <a:p>
            <a:r>
              <a:rPr lang="en-US" sz="3200" b="1" dirty="0" smtClean="0"/>
              <a:t>2. "Doing </a:t>
            </a:r>
            <a:r>
              <a:rPr lang="en-US" sz="3200" b="1" dirty="0" smtClean="0"/>
              <a:t>Multifactor </a:t>
            </a:r>
            <a:r>
              <a:rPr lang="en-US" sz="3200" b="1" dirty="0" smtClean="0"/>
              <a:t>Is Too Inconvenient"</a:t>
            </a:r>
            <a:endParaRPr lang="en-US" sz="3200" b="1" dirty="0"/>
          </a:p>
        </p:txBody>
      </p:sp>
      <p:sp>
        <p:nvSpPr>
          <p:cNvPr id="3" name="Content Placeholder 2"/>
          <p:cNvSpPr>
            <a:spLocks noGrp="1"/>
          </p:cNvSpPr>
          <p:nvPr>
            <p:ph idx="1"/>
          </p:nvPr>
        </p:nvSpPr>
        <p:spPr>
          <a:xfrm>
            <a:off x="181439" y="916135"/>
            <a:ext cx="8805136" cy="5647055"/>
          </a:xfrm>
        </p:spPr>
        <p:txBody>
          <a:bodyPr>
            <a:normAutofit/>
          </a:bodyPr>
          <a:lstStyle/>
          <a:p>
            <a:r>
              <a:rPr lang="en-US" sz="2400" dirty="0" smtClean="0"/>
              <a:t>Another commonly heard reason for not doing multifactor authentication goes something like this:</a:t>
            </a:r>
            <a:br>
              <a:rPr lang="en-US" sz="2400" dirty="0" smtClean="0"/>
            </a:br>
            <a:r>
              <a:rPr lang="en-US" sz="2400" dirty="0" smtClean="0"/>
              <a:t/>
            </a:r>
            <a:br>
              <a:rPr lang="en-US" sz="2400" dirty="0" smtClean="0"/>
            </a:br>
            <a:r>
              <a:rPr lang="en-US" sz="2400" dirty="0" smtClean="0"/>
              <a:t>		"I don't want to have to go around copying some goofy code </a:t>
            </a:r>
            <a:br>
              <a:rPr lang="en-US" sz="2400" dirty="0" smtClean="0"/>
            </a:br>
            <a:r>
              <a:rPr lang="en-US" sz="2400" dirty="0" smtClean="0"/>
              <a:t>		all the time. I just want to click on an icon, be logged in, and </a:t>
            </a:r>
            <a:r>
              <a:rPr lang="en-US" sz="2400" dirty="0"/>
              <a:t/>
            </a:r>
            <a:br>
              <a:rPr lang="en-US" sz="2400" dirty="0"/>
            </a:br>
            <a:r>
              <a:rPr lang="en-US" sz="2400" dirty="0" smtClean="0"/>
              <a:t>		get at my stuff. Multifactor is just too inconvenient for me."</a:t>
            </a:r>
          </a:p>
          <a:p>
            <a:endParaRPr lang="en-US" sz="2400" dirty="0"/>
          </a:p>
          <a:p>
            <a:r>
              <a:rPr lang="en-US" sz="2400" dirty="0" smtClean="0"/>
              <a:t>I can certainly believe that some folks have had this experience. If you need to enter </a:t>
            </a:r>
            <a:r>
              <a:rPr lang="en-US" sz="2400" dirty="0" smtClean="0"/>
              <a:t>(and reenter!) </a:t>
            </a:r>
            <a:r>
              <a:rPr lang="en-US" sz="2400" dirty="0" smtClean="0"/>
              <a:t>six digit codes all the time, it can quickly become burdensome – but what about a model like Google's, where you only enter a confirmation code </a:t>
            </a:r>
            <a:r>
              <a:rPr lang="en-US" sz="2400" b="1" dirty="0" smtClean="0"/>
              <a:t>once</a:t>
            </a:r>
            <a:r>
              <a:rPr lang="en-US" sz="2400" dirty="0" smtClean="0"/>
              <a:t> from each new system you use? Would even that still be too hard?</a:t>
            </a:r>
          </a:p>
          <a:p>
            <a:endParaRPr lang="en-US" sz="2400" dirty="0"/>
          </a:p>
          <a:p>
            <a:r>
              <a:rPr lang="en-US" sz="2400" dirty="0" smtClean="0"/>
              <a:t>Or what if you didn't have to transcribe a number across at all?</a:t>
            </a:r>
          </a:p>
        </p:txBody>
      </p:sp>
      <p:sp>
        <p:nvSpPr>
          <p:cNvPr id="4" name="Slide Number Placeholder 3"/>
          <p:cNvSpPr>
            <a:spLocks noGrp="1"/>
          </p:cNvSpPr>
          <p:nvPr>
            <p:ph type="sldNum" sz="quarter" idx="12"/>
          </p:nvPr>
        </p:nvSpPr>
        <p:spPr/>
        <p:txBody>
          <a:bodyPr/>
          <a:lstStyle/>
          <a:p>
            <a:fld id="{BC22323F-BB25-B64C-A629-696FEB58ED1D}" type="slidenum">
              <a:rPr lang="en-US" smtClean="0"/>
              <a:t>25</a:t>
            </a:fld>
            <a:endParaRPr lang="en-US"/>
          </a:p>
        </p:txBody>
      </p:sp>
    </p:spTree>
    <p:extLst>
      <p:ext uri="{BB962C8B-B14F-4D97-AF65-F5344CB8AC3E}">
        <p14:creationId xmlns:p14="http://schemas.microsoft.com/office/powerpoint/2010/main" val="1011082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1422"/>
            <a:ext cx="9144000" cy="516090"/>
          </a:xfrm>
        </p:spPr>
        <p:txBody>
          <a:bodyPr>
            <a:normAutofit/>
          </a:bodyPr>
          <a:lstStyle/>
          <a:p>
            <a:r>
              <a:rPr lang="en-US" sz="3200" b="1" dirty="0" smtClean="0"/>
              <a:t>Easy-Peasy: Push </a:t>
            </a:r>
            <a:r>
              <a:rPr lang="en-US" sz="3200" b="1" dirty="0" smtClean="0"/>
              <a:t>A Button To </a:t>
            </a:r>
            <a:r>
              <a:rPr lang="en-US" sz="3200" b="1" dirty="0" smtClean="0"/>
              <a:t>Allow or Deny Access</a:t>
            </a:r>
            <a:endParaRPr lang="en-US" sz="3200" b="1" dirty="0"/>
          </a:p>
        </p:txBody>
      </p:sp>
      <p:sp>
        <p:nvSpPr>
          <p:cNvPr id="3" name="Content Placeholder 2"/>
          <p:cNvSpPr>
            <a:spLocks noGrp="1"/>
          </p:cNvSpPr>
          <p:nvPr>
            <p:ph idx="1"/>
          </p:nvPr>
        </p:nvSpPr>
        <p:spPr>
          <a:xfrm>
            <a:off x="181439" y="916135"/>
            <a:ext cx="8805136" cy="5647055"/>
          </a:xfrm>
        </p:spPr>
        <p:txBody>
          <a:bodyPr>
            <a:normAutofit/>
          </a:bodyPr>
          <a:lstStyle/>
          <a:p>
            <a:r>
              <a:rPr lang="en-US" sz="2400" dirty="0" smtClean="0"/>
              <a:t>Duo Security, one of the multifactor authentication services offered through InCommon, is a phone based multifactor solution. But, as Duo is usually used, it doesn't require the user to transcribe a number from their mobile device in order to login.</a:t>
            </a:r>
          </a:p>
          <a:p>
            <a:r>
              <a:rPr lang="en-US" sz="2400" dirty="0" smtClean="0"/>
              <a:t>In Duo's case, if you're on a smart phone, such as an Apple iPhone or an Android device, you can simply download and run a special app that will popup at login time. </a:t>
            </a:r>
          </a:p>
          <a:p>
            <a:r>
              <a:rPr lang="en-US" sz="2400" dirty="0" smtClean="0"/>
              <a:t>When that app runs, it gives some details about the connection that's in progress and then essentially asks, "Do you want to permit this login?" Users can push a green "Yes" button, or a red "No" button. It is hard to imagine any interactive multifactor approach that could be simpler.</a:t>
            </a:r>
          </a:p>
          <a:p>
            <a:r>
              <a:rPr lang="en-US" sz="2400" dirty="0" smtClean="0"/>
              <a:t>For </a:t>
            </a:r>
            <a:r>
              <a:rPr lang="en-US" sz="2400" dirty="0" smtClean="0"/>
              <a:t>information, </a:t>
            </a:r>
            <a:r>
              <a:rPr lang="en-US" sz="2400" dirty="0" smtClean="0"/>
              <a:t>see http://</a:t>
            </a:r>
            <a:r>
              <a:rPr lang="en-US" sz="2400" dirty="0" err="1" smtClean="0"/>
              <a:t>www.incommon.org</a:t>
            </a:r>
            <a:r>
              <a:rPr lang="en-US" sz="2400" dirty="0" smtClean="0"/>
              <a:t>/duo</a:t>
            </a:r>
            <a:r>
              <a:rPr lang="en-US" sz="2400" dirty="0" smtClean="0"/>
              <a:t>/ </a:t>
            </a:r>
            <a:r>
              <a:rPr lang="en-US" sz="2400" dirty="0" smtClean="0"/>
              <a:t>or </a:t>
            </a:r>
            <a:r>
              <a:rPr lang="en-US" sz="2400" dirty="0"/>
              <a:t>watch </a:t>
            </a:r>
            <a:r>
              <a:rPr lang="en-US" sz="2400" dirty="0" smtClean="0"/>
              <a:t>the demo at http</a:t>
            </a:r>
            <a:r>
              <a:rPr lang="en-US" sz="2400" dirty="0"/>
              <a:t>://</a:t>
            </a:r>
            <a:r>
              <a:rPr lang="en-US" sz="2400" dirty="0" err="1"/>
              <a:t>www.youtube.com</a:t>
            </a:r>
            <a:r>
              <a:rPr lang="en-US" sz="2400" dirty="0"/>
              <a:t>/</a:t>
            </a:r>
            <a:r>
              <a:rPr lang="en-US" sz="2400" dirty="0" err="1"/>
              <a:t>watch</a:t>
            </a:r>
            <a:r>
              <a:rPr lang="en-US" sz="2400" dirty="0" err="1" smtClean="0"/>
              <a:t>?v</a:t>
            </a:r>
            <a:r>
              <a:rPr lang="en-US" sz="2400" dirty="0"/>
              <a:t>=</a:t>
            </a:r>
            <a:r>
              <a:rPr lang="en-US" sz="2400" dirty="0" smtClean="0"/>
              <a:t>23MCmlaSmTk</a:t>
            </a:r>
            <a:endParaRPr lang="en-US" sz="2400" dirty="0" smtClean="0"/>
          </a:p>
          <a:p>
            <a:endParaRPr lang="en-US" sz="2400" dirty="0" smtClean="0"/>
          </a:p>
        </p:txBody>
      </p:sp>
      <p:sp>
        <p:nvSpPr>
          <p:cNvPr id="4" name="Slide Number Placeholder 3"/>
          <p:cNvSpPr>
            <a:spLocks noGrp="1"/>
          </p:cNvSpPr>
          <p:nvPr>
            <p:ph type="sldNum" sz="quarter" idx="12"/>
          </p:nvPr>
        </p:nvSpPr>
        <p:spPr/>
        <p:txBody>
          <a:bodyPr/>
          <a:lstStyle/>
          <a:p>
            <a:fld id="{BC22323F-BB25-B64C-A629-696FEB58ED1D}" type="slidenum">
              <a:rPr lang="en-US" smtClean="0"/>
              <a:t>26</a:t>
            </a:fld>
            <a:endParaRPr lang="en-US"/>
          </a:p>
        </p:txBody>
      </p:sp>
    </p:spTree>
    <p:extLst>
      <p:ext uri="{BB962C8B-B14F-4D97-AF65-F5344CB8AC3E}">
        <p14:creationId xmlns:p14="http://schemas.microsoft.com/office/powerpoint/2010/main" val="867266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439" y="181422"/>
            <a:ext cx="8805136" cy="516090"/>
          </a:xfrm>
        </p:spPr>
        <p:txBody>
          <a:bodyPr>
            <a:normAutofit/>
          </a:bodyPr>
          <a:lstStyle/>
          <a:p>
            <a:r>
              <a:rPr lang="en-US" sz="3200" b="1" dirty="0" smtClean="0"/>
              <a:t>3. "I'm Going to End Up Locking Myself Out!"</a:t>
            </a:r>
            <a:endParaRPr lang="en-US" sz="3200" b="1" dirty="0"/>
          </a:p>
        </p:txBody>
      </p:sp>
      <p:sp>
        <p:nvSpPr>
          <p:cNvPr id="3" name="Content Placeholder 2"/>
          <p:cNvSpPr>
            <a:spLocks noGrp="1"/>
          </p:cNvSpPr>
          <p:nvPr>
            <p:ph idx="1"/>
          </p:nvPr>
        </p:nvSpPr>
        <p:spPr>
          <a:xfrm>
            <a:off x="181439" y="916135"/>
            <a:ext cx="8805136" cy="5647055"/>
          </a:xfrm>
        </p:spPr>
        <p:txBody>
          <a:bodyPr>
            <a:normAutofit/>
          </a:bodyPr>
          <a:lstStyle/>
          <a:p>
            <a:r>
              <a:rPr lang="en-US" sz="2400" dirty="0" smtClean="0"/>
              <a:t>In talking with users, another scenario that some folks worry about is getting accidentally locked out if they forget their phone (or other hardware multifactor device) at home.</a:t>
            </a:r>
          </a:p>
          <a:p>
            <a:r>
              <a:rPr lang="en-US" sz="2400" dirty="0" smtClean="0"/>
              <a:t>In the best of cases, you can quickly pop back home to retrieve the forgotten device, or a system administrator may be able </a:t>
            </a:r>
            <a:r>
              <a:rPr lang="en-US" sz="2400" dirty="0" smtClean="0"/>
              <a:t>to temporarily </a:t>
            </a:r>
            <a:r>
              <a:rPr lang="en-US" sz="2400" dirty="0" smtClean="0"/>
              <a:t>override your normal "multifactor device required" setting. However, if you forget a key device while traveling (particularly on long trips), that can be a bit more problematic.</a:t>
            </a:r>
          </a:p>
          <a:p>
            <a:r>
              <a:rPr lang="en-US" sz="2400" dirty="0" smtClean="0"/>
              <a:t>But does this worry really have to be a "show stopper?" What if you can carry a sheet of backup access codes in your purse or wallet, just in case? Or what if you could register your cell phone number AND your desk phone number, using </a:t>
            </a:r>
            <a:r>
              <a:rPr lang="en-US" sz="2400" u="sng" dirty="0" smtClean="0"/>
              <a:t>either</a:t>
            </a:r>
            <a:r>
              <a:rPr lang="en-US" sz="2400" dirty="0" smtClean="0"/>
              <a:t> of them to let you login? Or maybe you could register a backup contact person's phone number, for an emergency "phone-a-friend" assist?</a:t>
            </a:r>
          </a:p>
        </p:txBody>
      </p:sp>
      <p:sp>
        <p:nvSpPr>
          <p:cNvPr id="4" name="Slide Number Placeholder 3"/>
          <p:cNvSpPr>
            <a:spLocks noGrp="1"/>
          </p:cNvSpPr>
          <p:nvPr>
            <p:ph type="sldNum" sz="quarter" idx="12"/>
          </p:nvPr>
        </p:nvSpPr>
        <p:spPr/>
        <p:txBody>
          <a:bodyPr/>
          <a:lstStyle/>
          <a:p>
            <a:fld id="{BC22323F-BB25-B64C-A629-696FEB58ED1D}" type="slidenum">
              <a:rPr lang="en-US" smtClean="0"/>
              <a:t>27</a:t>
            </a:fld>
            <a:endParaRPr lang="en-US"/>
          </a:p>
        </p:txBody>
      </p:sp>
    </p:spTree>
    <p:extLst>
      <p:ext uri="{BB962C8B-B14F-4D97-AF65-F5344CB8AC3E}">
        <p14:creationId xmlns:p14="http://schemas.microsoft.com/office/powerpoint/2010/main" val="225427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439" y="181422"/>
            <a:ext cx="8805136" cy="516090"/>
          </a:xfrm>
        </p:spPr>
        <p:txBody>
          <a:bodyPr>
            <a:normAutofit/>
          </a:bodyPr>
          <a:lstStyle/>
          <a:p>
            <a:r>
              <a:rPr lang="en-US" sz="3200" b="1" dirty="0" smtClean="0"/>
              <a:t>Avoiding Lockouts With Duo</a:t>
            </a:r>
            <a:endParaRPr lang="en-US" sz="3200" b="1" dirty="0"/>
          </a:p>
        </p:txBody>
      </p:sp>
      <p:sp>
        <p:nvSpPr>
          <p:cNvPr id="3" name="Content Placeholder 2"/>
          <p:cNvSpPr>
            <a:spLocks noGrp="1"/>
          </p:cNvSpPr>
          <p:nvPr>
            <p:ph idx="1"/>
          </p:nvPr>
        </p:nvSpPr>
        <p:spPr>
          <a:xfrm>
            <a:off x="181439" y="916135"/>
            <a:ext cx="8805136" cy="5647055"/>
          </a:xfrm>
        </p:spPr>
        <p:txBody>
          <a:bodyPr>
            <a:normAutofit/>
          </a:bodyPr>
          <a:lstStyle/>
          <a:p>
            <a:r>
              <a:rPr lang="en-US" sz="2400" dirty="0" smtClean="0"/>
              <a:t>There are many ways that you can avoid lockout conditions when using Duo, including:</a:t>
            </a:r>
            <a:br>
              <a:rPr lang="en-US" sz="2400" dirty="0" smtClean="0"/>
            </a:br>
            <a:r>
              <a:rPr lang="en-US" sz="2400" dirty="0" smtClean="0"/>
              <a:t/>
            </a:r>
            <a:br>
              <a:rPr lang="en-US" sz="2400" dirty="0" smtClean="0"/>
            </a:br>
            <a:r>
              <a:rPr lang="en-US" sz="2400" dirty="0" smtClean="0"/>
              <a:t>-- </a:t>
            </a:r>
            <a:r>
              <a:rPr lang="en-US" sz="2400" dirty="0" smtClean="0"/>
              <a:t>registering </a:t>
            </a:r>
            <a:r>
              <a:rPr lang="en-US" sz="2400" dirty="0" smtClean="0"/>
              <a:t>multiple devices (your cell phone, AND your desk phone, your home phone, the phone number of a trusted loved one or friend, etc.)</a:t>
            </a:r>
            <a:br>
              <a:rPr lang="en-US" sz="2400" dirty="0" smtClean="0"/>
            </a:br>
            <a:r>
              <a:rPr lang="en-US" sz="2400" dirty="0" smtClean="0"/>
              <a:t/>
            </a:r>
            <a:br>
              <a:rPr lang="en-US" sz="2400" dirty="0" smtClean="0"/>
            </a:br>
            <a:r>
              <a:rPr lang="en-US" sz="2400" dirty="0" smtClean="0"/>
              <a:t>-- </a:t>
            </a:r>
            <a:r>
              <a:rPr lang="en-US" sz="2400" dirty="0" smtClean="0"/>
              <a:t>carrying </a:t>
            </a:r>
            <a:r>
              <a:rPr lang="en-US" sz="2400" dirty="0" smtClean="0"/>
              <a:t>a sheet with a list of backup SMS codes in your purse or wallet</a:t>
            </a:r>
            <a:br>
              <a:rPr lang="en-US" sz="2400" dirty="0" smtClean="0"/>
            </a:br>
            <a:r>
              <a:rPr lang="en-US" sz="2400" dirty="0" smtClean="0"/>
              <a:t/>
            </a:r>
            <a:br>
              <a:rPr lang="en-US" sz="2400" dirty="0" smtClean="0"/>
            </a:br>
            <a:r>
              <a:rPr lang="en-US" sz="2400" dirty="0" smtClean="0"/>
              <a:t>-- </a:t>
            </a:r>
            <a:r>
              <a:rPr lang="en-US" sz="2400" dirty="0" smtClean="0"/>
              <a:t>knowing </a:t>
            </a:r>
            <a:r>
              <a:rPr lang="en-US" sz="2400" dirty="0" smtClean="0"/>
              <a:t>how to contact the </a:t>
            </a:r>
            <a:r>
              <a:rPr lang="en-US" sz="2400" dirty="0" smtClean="0"/>
              <a:t>local Duo </a:t>
            </a:r>
            <a:r>
              <a:rPr lang="en-US" sz="2400" dirty="0" smtClean="0"/>
              <a:t>administrator for your site </a:t>
            </a:r>
            <a:r>
              <a:rPr lang="en-US" sz="2400" dirty="0"/>
              <a:t>(</a:t>
            </a:r>
            <a:r>
              <a:rPr lang="en-US" sz="2400" dirty="0" smtClean="0"/>
              <a:t>they </a:t>
            </a:r>
            <a:r>
              <a:rPr lang="en-US" sz="2400" dirty="0" smtClean="0"/>
              <a:t>can give you a temporary bypass code if you need </a:t>
            </a:r>
            <a:r>
              <a:rPr lang="en-US" sz="2400" dirty="0" smtClean="0"/>
              <a:t>one, assuming they're able to verify your identity to their satisfaction)</a:t>
            </a:r>
            <a:endParaRPr lang="en-US" sz="2400" dirty="0" smtClean="0"/>
          </a:p>
        </p:txBody>
      </p:sp>
      <p:sp>
        <p:nvSpPr>
          <p:cNvPr id="4" name="Slide Number Placeholder 3"/>
          <p:cNvSpPr>
            <a:spLocks noGrp="1"/>
          </p:cNvSpPr>
          <p:nvPr>
            <p:ph type="sldNum" sz="quarter" idx="12"/>
          </p:nvPr>
        </p:nvSpPr>
        <p:spPr/>
        <p:txBody>
          <a:bodyPr/>
          <a:lstStyle/>
          <a:p>
            <a:fld id="{BC22323F-BB25-B64C-A629-696FEB58ED1D}" type="slidenum">
              <a:rPr lang="en-US" smtClean="0"/>
              <a:t>28</a:t>
            </a:fld>
            <a:endParaRPr lang="en-US"/>
          </a:p>
        </p:txBody>
      </p:sp>
    </p:spTree>
    <p:extLst>
      <p:ext uri="{BB962C8B-B14F-4D97-AF65-F5344CB8AC3E}">
        <p14:creationId xmlns:p14="http://schemas.microsoft.com/office/powerpoint/2010/main" val="1423575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439" y="181422"/>
            <a:ext cx="8805136" cy="516090"/>
          </a:xfrm>
        </p:spPr>
        <p:txBody>
          <a:bodyPr>
            <a:normAutofit/>
          </a:bodyPr>
          <a:lstStyle/>
          <a:p>
            <a:r>
              <a:rPr lang="en-US" sz="3200" b="1" dirty="0" smtClean="0"/>
              <a:t>4. "It Costs Too Much To Do Multifactor Auth"</a:t>
            </a:r>
            <a:endParaRPr lang="en-US" sz="3200" b="1" dirty="0"/>
          </a:p>
        </p:txBody>
      </p:sp>
      <p:sp>
        <p:nvSpPr>
          <p:cNvPr id="3" name="Content Placeholder 2"/>
          <p:cNvSpPr>
            <a:spLocks noGrp="1"/>
          </p:cNvSpPr>
          <p:nvPr>
            <p:ph idx="1"/>
          </p:nvPr>
        </p:nvSpPr>
        <p:spPr>
          <a:xfrm>
            <a:off x="181439" y="916135"/>
            <a:ext cx="8805136" cy="5647055"/>
          </a:xfrm>
        </p:spPr>
        <p:txBody>
          <a:bodyPr>
            <a:normAutofit/>
          </a:bodyPr>
          <a:lstStyle/>
          <a:p>
            <a:r>
              <a:rPr lang="en-US" sz="2400" dirty="0" smtClean="0"/>
              <a:t>All of the major </a:t>
            </a:r>
            <a:r>
              <a:rPr lang="en-US" sz="2400" dirty="0" smtClean="0"/>
              <a:t>multifactor consumer </a:t>
            </a:r>
            <a:r>
              <a:rPr lang="en-US" sz="2400" dirty="0" smtClean="0"/>
              <a:t>services mentioned in the first section of this talk are free. If you're not using multifactor with </a:t>
            </a:r>
            <a:r>
              <a:rPr lang="en-US" sz="2400" b="1" dirty="0" smtClean="0"/>
              <a:t>those</a:t>
            </a:r>
            <a:r>
              <a:rPr lang="en-US" sz="2400" dirty="0" smtClean="0"/>
              <a:t> services, the real issue </a:t>
            </a:r>
            <a:r>
              <a:rPr lang="en-US" sz="2400" b="1" dirty="0" smtClean="0"/>
              <a:t>can't</a:t>
            </a:r>
            <a:r>
              <a:rPr lang="en-US" sz="2400" dirty="0" smtClean="0"/>
              <a:t> be cost, right?</a:t>
            </a:r>
            <a:endParaRPr lang="en-US" sz="2400" dirty="0"/>
          </a:p>
          <a:p>
            <a:endParaRPr lang="en-US" sz="2400" dirty="0" smtClean="0"/>
          </a:p>
          <a:p>
            <a:r>
              <a:rPr lang="en-US" sz="2400" dirty="0" smtClean="0"/>
              <a:t>One </a:t>
            </a:r>
            <a:r>
              <a:rPr lang="en-US" sz="2400" dirty="0" smtClean="0"/>
              <a:t>possibility, I suppose, is that some folks may not have a cell phone (do those sort of people still exist?), or if they do have a cell phone, they only have a personal one, not a university-issued and funded one. In that case, I suppose that some users might resent their employer attempting to "take advantage" of their personal cell phone, or some users might understandably be reluctant to pay out-of-pocket fees for any per-message SMS charges, etc</a:t>
            </a:r>
            <a:r>
              <a:rPr lang="en-US" sz="2400" dirty="0" smtClean="0"/>
              <a:t>.</a:t>
            </a:r>
          </a:p>
          <a:p>
            <a:endParaRPr lang="en-US" sz="2400" dirty="0" smtClean="0"/>
          </a:p>
          <a:p>
            <a:r>
              <a:rPr lang="en-US" sz="2400" dirty="0" smtClean="0"/>
              <a:t>And it is true that some traditional hard cryptographic token solutions can be rather </a:t>
            </a:r>
            <a:r>
              <a:rPr lang="en-US" sz="2400" dirty="0" smtClean="0"/>
              <a:t>pricey</a:t>
            </a:r>
            <a:endParaRPr lang="en-US" sz="2400" dirty="0"/>
          </a:p>
        </p:txBody>
      </p:sp>
      <p:sp>
        <p:nvSpPr>
          <p:cNvPr id="4" name="Slide Number Placeholder 3"/>
          <p:cNvSpPr>
            <a:spLocks noGrp="1"/>
          </p:cNvSpPr>
          <p:nvPr>
            <p:ph type="sldNum" sz="quarter" idx="12"/>
          </p:nvPr>
        </p:nvSpPr>
        <p:spPr/>
        <p:txBody>
          <a:bodyPr/>
          <a:lstStyle/>
          <a:p>
            <a:fld id="{BC22323F-BB25-B64C-A629-696FEB58ED1D}" type="slidenum">
              <a:rPr lang="en-US" smtClean="0"/>
              <a:t>29</a:t>
            </a:fld>
            <a:endParaRPr lang="en-US"/>
          </a:p>
        </p:txBody>
      </p:sp>
    </p:spTree>
    <p:extLst>
      <p:ext uri="{BB962C8B-B14F-4D97-AF65-F5344CB8AC3E}">
        <p14:creationId xmlns:p14="http://schemas.microsoft.com/office/powerpoint/2010/main" val="2824252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8137"/>
            <a:ext cx="9144000" cy="526501"/>
          </a:xfrm>
        </p:spPr>
        <p:txBody>
          <a:bodyPr>
            <a:normAutofit/>
          </a:bodyPr>
          <a:lstStyle/>
          <a:p>
            <a:r>
              <a:rPr lang="en-US" sz="3200" b="1" dirty="0" smtClean="0"/>
              <a:t>This Is Not the Only Multifactor Session at the I2MM</a:t>
            </a:r>
            <a:endParaRPr lang="en-US" sz="3200" b="1" dirty="0"/>
          </a:p>
        </p:txBody>
      </p:sp>
      <p:sp>
        <p:nvSpPr>
          <p:cNvPr id="3" name="Content Placeholder 2"/>
          <p:cNvSpPr>
            <a:spLocks noGrp="1"/>
          </p:cNvSpPr>
          <p:nvPr>
            <p:ph idx="1"/>
          </p:nvPr>
        </p:nvSpPr>
        <p:spPr>
          <a:xfrm>
            <a:off x="181439" y="718333"/>
            <a:ext cx="8805136" cy="5844857"/>
          </a:xfrm>
        </p:spPr>
        <p:txBody>
          <a:bodyPr>
            <a:normAutofit/>
          </a:bodyPr>
          <a:lstStyle/>
          <a:p>
            <a:r>
              <a:rPr lang="en-US" sz="2400" dirty="0" smtClean="0"/>
              <a:t>Before we get down to business with </a:t>
            </a:r>
            <a:r>
              <a:rPr lang="en-US" sz="2400" u="sng" dirty="0" smtClean="0"/>
              <a:t>this</a:t>
            </a:r>
            <a:r>
              <a:rPr lang="en-US" sz="2400" dirty="0" smtClean="0"/>
              <a:t> session, I wanted to make sure that everyone's aware that this is not the </a:t>
            </a:r>
            <a:r>
              <a:rPr lang="en-US" sz="2400" u="sng" dirty="0" smtClean="0"/>
              <a:t>only</a:t>
            </a:r>
            <a:r>
              <a:rPr lang="en-US" sz="2400" dirty="0" smtClean="0"/>
              <a:t> multifactor session at this meeting (in fact, multifactor is something of an informal "mini theme" for this meeting). </a:t>
            </a:r>
            <a:br>
              <a:rPr lang="en-US" sz="2400" dirty="0" smtClean="0"/>
            </a:br>
            <a:r>
              <a:rPr lang="en-US" sz="2400" dirty="0" smtClean="0"/>
              <a:t>If you're interested in multifactor, you may also want to consider (or would have wanted to consider) attending:</a:t>
            </a:r>
            <a:br>
              <a:rPr lang="en-US" sz="2400" dirty="0" smtClean="0"/>
            </a:br>
            <a:r>
              <a:rPr lang="en-US" sz="2400" dirty="0" smtClean="0"/>
              <a:t/>
            </a:r>
            <a:br>
              <a:rPr lang="en-US" sz="2400" dirty="0" smtClean="0"/>
            </a:br>
            <a:r>
              <a:rPr lang="en-US" sz="2400" dirty="0" smtClean="0"/>
              <a:t>-- The PKI </a:t>
            </a:r>
            <a:r>
              <a:rPr lang="en-US" sz="2400" dirty="0" err="1" smtClean="0"/>
              <a:t>BoF</a:t>
            </a:r>
            <a:r>
              <a:rPr lang="en-US" sz="2400" dirty="0" smtClean="0"/>
              <a:t> (it was at noon today)</a:t>
            </a:r>
            <a:br>
              <a:rPr lang="en-US" sz="2400" dirty="0" smtClean="0"/>
            </a:br>
            <a:r>
              <a:rPr lang="en-US" sz="2400" dirty="0" smtClean="0"/>
              <a:t/>
            </a:r>
            <a:br>
              <a:rPr lang="en-US" sz="2400" dirty="0" smtClean="0"/>
            </a:br>
            <a:r>
              <a:rPr lang="en-US" sz="2400" dirty="0" smtClean="0"/>
              <a:t>-- Multifactor </a:t>
            </a:r>
            <a:r>
              <a:rPr lang="en-US" sz="2400" dirty="0"/>
              <a:t>Authentication (MFA) and Assurance BoF: Advantages of moving beyond passwords to MFA approaches </a:t>
            </a:r>
            <a:r>
              <a:rPr lang="en-US" sz="2400" dirty="0" smtClean="0"/>
              <a:t/>
            </a:r>
            <a:br>
              <a:rPr lang="en-US" sz="2400" dirty="0" smtClean="0"/>
            </a:br>
            <a:r>
              <a:rPr lang="en-US" sz="2400" dirty="0" smtClean="0"/>
              <a:t>(Noon Tuesday, Rosslyn I/II)</a:t>
            </a:r>
            <a:br>
              <a:rPr lang="en-US" sz="2400" dirty="0" smtClean="0"/>
            </a:br>
            <a:r>
              <a:rPr lang="en-US" sz="2400" dirty="0" smtClean="0"/>
              <a:t/>
            </a:r>
            <a:br>
              <a:rPr lang="en-US" sz="2400" dirty="0" smtClean="0"/>
            </a:br>
            <a:r>
              <a:rPr lang="en-US" sz="2400" dirty="0" smtClean="0"/>
              <a:t>-- </a:t>
            </a:r>
            <a:r>
              <a:rPr lang="en-US" sz="2400" dirty="0"/>
              <a:t>Toward a Scalable Approach to Privacy and </a:t>
            </a:r>
            <a:r>
              <a:rPr lang="en-US" sz="2400" dirty="0" smtClean="0"/>
              <a:t>Security</a:t>
            </a:r>
            <a:br>
              <a:rPr lang="en-US" sz="2400" dirty="0" smtClean="0"/>
            </a:br>
            <a:r>
              <a:rPr lang="en-US" sz="2400" dirty="0" smtClean="0"/>
              <a:t>(3PM Wednesday, Salon K (</a:t>
            </a:r>
            <a:r>
              <a:rPr lang="en-US" sz="2400" dirty="0" err="1" smtClean="0"/>
              <a:t>netcast</a:t>
            </a:r>
            <a:r>
              <a:rPr lang="en-US" sz="2400" dirty="0" smtClean="0"/>
              <a:t> session)</a:t>
            </a:r>
          </a:p>
        </p:txBody>
      </p:sp>
      <p:sp>
        <p:nvSpPr>
          <p:cNvPr id="4" name="Slide Number Placeholder 3"/>
          <p:cNvSpPr>
            <a:spLocks noGrp="1"/>
          </p:cNvSpPr>
          <p:nvPr>
            <p:ph type="sldNum" sz="quarter" idx="12"/>
          </p:nvPr>
        </p:nvSpPr>
        <p:spPr>
          <a:xfrm>
            <a:off x="6698942" y="6198065"/>
            <a:ext cx="2133600" cy="365125"/>
          </a:xfrm>
        </p:spPr>
        <p:txBody>
          <a:bodyPr/>
          <a:lstStyle/>
          <a:p>
            <a:fld id="{BC22323F-BB25-B64C-A629-696FEB58ED1D}" type="slidenum">
              <a:rPr lang="en-US" smtClean="0"/>
              <a:t>3</a:t>
            </a:fld>
            <a:endParaRPr lang="en-US" dirty="0"/>
          </a:p>
        </p:txBody>
      </p:sp>
    </p:spTree>
    <p:extLst>
      <p:ext uri="{BB962C8B-B14F-4D97-AF65-F5344CB8AC3E}">
        <p14:creationId xmlns:p14="http://schemas.microsoft.com/office/powerpoint/2010/main" val="3478994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439" y="181422"/>
            <a:ext cx="8805136" cy="516090"/>
          </a:xfrm>
        </p:spPr>
        <p:txBody>
          <a:bodyPr>
            <a:normAutofit/>
          </a:bodyPr>
          <a:lstStyle/>
          <a:p>
            <a:r>
              <a:rPr lang="en-US" sz="3200" b="1" dirty="0" smtClean="0"/>
              <a:t>What Would It Cost to Deploy DuoSecurity?</a:t>
            </a:r>
            <a:endParaRPr lang="en-US" sz="3200" b="1" dirty="0"/>
          </a:p>
        </p:txBody>
      </p:sp>
      <p:sp>
        <p:nvSpPr>
          <p:cNvPr id="3" name="Content Placeholder 2"/>
          <p:cNvSpPr>
            <a:spLocks noGrp="1"/>
          </p:cNvSpPr>
          <p:nvPr>
            <p:ph idx="1"/>
          </p:nvPr>
        </p:nvSpPr>
        <p:spPr>
          <a:xfrm>
            <a:off x="181439" y="916135"/>
            <a:ext cx="8805136" cy="5647055"/>
          </a:xfrm>
        </p:spPr>
        <p:txBody>
          <a:bodyPr>
            <a:normAutofit/>
          </a:bodyPr>
          <a:lstStyle/>
          <a:p>
            <a:r>
              <a:rPr lang="en-US" sz="2400" dirty="0" smtClean="0"/>
              <a:t>If you just want to try Duo, you can do up to 10 users for free.</a:t>
            </a:r>
          </a:p>
          <a:p>
            <a:r>
              <a:rPr lang="en-US" sz="2400" dirty="0" smtClean="0"/>
              <a:t>InCommon participants can deploy Duo for 500 users or more for just $5 per user per year with no paperwork or special agreement required. I think that's an incredible bargain. </a:t>
            </a:r>
            <a:endParaRPr lang="en-US" sz="2400" dirty="0"/>
          </a:p>
          <a:p>
            <a:r>
              <a:rPr lang="en-US" sz="2400" dirty="0" smtClean="0"/>
              <a:t>If you want to cover </a:t>
            </a:r>
            <a:r>
              <a:rPr lang="en-US" sz="2400" u="sng" dirty="0" smtClean="0"/>
              <a:t>all</a:t>
            </a:r>
            <a:r>
              <a:rPr lang="en-US" sz="2400" dirty="0" smtClean="0"/>
              <a:t> your site's users, a Duo site license will usually make financial sense. For example, if you </a:t>
            </a:r>
            <a:r>
              <a:rPr lang="en-US" sz="2400" dirty="0" smtClean="0"/>
              <a:t>come from a school that has 20,000 to 34,999 students, and you wanted </a:t>
            </a:r>
            <a:r>
              <a:rPr lang="en-US" sz="2400" dirty="0" smtClean="0"/>
              <a:t>to cover all your faculty/staff/students (except hospital staff, who need to be licensed separately), </a:t>
            </a:r>
            <a:r>
              <a:rPr lang="en-US" sz="2400" dirty="0" smtClean="0"/>
              <a:t>and </a:t>
            </a:r>
            <a:r>
              <a:rPr lang="en-US" sz="2400" dirty="0" smtClean="0"/>
              <a:t>your school is a member of </a:t>
            </a:r>
            <a:r>
              <a:rPr lang="en-US" sz="2400" dirty="0" smtClean="0"/>
              <a:t>Internet2, </a:t>
            </a:r>
            <a:r>
              <a:rPr lang="en-US" sz="2400" dirty="0" smtClean="0"/>
              <a:t>you'd pay just $40,000/year (only $1-$2/user</a:t>
            </a:r>
            <a:r>
              <a:rPr lang="en-US" sz="2400" dirty="0"/>
              <a:t>/</a:t>
            </a:r>
            <a:r>
              <a:rPr lang="en-US" sz="2400" dirty="0" smtClean="0"/>
              <a:t>year).</a:t>
            </a:r>
            <a:r>
              <a:rPr lang="en-US" sz="2400" dirty="0"/>
              <a:t> </a:t>
            </a:r>
            <a:r>
              <a:rPr lang="en-US" sz="2400" dirty="0" smtClean="0"/>
              <a:t>A small Internet2 school (&lt;2,500 students) would pay only $4K/year.</a:t>
            </a:r>
            <a:endParaRPr lang="en-US" sz="2400" dirty="0" smtClean="0"/>
          </a:p>
          <a:p>
            <a:r>
              <a:rPr lang="en-US" sz="2400" dirty="0" smtClean="0"/>
              <a:t>Note: some </a:t>
            </a:r>
            <a:r>
              <a:rPr lang="en-US" sz="2400" dirty="0" smtClean="0"/>
              <a:t>Duo</a:t>
            </a:r>
            <a:r>
              <a:rPr lang="en-US" sz="2400" dirty="0"/>
              <a:t> </a:t>
            </a:r>
            <a:r>
              <a:rPr lang="en-US" sz="2400" dirty="0" smtClean="0"/>
              <a:t>methods, such as automated voice phone calls or SMS messages, will require sites to also purchase inexpensive telephony credits. See http://</a:t>
            </a:r>
            <a:r>
              <a:rPr lang="en-US" sz="2400" dirty="0" err="1" smtClean="0"/>
              <a:t>www.incommon.org</a:t>
            </a:r>
            <a:r>
              <a:rPr lang="en-US" sz="2400" dirty="0" smtClean="0"/>
              <a:t>/duo/</a:t>
            </a:r>
            <a:r>
              <a:rPr lang="en-US" sz="2400" dirty="0" err="1" smtClean="0"/>
              <a:t>fees.html</a:t>
            </a:r>
            <a:endParaRPr lang="en-US" sz="2400" dirty="0" smtClean="0"/>
          </a:p>
        </p:txBody>
      </p:sp>
      <p:sp>
        <p:nvSpPr>
          <p:cNvPr id="4" name="Slide Number Placeholder 3"/>
          <p:cNvSpPr>
            <a:spLocks noGrp="1"/>
          </p:cNvSpPr>
          <p:nvPr>
            <p:ph type="sldNum" sz="quarter" idx="12"/>
          </p:nvPr>
        </p:nvSpPr>
        <p:spPr/>
        <p:txBody>
          <a:bodyPr/>
          <a:lstStyle/>
          <a:p>
            <a:fld id="{BC22323F-BB25-B64C-A629-696FEB58ED1D}" type="slidenum">
              <a:rPr lang="en-US" smtClean="0"/>
              <a:t>30</a:t>
            </a:fld>
            <a:endParaRPr lang="en-US"/>
          </a:p>
        </p:txBody>
      </p:sp>
    </p:spTree>
    <p:extLst>
      <p:ext uri="{BB962C8B-B14F-4D97-AF65-F5344CB8AC3E}">
        <p14:creationId xmlns:p14="http://schemas.microsoft.com/office/powerpoint/2010/main" val="1895404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1422"/>
            <a:ext cx="9144000" cy="786766"/>
          </a:xfrm>
        </p:spPr>
        <p:txBody>
          <a:bodyPr>
            <a:normAutofit/>
          </a:bodyPr>
          <a:lstStyle/>
          <a:p>
            <a:r>
              <a:rPr lang="en-US" sz="3200" b="1" dirty="0" smtClean="0"/>
              <a:t>Why Would Anyone </a:t>
            </a:r>
            <a:r>
              <a:rPr lang="en-US" sz="3200" b="1" u="sng" dirty="0" smtClean="0"/>
              <a:t>Pay</a:t>
            </a:r>
            <a:r>
              <a:rPr lang="en-US" sz="3200" b="1" dirty="0" smtClean="0"/>
              <a:t> to Deploy Duo When </a:t>
            </a:r>
            <a:br>
              <a:rPr lang="en-US" sz="3200" b="1" dirty="0" smtClean="0"/>
            </a:br>
            <a:r>
              <a:rPr lang="en-US" sz="3200" b="1" dirty="0" smtClean="0"/>
              <a:t>They Could Get Google Authenticator For </a:t>
            </a:r>
            <a:r>
              <a:rPr lang="en-US" sz="3200" b="1" u="sng" dirty="0" smtClean="0"/>
              <a:t>Free</a:t>
            </a:r>
            <a:r>
              <a:rPr lang="en-US" sz="3200" b="1" dirty="0" smtClean="0"/>
              <a:t>?</a:t>
            </a:r>
            <a:endParaRPr lang="en-US" sz="3200" b="1" dirty="0"/>
          </a:p>
        </p:txBody>
      </p:sp>
      <p:sp>
        <p:nvSpPr>
          <p:cNvPr id="3" name="Content Placeholder 2"/>
          <p:cNvSpPr>
            <a:spLocks noGrp="1"/>
          </p:cNvSpPr>
          <p:nvPr>
            <p:ph idx="1"/>
          </p:nvPr>
        </p:nvSpPr>
        <p:spPr>
          <a:xfrm>
            <a:off x="181439" y="1186811"/>
            <a:ext cx="8805136" cy="5376379"/>
          </a:xfrm>
        </p:spPr>
        <p:txBody>
          <a:bodyPr>
            <a:normAutofit/>
          </a:bodyPr>
          <a:lstStyle/>
          <a:p>
            <a:r>
              <a:rPr lang="en-US" sz="2400" dirty="0" smtClean="0"/>
              <a:t>You may know that you can get Google Authenticator for free from http://</a:t>
            </a:r>
            <a:r>
              <a:rPr lang="en-US" sz="2400" dirty="0" err="1" smtClean="0"/>
              <a:t>code.google.com</a:t>
            </a:r>
            <a:r>
              <a:rPr lang="en-US" sz="2400" dirty="0" smtClean="0"/>
              <a:t>/p/</a:t>
            </a:r>
            <a:r>
              <a:rPr lang="en-US" sz="2400" dirty="0" err="1" smtClean="0"/>
              <a:t>google</a:t>
            </a:r>
            <a:r>
              <a:rPr lang="en-US" sz="2400" dirty="0" smtClean="0"/>
              <a:t>-authenticator/</a:t>
            </a:r>
          </a:p>
          <a:p>
            <a:r>
              <a:rPr lang="en-US" sz="2400" dirty="0" smtClean="0"/>
              <a:t>Given that, some may </a:t>
            </a:r>
            <a:r>
              <a:rPr lang="en-US" sz="2400" dirty="0" smtClean="0"/>
              <a:t>ask, "Joe! Why </a:t>
            </a:r>
            <a:r>
              <a:rPr lang="en-US" sz="2400" dirty="0"/>
              <a:t>w</a:t>
            </a:r>
            <a:r>
              <a:rPr lang="en-US" sz="2400" dirty="0" smtClean="0"/>
              <a:t>ould </a:t>
            </a:r>
            <a:r>
              <a:rPr lang="en-US" sz="2400" dirty="0" smtClean="0"/>
              <a:t>we buy Duo when we can just run the free Google Authenticator application, instead?"</a:t>
            </a:r>
          </a:p>
          <a:p>
            <a:r>
              <a:rPr lang="en-US" sz="2400" dirty="0" smtClean="0"/>
              <a:t>First of all, note that while the Google Authenticator </a:t>
            </a:r>
            <a:r>
              <a:rPr lang="en-US" sz="2400" u="sng" dirty="0" smtClean="0"/>
              <a:t>software</a:t>
            </a:r>
            <a:r>
              <a:rPr lang="en-US" sz="2400" dirty="0" smtClean="0"/>
              <a:t> is free, you still need hardware to host the backend infrastructure that Google Authenticator needs. That hardware will not be 'free' – you'll need the hardware itself, and you'll need someone skilled and trustworthy to administer it. In many scenarios, these costs may dwarf the cost of simply deploying Duo.</a:t>
            </a:r>
          </a:p>
          <a:p>
            <a:r>
              <a:rPr lang="en-US" sz="2400" dirty="0" smtClean="0"/>
              <a:t>And then there's the somewhat disquieting note on the Google Authenticator project site mentioning that you can download the 2.21 version of the code, but not more recent versions due to proprietary bits and pieces it includes (a real bummer IMHO).</a:t>
            </a:r>
          </a:p>
          <a:p>
            <a:endParaRPr lang="en-US" sz="2400" dirty="0" smtClean="0"/>
          </a:p>
        </p:txBody>
      </p:sp>
      <p:sp>
        <p:nvSpPr>
          <p:cNvPr id="4" name="Slide Number Placeholder 3"/>
          <p:cNvSpPr>
            <a:spLocks noGrp="1"/>
          </p:cNvSpPr>
          <p:nvPr>
            <p:ph type="sldNum" sz="quarter" idx="12"/>
          </p:nvPr>
        </p:nvSpPr>
        <p:spPr/>
        <p:txBody>
          <a:bodyPr/>
          <a:lstStyle/>
          <a:p>
            <a:fld id="{BC22323F-BB25-B64C-A629-696FEB58ED1D}" type="slidenum">
              <a:rPr lang="en-US" smtClean="0"/>
              <a:t>31</a:t>
            </a:fld>
            <a:endParaRPr lang="en-US"/>
          </a:p>
        </p:txBody>
      </p:sp>
    </p:spTree>
    <p:extLst>
      <p:ext uri="{BB962C8B-B14F-4D97-AF65-F5344CB8AC3E}">
        <p14:creationId xmlns:p14="http://schemas.microsoft.com/office/powerpoint/2010/main" val="41331030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1422"/>
            <a:ext cx="9144000" cy="786766"/>
          </a:xfrm>
        </p:spPr>
        <p:txBody>
          <a:bodyPr>
            <a:normAutofit/>
          </a:bodyPr>
          <a:lstStyle/>
          <a:p>
            <a:r>
              <a:rPr lang="en-US" sz="3200" b="1" dirty="0" smtClean="0"/>
              <a:t>5. "A Multifactor Service Hosted In The Cloud Might Leave Us Unable to Login If We </a:t>
            </a:r>
            <a:r>
              <a:rPr lang="en-US" sz="3200" b="1" dirty="0" smtClean="0"/>
              <a:t>Got </a:t>
            </a:r>
            <a:r>
              <a:rPr lang="en-US" sz="3200" b="1" dirty="0" err="1" smtClean="0"/>
              <a:t>DDoS'ed</a:t>
            </a:r>
            <a:r>
              <a:rPr lang="en-US" sz="3200" b="1" dirty="0" smtClean="0"/>
              <a:t>..."</a:t>
            </a:r>
            <a:endParaRPr lang="en-US" sz="3200" b="1" dirty="0"/>
          </a:p>
        </p:txBody>
      </p:sp>
      <p:sp>
        <p:nvSpPr>
          <p:cNvPr id="3" name="Content Placeholder 2"/>
          <p:cNvSpPr>
            <a:spLocks noGrp="1"/>
          </p:cNvSpPr>
          <p:nvPr>
            <p:ph idx="1"/>
          </p:nvPr>
        </p:nvSpPr>
        <p:spPr>
          <a:xfrm>
            <a:off x="181439" y="1186811"/>
            <a:ext cx="8805136" cy="5376379"/>
          </a:xfrm>
        </p:spPr>
        <p:txBody>
          <a:bodyPr>
            <a:normAutofit/>
          </a:bodyPr>
          <a:lstStyle/>
          <a:p>
            <a:r>
              <a:rPr lang="en-US" sz="2400" dirty="0" smtClean="0"/>
              <a:t>If the ability to login to critical local services relies on the continued ability to contact a remote multifactor service provider, a local DDoS might make it impossible for users to login locally</a:t>
            </a:r>
          </a:p>
          <a:p>
            <a:r>
              <a:rPr lang="en-US" sz="2400" dirty="0" smtClean="0"/>
              <a:t>What happens in that case depends on how you have your cloud-based multifactor service configured. </a:t>
            </a:r>
            <a:endParaRPr lang="en-US" sz="2000" dirty="0" smtClean="0"/>
          </a:p>
          <a:p>
            <a:pPr lvl="1"/>
            <a:r>
              <a:rPr lang="en-US" sz="2000" dirty="0" smtClean="0"/>
              <a:t>One possibility is that you will have the service set to "fail closed," in which case you</a:t>
            </a:r>
            <a:r>
              <a:rPr lang="en-US" sz="2000" dirty="0"/>
              <a:t> </a:t>
            </a:r>
            <a:r>
              <a:rPr lang="en-US" sz="2000" dirty="0" smtClean="0"/>
              <a:t>would be unable to login until the DDoS is abated, or the admin temporarily disables the requirement for multifactor use. </a:t>
            </a:r>
            <a:endParaRPr lang="en-US" sz="2000" dirty="0"/>
          </a:p>
          <a:p>
            <a:pPr lvl="1"/>
            <a:r>
              <a:rPr lang="en-US" sz="2000" dirty="0" smtClean="0"/>
              <a:t>You could also set the service to "fail open" if the remote multifactor service can't be contacted, accepting the loss of multifactor protection when/if the site suffers a DDoS attack (perhaps a bad idea since it incents DDoS attacks)</a:t>
            </a:r>
            <a:endParaRPr lang="en-US" sz="2400" dirty="0"/>
          </a:p>
          <a:p>
            <a:r>
              <a:rPr lang="en-US" sz="2400" dirty="0" smtClean="0"/>
              <a:t>Alternatively</a:t>
            </a:r>
            <a:r>
              <a:rPr lang="en-US" sz="2400" dirty="0"/>
              <a:t>:</a:t>
            </a:r>
            <a:r>
              <a:rPr lang="en-US" sz="2400" dirty="0" smtClean="0"/>
              <a:t> </a:t>
            </a:r>
          </a:p>
          <a:p>
            <a:pPr lvl="1"/>
            <a:r>
              <a:rPr lang="en-US" sz="2000" dirty="0"/>
              <a:t>Y</a:t>
            </a:r>
            <a:r>
              <a:rPr lang="en-US" sz="2000" dirty="0" smtClean="0"/>
              <a:t>ou might prefer to locally host your backend multifactor infrastructure, or</a:t>
            </a:r>
          </a:p>
          <a:p>
            <a:pPr lvl="1"/>
            <a:r>
              <a:rPr lang="en-US" sz="2000" dirty="0" smtClean="0"/>
              <a:t>You might want to provision dedicated network capacity reserved just for accessing the multifactor </a:t>
            </a:r>
            <a:r>
              <a:rPr lang="en-US" sz="2000" dirty="0" smtClean="0"/>
              <a:t>provider </a:t>
            </a:r>
            <a:r>
              <a:rPr lang="en-US" sz="2000" dirty="0" smtClean="0"/>
              <a:t>if </a:t>
            </a:r>
            <a:r>
              <a:rPr lang="en-US" sz="2000" dirty="0" smtClean="0"/>
              <a:t>a network </a:t>
            </a:r>
            <a:r>
              <a:rPr lang="en-US" sz="2000" dirty="0" smtClean="0"/>
              <a:t>emergency were to arise</a:t>
            </a:r>
          </a:p>
        </p:txBody>
      </p:sp>
      <p:sp>
        <p:nvSpPr>
          <p:cNvPr id="4" name="Slide Number Placeholder 3"/>
          <p:cNvSpPr>
            <a:spLocks noGrp="1"/>
          </p:cNvSpPr>
          <p:nvPr>
            <p:ph type="sldNum" sz="quarter" idx="12"/>
          </p:nvPr>
        </p:nvSpPr>
        <p:spPr/>
        <p:txBody>
          <a:bodyPr/>
          <a:lstStyle/>
          <a:p>
            <a:fld id="{BC22323F-BB25-B64C-A629-696FEB58ED1D}" type="slidenum">
              <a:rPr lang="en-US" smtClean="0"/>
              <a:t>32</a:t>
            </a:fld>
            <a:endParaRPr lang="en-US" dirty="0"/>
          </a:p>
        </p:txBody>
      </p:sp>
    </p:spTree>
    <p:extLst>
      <p:ext uri="{BB962C8B-B14F-4D97-AF65-F5344CB8AC3E}">
        <p14:creationId xmlns:p14="http://schemas.microsoft.com/office/powerpoint/2010/main" val="33559940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1422"/>
            <a:ext cx="9144000" cy="786766"/>
          </a:xfrm>
        </p:spPr>
        <p:txBody>
          <a:bodyPr>
            <a:normAutofit/>
          </a:bodyPr>
          <a:lstStyle/>
          <a:p>
            <a:r>
              <a:rPr lang="en-US" sz="3200" b="1" dirty="0" smtClean="0"/>
              <a:t>6. "Deploying Multifactor Authentication on </a:t>
            </a:r>
            <a:br>
              <a:rPr lang="en-US" sz="3200" b="1" dirty="0" smtClean="0"/>
            </a:br>
            <a:r>
              <a:rPr lang="en-US" sz="3200" b="1" dirty="0" smtClean="0"/>
              <a:t>Service-By-Service Basis Just Doesn't </a:t>
            </a:r>
            <a:r>
              <a:rPr lang="en-US" sz="3200" b="1" dirty="0" smtClean="0"/>
              <a:t>Scale..."</a:t>
            </a:r>
            <a:endParaRPr lang="en-US" sz="3200" b="1" dirty="0"/>
          </a:p>
        </p:txBody>
      </p:sp>
      <p:sp>
        <p:nvSpPr>
          <p:cNvPr id="3" name="Content Placeholder 2"/>
          <p:cNvSpPr>
            <a:spLocks noGrp="1"/>
          </p:cNvSpPr>
          <p:nvPr>
            <p:ph idx="1"/>
          </p:nvPr>
        </p:nvSpPr>
        <p:spPr>
          <a:xfrm>
            <a:off x="181439" y="1186811"/>
            <a:ext cx="8805136" cy="5376379"/>
          </a:xfrm>
        </p:spPr>
        <p:txBody>
          <a:bodyPr>
            <a:normAutofit/>
          </a:bodyPr>
          <a:lstStyle/>
          <a:p>
            <a:r>
              <a:rPr lang="en-US" sz="2400" dirty="0" smtClean="0"/>
              <a:t>In some cases, system administrators need to tweak each and every service on a service-by-service basis to enable multifactor authentication. If you have a lot of services, this can be tedious.</a:t>
            </a:r>
          </a:p>
          <a:p>
            <a:r>
              <a:rPr lang="en-US" sz="2400" dirty="0" smtClean="0"/>
              <a:t>On the other hand, imagine a scenario that decouples identity providers and service providers, as federated login does. </a:t>
            </a:r>
          </a:p>
          <a:p>
            <a:r>
              <a:rPr lang="en-US" sz="2400" dirty="0" smtClean="0"/>
              <a:t>In that case, you can imagine enabling multifactor authentication </a:t>
            </a:r>
            <a:r>
              <a:rPr lang="en-US" sz="2400" b="1" dirty="0" smtClean="0"/>
              <a:t>once</a:t>
            </a:r>
            <a:r>
              <a:rPr lang="en-US" sz="2400" dirty="0" smtClean="0"/>
              <a:t>, at </a:t>
            </a:r>
            <a:r>
              <a:rPr lang="en-US" sz="2400" dirty="0" smtClean="0"/>
              <a:t>your </a:t>
            </a:r>
            <a:r>
              <a:rPr lang="en-US" sz="2400" dirty="0" err="1" smtClean="0"/>
              <a:t>IdP</a:t>
            </a:r>
            <a:r>
              <a:rPr lang="en-US" sz="2400" dirty="0" smtClean="0"/>
              <a:t>, and then being able to leverage that multifactor support on each and every service that trusts that IDP without having to do a tedious service-by-service rollout on each of </a:t>
            </a:r>
            <a:br>
              <a:rPr lang="en-US" sz="2400" dirty="0" smtClean="0"/>
            </a:br>
            <a:r>
              <a:rPr lang="en-US" sz="2400" dirty="0" smtClean="0"/>
              <a:t>the SPs themselves.</a:t>
            </a:r>
          </a:p>
          <a:p>
            <a:r>
              <a:rPr lang="en-US" sz="2400" dirty="0" smtClean="0"/>
              <a:t>Fortunately, Duo has a login handler that integrates Duo </a:t>
            </a:r>
            <a:r>
              <a:rPr lang="en-US" sz="2400" dirty="0" smtClean="0"/>
              <a:t>with </a:t>
            </a:r>
            <a:r>
              <a:rPr lang="en-US" sz="2400" dirty="0" smtClean="0"/>
              <a:t>Shibboleth, see https://www.duosecurity.com/docs/shibboleth</a:t>
            </a:r>
            <a:br>
              <a:rPr lang="en-US" sz="2400" dirty="0" smtClean="0"/>
            </a:br>
            <a:r>
              <a:rPr lang="en-US" sz="2400" dirty="0" smtClean="0"/>
              <a:t>if you'd like to try doing this.</a:t>
            </a:r>
            <a:endParaRPr lang="en-US" sz="2000" dirty="0" smtClean="0"/>
          </a:p>
        </p:txBody>
      </p:sp>
      <p:sp>
        <p:nvSpPr>
          <p:cNvPr id="4" name="Slide Number Placeholder 3"/>
          <p:cNvSpPr>
            <a:spLocks noGrp="1"/>
          </p:cNvSpPr>
          <p:nvPr>
            <p:ph type="sldNum" sz="quarter" idx="12"/>
          </p:nvPr>
        </p:nvSpPr>
        <p:spPr/>
        <p:txBody>
          <a:bodyPr/>
          <a:lstStyle/>
          <a:p>
            <a:fld id="{BC22323F-BB25-B64C-A629-696FEB58ED1D}" type="slidenum">
              <a:rPr lang="en-US" smtClean="0"/>
              <a:t>33</a:t>
            </a:fld>
            <a:endParaRPr lang="en-US" dirty="0"/>
          </a:p>
        </p:txBody>
      </p:sp>
    </p:spTree>
    <p:extLst>
      <p:ext uri="{BB962C8B-B14F-4D97-AF65-F5344CB8AC3E}">
        <p14:creationId xmlns:p14="http://schemas.microsoft.com/office/powerpoint/2010/main" val="2402510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1422"/>
            <a:ext cx="9144000" cy="786766"/>
          </a:xfrm>
        </p:spPr>
        <p:txBody>
          <a:bodyPr>
            <a:normAutofit/>
          </a:bodyPr>
          <a:lstStyle/>
          <a:p>
            <a:r>
              <a:rPr lang="en-US" sz="3200" b="1" dirty="0" smtClean="0"/>
              <a:t>"It's a Pain To Have To </a:t>
            </a:r>
            <a:r>
              <a:rPr lang="en-US" sz="3200" b="1" dirty="0" smtClean="0"/>
              <a:t>Issue </a:t>
            </a:r>
            <a:r>
              <a:rPr lang="en-US" sz="3200" b="1" dirty="0" smtClean="0"/>
              <a:t/>
            </a:r>
            <a:br>
              <a:rPr lang="en-US" sz="3200" b="1" dirty="0" smtClean="0"/>
            </a:br>
            <a:r>
              <a:rPr lang="en-US" sz="3200" b="1" dirty="0" smtClean="0"/>
              <a:t>Hard </a:t>
            </a:r>
            <a:r>
              <a:rPr lang="en-US" sz="3200" b="1" dirty="0" smtClean="0"/>
              <a:t>Tokens To All My Users"</a:t>
            </a:r>
            <a:endParaRPr lang="en-US" sz="3200" b="1" dirty="0"/>
          </a:p>
        </p:txBody>
      </p:sp>
      <p:sp>
        <p:nvSpPr>
          <p:cNvPr id="3" name="Content Placeholder 2"/>
          <p:cNvSpPr>
            <a:spLocks noGrp="1"/>
          </p:cNvSpPr>
          <p:nvPr>
            <p:ph idx="1"/>
          </p:nvPr>
        </p:nvSpPr>
        <p:spPr>
          <a:xfrm>
            <a:off x="181439" y="1186811"/>
            <a:ext cx="8805136" cy="5376379"/>
          </a:xfrm>
        </p:spPr>
        <p:txBody>
          <a:bodyPr>
            <a:normAutofit/>
          </a:bodyPr>
          <a:lstStyle/>
          <a:p>
            <a:r>
              <a:rPr lang="en-US" sz="2400" dirty="0" smtClean="0"/>
              <a:t>If you need to physically </a:t>
            </a:r>
            <a:r>
              <a:rPr lang="en-US" sz="2400" dirty="0" smtClean="0"/>
              <a:t>visit with each user to issue them a hardware cryptographic token, </a:t>
            </a:r>
            <a:r>
              <a:rPr lang="en-US" sz="2400" dirty="0" smtClean="0"/>
              <a:t>this is indeed a pain, basically kin to users needing to </a:t>
            </a:r>
            <a:r>
              <a:rPr lang="en-US" sz="2400" dirty="0" smtClean="0"/>
              <a:t>arrange to </a:t>
            </a:r>
            <a:r>
              <a:rPr lang="en-US" sz="2400" dirty="0" smtClean="0"/>
              <a:t>get </a:t>
            </a:r>
            <a:r>
              <a:rPr lang="en-US" sz="2400" dirty="0" smtClean="0"/>
              <a:t>a </a:t>
            </a:r>
            <a:r>
              <a:rPr lang="en-US" sz="2400" dirty="0" smtClean="0"/>
              <a:t>key for their office or residence hall room. That can </a:t>
            </a:r>
            <a:r>
              <a:rPr lang="en-US" sz="2400" dirty="0" smtClean="0"/>
              <a:t>be (</a:t>
            </a:r>
            <a:r>
              <a:rPr lang="en-US" sz="2400" dirty="0" smtClean="0"/>
              <a:t>and obviously is) routinely done, but </a:t>
            </a:r>
            <a:r>
              <a:rPr lang="en-US" sz="2400" dirty="0" smtClean="0"/>
              <a:t>usually everyone </a:t>
            </a:r>
            <a:r>
              <a:rPr lang="en-US" sz="2400" dirty="0" smtClean="0"/>
              <a:t>dreads </a:t>
            </a:r>
            <a:r>
              <a:rPr lang="en-US" sz="2400" dirty="0" smtClean="0"/>
              <a:t>the process since it often is time consuming and </a:t>
            </a:r>
            <a:r>
              <a:rPr lang="en-US" sz="2400" dirty="0" smtClean="0"/>
              <a:t>tedious, particularly during start of term times.</a:t>
            </a:r>
          </a:p>
          <a:p>
            <a:endParaRPr lang="en-US" sz="2400" dirty="0"/>
          </a:p>
          <a:p>
            <a:r>
              <a:rPr lang="en-US" sz="2400" dirty="0" smtClean="0"/>
              <a:t>Fortunately</a:t>
            </a:r>
            <a:r>
              <a:rPr lang="en-US" sz="2400" dirty="0" smtClean="0"/>
              <a:t>, Duo leverages a </a:t>
            </a:r>
            <a:r>
              <a:rPr lang="en-US" sz="2400" dirty="0" smtClean="0"/>
              <a:t>"TOFU" (</a:t>
            </a:r>
            <a:r>
              <a:rPr lang="en-US" sz="2400" dirty="0" smtClean="0"/>
              <a:t>trust </a:t>
            </a:r>
            <a:r>
              <a:rPr lang="en-US" sz="2400" dirty="0" smtClean="0"/>
              <a:t>on first </a:t>
            </a:r>
            <a:r>
              <a:rPr lang="en-US" sz="2400" dirty="0" smtClean="0"/>
              <a:t>use) </a:t>
            </a:r>
            <a:r>
              <a:rPr lang="en-US" sz="2400" dirty="0" smtClean="0"/>
              <a:t>model, allowing users to register their mobile device the first time they login after Duo is enabled for </a:t>
            </a:r>
            <a:r>
              <a:rPr lang="en-US" sz="2400" dirty="0" smtClean="0"/>
              <a:t>their account. </a:t>
            </a:r>
            <a:r>
              <a:rPr lang="en-US" sz="2400" dirty="0" smtClean="0"/>
              <a:t>This </a:t>
            </a:r>
            <a:r>
              <a:rPr lang="en-US" sz="2400" dirty="0" smtClean="0"/>
              <a:t>eliminates </a:t>
            </a:r>
            <a:r>
              <a:rPr lang="en-US" sz="2400" dirty="0" smtClean="0"/>
              <a:t>the need for users to visit an accounts clerk or help desk at the time they're getting started with </a:t>
            </a:r>
            <a:r>
              <a:rPr lang="en-US" sz="2400" dirty="0" smtClean="0"/>
              <a:t>multifactor. This </a:t>
            </a:r>
            <a:r>
              <a:rPr lang="en-US" sz="2400" dirty="0" smtClean="0"/>
              <a:t>may be particularly important if you're working with distance education students who may rarely be on campus...</a:t>
            </a:r>
          </a:p>
        </p:txBody>
      </p:sp>
      <p:sp>
        <p:nvSpPr>
          <p:cNvPr id="4" name="Slide Number Placeholder 3"/>
          <p:cNvSpPr>
            <a:spLocks noGrp="1"/>
          </p:cNvSpPr>
          <p:nvPr>
            <p:ph type="sldNum" sz="quarter" idx="12"/>
          </p:nvPr>
        </p:nvSpPr>
        <p:spPr/>
        <p:txBody>
          <a:bodyPr/>
          <a:lstStyle/>
          <a:p>
            <a:fld id="{BC22323F-BB25-B64C-A629-696FEB58ED1D}" type="slidenum">
              <a:rPr lang="en-US" smtClean="0"/>
              <a:t>34</a:t>
            </a:fld>
            <a:endParaRPr lang="en-US" dirty="0"/>
          </a:p>
        </p:txBody>
      </p:sp>
    </p:spTree>
    <p:extLst>
      <p:ext uri="{BB962C8B-B14F-4D97-AF65-F5344CB8AC3E}">
        <p14:creationId xmlns:p14="http://schemas.microsoft.com/office/powerpoint/2010/main" val="6462139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1422"/>
            <a:ext cx="9144000" cy="661629"/>
          </a:xfrm>
        </p:spPr>
        <p:txBody>
          <a:bodyPr>
            <a:normAutofit/>
          </a:bodyPr>
          <a:lstStyle/>
          <a:p>
            <a:r>
              <a:rPr lang="en-US" sz="3200" b="1" dirty="0" smtClean="0"/>
              <a:t>7. "The </a:t>
            </a:r>
            <a:r>
              <a:rPr lang="en-US" sz="3200" b="1" dirty="0"/>
              <a:t>M</a:t>
            </a:r>
            <a:r>
              <a:rPr lang="en-US" sz="3200" b="1" dirty="0" smtClean="0"/>
              <a:t>ultifactor Solution </a:t>
            </a:r>
            <a:r>
              <a:rPr lang="en-US" sz="3200" b="1" dirty="0"/>
              <a:t>W</a:t>
            </a:r>
            <a:r>
              <a:rPr lang="en-US" sz="3200" b="1" dirty="0" smtClean="0"/>
              <a:t>e </a:t>
            </a:r>
            <a:r>
              <a:rPr lang="en-US" sz="3200" b="1" dirty="0"/>
              <a:t>L</a:t>
            </a:r>
            <a:r>
              <a:rPr lang="en-US" sz="3200" b="1" dirty="0" smtClean="0"/>
              <a:t>ooked at</a:t>
            </a:r>
            <a:br>
              <a:rPr lang="en-US" sz="3200" b="1" dirty="0" smtClean="0"/>
            </a:br>
            <a:r>
              <a:rPr lang="en-US" sz="3200" b="1" dirty="0" smtClean="0"/>
              <a:t>Didn't Integrate Well With </a:t>
            </a:r>
            <a:r>
              <a:rPr lang="en-US" sz="3200" b="1" dirty="0" smtClean="0"/>
              <a:t>Our </a:t>
            </a:r>
            <a:r>
              <a:rPr lang="en-US" sz="3200" b="1" dirty="0" smtClean="0"/>
              <a:t>Systems..."</a:t>
            </a:r>
            <a:endParaRPr lang="en-US" sz="3200" b="1" dirty="0"/>
          </a:p>
        </p:txBody>
      </p:sp>
      <p:sp>
        <p:nvSpPr>
          <p:cNvPr id="3" name="Content Placeholder 2"/>
          <p:cNvSpPr>
            <a:spLocks noGrp="1"/>
          </p:cNvSpPr>
          <p:nvPr>
            <p:ph idx="1"/>
          </p:nvPr>
        </p:nvSpPr>
        <p:spPr>
          <a:xfrm>
            <a:off x="181439" y="1105820"/>
            <a:ext cx="8805136" cy="5457371"/>
          </a:xfrm>
        </p:spPr>
        <p:txBody>
          <a:bodyPr>
            <a:normAutofit/>
          </a:bodyPr>
          <a:lstStyle/>
          <a:p>
            <a:r>
              <a:rPr lang="en-US" sz="2400" dirty="0" smtClean="0"/>
              <a:t>It's easy to forget that there needs to be some way to tell </a:t>
            </a:r>
            <a:r>
              <a:rPr lang="en-US" sz="2400" dirty="0" smtClean="0"/>
              <a:t>servers </a:t>
            </a:r>
            <a:r>
              <a:rPr lang="en-US" sz="2400" dirty="0" smtClean="0"/>
              <a:t>that they should be doing multifactor auth. That is, sysadmins need to be able to </a:t>
            </a:r>
            <a:r>
              <a:rPr lang="en-US" sz="2400" dirty="0" smtClean="0"/>
              <a:t>easily enable </a:t>
            </a:r>
            <a:r>
              <a:rPr lang="en-US" sz="2400" dirty="0" smtClean="0"/>
              <a:t>multifactor auth via PAM or whatever </a:t>
            </a:r>
            <a:r>
              <a:rPr lang="en-US" sz="2400" dirty="0" smtClean="0"/>
              <a:t>authentication system </a:t>
            </a:r>
            <a:r>
              <a:rPr lang="en-US" sz="2400" dirty="0" smtClean="0"/>
              <a:t>their server, router, VPN, or other device uses.</a:t>
            </a:r>
          </a:p>
          <a:p>
            <a:r>
              <a:rPr lang="en-US" sz="2400" dirty="0" smtClean="0"/>
              <a:t>Some multifactor solutions have login handlers for "everything" right out of the box, but some others may only support a small subset of those devices. If you pick the wrong multifactor solution, you could potentially spend a lot of time doing custom integration. </a:t>
            </a:r>
          </a:p>
          <a:p>
            <a:r>
              <a:rPr lang="en-US" sz="2400" dirty="0" smtClean="0"/>
              <a:t>At least in the case of Duo, happily enough, it integrates out of the box with pretty much </a:t>
            </a:r>
            <a:r>
              <a:rPr lang="en-US" sz="2400" dirty="0" smtClean="0"/>
              <a:t>everything </a:t>
            </a:r>
            <a:r>
              <a:rPr lang="en-US" sz="2400" dirty="0" smtClean="0"/>
              <a:t>our community uses</a:t>
            </a:r>
            <a:r>
              <a:rPr lang="en-US" sz="2400" dirty="0" smtClean="0"/>
              <a:t>: </a:t>
            </a:r>
            <a:r>
              <a:rPr lang="en-US" sz="2400" dirty="0" smtClean="0"/>
              <a:t>popular web servers, Unix/Linux servers, Microsoft servers, VPNs, Python, Ruby, PHP, Java, .NET, etc. See "Solutions </a:t>
            </a:r>
            <a:r>
              <a:rPr lang="en-US" sz="2400" dirty="0" smtClean="0">
                <a:sym typeface="Wingdings"/>
              </a:rPr>
              <a:t> Platforms" on the Duo web site, </a:t>
            </a:r>
            <a:r>
              <a:rPr lang="en-US" sz="2400" dirty="0" smtClean="0">
                <a:sym typeface="Wingdings"/>
              </a:rPr>
              <a:t>https</a:t>
            </a:r>
            <a:r>
              <a:rPr lang="en-US" sz="2400" dirty="0">
                <a:sym typeface="Wingdings"/>
              </a:rPr>
              <a:t>://</a:t>
            </a:r>
            <a:r>
              <a:rPr lang="en-US" sz="2400" dirty="0" err="1">
                <a:sym typeface="Wingdings"/>
              </a:rPr>
              <a:t>www.duosecurity.com</a:t>
            </a:r>
            <a:r>
              <a:rPr lang="en-US" sz="2400" dirty="0">
                <a:sym typeface="Wingdings"/>
              </a:rPr>
              <a:t>/</a:t>
            </a:r>
            <a:endParaRPr lang="en-US" sz="2000" dirty="0" smtClean="0"/>
          </a:p>
        </p:txBody>
      </p:sp>
      <p:sp>
        <p:nvSpPr>
          <p:cNvPr id="4" name="Slide Number Placeholder 3"/>
          <p:cNvSpPr>
            <a:spLocks noGrp="1"/>
          </p:cNvSpPr>
          <p:nvPr>
            <p:ph type="sldNum" sz="quarter" idx="12"/>
          </p:nvPr>
        </p:nvSpPr>
        <p:spPr/>
        <p:txBody>
          <a:bodyPr/>
          <a:lstStyle/>
          <a:p>
            <a:fld id="{BC22323F-BB25-B64C-A629-696FEB58ED1D}" type="slidenum">
              <a:rPr lang="en-US" smtClean="0"/>
              <a:t>35</a:t>
            </a:fld>
            <a:endParaRPr lang="en-US" dirty="0"/>
          </a:p>
        </p:txBody>
      </p:sp>
    </p:spTree>
    <p:extLst>
      <p:ext uri="{BB962C8B-B14F-4D97-AF65-F5344CB8AC3E}">
        <p14:creationId xmlns:p14="http://schemas.microsoft.com/office/powerpoint/2010/main" val="17617262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1422"/>
            <a:ext cx="9144000" cy="536911"/>
          </a:xfrm>
        </p:spPr>
        <p:txBody>
          <a:bodyPr>
            <a:normAutofit/>
          </a:bodyPr>
          <a:lstStyle/>
          <a:p>
            <a:r>
              <a:rPr lang="en-US" sz="3200" b="1" dirty="0"/>
              <a:t>8</a:t>
            </a:r>
            <a:r>
              <a:rPr lang="en-US" sz="3200" b="1" dirty="0" smtClean="0"/>
              <a:t>. "What About Privacy? (My Phone #, Etc.)"</a:t>
            </a:r>
            <a:endParaRPr lang="en-US" sz="3200" b="1" dirty="0"/>
          </a:p>
        </p:txBody>
      </p:sp>
      <p:sp>
        <p:nvSpPr>
          <p:cNvPr id="3" name="Content Placeholder 2"/>
          <p:cNvSpPr>
            <a:spLocks noGrp="1"/>
          </p:cNvSpPr>
          <p:nvPr>
            <p:ph idx="1"/>
          </p:nvPr>
        </p:nvSpPr>
        <p:spPr>
          <a:xfrm>
            <a:off x="181439" y="936956"/>
            <a:ext cx="8805136" cy="5626235"/>
          </a:xfrm>
        </p:spPr>
        <p:txBody>
          <a:bodyPr>
            <a:normAutofit/>
          </a:bodyPr>
          <a:lstStyle/>
          <a:p>
            <a:r>
              <a:rPr lang="en-US" sz="2400" dirty="0" smtClean="0"/>
              <a:t>Privacy-oriented individuals may be concerned about the fact that their phone number gets disclosed to the multifactor provider as part of registering for phone-based multifactor authentication.</a:t>
            </a:r>
          </a:p>
          <a:p>
            <a:r>
              <a:rPr lang="en-US" sz="2400" dirty="0" smtClean="0"/>
              <a:t>We believe that this concern can be mitigated by an appropriate </a:t>
            </a:r>
            <a:r>
              <a:rPr lang="en-US" sz="2400" dirty="0" smtClean="0"/>
              <a:t>control, </a:t>
            </a:r>
            <a:r>
              <a:rPr lang="en-US" sz="2400" dirty="0" smtClean="0"/>
              <a:t>such as a strong multifactor provider privacy policy (see Duo's privacy policy at https://www.duosecurity.com/privacy )</a:t>
            </a:r>
          </a:p>
          <a:p>
            <a:r>
              <a:rPr lang="en-US" sz="2400" dirty="0" smtClean="0"/>
              <a:t>Choice of evils argument: we'd </a:t>
            </a:r>
            <a:r>
              <a:rPr lang="en-US" sz="2400" dirty="0" smtClean="0"/>
              <a:t>also urge </a:t>
            </a:r>
            <a:r>
              <a:rPr lang="en-US" sz="2400" dirty="0" smtClean="0"/>
              <a:t>you to contrast two radically different </a:t>
            </a:r>
            <a:r>
              <a:rPr lang="en-US" sz="2400" dirty="0" smtClean="0"/>
              <a:t>potential privacy breach scenarios:</a:t>
            </a:r>
          </a:p>
          <a:p>
            <a:pPr lvl="1"/>
            <a:r>
              <a:rPr lang="en-US" sz="2000" dirty="0" smtClean="0"/>
              <a:t>An account that is </a:t>
            </a:r>
            <a:r>
              <a:rPr lang="en-US" sz="2000" u="sng" dirty="0" smtClean="0"/>
              <a:t>not</a:t>
            </a:r>
            <a:r>
              <a:rPr lang="en-US" sz="2000" dirty="0" smtClean="0"/>
              <a:t> using multifactor is compromised, and all account contents (including confidential email, personal photographs, unpublished writings or discoveries, etc.) get exfiltrated; this would be difficult to overcome, and unfortunately this is not at all an uncommon scenario.</a:t>
            </a:r>
          </a:p>
          <a:p>
            <a:pPr lvl="1"/>
            <a:r>
              <a:rPr lang="en-US" sz="2000" dirty="0" smtClean="0"/>
              <a:t>A </a:t>
            </a:r>
            <a:r>
              <a:rPr lang="en-US" sz="2000" dirty="0" smtClean="0"/>
              <a:t>phone-based </a:t>
            </a:r>
            <a:r>
              <a:rPr lang="en-US" sz="2000" dirty="0" smtClean="0"/>
              <a:t>multifactor company somehow leaks or improperly employs registered customer phone #s; this has never happened to the best of our knowledge, </a:t>
            </a:r>
            <a:r>
              <a:rPr lang="en-US" sz="2000" dirty="0" smtClean="0"/>
              <a:t>but </a:t>
            </a:r>
            <a:r>
              <a:rPr lang="en-US" sz="2000" dirty="0" smtClean="0"/>
              <a:t>if it did, you could always just change your phone #.</a:t>
            </a:r>
          </a:p>
        </p:txBody>
      </p:sp>
      <p:sp>
        <p:nvSpPr>
          <p:cNvPr id="4" name="Slide Number Placeholder 3"/>
          <p:cNvSpPr>
            <a:spLocks noGrp="1"/>
          </p:cNvSpPr>
          <p:nvPr>
            <p:ph type="sldNum" sz="quarter" idx="12"/>
          </p:nvPr>
        </p:nvSpPr>
        <p:spPr/>
        <p:txBody>
          <a:bodyPr/>
          <a:lstStyle/>
          <a:p>
            <a:fld id="{BC22323F-BB25-B64C-A629-696FEB58ED1D}" type="slidenum">
              <a:rPr lang="en-US" smtClean="0"/>
              <a:t>36</a:t>
            </a:fld>
            <a:endParaRPr lang="en-US" dirty="0"/>
          </a:p>
        </p:txBody>
      </p:sp>
    </p:spTree>
    <p:extLst>
      <p:ext uri="{BB962C8B-B14F-4D97-AF65-F5344CB8AC3E}">
        <p14:creationId xmlns:p14="http://schemas.microsoft.com/office/powerpoint/2010/main" val="23430138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1422"/>
            <a:ext cx="9144000" cy="432805"/>
          </a:xfrm>
        </p:spPr>
        <p:txBody>
          <a:bodyPr>
            <a:normAutofit/>
          </a:bodyPr>
          <a:lstStyle/>
          <a:p>
            <a:r>
              <a:rPr lang="en-US" sz="3200" b="1" dirty="0"/>
              <a:t>9</a:t>
            </a:r>
            <a:r>
              <a:rPr lang="en-US" sz="3200" b="1" dirty="0" smtClean="0"/>
              <a:t>. "My Cell Doesn't Get Any Bars Where I Work!"</a:t>
            </a:r>
            <a:endParaRPr lang="en-US" sz="3200" b="1" dirty="0"/>
          </a:p>
        </p:txBody>
      </p:sp>
      <p:sp>
        <p:nvSpPr>
          <p:cNvPr id="3" name="Content Placeholder 2"/>
          <p:cNvSpPr>
            <a:spLocks noGrp="1"/>
          </p:cNvSpPr>
          <p:nvPr>
            <p:ph idx="1"/>
          </p:nvPr>
        </p:nvSpPr>
        <p:spPr>
          <a:xfrm>
            <a:off x="181439" y="759976"/>
            <a:ext cx="8805136" cy="5803215"/>
          </a:xfrm>
        </p:spPr>
        <p:txBody>
          <a:bodyPr>
            <a:normAutofit/>
          </a:bodyPr>
          <a:lstStyle/>
          <a:p>
            <a:r>
              <a:rPr lang="en-US" sz="2400" dirty="0" smtClean="0"/>
              <a:t>We know that cell coverage can be imperfect, particularly if you work in a reinforced concrete </a:t>
            </a:r>
            <a:r>
              <a:rPr lang="en-US" sz="2400" dirty="0" smtClean="0"/>
              <a:t>structure</a:t>
            </a:r>
            <a:r>
              <a:rPr lang="en-US" sz="2400" dirty="0" smtClean="0"/>
              <a:t>, </a:t>
            </a:r>
            <a:r>
              <a:rPr lang="en-US" sz="2400" dirty="0" smtClean="0"/>
              <a:t>in a basement lab, or </a:t>
            </a:r>
            <a:r>
              <a:rPr lang="en-US" sz="2400" dirty="0" smtClean="0"/>
              <a:t>in some rural areas. In other cases you may not be able to bring a cell phone into an area full of sensitive equipment or </a:t>
            </a:r>
            <a:r>
              <a:rPr lang="en-US" sz="2400" dirty="0" smtClean="0"/>
              <a:t>into highly </a:t>
            </a:r>
            <a:r>
              <a:rPr lang="en-US" sz="2400" dirty="0" smtClean="0"/>
              <a:t>secure </a:t>
            </a:r>
            <a:r>
              <a:rPr lang="en-US" sz="2400" dirty="0" smtClean="0"/>
              <a:t>areas. </a:t>
            </a:r>
            <a:r>
              <a:rPr lang="en-US" sz="2400" dirty="0" smtClean="0"/>
              <a:t>Despite those challenges, you still need to login.</a:t>
            </a:r>
          </a:p>
          <a:p>
            <a:r>
              <a:rPr lang="en-US" sz="2400" dirty="0" smtClean="0"/>
              <a:t>Duo has a solution for those scenarios, too. </a:t>
            </a:r>
          </a:p>
          <a:p>
            <a:r>
              <a:rPr lang="en-US" sz="2400" dirty="0" smtClean="0"/>
              <a:t>Even if you </a:t>
            </a:r>
            <a:r>
              <a:rPr lang="en-US" sz="2400" dirty="0" smtClean="0"/>
              <a:t>your </a:t>
            </a:r>
            <a:r>
              <a:rPr lang="en-US" sz="2400" dirty="0" smtClean="0"/>
              <a:t>phone </a:t>
            </a:r>
            <a:r>
              <a:rPr lang="en-US" sz="2400" dirty="0" smtClean="0"/>
              <a:t>isn't able to </a:t>
            </a:r>
            <a:r>
              <a:rPr lang="en-US" sz="2400" dirty="0" smtClean="0"/>
              <a:t>connect to the cellular network or to </a:t>
            </a:r>
            <a:r>
              <a:rPr lang="en-US" sz="2400" dirty="0" smtClean="0"/>
              <a:t>a local </a:t>
            </a:r>
            <a:r>
              <a:rPr lang="en-US" sz="2400" dirty="0" err="1" smtClean="0"/>
              <a:t>WiFi</a:t>
            </a:r>
            <a:r>
              <a:rPr lang="en-US" sz="2400" dirty="0" smtClean="0"/>
              <a:t> network, </a:t>
            </a:r>
            <a:r>
              <a:rPr lang="en-US" sz="2400" dirty="0"/>
              <a:t>y</a:t>
            </a:r>
            <a:r>
              <a:rPr lang="en-US" sz="2400" dirty="0" smtClean="0"/>
              <a:t>ou can still run a soft token </a:t>
            </a:r>
            <a:r>
              <a:rPr lang="en-US" sz="2400" dirty="0" smtClean="0"/>
              <a:t>app on </a:t>
            </a:r>
            <a:r>
              <a:rPr lang="en-US" sz="2400" dirty="0" smtClean="0"/>
              <a:t>your phone </a:t>
            </a:r>
            <a:r>
              <a:rPr lang="en-US" sz="2400" dirty="0" smtClean="0"/>
              <a:t>to generate </a:t>
            </a:r>
            <a:r>
              <a:rPr lang="en-US" sz="2400" dirty="0" smtClean="0"/>
              <a:t>a traditional </a:t>
            </a:r>
            <a:r>
              <a:rPr lang="en-US" sz="2400" dirty="0" smtClean="0"/>
              <a:t>six</a:t>
            </a:r>
            <a:r>
              <a:rPr lang="en-US" sz="2400" dirty="0" smtClean="0"/>
              <a:t>-digit </a:t>
            </a:r>
            <a:r>
              <a:rPr lang="en-US" sz="2400" dirty="0" smtClean="0"/>
              <a:t>code </a:t>
            </a:r>
            <a:r>
              <a:rPr lang="en-US" sz="2400" dirty="0" smtClean="0"/>
              <a:t>for </a:t>
            </a:r>
            <a:r>
              <a:rPr lang="en-US" sz="2400" dirty="0" smtClean="0"/>
              <a:t/>
            </a:r>
            <a:br>
              <a:rPr lang="en-US" sz="2400" dirty="0" smtClean="0"/>
            </a:br>
            <a:r>
              <a:rPr lang="en-US" sz="2400" dirty="0" smtClean="0"/>
              <a:t>login </a:t>
            </a:r>
            <a:r>
              <a:rPr lang="en-US" sz="2400" dirty="0" smtClean="0"/>
              <a:t>purposes.</a:t>
            </a:r>
          </a:p>
          <a:p>
            <a:r>
              <a:rPr lang="en-US" sz="2400" dirty="0" smtClean="0"/>
              <a:t>If </a:t>
            </a:r>
            <a:r>
              <a:rPr lang="en-US" sz="2400" dirty="0" smtClean="0"/>
              <a:t>cell phones are disallowed where you work, </a:t>
            </a:r>
            <a:r>
              <a:rPr lang="en-US" sz="2400" dirty="0" smtClean="0"/>
              <a:t>Duo can also use a traditional hard crypto token, instead. </a:t>
            </a:r>
          </a:p>
          <a:p>
            <a:r>
              <a:rPr lang="en-US" sz="2400" dirty="0" smtClean="0"/>
              <a:t>If even that won't work for you, you can fall back to a sheet of </a:t>
            </a:r>
            <a:br>
              <a:rPr lang="en-US" sz="2400" dirty="0" smtClean="0"/>
            </a:br>
            <a:r>
              <a:rPr lang="en-US" sz="2400" dirty="0" smtClean="0"/>
              <a:t>pre-generated one time codes that you can carry on your person.</a:t>
            </a:r>
            <a:endParaRPr lang="en-US" sz="2000" dirty="0" smtClean="0"/>
          </a:p>
        </p:txBody>
      </p:sp>
      <p:sp>
        <p:nvSpPr>
          <p:cNvPr id="4" name="Slide Number Placeholder 3"/>
          <p:cNvSpPr>
            <a:spLocks noGrp="1"/>
          </p:cNvSpPr>
          <p:nvPr>
            <p:ph type="sldNum" sz="quarter" idx="12"/>
          </p:nvPr>
        </p:nvSpPr>
        <p:spPr/>
        <p:txBody>
          <a:bodyPr/>
          <a:lstStyle/>
          <a:p>
            <a:fld id="{BC22323F-BB25-B64C-A629-696FEB58ED1D}" type="slidenum">
              <a:rPr lang="en-US" smtClean="0"/>
              <a:t>37</a:t>
            </a:fld>
            <a:endParaRPr lang="en-US" dirty="0"/>
          </a:p>
        </p:txBody>
      </p:sp>
    </p:spTree>
    <p:extLst>
      <p:ext uri="{BB962C8B-B14F-4D97-AF65-F5344CB8AC3E}">
        <p14:creationId xmlns:p14="http://schemas.microsoft.com/office/powerpoint/2010/main" val="35358215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1422"/>
            <a:ext cx="9144000" cy="825860"/>
          </a:xfrm>
        </p:spPr>
        <p:txBody>
          <a:bodyPr>
            <a:normAutofit/>
          </a:bodyPr>
          <a:lstStyle/>
          <a:p>
            <a:r>
              <a:rPr lang="en-US" sz="3200" b="1" dirty="0" smtClean="0"/>
              <a:t>10. "What About Multifactor Auth To Secure Access </a:t>
            </a:r>
            <a:r>
              <a:rPr lang="en-US" sz="3200" b="1" u="sng" dirty="0" smtClean="0"/>
              <a:t>Via</a:t>
            </a:r>
            <a:r>
              <a:rPr lang="en-US" sz="3200" b="1" dirty="0" smtClean="0"/>
              <a:t> A Smart Phone or Other Mobile Device?"</a:t>
            </a:r>
            <a:endParaRPr lang="en-US" sz="3200" b="1" dirty="0"/>
          </a:p>
        </p:txBody>
      </p:sp>
      <p:sp>
        <p:nvSpPr>
          <p:cNvPr id="3" name="Content Placeholder 2"/>
          <p:cNvSpPr>
            <a:spLocks noGrp="1"/>
          </p:cNvSpPr>
          <p:nvPr>
            <p:ph idx="1"/>
          </p:nvPr>
        </p:nvSpPr>
        <p:spPr>
          <a:xfrm>
            <a:off x="181439" y="1215307"/>
            <a:ext cx="8805136" cy="5347884"/>
          </a:xfrm>
        </p:spPr>
        <p:txBody>
          <a:bodyPr>
            <a:normAutofit/>
          </a:bodyPr>
          <a:lstStyle/>
          <a:p>
            <a:r>
              <a:rPr lang="en-US" sz="2400" dirty="0" smtClean="0"/>
              <a:t>We've been talking about using a phone-based solution to secure access via laptops, desktops, etc. That seems logically sound since the two platforms (e.g., the laptop and the phone) are physically separate systems. But these days, some users may not even be carrying a laptop – they may just do all their work via their smart phone or tablet.</a:t>
            </a:r>
          </a:p>
          <a:p>
            <a:r>
              <a:rPr lang="en-US" sz="2400" dirty="0" smtClean="0"/>
              <a:t>When that happens, it raises the question, "What if I need to secure </a:t>
            </a:r>
            <a:r>
              <a:rPr lang="en-US" sz="2400" dirty="0" smtClean="0"/>
              <a:t>network access </a:t>
            </a:r>
            <a:r>
              <a:rPr lang="en-US" sz="2400" dirty="0" smtClean="0"/>
              <a:t>that's taking place </a:t>
            </a:r>
            <a:r>
              <a:rPr lang="en-US" sz="2400" u="sng" dirty="0" smtClean="0"/>
              <a:t>via</a:t>
            </a:r>
            <a:r>
              <a:rPr lang="en-US" sz="2400" dirty="0" smtClean="0"/>
              <a:t> a user's smart phone or other mobile device?" Do users now need </a:t>
            </a:r>
            <a:r>
              <a:rPr lang="en-US" sz="2400" u="sng" dirty="0" smtClean="0"/>
              <a:t>two</a:t>
            </a:r>
            <a:r>
              <a:rPr lang="en-US" sz="2400" dirty="0" smtClean="0"/>
              <a:t> smart phones, one to vouch for the other? (This doesn't seem reasonable to me)</a:t>
            </a:r>
          </a:p>
          <a:p>
            <a:r>
              <a:rPr lang="en-US" sz="2400" dirty="0" smtClean="0"/>
              <a:t>Or are we comfortable having both </a:t>
            </a:r>
            <a:r>
              <a:rPr lang="en-US" sz="2400" dirty="0" smtClean="0"/>
              <a:t>factors (e.g., </a:t>
            </a:r>
            <a:r>
              <a:rPr lang="en-US" sz="2400" dirty="0" smtClean="0"/>
              <a:t>the user's password, </a:t>
            </a:r>
            <a:r>
              <a:rPr lang="en-US" sz="2400" dirty="0" smtClean="0"/>
              <a:t>persistently </a:t>
            </a:r>
            <a:r>
              <a:rPr lang="en-US" sz="2400" dirty="0" smtClean="0"/>
              <a:t>stored in applications on the user's device, and the user's device </a:t>
            </a:r>
            <a:r>
              <a:rPr lang="en-US" sz="2400" dirty="0" smtClean="0"/>
              <a:t>itself), </a:t>
            </a:r>
            <a:r>
              <a:rPr lang="en-US" sz="2400" dirty="0" smtClean="0"/>
              <a:t>serving as the "multifactor" solution?</a:t>
            </a:r>
          </a:p>
          <a:p>
            <a:r>
              <a:rPr lang="en-US" sz="2400" dirty="0" smtClean="0"/>
              <a:t>What do folks think?</a:t>
            </a:r>
          </a:p>
        </p:txBody>
      </p:sp>
      <p:sp>
        <p:nvSpPr>
          <p:cNvPr id="4" name="Slide Number Placeholder 3"/>
          <p:cNvSpPr>
            <a:spLocks noGrp="1"/>
          </p:cNvSpPr>
          <p:nvPr>
            <p:ph type="sldNum" sz="quarter" idx="12"/>
          </p:nvPr>
        </p:nvSpPr>
        <p:spPr/>
        <p:txBody>
          <a:bodyPr/>
          <a:lstStyle/>
          <a:p>
            <a:fld id="{BC22323F-BB25-B64C-A629-696FEB58ED1D}" type="slidenum">
              <a:rPr lang="en-US" smtClean="0"/>
              <a:t>38</a:t>
            </a:fld>
            <a:endParaRPr lang="en-US" dirty="0"/>
          </a:p>
        </p:txBody>
      </p:sp>
    </p:spTree>
    <p:extLst>
      <p:ext uri="{BB962C8B-B14F-4D97-AF65-F5344CB8AC3E}">
        <p14:creationId xmlns:p14="http://schemas.microsoft.com/office/powerpoint/2010/main" val="27861395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1422"/>
            <a:ext cx="9144000" cy="541193"/>
          </a:xfrm>
        </p:spPr>
        <p:txBody>
          <a:bodyPr>
            <a:normAutofit/>
          </a:bodyPr>
          <a:lstStyle/>
          <a:p>
            <a:r>
              <a:rPr lang="en-US" sz="3200" b="1" dirty="0" smtClean="0"/>
              <a:t>That's Not An Exhaustive List of Considerations</a:t>
            </a:r>
            <a:endParaRPr lang="en-US" sz="3200" b="1" dirty="0"/>
          </a:p>
        </p:txBody>
      </p:sp>
      <p:sp>
        <p:nvSpPr>
          <p:cNvPr id="3" name="Content Placeholder 2"/>
          <p:cNvSpPr>
            <a:spLocks noGrp="1"/>
          </p:cNvSpPr>
          <p:nvPr>
            <p:ph idx="1"/>
          </p:nvPr>
        </p:nvSpPr>
        <p:spPr>
          <a:xfrm>
            <a:off x="181439" y="908743"/>
            <a:ext cx="8805136" cy="5654448"/>
          </a:xfrm>
        </p:spPr>
        <p:txBody>
          <a:bodyPr>
            <a:normAutofit/>
          </a:bodyPr>
          <a:lstStyle/>
          <a:p>
            <a:r>
              <a:rPr lang="en-US" sz="2400" dirty="0" smtClean="0"/>
              <a:t>While we've talked about a number of considerations that may arise in thinking about multifactor authentication, please don't consider the preceding list to be exhaustive.</a:t>
            </a:r>
          </a:p>
          <a:p>
            <a:r>
              <a:rPr lang="en-US" sz="2400" dirty="0" smtClean="0"/>
              <a:t>For example, what about non-interactive logins to things like </a:t>
            </a:r>
            <a:br>
              <a:rPr lang="en-US" sz="2400" dirty="0" smtClean="0"/>
            </a:br>
            <a:r>
              <a:rPr lang="en-US" sz="2400" dirty="0" smtClean="0"/>
              <a:t>POP/IMAP (e.g., to retrieve a user's mail)? Will those logins need to be secured with multifactor, too? If not, why not?</a:t>
            </a:r>
          </a:p>
          <a:p>
            <a:r>
              <a:rPr lang="en-US" sz="2400" dirty="0" smtClean="0"/>
              <a:t>If you work with multiple sites, and they all use the same phone-based multifactor system, can all those instances coexist on the same phone? (In the Duo case they can)</a:t>
            </a:r>
          </a:p>
          <a:p>
            <a:r>
              <a:rPr lang="en-US" sz="2400" dirty="0" smtClean="0"/>
              <a:t>When we deploy a multifactor authentication solution, do we just want it to secure the normal login process, or do we want it to do something more, too, like enabling digital signatures, or serving as the basis for a general campus-wide ID card, too? If so, a phone-based solution may not meet all your needs.</a:t>
            </a:r>
          </a:p>
          <a:p>
            <a:endParaRPr lang="en-US" sz="2400" dirty="0" smtClean="0"/>
          </a:p>
        </p:txBody>
      </p:sp>
      <p:sp>
        <p:nvSpPr>
          <p:cNvPr id="4" name="Slide Number Placeholder 3"/>
          <p:cNvSpPr>
            <a:spLocks noGrp="1"/>
          </p:cNvSpPr>
          <p:nvPr>
            <p:ph type="sldNum" sz="quarter" idx="12"/>
          </p:nvPr>
        </p:nvSpPr>
        <p:spPr/>
        <p:txBody>
          <a:bodyPr/>
          <a:lstStyle/>
          <a:p>
            <a:fld id="{BC22323F-BB25-B64C-A629-696FEB58ED1D}" type="slidenum">
              <a:rPr lang="en-US" smtClean="0"/>
              <a:t>39</a:t>
            </a:fld>
            <a:endParaRPr lang="en-US" dirty="0"/>
          </a:p>
        </p:txBody>
      </p:sp>
    </p:spTree>
    <p:extLst>
      <p:ext uri="{BB962C8B-B14F-4D97-AF65-F5344CB8AC3E}">
        <p14:creationId xmlns:p14="http://schemas.microsoft.com/office/powerpoint/2010/main" val="2307020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439" y="98137"/>
            <a:ext cx="8805136" cy="526501"/>
          </a:xfrm>
        </p:spPr>
        <p:txBody>
          <a:bodyPr>
            <a:normAutofit/>
          </a:bodyPr>
          <a:lstStyle/>
          <a:p>
            <a:r>
              <a:rPr lang="en-US" sz="3200" b="1" u="sng" dirty="0" smtClean="0"/>
              <a:t>Our Issue</a:t>
            </a:r>
            <a:r>
              <a:rPr lang="en-US" sz="3200" b="1" dirty="0" smtClean="0"/>
              <a:t>: Multifactor </a:t>
            </a:r>
            <a:r>
              <a:rPr lang="en-US" sz="3200" b="1" dirty="0" smtClean="0"/>
              <a:t>Authentication (Non) Use</a:t>
            </a:r>
            <a:endParaRPr lang="en-US" sz="3200" b="1" dirty="0"/>
          </a:p>
        </p:txBody>
      </p:sp>
      <p:sp>
        <p:nvSpPr>
          <p:cNvPr id="3" name="Content Placeholder 2"/>
          <p:cNvSpPr>
            <a:spLocks noGrp="1"/>
          </p:cNvSpPr>
          <p:nvPr>
            <p:ph idx="1"/>
          </p:nvPr>
        </p:nvSpPr>
        <p:spPr>
          <a:xfrm>
            <a:off x="181439" y="718333"/>
            <a:ext cx="8805136" cy="5844857"/>
          </a:xfrm>
        </p:spPr>
        <p:txBody>
          <a:bodyPr>
            <a:normAutofit/>
          </a:bodyPr>
          <a:lstStyle/>
          <a:p>
            <a:r>
              <a:rPr lang="en-US" sz="2400" b="1" dirty="0" smtClean="0"/>
              <a:t>Most people don't use multifactor authentication </a:t>
            </a:r>
            <a:r>
              <a:rPr lang="en-US" sz="2400" b="1" dirty="0"/>
              <a:t>–</a:t>
            </a:r>
            <a:r>
              <a:rPr lang="en-US" sz="2400" b="1" dirty="0" smtClean="0"/>
              <a:t> at least not "everywhere."</a:t>
            </a:r>
          </a:p>
          <a:p>
            <a:r>
              <a:rPr lang="en-US" sz="2400" dirty="0" smtClean="0"/>
              <a:t>In many cases, even if you </a:t>
            </a:r>
            <a:r>
              <a:rPr lang="en-US" sz="2400" b="1" dirty="0" smtClean="0"/>
              <a:t>wanted</a:t>
            </a:r>
            <a:r>
              <a:rPr lang="en-US" sz="2400" dirty="0" smtClean="0"/>
              <a:t> to use multifactor authentication "everywhere," you </a:t>
            </a:r>
            <a:r>
              <a:rPr lang="en-US" sz="2400" b="1" dirty="0" smtClean="0"/>
              <a:t>couldn't</a:t>
            </a:r>
            <a:r>
              <a:rPr lang="en-US" sz="2400" dirty="0" smtClean="0"/>
              <a:t> – while a growing number of sites do offer it, many sites still don't (and yes, that includes many university sites/systems).</a:t>
            </a:r>
            <a:endParaRPr lang="en-US" sz="2400" u="sng" dirty="0" smtClean="0"/>
          </a:p>
          <a:p>
            <a:r>
              <a:rPr lang="en-US" sz="2400" dirty="0" smtClean="0"/>
              <a:t>To a disconcerting extent, we still rely on passwords to limit </a:t>
            </a:r>
            <a:br>
              <a:rPr lang="en-US" sz="2400" dirty="0" smtClean="0"/>
            </a:br>
            <a:r>
              <a:rPr lang="en-US" sz="2400" dirty="0" smtClean="0"/>
              <a:t>access to information, systems, and networks – even when those information/systems/networks are sensitive in nature.</a:t>
            </a:r>
          </a:p>
          <a:p>
            <a:r>
              <a:rPr lang="en-US" sz="2400" dirty="0" smtClean="0"/>
              <a:t>That's just crazy. Plain old passwords simply aren't good enough, particularly when it comes to securing sensitive resources.</a:t>
            </a:r>
            <a:endParaRPr lang="en-US" sz="2400" dirty="0"/>
          </a:p>
          <a:p>
            <a:r>
              <a:rPr lang="en-US" sz="2400" b="1" dirty="0" smtClean="0"/>
              <a:t>Since InCommon offers several multifactor authentication solutions to the higher education community, we'd like to tell you about them -- and understand why more InCommon participants aren't </a:t>
            </a:r>
            <a:r>
              <a:rPr lang="en-US" sz="2400" b="1" dirty="0" smtClean="0"/>
              <a:t>already deploying </a:t>
            </a:r>
            <a:r>
              <a:rPr lang="en-US" sz="2400" b="1" dirty="0" smtClean="0"/>
              <a:t>multifactor authentication.</a:t>
            </a:r>
            <a:endParaRPr lang="en-US" sz="2400" dirty="0"/>
          </a:p>
        </p:txBody>
      </p:sp>
      <p:sp>
        <p:nvSpPr>
          <p:cNvPr id="4" name="Slide Number Placeholder 3"/>
          <p:cNvSpPr>
            <a:spLocks noGrp="1"/>
          </p:cNvSpPr>
          <p:nvPr>
            <p:ph type="sldNum" sz="quarter" idx="12"/>
          </p:nvPr>
        </p:nvSpPr>
        <p:spPr>
          <a:xfrm>
            <a:off x="6698942" y="6198065"/>
            <a:ext cx="2133600" cy="365125"/>
          </a:xfrm>
        </p:spPr>
        <p:txBody>
          <a:bodyPr/>
          <a:lstStyle/>
          <a:p>
            <a:fld id="{BC22323F-BB25-B64C-A629-696FEB58ED1D}" type="slidenum">
              <a:rPr lang="en-US" smtClean="0"/>
              <a:t>4</a:t>
            </a:fld>
            <a:endParaRPr lang="en-US" dirty="0"/>
          </a:p>
        </p:txBody>
      </p:sp>
    </p:spTree>
    <p:extLst>
      <p:ext uri="{BB962C8B-B14F-4D97-AF65-F5344CB8AC3E}">
        <p14:creationId xmlns:p14="http://schemas.microsoft.com/office/powerpoint/2010/main" val="31833201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Autofit/>
          </a:bodyPr>
          <a:lstStyle/>
          <a:p>
            <a:r>
              <a:rPr lang="en-US" sz="3200" b="1" dirty="0" smtClean="0"/>
              <a:t>III. Client Certs</a:t>
            </a:r>
            <a:endParaRPr lang="en-US" sz="3200" b="1"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BC22323F-BB25-B64C-A629-696FEB58ED1D}" type="slidenum">
              <a:rPr lang="en-US" smtClean="0"/>
              <a:t>40</a:t>
            </a:fld>
            <a:endParaRPr lang="en-US"/>
          </a:p>
        </p:txBody>
      </p:sp>
    </p:spTree>
    <p:extLst>
      <p:ext uri="{BB962C8B-B14F-4D97-AF65-F5344CB8AC3E}">
        <p14:creationId xmlns:p14="http://schemas.microsoft.com/office/powerpoint/2010/main" val="36696248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1422"/>
            <a:ext cx="9144000" cy="432805"/>
          </a:xfrm>
        </p:spPr>
        <p:txBody>
          <a:bodyPr>
            <a:normAutofit/>
          </a:bodyPr>
          <a:lstStyle/>
          <a:p>
            <a:r>
              <a:rPr lang="en-US" sz="3200" b="1" dirty="0" smtClean="0"/>
              <a:t>Phone-Based Solutions Aren't The Only Solution</a:t>
            </a:r>
            <a:endParaRPr lang="en-US" sz="3200" b="1" dirty="0"/>
          </a:p>
        </p:txBody>
      </p:sp>
      <p:sp>
        <p:nvSpPr>
          <p:cNvPr id="3" name="Content Placeholder 2"/>
          <p:cNvSpPr>
            <a:spLocks noGrp="1"/>
          </p:cNvSpPr>
          <p:nvPr>
            <p:ph idx="1"/>
          </p:nvPr>
        </p:nvSpPr>
        <p:spPr>
          <a:xfrm>
            <a:off x="181439" y="759976"/>
            <a:ext cx="8805136" cy="5803215"/>
          </a:xfrm>
        </p:spPr>
        <p:txBody>
          <a:bodyPr>
            <a:normAutofit/>
          </a:bodyPr>
          <a:lstStyle/>
          <a:p>
            <a:r>
              <a:rPr lang="en-US" sz="2400" dirty="0" smtClean="0"/>
              <a:t>While phone-based solutions appear to be glowing white hot this year, there </a:t>
            </a:r>
            <a:r>
              <a:rPr lang="en-US" sz="2400" i="1" dirty="0" smtClean="0"/>
              <a:t>are</a:t>
            </a:r>
            <a:r>
              <a:rPr lang="en-US" sz="2400" dirty="0" smtClean="0"/>
              <a:t> also other multifactor options.</a:t>
            </a:r>
          </a:p>
          <a:p>
            <a:endParaRPr lang="en-US" sz="2400" dirty="0"/>
          </a:p>
          <a:p>
            <a:r>
              <a:rPr lang="en-US" sz="2400" dirty="0" smtClean="0"/>
              <a:t>For examp</a:t>
            </a:r>
            <a:r>
              <a:rPr lang="en-US" sz="2400" dirty="0" smtClean="0"/>
              <a:t>le, you might consider deploying client certificates, instead of doing a phone based solution. Client certs are available as part of the InCommon Certificate Program, bundled at no additional charge along with the more common SSL server certs. See http</a:t>
            </a:r>
            <a:r>
              <a:rPr lang="en-US" sz="2400" dirty="0"/>
              <a:t>://</a:t>
            </a:r>
            <a:r>
              <a:rPr lang="en-US" sz="2400" dirty="0" err="1"/>
              <a:t>www.incommon.org</a:t>
            </a:r>
            <a:r>
              <a:rPr lang="en-US" sz="2400" dirty="0"/>
              <a:t>/certificates</a:t>
            </a:r>
            <a:r>
              <a:rPr lang="en-US" sz="2400" dirty="0" smtClean="0"/>
              <a:t>/ for details about the Certificate Program</a:t>
            </a:r>
          </a:p>
          <a:p>
            <a:endParaRPr lang="en-US" sz="2400" dirty="0"/>
          </a:p>
          <a:p>
            <a:r>
              <a:rPr lang="en-US" sz="2400" dirty="0" smtClean="0"/>
              <a:t>We don't have time to do a deep dive into client certs as part of today's session, but you can see an earlier tutorial that I did on them for the Security Professionals </a:t>
            </a:r>
            <a:r>
              <a:rPr lang="en-US" sz="2400" dirty="0"/>
              <a:t>Meeting last year</a:t>
            </a:r>
            <a:r>
              <a:rPr lang="en-US" sz="2400" dirty="0" smtClean="0"/>
              <a:t>:</a:t>
            </a:r>
            <a:r>
              <a:rPr lang="en-US" sz="2000" dirty="0"/>
              <a:t/>
            </a:r>
            <a:br>
              <a:rPr lang="en-US" sz="2000" dirty="0"/>
            </a:br>
            <a:r>
              <a:rPr lang="en-US" sz="2000" dirty="0"/>
              <a:t>http://</a:t>
            </a:r>
            <a:r>
              <a:rPr lang="en-US" sz="2000" dirty="0" err="1"/>
              <a:t>pages.uoregon.edu</a:t>
            </a:r>
            <a:r>
              <a:rPr lang="en-US" sz="2000" dirty="0"/>
              <a:t>/</a:t>
            </a:r>
            <a:r>
              <a:rPr lang="en-US" sz="2000" dirty="0" err="1"/>
              <a:t>joe</a:t>
            </a:r>
            <a:r>
              <a:rPr lang="en-US" sz="2000" dirty="0"/>
              <a:t>/secprof2012/sec-prof-2012-client-certs.pdf</a:t>
            </a:r>
            <a:endParaRPr lang="en-US" sz="2400" dirty="0" smtClean="0"/>
          </a:p>
        </p:txBody>
      </p:sp>
      <p:sp>
        <p:nvSpPr>
          <p:cNvPr id="4" name="Slide Number Placeholder 3"/>
          <p:cNvSpPr>
            <a:spLocks noGrp="1"/>
          </p:cNvSpPr>
          <p:nvPr>
            <p:ph type="sldNum" sz="quarter" idx="12"/>
          </p:nvPr>
        </p:nvSpPr>
        <p:spPr/>
        <p:txBody>
          <a:bodyPr/>
          <a:lstStyle/>
          <a:p>
            <a:fld id="{BC22323F-BB25-B64C-A629-696FEB58ED1D}" type="slidenum">
              <a:rPr lang="en-US" smtClean="0"/>
              <a:t>41</a:t>
            </a:fld>
            <a:endParaRPr lang="en-US" dirty="0"/>
          </a:p>
        </p:txBody>
      </p:sp>
    </p:spTree>
    <p:extLst>
      <p:ext uri="{BB962C8B-B14F-4D97-AF65-F5344CB8AC3E}">
        <p14:creationId xmlns:p14="http://schemas.microsoft.com/office/powerpoint/2010/main" val="406635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1422"/>
            <a:ext cx="9144000" cy="432805"/>
          </a:xfrm>
        </p:spPr>
        <p:txBody>
          <a:bodyPr>
            <a:normAutofit/>
          </a:bodyPr>
          <a:lstStyle/>
          <a:p>
            <a:r>
              <a:rPr lang="en-US" sz="3200" b="1" dirty="0" smtClean="0"/>
              <a:t>Where Are We Going To Store Our Client Certs?</a:t>
            </a:r>
            <a:endParaRPr lang="en-US" sz="3200" b="1" dirty="0"/>
          </a:p>
        </p:txBody>
      </p:sp>
      <p:sp>
        <p:nvSpPr>
          <p:cNvPr id="3" name="Content Placeholder 2"/>
          <p:cNvSpPr>
            <a:spLocks noGrp="1"/>
          </p:cNvSpPr>
          <p:nvPr>
            <p:ph idx="1"/>
          </p:nvPr>
        </p:nvSpPr>
        <p:spPr>
          <a:xfrm>
            <a:off x="181439" y="759976"/>
            <a:ext cx="8805136" cy="5803215"/>
          </a:xfrm>
        </p:spPr>
        <p:txBody>
          <a:bodyPr>
            <a:normAutofit/>
          </a:bodyPr>
          <a:lstStyle/>
          <a:p>
            <a:r>
              <a:rPr lang="en-US" sz="2400" dirty="0" smtClean="0"/>
              <a:t>One consideration that immediately arises when it comes to client certificates is the question of where they're going to be stored.</a:t>
            </a:r>
          </a:p>
          <a:p>
            <a:r>
              <a:rPr lang="en-US" sz="2400" dirty="0" smtClean="0"/>
              <a:t>You can store them directly on each end user's devices, but if you want to do that, you need some want to get their certificates installed in the trust repositories on each of them. While this can be done manually, it is a process that's tedious and arcane, and not something that your help desk would want to walk someone through over the phone.</a:t>
            </a:r>
          </a:p>
          <a:p>
            <a:r>
              <a:rPr lang="en-US" sz="2400" dirty="0" smtClean="0"/>
              <a:t>Historically, sites that have deployed client certs on-device at scale, have done so via locally written custom installer scripts. Unfortunately, most sites do not have the local expertise to craft and maintain such a script locally. You can buy a commercial certificate dropping tool such as </a:t>
            </a:r>
            <a:r>
              <a:rPr lang="en-US" sz="2400" dirty="0" err="1" smtClean="0"/>
              <a:t>X</a:t>
            </a:r>
            <a:r>
              <a:rPr lang="en-US" sz="2400" dirty="0" err="1" smtClean="0"/>
              <a:t>pressConnect</a:t>
            </a:r>
            <a:r>
              <a:rPr lang="en-US" sz="2400" dirty="0" smtClean="0"/>
              <a:t> from </a:t>
            </a:r>
            <a:r>
              <a:rPr lang="en-US" sz="2400" dirty="0" err="1" smtClean="0"/>
              <a:t>CloudPath</a:t>
            </a:r>
            <a:r>
              <a:rPr lang="en-US" sz="2400" dirty="0" smtClean="0"/>
              <a:t> (</a:t>
            </a:r>
            <a:r>
              <a:rPr lang="en-US" sz="2400" dirty="0"/>
              <a:t>see </a:t>
            </a:r>
            <a:r>
              <a:rPr lang="en-US" sz="2400" dirty="0" smtClean="0"/>
              <a:t>http://</a:t>
            </a:r>
            <a:r>
              <a:rPr lang="en-US" sz="2400" dirty="0" err="1" smtClean="0"/>
              <a:t>www.cloudpath.net</a:t>
            </a:r>
            <a:r>
              <a:rPr lang="en-US" sz="2400" dirty="0" smtClean="0"/>
              <a:t>/), but some sites might want an alternative option.</a:t>
            </a:r>
            <a:endParaRPr lang="en-US" sz="2000" dirty="0" smtClean="0"/>
          </a:p>
        </p:txBody>
      </p:sp>
      <p:sp>
        <p:nvSpPr>
          <p:cNvPr id="4" name="Slide Number Placeholder 3"/>
          <p:cNvSpPr>
            <a:spLocks noGrp="1"/>
          </p:cNvSpPr>
          <p:nvPr>
            <p:ph type="sldNum" sz="quarter" idx="12"/>
          </p:nvPr>
        </p:nvSpPr>
        <p:spPr/>
        <p:txBody>
          <a:bodyPr/>
          <a:lstStyle/>
          <a:p>
            <a:fld id="{BC22323F-BB25-B64C-A629-696FEB58ED1D}" type="slidenum">
              <a:rPr lang="en-US" smtClean="0"/>
              <a:t>42</a:t>
            </a:fld>
            <a:endParaRPr lang="en-US" dirty="0"/>
          </a:p>
        </p:txBody>
      </p:sp>
    </p:spTree>
    <p:extLst>
      <p:ext uri="{BB962C8B-B14F-4D97-AF65-F5344CB8AC3E}">
        <p14:creationId xmlns:p14="http://schemas.microsoft.com/office/powerpoint/2010/main" val="6508763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1422"/>
            <a:ext cx="9144000" cy="432805"/>
          </a:xfrm>
        </p:spPr>
        <p:txBody>
          <a:bodyPr>
            <a:normAutofit/>
          </a:bodyPr>
          <a:lstStyle/>
          <a:p>
            <a:r>
              <a:rPr lang="en-US" sz="3200" b="1" dirty="0" err="1" smtClean="0"/>
              <a:t>InCert</a:t>
            </a:r>
            <a:r>
              <a:rPr lang="en-US" sz="3200" b="1" dirty="0" smtClean="0"/>
              <a:t>(tm)</a:t>
            </a:r>
            <a:endParaRPr lang="en-US" sz="3200" b="1" dirty="0"/>
          </a:p>
        </p:txBody>
      </p:sp>
      <p:sp>
        <p:nvSpPr>
          <p:cNvPr id="3" name="Content Placeholder 2"/>
          <p:cNvSpPr>
            <a:spLocks noGrp="1"/>
          </p:cNvSpPr>
          <p:nvPr>
            <p:ph idx="1"/>
          </p:nvPr>
        </p:nvSpPr>
        <p:spPr>
          <a:xfrm>
            <a:off x="181439" y="759976"/>
            <a:ext cx="8805136" cy="5803215"/>
          </a:xfrm>
        </p:spPr>
        <p:txBody>
          <a:bodyPr>
            <a:normAutofit/>
          </a:bodyPr>
          <a:lstStyle/>
          <a:p>
            <a:r>
              <a:rPr lang="en-US" sz="2400" dirty="0" smtClean="0"/>
              <a:t>In partnership with Indiana University and with the assistance of the University of Virginia, InCommon arranged for production of a custo</a:t>
            </a:r>
            <a:r>
              <a:rPr lang="en-US" sz="2400" dirty="0" smtClean="0"/>
              <a:t>m (and customizable) open-source certificate installer, called </a:t>
            </a:r>
            <a:r>
              <a:rPr lang="en-US" sz="2400" dirty="0" err="1" smtClean="0"/>
              <a:t>InCert</a:t>
            </a:r>
            <a:r>
              <a:rPr lang="en-US" sz="2400" dirty="0" smtClean="0"/>
              <a:t>(tm), that includes the ability to do basic device onboarding tasks as well as dropping certs.</a:t>
            </a:r>
          </a:p>
          <a:p>
            <a:endParaRPr lang="en-US" sz="2400" dirty="0"/>
          </a:p>
          <a:p>
            <a:r>
              <a:rPr lang="en-US" sz="2400" dirty="0" smtClean="0"/>
              <a:t>That project is currently in pilot phase. An FAQ is </a:t>
            </a:r>
            <a:r>
              <a:rPr lang="en-US" sz="2400" dirty="0"/>
              <a:t>available at</a:t>
            </a:r>
            <a:br>
              <a:rPr lang="en-US" sz="2400" dirty="0"/>
            </a:br>
            <a:r>
              <a:rPr lang="en-US" sz="2400" dirty="0"/>
              <a:t>http://www.internet2.edu/</a:t>
            </a:r>
            <a:r>
              <a:rPr lang="en-US" sz="2400" dirty="0" err="1"/>
              <a:t>incert</a:t>
            </a:r>
            <a:r>
              <a:rPr lang="en-US" sz="2400" dirty="0"/>
              <a:t>/</a:t>
            </a:r>
            <a:r>
              <a:rPr lang="en-US" sz="2400" dirty="0" err="1" smtClean="0"/>
              <a:t>faq.html</a:t>
            </a:r>
            <a:r>
              <a:rPr lang="en-US" sz="2400" dirty="0" smtClean="0"/>
              <a:t> </a:t>
            </a:r>
            <a:br>
              <a:rPr lang="en-US" sz="2400" dirty="0" smtClean="0"/>
            </a:br>
            <a:r>
              <a:rPr lang="en-US" sz="2400" dirty="0" smtClean="0"/>
              <a:t>and you can see a description of current </a:t>
            </a:r>
            <a:r>
              <a:rPr lang="en-US" sz="2400" dirty="0" err="1" smtClean="0"/>
              <a:t>InCert</a:t>
            </a:r>
            <a:r>
              <a:rPr lang="en-US" sz="2400" dirty="0" smtClean="0"/>
              <a:t>(tm) </a:t>
            </a:r>
            <a:r>
              <a:rPr lang="en-US" sz="2400" dirty="0"/>
              <a:t>functionality at </a:t>
            </a:r>
            <a:br>
              <a:rPr lang="en-US" sz="2400" dirty="0"/>
            </a:br>
            <a:r>
              <a:rPr lang="en-US" sz="2400" dirty="0"/>
              <a:t>http://www.internet2.edu/</a:t>
            </a:r>
            <a:r>
              <a:rPr lang="en-US" sz="2400" dirty="0" err="1"/>
              <a:t>incert</a:t>
            </a:r>
            <a:r>
              <a:rPr lang="en-US" sz="2400" dirty="0"/>
              <a:t>/</a:t>
            </a:r>
            <a:r>
              <a:rPr lang="en-US" sz="2400" dirty="0" err="1"/>
              <a:t>functionality.html</a:t>
            </a:r>
            <a:endParaRPr lang="en-US" sz="2400" dirty="0" smtClean="0"/>
          </a:p>
          <a:p>
            <a:endParaRPr lang="en-US" sz="2400" dirty="0"/>
          </a:p>
          <a:p>
            <a:r>
              <a:rPr lang="en-US" sz="2400" dirty="0" smtClean="0"/>
              <a:t>If you'd be interested in being considered for participation in the pilot</a:t>
            </a:r>
            <a:r>
              <a:rPr lang="en-US" sz="2400" dirty="0"/>
              <a:t>, please see http://www.internet2.edu/</a:t>
            </a:r>
            <a:r>
              <a:rPr lang="en-US" sz="2400" dirty="0" err="1"/>
              <a:t>incert</a:t>
            </a:r>
            <a:r>
              <a:rPr lang="en-US" sz="2400" dirty="0" smtClean="0"/>
              <a:t>/ or write to incert-info@internet2.edu</a:t>
            </a:r>
          </a:p>
        </p:txBody>
      </p:sp>
      <p:sp>
        <p:nvSpPr>
          <p:cNvPr id="4" name="Slide Number Placeholder 3"/>
          <p:cNvSpPr>
            <a:spLocks noGrp="1"/>
          </p:cNvSpPr>
          <p:nvPr>
            <p:ph type="sldNum" sz="quarter" idx="12"/>
          </p:nvPr>
        </p:nvSpPr>
        <p:spPr/>
        <p:txBody>
          <a:bodyPr/>
          <a:lstStyle/>
          <a:p>
            <a:fld id="{BC22323F-BB25-B64C-A629-696FEB58ED1D}" type="slidenum">
              <a:rPr lang="en-US" smtClean="0"/>
              <a:t>43</a:t>
            </a:fld>
            <a:endParaRPr lang="en-US" dirty="0"/>
          </a:p>
        </p:txBody>
      </p:sp>
    </p:spTree>
    <p:extLst>
      <p:ext uri="{BB962C8B-B14F-4D97-AF65-F5344CB8AC3E}">
        <p14:creationId xmlns:p14="http://schemas.microsoft.com/office/powerpoint/2010/main" val="5049304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1422"/>
            <a:ext cx="9144000" cy="432805"/>
          </a:xfrm>
        </p:spPr>
        <p:txBody>
          <a:bodyPr>
            <a:normAutofit/>
          </a:bodyPr>
          <a:lstStyle/>
          <a:p>
            <a:r>
              <a:rPr lang="en-US" sz="3200" b="1" dirty="0" smtClean="0"/>
              <a:t>SafeNet Hard Tokens and Smart Cards</a:t>
            </a:r>
            <a:endParaRPr lang="en-US" sz="3200" b="1" dirty="0"/>
          </a:p>
        </p:txBody>
      </p:sp>
      <p:sp>
        <p:nvSpPr>
          <p:cNvPr id="3" name="Content Placeholder 2"/>
          <p:cNvSpPr>
            <a:spLocks noGrp="1"/>
          </p:cNvSpPr>
          <p:nvPr>
            <p:ph idx="1"/>
          </p:nvPr>
        </p:nvSpPr>
        <p:spPr>
          <a:xfrm>
            <a:off x="181439" y="759976"/>
            <a:ext cx="8805136" cy="5803215"/>
          </a:xfrm>
        </p:spPr>
        <p:txBody>
          <a:bodyPr>
            <a:normAutofit/>
          </a:bodyPr>
          <a:lstStyle/>
          <a:p>
            <a:r>
              <a:rPr lang="en-US" sz="2400" dirty="0" smtClean="0"/>
              <a:t>Other sites may prefer to store their client certs on USB-format hard tokens or smart cards. While USB-format hard tokens look just like a regular thumb drive, and smart cards look very similar to a normal mag stripe card, in each case the device actually includes special federally-certified cryptographic processing capabilities and secure storage, making them a very secure option for storing client certs.</a:t>
            </a:r>
          </a:p>
          <a:p>
            <a:r>
              <a:rPr lang="en-US" sz="2400" dirty="0" smtClean="0"/>
              <a:t>Sites interested in learning more about SafeNet PKI hard tokens and smart cards available from InCommon should see</a:t>
            </a:r>
            <a:r>
              <a:rPr lang="en-US" sz="2400" dirty="0"/>
              <a:t/>
            </a:r>
            <a:br>
              <a:rPr lang="en-US" sz="2400" dirty="0"/>
            </a:br>
            <a:r>
              <a:rPr lang="en-US" sz="2400" dirty="0"/>
              <a:t>http://</a:t>
            </a:r>
            <a:r>
              <a:rPr lang="en-US" sz="2400" dirty="0" err="1"/>
              <a:t>www.incommon.org</a:t>
            </a:r>
            <a:r>
              <a:rPr lang="en-US" sz="2400" dirty="0"/>
              <a:t>/</a:t>
            </a:r>
            <a:r>
              <a:rPr lang="en-US" sz="2400" dirty="0" err="1"/>
              <a:t>safenet</a:t>
            </a:r>
            <a:r>
              <a:rPr lang="en-US" sz="2400" dirty="0" smtClean="0"/>
              <a:t>/</a:t>
            </a:r>
          </a:p>
          <a:p>
            <a:r>
              <a:rPr lang="en-US" sz="2400" dirty="0" smtClean="0"/>
              <a:t>We've recently added the ability to do SafeNet token customization if your site requires a particular configuration that isn't adequately address by a stock SKU (additional fees apply).</a:t>
            </a:r>
            <a:br>
              <a:rPr lang="en-US" sz="2400" dirty="0" smtClean="0"/>
            </a:br>
            <a:r>
              <a:rPr lang="en-US" sz="2400" dirty="0" smtClean="0"/>
              <a:t> </a:t>
            </a:r>
            <a:br>
              <a:rPr lang="en-US" sz="2400" dirty="0" smtClean="0"/>
            </a:br>
            <a:r>
              <a:rPr lang="en-US" sz="2400" dirty="0" smtClean="0"/>
              <a:t>For more information, please contact </a:t>
            </a:r>
            <a:r>
              <a:rPr lang="en-US" sz="2400" dirty="0" err="1" smtClean="0"/>
              <a:t>admin@incommon.org</a:t>
            </a:r>
            <a:endParaRPr lang="en-US" sz="2400" dirty="0"/>
          </a:p>
        </p:txBody>
      </p:sp>
      <p:sp>
        <p:nvSpPr>
          <p:cNvPr id="4" name="Slide Number Placeholder 3"/>
          <p:cNvSpPr>
            <a:spLocks noGrp="1"/>
          </p:cNvSpPr>
          <p:nvPr>
            <p:ph type="sldNum" sz="quarter" idx="12"/>
          </p:nvPr>
        </p:nvSpPr>
        <p:spPr/>
        <p:txBody>
          <a:bodyPr/>
          <a:lstStyle/>
          <a:p>
            <a:fld id="{BC22323F-BB25-B64C-A629-696FEB58ED1D}" type="slidenum">
              <a:rPr lang="en-US" smtClean="0"/>
              <a:t>44</a:t>
            </a:fld>
            <a:endParaRPr lang="en-US" dirty="0"/>
          </a:p>
        </p:txBody>
      </p:sp>
    </p:spTree>
    <p:extLst>
      <p:ext uri="{BB962C8B-B14F-4D97-AF65-F5344CB8AC3E}">
        <p14:creationId xmlns:p14="http://schemas.microsoft.com/office/powerpoint/2010/main" val="42461863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1422"/>
            <a:ext cx="9144000" cy="432805"/>
          </a:xfrm>
        </p:spPr>
        <p:txBody>
          <a:bodyPr>
            <a:normAutofit/>
          </a:bodyPr>
          <a:lstStyle/>
          <a:p>
            <a:r>
              <a:rPr lang="en-US" sz="3200" b="1" dirty="0" smtClean="0"/>
              <a:t>Multifactor and SP 800-63 LOAs</a:t>
            </a:r>
            <a:endParaRPr lang="en-US" sz="3200" b="1" dirty="0"/>
          </a:p>
        </p:txBody>
      </p:sp>
      <p:sp>
        <p:nvSpPr>
          <p:cNvPr id="3" name="Content Placeholder 2"/>
          <p:cNvSpPr>
            <a:spLocks noGrp="1"/>
          </p:cNvSpPr>
          <p:nvPr>
            <p:ph idx="1"/>
          </p:nvPr>
        </p:nvSpPr>
        <p:spPr>
          <a:xfrm>
            <a:off x="181439" y="759976"/>
            <a:ext cx="8805136" cy="5803215"/>
          </a:xfrm>
        </p:spPr>
        <p:txBody>
          <a:bodyPr>
            <a:normAutofit/>
          </a:bodyPr>
          <a:lstStyle/>
          <a:p>
            <a:r>
              <a:rPr lang="en-US" sz="2400" dirty="0" smtClean="0"/>
              <a:t>The Assurance program (</a:t>
            </a:r>
            <a:r>
              <a:rPr lang="en-US" sz="2400" dirty="0" smtClean="0"/>
              <a:t>http</a:t>
            </a:r>
            <a:r>
              <a:rPr lang="en-US" sz="2400" dirty="0"/>
              <a:t>://</a:t>
            </a:r>
            <a:r>
              <a:rPr lang="en-US" sz="2400" dirty="0" err="1"/>
              <a:t>www.incommon.org</a:t>
            </a:r>
            <a:r>
              <a:rPr lang="en-US" sz="2400" dirty="0"/>
              <a:t>/assurance</a:t>
            </a:r>
            <a:r>
              <a:rPr lang="en-US" sz="2400" dirty="0" smtClean="0"/>
              <a:t>/ ) currently offers Bronze and Silver Assurance profiles, equivalent to NIST 800-63 LOA 1 and LOA 2. Neither of those profiles requires multifactor, although some may use multifactor authentication to easily meet and exceed the requirements of those specifications.</a:t>
            </a:r>
          </a:p>
          <a:p>
            <a:r>
              <a:rPr lang="en-US" sz="2400" dirty="0" smtClean="0"/>
              <a:t>If the InCommon community has a need for higher levels of assurance, such as an LOA 3-ish "Gold" profile, multifactor will be needed (there's a lot more to those higher levels of assurance beyond just use of multifactor, but multifactor is definitely a requirement). If the community needs an LOA 4-ish "Platinum" profile, client certificates on hard tokens or smart cards are effectively the ONLY multifactor technology that will meet NIST 800-63 LOA 4 requirements.</a:t>
            </a:r>
          </a:p>
          <a:p>
            <a:r>
              <a:rPr lang="en-US" sz="2400" b="1" dirty="0" smtClean="0"/>
              <a:t>Question:</a:t>
            </a:r>
            <a:r>
              <a:rPr lang="en-US" sz="2400" dirty="0" smtClean="0"/>
              <a:t> Does the community want/need LOA 3 or 4? If so, for what sort of application/use case?</a:t>
            </a:r>
            <a:endParaRPr lang="en-US" sz="2400" dirty="0"/>
          </a:p>
        </p:txBody>
      </p:sp>
      <p:sp>
        <p:nvSpPr>
          <p:cNvPr id="4" name="Slide Number Placeholder 3"/>
          <p:cNvSpPr>
            <a:spLocks noGrp="1"/>
          </p:cNvSpPr>
          <p:nvPr>
            <p:ph type="sldNum" sz="quarter" idx="12"/>
          </p:nvPr>
        </p:nvSpPr>
        <p:spPr/>
        <p:txBody>
          <a:bodyPr/>
          <a:lstStyle/>
          <a:p>
            <a:fld id="{BC22323F-BB25-B64C-A629-696FEB58ED1D}" type="slidenum">
              <a:rPr lang="en-US" smtClean="0"/>
              <a:t>45</a:t>
            </a:fld>
            <a:endParaRPr lang="en-US" dirty="0"/>
          </a:p>
        </p:txBody>
      </p:sp>
    </p:spTree>
    <p:extLst>
      <p:ext uri="{BB962C8B-B14F-4D97-AF65-F5344CB8AC3E}">
        <p14:creationId xmlns:p14="http://schemas.microsoft.com/office/powerpoint/2010/main" val="39919125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Autofit/>
          </a:bodyPr>
          <a:lstStyle/>
          <a:p>
            <a:r>
              <a:rPr lang="en-US" sz="3200" b="1" dirty="0" smtClean="0"/>
              <a:t>IV. </a:t>
            </a:r>
            <a:r>
              <a:rPr lang="en-US" sz="3200" b="1" dirty="0" smtClean="0"/>
              <a:t>Other Multifactor Options</a:t>
            </a:r>
            <a:endParaRPr lang="en-US" sz="3200" b="1"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BC22323F-BB25-B64C-A629-696FEB58ED1D}" type="slidenum">
              <a:rPr lang="en-US" smtClean="0"/>
              <a:t>46</a:t>
            </a:fld>
            <a:endParaRPr lang="en-US"/>
          </a:p>
        </p:txBody>
      </p:sp>
    </p:spTree>
    <p:extLst>
      <p:ext uri="{BB962C8B-B14F-4D97-AF65-F5344CB8AC3E}">
        <p14:creationId xmlns:p14="http://schemas.microsoft.com/office/powerpoint/2010/main" val="40715900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1422"/>
            <a:ext cx="9144000" cy="432805"/>
          </a:xfrm>
        </p:spPr>
        <p:txBody>
          <a:bodyPr>
            <a:normAutofit/>
          </a:bodyPr>
          <a:lstStyle/>
          <a:p>
            <a:r>
              <a:rPr lang="en-US" sz="3200" b="1" dirty="0" smtClean="0"/>
              <a:t>Should InCommon Offer </a:t>
            </a:r>
            <a:r>
              <a:rPr lang="en-US" sz="3200" b="1" dirty="0" smtClean="0"/>
              <a:t>Other Multifactor Options?</a:t>
            </a:r>
            <a:endParaRPr lang="en-US" sz="3200" b="1" dirty="0"/>
          </a:p>
        </p:txBody>
      </p:sp>
      <p:sp>
        <p:nvSpPr>
          <p:cNvPr id="3" name="Content Placeholder 2"/>
          <p:cNvSpPr>
            <a:spLocks noGrp="1"/>
          </p:cNvSpPr>
          <p:nvPr>
            <p:ph idx="1"/>
          </p:nvPr>
        </p:nvSpPr>
        <p:spPr>
          <a:xfrm>
            <a:off x="181439" y="759976"/>
            <a:ext cx="8805136" cy="5803215"/>
          </a:xfrm>
        </p:spPr>
        <p:txBody>
          <a:bodyPr>
            <a:normAutofit/>
          </a:bodyPr>
          <a:lstStyle/>
          <a:p>
            <a:r>
              <a:rPr lang="en-US" sz="2400" dirty="0" smtClean="0"/>
              <a:t>Currently we have a phone-based multifactor offering, and a client certificate-based multifactor offering.</a:t>
            </a:r>
          </a:p>
          <a:p>
            <a:endParaRPr lang="en-US" sz="2400" dirty="0" smtClean="0"/>
          </a:p>
          <a:p>
            <a:r>
              <a:rPr lang="en-US" sz="2400" dirty="0" smtClean="0"/>
              <a:t>Should InCommon have other multifactor options, too? For example:</a:t>
            </a:r>
            <a:br>
              <a:rPr lang="en-US" sz="2400" dirty="0" smtClean="0"/>
            </a:br>
            <a:r>
              <a:rPr lang="en-US" sz="2400" dirty="0" smtClean="0"/>
              <a:t/>
            </a:r>
            <a:br>
              <a:rPr lang="en-US" sz="2400" dirty="0" smtClean="0"/>
            </a:br>
            <a:r>
              <a:rPr lang="en-US" sz="2400" dirty="0" smtClean="0"/>
              <a:t>-- Is there community interest in InCommon offering a biometric multifactor offering, such as a fingerprint-based solution, or an iris camera-based solution?</a:t>
            </a:r>
            <a:br>
              <a:rPr lang="en-US" sz="2400" dirty="0" smtClean="0"/>
            </a:br>
            <a:r>
              <a:rPr lang="en-US" sz="2400" dirty="0" smtClean="0"/>
              <a:t/>
            </a:r>
            <a:br>
              <a:rPr lang="en-US" sz="2400" dirty="0" smtClean="0"/>
            </a:br>
            <a:r>
              <a:rPr lang="en-US" sz="2400" dirty="0" smtClean="0"/>
              <a:t>-- Or should we be looking at multifactor solutions that integrate well with some of the leading commercial multifactor programs, such as </a:t>
            </a:r>
            <a:r>
              <a:rPr lang="en-US" sz="2400" dirty="0" err="1" smtClean="0"/>
              <a:t>Yubico's</a:t>
            </a:r>
            <a:r>
              <a:rPr lang="en-US" sz="2400" dirty="0" smtClean="0"/>
              <a:t> one-touch hardware devices, as featured in </a:t>
            </a:r>
            <a:br>
              <a:rPr lang="en-US" sz="2400" dirty="0" smtClean="0"/>
            </a:br>
            <a:r>
              <a:rPr lang="en-US" sz="2400" dirty="0" smtClean="0"/>
              <a:t>"Google Declares War on the Password," </a:t>
            </a:r>
            <a:r>
              <a:rPr lang="en-US" sz="2400" dirty="0"/>
              <a:t>Wired Magazine,</a:t>
            </a:r>
            <a:br>
              <a:rPr lang="en-US" sz="2400" dirty="0"/>
            </a:br>
            <a:r>
              <a:rPr lang="en-US" sz="2200" dirty="0" smtClean="0"/>
              <a:t>http</a:t>
            </a:r>
            <a:r>
              <a:rPr lang="en-US" sz="2200" dirty="0"/>
              <a:t>://</a:t>
            </a:r>
            <a:r>
              <a:rPr lang="en-US" sz="2200" dirty="0" err="1"/>
              <a:t>www.wired.com</a:t>
            </a:r>
            <a:r>
              <a:rPr lang="en-US" sz="2200" dirty="0"/>
              <a:t>/</a:t>
            </a:r>
            <a:r>
              <a:rPr lang="en-US" sz="2200" dirty="0" err="1"/>
              <a:t>wiredenterprise</a:t>
            </a:r>
            <a:r>
              <a:rPr lang="en-US" sz="2200" dirty="0"/>
              <a:t>/2013/01/</a:t>
            </a:r>
            <a:r>
              <a:rPr lang="en-US" sz="2200" dirty="0" err="1"/>
              <a:t>google</a:t>
            </a:r>
            <a:r>
              <a:rPr lang="en-US" sz="2200" dirty="0"/>
              <a:t>-password/</a:t>
            </a:r>
            <a:endParaRPr lang="en-US" sz="2200" dirty="0" smtClean="0"/>
          </a:p>
        </p:txBody>
      </p:sp>
      <p:sp>
        <p:nvSpPr>
          <p:cNvPr id="4" name="Slide Number Placeholder 3"/>
          <p:cNvSpPr>
            <a:spLocks noGrp="1"/>
          </p:cNvSpPr>
          <p:nvPr>
            <p:ph type="sldNum" sz="quarter" idx="12"/>
          </p:nvPr>
        </p:nvSpPr>
        <p:spPr/>
        <p:txBody>
          <a:bodyPr/>
          <a:lstStyle/>
          <a:p>
            <a:fld id="{BC22323F-BB25-B64C-A629-696FEB58ED1D}" type="slidenum">
              <a:rPr lang="en-US" smtClean="0"/>
              <a:t>47</a:t>
            </a:fld>
            <a:endParaRPr lang="en-US" dirty="0"/>
          </a:p>
        </p:txBody>
      </p:sp>
    </p:spTree>
    <p:extLst>
      <p:ext uri="{BB962C8B-B14F-4D97-AF65-F5344CB8AC3E}">
        <p14:creationId xmlns:p14="http://schemas.microsoft.com/office/powerpoint/2010/main" val="25336262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1422"/>
            <a:ext cx="9144000" cy="432805"/>
          </a:xfrm>
        </p:spPr>
        <p:txBody>
          <a:bodyPr>
            <a:normAutofit/>
          </a:bodyPr>
          <a:lstStyle/>
          <a:p>
            <a:r>
              <a:rPr lang="en-US" sz="3200" b="1" dirty="0" smtClean="0"/>
              <a:t>We Need Your Input and Feedback</a:t>
            </a:r>
            <a:endParaRPr lang="en-US" sz="3200" b="1" dirty="0"/>
          </a:p>
        </p:txBody>
      </p:sp>
      <p:sp>
        <p:nvSpPr>
          <p:cNvPr id="3" name="Content Placeholder 2"/>
          <p:cNvSpPr>
            <a:spLocks noGrp="1"/>
          </p:cNvSpPr>
          <p:nvPr>
            <p:ph idx="1"/>
          </p:nvPr>
        </p:nvSpPr>
        <p:spPr>
          <a:xfrm>
            <a:off x="181439" y="759976"/>
            <a:ext cx="8805136" cy="5803215"/>
          </a:xfrm>
        </p:spPr>
        <p:txBody>
          <a:bodyPr>
            <a:normAutofit/>
          </a:bodyPr>
          <a:lstStyle/>
          <a:p>
            <a:r>
              <a:rPr lang="en-US" sz="2400" dirty="0" smtClean="0"/>
              <a:t>We'd love to hear from you about what you'd like to see available for your campus.</a:t>
            </a:r>
          </a:p>
          <a:p>
            <a:endParaRPr lang="en-US" sz="2400" dirty="0"/>
          </a:p>
          <a:p>
            <a:r>
              <a:rPr lang="en-US" sz="2400" dirty="0" smtClean="0"/>
              <a:t>What do you need? What have you tried? What worked, and what didn't, and why?</a:t>
            </a:r>
          </a:p>
          <a:p>
            <a:endParaRPr lang="en-US" sz="2400" dirty="0"/>
          </a:p>
          <a:p>
            <a:r>
              <a:rPr lang="en-US" sz="2400" dirty="0" smtClean="0"/>
              <a:t>We recognize that multifactor authentication can sometimes seem dauntingly complex, but truly, it doesn't need to be.</a:t>
            </a:r>
          </a:p>
          <a:p>
            <a:endParaRPr lang="en-US" sz="2400" dirty="0"/>
          </a:p>
          <a:p>
            <a:r>
              <a:rPr lang="en-US" sz="2400" dirty="0" smtClean="0"/>
              <a:t>Thanks for the chance to talk today!</a:t>
            </a:r>
          </a:p>
          <a:p>
            <a:endParaRPr lang="en-US" sz="2400" dirty="0"/>
          </a:p>
          <a:p>
            <a:r>
              <a:rPr lang="en-US" sz="2400" dirty="0" smtClean="0"/>
              <a:t>Are there any questions?</a:t>
            </a:r>
            <a:endParaRPr lang="en-US" sz="2200" dirty="0" smtClean="0"/>
          </a:p>
        </p:txBody>
      </p:sp>
      <p:sp>
        <p:nvSpPr>
          <p:cNvPr id="4" name="Slide Number Placeholder 3"/>
          <p:cNvSpPr>
            <a:spLocks noGrp="1"/>
          </p:cNvSpPr>
          <p:nvPr>
            <p:ph type="sldNum" sz="quarter" idx="12"/>
          </p:nvPr>
        </p:nvSpPr>
        <p:spPr/>
        <p:txBody>
          <a:bodyPr/>
          <a:lstStyle/>
          <a:p>
            <a:fld id="{BC22323F-BB25-B64C-A629-696FEB58ED1D}" type="slidenum">
              <a:rPr lang="en-US" smtClean="0"/>
              <a:t>48</a:t>
            </a:fld>
            <a:endParaRPr lang="en-US" dirty="0"/>
          </a:p>
        </p:txBody>
      </p:sp>
    </p:spTree>
    <p:extLst>
      <p:ext uri="{BB962C8B-B14F-4D97-AF65-F5344CB8AC3E}">
        <p14:creationId xmlns:p14="http://schemas.microsoft.com/office/powerpoint/2010/main" val="1174422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439" y="98137"/>
            <a:ext cx="8805136" cy="526501"/>
          </a:xfrm>
        </p:spPr>
        <p:txBody>
          <a:bodyPr>
            <a:normAutofit/>
          </a:bodyPr>
          <a:lstStyle/>
          <a:p>
            <a:r>
              <a:rPr lang="en-US" sz="3200" b="1" dirty="0" smtClean="0"/>
              <a:t>Deploying Multifactor </a:t>
            </a:r>
            <a:r>
              <a:rPr lang="en-US" sz="3200" b="1" u="sng" dirty="0" smtClean="0"/>
              <a:t>At Scale</a:t>
            </a:r>
            <a:endParaRPr lang="en-US" sz="3200" b="1" dirty="0"/>
          </a:p>
        </p:txBody>
      </p:sp>
      <p:sp>
        <p:nvSpPr>
          <p:cNvPr id="3" name="Content Placeholder 2"/>
          <p:cNvSpPr>
            <a:spLocks noGrp="1"/>
          </p:cNvSpPr>
          <p:nvPr>
            <p:ph idx="1"/>
          </p:nvPr>
        </p:nvSpPr>
        <p:spPr>
          <a:xfrm>
            <a:off x="181439" y="718333"/>
            <a:ext cx="8805136" cy="5844857"/>
          </a:xfrm>
        </p:spPr>
        <p:txBody>
          <a:bodyPr>
            <a:normAutofit/>
          </a:bodyPr>
          <a:lstStyle/>
          <a:p>
            <a:r>
              <a:rPr lang="en-US" sz="2400" dirty="0" smtClean="0"/>
              <a:t>We are are particularly interested in seeing multifactor deployed </a:t>
            </a:r>
            <a:r>
              <a:rPr lang="en-US" sz="2400" b="1" dirty="0" smtClean="0"/>
              <a:t>at scale</a:t>
            </a:r>
            <a:r>
              <a:rPr lang="en-US" sz="2400" dirty="0" smtClean="0"/>
              <a:t>, e.g., ubiquitously -- for everyone, everywhere.</a:t>
            </a:r>
            <a:br>
              <a:rPr lang="en-US" sz="2400" dirty="0" smtClean="0"/>
            </a:br>
            <a:endParaRPr lang="en-US" sz="2400" dirty="0" smtClean="0"/>
          </a:p>
          <a:p>
            <a:r>
              <a:rPr lang="en-US" sz="2400" dirty="0" smtClean="0"/>
              <a:t>This is one reason why we were so pleased that InCommon/Net+ has been able to enter into two "at scale" multifactor vendor relationships:</a:t>
            </a:r>
            <a:r>
              <a:rPr lang="en-US" sz="2400" dirty="0"/>
              <a:t/>
            </a:r>
            <a:br>
              <a:rPr lang="en-US" sz="2400" dirty="0"/>
            </a:br>
            <a:r>
              <a:rPr lang="en-US" sz="2400" dirty="0" smtClean="0"/>
              <a:t>-- Duo Security's phone-based multifactor authentication solution,</a:t>
            </a:r>
            <a:br>
              <a:rPr lang="en-US" sz="2400" dirty="0" smtClean="0"/>
            </a:br>
            <a:r>
              <a:rPr lang="en-US" sz="2400" dirty="0" smtClean="0"/>
              <a:t>including both </a:t>
            </a:r>
            <a:r>
              <a:rPr lang="en-US" sz="2400" dirty="0" err="1" smtClean="0"/>
              <a:t>ala</a:t>
            </a:r>
            <a:r>
              <a:rPr lang="en-US" sz="2400" dirty="0" smtClean="0"/>
              <a:t> carte and site license programs, and</a:t>
            </a:r>
            <a:br>
              <a:rPr lang="en-US" sz="2400" dirty="0" smtClean="0"/>
            </a:br>
            <a:r>
              <a:rPr lang="en-US" sz="2400" dirty="0" smtClean="0"/>
              <a:t>-- The InCommon Certificate Service, featuring SSL and client certificates (aka personal certs, or PKI) -- again, as a site licensed offering -- supported by deeply discounted SafeNet USB-format PKI hard tokens and smartcards for those that need/want them.</a:t>
            </a:r>
          </a:p>
          <a:p>
            <a:endParaRPr lang="en-US" sz="2400" dirty="0"/>
          </a:p>
          <a:p>
            <a:r>
              <a:rPr lang="en-US" sz="2400" dirty="0" smtClean="0"/>
              <a:t>But we're still not seeing the ubiquitous deployment we'd expected.</a:t>
            </a:r>
          </a:p>
        </p:txBody>
      </p:sp>
      <p:sp>
        <p:nvSpPr>
          <p:cNvPr id="4" name="Slide Number Placeholder 3"/>
          <p:cNvSpPr>
            <a:spLocks noGrp="1"/>
          </p:cNvSpPr>
          <p:nvPr>
            <p:ph type="sldNum" sz="quarter" idx="12"/>
          </p:nvPr>
        </p:nvSpPr>
        <p:spPr>
          <a:xfrm>
            <a:off x="6698942" y="6198065"/>
            <a:ext cx="2133600" cy="365125"/>
          </a:xfrm>
        </p:spPr>
        <p:txBody>
          <a:bodyPr/>
          <a:lstStyle/>
          <a:p>
            <a:fld id="{BC22323F-BB25-B64C-A629-696FEB58ED1D}" type="slidenum">
              <a:rPr lang="en-US" smtClean="0"/>
              <a:t>5</a:t>
            </a:fld>
            <a:endParaRPr lang="en-US" dirty="0"/>
          </a:p>
        </p:txBody>
      </p:sp>
    </p:spTree>
    <p:extLst>
      <p:ext uri="{BB962C8B-B14F-4D97-AF65-F5344CB8AC3E}">
        <p14:creationId xmlns:p14="http://schemas.microsoft.com/office/powerpoint/2010/main" val="1386025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439" y="181422"/>
            <a:ext cx="8805136" cy="526501"/>
          </a:xfrm>
        </p:spPr>
        <p:txBody>
          <a:bodyPr>
            <a:normAutofit/>
          </a:bodyPr>
          <a:lstStyle/>
          <a:p>
            <a:r>
              <a:rPr lang="en-US" sz="3200" b="1" dirty="0" smtClean="0"/>
              <a:t>One Time When We All DO Use Multifactor Auth</a:t>
            </a:r>
            <a:endParaRPr lang="en-US" sz="3200" b="1" dirty="0"/>
          </a:p>
        </p:txBody>
      </p:sp>
      <p:sp>
        <p:nvSpPr>
          <p:cNvPr id="3" name="Content Placeholder 2"/>
          <p:cNvSpPr>
            <a:spLocks noGrp="1"/>
          </p:cNvSpPr>
          <p:nvPr>
            <p:ph idx="1"/>
          </p:nvPr>
        </p:nvSpPr>
        <p:spPr>
          <a:xfrm>
            <a:off x="181439" y="853671"/>
            <a:ext cx="8805136" cy="5709519"/>
          </a:xfrm>
        </p:spPr>
        <p:txBody>
          <a:bodyPr>
            <a:normAutofit/>
          </a:bodyPr>
          <a:lstStyle/>
          <a:p>
            <a:r>
              <a:rPr lang="en-US" sz="2400" dirty="0" smtClean="0"/>
              <a:t>Even though I believe that there isn't even a single person at this meeting who uses multifactor authentication for </a:t>
            </a:r>
            <a:r>
              <a:rPr lang="en-US" sz="2400" dirty="0" smtClean="0"/>
              <a:t>everything everywhere, </a:t>
            </a:r>
            <a:r>
              <a:rPr lang="en-US" sz="2400" b="1" dirty="0" smtClean="0"/>
              <a:t>I would bet </a:t>
            </a:r>
            <a:r>
              <a:rPr lang="en-US" sz="2400" b="1" dirty="0" smtClean="0"/>
              <a:t>that EVERYONE at this conference uses multifactor </a:t>
            </a:r>
            <a:r>
              <a:rPr lang="en-US" sz="2400" b="1" dirty="0" smtClean="0"/>
              <a:t>authentication </a:t>
            </a:r>
            <a:r>
              <a:rPr lang="en-US" sz="2400" b="1" dirty="0" smtClean="0"/>
              <a:t>for AT LEAST one service</a:t>
            </a:r>
            <a:r>
              <a:rPr lang="en-US" sz="2400" dirty="0" smtClean="0"/>
              <a:t>, namely </a:t>
            </a:r>
            <a:r>
              <a:rPr lang="en-US" sz="2400" dirty="0" smtClean="0"/>
              <a:t>their ATM </a:t>
            </a:r>
            <a:r>
              <a:rPr lang="en-US" sz="2400" dirty="0" smtClean="0"/>
              <a:t>card. To get out money you need to insert your </a:t>
            </a:r>
            <a:r>
              <a:rPr lang="en-US" sz="2400" dirty="0" smtClean="0"/>
              <a:t>car(</a:t>
            </a:r>
            <a:r>
              <a:rPr lang="en-US" sz="2400" dirty="0" smtClean="0"/>
              <a:t>something you have) and supply something you know </a:t>
            </a:r>
            <a:r>
              <a:rPr lang="en-US" sz="2400" dirty="0" smtClean="0"/>
              <a:t>(</a:t>
            </a:r>
            <a:r>
              <a:rPr lang="en-US" sz="2400" dirty="0" smtClean="0"/>
              <a:t>your PIN).</a:t>
            </a:r>
          </a:p>
          <a:p>
            <a:endParaRPr lang="en-US" sz="2400" dirty="0"/>
          </a:p>
          <a:p>
            <a:r>
              <a:rPr lang="en-US" sz="2400" dirty="0" smtClean="0"/>
              <a:t>Why do we accept multifactor </a:t>
            </a:r>
            <a:r>
              <a:rPr lang="en-US" sz="2400" dirty="0" smtClean="0"/>
              <a:t>auth </a:t>
            </a:r>
            <a:r>
              <a:rPr lang="en-US" sz="2400" dirty="0" smtClean="0"/>
              <a:t>for that purpose? Well, </a:t>
            </a:r>
            <a:r>
              <a:rPr lang="en-US" sz="2400" b="1" dirty="0" smtClean="0"/>
              <a:t>the banks make us</a:t>
            </a:r>
            <a:r>
              <a:rPr lang="en-US" sz="2400" dirty="0" smtClean="0"/>
              <a:t>, at least if we want to use their </a:t>
            </a:r>
            <a:r>
              <a:rPr lang="en-US" sz="2400" dirty="0" smtClean="0"/>
              <a:t>ATMs.</a:t>
            </a:r>
            <a:endParaRPr lang="en-US" sz="2400" dirty="0" smtClean="0">
              <a:sym typeface="Wingdings"/>
            </a:endParaRPr>
          </a:p>
          <a:p>
            <a:endParaRPr lang="en-US" sz="2400" dirty="0">
              <a:sym typeface="Wingdings"/>
            </a:endParaRPr>
          </a:p>
          <a:p>
            <a:r>
              <a:rPr lang="en-US" sz="2400" dirty="0" smtClean="0">
                <a:sym typeface="Wingdings"/>
              </a:rPr>
              <a:t>Unfortunately, that sort of "we're just going to make you do it" model doesn't tend to work well in higher ed</a:t>
            </a:r>
            <a:r>
              <a:rPr lang="en-US" sz="2400" dirty="0" smtClean="0">
                <a:sym typeface="Wingdings"/>
              </a:rPr>
              <a:t>.</a:t>
            </a:r>
          </a:p>
          <a:p>
            <a:endParaRPr lang="en-US" sz="2400" dirty="0">
              <a:sym typeface="Wingdings"/>
            </a:endParaRPr>
          </a:p>
          <a:p>
            <a:r>
              <a:rPr lang="en-US" sz="2400" dirty="0" smtClean="0">
                <a:sym typeface="Wingdings"/>
              </a:rPr>
              <a:t>Of course, some parts of higher </a:t>
            </a:r>
            <a:r>
              <a:rPr lang="en-US" sz="2400" dirty="0" err="1" smtClean="0">
                <a:sym typeface="Wingdings"/>
              </a:rPr>
              <a:t>ed</a:t>
            </a:r>
            <a:r>
              <a:rPr lang="en-US" sz="2400" dirty="0" smtClean="0">
                <a:sym typeface="Wingdings"/>
              </a:rPr>
              <a:t> already *do* use multifactor...</a:t>
            </a:r>
            <a:endParaRPr lang="en-US" sz="2400" dirty="0" smtClean="0"/>
          </a:p>
        </p:txBody>
      </p:sp>
      <p:sp>
        <p:nvSpPr>
          <p:cNvPr id="4" name="Slide Number Placeholder 3"/>
          <p:cNvSpPr>
            <a:spLocks noGrp="1"/>
          </p:cNvSpPr>
          <p:nvPr>
            <p:ph type="sldNum" sz="quarter" idx="12"/>
          </p:nvPr>
        </p:nvSpPr>
        <p:spPr/>
        <p:txBody>
          <a:bodyPr/>
          <a:lstStyle/>
          <a:p>
            <a:fld id="{BC22323F-BB25-B64C-A629-696FEB58ED1D}" type="slidenum">
              <a:rPr lang="en-US" smtClean="0"/>
              <a:t>6</a:t>
            </a:fld>
            <a:endParaRPr lang="en-US"/>
          </a:p>
        </p:txBody>
      </p:sp>
    </p:spTree>
    <p:extLst>
      <p:ext uri="{BB962C8B-B14F-4D97-AF65-F5344CB8AC3E}">
        <p14:creationId xmlns:p14="http://schemas.microsoft.com/office/powerpoint/2010/main" val="2296702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439" y="181422"/>
            <a:ext cx="8805136" cy="526501"/>
          </a:xfrm>
        </p:spPr>
        <p:txBody>
          <a:bodyPr>
            <a:normAutofit/>
          </a:bodyPr>
          <a:lstStyle/>
          <a:p>
            <a:r>
              <a:rPr lang="en-US" sz="3200" b="1" dirty="0" smtClean="0"/>
              <a:t>Isolated Higher Ed Deployment Cases</a:t>
            </a:r>
            <a:endParaRPr lang="en-US" sz="3200" b="1" dirty="0"/>
          </a:p>
        </p:txBody>
      </p:sp>
      <p:sp>
        <p:nvSpPr>
          <p:cNvPr id="3" name="Content Placeholder 2"/>
          <p:cNvSpPr>
            <a:spLocks noGrp="1"/>
          </p:cNvSpPr>
          <p:nvPr>
            <p:ph idx="1"/>
          </p:nvPr>
        </p:nvSpPr>
        <p:spPr>
          <a:xfrm>
            <a:off x="181439" y="853671"/>
            <a:ext cx="8805136" cy="5709519"/>
          </a:xfrm>
        </p:spPr>
        <p:txBody>
          <a:bodyPr>
            <a:normAutofit/>
          </a:bodyPr>
          <a:lstStyle/>
          <a:p>
            <a:r>
              <a:rPr lang="en-US" sz="2400" dirty="0" smtClean="0"/>
              <a:t>If </a:t>
            </a:r>
            <a:r>
              <a:rPr lang="en-US" sz="2400" dirty="0" smtClean="0"/>
              <a:t>any of you are a </a:t>
            </a:r>
            <a:r>
              <a:rPr lang="en-US" sz="2400" u="sng" dirty="0" smtClean="0"/>
              <a:t>system administrator</a:t>
            </a:r>
            <a:r>
              <a:rPr lang="en-US" sz="2400" dirty="0" smtClean="0"/>
              <a:t> ("have root" access) or are a </a:t>
            </a:r>
            <a:r>
              <a:rPr lang="en-US" sz="2400" u="sng" dirty="0" smtClean="0"/>
              <a:t>router admin</a:t>
            </a:r>
            <a:r>
              <a:rPr lang="en-US" sz="2400" dirty="0" smtClean="0"/>
              <a:t> ("have enable" access), </a:t>
            </a:r>
            <a:r>
              <a:rPr lang="en-US" sz="2400" dirty="0" smtClean="0"/>
              <a:t>you probably use </a:t>
            </a:r>
            <a:r>
              <a:rPr lang="en-US" sz="2400" dirty="0" smtClean="0"/>
              <a:t>multifactor authentication for that work.</a:t>
            </a:r>
          </a:p>
          <a:p>
            <a:r>
              <a:rPr lang="en-US" sz="2400" dirty="0" smtClean="0"/>
              <a:t>If a </a:t>
            </a:r>
            <a:r>
              <a:rPr lang="en-US" sz="2400" u="sng" dirty="0" smtClean="0"/>
              <a:t>financial aid officer</a:t>
            </a:r>
            <a:r>
              <a:rPr lang="en-US" sz="2400" dirty="0" smtClean="0"/>
              <a:t> snuck in to this session, we know that he or she would also use multifactor authentication, because the federal Department of Education requires him or her to do so as part of their work around securing access to federal financial aid-related information.</a:t>
            </a:r>
          </a:p>
          <a:p>
            <a:r>
              <a:rPr lang="en-US" sz="2400" dirty="0" smtClean="0"/>
              <a:t>Another example: if you're a university </a:t>
            </a:r>
            <a:r>
              <a:rPr lang="en-US" sz="2400" u="sng" dirty="0" smtClean="0"/>
              <a:t>pharmacist</a:t>
            </a:r>
            <a:r>
              <a:rPr lang="en-US" sz="2400" dirty="0" smtClean="0"/>
              <a:t> licensed by the DEA to purchase scheduled narcotics for administration to patients with severe pain in your hospital or clinic, you'll also be using multifactor authentication when you place orders for controlled drugs with your pharmacy wholesalers</a:t>
            </a:r>
            <a:r>
              <a:rPr lang="en-US" sz="2400" dirty="0" smtClean="0"/>
              <a:t>.</a:t>
            </a:r>
          </a:p>
          <a:p>
            <a:r>
              <a:rPr lang="en-US" sz="2400" dirty="0" smtClean="0"/>
              <a:t>Are there other higher </a:t>
            </a:r>
            <a:r>
              <a:rPr lang="en-US" sz="2400" dirty="0" err="1" smtClean="0"/>
              <a:t>ed</a:t>
            </a:r>
            <a:r>
              <a:rPr lang="en-US" sz="2400" dirty="0" smtClean="0"/>
              <a:t> MFA examples that come to mind?</a:t>
            </a:r>
            <a:endParaRPr lang="en-US" sz="2400" dirty="0" smtClean="0"/>
          </a:p>
        </p:txBody>
      </p:sp>
      <p:sp>
        <p:nvSpPr>
          <p:cNvPr id="4" name="Slide Number Placeholder 3"/>
          <p:cNvSpPr>
            <a:spLocks noGrp="1"/>
          </p:cNvSpPr>
          <p:nvPr>
            <p:ph type="sldNum" sz="quarter" idx="12"/>
          </p:nvPr>
        </p:nvSpPr>
        <p:spPr/>
        <p:txBody>
          <a:bodyPr/>
          <a:lstStyle/>
          <a:p>
            <a:fld id="{BC22323F-BB25-B64C-A629-696FEB58ED1D}" type="slidenum">
              <a:rPr lang="en-US" smtClean="0"/>
              <a:t>7</a:t>
            </a:fld>
            <a:endParaRPr lang="en-US"/>
          </a:p>
        </p:txBody>
      </p:sp>
    </p:spTree>
    <p:extLst>
      <p:ext uri="{BB962C8B-B14F-4D97-AF65-F5344CB8AC3E}">
        <p14:creationId xmlns:p14="http://schemas.microsoft.com/office/powerpoint/2010/main" val="3324063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Autofit/>
          </a:bodyPr>
          <a:lstStyle/>
          <a:p>
            <a:r>
              <a:rPr lang="en-US" sz="3200" b="1" dirty="0" smtClean="0"/>
              <a:t>II</a:t>
            </a:r>
            <a:r>
              <a:rPr lang="en-US" sz="3200" b="1" dirty="0" smtClean="0"/>
              <a:t>. </a:t>
            </a:r>
            <a:r>
              <a:rPr lang="en-US" sz="3200" b="1" dirty="0" smtClean="0"/>
              <a:t>Phone-Based Multifactor</a:t>
            </a:r>
            <a:endParaRPr lang="en-US" sz="3200" b="1"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BC22323F-BB25-B64C-A629-696FEB58ED1D}" type="slidenum">
              <a:rPr lang="en-US" smtClean="0"/>
              <a:t>8</a:t>
            </a:fld>
            <a:endParaRPr lang="en-US"/>
          </a:p>
        </p:txBody>
      </p:sp>
    </p:spTree>
    <p:extLst>
      <p:ext uri="{BB962C8B-B14F-4D97-AF65-F5344CB8AC3E}">
        <p14:creationId xmlns:p14="http://schemas.microsoft.com/office/powerpoint/2010/main" val="982507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439" y="98137"/>
            <a:ext cx="8805136" cy="526501"/>
          </a:xfrm>
        </p:spPr>
        <p:txBody>
          <a:bodyPr>
            <a:normAutofit/>
          </a:bodyPr>
          <a:lstStyle/>
          <a:p>
            <a:r>
              <a:rPr lang="en-US" sz="3200" b="1" dirty="0" smtClean="0"/>
              <a:t>This Is The Year of Phone-Based Multifactor</a:t>
            </a:r>
            <a:endParaRPr lang="en-US" sz="3200" b="1" dirty="0"/>
          </a:p>
        </p:txBody>
      </p:sp>
      <p:sp>
        <p:nvSpPr>
          <p:cNvPr id="3" name="Content Placeholder 2"/>
          <p:cNvSpPr>
            <a:spLocks noGrp="1"/>
          </p:cNvSpPr>
          <p:nvPr>
            <p:ph idx="1"/>
          </p:nvPr>
        </p:nvSpPr>
        <p:spPr>
          <a:xfrm>
            <a:off x="181439" y="718333"/>
            <a:ext cx="8805136" cy="5844857"/>
          </a:xfrm>
        </p:spPr>
        <p:txBody>
          <a:bodyPr>
            <a:normAutofit/>
          </a:bodyPr>
          <a:lstStyle/>
          <a:p>
            <a:r>
              <a:rPr lang="en-US" sz="2400" dirty="0" smtClean="0"/>
              <a:t>There's no doubt in my mind that this is the year of multifactor authentication, at least in the commercial space (and hopefully in higher education, too!)</a:t>
            </a:r>
          </a:p>
          <a:p>
            <a:endParaRPr lang="en-US" sz="2400" dirty="0"/>
          </a:p>
          <a:p>
            <a:r>
              <a:rPr lang="en-US" sz="2400" dirty="0" smtClean="0"/>
              <a:t>Consider the following commercial phone-based multifactor rollouts...</a:t>
            </a:r>
          </a:p>
        </p:txBody>
      </p:sp>
      <p:sp>
        <p:nvSpPr>
          <p:cNvPr id="4" name="Slide Number Placeholder 3"/>
          <p:cNvSpPr>
            <a:spLocks noGrp="1"/>
          </p:cNvSpPr>
          <p:nvPr>
            <p:ph type="sldNum" sz="quarter" idx="12"/>
          </p:nvPr>
        </p:nvSpPr>
        <p:spPr>
          <a:xfrm>
            <a:off x="6698942" y="6198065"/>
            <a:ext cx="2133600" cy="365125"/>
          </a:xfrm>
        </p:spPr>
        <p:txBody>
          <a:bodyPr/>
          <a:lstStyle/>
          <a:p>
            <a:fld id="{BC22323F-BB25-B64C-A629-696FEB58ED1D}" type="slidenum">
              <a:rPr lang="en-US" smtClean="0"/>
              <a:t>9</a:t>
            </a:fld>
            <a:endParaRPr lang="en-US" dirty="0"/>
          </a:p>
        </p:txBody>
      </p:sp>
    </p:spTree>
    <p:extLst>
      <p:ext uri="{BB962C8B-B14F-4D97-AF65-F5344CB8AC3E}">
        <p14:creationId xmlns:p14="http://schemas.microsoft.com/office/powerpoint/2010/main" val="3747924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2662</TotalTime>
  <Words>4425</Words>
  <Application>Microsoft Macintosh PowerPoint</Application>
  <PresentationFormat>On-screen Show (4:3)</PresentationFormat>
  <Paragraphs>262</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The InCommon/Net+ Multifactor Authentication Program</vt:lpstr>
      <vt:lpstr>I. Introduction</vt:lpstr>
      <vt:lpstr>This Is Not the Only Multifactor Session at the I2MM</vt:lpstr>
      <vt:lpstr>Our Issue: Multifactor Authentication (Non) Use</vt:lpstr>
      <vt:lpstr>Deploying Multifactor At Scale</vt:lpstr>
      <vt:lpstr>One Time When We All DO Use Multifactor Auth</vt:lpstr>
      <vt:lpstr>Isolated Higher Ed Deployment Cases</vt:lpstr>
      <vt:lpstr>II. Phone-Based Multifactor</vt:lpstr>
      <vt:lpstr>This Is The Year of Phone-Based Multifactor</vt:lpstr>
      <vt:lpstr>PowerPoint Presentation</vt:lpstr>
      <vt:lpstr>PowerPoint Presentation</vt:lpstr>
      <vt:lpstr>PowerPoint Presentation</vt:lpstr>
      <vt:lpstr>PowerPoint Presentation</vt:lpstr>
      <vt:lpstr>PowerPoint Presentation</vt:lpstr>
      <vt:lpstr>PowerPoint Presentation</vt:lpstr>
      <vt:lpstr>A Noteworthy Point of Commonality: Mobile Phones</vt:lpstr>
      <vt:lpstr>Are You Using Multifactor Authentication With These Or Other Popular Consumer ISP Services?</vt:lpstr>
      <vt:lpstr>There Can Be Many Reasons Why a Site  Doesn't Deploy Multifactor Authentication</vt:lpstr>
      <vt:lpstr>Some of the People Who May Gate the Decision  To Deploy (Or To NOT Deploy) Multifactor Auth</vt:lpstr>
      <vt:lpstr>Suggestion...</vt:lpstr>
      <vt:lpstr>If Sites Aren't Using Multifactor,  Is It Because They...</vt:lpstr>
      <vt:lpstr>1. "My Account Isn't Really At Risk"</vt:lpstr>
      <vt:lpstr>What About Phishing?</vt:lpstr>
      <vt:lpstr>And What About Compliance?</vt:lpstr>
      <vt:lpstr>2. "Doing Multifactor Is Too Inconvenient"</vt:lpstr>
      <vt:lpstr>Easy-Peasy: Push A Button To Allow or Deny Access</vt:lpstr>
      <vt:lpstr>3. "I'm Going to End Up Locking Myself Out!"</vt:lpstr>
      <vt:lpstr>Avoiding Lockouts With Duo</vt:lpstr>
      <vt:lpstr>4. "It Costs Too Much To Do Multifactor Auth"</vt:lpstr>
      <vt:lpstr>What Would It Cost to Deploy DuoSecurity?</vt:lpstr>
      <vt:lpstr>Why Would Anyone Pay to Deploy Duo When  They Could Get Google Authenticator For Free?</vt:lpstr>
      <vt:lpstr>5. "A Multifactor Service Hosted In The Cloud Might Leave Us Unable to Login If We Got DDoS'ed..."</vt:lpstr>
      <vt:lpstr>6. "Deploying Multifactor Authentication on  Service-By-Service Basis Just Doesn't Scale..."</vt:lpstr>
      <vt:lpstr>"It's a Pain To Have To Issue  Hard Tokens To All My Users"</vt:lpstr>
      <vt:lpstr>7. "The Multifactor Solution We Looked at Didn't Integrate Well With Our Systems..."</vt:lpstr>
      <vt:lpstr>8. "What About Privacy? (My Phone #, Etc.)"</vt:lpstr>
      <vt:lpstr>9. "My Cell Doesn't Get Any Bars Where I Work!"</vt:lpstr>
      <vt:lpstr>10. "What About Multifactor Auth To Secure Access Via A Smart Phone or Other Mobile Device?"</vt:lpstr>
      <vt:lpstr>That's Not An Exhaustive List of Considerations</vt:lpstr>
      <vt:lpstr>III. Client Certs</vt:lpstr>
      <vt:lpstr>Phone-Based Solutions Aren't The Only Solution</vt:lpstr>
      <vt:lpstr>Where Are We Going To Store Our Client Certs?</vt:lpstr>
      <vt:lpstr>InCert(tm)</vt:lpstr>
      <vt:lpstr>SafeNet Hard Tokens and Smart Cards</vt:lpstr>
      <vt:lpstr>Multifactor and SP 800-63 LOAs</vt:lpstr>
      <vt:lpstr>IV. Other Multifactor Options</vt:lpstr>
      <vt:lpstr>Should InCommon Offer Other Multifactor Options?</vt:lpstr>
      <vt:lpstr>We Need Your Input and Feedback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InCommon/Net+ Multifactor Authentication Program</dc:title>
  <dc:creator>Joe St Sauver</dc:creator>
  <cp:lastModifiedBy/>
  <cp:revision>98</cp:revision>
  <dcterms:created xsi:type="dcterms:W3CDTF">2013-04-20T18:46:04Z</dcterms:created>
  <dcterms:modified xsi:type="dcterms:W3CDTF">2013-04-22T15:45:58Z</dcterms:modified>
</cp:coreProperties>
</file>