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337" r:id="rId3"/>
    <p:sldId id="266" r:id="rId4"/>
    <p:sldId id="356" r:id="rId5"/>
    <p:sldId id="355" r:id="rId6"/>
    <p:sldId id="331" r:id="rId7"/>
    <p:sldId id="268" r:id="rId8"/>
    <p:sldId id="333" r:id="rId9"/>
    <p:sldId id="348" r:id="rId10"/>
    <p:sldId id="334" r:id="rId11"/>
    <p:sldId id="344" r:id="rId12"/>
    <p:sldId id="341" r:id="rId13"/>
    <p:sldId id="342" r:id="rId14"/>
    <p:sldId id="343" r:id="rId15"/>
    <p:sldId id="340" r:id="rId16"/>
    <p:sldId id="338" r:id="rId17"/>
    <p:sldId id="345" r:id="rId18"/>
    <p:sldId id="346" r:id="rId19"/>
    <p:sldId id="347" r:id="rId20"/>
    <p:sldId id="361" r:id="rId21"/>
    <p:sldId id="335" r:id="rId22"/>
    <p:sldId id="330" r:id="rId23"/>
    <p:sldId id="357" r:id="rId24"/>
    <p:sldId id="353" r:id="rId25"/>
    <p:sldId id="350" r:id="rId26"/>
    <p:sldId id="354" r:id="rId27"/>
    <p:sldId id="351" r:id="rId28"/>
    <p:sldId id="360" r:id="rId29"/>
    <p:sldId id="358" r:id="rId30"/>
    <p:sldId id="362" r:id="rId31"/>
    <p:sldId id="359" r:id="rId32"/>
    <p:sldId id="34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761" autoAdjust="0"/>
    <p:restoredTop sz="99663" autoAdjust="0"/>
  </p:normalViewPr>
  <p:slideViewPr>
    <p:cSldViewPr snapToGrid="0" snapToObjects="1">
      <p:cViewPr varScale="1">
        <p:scale>
          <a:sx n="81" d="100"/>
          <a:sy n="81" d="100"/>
        </p:scale>
        <p:origin x="-251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CBBD6F-EAB7-F947-898B-2782B59BD189}" type="datetimeFigureOut">
              <a:rPr lang="en-US" smtClean="0"/>
              <a:t>1/10/13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5E55F-555E-3F46-B707-ECDAEFBCB2AC}" type="slidenum">
              <a:rPr lang="en-US" smtClean="0"/>
              <a:t>‹#›</a:t>
            </a:fld>
            <a:endParaRPr lang="en-US"/>
          </a:p>
        </p:txBody>
      </p:sp>
    </p:spTree>
    <p:extLst>
      <p:ext uri="{BB962C8B-B14F-4D97-AF65-F5344CB8AC3E}">
        <p14:creationId xmlns:p14="http://schemas.microsoft.com/office/powerpoint/2010/main" val="2103408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88AC3-532D-1847-B764-AEE0C2D61FF5}" type="datetimeFigureOut">
              <a:rPr lang="en-US" smtClean="0"/>
              <a:t>1/10/13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E15F9-61FA-9D4C-AA0E-6B0755FF434D}" type="slidenum">
              <a:rPr lang="en-US" smtClean="0"/>
              <a:t>‹#›</a:t>
            </a:fld>
            <a:endParaRPr lang="en-US"/>
          </a:p>
        </p:txBody>
      </p:sp>
    </p:spTree>
    <p:extLst>
      <p:ext uri="{BB962C8B-B14F-4D97-AF65-F5344CB8AC3E}">
        <p14:creationId xmlns:p14="http://schemas.microsoft.com/office/powerpoint/2010/main" val="22829034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001BAE-40B9-A64F-9558-7278B627047B}" type="datetime1">
              <a:rPr lang="en-US" smtClean="0"/>
              <a:t>1/10/13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133923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207811-8F12-2747-9129-6B093B9C21EA}" type="datetime1">
              <a:rPr lang="en-US" smtClean="0"/>
              <a:t>1/10/13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105695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8A81-56E7-3841-921B-1B7559CD7278}" type="datetime1">
              <a:rPr lang="en-US" smtClean="0"/>
              <a:t>1/10/13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12392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4B29E-9099-6E46-AF96-2C5EE87603FC}" type="datetime1">
              <a:rPr lang="en-US" smtClean="0"/>
              <a:t>1/10/13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33098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4BCCE-1050-8A4B-88DF-7F9588D2B203}" type="datetime1">
              <a:rPr lang="en-US" smtClean="0"/>
              <a:t>1/10/13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187609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1DAFBF-F5C0-C149-9D1F-C21F9D3EB723}" type="datetime1">
              <a:rPr lang="en-US" smtClean="0"/>
              <a:t>1/10/13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316379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EE7E3-8ACA-DB45-A43E-7FBAF9698CF3}" type="datetime1">
              <a:rPr lang="en-US" smtClean="0"/>
              <a:t>1/10/13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318309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D268AC-C236-194F-A223-AFEBBC527D57}" type="datetime1">
              <a:rPr lang="en-US" smtClean="0"/>
              <a:t>1/10/13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256423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3B1EF-3070-BF4B-AC7C-311F1640170E}" type="datetime1">
              <a:rPr lang="en-US" smtClean="0"/>
              <a:t>1/10/13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28578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1FC44-25E0-314E-929A-54B580126A4F}" type="datetime1">
              <a:rPr lang="en-US" smtClean="0"/>
              <a:t>1/10/13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28471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23243-46E3-B64A-A871-C7BB8C3AF780}" type="datetime1">
              <a:rPr lang="en-US" smtClean="0"/>
              <a:t>1/10/13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6F88-8A80-7541-8F96-010C12B7F8A4}" type="slidenum">
              <a:rPr lang="en-US" smtClean="0"/>
              <a:t>‹#›</a:t>
            </a:fld>
            <a:endParaRPr lang="en-US"/>
          </a:p>
        </p:txBody>
      </p:sp>
    </p:spTree>
    <p:extLst>
      <p:ext uri="{BB962C8B-B14F-4D97-AF65-F5344CB8AC3E}">
        <p14:creationId xmlns:p14="http://schemas.microsoft.com/office/powerpoint/2010/main" val="14798308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a:defRPr>
            </a:lvl1pPr>
          </a:lstStyle>
          <a:p>
            <a:fld id="{9BF5FBC9-CECD-3846-9F1F-DD73D08091BA}" type="datetime1">
              <a:rPr lang="en-US" smtClean="0"/>
              <a:t>1/10/13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a:defRPr>
            </a:lvl1pPr>
          </a:lstStyle>
          <a:p>
            <a:fld id="{51A76F88-8A80-7541-8F96-010C12B7F8A4}" type="slidenum">
              <a:rPr lang="en-US" smtClean="0"/>
              <a:pPr/>
              <a:t>‹#›</a:t>
            </a:fld>
            <a:endParaRPr lang="en-US" dirty="0"/>
          </a:p>
        </p:txBody>
      </p:sp>
    </p:spTree>
    <p:extLst>
      <p:ext uri="{BB962C8B-B14F-4D97-AF65-F5344CB8AC3E}">
        <p14:creationId xmlns:p14="http://schemas.microsoft.com/office/powerpoint/2010/main" val="1976141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Times"/>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771657"/>
          </a:xfrm>
        </p:spPr>
        <p:txBody>
          <a:bodyPr>
            <a:normAutofit/>
          </a:bodyPr>
          <a:lstStyle/>
          <a:p>
            <a:r>
              <a:rPr lang="en-US" sz="3200" b="1" dirty="0" smtClean="0"/>
              <a:t>InCommon Multifactor Authentication</a:t>
            </a:r>
            <a:endParaRPr lang="en-US" sz="3200" b="1" dirty="0"/>
          </a:p>
        </p:txBody>
      </p:sp>
      <p:sp>
        <p:nvSpPr>
          <p:cNvPr id="3" name="Subtitle 2"/>
          <p:cNvSpPr>
            <a:spLocks noGrp="1"/>
          </p:cNvSpPr>
          <p:nvPr>
            <p:ph type="subTitle" idx="1"/>
          </p:nvPr>
        </p:nvSpPr>
        <p:spPr>
          <a:xfrm>
            <a:off x="378326" y="2148087"/>
            <a:ext cx="8377214" cy="4296170"/>
          </a:xfrm>
        </p:spPr>
        <p:txBody>
          <a:bodyPr>
            <a:normAutofit/>
          </a:bodyPr>
          <a:lstStyle/>
          <a:p>
            <a:r>
              <a:rPr lang="en-US" sz="2400" dirty="0" smtClean="0">
                <a:solidFill>
                  <a:schemeClr val="tx1"/>
                </a:solidFill>
              </a:rPr>
              <a:t>Joe St Sauver, Ph.D. </a:t>
            </a:r>
            <a:br>
              <a:rPr lang="en-US" sz="2400" dirty="0" smtClean="0">
                <a:solidFill>
                  <a:schemeClr val="tx1"/>
                </a:solidFill>
              </a:rPr>
            </a:br>
            <a:r>
              <a:rPr lang="en-US" sz="2400" dirty="0" smtClean="0">
                <a:solidFill>
                  <a:schemeClr val="tx1"/>
                </a:solidFill>
              </a:rPr>
              <a:t>(joe@internet2.edu or joe@uoregon.edu)</a:t>
            </a:r>
            <a:br>
              <a:rPr lang="en-US" sz="2400" dirty="0" smtClean="0">
                <a:solidFill>
                  <a:schemeClr val="tx1"/>
                </a:solidFill>
              </a:rPr>
            </a:br>
            <a:r>
              <a:rPr lang="en-US" sz="2400" dirty="0" smtClean="0">
                <a:solidFill>
                  <a:schemeClr val="tx1"/>
                </a:solidFill>
              </a:rPr>
              <a:t>InCommon Certificate Program Manager and</a:t>
            </a:r>
            <a:br>
              <a:rPr lang="en-US" sz="2400" dirty="0" smtClean="0">
                <a:solidFill>
                  <a:schemeClr val="tx1"/>
                </a:solidFill>
              </a:rPr>
            </a:br>
            <a:r>
              <a:rPr lang="en-US" sz="2400" dirty="0" smtClean="0">
                <a:solidFill>
                  <a:schemeClr val="tx1"/>
                </a:solidFill>
              </a:rPr>
              <a:t>Internet2 Nationwide Security Programs Manager</a:t>
            </a:r>
            <a:br>
              <a:rPr lang="en-US" sz="2400" dirty="0" smtClean="0">
                <a:solidFill>
                  <a:schemeClr val="tx1"/>
                </a:solidFill>
              </a:rPr>
            </a:br>
            <a:endParaRPr lang="en-US" sz="2400" dirty="0" smtClean="0">
              <a:solidFill>
                <a:schemeClr val="tx1"/>
              </a:solidFill>
            </a:endParaRPr>
          </a:p>
          <a:p>
            <a:r>
              <a:rPr lang="en-US" sz="2400" dirty="0" smtClean="0">
                <a:solidFill>
                  <a:schemeClr val="tx1"/>
                </a:solidFill>
              </a:rPr>
              <a:t>Techs In Paradise</a:t>
            </a:r>
            <a:endParaRPr lang="en-US" sz="2400" dirty="0" smtClean="0">
              <a:solidFill>
                <a:schemeClr val="tx1"/>
              </a:solidFill>
            </a:endParaRPr>
          </a:p>
          <a:p>
            <a:r>
              <a:rPr lang="en-US" sz="2400" dirty="0" smtClean="0">
                <a:solidFill>
                  <a:schemeClr val="tx1"/>
                </a:solidFill>
              </a:rPr>
              <a:t>Tuesday, 15 January 2013</a:t>
            </a:r>
          </a:p>
          <a:p>
            <a:r>
              <a:rPr lang="en-US" sz="2400" dirty="0" smtClean="0">
                <a:solidFill>
                  <a:schemeClr val="tx1"/>
                </a:solidFill>
              </a:rPr>
              <a:t>10:20-10:40</a:t>
            </a:r>
          </a:p>
          <a:p>
            <a:endParaRPr lang="en-US" sz="2400" dirty="0">
              <a:solidFill>
                <a:schemeClr val="tx1"/>
              </a:solidFill>
            </a:endParaRPr>
          </a:p>
          <a:p>
            <a:r>
              <a:rPr lang="en-US" sz="2400" dirty="0" smtClean="0">
                <a:solidFill>
                  <a:schemeClr val="tx1"/>
                </a:solidFill>
              </a:rPr>
              <a:t>http://</a:t>
            </a:r>
            <a:r>
              <a:rPr lang="en-US" sz="2400" dirty="0" err="1" smtClean="0">
                <a:solidFill>
                  <a:schemeClr val="tx1"/>
                </a:solidFill>
              </a:rPr>
              <a:t>pages.uoregon.edu</a:t>
            </a:r>
            <a:r>
              <a:rPr lang="en-US" sz="2400" dirty="0" smtClean="0">
                <a:solidFill>
                  <a:schemeClr val="tx1"/>
                </a:solidFill>
              </a:rPr>
              <a:t>/</a:t>
            </a:r>
            <a:r>
              <a:rPr lang="en-US" sz="2400" dirty="0" err="1" smtClean="0">
                <a:solidFill>
                  <a:schemeClr val="tx1"/>
                </a:solidFill>
              </a:rPr>
              <a:t>joe</a:t>
            </a:r>
            <a:r>
              <a:rPr lang="en-US" sz="2400" dirty="0" smtClean="0">
                <a:solidFill>
                  <a:schemeClr val="tx1"/>
                </a:solidFill>
              </a:rPr>
              <a:t>/</a:t>
            </a:r>
            <a:r>
              <a:rPr lang="en-US" sz="2400" dirty="0" err="1" smtClean="0">
                <a:solidFill>
                  <a:schemeClr val="tx1"/>
                </a:solidFill>
              </a:rPr>
              <a:t>jt</a:t>
            </a:r>
            <a:r>
              <a:rPr lang="en-US" sz="2400" dirty="0" smtClean="0">
                <a:solidFill>
                  <a:schemeClr val="tx1"/>
                </a:solidFill>
              </a:rPr>
              <a:t>-multifactor/</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51A76F88-8A80-7541-8F96-010C12B7F8A4}" type="slidenum">
              <a:rPr lang="en-US" smtClean="0"/>
              <a:t>1</a:t>
            </a:fld>
            <a:endParaRPr lang="en-US"/>
          </a:p>
        </p:txBody>
      </p:sp>
    </p:spTree>
    <p:extLst>
      <p:ext uri="{BB962C8B-B14F-4D97-AF65-F5344CB8AC3E}">
        <p14:creationId xmlns:p14="http://schemas.microsoft.com/office/powerpoint/2010/main" val="55009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10</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Duo Security: Multifactor for Everyone</a:t>
            </a:r>
            <a:endParaRPr lang="en-US" sz="3200" b="1" dirty="0"/>
          </a:p>
        </p:txBody>
      </p:sp>
      <p:sp>
        <p:nvSpPr>
          <p:cNvPr id="52227" name="Rectangle 3"/>
          <p:cNvSpPr>
            <a:spLocks noGrp="1" noChangeArrowheads="1"/>
          </p:cNvSpPr>
          <p:nvPr>
            <p:ph type="body" idx="1"/>
          </p:nvPr>
        </p:nvSpPr>
        <p:spPr>
          <a:xfrm>
            <a:off x="152400" y="770759"/>
            <a:ext cx="8839200" cy="5934841"/>
          </a:xfrm>
        </p:spPr>
        <p:txBody>
          <a:bodyPr/>
          <a:lstStyle/>
          <a:p>
            <a:r>
              <a:rPr lang="en-US" sz="2400" dirty="0" smtClean="0">
                <a:solidFill>
                  <a:srgbClr val="000000"/>
                </a:solidFill>
              </a:rPr>
              <a:t>The Duo Security multifactor program is designed to leverage a modern reality of campus life: everyone's got a smart phone (or at least some sort of cell phone). Given that, we can probably use those phones as a second factor.</a:t>
            </a:r>
          </a:p>
          <a:p>
            <a:r>
              <a:rPr lang="en-US" sz="2400" dirty="0" smtClean="0">
                <a:solidFill>
                  <a:srgbClr val="000000"/>
                </a:solidFill>
              </a:rPr>
              <a:t>In a nutshell, after Duo's been enabled for an account:</a:t>
            </a:r>
            <a:br>
              <a:rPr lang="en-US" sz="2400" dirty="0" smtClean="0">
                <a:solidFill>
                  <a:srgbClr val="000000"/>
                </a:solidFill>
              </a:rPr>
            </a:br>
            <a:r>
              <a:rPr lang="en-US" sz="2400" dirty="0" smtClean="0">
                <a:solidFill>
                  <a:srgbClr val="000000"/>
                </a:solidFill>
              </a:rPr>
              <a:t>-- a user will enter their username and password as they normally</a:t>
            </a:r>
            <a:br>
              <a:rPr lang="en-US" sz="2400" dirty="0" smtClean="0">
                <a:solidFill>
                  <a:srgbClr val="000000"/>
                </a:solidFill>
              </a:rPr>
            </a:br>
            <a:r>
              <a:rPr lang="en-US" sz="2400" dirty="0" smtClean="0">
                <a:solidFill>
                  <a:srgbClr val="000000"/>
                </a:solidFill>
              </a:rPr>
              <a:t>   would (this is the "first factor" of the two factor login process)</a:t>
            </a:r>
            <a:br>
              <a:rPr lang="en-US" sz="2400" dirty="0" smtClean="0">
                <a:solidFill>
                  <a:srgbClr val="000000"/>
                </a:solidFill>
              </a:rPr>
            </a:br>
            <a:r>
              <a:rPr lang="en-US" sz="2400" dirty="0" smtClean="0">
                <a:solidFill>
                  <a:srgbClr val="000000"/>
                </a:solidFill>
              </a:rPr>
              <a:t>-- a request will then get sent to the user's phone</a:t>
            </a:r>
            <a:r>
              <a:rPr lang="en-US" sz="2400" dirty="0">
                <a:solidFill>
                  <a:srgbClr val="000000"/>
                </a:solidFill>
              </a:rPr>
              <a:t> </a:t>
            </a:r>
            <a:r>
              <a:rPr lang="en-US" sz="2400" dirty="0" smtClean="0">
                <a:solidFill>
                  <a:srgbClr val="000000"/>
                </a:solidFill>
              </a:rPr>
              <a:t>asking the user to</a:t>
            </a:r>
            <a:br>
              <a:rPr lang="en-US" sz="2400" dirty="0" smtClean="0">
                <a:solidFill>
                  <a:srgbClr val="000000"/>
                </a:solidFill>
              </a:rPr>
            </a:br>
            <a:r>
              <a:rPr lang="en-US" sz="2400" dirty="0" smtClean="0">
                <a:solidFill>
                  <a:srgbClr val="000000"/>
                </a:solidFill>
              </a:rPr>
              <a:t>   confirm that they'd like to login (this is the "second factor"). </a:t>
            </a:r>
            <a:br>
              <a:rPr lang="en-US" sz="2400" dirty="0" smtClean="0">
                <a:solidFill>
                  <a:srgbClr val="000000"/>
                </a:solidFill>
              </a:rPr>
            </a:br>
            <a:r>
              <a:rPr lang="en-US" sz="2400" dirty="0" smtClean="0">
                <a:solidFill>
                  <a:srgbClr val="000000"/>
                </a:solidFill>
              </a:rPr>
              <a:t>   On a smart phone, a user will simply push Approve or Deny. </a:t>
            </a:r>
          </a:p>
          <a:p>
            <a:r>
              <a:rPr lang="en-US" sz="2400" dirty="0" smtClean="0">
                <a:solidFill>
                  <a:srgbClr val="000000"/>
                </a:solidFill>
              </a:rPr>
              <a:t>If a user has basic cell phone that can't run apps, or only wants to authenticate from a land line, they can be called and asked to press a button to confirm their desire to login that way, instead.</a:t>
            </a:r>
          </a:p>
          <a:p>
            <a:r>
              <a:rPr lang="en-US" sz="2400" dirty="0" smtClean="0">
                <a:solidFill>
                  <a:srgbClr val="000000"/>
                </a:solidFill>
              </a:rPr>
              <a:t>If a user doesn't have </a:t>
            </a:r>
            <a:r>
              <a:rPr lang="en-US" sz="2400" i="1" dirty="0" smtClean="0">
                <a:solidFill>
                  <a:srgbClr val="000000"/>
                </a:solidFill>
              </a:rPr>
              <a:t>any</a:t>
            </a:r>
            <a:r>
              <a:rPr lang="en-US" sz="2400" dirty="0" smtClean="0">
                <a:solidFill>
                  <a:srgbClr val="000000"/>
                </a:solidFill>
              </a:rPr>
              <a:t> sort of phone, a site using Duo can also issue users a traditional $20 hardware cryptographic fob, instead.</a:t>
            </a:r>
          </a:p>
        </p:txBody>
      </p:sp>
    </p:spTree>
    <p:extLst>
      <p:ext uri="{BB962C8B-B14F-4D97-AF65-F5344CB8AC3E}">
        <p14:creationId xmlns:p14="http://schemas.microsoft.com/office/powerpoint/2010/main" val="330296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11</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Trying Duo; Getting Users Enrolled</a:t>
            </a:r>
            <a:endParaRPr lang="en-US" sz="3200" b="1" dirty="0"/>
          </a:p>
        </p:txBody>
      </p:sp>
      <p:sp>
        <p:nvSpPr>
          <p:cNvPr id="52227" name="Rectangle 3"/>
          <p:cNvSpPr>
            <a:spLocks noGrp="1" noChangeArrowheads="1"/>
          </p:cNvSpPr>
          <p:nvPr>
            <p:ph type="body" idx="1"/>
          </p:nvPr>
        </p:nvSpPr>
        <p:spPr>
          <a:xfrm>
            <a:off x="152400" y="770759"/>
            <a:ext cx="8839200" cy="5934841"/>
          </a:xfrm>
        </p:spPr>
        <p:txBody>
          <a:bodyPr/>
          <a:lstStyle/>
          <a:p>
            <a:r>
              <a:rPr lang="en-US" sz="2400" dirty="0" smtClean="0">
                <a:solidFill>
                  <a:srgbClr val="000000"/>
                </a:solidFill>
              </a:rPr>
              <a:t>If you want to try Duo, you can try it for free for up to ten users</a:t>
            </a:r>
            <a:r>
              <a:rPr lang="en-US" sz="2400" dirty="0" smtClean="0">
                <a:solidFill>
                  <a:srgbClr val="000000"/>
                </a:solidFill>
              </a:rPr>
              <a:t>, </a:t>
            </a:r>
            <a:br>
              <a:rPr lang="en-US" sz="2400" dirty="0" smtClean="0">
                <a:solidFill>
                  <a:srgbClr val="000000"/>
                </a:solidFill>
              </a:rPr>
            </a:br>
            <a:r>
              <a:rPr lang="en-US" sz="2400" dirty="0" smtClean="0">
                <a:solidFill>
                  <a:srgbClr val="000000"/>
                </a:solidFill>
              </a:rPr>
              <a:t>see </a:t>
            </a:r>
            <a:r>
              <a:rPr lang="en-US" sz="2400" dirty="0">
                <a:solidFill>
                  <a:srgbClr val="000000"/>
                </a:solidFill>
              </a:rPr>
              <a:t>https://www.duosecurity.com/</a:t>
            </a:r>
            <a:r>
              <a:rPr lang="en-US" sz="2400" dirty="0" smtClean="0">
                <a:solidFill>
                  <a:srgbClr val="000000"/>
                </a:solidFill>
              </a:rPr>
              <a:t>pricing to sign up.</a:t>
            </a:r>
            <a:endParaRPr lang="en-US" sz="2400" dirty="0" smtClean="0">
              <a:solidFill>
                <a:srgbClr val="000000"/>
              </a:solidFill>
            </a:endParaRPr>
          </a:p>
          <a:p>
            <a:r>
              <a:rPr lang="en-US" sz="2400" dirty="0" smtClean="0">
                <a:solidFill>
                  <a:srgbClr val="000000"/>
                </a:solidFill>
              </a:rPr>
              <a:t>Extensive documentation about Duo is </a:t>
            </a:r>
            <a:r>
              <a:rPr lang="en-US" sz="2400" dirty="0">
                <a:solidFill>
                  <a:srgbClr val="000000"/>
                </a:solidFill>
              </a:rPr>
              <a:t>available online at </a:t>
            </a:r>
            <a:br>
              <a:rPr lang="en-US" sz="2400" dirty="0">
                <a:solidFill>
                  <a:srgbClr val="000000"/>
                </a:solidFill>
              </a:rPr>
            </a:br>
            <a:r>
              <a:rPr lang="en-US" sz="2400" dirty="0">
                <a:solidFill>
                  <a:srgbClr val="000000"/>
                </a:solidFill>
              </a:rPr>
              <a:t>https://www.duosecurity.com/</a:t>
            </a:r>
            <a:r>
              <a:rPr lang="en-US" sz="2400" dirty="0" smtClean="0">
                <a:solidFill>
                  <a:srgbClr val="000000"/>
                </a:solidFill>
              </a:rPr>
              <a:t>docs</a:t>
            </a:r>
          </a:p>
          <a:p>
            <a:endParaRPr lang="en-US" sz="2400" dirty="0">
              <a:solidFill>
                <a:srgbClr val="000000"/>
              </a:solidFill>
            </a:endParaRPr>
          </a:p>
          <a:p>
            <a:r>
              <a:rPr lang="en-US" sz="2400" dirty="0" smtClean="0">
                <a:solidFill>
                  <a:srgbClr val="000000"/>
                </a:solidFill>
              </a:rPr>
              <a:t>People sometimes wonder</a:t>
            </a:r>
            <a:r>
              <a:rPr lang="en-US" sz="2400" i="1" dirty="0" smtClean="0">
                <a:solidFill>
                  <a:srgbClr val="000000"/>
                </a:solidFill>
              </a:rPr>
              <a:t> how do users get enrolled to use Duo?</a:t>
            </a:r>
            <a:r>
              <a:rPr lang="en-US" sz="2400" dirty="0" smtClean="0">
                <a:solidFill>
                  <a:srgbClr val="000000"/>
                </a:solidFill>
              </a:rPr>
              <a:t> </a:t>
            </a:r>
            <a:br>
              <a:rPr lang="en-US" sz="2400" dirty="0" smtClean="0">
                <a:solidFill>
                  <a:srgbClr val="000000"/>
                </a:solidFill>
              </a:rPr>
            </a:br>
            <a:r>
              <a:rPr lang="en-US" sz="2400" dirty="0" smtClean="0">
                <a:solidFill>
                  <a:srgbClr val="000000"/>
                </a:solidFill>
              </a:rPr>
              <a:t>While local Duo administrators can chose to "bulk enroll" users </a:t>
            </a:r>
            <a:r>
              <a:rPr lang="en-US" sz="2400" dirty="0">
                <a:solidFill>
                  <a:srgbClr val="000000"/>
                </a:solidFill>
              </a:rPr>
              <a:t>(</a:t>
            </a:r>
            <a:r>
              <a:rPr lang="en-US" sz="2400" dirty="0" smtClean="0">
                <a:solidFill>
                  <a:srgbClr val="000000"/>
                </a:solidFill>
              </a:rPr>
              <a:t>see https</a:t>
            </a:r>
            <a:r>
              <a:rPr lang="en-US" sz="2400" dirty="0">
                <a:solidFill>
                  <a:srgbClr val="000000"/>
                </a:solidFill>
              </a:rPr>
              <a:t>://www.duosecurity.com/docs/</a:t>
            </a:r>
            <a:r>
              <a:rPr lang="en-US" sz="2400" dirty="0" smtClean="0">
                <a:solidFill>
                  <a:srgbClr val="000000"/>
                </a:solidFill>
              </a:rPr>
              <a:t>administration), in most cases users will </a:t>
            </a:r>
            <a:r>
              <a:rPr lang="en-US" sz="2400" i="1" dirty="0" smtClean="0">
                <a:solidFill>
                  <a:srgbClr val="000000"/>
                </a:solidFill>
              </a:rPr>
              <a:t>self-enroll</a:t>
            </a:r>
            <a:r>
              <a:rPr lang="en-US" sz="2400" dirty="0" smtClean="0">
                <a:solidFill>
                  <a:srgbClr val="000000"/>
                </a:solidFill>
              </a:rPr>
              <a:t>. Self-enrollment happens after normal login the first time the user goes to login after their account has been set to use Duo, leveraging "trust on first use" principles. </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dirty="0" smtClean="0">
                <a:solidFill>
                  <a:srgbClr val="000000"/>
                </a:solidFill>
              </a:rPr>
              <a:t>Let's run through the user self-enrollment process -- it has three basic steps: linking the user's phone to their account, installing </a:t>
            </a:r>
            <a:br>
              <a:rPr lang="en-US" sz="2400" dirty="0" smtClean="0">
                <a:solidFill>
                  <a:srgbClr val="000000"/>
                </a:solidFill>
              </a:rPr>
            </a:br>
            <a:r>
              <a:rPr lang="en-US" sz="2400" dirty="0" smtClean="0">
                <a:solidFill>
                  <a:srgbClr val="000000"/>
                </a:solidFill>
              </a:rPr>
              <a:t>the Duo Mobile App, and finally, activating Duo Mobile.</a:t>
            </a:r>
            <a:endParaRPr lang="en-US" sz="2400" dirty="0" smtClean="0">
              <a:solidFill>
                <a:srgbClr val="000000"/>
              </a:solidFill>
            </a:endParaRPr>
          </a:p>
        </p:txBody>
      </p:sp>
    </p:spTree>
    <p:extLst>
      <p:ext uri="{BB962C8B-B14F-4D97-AF65-F5344CB8AC3E}">
        <p14:creationId xmlns:p14="http://schemas.microsoft.com/office/powerpoint/2010/main" val="253914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12</a:t>
            </a:fld>
            <a:endParaRPr lang="en-US"/>
          </a:p>
        </p:txBody>
      </p:sp>
      <p:sp>
        <p:nvSpPr>
          <p:cNvPr id="52226" name="Rectangle 2"/>
          <p:cNvSpPr>
            <a:spLocks noGrp="1" noChangeArrowheads="1"/>
          </p:cNvSpPr>
          <p:nvPr>
            <p:ph type="title"/>
          </p:nvPr>
        </p:nvSpPr>
        <p:spPr>
          <a:xfrm>
            <a:off x="0" y="152400"/>
            <a:ext cx="9144000" cy="1321511"/>
          </a:xfrm>
        </p:spPr>
        <p:txBody>
          <a:bodyPr/>
          <a:lstStyle/>
          <a:p>
            <a:r>
              <a:rPr lang="en-US" sz="3200" b="1" dirty="0" smtClean="0"/>
              <a:t>User Self-Enrollment Step 1 (Link Your Phone),</a:t>
            </a:r>
            <a:br>
              <a:rPr lang="en-US" sz="3200" b="1" dirty="0" smtClean="0"/>
            </a:br>
            <a:r>
              <a:rPr lang="en-US" sz="3200" b="1" dirty="0" smtClean="0"/>
              <a:t>Done The First Time A User Logs In After Duo</a:t>
            </a:r>
            <a:br>
              <a:rPr lang="en-US" sz="3200" b="1" dirty="0" smtClean="0"/>
            </a:br>
            <a:r>
              <a:rPr lang="en-US" sz="3200" b="1" dirty="0" smtClean="0"/>
              <a:t>Has Been Installed On A System They Use</a:t>
            </a:r>
            <a:endParaRPr lang="en-US" sz="3200" b="1" dirty="0"/>
          </a:p>
        </p:txBody>
      </p:sp>
      <p:pic>
        <p:nvPicPr>
          <p:cNvPr id="3" name="Picture 2" descr="enrol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924" y="1870434"/>
            <a:ext cx="4945317" cy="4485916"/>
          </a:xfrm>
          <a:prstGeom prst="rect">
            <a:avLst/>
          </a:prstGeom>
        </p:spPr>
      </p:pic>
    </p:spTree>
    <p:extLst>
      <p:ext uri="{BB962C8B-B14F-4D97-AF65-F5344CB8AC3E}">
        <p14:creationId xmlns:p14="http://schemas.microsoft.com/office/powerpoint/2010/main" val="30449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13</a:t>
            </a:fld>
            <a:endParaRPr lang="en-US"/>
          </a:p>
        </p:txBody>
      </p:sp>
      <p:sp>
        <p:nvSpPr>
          <p:cNvPr id="52226" name="Rectangle 2"/>
          <p:cNvSpPr>
            <a:spLocks noGrp="1" noChangeArrowheads="1"/>
          </p:cNvSpPr>
          <p:nvPr>
            <p:ph type="title"/>
          </p:nvPr>
        </p:nvSpPr>
        <p:spPr>
          <a:xfrm>
            <a:off x="0" y="152400"/>
            <a:ext cx="9144000" cy="1133353"/>
          </a:xfrm>
        </p:spPr>
        <p:txBody>
          <a:bodyPr/>
          <a:lstStyle/>
          <a:p>
            <a:r>
              <a:rPr lang="en-US" sz="3200" b="1" dirty="0" smtClean="0"/>
              <a:t>User Self-Enrollment Step 2 (Install Duo </a:t>
            </a:r>
            <a:br>
              <a:rPr lang="en-US" sz="3200" b="1" dirty="0" smtClean="0"/>
            </a:br>
            <a:r>
              <a:rPr lang="en-US" sz="3200" b="1" dirty="0" smtClean="0"/>
              <a:t>Mobile</a:t>
            </a:r>
            <a:r>
              <a:rPr lang="en-US" sz="3200" b="1" dirty="0"/>
              <a:t> </a:t>
            </a:r>
            <a:r>
              <a:rPr lang="en-US" sz="3200" b="1" dirty="0" smtClean="0"/>
              <a:t>App on the User's Smart Phone) </a:t>
            </a:r>
            <a:endParaRPr lang="en-US" sz="3200" b="1" dirty="0"/>
          </a:p>
        </p:txBody>
      </p:sp>
      <p:pic>
        <p:nvPicPr>
          <p:cNvPr id="2" name="Picture 1" descr="enroll-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62" y="1567991"/>
            <a:ext cx="4637714" cy="4788359"/>
          </a:xfrm>
          <a:prstGeom prst="rect">
            <a:avLst/>
          </a:prstGeom>
        </p:spPr>
      </p:pic>
    </p:spTree>
    <p:extLst>
      <p:ext uri="{BB962C8B-B14F-4D97-AF65-F5344CB8AC3E}">
        <p14:creationId xmlns:p14="http://schemas.microsoft.com/office/powerpoint/2010/main" val="79004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14</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User Self-Enrollment Step 3 (Activate Duo Mobile) </a:t>
            </a:r>
            <a:endParaRPr lang="en-US" sz="3200" b="1" dirty="0"/>
          </a:p>
        </p:txBody>
      </p:sp>
      <p:pic>
        <p:nvPicPr>
          <p:cNvPr id="3" name="Picture 2" descr="enroll-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835" y="862395"/>
            <a:ext cx="7212149" cy="5268449"/>
          </a:xfrm>
          <a:prstGeom prst="rect">
            <a:avLst/>
          </a:prstGeom>
        </p:spPr>
      </p:pic>
    </p:spTree>
    <p:extLst>
      <p:ext uri="{BB962C8B-B14F-4D97-AF65-F5344CB8AC3E}">
        <p14:creationId xmlns:p14="http://schemas.microsoft.com/office/powerpoint/2010/main" val="390955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15</a:t>
            </a:fld>
            <a:endParaRPr lang="en-US"/>
          </a:p>
        </p:txBody>
      </p:sp>
      <p:sp>
        <p:nvSpPr>
          <p:cNvPr id="52226" name="Rectangle 2"/>
          <p:cNvSpPr>
            <a:spLocks noGrp="1" noChangeArrowheads="1"/>
          </p:cNvSpPr>
          <p:nvPr>
            <p:ph type="title"/>
          </p:nvPr>
        </p:nvSpPr>
        <p:spPr>
          <a:xfrm>
            <a:off x="0" y="152400"/>
            <a:ext cx="9144000" cy="1054953"/>
          </a:xfrm>
        </p:spPr>
        <p:txBody>
          <a:bodyPr/>
          <a:lstStyle/>
          <a:p>
            <a:r>
              <a:rPr lang="en-US" sz="3200" b="1" dirty="0" smtClean="0"/>
              <a:t>After One Time Activation, What Most Users Will See At Login Time on Their Smart Phones</a:t>
            </a:r>
            <a:endParaRPr lang="en-US" sz="3200" b="1" dirty="0"/>
          </a:p>
        </p:txBody>
      </p:sp>
      <p:pic>
        <p:nvPicPr>
          <p:cNvPr id="3" name="Picture 2" descr="duo-dem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1768032"/>
            <a:ext cx="6972300" cy="4368800"/>
          </a:xfrm>
          <a:prstGeom prst="rect">
            <a:avLst/>
          </a:prstGeom>
        </p:spPr>
      </p:pic>
    </p:spTree>
    <p:extLst>
      <p:ext uri="{BB962C8B-B14F-4D97-AF65-F5344CB8AC3E}">
        <p14:creationId xmlns:p14="http://schemas.microsoft.com/office/powerpoint/2010/main" val="101543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16</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Duo Phone Calls vs. Duo Internet Connections</a:t>
            </a:r>
            <a:endParaRPr lang="en-US" sz="3200" b="1" dirty="0"/>
          </a:p>
        </p:txBody>
      </p:sp>
      <p:sp>
        <p:nvSpPr>
          <p:cNvPr id="52227" name="Rectangle 3"/>
          <p:cNvSpPr>
            <a:spLocks noGrp="1" noChangeArrowheads="1"/>
          </p:cNvSpPr>
          <p:nvPr>
            <p:ph type="body" idx="1"/>
          </p:nvPr>
        </p:nvSpPr>
        <p:spPr>
          <a:xfrm>
            <a:off x="152400" y="846715"/>
            <a:ext cx="8839200" cy="5858885"/>
          </a:xfrm>
        </p:spPr>
        <p:txBody>
          <a:bodyPr/>
          <a:lstStyle/>
          <a:p>
            <a:r>
              <a:rPr lang="en-US" sz="2400" dirty="0" smtClean="0">
                <a:solidFill>
                  <a:srgbClr val="000000"/>
                </a:solidFill>
              </a:rPr>
              <a:t>Note that Duo can make connections to your phone both over the Internet and via the traditional phone network.</a:t>
            </a:r>
          </a:p>
          <a:p>
            <a:r>
              <a:rPr lang="en-US" sz="2400" dirty="0" smtClean="0">
                <a:solidFill>
                  <a:srgbClr val="000000"/>
                </a:solidFill>
              </a:rPr>
              <a:t>Connections to your smart phone made over the Internet are free, and since that's also the easiest way to use Duo (just hit Accept or Deny), this is the way that we believe most users will use Duo.</a:t>
            </a:r>
          </a:p>
          <a:p>
            <a:r>
              <a:rPr lang="en-US" sz="2400" dirty="0" smtClean="0">
                <a:solidFill>
                  <a:srgbClr val="000000"/>
                </a:solidFill>
              </a:rPr>
              <a:t>Duo connections made to your phone over the traditional phone network (after initial phone setup) use Duo </a:t>
            </a:r>
            <a:r>
              <a:rPr lang="en-US" sz="2400" i="1" dirty="0" smtClean="0">
                <a:solidFill>
                  <a:srgbClr val="000000"/>
                </a:solidFill>
              </a:rPr>
              <a:t>telephony credits</a:t>
            </a:r>
            <a:r>
              <a:rPr lang="en-US" sz="2400" dirty="0" smtClean="0">
                <a:solidFill>
                  <a:srgbClr val="000000"/>
                </a:solidFill>
              </a:rPr>
              <a:t>. </a:t>
            </a:r>
            <a:br>
              <a:rPr lang="en-US" sz="2400" dirty="0" smtClean="0">
                <a:solidFill>
                  <a:srgbClr val="000000"/>
                </a:solidFill>
              </a:rPr>
            </a:br>
            <a:r>
              <a:rPr lang="en-US" sz="2400" dirty="0" smtClean="0">
                <a:solidFill>
                  <a:srgbClr val="000000"/>
                </a:solidFill>
              </a:rPr>
              <a:t>An SMS (text) contact in the US costs one credit; a voice call in the US uses two credits. Sites can buy 1,000 telephony credits for $10</a:t>
            </a:r>
          </a:p>
          <a:p>
            <a:r>
              <a:rPr lang="en-US" sz="2400" dirty="0" smtClean="0">
                <a:solidFill>
                  <a:srgbClr val="000000"/>
                </a:solidFill>
              </a:rPr>
              <a:t>If you're traveling abroad, Duo can still call you while you're on the road in most countries, but due to the cost of international long distance, getting called abroad costs more telephony credits than being called within the US. See </a:t>
            </a:r>
            <a:br>
              <a:rPr lang="en-US" sz="2400" dirty="0" smtClean="0">
                <a:solidFill>
                  <a:srgbClr val="000000"/>
                </a:solidFill>
              </a:rPr>
            </a:br>
            <a:r>
              <a:rPr lang="en-US" sz="2400" dirty="0" smtClean="0">
                <a:solidFill>
                  <a:srgbClr val="000000"/>
                </a:solidFill>
              </a:rPr>
              <a:t>https</a:t>
            </a:r>
            <a:r>
              <a:rPr lang="en-US" sz="2400" dirty="0">
                <a:solidFill>
                  <a:srgbClr val="000000"/>
                </a:solidFill>
              </a:rPr>
              <a:t>://www.duosecurity.com/docs/</a:t>
            </a:r>
            <a:r>
              <a:rPr lang="en-US" sz="2400" dirty="0" err="1" smtClean="0">
                <a:solidFill>
                  <a:srgbClr val="000000"/>
                </a:solidFill>
              </a:rPr>
              <a:t>telephony_credits</a:t>
            </a:r>
            <a:r>
              <a:rPr lang="en-US" sz="2400" dirty="0" smtClean="0">
                <a:solidFill>
                  <a:srgbClr val="000000"/>
                </a:solidFill>
              </a:rPr>
              <a:t> for details</a:t>
            </a:r>
          </a:p>
        </p:txBody>
      </p:sp>
    </p:spTree>
    <p:extLst>
      <p:ext uri="{BB962C8B-B14F-4D97-AF65-F5344CB8AC3E}">
        <p14:creationId xmlns:p14="http://schemas.microsoft.com/office/powerpoint/2010/main" val="428045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17</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Duo From the Other Side</a:t>
            </a:r>
            <a:endParaRPr lang="en-US" sz="3200" b="1" dirty="0"/>
          </a:p>
        </p:txBody>
      </p:sp>
      <p:sp>
        <p:nvSpPr>
          <p:cNvPr id="52227" name="Rectangle 3"/>
          <p:cNvSpPr>
            <a:spLocks noGrp="1" noChangeArrowheads="1"/>
          </p:cNvSpPr>
          <p:nvPr>
            <p:ph type="body" idx="1"/>
          </p:nvPr>
        </p:nvSpPr>
        <p:spPr>
          <a:xfrm>
            <a:off x="152400" y="770759"/>
            <a:ext cx="8839200" cy="5934841"/>
          </a:xfrm>
        </p:spPr>
        <p:txBody>
          <a:bodyPr/>
          <a:lstStyle/>
          <a:p>
            <a:r>
              <a:rPr lang="en-US" sz="2400" dirty="0" smtClean="0">
                <a:solidFill>
                  <a:srgbClr val="000000"/>
                </a:solidFill>
              </a:rPr>
              <a:t>Clearly Duo is pretty straightforward to use from the </a:t>
            </a:r>
            <a:r>
              <a:rPr lang="en-US" sz="2400" u="sng" dirty="0" smtClean="0">
                <a:solidFill>
                  <a:srgbClr val="000000"/>
                </a:solidFill>
              </a:rPr>
              <a:t>user</a:t>
            </a:r>
            <a:r>
              <a:rPr lang="en-US" sz="2400" dirty="0" smtClean="0">
                <a:solidFill>
                  <a:srgbClr val="000000"/>
                </a:solidFill>
              </a:rPr>
              <a:t> side of things, but what about from the other side, e.g., from the point of view of an </a:t>
            </a:r>
            <a:r>
              <a:rPr lang="en-US" sz="2400" u="sng" dirty="0" smtClean="0">
                <a:solidFill>
                  <a:srgbClr val="000000"/>
                </a:solidFill>
              </a:rPr>
              <a:t>admin</a:t>
            </a:r>
            <a:r>
              <a:rPr lang="en-US" sz="2400" dirty="0" smtClean="0">
                <a:solidFill>
                  <a:srgbClr val="000000"/>
                </a:solidFill>
              </a:rPr>
              <a:t> who needs to integrate Duo with his/her service?</a:t>
            </a:r>
            <a:br>
              <a:rPr lang="en-US" sz="2400" dirty="0" smtClean="0">
                <a:solidFill>
                  <a:srgbClr val="000000"/>
                </a:solidFill>
              </a:rPr>
            </a:br>
            <a:endParaRPr lang="en-US" sz="2400" dirty="0" smtClean="0">
              <a:solidFill>
                <a:srgbClr val="000000"/>
              </a:solidFill>
            </a:endParaRPr>
          </a:p>
          <a:p>
            <a:r>
              <a:rPr lang="en-US" sz="2400" dirty="0" smtClean="0">
                <a:solidFill>
                  <a:srgbClr val="000000"/>
                </a:solidFill>
              </a:rPr>
              <a:t>Duo offers Duo-enabled login handlers for a wide variety of systems/services, including:</a:t>
            </a:r>
            <a:br>
              <a:rPr lang="en-US" sz="2400" dirty="0" smtClean="0">
                <a:solidFill>
                  <a:srgbClr val="000000"/>
                </a:solidFill>
              </a:rPr>
            </a:br>
            <a:r>
              <a:rPr lang="en-US" sz="2400" dirty="0" smtClean="0">
                <a:solidFill>
                  <a:srgbClr val="000000"/>
                </a:solidFill>
              </a:rPr>
              <a:t>-- popular </a:t>
            </a:r>
            <a:r>
              <a:rPr lang="en-US" sz="2400" b="1" dirty="0">
                <a:solidFill>
                  <a:srgbClr val="000000"/>
                </a:solidFill>
              </a:rPr>
              <a:t>VPNs</a:t>
            </a:r>
            <a:r>
              <a:rPr lang="en-US" sz="2400" dirty="0">
                <a:solidFill>
                  <a:srgbClr val="000000"/>
                </a:solidFill>
              </a:rPr>
              <a:t> </a:t>
            </a:r>
            <a:r>
              <a:rPr lang="en-US" sz="2400" dirty="0" smtClean="0">
                <a:solidFill>
                  <a:srgbClr val="000000"/>
                </a:solidFill>
              </a:rPr>
              <a:t>(https</a:t>
            </a:r>
            <a:r>
              <a:rPr lang="en-US" sz="2400" dirty="0">
                <a:solidFill>
                  <a:srgbClr val="000000"/>
                </a:solidFill>
              </a:rPr>
              <a:t>://www.duosecurity.com/</a:t>
            </a:r>
            <a:r>
              <a:rPr lang="en-US" sz="2400" dirty="0" smtClean="0">
                <a:solidFill>
                  <a:srgbClr val="000000"/>
                </a:solidFill>
              </a:rPr>
              <a:t>vpn )</a:t>
            </a:r>
            <a:r>
              <a:rPr lang="en-US" sz="2400" dirty="0">
                <a:solidFill>
                  <a:srgbClr val="000000"/>
                </a:solidFill>
              </a:rPr>
              <a:t/>
            </a:r>
            <a:br>
              <a:rPr lang="en-US" sz="2400" dirty="0">
                <a:solidFill>
                  <a:srgbClr val="000000"/>
                </a:solidFill>
              </a:rPr>
            </a:br>
            <a:r>
              <a:rPr lang="en-US" sz="2400" dirty="0" smtClean="0">
                <a:solidFill>
                  <a:srgbClr val="000000"/>
                </a:solidFill>
              </a:rPr>
              <a:t>-- </a:t>
            </a:r>
            <a:r>
              <a:rPr lang="en-US" sz="2400" b="1" dirty="0" smtClean="0">
                <a:solidFill>
                  <a:srgbClr val="000000"/>
                </a:solidFill>
              </a:rPr>
              <a:t>ssh</a:t>
            </a:r>
            <a:r>
              <a:rPr lang="en-US" sz="2400" dirty="0" smtClean="0">
                <a:solidFill>
                  <a:srgbClr val="000000"/>
                </a:solidFill>
              </a:rPr>
              <a:t> logins to Unix </a:t>
            </a:r>
            <a:r>
              <a:rPr lang="en-US" sz="2400" dirty="0">
                <a:solidFill>
                  <a:srgbClr val="000000"/>
                </a:solidFill>
              </a:rPr>
              <a:t>hosts (https://www.duosecurity.com/</a:t>
            </a:r>
            <a:r>
              <a:rPr lang="en-US" sz="2400" dirty="0" err="1">
                <a:solidFill>
                  <a:srgbClr val="000000"/>
                </a:solidFill>
              </a:rPr>
              <a:t>unix</a:t>
            </a:r>
            <a:r>
              <a:rPr lang="en-US" sz="2400" dirty="0">
                <a:solidFill>
                  <a:srgbClr val="000000"/>
                </a:solidFill>
              </a:rPr>
              <a:t>)</a:t>
            </a:r>
            <a:br>
              <a:rPr lang="en-US" sz="2400" dirty="0">
                <a:solidFill>
                  <a:srgbClr val="000000"/>
                </a:solidFill>
              </a:rPr>
            </a:br>
            <a:r>
              <a:rPr lang="en-US" sz="2400" dirty="0" smtClean="0">
                <a:solidFill>
                  <a:srgbClr val="000000"/>
                </a:solidFill>
              </a:rPr>
              <a:t>-- </a:t>
            </a:r>
            <a:r>
              <a:rPr lang="en-US" sz="2400" b="1" dirty="0" smtClean="0">
                <a:solidFill>
                  <a:srgbClr val="000000"/>
                </a:solidFill>
              </a:rPr>
              <a:t>web </a:t>
            </a:r>
            <a:r>
              <a:rPr lang="en-US" sz="2400" b="1" dirty="0">
                <a:solidFill>
                  <a:srgbClr val="000000"/>
                </a:solidFill>
              </a:rPr>
              <a:t>applications</a:t>
            </a:r>
            <a:r>
              <a:rPr lang="en-US" sz="2400" dirty="0">
                <a:solidFill>
                  <a:srgbClr val="000000"/>
                </a:solidFill>
              </a:rPr>
              <a:t> (https://www.duosecurity.com/</a:t>
            </a:r>
            <a:r>
              <a:rPr lang="en-US" sz="2400" dirty="0" smtClean="0">
                <a:solidFill>
                  <a:srgbClr val="000000"/>
                </a:solidFill>
              </a:rPr>
              <a:t>web)</a:t>
            </a:r>
            <a:br>
              <a:rPr lang="en-US" sz="2400" dirty="0" smtClean="0">
                <a:solidFill>
                  <a:srgbClr val="000000"/>
                </a:solidFill>
              </a:rPr>
            </a:br>
            <a:r>
              <a:rPr lang="en-US" sz="2400" dirty="0" smtClean="0">
                <a:solidFill>
                  <a:srgbClr val="000000"/>
                </a:solidFill>
              </a:rPr>
              <a:t>-- </a:t>
            </a:r>
            <a:r>
              <a:rPr lang="en-US" sz="2400" b="1" dirty="0" smtClean="0">
                <a:solidFill>
                  <a:srgbClr val="000000"/>
                </a:solidFill>
              </a:rPr>
              <a:t>Microsoft Remote Desktop</a:t>
            </a:r>
            <a:r>
              <a:rPr lang="en-US" sz="2400" b="1" dirty="0">
                <a:solidFill>
                  <a:srgbClr val="000000"/>
                </a:solidFill>
              </a:rPr>
              <a:t> </a:t>
            </a:r>
            <a:r>
              <a:rPr lang="en-US" sz="2400" b="1" dirty="0" smtClean="0">
                <a:solidFill>
                  <a:srgbClr val="000000"/>
                </a:solidFill>
              </a:rPr>
              <a:t>and Outlook Web App</a:t>
            </a:r>
            <a:r>
              <a:rPr lang="en-US" sz="2400" dirty="0">
                <a:solidFill>
                  <a:srgbClr val="000000"/>
                </a:solidFill>
              </a:rPr>
              <a:t/>
            </a:r>
            <a:br>
              <a:rPr lang="en-US" sz="2400" dirty="0">
                <a:solidFill>
                  <a:srgbClr val="000000"/>
                </a:solidFill>
              </a:rPr>
            </a:br>
            <a:r>
              <a:rPr lang="en-US" sz="2400" dirty="0">
                <a:solidFill>
                  <a:srgbClr val="000000"/>
                </a:solidFill>
              </a:rPr>
              <a:t>    (https://www.duosecurity.com/</a:t>
            </a:r>
            <a:r>
              <a:rPr lang="en-US" sz="2400" dirty="0" err="1" smtClean="0">
                <a:solidFill>
                  <a:srgbClr val="000000"/>
                </a:solidFill>
              </a:rPr>
              <a:t>microsoft</a:t>
            </a:r>
            <a:r>
              <a:rPr lang="en-US" sz="2400" dirty="0" smtClean="0">
                <a:solidFill>
                  <a:srgbClr val="000000"/>
                </a:solidFill>
              </a:rPr>
              <a:t>)</a:t>
            </a:r>
            <a:r>
              <a:rPr lang="en-US" sz="2400" dirty="0">
                <a:solidFill>
                  <a:srgbClr val="000000"/>
                </a:solidFill>
              </a:rPr>
              <a:t/>
            </a:r>
            <a:br>
              <a:rPr lang="en-US" sz="2400" dirty="0">
                <a:solidFill>
                  <a:srgbClr val="000000"/>
                </a:solidFill>
              </a:rPr>
            </a:br>
            <a:r>
              <a:rPr lang="en-US" sz="2400" dirty="0">
                <a:solidFill>
                  <a:srgbClr val="000000"/>
                </a:solidFill>
              </a:rPr>
              <a:t>-</a:t>
            </a:r>
            <a:r>
              <a:rPr lang="en-US" sz="2400" dirty="0" smtClean="0">
                <a:solidFill>
                  <a:srgbClr val="000000"/>
                </a:solidFill>
              </a:rPr>
              <a:t>- applications that use </a:t>
            </a:r>
            <a:r>
              <a:rPr lang="en-US" sz="2400" b="1" dirty="0" smtClean="0">
                <a:solidFill>
                  <a:srgbClr val="000000"/>
                </a:solidFill>
              </a:rPr>
              <a:t>RADIUS</a:t>
            </a:r>
            <a:r>
              <a:rPr lang="en-US" sz="2400" dirty="0" smtClean="0">
                <a:solidFill>
                  <a:srgbClr val="000000"/>
                </a:solidFill>
              </a:rPr>
              <a:t> </a:t>
            </a:r>
            <a:r>
              <a:rPr lang="en-US" sz="2400" dirty="0">
                <a:solidFill>
                  <a:srgbClr val="000000"/>
                </a:solidFill>
              </a:rPr>
              <a:t>for authentication</a:t>
            </a:r>
            <a:br>
              <a:rPr lang="en-US" sz="2400" dirty="0">
                <a:solidFill>
                  <a:srgbClr val="000000"/>
                </a:solidFill>
              </a:rPr>
            </a:br>
            <a:r>
              <a:rPr lang="en-US" sz="2400" dirty="0">
                <a:solidFill>
                  <a:srgbClr val="000000"/>
                </a:solidFill>
              </a:rPr>
              <a:t>    (https://www.duosecurity.com/docs/</a:t>
            </a:r>
            <a:r>
              <a:rPr lang="en-US" sz="2400" dirty="0" smtClean="0">
                <a:solidFill>
                  <a:srgbClr val="000000"/>
                </a:solidFill>
              </a:rPr>
              <a:t>radius)</a:t>
            </a:r>
            <a:br>
              <a:rPr lang="en-US" sz="2400" dirty="0" smtClean="0">
                <a:solidFill>
                  <a:srgbClr val="000000"/>
                </a:solidFill>
              </a:rPr>
            </a:br>
            <a:r>
              <a:rPr lang="en-US" sz="2400" dirty="0" smtClean="0">
                <a:solidFill>
                  <a:srgbClr val="000000"/>
                </a:solidFill>
              </a:rPr>
              <a:t>-- and even applications that use </a:t>
            </a:r>
            <a:r>
              <a:rPr lang="en-US" sz="2400" b="1" dirty="0" smtClean="0">
                <a:solidFill>
                  <a:srgbClr val="000000"/>
                </a:solidFill>
              </a:rPr>
              <a:t>Shibboleth</a:t>
            </a:r>
            <a:r>
              <a:rPr lang="en-US" sz="2400" dirty="0" smtClean="0">
                <a:solidFill>
                  <a:srgbClr val="000000"/>
                </a:solidFill>
              </a:rPr>
              <a:t> </a:t>
            </a:r>
            <a:r>
              <a:rPr lang="en-US" sz="2400" dirty="0">
                <a:solidFill>
                  <a:srgbClr val="000000"/>
                </a:solidFill>
              </a:rPr>
              <a:t>for authentication</a:t>
            </a:r>
            <a:br>
              <a:rPr lang="en-US" sz="2400" dirty="0">
                <a:solidFill>
                  <a:srgbClr val="000000"/>
                </a:solidFill>
              </a:rPr>
            </a:br>
            <a:r>
              <a:rPr lang="en-US" sz="2400" dirty="0">
                <a:solidFill>
                  <a:srgbClr val="000000"/>
                </a:solidFill>
              </a:rPr>
              <a:t>    (https://www.duosecurity.com/docs/</a:t>
            </a:r>
            <a:r>
              <a:rPr lang="en-US" sz="2400" dirty="0" smtClean="0">
                <a:solidFill>
                  <a:srgbClr val="000000"/>
                </a:solidFill>
              </a:rPr>
              <a:t>shibboleth)</a:t>
            </a:r>
          </a:p>
        </p:txBody>
      </p:sp>
    </p:spTree>
    <p:extLst>
      <p:ext uri="{BB962C8B-B14F-4D97-AF65-F5344CB8AC3E}">
        <p14:creationId xmlns:p14="http://schemas.microsoft.com/office/powerpoint/2010/main" val="195395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18</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Going Beyond Those 10 Free Trial Users</a:t>
            </a:r>
            <a:endParaRPr lang="en-US" sz="3200" b="1" dirty="0"/>
          </a:p>
        </p:txBody>
      </p:sp>
      <p:sp>
        <p:nvSpPr>
          <p:cNvPr id="52227" name="Rectangle 3"/>
          <p:cNvSpPr>
            <a:spLocks noGrp="1" noChangeArrowheads="1"/>
          </p:cNvSpPr>
          <p:nvPr>
            <p:ph type="body" idx="1"/>
          </p:nvPr>
        </p:nvSpPr>
        <p:spPr>
          <a:xfrm>
            <a:off x="152400" y="846715"/>
            <a:ext cx="8839200" cy="5858885"/>
          </a:xfrm>
        </p:spPr>
        <p:txBody>
          <a:bodyPr/>
          <a:lstStyle/>
          <a:p>
            <a:r>
              <a:rPr lang="en-US" sz="2400" dirty="0" smtClean="0">
                <a:solidFill>
                  <a:srgbClr val="000000"/>
                </a:solidFill>
              </a:rPr>
              <a:t>Assuming you try Duo and like it, what are you options for going beyond the ten free trial users? Obviously, a</a:t>
            </a:r>
            <a:r>
              <a:rPr lang="en-US" sz="2400" dirty="0" smtClean="0">
                <a:solidFill>
                  <a:srgbClr val="000000"/>
                </a:solidFill>
              </a:rPr>
              <a:t>nyone interested in doing so can buy regular licenses from Duo for $36/user/year </a:t>
            </a:r>
            <a:br>
              <a:rPr lang="en-US" sz="2400" dirty="0" smtClean="0">
                <a:solidFill>
                  <a:srgbClr val="000000"/>
                </a:solidFill>
              </a:rPr>
            </a:br>
            <a:r>
              <a:rPr lang="en-US" sz="2400" dirty="0" smtClean="0">
                <a:solidFill>
                  <a:srgbClr val="000000"/>
                </a:solidFill>
              </a:rPr>
              <a:t>(</a:t>
            </a:r>
            <a:r>
              <a:rPr lang="en-US" sz="2400" dirty="0">
                <a:solidFill>
                  <a:srgbClr val="000000"/>
                </a:solidFill>
              </a:rPr>
              <a:t>see </a:t>
            </a:r>
            <a:r>
              <a:rPr lang="en-US" sz="2400" dirty="0" smtClean="0">
                <a:solidFill>
                  <a:srgbClr val="000000"/>
                </a:solidFill>
              </a:rPr>
              <a:t>https</a:t>
            </a:r>
            <a:r>
              <a:rPr lang="en-US" sz="2400" dirty="0">
                <a:solidFill>
                  <a:srgbClr val="000000"/>
                </a:solidFill>
              </a:rPr>
              <a:t>://www.duosecurity.com/</a:t>
            </a:r>
            <a:r>
              <a:rPr lang="en-US" sz="2400" dirty="0" smtClean="0">
                <a:solidFill>
                  <a:srgbClr val="000000"/>
                </a:solidFill>
              </a:rPr>
              <a:t>pricing). </a:t>
            </a:r>
          </a:p>
          <a:p>
            <a:r>
              <a:rPr lang="en-US" sz="2400" dirty="0" smtClean="0">
                <a:solidFill>
                  <a:srgbClr val="000000"/>
                </a:solidFill>
              </a:rPr>
              <a:t>InCommon participants have two additional options now...</a:t>
            </a:r>
            <a:br>
              <a:rPr lang="en-US" sz="2400" dirty="0" smtClean="0">
                <a:solidFill>
                  <a:srgbClr val="000000"/>
                </a:solidFill>
              </a:rPr>
            </a:br>
            <a:r>
              <a:rPr lang="en-US" sz="2400" dirty="0" smtClean="0">
                <a:solidFill>
                  <a:srgbClr val="000000"/>
                </a:solidFill>
              </a:rPr>
              <a:t>-- Higher ed InCommon participants can buy Duo for </a:t>
            </a:r>
            <a:r>
              <a:rPr lang="en-US" sz="2400" b="1" dirty="0" smtClean="0">
                <a:solidFill>
                  <a:srgbClr val="000000"/>
                </a:solidFill>
              </a:rPr>
              <a:t>$5/user</a:t>
            </a:r>
            <a:r>
              <a:rPr lang="en-US" sz="2400" b="1" dirty="0">
                <a:solidFill>
                  <a:srgbClr val="000000"/>
                </a:solidFill>
              </a:rPr>
              <a:t>/</a:t>
            </a:r>
            <a:r>
              <a:rPr lang="en-US" sz="2400" b="1" dirty="0" smtClean="0">
                <a:solidFill>
                  <a:srgbClr val="000000"/>
                </a:solidFill>
              </a:rPr>
              <a:t>year</a:t>
            </a:r>
            <a:r>
              <a:rPr lang="en-US" sz="2400" dirty="0" smtClean="0">
                <a:solidFill>
                  <a:srgbClr val="000000"/>
                </a:solidFill>
              </a:rPr>
              <a:t>,</a:t>
            </a:r>
            <a:br>
              <a:rPr lang="en-US" sz="2400" dirty="0" smtClean="0">
                <a:solidFill>
                  <a:srgbClr val="000000"/>
                </a:solidFill>
              </a:rPr>
            </a:br>
            <a:r>
              <a:rPr lang="en-US" sz="2400" dirty="0" smtClean="0">
                <a:solidFill>
                  <a:srgbClr val="000000"/>
                </a:solidFill>
              </a:rPr>
              <a:t>    500 user minimum, see https</a:t>
            </a:r>
            <a:r>
              <a:rPr lang="en-US" sz="2400" dirty="0">
                <a:solidFill>
                  <a:srgbClr val="000000"/>
                </a:solidFill>
              </a:rPr>
              <a:t>://www.duosecurity.com/</a:t>
            </a:r>
            <a:r>
              <a:rPr lang="en-US" sz="2400" dirty="0" err="1" smtClean="0">
                <a:solidFill>
                  <a:srgbClr val="000000"/>
                </a:solidFill>
              </a:rPr>
              <a:t>incommon</a:t>
            </a:r>
            <a:r>
              <a:rPr lang="en-US" sz="2400" dirty="0" smtClean="0">
                <a:solidFill>
                  <a:srgbClr val="000000"/>
                </a:solidFill>
              </a:rPr>
              <a:t> </a:t>
            </a:r>
            <a:br>
              <a:rPr lang="en-US" sz="2400" dirty="0" smtClean="0">
                <a:solidFill>
                  <a:srgbClr val="000000"/>
                </a:solidFill>
              </a:rPr>
            </a:br>
            <a:r>
              <a:rPr lang="en-US" sz="2400" dirty="0" smtClean="0">
                <a:solidFill>
                  <a:srgbClr val="000000"/>
                </a:solidFill>
              </a:rPr>
              <a:t>    (payment is by credit card and no special paperwork is required)</a:t>
            </a:r>
            <a:br>
              <a:rPr lang="en-US" sz="2400" dirty="0" smtClean="0">
                <a:solidFill>
                  <a:srgbClr val="000000"/>
                </a:solidFill>
              </a:rPr>
            </a:br>
            <a:r>
              <a:rPr lang="en-US" sz="2400" dirty="0" smtClean="0">
                <a:solidFill>
                  <a:srgbClr val="000000"/>
                </a:solidFill>
              </a:rPr>
              <a:t>-- InCommon participants can also purchase a </a:t>
            </a:r>
            <a:r>
              <a:rPr lang="en-US" sz="2400" b="1" dirty="0" smtClean="0">
                <a:solidFill>
                  <a:srgbClr val="000000"/>
                </a:solidFill>
              </a:rPr>
              <a:t>site license</a:t>
            </a:r>
            <a:r>
              <a:rPr lang="en-US" sz="2400" dirty="0" smtClean="0">
                <a:solidFill>
                  <a:srgbClr val="000000"/>
                </a:solidFill>
              </a:rPr>
              <a:t> for Duo</a:t>
            </a:r>
            <a:br>
              <a:rPr lang="en-US" sz="2400" dirty="0" smtClean="0">
                <a:solidFill>
                  <a:srgbClr val="000000"/>
                </a:solidFill>
              </a:rPr>
            </a:br>
            <a:r>
              <a:rPr lang="en-US" sz="2400" dirty="0" smtClean="0">
                <a:solidFill>
                  <a:srgbClr val="000000"/>
                </a:solidFill>
              </a:rPr>
              <a:t>    covering all non-hospital faculty/staff, or both non-hospital </a:t>
            </a:r>
            <a:br>
              <a:rPr lang="en-US" sz="2400" dirty="0" smtClean="0">
                <a:solidFill>
                  <a:srgbClr val="000000"/>
                </a:solidFill>
              </a:rPr>
            </a:br>
            <a:r>
              <a:rPr lang="en-US" sz="2400" dirty="0" smtClean="0">
                <a:solidFill>
                  <a:srgbClr val="000000"/>
                </a:solidFill>
              </a:rPr>
              <a:t>    faculty/staff and students.</a:t>
            </a:r>
            <a:r>
              <a:rPr lang="en-US" sz="2400" dirty="0">
                <a:solidFill>
                  <a:srgbClr val="000000"/>
                </a:solidFill>
              </a:rPr>
              <a:t> </a:t>
            </a:r>
            <a:r>
              <a:rPr lang="en-US" sz="2400" dirty="0" smtClean="0">
                <a:solidFill>
                  <a:srgbClr val="000000"/>
                </a:solidFill>
              </a:rPr>
              <a:t>Pricing varies by school size, see</a:t>
            </a:r>
            <a:br>
              <a:rPr lang="en-US" sz="2400" dirty="0" smtClean="0">
                <a:solidFill>
                  <a:srgbClr val="000000"/>
                </a:solidFill>
              </a:rPr>
            </a:br>
            <a:r>
              <a:rPr lang="en-US" sz="2400" dirty="0" smtClean="0">
                <a:solidFill>
                  <a:srgbClr val="000000"/>
                </a:solidFill>
              </a:rPr>
              <a:t>   </a:t>
            </a:r>
            <a:r>
              <a:rPr lang="en-US" sz="2400" dirty="0">
                <a:solidFill>
                  <a:srgbClr val="000000"/>
                </a:solidFill>
              </a:rPr>
              <a:t> </a:t>
            </a:r>
            <a:r>
              <a:rPr lang="en-US" sz="2400" dirty="0" smtClean="0">
                <a:solidFill>
                  <a:srgbClr val="000000"/>
                </a:solidFill>
              </a:rPr>
              <a:t>http</a:t>
            </a:r>
            <a:r>
              <a:rPr lang="en-US" sz="2400" dirty="0">
                <a:solidFill>
                  <a:srgbClr val="000000"/>
                </a:solidFill>
              </a:rPr>
              <a:t>://</a:t>
            </a:r>
            <a:r>
              <a:rPr lang="en-US" sz="2400" dirty="0" err="1">
                <a:solidFill>
                  <a:srgbClr val="000000"/>
                </a:solidFill>
              </a:rPr>
              <a:t>www.incommon.org</a:t>
            </a:r>
            <a:r>
              <a:rPr lang="en-US" sz="2400" dirty="0">
                <a:solidFill>
                  <a:srgbClr val="000000"/>
                </a:solidFill>
              </a:rPr>
              <a:t>/duo/</a:t>
            </a:r>
            <a:r>
              <a:rPr lang="en-US" sz="2400" dirty="0" err="1">
                <a:solidFill>
                  <a:srgbClr val="000000"/>
                </a:solidFill>
              </a:rPr>
              <a:t>fees.html</a:t>
            </a:r>
            <a:endParaRPr lang="en-US" sz="2400" dirty="0" smtClean="0">
              <a:solidFill>
                <a:srgbClr val="000000"/>
              </a:solidFill>
            </a:endParaRPr>
          </a:p>
          <a:p>
            <a:r>
              <a:rPr lang="en-US" sz="2400" dirty="0" smtClean="0">
                <a:solidFill>
                  <a:srgbClr val="000000"/>
                </a:solidFill>
              </a:rPr>
              <a:t>A Duo site license example: an Internet2 member</a:t>
            </a:r>
            <a:r>
              <a:rPr lang="en-US" sz="2400" dirty="0">
                <a:solidFill>
                  <a:srgbClr val="000000"/>
                </a:solidFill>
              </a:rPr>
              <a:t> </a:t>
            </a:r>
            <a:r>
              <a:rPr lang="en-US" sz="2400" dirty="0" smtClean="0">
                <a:solidFill>
                  <a:srgbClr val="000000"/>
                </a:solidFill>
              </a:rPr>
              <a:t>university with 20,000-34,999 students would pay $40,000/year</a:t>
            </a:r>
            <a:r>
              <a:rPr lang="en-US" sz="2400" dirty="0">
                <a:solidFill>
                  <a:srgbClr val="000000"/>
                </a:solidFill>
              </a:rPr>
              <a:t> </a:t>
            </a:r>
            <a:r>
              <a:rPr lang="en-US" sz="2400" dirty="0" smtClean="0">
                <a:solidFill>
                  <a:srgbClr val="000000"/>
                </a:solidFill>
              </a:rPr>
              <a:t>to cover all their non-hospital faculty, staff and students, less than $2/user/year. </a:t>
            </a:r>
            <a:br>
              <a:rPr lang="en-US" sz="2400" dirty="0" smtClean="0">
                <a:solidFill>
                  <a:srgbClr val="000000"/>
                </a:solidFill>
              </a:rPr>
            </a:br>
            <a:endParaRPr lang="en-US" sz="2400" dirty="0" smtClean="0">
              <a:solidFill>
                <a:srgbClr val="000000"/>
              </a:solidFill>
            </a:endParaRPr>
          </a:p>
        </p:txBody>
      </p:sp>
    </p:spTree>
    <p:extLst>
      <p:ext uri="{BB962C8B-B14F-4D97-AF65-F5344CB8AC3E}">
        <p14:creationId xmlns:p14="http://schemas.microsoft.com/office/powerpoint/2010/main" val="403073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19</a:t>
            </a:fld>
            <a:endParaRPr lang="en-US"/>
          </a:p>
        </p:txBody>
      </p:sp>
      <p:sp>
        <p:nvSpPr>
          <p:cNvPr id="52226" name="Rectangle 2"/>
          <p:cNvSpPr>
            <a:spLocks noGrp="1" noChangeArrowheads="1"/>
          </p:cNvSpPr>
          <p:nvPr>
            <p:ph type="title"/>
          </p:nvPr>
        </p:nvSpPr>
        <p:spPr>
          <a:xfrm>
            <a:off x="0" y="152400"/>
            <a:ext cx="9144000" cy="788395"/>
          </a:xfrm>
        </p:spPr>
        <p:txBody>
          <a:bodyPr/>
          <a:lstStyle/>
          <a:p>
            <a:r>
              <a:rPr lang="en-US" sz="3200" b="1" dirty="0" smtClean="0"/>
              <a:t>Does The New "Ala Carte" Option Somehow "Undercut" the Classic Duo Site License Option?</a:t>
            </a:r>
            <a:endParaRPr lang="en-US" sz="3200" b="1" dirty="0"/>
          </a:p>
        </p:txBody>
      </p:sp>
      <p:sp>
        <p:nvSpPr>
          <p:cNvPr id="52227" name="Rectangle 3"/>
          <p:cNvSpPr>
            <a:spLocks noGrp="1" noChangeArrowheads="1"/>
          </p:cNvSpPr>
          <p:nvPr>
            <p:ph type="body" idx="1"/>
          </p:nvPr>
        </p:nvSpPr>
        <p:spPr>
          <a:xfrm>
            <a:off x="152400" y="1144633"/>
            <a:ext cx="8839200" cy="5362529"/>
          </a:xfrm>
        </p:spPr>
        <p:txBody>
          <a:bodyPr/>
          <a:lstStyle/>
          <a:p>
            <a:r>
              <a:rPr lang="en-US" sz="2400" dirty="0" smtClean="0">
                <a:solidFill>
                  <a:srgbClr val="000000"/>
                </a:solidFill>
              </a:rPr>
              <a:t>No. While we still fundamentally believe that multifactor auth should ideally be used to protect all users, we recognize that some sites may not be willing to dive right in with a full site license until they have more experience with Duo. In those sort of cases, the "ala carte" model allows for something between baby steps (the free 10 user trial model) and going "whole hog" with a Duo site license.</a:t>
            </a:r>
          </a:p>
          <a:p>
            <a:r>
              <a:rPr lang="en-US" sz="2400" dirty="0" smtClean="0">
                <a:solidFill>
                  <a:srgbClr val="000000"/>
                </a:solidFill>
              </a:rPr>
              <a:t>In the case of the nominal 20,000-34,999 user Internet2 university case, given that a site license covering all faculty/staff and students (except hospital staff) costs $40,000/year, it wouldn't make sense to continue to buy more than 8,000 seats of Duo "ala carte" since for the same price you could buy a site license that would cover all faculty, students and staff members.</a:t>
            </a:r>
          </a:p>
          <a:p>
            <a:r>
              <a:rPr lang="en-US" sz="2400" dirty="0" smtClean="0">
                <a:solidFill>
                  <a:srgbClr val="000000"/>
                </a:solidFill>
              </a:rPr>
              <a:t>Similarly, by the point you hit 70 users at full price ($36/user/year), it's cheaper to buy a discounted 500 user license (at $5/user/year)</a:t>
            </a:r>
          </a:p>
        </p:txBody>
      </p:sp>
    </p:spTree>
    <p:extLst>
      <p:ext uri="{BB962C8B-B14F-4D97-AF65-F5344CB8AC3E}">
        <p14:creationId xmlns:p14="http://schemas.microsoft.com/office/powerpoint/2010/main" val="355214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3200" b="1" dirty="0" smtClean="0"/>
              <a:t>I. Introduction</a:t>
            </a:r>
            <a:endParaRPr lang="en-US" sz="3200" b="1"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1A76F88-8A80-7541-8F96-010C12B7F8A4}" type="slidenum">
              <a:rPr lang="en-US" smtClean="0"/>
              <a:t>2</a:t>
            </a:fld>
            <a:endParaRPr lang="en-US"/>
          </a:p>
        </p:txBody>
      </p:sp>
    </p:spTree>
    <p:extLst>
      <p:ext uri="{BB962C8B-B14F-4D97-AF65-F5344CB8AC3E}">
        <p14:creationId xmlns:p14="http://schemas.microsoft.com/office/powerpoint/2010/main" val="5207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20</a:t>
            </a:fld>
            <a:endParaRPr lang="en-US"/>
          </a:p>
        </p:txBody>
      </p:sp>
      <p:sp>
        <p:nvSpPr>
          <p:cNvPr id="52226" name="Rectangle 2"/>
          <p:cNvSpPr>
            <a:spLocks noGrp="1" noChangeArrowheads="1"/>
          </p:cNvSpPr>
          <p:nvPr>
            <p:ph type="title"/>
          </p:nvPr>
        </p:nvSpPr>
        <p:spPr>
          <a:xfrm>
            <a:off x="0" y="152400"/>
            <a:ext cx="9144000" cy="647275"/>
          </a:xfrm>
        </p:spPr>
        <p:txBody>
          <a:bodyPr/>
          <a:lstStyle/>
          <a:p>
            <a:r>
              <a:rPr lang="en-US" sz="3200" b="1" dirty="0" smtClean="0"/>
              <a:t>Duo and NSTIC</a:t>
            </a:r>
            <a:endParaRPr lang="en-US" sz="3200" b="1" dirty="0"/>
          </a:p>
        </p:txBody>
      </p:sp>
      <p:sp>
        <p:nvSpPr>
          <p:cNvPr id="52227" name="Rectangle 3"/>
          <p:cNvSpPr>
            <a:spLocks noGrp="1" noChangeArrowheads="1"/>
          </p:cNvSpPr>
          <p:nvPr>
            <p:ph type="body" idx="1"/>
          </p:nvPr>
        </p:nvSpPr>
        <p:spPr>
          <a:xfrm>
            <a:off x="152400" y="987835"/>
            <a:ext cx="8839200" cy="5519328"/>
          </a:xfrm>
        </p:spPr>
        <p:txBody>
          <a:bodyPr/>
          <a:lstStyle/>
          <a:p>
            <a:r>
              <a:rPr lang="en-US" sz="2400" dirty="0" smtClean="0">
                <a:solidFill>
                  <a:srgbClr val="000000"/>
                </a:solidFill>
              </a:rPr>
              <a:t>Internet2 was very fortunate to recently receive one of five pilot awards from the National Strategy for Trusted Identities in Cyberspace (NSTIC), </a:t>
            </a:r>
            <a:r>
              <a:rPr lang="en-US" sz="2400" dirty="0">
                <a:solidFill>
                  <a:srgbClr val="000000"/>
                </a:solidFill>
              </a:rPr>
              <a:t>see http://</a:t>
            </a:r>
            <a:r>
              <a:rPr lang="en-US" sz="2400" dirty="0" err="1">
                <a:solidFill>
                  <a:srgbClr val="000000"/>
                </a:solidFill>
              </a:rPr>
              <a:t>www.nist.gov</a:t>
            </a:r>
            <a:r>
              <a:rPr lang="en-US" sz="2400" dirty="0">
                <a:solidFill>
                  <a:srgbClr val="000000"/>
                </a:solidFill>
              </a:rPr>
              <a:t>/</a:t>
            </a:r>
            <a:r>
              <a:rPr lang="en-US" sz="2400" dirty="0" err="1">
                <a:solidFill>
                  <a:srgbClr val="000000"/>
                </a:solidFill>
              </a:rPr>
              <a:t>itl</a:t>
            </a:r>
            <a:r>
              <a:rPr lang="en-US" sz="2400" dirty="0">
                <a:solidFill>
                  <a:srgbClr val="000000"/>
                </a:solidFill>
              </a:rPr>
              <a:t>/nstic-092012.</a:t>
            </a:r>
            <a:r>
              <a:rPr lang="en-US" sz="2400" dirty="0" smtClean="0">
                <a:solidFill>
                  <a:srgbClr val="000000"/>
                </a:solidFill>
              </a:rPr>
              <a:t>cfm</a:t>
            </a:r>
          </a:p>
          <a:p>
            <a:endParaRPr lang="en-US" sz="2400" dirty="0">
              <a:solidFill>
                <a:srgbClr val="000000"/>
              </a:solidFill>
            </a:endParaRPr>
          </a:p>
          <a:p>
            <a:r>
              <a:rPr lang="en-US" sz="2400" dirty="0" smtClean="0">
                <a:solidFill>
                  <a:srgbClr val="000000"/>
                </a:solidFill>
              </a:rPr>
              <a:t>That grant, while primarily focused on scalable privacy in the identity ecosystem, also included funding to encourage use of multifactor authentication at three designated pilot sites. </a:t>
            </a:r>
            <a:br>
              <a:rPr lang="en-US" sz="2400" dirty="0" smtClean="0">
                <a:solidFill>
                  <a:srgbClr val="000000"/>
                </a:solidFill>
              </a:rPr>
            </a:br>
            <a:r>
              <a:rPr lang="en-US" sz="2400" dirty="0" smtClean="0">
                <a:solidFill>
                  <a:srgbClr val="000000"/>
                </a:solidFill>
              </a:rPr>
              <a:t>The technology that was proposed and accepted for that effort </a:t>
            </a:r>
            <a:br>
              <a:rPr lang="en-US" sz="2400" dirty="0" smtClean="0">
                <a:solidFill>
                  <a:srgbClr val="000000"/>
                </a:solidFill>
              </a:rPr>
            </a:br>
            <a:r>
              <a:rPr lang="en-US" sz="2400" dirty="0" smtClean="0">
                <a:solidFill>
                  <a:srgbClr val="000000"/>
                </a:solidFill>
              </a:rPr>
              <a:t>was Duo Security.</a:t>
            </a:r>
          </a:p>
          <a:p>
            <a:endParaRPr lang="en-US" sz="2400" dirty="0">
              <a:solidFill>
                <a:srgbClr val="000000"/>
              </a:solidFill>
            </a:endParaRPr>
          </a:p>
          <a:p>
            <a:r>
              <a:rPr lang="en-US" sz="2400" dirty="0" smtClean="0">
                <a:solidFill>
                  <a:srgbClr val="000000"/>
                </a:solidFill>
              </a:rPr>
              <a:t>Among other things, Internet2's NSTIC efforts will also include work to create a broader multifactor cohort, so that sites can learn from and help support each other, whether they're using a multifactor solution from Duo or some other vendor.</a:t>
            </a:r>
          </a:p>
        </p:txBody>
      </p:sp>
    </p:spTree>
    <p:extLst>
      <p:ext uri="{BB962C8B-B14F-4D97-AF65-F5344CB8AC3E}">
        <p14:creationId xmlns:p14="http://schemas.microsoft.com/office/powerpoint/2010/main" val="3086852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834549"/>
            <a:ext cx="7772400" cy="2477426"/>
          </a:xfrm>
        </p:spPr>
        <p:txBody>
          <a:bodyPr>
            <a:normAutofit/>
          </a:bodyPr>
          <a:lstStyle/>
          <a:p>
            <a:r>
              <a:rPr lang="en-US" sz="3200" b="1" dirty="0" smtClean="0"/>
              <a:t>III. InCommon's Other Multifactor</a:t>
            </a:r>
            <a:br>
              <a:rPr lang="en-US" sz="3200" b="1" dirty="0" smtClean="0"/>
            </a:br>
            <a:r>
              <a:rPr lang="en-US" sz="3200" b="1" dirty="0" smtClean="0"/>
              <a:t>Authentication Offering:</a:t>
            </a:r>
            <a:br>
              <a:rPr lang="en-US" sz="3200" b="1" dirty="0" smtClean="0"/>
            </a:br>
            <a:r>
              <a:rPr lang="en-US" sz="3200" b="1" dirty="0" smtClean="0"/>
              <a:t/>
            </a:r>
            <a:br>
              <a:rPr lang="en-US" sz="3200" b="1" dirty="0" smtClean="0"/>
            </a:br>
            <a:r>
              <a:rPr lang="en-US" sz="3200" b="1" i="1" dirty="0" smtClean="0"/>
              <a:t>Comodo Client Certificates</a:t>
            </a:r>
            <a:r>
              <a:rPr lang="en-US" sz="3200" b="1" i="1" dirty="0"/>
              <a:t> </a:t>
            </a:r>
            <a:r>
              <a:rPr lang="en-US" sz="3200" b="1" i="1" dirty="0" smtClean="0"/>
              <a:t>on </a:t>
            </a:r>
            <a:br>
              <a:rPr lang="en-US" sz="3200" b="1" i="1" dirty="0" smtClean="0"/>
            </a:br>
            <a:r>
              <a:rPr lang="en-US" sz="3200" b="1" i="1" dirty="0" smtClean="0"/>
              <a:t>SafeNet Hard Tokens or Smartcard</a:t>
            </a:r>
            <a:endParaRPr lang="en-US" sz="3200" b="1" i="1" dirty="0"/>
          </a:p>
        </p:txBody>
      </p:sp>
      <p:sp>
        <p:nvSpPr>
          <p:cNvPr id="4" name="Slide Number Placeholder 3"/>
          <p:cNvSpPr>
            <a:spLocks noGrp="1"/>
          </p:cNvSpPr>
          <p:nvPr>
            <p:ph type="sldNum" sz="quarter" idx="12"/>
          </p:nvPr>
        </p:nvSpPr>
        <p:spPr/>
        <p:txBody>
          <a:bodyPr/>
          <a:lstStyle/>
          <a:p>
            <a:fld id="{51A76F88-8A80-7541-8F96-010C12B7F8A4}" type="slidenum">
              <a:rPr lang="en-US" smtClean="0"/>
              <a:t>21</a:t>
            </a:fld>
            <a:endParaRPr lang="en-US"/>
          </a:p>
        </p:txBody>
      </p:sp>
    </p:spTree>
    <p:extLst>
      <p:ext uri="{BB962C8B-B14F-4D97-AF65-F5344CB8AC3E}">
        <p14:creationId xmlns:p14="http://schemas.microsoft.com/office/powerpoint/2010/main" val="266758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22</a:t>
            </a:fld>
            <a:endParaRPr lang="en-US"/>
          </a:p>
        </p:txBody>
      </p:sp>
      <p:sp>
        <p:nvSpPr>
          <p:cNvPr id="52226" name="Rectangle 2"/>
          <p:cNvSpPr>
            <a:spLocks noGrp="1" noChangeArrowheads="1"/>
          </p:cNvSpPr>
          <p:nvPr>
            <p:ph type="title"/>
          </p:nvPr>
        </p:nvSpPr>
        <p:spPr>
          <a:xfrm>
            <a:off x="152400" y="152400"/>
            <a:ext cx="8839200" cy="685800"/>
          </a:xfrm>
        </p:spPr>
        <p:txBody>
          <a:bodyPr/>
          <a:lstStyle/>
          <a:p>
            <a:r>
              <a:rPr lang="en-US" sz="3200" b="1" dirty="0" smtClean="0"/>
              <a:t>Client Certs and PKI Hard Tokens/Smart Cards</a:t>
            </a:r>
            <a:endParaRPr lang="en-US" sz="3200" b="1" dirty="0"/>
          </a:p>
        </p:txBody>
      </p:sp>
      <p:sp>
        <p:nvSpPr>
          <p:cNvPr id="52227" name="Rectangle 3"/>
          <p:cNvSpPr>
            <a:spLocks noGrp="1" noChangeArrowheads="1"/>
          </p:cNvSpPr>
          <p:nvPr>
            <p:ph type="body" idx="1"/>
          </p:nvPr>
        </p:nvSpPr>
        <p:spPr>
          <a:xfrm>
            <a:off x="152400" y="990600"/>
            <a:ext cx="8839200" cy="5715000"/>
          </a:xfrm>
        </p:spPr>
        <p:txBody>
          <a:bodyPr/>
          <a:lstStyle/>
          <a:p>
            <a:r>
              <a:rPr lang="en-US" sz="2400" dirty="0" smtClean="0">
                <a:solidFill>
                  <a:srgbClr val="000000"/>
                </a:solidFill>
              </a:rPr>
              <a:t>While we think that most users will find the Duo Security phone-based multifactor option the easiest to deploy and use, some users may have different needs, needs best met by traditional client certs on PKI hard tokens or smart cards. InCommon can help in that situation, too.</a:t>
            </a:r>
          </a:p>
          <a:p>
            <a:endParaRPr lang="en-US" sz="2400" dirty="0">
              <a:solidFill>
                <a:srgbClr val="000000"/>
              </a:solidFill>
            </a:endParaRPr>
          </a:p>
          <a:p>
            <a:r>
              <a:rPr lang="en-US" sz="2400" dirty="0" smtClean="0">
                <a:solidFill>
                  <a:srgbClr val="000000"/>
                </a:solidFill>
              </a:rPr>
              <a:t>We offer currently offer standard assurance client certificates at </a:t>
            </a:r>
            <a:br>
              <a:rPr lang="en-US" sz="2400" dirty="0" smtClean="0">
                <a:solidFill>
                  <a:srgbClr val="000000"/>
                </a:solidFill>
              </a:rPr>
            </a:br>
            <a:r>
              <a:rPr lang="en-US" sz="2400" dirty="0" smtClean="0">
                <a:solidFill>
                  <a:srgbClr val="000000"/>
                </a:solidFill>
              </a:rPr>
              <a:t>no extra cost as part of InCommon's Certificate Service, and we also offer USB-format PKI hard tokens and smart cards from SafeNet at a significant discount from market prices.</a:t>
            </a:r>
          </a:p>
          <a:p>
            <a:endParaRPr lang="en-US" sz="2400" dirty="0">
              <a:solidFill>
                <a:srgbClr val="000000"/>
              </a:solidFill>
            </a:endParaRPr>
          </a:p>
          <a:p>
            <a:pPr marL="0" indent="0">
              <a:buNone/>
            </a:pPr>
            <a:r>
              <a:rPr lang="en-US" sz="2400" dirty="0" smtClean="0">
                <a:solidFill>
                  <a:srgbClr val="000000"/>
                </a:solidFill>
              </a:rPr>
              <a:t>	See http://</a:t>
            </a:r>
            <a:r>
              <a:rPr lang="en-US" sz="2400" dirty="0" err="1" smtClean="0">
                <a:solidFill>
                  <a:srgbClr val="000000"/>
                </a:solidFill>
              </a:rPr>
              <a:t>www.incommon.org</a:t>
            </a:r>
            <a:r>
              <a:rPr lang="en-US" sz="2400" dirty="0" smtClean="0">
                <a:solidFill>
                  <a:srgbClr val="000000"/>
                </a:solidFill>
              </a:rPr>
              <a:t>/certificates and</a:t>
            </a:r>
            <a:r>
              <a:rPr lang="en-US" sz="2400" dirty="0">
                <a:solidFill>
                  <a:srgbClr val="000000"/>
                </a:solidFill>
              </a:rPr>
              <a:t/>
            </a:r>
            <a:br>
              <a:rPr lang="en-US" sz="2400" dirty="0">
                <a:solidFill>
                  <a:srgbClr val="000000"/>
                </a:solidFill>
              </a:rPr>
            </a:br>
            <a:r>
              <a:rPr lang="en-US" sz="2400" dirty="0">
                <a:solidFill>
                  <a:srgbClr val="000000"/>
                </a:solidFill>
              </a:rPr>
              <a:t>	</a:t>
            </a:r>
            <a:r>
              <a:rPr lang="en-US" sz="2400" dirty="0" smtClean="0">
                <a:solidFill>
                  <a:srgbClr val="000000"/>
                </a:solidFill>
              </a:rPr>
              <a:t>http</a:t>
            </a:r>
            <a:r>
              <a:rPr lang="en-US" sz="2400" dirty="0">
                <a:solidFill>
                  <a:srgbClr val="000000"/>
                </a:solidFill>
              </a:rPr>
              <a:t>://</a:t>
            </a:r>
            <a:r>
              <a:rPr lang="en-US" sz="2400" dirty="0" err="1">
                <a:solidFill>
                  <a:srgbClr val="000000"/>
                </a:solidFill>
              </a:rPr>
              <a:t>www.incommon.org</a:t>
            </a:r>
            <a:r>
              <a:rPr lang="en-US" sz="2400" dirty="0">
                <a:solidFill>
                  <a:srgbClr val="000000"/>
                </a:solidFill>
              </a:rPr>
              <a:t>/</a:t>
            </a:r>
            <a:r>
              <a:rPr lang="en-US" sz="2400" dirty="0" err="1">
                <a:solidFill>
                  <a:srgbClr val="000000"/>
                </a:solidFill>
              </a:rPr>
              <a:t>safenet</a:t>
            </a:r>
            <a:r>
              <a:rPr lang="en-US"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3369573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23</a:t>
            </a:fld>
            <a:endParaRPr lang="en-US"/>
          </a:p>
        </p:txBody>
      </p:sp>
      <p:sp>
        <p:nvSpPr>
          <p:cNvPr id="52226" name="Rectangle 2"/>
          <p:cNvSpPr>
            <a:spLocks noGrp="1" noChangeArrowheads="1"/>
          </p:cNvSpPr>
          <p:nvPr>
            <p:ph type="title"/>
          </p:nvPr>
        </p:nvSpPr>
        <p:spPr>
          <a:xfrm>
            <a:off x="152400" y="152400"/>
            <a:ext cx="8839200" cy="685800"/>
          </a:xfrm>
        </p:spPr>
        <p:txBody>
          <a:bodyPr/>
          <a:lstStyle/>
          <a:p>
            <a:r>
              <a:rPr lang="en-US" sz="3200" b="1" dirty="0" smtClean="0"/>
              <a:t>Understanding Client Certificates</a:t>
            </a:r>
            <a:endParaRPr lang="en-US" sz="3200" b="1" dirty="0"/>
          </a:p>
        </p:txBody>
      </p:sp>
      <p:sp>
        <p:nvSpPr>
          <p:cNvPr id="52227" name="Rectangle 3"/>
          <p:cNvSpPr>
            <a:spLocks noGrp="1" noChangeArrowheads="1"/>
          </p:cNvSpPr>
          <p:nvPr>
            <p:ph type="body" idx="1"/>
          </p:nvPr>
        </p:nvSpPr>
        <p:spPr>
          <a:xfrm>
            <a:off x="152400" y="990600"/>
            <a:ext cx="8839200" cy="5715000"/>
          </a:xfrm>
        </p:spPr>
        <p:txBody>
          <a:bodyPr/>
          <a:lstStyle/>
          <a:p>
            <a:r>
              <a:rPr lang="en-US" sz="2400" dirty="0" smtClean="0">
                <a:solidFill>
                  <a:srgbClr val="000000"/>
                </a:solidFill>
              </a:rPr>
              <a:t>We don't really have time to give you a thorough introduction </a:t>
            </a:r>
            <a:br>
              <a:rPr lang="en-US" sz="2400" dirty="0" smtClean="0">
                <a:solidFill>
                  <a:srgbClr val="000000"/>
                </a:solidFill>
              </a:rPr>
            </a:br>
            <a:r>
              <a:rPr lang="en-US" sz="2400" dirty="0" smtClean="0">
                <a:solidFill>
                  <a:srgbClr val="000000"/>
                </a:solidFill>
              </a:rPr>
              <a:t>to client certificates today during today's brief session, but we do </a:t>
            </a:r>
            <a:br>
              <a:rPr lang="en-US" sz="2400" dirty="0" smtClean="0">
                <a:solidFill>
                  <a:srgbClr val="000000"/>
                </a:solidFill>
              </a:rPr>
            </a:br>
            <a:r>
              <a:rPr lang="en-US" sz="2400" dirty="0" smtClean="0">
                <a:solidFill>
                  <a:srgbClr val="000000"/>
                </a:solidFill>
              </a:rPr>
              <a:t>have a three hour tutorial from Security Professionals 2012 that </a:t>
            </a:r>
            <a:br>
              <a:rPr lang="en-US" sz="2400" dirty="0" smtClean="0">
                <a:solidFill>
                  <a:srgbClr val="000000"/>
                </a:solidFill>
              </a:rPr>
            </a:br>
            <a:r>
              <a:rPr lang="en-US" sz="2400" dirty="0" smtClean="0">
                <a:solidFill>
                  <a:srgbClr val="000000"/>
                </a:solidFill>
              </a:rPr>
              <a:t>you can go through at your leisure, see:</a:t>
            </a:r>
            <a:r>
              <a:rPr lang="en-US" sz="2400" dirty="0">
                <a:solidFill>
                  <a:srgbClr val="000000"/>
                </a:solidFill>
              </a:rPr>
              <a:t> </a:t>
            </a:r>
            <a:r>
              <a:rPr lang="en-US" sz="2400" dirty="0" smtClean="0">
                <a:solidFill>
                  <a:srgbClr val="000000"/>
                </a:solidFill>
              </a:rPr>
              <a:t>"Client Certificates: </a:t>
            </a:r>
            <a:br>
              <a:rPr lang="en-US" sz="2400" dirty="0" smtClean="0">
                <a:solidFill>
                  <a:srgbClr val="000000"/>
                </a:solidFill>
              </a:rPr>
            </a:br>
            <a:r>
              <a:rPr lang="en-US" sz="2400" dirty="0" smtClean="0">
                <a:solidFill>
                  <a:srgbClr val="000000"/>
                </a:solidFill>
              </a:rPr>
              <a:t>A Security Professionals 2012 Preconference Seminar," </a:t>
            </a:r>
            <a:br>
              <a:rPr lang="en-US" sz="2400" dirty="0" smtClean="0">
                <a:solidFill>
                  <a:srgbClr val="000000"/>
                </a:solidFill>
              </a:rPr>
            </a:br>
            <a:r>
              <a:rPr lang="en-US" sz="2400" dirty="0" smtClean="0">
                <a:solidFill>
                  <a:srgbClr val="000000"/>
                </a:solidFill>
              </a:rPr>
              <a:t>http</a:t>
            </a:r>
            <a:r>
              <a:rPr lang="en-US" sz="2400" dirty="0">
                <a:solidFill>
                  <a:srgbClr val="000000"/>
                </a:solidFill>
              </a:rPr>
              <a:t>://</a:t>
            </a:r>
            <a:r>
              <a:rPr lang="en-US" sz="2400" dirty="0" err="1">
                <a:solidFill>
                  <a:srgbClr val="000000"/>
                </a:solidFill>
              </a:rPr>
              <a:t>pages.uoregon.edu</a:t>
            </a:r>
            <a:r>
              <a:rPr lang="en-US" sz="2400" dirty="0">
                <a:solidFill>
                  <a:srgbClr val="000000"/>
                </a:solidFill>
              </a:rPr>
              <a:t>/</a:t>
            </a:r>
            <a:r>
              <a:rPr lang="en-US" sz="2400" dirty="0" err="1">
                <a:solidFill>
                  <a:srgbClr val="000000"/>
                </a:solidFill>
              </a:rPr>
              <a:t>joe</a:t>
            </a:r>
            <a:r>
              <a:rPr lang="en-US" sz="2400" dirty="0">
                <a:solidFill>
                  <a:srgbClr val="000000"/>
                </a:solidFill>
              </a:rPr>
              <a:t>/secprof2012</a:t>
            </a:r>
            <a:r>
              <a:rPr lang="en-US" sz="2400" dirty="0" smtClean="0">
                <a:solidFill>
                  <a:srgbClr val="000000"/>
                </a:solidFill>
              </a:rPr>
              <a:t>/</a:t>
            </a:r>
            <a:endParaRPr lang="en-US" sz="2400" dirty="0">
              <a:solidFill>
                <a:srgbClr val="000000"/>
              </a:solidFill>
            </a:endParaRPr>
          </a:p>
          <a:p>
            <a:r>
              <a:rPr lang="en-US" sz="2400" dirty="0" smtClean="0">
                <a:solidFill>
                  <a:srgbClr val="000000"/>
                </a:solidFill>
              </a:rPr>
              <a:t>For now, just think of client certificates as binding an identity </a:t>
            </a:r>
            <a:br>
              <a:rPr lang="en-US" sz="2400" dirty="0" smtClean="0">
                <a:solidFill>
                  <a:srgbClr val="000000"/>
                </a:solidFill>
              </a:rPr>
            </a:br>
            <a:r>
              <a:rPr lang="en-US" sz="2400" dirty="0" smtClean="0">
                <a:solidFill>
                  <a:srgbClr val="000000"/>
                </a:solidFill>
              </a:rPr>
              <a:t>(such as your email address) to a pair of cryptographic keys, one key that's publicly shareable, and a corresponding one that's secret. </a:t>
            </a:r>
            <a:br>
              <a:rPr lang="en-US" sz="2400" dirty="0" smtClean="0">
                <a:solidFill>
                  <a:srgbClr val="000000"/>
                </a:solidFill>
              </a:rPr>
            </a:br>
            <a:r>
              <a:rPr lang="en-US" sz="2400" dirty="0" smtClean="0">
                <a:solidFill>
                  <a:srgbClr val="000000"/>
                </a:solidFill>
              </a:rPr>
              <a:t>If you've got those credentials handy, you can use them for things like serving as a 2</a:t>
            </a:r>
            <a:r>
              <a:rPr lang="en-US" sz="2400" baseline="30000" dirty="0" smtClean="0">
                <a:solidFill>
                  <a:srgbClr val="000000"/>
                </a:solidFill>
              </a:rPr>
              <a:t>nd</a:t>
            </a:r>
            <a:r>
              <a:rPr lang="en-US" sz="2400" dirty="0" smtClean="0">
                <a:solidFill>
                  <a:srgbClr val="000000"/>
                </a:solidFill>
              </a:rPr>
              <a:t> factor for login, or for digitally signing or encrypting email. </a:t>
            </a:r>
          </a:p>
          <a:p>
            <a:r>
              <a:rPr lang="en-US" sz="2400" dirty="0" smtClean="0">
                <a:solidFill>
                  <a:srgbClr val="000000"/>
                </a:solidFill>
              </a:rPr>
              <a:t>The question is: how can you keep those credentials readily available for use, yet not have them be at constant risk of being stolen or misused by some hacker/cracker?</a:t>
            </a:r>
          </a:p>
        </p:txBody>
      </p:sp>
    </p:spTree>
    <p:extLst>
      <p:ext uri="{BB962C8B-B14F-4D97-AF65-F5344CB8AC3E}">
        <p14:creationId xmlns:p14="http://schemas.microsoft.com/office/powerpoint/2010/main" val="403461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24</a:t>
            </a:fld>
            <a:endParaRPr lang="en-US"/>
          </a:p>
        </p:txBody>
      </p:sp>
      <p:sp>
        <p:nvSpPr>
          <p:cNvPr id="52226" name="Rectangle 2"/>
          <p:cNvSpPr>
            <a:spLocks noGrp="1" noChangeArrowheads="1"/>
          </p:cNvSpPr>
          <p:nvPr>
            <p:ph type="title"/>
          </p:nvPr>
        </p:nvSpPr>
        <p:spPr>
          <a:xfrm>
            <a:off x="152400" y="152400"/>
            <a:ext cx="8839200" cy="553196"/>
          </a:xfrm>
        </p:spPr>
        <p:txBody>
          <a:bodyPr/>
          <a:lstStyle/>
          <a:p>
            <a:r>
              <a:rPr lang="en-US" sz="3200" b="1" dirty="0" smtClean="0"/>
              <a:t>The Solution: PKI Hard Tokens and Smart Cards</a:t>
            </a:r>
            <a:endParaRPr lang="en-US" sz="3200" b="1" dirty="0"/>
          </a:p>
        </p:txBody>
      </p:sp>
      <p:sp>
        <p:nvSpPr>
          <p:cNvPr id="52227" name="Rectangle 3"/>
          <p:cNvSpPr>
            <a:spLocks noGrp="1" noChangeArrowheads="1"/>
          </p:cNvSpPr>
          <p:nvPr>
            <p:ph type="body" idx="1"/>
          </p:nvPr>
        </p:nvSpPr>
        <p:spPr>
          <a:xfrm>
            <a:off x="152400" y="838200"/>
            <a:ext cx="8839200" cy="5867400"/>
          </a:xfrm>
        </p:spPr>
        <p:txBody>
          <a:bodyPr/>
          <a:lstStyle/>
          <a:p>
            <a:r>
              <a:rPr lang="en-US" sz="2400" dirty="0" smtClean="0">
                <a:solidFill>
                  <a:srgbClr val="000000"/>
                </a:solidFill>
              </a:rPr>
              <a:t>PKI </a:t>
            </a:r>
            <a:r>
              <a:rPr lang="en-US" sz="2400" dirty="0">
                <a:solidFill>
                  <a:srgbClr val="000000"/>
                </a:solidFill>
              </a:rPr>
              <a:t>hardware </a:t>
            </a:r>
            <a:r>
              <a:rPr lang="en-US" sz="2400" dirty="0" smtClean="0">
                <a:solidFill>
                  <a:srgbClr val="000000"/>
                </a:solidFill>
              </a:rPr>
              <a:t>tokens normally </a:t>
            </a:r>
            <a:br>
              <a:rPr lang="en-US" sz="2400" dirty="0" smtClean="0">
                <a:solidFill>
                  <a:srgbClr val="000000"/>
                </a:solidFill>
              </a:rPr>
            </a:br>
            <a:r>
              <a:rPr lang="en-US" sz="2400" dirty="0" smtClean="0">
                <a:solidFill>
                  <a:srgbClr val="000000"/>
                </a:solidFill>
              </a:rPr>
              <a:t>come </a:t>
            </a:r>
            <a:r>
              <a:rPr lang="en-US" sz="2400" dirty="0">
                <a:solidFill>
                  <a:srgbClr val="000000"/>
                </a:solidFill>
              </a:rPr>
              <a:t>in two formats: </a:t>
            </a:r>
            <a:r>
              <a:rPr lang="en-US" sz="2400" dirty="0" smtClean="0">
                <a:solidFill>
                  <a:srgbClr val="000000"/>
                </a:solidFill>
              </a:rPr>
              <a:t>smart </a:t>
            </a:r>
            <a:r>
              <a:rPr lang="en-US" sz="2400" dirty="0">
                <a:solidFill>
                  <a:srgbClr val="000000"/>
                </a:solidFill>
              </a:rPr>
              <a:t>cards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a:t>
            </a:r>
            <a:r>
              <a:rPr lang="en-US" sz="2400" dirty="0">
                <a:solidFill>
                  <a:srgbClr val="000000"/>
                </a:solidFill>
              </a:rPr>
              <a:t>the size and shape </a:t>
            </a:r>
            <a:r>
              <a:rPr lang="en-US" sz="2400" dirty="0" smtClean="0">
                <a:solidFill>
                  <a:srgbClr val="000000"/>
                </a:solidFill>
              </a:rPr>
              <a:t>of </a:t>
            </a:r>
            <a:r>
              <a:rPr lang="en-US" sz="2400" dirty="0">
                <a:solidFill>
                  <a:srgbClr val="000000"/>
                </a:solidFill>
              </a:rPr>
              <a:t>a credit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card</a:t>
            </a:r>
            <a:r>
              <a:rPr lang="en-US" sz="2400" dirty="0">
                <a:solidFill>
                  <a:srgbClr val="000000"/>
                </a:solidFill>
              </a:rPr>
              <a:t>), and USB</a:t>
            </a:r>
            <a:r>
              <a:rPr lang="en-US" sz="2400" dirty="0" smtClean="0">
                <a:solidFill>
                  <a:srgbClr val="000000"/>
                </a:solidFill>
              </a:rPr>
              <a:t>-format </a:t>
            </a:r>
            <a:r>
              <a:rPr lang="en-US" sz="2400" dirty="0">
                <a:solidFill>
                  <a:srgbClr val="000000"/>
                </a:solidFill>
              </a:rPr>
              <a:t>PKI hard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tokens </a:t>
            </a:r>
            <a:r>
              <a:rPr lang="en-US" sz="2400" dirty="0">
                <a:solidFill>
                  <a:srgbClr val="000000"/>
                </a:solidFill>
              </a:rPr>
              <a:t>(which </a:t>
            </a:r>
            <a:r>
              <a:rPr lang="en-US" sz="2400" dirty="0" smtClean="0">
                <a:solidFill>
                  <a:srgbClr val="000000"/>
                </a:solidFill>
              </a:rPr>
              <a:t>look </a:t>
            </a:r>
            <a:r>
              <a:rPr lang="en-US" sz="2400" dirty="0">
                <a:solidFill>
                  <a:srgbClr val="000000"/>
                </a:solidFill>
              </a:rPr>
              <a:t>just like a regular USB-format thumb drive). </a:t>
            </a:r>
            <a:endParaRPr lang="en-US" sz="2400" dirty="0" smtClean="0">
              <a:solidFill>
                <a:srgbClr val="000000"/>
              </a:solidFill>
            </a:endParaRPr>
          </a:p>
          <a:p>
            <a:r>
              <a:rPr lang="en-US" sz="2400" dirty="0" smtClean="0">
                <a:solidFill>
                  <a:srgbClr val="000000"/>
                </a:solidFill>
              </a:rPr>
              <a:t>While </a:t>
            </a:r>
            <a:r>
              <a:rPr lang="en-US" sz="2400" dirty="0">
                <a:solidFill>
                  <a:srgbClr val="000000"/>
                </a:solidFill>
              </a:rPr>
              <a:t>these cards and tokens may not look like anything special, they </a:t>
            </a:r>
            <a:r>
              <a:rPr lang="en-US" sz="2400" dirty="0" smtClean="0">
                <a:solidFill>
                  <a:srgbClr val="000000"/>
                </a:solidFill>
              </a:rPr>
              <a:t>actually are – these </a:t>
            </a:r>
            <a:r>
              <a:rPr lang="en-US" sz="2400" dirty="0">
                <a:solidFill>
                  <a:srgbClr val="000000"/>
                </a:solidFill>
              </a:rPr>
              <a:t>devices contain special tamper-resistant cryptographic storage and federally-certified cryptographic processing capabilities</a:t>
            </a:r>
            <a:r>
              <a:rPr lang="en-US" sz="2400" dirty="0" smtClean="0">
                <a:solidFill>
                  <a:srgbClr val="000000"/>
                </a:solidFill>
              </a:rPr>
              <a:t>.</a:t>
            </a:r>
            <a:endParaRPr lang="en-US" sz="2400" dirty="0">
              <a:solidFill>
                <a:srgbClr val="000000"/>
              </a:solidFill>
            </a:endParaRPr>
          </a:p>
          <a:p>
            <a:r>
              <a:rPr lang="en-US" sz="2400" dirty="0" smtClean="0">
                <a:solidFill>
                  <a:srgbClr val="000000"/>
                </a:solidFill>
              </a:rPr>
              <a:t>Cryptographic credentials </a:t>
            </a:r>
            <a:r>
              <a:rPr lang="en-US" sz="2400" dirty="0">
                <a:solidFill>
                  <a:srgbClr val="000000"/>
                </a:solidFill>
              </a:rPr>
              <a:t>stored on </a:t>
            </a:r>
            <a:r>
              <a:rPr lang="en-US" sz="2400" dirty="0" smtClean="0">
                <a:solidFill>
                  <a:srgbClr val="000000"/>
                </a:solidFill>
              </a:rPr>
              <a:t>PKI hard </a:t>
            </a:r>
            <a:r>
              <a:rPr lang="en-US" sz="2400" dirty="0">
                <a:solidFill>
                  <a:srgbClr val="000000"/>
                </a:solidFill>
              </a:rPr>
              <a:t>tokens can be configured to be useable but </a:t>
            </a:r>
            <a:r>
              <a:rPr lang="en-US" sz="2400" dirty="0" smtClean="0">
                <a:solidFill>
                  <a:srgbClr val="000000"/>
                </a:solidFill>
              </a:rPr>
              <a:t>non</a:t>
            </a:r>
            <a:r>
              <a:rPr lang="en-US" sz="2400" dirty="0">
                <a:solidFill>
                  <a:srgbClr val="000000"/>
                </a:solidFill>
              </a:rPr>
              <a:t>-exportable, unlike cryptographic credentials stored as conventional files on a hard disk or thumb drive. This makes it difficult for hackers to steal your cryptographic </a:t>
            </a:r>
            <a:r>
              <a:rPr lang="en-US" sz="2400" dirty="0" smtClean="0">
                <a:solidFill>
                  <a:srgbClr val="000000"/>
                </a:solidFill>
              </a:rPr>
              <a:t>credentials. Using a USB-format hard token or smart card also</a:t>
            </a:r>
            <a:br>
              <a:rPr lang="en-US" sz="2400" dirty="0" smtClean="0">
                <a:solidFill>
                  <a:srgbClr val="000000"/>
                </a:solidFill>
              </a:rPr>
            </a:br>
            <a:r>
              <a:rPr lang="en-US" sz="2400" dirty="0" smtClean="0">
                <a:solidFill>
                  <a:srgbClr val="000000"/>
                </a:solidFill>
              </a:rPr>
              <a:t>makes it easy to carry your credentials with you wherever you go.</a:t>
            </a:r>
            <a:endParaRPr lang="en-US" sz="2400" dirty="0">
              <a:solidFill>
                <a:srgbClr val="000000"/>
              </a:solidFill>
            </a:endParaRPr>
          </a:p>
        </p:txBody>
      </p:sp>
      <p:pic>
        <p:nvPicPr>
          <p:cNvPr id="2" name="Picture 1"/>
          <p:cNvPicPr>
            <a:picLocks noChangeAspect="1"/>
          </p:cNvPicPr>
          <p:nvPr/>
        </p:nvPicPr>
        <p:blipFill>
          <a:blip r:embed="rId2"/>
          <a:stretch>
            <a:fillRect/>
          </a:stretch>
        </p:blipFill>
        <p:spPr>
          <a:xfrm>
            <a:off x="4876762" y="838200"/>
            <a:ext cx="3937000" cy="1651000"/>
          </a:xfrm>
          <a:prstGeom prst="rect">
            <a:avLst/>
          </a:prstGeom>
        </p:spPr>
      </p:pic>
    </p:spTree>
    <p:extLst>
      <p:ext uri="{BB962C8B-B14F-4D97-AF65-F5344CB8AC3E}">
        <p14:creationId xmlns:p14="http://schemas.microsoft.com/office/powerpoint/2010/main" val="4019737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25</a:t>
            </a:fld>
            <a:endParaRPr lang="en-US"/>
          </a:p>
        </p:txBody>
      </p:sp>
      <p:sp>
        <p:nvSpPr>
          <p:cNvPr id="52226" name="Rectangle 2"/>
          <p:cNvSpPr>
            <a:spLocks noGrp="1" noChangeArrowheads="1"/>
          </p:cNvSpPr>
          <p:nvPr>
            <p:ph type="title"/>
          </p:nvPr>
        </p:nvSpPr>
        <p:spPr>
          <a:xfrm>
            <a:off x="152400" y="152400"/>
            <a:ext cx="8839200" cy="685800"/>
          </a:xfrm>
        </p:spPr>
        <p:txBody>
          <a:bodyPr/>
          <a:lstStyle/>
          <a:p>
            <a:r>
              <a:rPr lang="en-US" sz="3200" b="1" dirty="0" smtClean="0"/>
              <a:t>Duo vs. Client Certs on Hard Tokens</a:t>
            </a:r>
            <a:endParaRPr lang="en-US" sz="3200" b="1" dirty="0"/>
          </a:p>
        </p:txBody>
      </p:sp>
      <p:sp>
        <p:nvSpPr>
          <p:cNvPr id="52227" name="Rectangle 3"/>
          <p:cNvSpPr>
            <a:spLocks noGrp="1" noChangeArrowheads="1"/>
          </p:cNvSpPr>
          <p:nvPr>
            <p:ph type="body" idx="1"/>
          </p:nvPr>
        </p:nvSpPr>
        <p:spPr>
          <a:xfrm>
            <a:off x="152400" y="838200"/>
            <a:ext cx="8839200" cy="5867400"/>
          </a:xfrm>
        </p:spPr>
        <p:txBody>
          <a:bodyPr/>
          <a:lstStyle/>
          <a:p>
            <a:r>
              <a:rPr lang="en-US" sz="2400" dirty="0">
                <a:solidFill>
                  <a:srgbClr val="000000"/>
                </a:solidFill>
              </a:rPr>
              <a:t>While the Duo Security option is focused just on two factor </a:t>
            </a:r>
            <a:r>
              <a:rPr lang="en-US" sz="2400" dirty="0" smtClean="0">
                <a:solidFill>
                  <a:srgbClr val="000000"/>
                </a:solidFill>
              </a:rPr>
              <a:t>auth, </a:t>
            </a:r>
            <a:r>
              <a:rPr lang="en-US" sz="2400" dirty="0">
                <a:solidFill>
                  <a:srgbClr val="000000"/>
                </a:solidFill>
              </a:rPr>
              <a:t>using client certificates enables two factor </a:t>
            </a:r>
            <a:r>
              <a:rPr lang="en-US" sz="2400" dirty="0" smtClean="0">
                <a:solidFill>
                  <a:srgbClr val="000000"/>
                </a:solidFill>
              </a:rPr>
              <a:t>authentication while </a:t>
            </a:r>
            <a:br>
              <a:rPr lang="en-US" sz="2400" dirty="0" smtClean="0">
                <a:solidFill>
                  <a:srgbClr val="000000"/>
                </a:solidFill>
              </a:rPr>
            </a:br>
            <a:r>
              <a:rPr lang="en-US" sz="2400" i="1" dirty="0" smtClean="0">
                <a:solidFill>
                  <a:srgbClr val="000000"/>
                </a:solidFill>
              </a:rPr>
              <a:t>also</a:t>
            </a:r>
            <a:r>
              <a:rPr lang="en-US" sz="2400" dirty="0" smtClean="0">
                <a:solidFill>
                  <a:srgbClr val="000000"/>
                </a:solidFill>
              </a:rPr>
              <a:t> </a:t>
            </a:r>
            <a:r>
              <a:rPr lang="en-US" sz="2400" dirty="0">
                <a:solidFill>
                  <a:srgbClr val="000000"/>
                </a:solidFill>
              </a:rPr>
              <a:t>enabling </a:t>
            </a:r>
            <a:r>
              <a:rPr lang="en-US" sz="2400" u="sng" dirty="0">
                <a:solidFill>
                  <a:srgbClr val="000000"/>
                </a:solidFill>
              </a:rPr>
              <a:t>encryption and digital signatures</a:t>
            </a:r>
            <a:r>
              <a:rPr lang="en-US" sz="2400" dirty="0">
                <a:solidFill>
                  <a:srgbClr val="000000"/>
                </a:solidFill>
              </a:rPr>
              <a:t>. </a:t>
            </a:r>
            <a:r>
              <a:rPr lang="en-US" sz="2400" dirty="0" smtClean="0">
                <a:solidFill>
                  <a:srgbClr val="000000"/>
                </a:solidFill>
              </a:rPr>
              <a:t>For </a:t>
            </a:r>
            <a:r>
              <a:rPr lang="en-US" sz="2400" dirty="0">
                <a:solidFill>
                  <a:srgbClr val="000000"/>
                </a:solidFill>
              </a:rPr>
              <a:t>example, if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you </a:t>
            </a:r>
            <a:r>
              <a:rPr lang="en-US" sz="2400" dirty="0">
                <a:solidFill>
                  <a:srgbClr val="000000"/>
                </a:solidFill>
              </a:rPr>
              <a:t>have a client certificate you can digitally sign or encrypt </a:t>
            </a:r>
            <a:r>
              <a:rPr lang="en-US" sz="2400" dirty="0" smtClean="0">
                <a:solidFill>
                  <a:srgbClr val="000000"/>
                </a:solidFill>
              </a:rPr>
              <a:t>email </a:t>
            </a:r>
            <a:r>
              <a:rPr lang="en-US" sz="2400" dirty="0">
                <a:solidFill>
                  <a:srgbClr val="000000"/>
                </a:solidFill>
              </a:rPr>
              <a:t>using S/MIME, and you can also digitally sign contracts, reports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or </a:t>
            </a:r>
            <a:r>
              <a:rPr lang="en-US" sz="2400" dirty="0">
                <a:solidFill>
                  <a:srgbClr val="000000"/>
                </a:solidFill>
              </a:rPr>
              <a:t>other documents. (Of course, you could also use an alternative encryption </a:t>
            </a:r>
            <a:r>
              <a:rPr lang="en-US" sz="2400" dirty="0" smtClean="0">
                <a:solidFill>
                  <a:srgbClr val="000000"/>
                </a:solidFill>
              </a:rPr>
              <a:t>system, </a:t>
            </a:r>
            <a:r>
              <a:rPr lang="en-US" sz="2400" dirty="0">
                <a:solidFill>
                  <a:srgbClr val="000000"/>
                </a:solidFill>
              </a:rPr>
              <a:t>like </a:t>
            </a:r>
            <a:r>
              <a:rPr lang="en-US" sz="2400" dirty="0" smtClean="0">
                <a:solidFill>
                  <a:srgbClr val="000000"/>
                </a:solidFill>
              </a:rPr>
              <a:t>PGP/GPG for encryption and signing, </a:t>
            </a:r>
            <a:r>
              <a:rPr lang="en-US" sz="2400" dirty="0">
                <a:solidFill>
                  <a:srgbClr val="000000"/>
                </a:solidFill>
              </a:rPr>
              <a:t>too</a:t>
            </a:r>
            <a:r>
              <a:rPr lang="en-US" sz="2400" dirty="0" smtClean="0">
                <a:solidFill>
                  <a:srgbClr val="000000"/>
                </a:solidFill>
              </a:rPr>
              <a:t>)</a:t>
            </a:r>
            <a:endParaRPr lang="en-US" sz="2400" dirty="0">
              <a:solidFill>
                <a:srgbClr val="000000"/>
              </a:solidFill>
            </a:endParaRPr>
          </a:p>
          <a:p>
            <a:r>
              <a:rPr lang="en-US" sz="2400" dirty="0" smtClean="0">
                <a:solidFill>
                  <a:srgbClr val="000000"/>
                </a:solidFill>
              </a:rPr>
              <a:t>What about </a:t>
            </a:r>
            <a:r>
              <a:rPr lang="en-US" sz="2400" u="sng" dirty="0" smtClean="0">
                <a:solidFill>
                  <a:srgbClr val="000000"/>
                </a:solidFill>
              </a:rPr>
              <a:t>out of pocket costs</a:t>
            </a:r>
            <a:r>
              <a:rPr lang="en-US" sz="2400" dirty="0" smtClean="0">
                <a:solidFill>
                  <a:srgbClr val="000000"/>
                </a:solidFill>
              </a:rPr>
              <a:t>? Let's compare Duo "ala carte" </a:t>
            </a:r>
            <a:br>
              <a:rPr lang="en-US" sz="2400" dirty="0" smtClean="0">
                <a:solidFill>
                  <a:srgbClr val="000000"/>
                </a:solidFill>
              </a:rPr>
            </a:br>
            <a:r>
              <a:rPr lang="en-US" sz="2400" dirty="0" smtClean="0">
                <a:solidFill>
                  <a:srgbClr val="000000"/>
                </a:solidFill>
              </a:rPr>
              <a:t>with client certs. If you're already an InCommon Certificate Service participant, you can get client certificates at no additional cost. SafeNet USB format hard tokens are roughly $20/token when purchased by InCommon participants eligible for the Internet2 discount. This means that the four year cost for a client cert (plus </a:t>
            </a:r>
            <a:br>
              <a:rPr lang="en-US" sz="2400" dirty="0" smtClean="0">
                <a:solidFill>
                  <a:srgbClr val="000000"/>
                </a:solidFill>
              </a:rPr>
            </a:br>
            <a:r>
              <a:rPr lang="en-US" sz="2400" dirty="0" smtClean="0">
                <a:solidFill>
                  <a:srgbClr val="000000"/>
                </a:solidFill>
              </a:rPr>
              <a:t>a USB-format hard token on which to store it) is virtually the same as 4 years of Duo Security "ala carte" at $5/user/year</a:t>
            </a:r>
          </a:p>
        </p:txBody>
      </p:sp>
    </p:spTree>
    <p:extLst>
      <p:ext uri="{BB962C8B-B14F-4D97-AF65-F5344CB8AC3E}">
        <p14:creationId xmlns:p14="http://schemas.microsoft.com/office/powerpoint/2010/main" val="1120012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26</a:t>
            </a:fld>
            <a:endParaRPr lang="en-US"/>
          </a:p>
        </p:txBody>
      </p:sp>
      <p:sp>
        <p:nvSpPr>
          <p:cNvPr id="52226" name="Rectangle 2"/>
          <p:cNvSpPr>
            <a:spLocks noGrp="1" noChangeArrowheads="1"/>
          </p:cNvSpPr>
          <p:nvPr>
            <p:ph type="title"/>
          </p:nvPr>
        </p:nvSpPr>
        <p:spPr>
          <a:xfrm>
            <a:off x="152400" y="152400"/>
            <a:ext cx="8839200" cy="685800"/>
          </a:xfrm>
        </p:spPr>
        <p:txBody>
          <a:bodyPr/>
          <a:lstStyle/>
          <a:p>
            <a:r>
              <a:rPr lang="en-US" sz="3200" b="1" dirty="0" smtClean="0"/>
              <a:t>Smart Cards As A Basis for Campus ID Cards</a:t>
            </a:r>
            <a:endParaRPr lang="en-US" sz="3200" b="1" dirty="0"/>
          </a:p>
        </p:txBody>
      </p:sp>
      <p:sp>
        <p:nvSpPr>
          <p:cNvPr id="52227" name="Rectangle 3"/>
          <p:cNvSpPr>
            <a:spLocks noGrp="1" noChangeArrowheads="1"/>
          </p:cNvSpPr>
          <p:nvPr>
            <p:ph type="body" idx="1"/>
          </p:nvPr>
        </p:nvSpPr>
        <p:spPr>
          <a:xfrm>
            <a:off x="152400" y="838200"/>
            <a:ext cx="8839200" cy="5867400"/>
          </a:xfrm>
        </p:spPr>
        <p:txBody>
          <a:bodyPr/>
          <a:lstStyle/>
          <a:p>
            <a:r>
              <a:rPr lang="en-US" sz="2400" dirty="0" smtClean="0">
                <a:solidFill>
                  <a:srgbClr val="000000"/>
                </a:solidFill>
              </a:rPr>
              <a:t>Another potential advantage of using client certificates on smart cards as your multifactor choice is the fact that smart cards can serve as the basis for a regular campus ID card, containing not just the user's client certificate, but also all the things you'd normally find on a campus ID card, such as the user's name and picture, an identification number, status/role information, a bar code, etc. </a:t>
            </a:r>
            <a:r>
              <a:rPr lang="en-US" sz="2400" dirty="0">
                <a:solidFill>
                  <a:srgbClr val="000000"/>
                </a:solidFill>
              </a:rPr>
              <a:t/>
            </a:r>
            <a:br>
              <a:rPr lang="en-US" sz="2400" dirty="0">
                <a:solidFill>
                  <a:srgbClr val="000000"/>
                </a:solidFill>
              </a:rPr>
            </a:br>
            <a:r>
              <a:rPr lang="en-US" sz="2400" dirty="0" smtClean="0">
                <a:solidFill>
                  <a:srgbClr val="000000"/>
                </a:solidFill>
              </a:rPr>
              <a:t>We talked briefly about this a year ago at Joint Techs Baton Rouge, </a:t>
            </a:r>
            <a:br>
              <a:rPr lang="en-US" sz="2400" dirty="0" smtClean="0">
                <a:solidFill>
                  <a:srgbClr val="000000"/>
                </a:solidFill>
              </a:rPr>
            </a:br>
            <a:r>
              <a:rPr lang="en-US" sz="2400" dirty="0" smtClean="0">
                <a:solidFill>
                  <a:srgbClr val="000000"/>
                </a:solidFill>
              </a:rPr>
              <a:t>see "Client Cert Deployment Models and Hardware Tokens/</a:t>
            </a:r>
            <a:r>
              <a:rPr lang="en-US" sz="2400" dirty="0">
                <a:solidFill>
                  <a:srgbClr val="000000"/>
                </a:solidFill>
              </a:rPr>
              <a:t>Smart Cards," http://</a:t>
            </a:r>
            <a:r>
              <a:rPr lang="en-US" sz="2400" dirty="0" err="1">
                <a:solidFill>
                  <a:srgbClr val="000000"/>
                </a:solidFill>
              </a:rPr>
              <a:t>pages.uoregon.edu</a:t>
            </a:r>
            <a:r>
              <a:rPr lang="en-US" sz="2400" dirty="0">
                <a:solidFill>
                  <a:srgbClr val="000000"/>
                </a:solidFill>
              </a:rPr>
              <a:t>/</a:t>
            </a:r>
            <a:r>
              <a:rPr lang="en-US" sz="2400" dirty="0" err="1">
                <a:solidFill>
                  <a:srgbClr val="000000"/>
                </a:solidFill>
              </a:rPr>
              <a:t>joe</a:t>
            </a:r>
            <a:r>
              <a:rPr lang="en-US" sz="2400" dirty="0">
                <a:solidFill>
                  <a:srgbClr val="000000"/>
                </a:solidFill>
              </a:rPr>
              <a:t>/client-cert-models</a:t>
            </a:r>
            <a:r>
              <a:rPr lang="en-US" sz="2400" dirty="0" smtClean="0">
                <a:solidFill>
                  <a:srgbClr val="000000"/>
                </a:solidFill>
              </a:rPr>
              <a:t>/</a:t>
            </a:r>
          </a:p>
          <a:p>
            <a:r>
              <a:rPr lang="en-US" sz="2400" dirty="0" smtClean="0">
                <a:solidFill>
                  <a:srgbClr val="000000"/>
                </a:solidFill>
              </a:rPr>
              <a:t>Of course, one complexity of deploying client certificates in smart card format is that you need to factor in the cost of deploying </a:t>
            </a:r>
            <a:r>
              <a:rPr lang="en-US" sz="2400" u="sng" dirty="0" smtClean="0">
                <a:solidFill>
                  <a:srgbClr val="000000"/>
                </a:solidFill>
              </a:rPr>
              <a:t>smart card readers</a:t>
            </a:r>
            <a:r>
              <a:rPr lang="en-US" sz="2400" dirty="0" smtClean="0">
                <a:solidFill>
                  <a:srgbClr val="000000"/>
                </a:solidFill>
              </a:rPr>
              <a:t>, not just for campus desktops and laptops, but also potentially for any home users who need to use smart card auth.</a:t>
            </a:r>
          </a:p>
          <a:p>
            <a:r>
              <a:rPr lang="en-US" sz="2400" dirty="0" smtClean="0">
                <a:solidFill>
                  <a:srgbClr val="000000"/>
                </a:solidFill>
              </a:rPr>
              <a:t>Slick-sided mobile devices (such as smart phones or tablets) can also be a challenge if there's no easy way to add a smart card reader.</a:t>
            </a:r>
          </a:p>
        </p:txBody>
      </p:sp>
    </p:spTree>
    <p:extLst>
      <p:ext uri="{BB962C8B-B14F-4D97-AF65-F5344CB8AC3E}">
        <p14:creationId xmlns:p14="http://schemas.microsoft.com/office/powerpoint/2010/main" val="229934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27</a:t>
            </a:fld>
            <a:endParaRPr lang="en-US"/>
          </a:p>
        </p:txBody>
      </p:sp>
      <p:sp>
        <p:nvSpPr>
          <p:cNvPr id="52226" name="Rectangle 2"/>
          <p:cNvSpPr>
            <a:spLocks noGrp="1" noChangeArrowheads="1"/>
          </p:cNvSpPr>
          <p:nvPr>
            <p:ph type="title"/>
          </p:nvPr>
        </p:nvSpPr>
        <p:spPr>
          <a:xfrm>
            <a:off x="0" y="152401"/>
            <a:ext cx="9144000" cy="506156"/>
          </a:xfrm>
        </p:spPr>
        <p:txBody>
          <a:bodyPr/>
          <a:lstStyle/>
          <a:p>
            <a:r>
              <a:rPr lang="en-US" sz="3200" b="1" dirty="0" smtClean="0"/>
              <a:t>Client Certificates, Hard Tokens and Higher LOAs</a:t>
            </a:r>
            <a:endParaRPr lang="en-US" sz="3200" b="1" dirty="0"/>
          </a:p>
        </p:txBody>
      </p:sp>
      <p:sp>
        <p:nvSpPr>
          <p:cNvPr id="52227" name="Rectangle 3"/>
          <p:cNvSpPr>
            <a:spLocks noGrp="1" noChangeArrowheads="1"/>
          </p:cNvSpPr>
          <p:nvPr>
            <p:ph type="body" idx="1"/>
          </p:nvPr>
        </p:nvSpPr>
        <p:spPr>
          <a:xfrm>
            <a:off x="152400" y="831035"/>
            <a:ext cx="8839200" cy="5874565"/>
          </a:xfrm>
        </p:spPr>
        <p:txBody>
          <a:bodyPr/>
          <a:lstStyle/>
          <a:p>
            <a:r>
              <a:rPr lang="en-US" sz="2400" dirty="0">
                <a:solidFill>
                  <a:srgbClr val="000000"/>
                </a:solidFill>
              </a:rPr>
              <a:t>Client </a:t>
            </a:r>
            <a:r>
              <a:rPr lang="en-US" sz="2400" dirty="0" smtClean="0">
                <a:solidFill>
                  <a:srgbClr val="000000"/>
                </a:solidFill>
              </a:rPr>
              <a:t>certs </a:t>
            </a:r>
            <a:r>
              <a:rPr lang="en-US" sz="2400" dirty="0">
                <a:solidFill>
                  <a:srgbClr val="000000"/>
                </a:solidFill>
              </a:rPr>
              <a:t>also potentially play a critical role when it comes to attaining </a:t>
            </a:r>
            <a:r>
              <a:rPr lang="en-US" sz="2400" u="sng" dirty="0">
                <a:solidFill>
                  <a:srgbClr val="000000"/>
                </a:solidFill>
              </a:rPr>
              <a:t>higher levels of assurance</a:t>
            </a:r>
            <a:r>
              <a:rPr lang="en-US" sz="2400" dirty="0">
                <a:solidFill>
                  <a:srgbClr val="000000"/>
                </a:solidFill>
              </a:rPr>
              <a:t>. </a:t>
            </a:r>
            <a:r>
              <a:rPr lang="en-US" sz="2400" dirty="0" smtClean="0">
                <a:solidFill>
                  <a:srgbClr val="000000"/>
                </a:solidFill>
              </a:rPr>
              <a:t> NIST </a:t>
            </a:r>
            <a:r>
              <a:rPr lang="en-US" sz="2400" dirty="0">
                <a:solidFill>
                  <a:srgbClr val="000000"/>
                </a:solidFill>
              </a:rPr>
              <a:t>SP800-63-1 ("Electronic Authentication </a:t>
            </a:r>
            <a:r>
              <a:rPr lang="en-US" sz="2400" dirty="0" smtClean="0">
                <a:solidFill>
                  <a:srgbClr val="000000"/>
                </a:solidFill>
              </a:rPr>
              <a:t>Guidelines," </a:t>
            </a:r>
            <a:r>
              <a:rPr lang="en-US" sz="2400" dirty="0">
                <a:solidFill>
                  <a:srgbClr val="000000"/>
                </a:solidFill>
              </a:rPr>
              <a:t>dated December 2011) makes it clear that getting to the highest level of assurance, </a:t>
            </a:r>
            <a:r>
              <a:rPr lang="en-US" sz="2400" dirty="0" smtClean="0">
                <a:solidFill>
                  <a:srgbClr val="000000"/>
                </a:solidFill>
              </a:rPr>
              <a:t>NIST LOA4</a:t>
            </a:r>
            <a:r>
              <a:rPr lang="en-US" sz="2400" dirty="0">
                <a:solidFill>
                  <a:srgbClr val="000000"/>
                </a:solidFill>
              </a:rPr>
              <a:t>, </a:t>
            </a:r>
            <a:r>
              <a:rPr lang="en-US" sz="2400" dirty="0" smtClean="0">
                <a:solidFill>
                  <a:srgbClr val="000000"/>
                </a:solidFill>
              </a:rPr>
              <a:t>would </a:t>
            </a:r>
            <a:br>
              <a:rPr lang="en-US" sz="2400" dirty="0" smtClean="0">
                <a:solidFill>
                  <a:srgbClr val="000000"/>
                </a:solidFill>
              </a:rPr>
            </a:br>
            <a:r>
              <a:rPr lang="en-US" sz="2400" dirty="0" smtClean="0">
                <a:solidFill>
                  <a:srgbClr val="000000"/>
                </a:solidFill>
              </a:rPr>
              <a:t>be </a:t>
            </a:r>
            <a:r>
              <a:rPr lang="en-US" sz="2400" dirty="0">
                <a:solidFill>
                  <a:srgbClr val="000000"/>
                </a:solidFill>
              </a:rPr>
              <a:t>difficult or impossible without using client certificates on hard tokens/smart cards. The InCommon higher education community doesn't currently </a:t>
            </a:r>
            <a:r>
              <a:rPr lang="en-US" sz="2400" dirty="0" smtClean="0">
                <a:solidFill>
                  <a:srgbClr val="000000"/>
                </a:solidFill>
              </a:rPr>
              <a:t>seem to have </a:t>
            </a:r>
            <a:r>
              <a:rPr lang="en-US" sz="2400" dirty="0">
                <a:solidFill>
                  <a:srgbClr val="000000"/>
                </a:solidFill>
              </a:rPr>
              <a:t>requirements for </a:t>
            </a:r>
            <a:r>
              <a:rPr lang="en-US" sz="2400" dirty="0" smtClean="0">
                <a:solidFill>
                  <a:srgbClr val="000000"/>
                </a:solidFill>
              </a:rPr>
              <a:t>NIST LOA4</a:t>
            </a:r>
            <a:r>
              <a:rPr lang="en-US" sz="2400" dirty="0">
                <a:solidFill>
                  <a:srgbClr val="000000"/>
                </a:solidFill>
              </a:rPr>
              <a:t>-class credentials, </a:t>
            </a:r>
            <a:r>
              <a:rPr lang="en-US" sz="2400" dirty="0" smtClean="0">
                <a:solidFill>
                  <a:srgbClr val="000000"/>
                </a:solidFill>
              </a:rPr>
              <a:t>but </a:t>
            </a:r>
            <a:r>
              <a:rPr lang="en-US" sz="2400" dirty="0">
                <a:solidFill>
                  <a:srgbClr val="000000"/>
                </a:solidFill>
              </a:rPr>
              <a:t>if we do in the future, that would almost certainly imply use </a:t>
            </a:r>
            <a:r>
              <a:rPr lang="en-US" sz="2400" dirty="0" smtClean="0">
                <a:solidFill>
                  <a:srgbClr val="000000"/>
                </a:solidFill>
              </a:rPr>
              <a:t>of </a:t>
            </a:r>
            <a:r>
              <a:rPr lang="en-US" sz="2400" dirty="0">
                <a:solidFill>
                  <a:srgbClr val="000000"/>
                </a:solidFill>
              </a:rPr>
              <a:t>client certificates on hard tokens/smart cards.</a:t>
            </a:r>
          </a:p>
          <a:p>
            <a:r>
              <a:rPr lang="en-US" sz="2400" dirty="0" smtClean="0">
                <a:solidFill>
                  <a:srgbClr val="000000"/>
                </a:solidFill>
              </a:rPr>
              <a:t>Speaking of assurance, </a:t>
            </a:r>
            <a:r>
              <a:rPr lang="en-US" sz="2400" u="sng" dirty="0" smtClean="0">
                <a:solidFill>
                  <a:srgbClr val="000000"/>
                </a:solidFill>
              </a:rPr>
              <a:t>the first higher education institution to achieve InCommon Silver Assurance</a:t>
            </a:r>
            <a:r>
              <a:rPr lang="en-US" sz="2400" dirty="0" smtClean="0">
                <a:solidFill>
                  <a:srgbClr val="000000"/>
                </a:solidFill>
              </a:rPr>
              <a:t> (equivalent to NIST LOA2) was Virginia Tech. They used </a:t>
            </a:r>
            <a:r>
              <a:rPr lang="en-US" sz="2400" u="sng" dirty="0" smtClean="0">
                <a:solidFill>
                  <a:srgbClr val="000000"/>
                </a:solidFill>
              </a:rPr>
              <a:t>SafeNet USB </a:t>
            </a:r>
            <a:r>
              <a:rPr lang="en-US" sz="2400" u="sng" dirty="0" err="1" smtClean="0">
                <a:solidFill>
                  <a:srgbClr val="000000"/>
                </a:solidFill>
              </a:rPr>
              <a:t>eToken</a:t>
            </a:r>
            <a:r>
              <a:rPr lang="en-US" sz="2400" u="sng" dirty="0" smtClean="0">
                <a:solidFill>
                  <a:srgbClr val="000000"/>
                </a:solidFill>
              </a:rPr>
              <a:t> Pro devices</a:t>
            </a:r>
            <a:r>
              <a:rPr lang="en-US" sz="2400" dirty="0" smtClean="0">
                <a:solidFill>
                  <a:srgbClr val="000000"/>
                </a:solidFill>
              </a:rPr>
              <a:t> (the same sort of USB-format PKI hard tokens offered by InCommon), along with client certificates issued by Virginia Tech's own Certification Authority. </a:t>
            </a:r>
            <a:r>
              <a:rPr lang="en-US" sz="2400" dirty="0">
                <a:solidFill>
                  <a:srgbClr val="000000"/>
                </a:solidFill>
              </a:rPr>
              <a:t>(see </a:t>
            </a:r>
            <a:r>
              <a:rPr lang="en-US" sz="2400" dirty="0"/>
              <a:t>http://</a:t>
            </a:r>
            <a:r>
              <a:rPr lang="en-US" sz="2400" dirty="0" err="1"/>
              <a:t>tinyurl.com</a:t>
            </a:r>
            <a:r>
              <a:rPr lang="en-US" sz="2400" dirty="0"/>
              <a:t>/</a:t>
            </a:r>
            <a:r>
              <a:rPr lang="en-US" sz="2400" dirty="0" err="1"/>
              <a:t>vatech</a:t>
            </a:r>
            <a:r>
              <a:rPr lang="en-US" sz="2400" dirty="0"/>
              <a:t>-</a:t>
            </a:r>
            <a:r>
              <a:rPr lang="en-US" sz="2400" dirty="0" smtClean="0"/>
              <a:t>silver )</a:t>
            </a:r>
          </a:p>
        </p:txBody>
      </p:sp>
    </p:spTree>
    <p:extLst>
      <p:ext uri="{BB962C8B-B14F-4D97-AF65-F5344CB8AC3E}">
        <p14:creationId xmlns:p14="http://schemas.microsoft.com/office/powerpoint/2010/main" val="139119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834549"/>
            <a:ext cx="7772400" cy="2477426"/>
          </a:xfrm>
        </p:spPr>
        <p:txBody>
          <a:bodyPr>
            <a:normAutofit/>
          </a:bodyPr>
          <a:lstStyle/>
          <a:p>
            <a:r>
              <a:rPr lang="en-US" sz="3200" b="1" dirty="0" smtClean="0"/>
              <a:t>IV. Some Final Thoughts</a:t>
            </a:r>
            <a:endParaRPr lang="en-US" sz="3200" b="1" dirty="0"/>
          </a:p>
        </p:txBody>
      </p:sp>
      <p:sp>
        <p:nvSpPr>
          <p:cNvPr id="4" name="Slide Number Placeholder 3"/>
          <p:cNvSpPr>
            <a:spLocks noGrp="1"/>
          </p:cNvSpPr>
          <p:nvPr>
            <p:ph type="sldNum" sz="quarter" idx="12"/>
          </p:nvPr>
        </p:nvSpPr>
        <p:spPr/>
        <p:txBody>
          <a:bodyPr/>
          <a:lstStyle/>
          <a:p>
            <a:fld id="{51A76F88-8A80-7541-8F96-010C12B7F8A4}" type="slidenum">
              <a:rPr lang="en-US" smtClean="0"/>
              <a:t>28</a:t>
            </a:fld>
            <a:endParaRPr lang="en-US"/>
          </a:p>
        </p:txBody>
      </p:sp>
    </p:spTree>
    <p:extLst>
      <p:ext uri="{BB962C8B-B14F-4D97-AF65-F5344CB8AC3E}">
        <p14:creationId xmlns:p14="http://schemas.microsoft.com/office/powerpoint/2010/main" val="3957205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29</a:t>
            </a:fld>
            <a:endParaRPr lang="en-US"/>
          </a:p>
        </p:txBody>
      </p:sp>
      <p:sp>
        <p:nvSpPr>
          <p:cNvPr id="52226" name="Rectangle 2"/>
          <p:cNvSpPr>
            <a:spLocks noGrp="1" noChangeArrowheads="1"/>
          </p:cNvSpPr>
          <p:nvPr>
            <p:ph type="title"/>
          </p:nvPr>
        </p:nvSpPr>
        <p:spPr>
          <a:xfrm>
            <a:off x="0" y="152401"/>
            <a:ext cx="9144000" cy="506156"/>
          </a:xfrm>
        </p:spPr>
        <p:txBody>
          <a:bodyPr/>
          <a:lstStyle/>
          <a:p>
            <a:r>
              <a:rPr lang="en-US" sz="3200" b="1" dirty="0" smtClean="0"/>
              <a:t>We'd Love To Hear Your Feedback</a:t>
            </a:r>
            <a:endParaRPr lang="en-US" sz="3200" b="1" dirty="0"/>
          </a:p>
        </p:txBody>
      </p:sp>
      <p:sp>
        <p:nvSpPr>
          <p:cNvPr id="52227" name="Rectangle 3"/>
          <p:cNvSpPr>
            <a:spLocks noGrp="1" noChangeArrowheads="1"/>
          </p:cNvSpPr>
          <p:nvPr>
            <p:ph type="body" idx="1"/>
          </p:nvPr>
        </p:nvSpPr>
        <p:spPr>
          <a:xfrm>
            <a:off x="152400" y="940795"/>
            <a:ext cx="8839200" cy="5764805"/>
          </a:xfrm>
        </p:spPr>
        <p:txBody>
          <a:bodyPr/>
          <a:lstStyle/>
          <a:p>
            <a:r>
              <a:rPr lang="en-US" sz="2400" dirty="0" smtClean="0">
                <a:solidFill>
                  <a:srgbClr val="000000"/>
                </a:solidFill>
              </a:rPr>
              <a:t>Do we have the multifactor solutions you want and need? If not, what should we be doing?</a:t>
            </a:r>
          </a:p>
          <a:p>
            <a:endParaRPr lang="en-US" sz="2400" dirty="0">
              <a:solidFill>
                <a:srgbClr val="000000"/>
              </a:solidFill>
            </a:endParaRPr>
          </a:p>
          <a:p>
            <a:r>
              <a:rPr lang="en-US" sz="2400" dirty="0" smtClean="0">
                <a:solidFill>
                  <a:srgbClr val="000000"/>
                </a:solidFill>
              </a:rPr>
              <a:t>For example, should we be working to partner with a biometric solution vendor?</a:t>
            </a:r>
          </a:p>
          <a:p>
            <a:endParaRPr lang="en-US" sz="2400" dirty="0">
              <a:solidFill>
                <a:srgbClr val="000000"/>
              </a:solidFill>
            </a:endParaRPr>
          </a:p>
          <a:p>
            <a:r>
              <a:rPr lang="en-US" sz="2400" dirty="0" smtClean="0">
                <a:solidFill>
                  <a:srgbClr val="000000"/>
                </a:solidFill>
              </a:rPr>
              <a:t>Feel free to visit with me directly if you'd like to do so, or send email to joe@internet2.edu if that's easier for you</a:t>
            </a:r>
          </a:p>
        </p:txBody>
      </p:sp>
    </p:spTree>
    <p:extLst>
      <p:ext uri="{BB962C8B-B14F-4D97-AF65-F5344CB8AC3E}">
        <p14:creationId xmlns:p14="http://schemas.microsoft.com/office/powerpoint/2010/main" val="276150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3</a:t>
            </a:fld>
            <a:endParaRPr lang="en-US"/>
          </a:p>
        </p:txBody>
      </p:sp>
      <p:sp>
        <p:nvSpPr>
          <p:cNvPr id="52226" name="Rectangle 2"/>
          <p:cNvSpPr>
            <a:spLocks noGrp="1" noChangeArrowheads="1"/>
          </p:cNvSpPr>
          <p:nvPr>
            <p:ph type="title"/>
          </p:nvPr>
        </p:nvSpPr>
        <p:spPr>
          <a:xfrm>
            <a:off x="152400" y="152400"/>
            <a:ext cx="8839200" cy="504497"/>
          </a:xfrm>
        </p:spPr>
        <p:txBody>
          <a:bodyPr/>
          <a:lstStyle/>
          <a:p>
            <a:r>
              <a:rPr lang="en-US" sz="3200" b="1" dirty="0" smtClean="0"/>
              <a:t>What </a:t>
            </a:r>
            <a:r>
              <a:rPr lang="en-US" sz="3200" b="1" u="sng" dirty="0" smtClean="0"/>
              <a:t>Is</a:t>
            </a:r>
            <a:r>
              <a:rPr lang="en-US" sz="3200" b="1" dirty="0" smtClean="0"/>
              <a:t> Multifactor Authentication?</a:t>
            </a:r>
            <a:endParaRPr lang="en-US" sz="3200" b="1" dirty="0"/>
          </a:p>
        </p:txBody>
      </p:sp>
      <p:sp>
        <p:nvSpPr>
          <p:cNvPr id="52227" name="Rectangle 3"/>
          <p:cNvSpPr>
            <a:spLocks noGrp="1" noChangeArrowheads="1"/>
          </p:cNvSpPr>
          <p:nvPr>
            <p:ph type="body" idx="1"/>
          </p:nvPr>
        </p:nvSpPr>
        <p:spPr>
          <a:xfrm>
            <a:off x="152400" y="840828"/>
            <a:ext cx="8839200" cy="5864772"/>
          </a:xfrm>
        </p:spPr>
        <p:txBody>
          <a:bodyPr/>
          <a:lstStyle/>
          <a:p>
            <a:r>
              <a:rPr lang="en-US" sz="2400" dirty="0" smtClean="0">
                <a:solidFill>
                  <a:srgbClr val="000000"/>
                </a:solidFill>
              </a:rPr>
              <a:t>Normally you authenticate with one factor, something you </a:t>
            </a:r>
            <a:r>
              <a:rPr lang="en-US" sz="2400" u="sng" dirty="0" smtClean="0">
                <a:solidFill>
                  <a:srgbClr val="000000"/>
                </a:solidFill>
              </a:rPr>
              <a:t>know</a:t>
            </a:r>
            <a:r>
              <a:rPr lang="en-US" sz="2400" dirty="0" smtClean="0">
                <a:solidFill>
                  <a:srgbClr val="000000"/>
                </a:solidFill>
              </a:rPr>
              <a:t>, such as a password or PIN. </a:t>
            </a:r>
            <a:r>
              <a:rPr lang="en-US" sz="2400" dirty="0" smtClean="0">
                <a:solidFill>
                  <a:srgbClr val="000000"/>
                </a:solidFill>
              </a:rPr>
              <a:t>Multifactor authentication adds</a:t>
            </a:r>
            <a:r>
              <a:rPr lang="en-US" sz="2400" dirty="0" smtClean="0">
                <a:solidFill>
                  <a:srgbClr val="000000"/>
                </a:solidFill>
              </a:rPr>
              <a:t> a </a:t>
            </a:r>
            <a:r>
              <a:rPr lang="en-US" sz="2400" dirty="0" smtClean="0">
                <a:solidFill>
                  <a:srgbClr val="000000"/>
                </a:solidFill>
              </a:rPr>
              <a:t>second factor, either something you </a:t>
            </a:r>
            <a:r>
              <a:rPr lang="en-US" sz="2400" u="sng" dirty="0" smtClean="0">
                <a:solidFill>
                  <a:srgbClr val="000000"/>
                </a:solidFill>
              </a:rPr>
              <a:t>have</a:t>
            </a:r>
            <a:r>
              <a:rPr lang="en-US" sz="2400" dirty="0" smtClean="0">
                <a:solidFill>
                  <a:srgbClr val="000000"/>
                </a:solidFill>
              </a:rPr>
              <a:t> or something you </a:t>
            </a:r>
            <a:r>
              <a:rPr lang="en-US" sz="2400" u="sng" dirty="0" smtClean="0">
                <a:solidFill>
                  <a:srgbClr val="000000"/>
                </a:solidFill>
              </a:rPr>
              <a:t>are</a:t>
            </a:r>
            <a:r>
              <a:rPr lang="en-US" sz="2400" dirty="0" smtClean="0">
                <a:solidFill>
                  <a:srgbClr val="000000"/>
                </a:solidFill>
              </a:rPr>
              <a:t>. </a:t>
            </a:r>
          </a:p>
          <a:p>
            <a:r>
              <a:rPr lang="en-US" sz="2400" i="1" dirty="0" smtClean="0">
                <a:solidFill>
                  <a:srgbClr val="000000"/>
                </a:solidFill>
              </a:rPr>
              <a:t>Example</a:t>
            </a:r>
            <a:r>
              <a:rPr lang="en-US" sz="2400" dirty="0" smtClean="0">
                <a:solidFill>
                  <a:srgbClr val="000000"/>
                </a:solidFill>
              </a:rPr>
              <a:t>: </a:t>
            </a:r>
            <a:r>
              <a:rPr lang="en-US" sz="2400" dirty="0">
                <a:solidFill>
                  <a:srgbClr val="000000"/>
                </a:solidFill>
              </a:rPr>
              <a:t>y</a:t>
            </a:r>
            <a:r>
              <a:rPr lang="en-US" sz="2400" dirty="0" smtClean="0">
                <a:solidFill>
                  <a:srgbClr val="000000"/>
                </a:solidFill>
              </a:rPr>
              <a:t>ou use multifactor </a:t>
            </a:r>
            <a:br>
              <a:rPr lang="en-US" sz="2400" dirty="0" smtClean="0">
                <a:solidFill>
                  <a:srgbClr val="000000"/>
                </a:solidFill>
              </a:rPr>
            </a:br>
            <a:r>
              <a:rPr lang="en-US" sz="2400" dirty="0" smtClean="0">
                <a:solidFill>
                  <a:srgbClr val="000000"/>
                </a:solidFill>
              </a:rPr>
              <a:t>authentication every time you get </a:t>
            </a:r>
            <a:br>
              <a:rPr lang="en-US" sz="2400" dirty="0" smtClean="0">
                <a:solidFill>
                  <a:srgbClr val="000000"/>
                </a:solidFill>
              </a:rPr>
            </a:br>
            <a:r>
              <a:rPr lang="en-US" sz="2400" dirty="0" smtClean="0">
                <a:solidFill>
                  <a:srgbClr val="000000"/>
                </a:solidFill>
              </a:rPr>
              <a:t>money out of an automatic teller </a:t>
            </a:r>
            <a:br>
              <a:rPr lang="en-US" sz="2400" dirty="0" smtClean="0">
                <a:solidFill>
                  <a:srgbClr val="000000"/>
                </a:solidFill>
              </a:rPr>
            </a:br>
            <a:r>
              <a:rPr lang="en-US" sz="2400" dirty="0" smtClean="0">
                <a:solidFill>
                  <a:srgbClr val="000000"/>
                </a:solidFill>
              </a:rPr>
              <a:t>machine: you use both your ATM </a:t>
            </a:r>
            <a:br>
              <a:rPr lang="en-US" sz="2400" dirty="0" smtClean="0">
                <a:solidFill>
                  <a:srgbClr val="000000"/>
                </a:solidFill>
              </a:rPr>
            </a:br>
            <a:r>
              <a:rPr lang="en-US" sz="2400" dirty="0" smtClean="0">
                <a:solidFill>
                  <a:srgbClr val="000000"/>
                </a:solidFill>
              </a:rPr>
              <a:t>card (something you have), and </a:t>
            </a:r>
            <a:br>
              <a:rPr lang="en-US" sz="2400" dirty="0" smtClean="0">
                <a:solidFill>
                  <a:srgbClr val="000000"/>
                </a:solidFill>
              </a:rPr>
            </a:br>
            <a:r>
              <a:rPr lang="en-US" sz="2400" dirty="0" smtClean="0">
                <a:solidFill>
                  <a:srgbClr val="000000"/>
                </a:solidFill>
              </a:rPr>
              <a:t>something you known (your PIN).</a:t>
            </a:r>
          </a:p>
          <a:p>
            <a:r>
              <a:rPr lang="en-US" sz="2400" i="1" dirty="0" smtClean="0">
                <a:solidFill>
                  <a:srgbClr val="000000"/>
                </a:solidFill>
              </a:rPr>
              <a:t>Another example:</a:t>
            </a:r>
            <a:r>
              <a:rPr lang="en-US" sz="2400" dirty="0" smtClean="0">
                <a:solidFill>
                  <a:srgbClr val="000000"/>
                </a:solidFill>
              </a:rPr>
              <a:t> Multifactor authentication that leverages something you are (e.g., biometrics), is less common, but if you're </a:t>
            </a:r>
            <a:br>
              <a:rPr lang="en-US" sz="2400" dirty="0" smtClean="0">
                <a:solidFill>
                  <a:srgbClr val="000000"/>
                </a:solidFill>
              </a:rPr>
            </a:br>
            <a:r>
              <a:rPr lang="en-US" sz="2400" dirty="0" smtClean="0">
                <a:solidFill>
                  <a:srgbClr val="000000"/>
                </a:solidFill>
              </a:rPr>
              <a:t>a member of the Global Online Entry System Trusted Traveller Program you may remember that Customs collected a copy of your fingerprints (a biometric identifier) as part of enrolling in that program.        [</a:t>
            </a:r>
            <a:r>
              <a:rPr lang="en-US" sz="1800" dirty="0" smtClean="0">
                <a:solidFill>
                  <a:srgbClr val="000000"/>
                </a:solidFill>
              </a:rPr>
              <a:t>Image credit: </a:t>
            </a:r>
            <a:r>
              <a:rPr lang="en-US" sz="1800" dirty="0">
                <a:solidFill>
                  <a:srgbClr val="000000"/>
                </a:solidFill>
              </a:rPr>
              <a:t>http://</a:t>
            </a:r>
            <a:r>
              <a:rPr lang="en-US" sz="1800" dirty="0" err="1">
                <a:solidFill>
                  <a:srgbClr val="000000"/>
                </a:solidFill>
              </a:rPr>
              <a:t>en.wikipedia.org</a:t>
            </a:r>
            <a:r>
              <a:rPr lang="en-US" sz="1800" dirty="0">
                <a:solidFill>
                  <a:srgbClr val="000000"/>
                </a:solidFill>
              </a:rPr>
              <a:t>/wiki/</a:t>
            </a:r>
            <a:r>
              <a:rPr lang="en-US" sz="1800" dirty="0" err="1" smtClean="0">
                <a:solidFill>
                  <a:srgbClr val="000000"/>
                </a:solidFill>
              </a:rPr>
              <a:t>File:ClientCardSample.png</a:t>
            </a:r>
            <a:r>
              <a:rPr lang="en-US" sz="1800" dirty="0" smtClean="0">
                <a:solidFill>
                  <a:srgbClr val="000000"/>
                </a:solidFill>
              </a:rPr>
              <a:t>]</a:t>
            </a:r>
            <a:endParaRPr lang="en-US" sz="1800" dirty="0">
              <a:solidFill>
                <a:srgbClr val="000000"/>
              </a:solidFill>
            </a:endParaRPr>
          </a:p>
        </p:txBody>
      </p:sp>
      <p:pic>
        <p:nvPicPr>
          <p:cNvPr id="3" name="Picture 2"/>
          <p:cNvPicPr>
            <a:picLocks noChangeAspect="1"/>
          </p:cNvPicPr>
          <p:nvPr/>
        </p:nvPicPr>
        <p:blipFill>
          <a:blip r:embed="rId2"/>
          <a:stretch>
            <a:fillRect/>
          </a:stretch>
        </p:blipFill>
        <p:spPr>
          <a:xfrm>
            <a:off x="5356602" y="2220661"/>
            <a:ext cx="3048000" cy="1917700"/>
          </a:xfrm>
          <a:prstGeom prst="rect">
            <a:avLst/>
          </a:prstGeom>
        </p:spPr>
      </p:pic>
    </p:spTree>
    <p:extLst>
      <p:ext uri="{BB962C8B-B14F-4D97-AF65-F5344CB8AC3E}">
        <p14:creationId xmlns:p14="http://schemas.microsoft.com/office/powerpoint/2010/main" val="205201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30</a:t>
            </a:fld>
            <a:endParaRPr lang="en-US"/>
          </a:p>
        </p:txBody>
      </p:sp>
      <p:sp>
        <p:nvSpPr>
          <p:cNvPr id="52226" name="Rectangle 2"/>
          <p:cNvSpPr>
            <a:spLocks noGrp="1" noChangeArrowheads="1"/>
          </p:cNvSpPr>
          <p:nvPr>
            <p:ph type="title"/>
          </p:nvPr>
        </p:nvSpPr>
        <p:spPr>
          <a:xfrm>
            <a:off x="0" y="152401"/>
            <a:ext cx="9144000" cy="506156"/>
          </a:xfrm>
        </p:spPr>
        <p:txBody>
          <a:bodyPr/>
          <a:lstStyle/>
          <a:p>
            <a:r>
              <a:rPr lang="en-US" sz="3200" b="1" dirty="0" smtClean="0"/>
              <a:t>Whichever Way You Choose To Go...</a:t>
            </a:r>
            <a:endParaRPr lang="en-US" sz="3200" b="1" dirty="0"/>
          </a:p>
        </p:txBody>
      </p:sp>
      <p:sp>
        <p:nvSpPr>
          <p:cNvPr id="52227" name="Rectangle 3"/>
          <p:cNvSpPr>
            <a:spLocks noGrp="1" noChangeArrowheads="1"/>
          </p:cNvSpPr>
          <p:nvPr>
            <p:ph type="body" idx="1"/>
          </p:nvPr>
        </p:nvSpPr>
        <p:spPr>
          <a:xfrm>
            <a:off x="152400" y="940795"/>
            <a:ext cx="8839200" cy="5764805"/>
          </a:xfrm>
        </p:spPr>
        <p:txBody>
          <a:bodyPr/>
          <a:lstStyle/>
          <a:p>
            <a:r>
              <a:rPr lang="en-US" sz="2400" dirty="0" smtClean="0">
                <a:solidFill>
                  <a:srgbClr val="000000"/>
                </a:solidFill>
              </a:rPr>
              <a:t>Whichever way you choose to go, whether you use:</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dirty="0" smtClean="0">
                <a:solidFill>
                  <a:srgbClr val="000000"/>
                </a:solidFill>
              </a:rPr>
              <a:t>-- a phone-based two factor solution like Duo Security, </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dirty="0" smtClean="0">
                <a:solidFill>
                  <a:srgbClr val="000000"/>
                </a:solidFill>
              </a:rPr>
              <a:t>-- a classic PKI solution like Comodo client certificates with</a:t>
            </a:r>
            <a:br>
              <a:rPr lang="en-US" sz="2400" dirty="0" smtClean="0">
                <a:solidFill>
                  <a:srgbClr val="000000"/>
                </a:solidFill>
              </a:rPr>
            </a:br>
            <a:r>
              <a:rPr lang="en-US" sz="2400" dirty="0" smtClean="0">
                <a:solidFill>
                  <a:srgbClr val="000000"/>
                </a:solidFill>
              </a:rPr>
              <a:t>   SafeNet USB-format PKI hard tokens or smart cards, or</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dirty="0" smtClean="0">
                <a:solidFill>
                  <a:srgbClr val="000000"/>
                </a:solidFill>
              </a:rPr>
              <a:t>-- something completely different, like biometrics or </a:t>
            </a:r>
            <a:br>
              <a:rPr lang="en-US" sz="2400" dirty="0" smtClean="0">
                <a:solidFill>
                  <a:srgbClr val="000000"/>
                </a:solidFill>
              </a:rPr>
            </a:br>
            <a:r>
              <a:rPr lang="en-US" sz="2400" dirty="0" smtClean="0">
                <a:solidFill>
                  <a:srgbClr val="000000"/>
                </a:solidFill>
              </a:rPr>
              <a:t>    traditional hard cryptographic tokens</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dirty="0" smtClean="0">
                <a:solidFill>
                  <a:srgbClr val="000000"/>
                </a:solidFill>
              </a:rPr>
              <a:t>PLEASE try to do some sort of multifactor authentication for as many of your users as possible. Plain old passwords simply aren't good enough anymore given the increasing threats you and your users face from brute force attacks, traffic sniffing attacks, password stealing malware, and a host of other</a:t>
            </a:r>
            <a:r>
              <a:rPr lang="en-US" sz="2400" dirty="0">
                <a:solidFill>
                  <a:srgbClr val="000000"/>
                </a:solidFill>
              </a:rPr>
              <a:t> </a:t>
            </a:r>
            <a:r>
              <a:rPr lang="en-US" sz="2400" dirty="0" smtClean="0">
                <a:solidFill>
                  <a:srgbClr val="000000"/>
                </a:solidFill>
              </a:rPr>
              <a:t>threats.</a:t>
            </a:r>
            <a:endParaRPr lang="en-US" sz="2400" dirty="0" smtClean="0"/>
          </a:p>
        </p:txBody>
      </p:sp>
    </p:spTree>
    <p:extLst>
      <p:ext uri="{BB962C8B-B14F-4D97-AF65-F5344CB8AC3E}">
        <p14:creationId xmlns:p14="http://schemas.microsoft.com/office/powerpoint/2010/main" val="28316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31</a:t>
            </a:fld>
            <a:endParaRPr lang="en-US"/>
          </a:p>
        </p:txBody>
      </p:sp>
      <p:sp>
        <p:nvSpPr>
          <p:cNvPr id="52226" name="Rectangle 2"/>
          <p:cNvSpPr>
            <a:spLocks noGrp="1" noChangeArrowheads="1"/>
          </p:cNvSpPr>
          <p:nvPr>
            <p:ph type="title"/>
          </p:nvPr>
        </p:nvSpPr>
        <p:spPr>
          <a:xfrm>
            <a:off x="0" y="152401"/>
            <a:ext cx="9144000" cy="506156"/>
          </a:xfrm>
        </p:spPr>
        <p:txBody>
          <a:bodyPr/>
          <a:lstStyle/>
          <a:p>
            <a:r>
              <a:rPr lang="en-US" sz="3200" b="1" dirty="0" smtClean="0"/>
              <a:t>The Ten Ton Gorilla In the Room: Compliance</a:t>
            </a:r>
            <a:endParaRPr lang="en-US" sz="3200" b="1" dirty="0"/>
          </a:p>
        </p:txBody>
      </p:sp>
      <p:sp>
        <p:nvSpPr>
          <p:cNvPr id="52227" name="Rectangle 3"/>
          <p:cNvSpPr>
            <a:spLocks noGrp="1" noChangeArrowheads="1"/>
          </p:cNvSpPr>
          <p:nvPr>
            <p:ph type="body" idx="1"/>
          </p:nvPr>
        </p:nvSpPr>
        <p:spPr>
          <a:xfrm>
            <a:off x="152400" y="940795"/>
            <a:ext cx="8839200" cy="5764805"/>
          </a:xfrm>
        </p:spPr>
        <p:txBody>
          <a:bodyPr/>
          <a:lstStyle/>
          <a:p>
            <a:r>
              <a:rPr lang="en-US" sz="2400" dirty="0" smtClean="0">
                <a:solidFill>
                  <a:srgbClr val="000000"/>
                </a:solidFill>
              </a:rPr>
              <a:t>If nothing else, be sure to recognize that the Payment Card Industry Data Security Standard (PCI DSS) v2.0 (dated October 11</a:t>
            </a:r>
            <a:r>
              <a:rPr lang="en-US" sz="2400" baseline="30000" dirty="0" smtClean="0">
                <a:solidFill>
                  <a:srgbClr val="000000"/>
                </a:solidFill>
              </a:rPr>
              <a:t>th</a:t>
            </a:r>
            <a:r>
              <a:rPr lang="en-US" sz="2400" dirty="0" smtClean="0">
                <a:solidFill>
                  <a:srgbClr val="000000"/>
                </a:solidFill>
              </a:rPr>
              <a:t>, 2010) requires at section 8.3 that PCI-compliant </a:t>
            </a:r>
            <a:r>
              <a:rPr lang="en-US" sz="2400" dirty="0">
                <a:solidFill>
                  <a:srgbClr val="000000"/>
                </a:solidFill>
              </a:rPr>
              <a:t>networks:</a:t>
            </a:r>
            <a:br>
              <a:rPr lang="en-US" sz="2400" dirty="0">
                <a:solidFill>
                  <a:srgbClr val="000000"/>
                </a:solidFill>
              </a:rPr>
            </a:br>
            <a:r>
              <a:rPr lang="en-US" sz="2400" dirty="0">
                <a:solidFill>
                  <a:srgbClr val="000000"/>
                </a:solidFill>
              </a:rPr>
              <a:t/>
            </a:r>
            <a:br>
              <a:rPr lang="en-US" sz="2400" dirty="0">
                <a:solidFill>
                  <a:srgbClr val="000000"/>
                </a:solidFill>
              </a:rPr>
            </a:br>
            <a:r>
              <a:rPr lang="en-US" sz="2400" dirty="0" smtClean="0">
                <a:solidFill>
                  <a:srgbClr val="000000"/>
                </a:solidFill>
              </a:rPr>
              <a:t>		Incorporate </a:t>
            </a:r>
            <a:r>
              <a:rPr lang="en-US" sz="2400" dirty="0">
                <a:solidFill>
                  <a:srgbClr val="000000"/>
                </a:solidFill>
              </a:rPr>
              <a:t>two-factor authentication for remote access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a:t>
            </a:r>
            <a:r>
              <a:rPr lang="en-US" sz="2400" dirty="0">
                <a:solidFill>
                  <a:srgbClr val="000000"/>
                </a:solidFill>
              </a:rPr>
              <a:t>network-level access originating from outside the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network</a:t>
            </a:r>
            <a:r>
              <a:rPr lang="en-US" sz="2400" dirty="0">
                <a:solidFill>
                  <a:srgbClr val="000000"/>
                </a:solidFill>
              </a:rPr>
              <a:t>) to the network by employees, administrators,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and </a:t>
            </a:r>
            <a:r>
              <a:rPr lang="en-US" sz="2400" dirty="0">
                <a:solidFill>
                  <a:srgbClr val="000000"/>
                </a:solidFill>
              </a:rPr>
              <a:t>third parties. (For example, remote authentication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and </a:t>
            </a:r>
            <a:r>
              <a:rPr lang="en-US" sz="2400" dirty="0">
                <a:solidFill>
                  <a:srgbClr val="000000"/>
                </a:solidFill>
              </a:rPr>
              <a:t>dial-in service (RADIUS) with tokens; terminal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access </a:t>
            </a:r>
            <a:r>
              <a:rPr lang="en-US" sz="2400" dirty="0">
                <a:solidFill>
                  <a:srgbClr val="000000"/>
                </a:solidFill>
              </a:rPr>
              <a:t>controller access control system (TACACS) </a:t>
            </a:r>
            <a:r>
              <a:rPr lang="en-US" sz="2400" dirty="0" smtClean="0">
                <a:solidFill>
                  <a:srgbClr val="000000"/>
                </a:solidFill>
              </a:rPr>
              <a:t>with</a:t>
            </a:r>
            <a:br>
              <a:rPr lang="en-US" sz="2400" dirty="0" smtClean="0">
                <a:solidFill>
                  <a:srgbClr val="000000"/>
                </a:solidFill>
              </a:rPr>
            </a:br>
            <a:r>
              <a:rPr lang="en-US" sz="2400" dirty="0" smtClean="0">
                <a:solidFill>
                  <a:srgbClr val="000000"/>
                </a:solidFill>
              </a:rPr>
              <a:t>		tokens</a:t>
            </a:r>
            <a:r>
              <a:rPr lang="en-US" sz="2400" dirty="0">
                <a:solidFill>
                  <a:srgbClr val="000000"/>
                </a:solidFill>
              </a:rPr>
              <a:t>; or other technologies that facilitate two-factor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authentication</a:t>
            </a:r>
            <a:r>
              <a:rPr lang="en-US" sz="2400" dirty="0">
                <a:solidFill>
                  <a:srgbClr val="000000"/>
                </a:solidFill>
              </a:rPr>
              <a:t>.)</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
            </a:r>
            <a:br>
              <a:rPr lang="en-US" sz="2400" dirty="0" smtClean="0">
                <a:solidFill>
                  <a:srgbClr val="000000"/>
                </a:solidFill>
              </a:rPr>
            </a:br>
            <a:r>
              <a:rPr lang="en-US" sz="2400" dirty="0">
                <a:solidFill>
                  <a:srgbClr val="000000"/>
                </a:solidFill>
              </a:rPr>
              <a:t/>
            </a:r>
            <a:br>
              <a:rPr lang="en-US" sz="2400" dirty="0">
                <a:solidFill>
                  <a:srgbClr val="000000"/>
                </a:solidFill>
              </a:rPr>
            </a:br>
            <a:r>
              <a:rPr lang="en-US" sz="2400" dirty="0">
                <a:solidFill>
                  <a:srgbClr val="000000"/>
                </a:solidFill>
              </a:rPr>
              <a:t>https://</a:t>
            </a:r>
            <a:r>
              <a:rPr lang="en-US" sz="2400" dirty="0" err="1">
                <a:solidFill>
                  <a:srgbClr val="000000"/>
                </a:solidFill>
              </a:rPr>
              <a:t>www.pcisecuritystandards.org</a:t>
            </a:r>
            <a:r>
              <a:rPr lang="en-US" sz="2400" dirty="0">
                <a:solidFill>
                  <a:srgbClr val="000000"/>
                </a:solidFill>
              </a:rPr>
              <a:t>/documents/pci_dss_v2.pdf</a:t>
            </a:r>
            <a:endParaRPr lang="en-US" sz="2400" dirty="0" smtClean="0"/>
          </a:p>
        </p:txBody>
      </p:sp>
    </p:spTree>
    <p:extLst>
      <p:ext uri="{BB962C8B-B14F-4D97-AF65-F5344CB8AC3E}">
        <p14:creationId xmlns:p14="http://schemas.microsoft.com/office/powerpoint/2010/main" val="463164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32</a:t>
            </a:fld>
            <a:endParaRPr lang="en-US"/>
          </a:p>
        </p:txBody>
      </p:sp>
      <p:sp>
        <p:nvSpPr>
          <p:cNvPr id="52226" name="Rectangle 2"/>
          <p:cNvSpPr>
            <a:spLocks noGrp="1" noChangeArrowheads="1"/>
          </p:cNvSpPr>
          <p:nvPr>
            <p:ph type="title"/>
          </p:nvPr>
        </p:nvSpPr>
        <p:spPr>
          <a:xfrm>
            <a:off x="152400" y="152400"/>
            <a:ext cx="8839200" cy="685800"/>
          </a:xfrm>
        </p:spPr>
        <p:txBody>
          <a:bodyPr/>
          <a:lstStyle/>
          <a:p>
            <a:r>
              <a:rPr lang="en-US" sz="3200" b="1" dirty="0" smtClean="0"/>
              <a:t>Thanks for the Chance to Talk Today!</a:t>
            </a:r>
            <a:endParaRPr lang="en-US" sz="3200" b="1" dirty="0"/>
          </a:p>
        </p:txBody>
      </p:sp>
      <p:sp>
        <p:nvSpPr>
          <p:cNvPr id="52227" name="Rectangle 3"/>
          <p:cNvSpPr>
            <a:spLocks noGrp="1" noChangeArrowheads="1"/>
          </p:cNvSpPr>
          <p:nvPr>
            <p:ph type="body" idx="1"/>
          </p:nvPr>
        </p:nvSpPr>
        <p:spPr>
          <a:xfrm>
            <a:off x="152400" y="990600"/>
            <a:ext cx="8839200" cy="5715000"/>
          </a:xfrm>
        </p:spPr>
        <p:txBody>
          <a:bodyPr/>
          <a:lstStyle/>
          <a:p>
            <a:endParaRPr lang="en-US" sz="2400" dirty="0" smtClean="0">
              <a:solidFill>
                <a:srgbClr val="000000"/>
              </a:solidFill>
            </a:endParaRPr>
          </a:p>
          <a:p>
            <a:endParaRPr lang="en-US" sz="2400" dirty="0">
              <a:solidFill>
                <a:srgbClr val="000000"/>
              </a:solidFill>
            </a:endParaRPr>
          </a:p>
          <a:p>
            <a:pPr marL="0" indent="0" algn="ctr">
              <a:buNone/>
            </a:pPr>
            <a:r>
              <a:rPr lang="en-US" dirty="0" smtClean="0">
                <a:solidFill>
                  <a:srgbClr val="000000"/>
                </a:solidFill>
              </a:rPr>
              <a:t>Are there any questions? </a:t>
            </a:r>
            <a:endParaRPr lang="en-US" dirty="0">
              <a:solidFill>
                <a:srgbClr val="000000"/>
              </a:solidFill>
            </a:endParaRPr>
          </a:p>
        </p:txBody>
      </p:sp>
    </p:spTree>
    <p:extLst>
      <p:ext uri="{BB962C8B-B14F-4D97-AF65-F5344CB8AC3E}">
        <p14:creationId xmlns:p14="http://schemas.microsoft.com/office/powerpoint/2010/main" val="32950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4</a:t>
            </a:fld>
            <a:endParaRPr lang="en-US"/>
          </a:p>
        </p:txBody>
      </p:sp>
      <p:sp>
        <p:nvSpPr>
          <p:cNvPr id="52226" name="Rectangle 2"/>
          <p:cNvSpPr>
            <a:spLocks noGrp="1" noChangeArrowheads="1"/>
          </p:cNvSpPr>
          <p:nvPr>
            <p:ph type="title"/>
          </p:nvPr>
        </p:nvSpPr>
        <p:spPr>
          <a:xfrm>
            <a:off x="152400" y="152400"/>
            <a:ext cx="8839200" cy="504497"/>
          </a:xfrm>
        </p:spPr>
        <p:txBody>
          <a:bodyPr/>
          <a:lstStyle/>
          <a:p>
            <a:r>
              <a:rPr lang="en-US" sz="3200" b="1" dirty="0" smtClean="0"/>
              <a:t>Multifactor In </a:t>
            </a:r>
            <a:r>
              <a:rPr lang="en-US" sz="3200" b="1" i="1" dirty="0" smtClean="0"/>
              <a:t>Our</a:t>
            </a:r>
            <a:r>
              <a:rPr lang="en-US" sz="3200" b="1" dirty="0" smtClean="0"/>
              <a:t> World</a:t>
            </a:r>
            <a:endParaRPr lang="en-US" sz="3200" b="1" dirty="0"/>
          </a:p>
        </p:txBody>
      </p:sp>
      <p:sp>
        <p:nvSpPr>
          <p:cNvPr id="52227" name="Rectangle 3"/>
          <p:cNvSpPr>
            <a:spLocks noGrp="1" noChangeArrowheads="1"/>
          </p:cNvSpPr>
          <p:nvPr>
            <p:ph type="body" idx="1"/>
          </p:nvPr>
        </p:nvSpPr>
        <p:spPr>
          <a:xfrm>
            <a:off x="152400" y="840828"/>
            <a:ext cx="8839200" cy="5864772"/>
          </a:xfrm>
        </p:spPr>
        <p:txBody>
          <a:bodyPr/>
          <a:lstStyle/>
          <a:p>
            <a:r>
              <a:rPr lang="en-US" sz="2400" dirty="0" smtClean="0">
                <a:solidFill>
                  <a:srgbClr val="000000"/>
                </a:solidFill>
              </a:rPr>
              <a:t>We're not spitting out twenty dollar bills like an ATM or working hard to quickly let legitimate citizens and visitors in while keeping inadmissible people out (like the examples from slide three). </a:t>
            </a:r>
            <a:endParaRPr lang="en-US" sz="2400" dirty="0">
              <a:solidFill>
                <a:srgbClr val="000000"/>
              </a:solidFill>
            </a:endParaRPr>
          </a:p>
          <a:p>
            <a:r>
              <a:rPr lang="en-US" sz="2400" dirty="0">
                <a:solidFill>
                  <a:srgbClr val="000000"/>
                </a:solidFill>
              </a:rPr>
              <a:t>O</a:t>
            </a:r>
            <a:r>
              <a:rPr lang="en-US" sz="2400" dirty="0" smtClean="0">
                <a:solidFill>
                  <a:srgbClr val="000000"/>
                </a:solidFill>
              </a:rPr>
              <a:t>ur use case is rather more mundane, if no less important: we want to secure logins to our networks and systems, particularly when:</a:t>
            </a:r>
            <a:br>
              <a:rPr lang="en-US" sz="2400" dirty="0" smtClean="0">
                <a:solidFill>
                  <a:srgbClr val="000000"/>
                </a:solidFill>
              </a:rPr>
            </a:br>
            <a:r>
              <a:rPr lang="en-US" sz="2400" dirty="0" smtClean="0">
                <a:solidFill>
                  <a:srgbClr val="000000"/>
                </a:solidFill>
              </a:rPr>
              <a:t>-- logins are to things like </a:t>
            </a:r>
            <a:r>
              <a:rPr lang="en-US" sz="2400" u="sng" dirty="0" smtClean="0">
                <a:solidFill>
                  <a:srgbClr val="000000"/>
                </a:solidFill>
              </a:rPr>
              <a:t>VPN</a:t>
            </a:r>
            <a:r>
              <a:rPr lang="en-US" sz="2400" dirty="0" smtClean="0">
                <a:solidFill>
                  <a:srgbClr val="000000"/>
                </a:solidFill>
              </a:rPr>
              <a:t>s, which intentionally punch holes</a:t>
            </a:r>
            <a:br>
              <a:rPr lang="en-US" sz="2400" dirty="0" smtClean="0">
                <a:solidFill>
                  <a:srgbClr val="000000"/>
                </a:solidFill>
              </a:rPr>
            </a:br>
            <a:r>
              <a:rPr lang="en-US" sz="2400" dirty="0" smtClean="0">
                <a:solidFill>
                  <a:srgbClr val="000000"/>
                </a:solidFill>
              </a:rPr>
              <a:t>    right on through normal perimeter security defenses</a:t>
            </a:r>
            <a:br>
              <a:rPr lang="en-US" sz="2400" dirty="0" smtClean="0">
                <a:solidFill>
                  <a:srgbClr val="000000"/>
                </a:solidFill>
              </a:rPr>
            </a:br>
            <a:r>
              <a:rPr lang="en-US" sz="2400" dirty="0" smtClean="0">
                <a:solidFill>
                  <a:srgbClr val="000000"/>
                </a:solidFill>
              </a:rPr>
              <a:t>-- logins are to </a:t>
            </a:r>
            <a:r>
              <a:rPr lang="en-US" sz="2400" u="sng" dirty="0" smtClean="0">
                <a:solidFill>
                  <a:srgbClr val="000000"/>
                </a:solidFill>
              </a:rPr>
              <a:t>accounts with special privileges</a:t>
            </a:r>
            <a:r>
              <a:rPr lang="en-US" sz="2400" dirty="0" smtClean="0">
                <a:solidFill>
                  <a:srgbClr val="000000"/>
                </a:solidFill>
              </a:rPr>
              <a:t> </a:t>
            </a:r>
            <a:br>
              <a:rPr lang="en-US" sz="2400" dirty="0" smtClean="0">
                <a:solidFill>
                  <a:srgbClr val="000000"/>
                </a:solidFill>
              </a:rPr>
            </a:br>
            <a:r>
              <a:rPr lang="en-US" sz="2400" dirty="0" smtClean="0">
                <a:solidFill>
                  <a:srgbClr val="000000"/>
                </a:solidFill>
              </a:rPr>
              <a:t>    (root/system/administrator, or "enable" on a router, etc.), or</a:t>
            </a:r>
            <a:br>
              <a:rPr lang="en-US" sz="2400" dirty="0" smtClean="0">
                <a:solidFill>
                  <a:srgbClr val="000000"/>
                </a:solidFill>
              </a:rPr>
            </a:br>
            <a:r>
              <a:rPr lang="en-US" sz="2400" dirty="0" smtClean="0">
                <a:solidFill>
                  <a:srgbClr val="000000"/>
                </a:solidFill>
              </a:rPr>
              <a:t>-- logins are to </a:t>
            </a:r>
            <a:r>
              <a:rPr lang="en-US" sz="2400" u="sng" dirty="0" smtClean="0">
                <a:solidFill>
                  <a:srgbClr val="000000"/>
                </a:solidFill>
              </a:rPr>
              <a:t>systems of special sensitivity</a:t>
            </a:r>
            <a:r>
              <a:rPr lang="en-US" sz="2400" dirty="0" smtClean="0">
                <a:solidFill>
                  <a:srgbClr val="000000"/>
                </a:solidFill>
              </a:rPr>
              <a:t>, such as to admin</a:t>
            </a:r>
            <a:br>
              <a:rPr lang="en-US" sz="2400" dirty="0" smtClean="0">
                <a:solidFill>
                  <a:srgbClr val="000000"/>
                </a:solidFill>
              </a:rPr>
            </a:br>
            <a:r>
              <a:rPr lang="en-US" sz="2400" dirty="0" smtClean="0">
                <a:solidFill>
                  <a:srgbClr val="000000"/>
                </a:solidFill>
              </a:rPr>
              <a:t>    systems with PII, health information, academic records,</a:t>
            </a:r>
            <a:br>
              <a:rPr lang="en-US" sz="2400" dirty="0" smtClean="0">
                <a:solidFill>
                  <a:srgbClr val="000000"/>
                </a:solidFill>
              </a:rPr>
            </a:br>
            <a:r>
              <a:rPr lang="en-US" sz="2400" dirty="0" smtClean="0">
                <a:solidFill>
                  <a:srgbClr val="000000"/>
                </a:solidFill>
              </a:rPr>
              <a:t>    financial information, etc.; core routers; security systems; etc.)</a:t>
            </a:r>
            <a:br>
              <a:rPr lang="en-US" sz="2400" dirty="0" smtClean="0">
                <a:solidFill>
                  <a:srgbClr val="000000"/>
                </a:solidFill>
              </a:rPr>
            </a:br>
            <a:r>
              <a:rPr lang="en-US" sz="2400" dirty="0" smtClean="0">
                <a:solidFill>
                  <a:srgbClr val="000000"/>
                </a:solidFill>
              </a:rPr>
              <a:t>-- users have demonstrated a real predisposition towards being </a:t>
            </a:r>
            <a:br>
              <a:rPr lang="en-US" sz="2400" dirty="0" smtClean="0">
                <a:solidFill>
                  <a:srgbClr val="000000"/>
                </a:solidFill>
              </a:rPr>
            </a:br>
            <a:r>
              <a:rPr lang="en-US" sz="2400" dirty="0" smtClean="0">
                <a:solidFill>
                  <a:srgbClr val="000000"/>
                </a:solidFill>
              </a:rPr>
              <a:t>    </a:t>
            </a:r>
            <a:r>
              <a:rPr lang="en-US" sz="2400" u="sng" dirty="0" smtClean="0">
                <a:solidFill>
                  <a:srgbClr val="000000"/>
                </a:solidFill>
              </a:rPr>
              <a:t>phished</a:t>
            </a:r>
            <a:r>
              <a:rPr lang="en-US" sz="2400" dirty="0" smtClean="0">
                <a:solidFill>
                  <a:srgbClr val="000000"/>
                </a:solidFill>
              </a:rPr>
              <a:t> (resulting in spam and institutional blacklisting, etc.),</a:t>
            </a:r>
            <a:br>
              <a:rPr lang="en-US" sz="2400" dirty="0" smtClean="0">
                <a:solidFill>
                  <a:srgbClr val="000000"/>
                </a:solidFill>
              </a:rPr>
            </a:br>
            <a:r>
              <a:rPr lang="en-US" sz="2400" dirty="0" smtClean="0">
                <a:solidFill>
                  <a:srgbClr val="000000"/>
                </a:solidFill>
              </a:rPr>
              <a:t>    yet we must continue to allow them access, nonetheless...</a:t>
            </a:r>
          </a:p>
        </p:txBody>
      </p:sp>
    </p:spTree>
    <p:extLst>
      <p:ext uri="{BB962C8B-B14F-4D97-AF65-F5344CB8AC3E}">
        <p14:creationId xmlns:p14="http://schemas.microsoft.com/office/powerpoint/2010/main" val="262170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5</a:t>
            </a:fld>
            <a:endParaRPr lang="en-US"/>
          </a:p>
        </p:txBody>
      </p:sp>
      <p:sp>
        <p:nvSpPr>
          <p:cNvPr id="52226" name="Rectangle 2"/>
          <p:cNvSpPr>
            <a:spLocks noGrp="1" noChangeArrowheads="1"/>
          </p:cNvSpPr>
          <p:nvPr>
            <p:ph type="title"/>
          </p:nvPr>
        </p:nvSpPr>
        <p:spPr>
          <a:xfrm>
            <a:off x="152400" y="152400"/>
            <a:ext cx="8839200" cy="504497"/>
          </a:xfrm>
        </p:spPr>
        <p:txBody>
          <a:bodyPr/>
          <a:lstStyle/>
          <a:p>
            <a:r>
              <a:rPr lang="en-US" sz="3200" b="1" dirty="0" smtClean="0"/>
              <a:t>Four Quick Questions for Today's Attendees</a:t>
            </a:r>
            <a:endParaRPr lang="en-US" sz="3200" b="1" dirty="0"/>
          </a:p>
        </p:txBody>
      </p:sp>
      <p:sp>
        <p:nvSpPr>
          <p:cNvPr id="52227" name="Rectangle 3"/>
          <p:cNvSpPr>
            <a:spLocks noGrp="1" noChangeArrowheads="1"/>
          </p:cNvSpPr>
          <p:nvPr>
            <p:ph type="body" idx="1"/>
          </p:nvPr>
        </p:nvSpPr>
        <p:spPr>
          <a:xfrm>
            <a:off x="152400" y="840828"/>
            <a:ext cx="8839200" cy="5864772"/>
          </a:xfrm>
        </p:spPr>
        <p:txBody>
          <a:bodyPr/>
          <a:lstStyle/>
          <a:p>
            <a:pPr marL="457200" indent="-457200">
              <a:buAutoNum type="arabicParenR"/>
            </a:pPr>
            <a:r>
              <a:rPr lang="en-US" sz="2400" dirty="0" smtClean="0">
                <a:solidFill>
                  <a:srgbClr val="000000"/>
                </a:solidFill>
              </a:rPr>
              <a:t>Do </a:t>
            </a:r>
            <a:r>
              <a:rPr lang="en-US" sz="2400" b="1" dirty="0" smtClean="0">
                <a:solidFill>
                  <a:srgbClr val="000000"/>
                </a:solidFill>
              </a:rPr>
              <a:t>YOU</a:t>
            </a:r>
            <a:r>
              <a:rPr lang="en-US" sz="2400" dirty="0" smtClean="0">
                <a:solidFill>
                  <a:srgbClr val="000000"/>
                </a:solidFill>
              </a:rPr>
              <a:t> </a:t>
            </a:r>
            <a:r>
              <a:rPr lang="en-US" sz="2400" u="sng" dirty="0" smtClean="0">
                <a:solidFill>
                  <a:srgbClr val="000000"/>
                </a:solidFill>
              </a:rPr>
              <a:t>currently use multifactor authentication</a:t>
            </a:r>
            <a:r>
              <a:rPr lang="en-US" sz="2400" dirty="0" smtClean="0">
                <a:solidFill>
                  <a:srgbClr val="000000"/>
                </a:solidFill>
              </a:rPr>
              <a:t> to help secure logins to one or more of </a:t>
            </a:r>
            <a:r>
              <a:rPr lang="en-US" sz="2400" b="1" dirty="0" smtClean="0">
                <a:solidFill>
                  <a:srgbClr val="000000"/>
                </a:solidFill>
              </a:rPr>
              <a:t>your own</a:t>
            </a:r>
            <a:r>
              <a:rPr lang="en-US" sz="2400" dirty="0" smtClean="0">
                <a:solidFill>
                  <a:srgbClr val="000000"/>
                </a:solidFill>
              </a:rPr>
              <a:t> accounts or systems</a:t>
            </a:r>
            <a:r>
              <a:rPr lang="en-US" sz="2400" dirty="0" smtClean="0">
                <a:solidFill>
                  <a:srgbClr val="000000"/>
                </a:solidFill>
              </a:rPr>
              <a:t>? If so, please raise your hand.</a:t>
            </a:r>
            <a:endParaRPr lang="en-US" sz="2400" dirty="0">
              <a:solidFill>
                <a:srgbClr val="000000"/>
              </a:solidFill>
            </a:endParaRPr>
          </a:p>
          <a:p>
            <a:pPr marL="457200" indent="-457200">
              <a:buAutoNum type="arabicParenR"/>
            </a:pPr>
            <a:r>
              <a:rPr lang="en-US" sz="2400" dirty="0" smtClean="0">
                <a:solidFill>
                  <a:srgbClr val="000000"/>
                </a:solidFill>
              </a:rPr>
              <a:t>If you've </a:t>
            </a:r>
            <a:r>
              <a:rPr lang="en-US" sz="2400" dirty="0" smtClean="0">
                <a:solidFill>
                  <a:srgbClr val="000000"/>
                </a:solidFill>
              </a:rPr>
              <a:t>got your hand up, </a:t>
            </a:r>
            <a:r>
              <a:rPr lang="en-US" sz="2400" u="sng" dirty="0" smtClean="0">
                <a:solidFill>
                  <a:srgbClr val="000000"/>
                </a:solidFill>
              </a:rPr>
              <a:t>do you think multifactor HELPS to </a:t>
            </a:r>
            <a:br>
              <a:rPr lang="en-US" sz="2400" u="sng" dirty="0" smtClean="0">
                <a:solidFill>
                  <a:srgbClr val="000000"/>
                </a:solidFill>
              </a:rPr>
            </a:br>
            <a:r>
              <a:rPr lang="en-US" sz="2400" u="sng" dirty="0" smtClean="0">
                <a:solidFill>
                  <a:srgbClr val="000000"/>
                </a:solidFill>
              </a:rPr>
              <a:t>protect that account or system</a:t>
            </a:r>
            <a:r>
              <a:rPr lang="en-US" sz="2400" dirty="0" smtClean="0">
                <a:solidFill>
                  <a:srgbClr val="000000"/>
                </a:solidFill>
              </a:rPr>
              <a:t>? If so, please leave your hand up. </a:t>
            </a:r>
            <a:br>
              <a:rPr lang="en-US" sz="2400" dirty="0" smtClean="0">
                <a:solidFill>
                  <a:srgbClr val="000000"/>
                </a:solidFill>
              </a:rPr>
            </a:br>
            <a:r>
              <a:rPr lang="en-US" sz="2400" dirty="0" smtClean="0">
                <a:solidFill>
                  <a:srgbClr val="000000"/>
                </a:solidFill>
              </a:rPr>
              <a:t>If you don't think it helps to protect your account or system, </a:t>
            </a:r>
            <a:br>
              <a:rPr lang="en-US" sz="2400" dirty="0" smtClean="0">
                <a:solidFill>
                  <a:srgbClr val="000000"/>
                </a:solidFill>
              </a:rPr>
            </a:br>
            <a:r>
              <a:rPr lang="en-US" sz="2400" dirty="0" smtClean="0">
                <a:solidFill>
                  <a:srgbClr val="000000"/>
                </a:solidFill>
              </a:rPr>
              <a:t>please put your hand down.</a:t>
            </a:r>
            <a:endParaRPr lang="en-US" sz="2400" dirty="0">
              <a:solidFill>
                <a:srgbClr val="000000"/>
              </a:solidFill>
            </a:endParaRPr>
          </a:p>
          <a:p>
            <a:pPr marL="457200" indent="-457200">
              <a:buAutoNum type="arabicParenR"/>
            </a:pPr>
            <a:r>
              <a:rPr lang="en-US" sz="2400" dirty="0" smtClean="0">
                <a:solidFill>
                  <a:srgbClr val="000000"/>
                </a:solidFill>
              </a:rPr>
              <a:t>If you've still got your hand up, is </a:t>
            </a:r>
            <a:r>
              <a:rPr lang="en-US" sz="2400" dirty="0" smtClean="0">
                <a:solidFill>
                  <a:srgbClr val="000000"/>
                </a:solidFill>
              </a:rPr>
              <a:t>your current </a:t>
            </a:r>
            <a:r>
              <a:rPr lang="en-US" sz="2400" dirty="0" smtClean="0">
                <a:solidFill>
                  <a:srgbClr val="000000"/>
                </a:solidFill>
              </a:rPr>
              <a:t>multifactor authentication system </a:t>
            </a:r>
            <a:r>
              <a:rPr lang="en-US" sz="2400" u="sng" dirty="0" smtClean="0">
                <a:solidFill>
                  <a:srgbClr val="000000"/>
                </a:solidFill>
              </a:rPr>
              <a:t>EASY and CONVENIENT</a:t>
            </a:r>
            <a:r>
              <a:rPr lang="en-US" sz="2400" dirty="0" smtClean="0">
                <a:solidFill>
                  <a:srgbClr val="000000"/>
                </a:solidFill>
              </a:rPr>
              <a:t> or </a:t>
            </a:r>
            <a:r>
              <a:rPr lang="en-US" sz="2400" u="sng" dirty="0" smtClean="0">
                <a:solidFill>
                  <a:srgbClr val="000000"/>
                </a:solidFill>
              </a:rPr>
              <a:t>painful</a:t>
            </a:r>
            <a:r>
              <a:rPr lang="en-US" sz="2400" dirty="0" smtClean="0">
                <a:solidFill>
                  <a:srgbClr val="000000"/>
                </a:solidFill>
              </a:rPr>
              <a:t> to use? If multifactor authentication you're using is easy and convenient, please leave your hand up. If it's painful, hand down.</a:t>
            </a:r>
            <a:endParaRPr lang="en-US" sz="2400" dirty="0">
              <a:solidFill>
                <a:srgbClr val="000000"/>
              </a:solidFill>
            </a:endParaRPr>
          </a:p>
          <a:p>
            <a:pPr marL="457200" indent="-457200">
              <a:buAutoNum type="arabicParenR"/>
            </a:pPr>
            <a:r>
              <a:rPr lang="en-US" sz="2400" dirty="0" smtClean="0">
                <a:solidFill>
                  <a:srgbClr val="000000"/>
                </a:solidFill>
              </a:rPr>
              <a:t>One last question: if you have </a:t>
            </a:r>
            <a:r>
              <a:rPr lang="en-US" sz="2400" b="1" dirty="0" smtClean="0">
                <a:solidFill>
                  <a:srgbClr val="000000"/>
                </a:solidFill>
              </a:rPr>
              <a:t>easy to use</a:t>
            </a:r>
            <a:r>
              <a:rPr lang="en-US" sz="2400" dirty="0" smtClean="0">
                <a:solidFill>
                  <a:srgbClr val="000000"/>
                </a:solidFill>
              </a:rPr>
              <a:t> and </a:t>
            </a:r>
            <a:r>
              <a:rPr lang="en-US" sz="2400" b="1" dirty="0" smtClean="0">
                <a:solidFill>
                  <a:srgbClr val="000000"/>
                </a:solidFill>
              </a:rPr>
              <a:t>cost effective</a:t>
            </a:r>
            <a:r>
              <a:rPr lang="en-US" sz="2400" dirty="0" smtClean="0">
                <a:solidFill>
                  <a:srgbClr val="000000"/>
                </a:solidFill>
              </a:rPr>
              <a:t> </a:t>
            </a:r>
            <a:r>
              <a:rPr lang="en-US" sz="2400" u="sng" dirty="0" smtClean="0">
                <a:solidFill>
                  <a:srgbClr val="000000"/>
                </a:solidFill>
              </a:rPr>
              <a:t>multifactor authentication for </a:t>
            </a:r>
            <a:r>
              <a:rPr lang="en-US" sz="2400" b="1" u="sng" dirty="0" smtClean="0">
                <a:solidFill>
                  <a:srgbClr val="000000"/>
                </a:solidFill>
              </a:rPr>
              <a:t>ALL</a:t>
            </a:r>
            <a:r>
              <a:rPr lang="en-US" sz="2400" u="sng" dirty="0" smtClean="0">
                <a:solidFill>
                  <a:srgbClr val="000000"/>
                </a:solidFill>
              </a:rPr>
              <a:t> your users for </a:t>
            </a:r>
            <a:r>
              <a:rPr lang="en-US" sz="2400" b="1" u="sng" dirty="0" smtClean="0">
                <a:solidFill>
                  <a:srgbClr val="000000"/>
                </a:solidFill>
              </a:rPr>
              <a:t>ALL</a:t>
            </a:r>
            <a:r>
              <a:rPr lang="en-US" sz="2400" u="sng" dirty="0" smtClean="0">
                <a:solidFill>
                  <a:srgbClr val="000000"/>
                </a:solidFill>
              </a:rPr>
              <a:t> your systems and applications</a:t>
            </a:r>
            <a:r>
              <a:rPr lang="en-US" sz="2400" dirty="0" smtClean="0">
                <a:solidFill>
                  <a:srgbClr val="000000"/>
                </a:solidFill>
              </a:rPr>
              <a:t>, please leave your hand up.</a:t>
            </a:r>
            <a:endParaRPr lang="en-US" sz="2400" dirty="0" smtClean="0">
              <a:solidFill>
                <a:srgbClr val="000000"/>
              </a:solidFill>
            </a:endParaRPr>
          </a:p>
        </p:txBody>
      </p:sp>
    </p:spTree>
    <p:extLst>
      <p:ext uri="{BB962C8B-B14F-4D97-AF65-F5344CB8AC3E}">
        <p14:creationId xmlns:p14="http://schemas.microsoft.com/office/powerpoint/2010/main" val="205793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6</a:t>
            </a:fld>
            <a:endParaRPr lang="en-US"/>
          </a:p>
        </p:txBody>
      </p:sp>
      <p:sp>
        <p:nvSpPr>
          <p:cNvPr id="52226" name="Rectangle 2"/>
          <p:cNvSpPr>
            <a:spLocks noGrp="1" noChangeArrowheads="1"/>
          </p:cNvSpPr>
          <p:nvPr>
            <p:ph type="title"/>
          </p:nvPr>
        </p:nvSpPr>
        <p:spPr>
          <a:xfrm>
            <a:off x="152400" y="152400"/>
            <a:ext cx="8839200" cy="504497"/>
          </a:xfrm>
        </p:spPr>
        <p:txBody>
          <a:bodyPr/>
          <a:lstStyle/>
          <a:p>
            <a:r>
              <a:rPr lang="en-US" sz="3200" b="1" dirty="0" smtClean="0"/>
              <a:t>What We Expected We Might See</a:t>
            </a:r>
            <a:endParaRPr lang="en-US" sz="3200" b="1" dirty="0"/>
          </a:p>
        </p:txBody>
      </p:sp>
      <p:sp>
        <p:nvSpPr>
          <p:cNvPr id="52227" name="Rectangle 3"/>
          <p:cNvSpPr>
            <a:spLocks noGrp="1" noChangeArrowheads="1"/>
          </p:cNvSpPr>
          <p:nvPr>
            <p:ph type="body" idx="1"/>
          </p:nvPr>
        </p:nvSpPr>
        <p:spPr>
          <a:xfrm>
            <a:off x="152400" y="840828"/>
            <a:ext cx="8839200" cy="5864772"/>
          </a:xfrm>
        </p:spPr>
        <p:txBody>
          <a:bodyPr/>
          <a:lstStyle/>
          <a:p>
            <a:pPr marL="457200" indent="-457200">
              <a:buAutoNum type="arabicParenR"/>
            </a:pPr>
            <a:r>
              <a:rPr lang="en-US" sz="2400" dirty="0" smtClean="0">
                <a:solidFill>
                  <a:srgbClr val="000000"/>
                </a:solidFill>
              </a:rPr>
              <a:t>We expected to see that a significant portion of today's attendees would already be using multifactor authentication on one or more of their own accounts (hey, this is a security and privacy conscious audience with lots network engineers, sys admins, etc.)</a:t>
            </a:r>
            <a:endParaRPr lang="en-US" sz="2400" dirty="0">
              <a:solidFill>
                <a:srgbClr val="000000"/>
              </a:solidFill>
            </a:endParaRPr>
          </a:p>
          <a:p>
            <a:pPr marL="457200" indent="-457200">
              <a:buAutoNum type="arabicParenR"/>
            </a:pPr>
            <a:r>
              <a:rPr lang="en-US" sz="2400" dirty="0" smtClean="0">
                <a:solidFill>
                  <a:srgbClr val="000000"/>
                </a:solidFill>
              </a:rPr>
              <a:t>We also believed that many of those in the audience using multifactor authentication would "get" that multifactor authentication actually </a:t>
            </a:r>
            <a:r>
              <a:rPr lang="en-US" sz="2400" u="sng" dirty="0" smtClean="0">
                <a:solidFill>
                  <a:srgbClr val="000000"/>
                </a:solidFill>
              </a:rPr>
              <a:t>does</a:t>
            </a:r>
            <a:r>
              <a:rPr lang="en-US" sz="2400" dirty="0" smtClean="0">
                <a:solidFill>
                  <a:srgbClr val="000000"/>
                </a:solidFill>
              </a:rPr>
              <a:t> help secure those accounts. </a:t>
            </a:r>
            <a:br>
              <a:rPr lang="en-US" sz="2400" dirty="0" smtClean="0">
                <a:solidFill>
                  <a:srgbClr val="000000"/>
                </a:solidFill>
              </a:rPr>
            </a:br>
            <a:r>
              <a:rPr lang="en-US" sz="2400" dirty="0" smtClean="0">
                <a:solidFill>
                  <a:srgbClr val="000000"/>
                </a:solidFill>
              </a:rPr>
              <a:t>(You can see an earlier discussion of security problems with </a:t>
            </a:r>
            <a:br>
              <a:rPr lang="en-US" sz="2400" dirty="0" smtClean="0">
                <a:solidFill>
                  <a:srgbClr val="000000"/>
                </a:solidFill>
              </a:rPr>
            </a:br>
            <a:r>
              <a:rPr lang="en-US" sz="2400" dirty="0" smtClean="0">
                <a:solidFill>
                  <a:srgbClr val="000000"/>
                </a:solidFill>
              </a:rPr>
              <a:t>plain </a:t>
            </a:r>
            <a:r>
              <a:rPr lang="en-US" sz="2400" dirty="0">
                <a:solidFill>
                  <a:srgbClr val="000000"/>
                </a:solidFill>
              </a:rPr>
              <a:t>old passwords at http://</a:t>
            </a:r>
            <a:r>
              <a:rPr lang="en-US" sz="2400" dirty="0" err="1">
                <a:solidFill>
                  <a:srgbClr val="000000"/>
                </a:solidFill>
              </a:rPr>
              <a:t>pages.uoregon.edu</a:t>
            </a:r>
            <a:r>
              <a:rPr lang="en-US" sz="2400" dirty="0">
                <a:solidFill>
                  <a:srgbClr val="000000"/>
                </a:solidFill>
              </a:rPr>
              <a:t>/</a:t>
            </a:r>
            <a:r>
              <a:rPr lang="en-US" sz="2400" dirty="0" err="1">
                <a:solidFill>
                  <a:srgbClr val="000000"/>
                </a:solidFill>
              </a:rPr>
              <a:t>joe</a:t>
            </a:r>
            <a:r>
              <a:rPr lang="en-US" sz="2400" dirty="0">
                <a:solidFill>
                  <a:srgbClr val="000000"/>
                </a:solidFill>
              </a:rPr>
              <a:t>/</a:t>
            </a:r>
            <a:r>
              <a:rPr lang="en-US" sz="2400" dirty="0" smtClean="0">
                <a:solidFill>
                  <a:srgbClr val="000000"/>
                </a:solidFill>
              </a:rPr>
              <a:t>passwords/ )</a:t>
            </a:r>
            <a:endParaRPr lang="en-US" sz="2400" dirty="0">
              <a:solidFill>
                <a:srgbClr val="000000"/>
              </a:solidFill>
            </a:endParaRPr>
          </a:p>
          <a:p>
            <a:pPr marL="457200" indent="-457200">
              <a:buAutoNum type="arabicParenR"/>
            </a:pPr>
            <a:r>
              <a:rPr lang="en-US" sz="2400" dirty="0" smtClean="0">
                <a:solidFill>
                  <a:srgbClr val="000000"/>
                </a:solidFill>
              </a:rPr>
              <a:t>However, unfortunately, we suspected that many of you would report that using multifactor is pain</a:t>
            </a:r>
            <a:r>
              <a:rPr lang="en-US" sz="2400" u="sng" dirty="0" smtClean="0">
                <a:solidFill>
                  <a:srgbClr val="000000"/>
                </a:solidFill>
              </a:rPr>
              <a:t>ful</a:t>
            </a:r>
            <a:r>
              <a:rPr lang="en-US" sz="2400" dirty="0" smtClean="0">
                <a:solidFill>
                  <a:srgbClr val="000000"/>
                </a:solidFill>
              </a:rPr>
              <a:t> rather than pain</a:t>
            </a:r>
            <a:r>
              <a:rPr lang="en-US" sz="2400" u="sng" dirty="0" smtClean="0">
                <a:solidFill>
                  <a:srgbClr val="000000"/>
                </a:solidFill>
              </a:rPr>
              <a:t>less</a:t>
            </a:r>
            <a:endParaRPr lang="en-US" sz="2400" dirty="0">
              <a:solidFill>
                <a:srgbClr val="000000"/>
              </a:solidFill>
            </a:endParaRPr>
          </a:p>
          <a:p>
            <a:pPr marL="457200" indent="-457200">
              <a:buAutoNum type="arabicParenR"/>
            </a:pPr>
            <a:r>
              <a:rPr lang="en-US" sz="2400" dirty="0" smtClean="0">
                <a:solidFill>
                  <a:srgbClr val="000000"/>
                </a:solidFill>
              </a:rPr>
              <a:t>Finally, we expected that very, very few of you (if any) would report that you use multifactor for </a:t>
            </a:r>
            <a:r>
              <a:rPr lang="en-US" sz="2400" u="sng" dirty="0" smtClean="0">
                <a:solidFill>
                  <a:srgbClr val="000000"/>
                </a:solidFill>
              </a:rPr>
              <a:t>all</a:t>
            </a:r>
            <a:r>
              <a:rPr lang="en-US" sz="2400" dirty="0" smtClean="0">
                <a:solidFill>
                  <a:srgbClr val="000000"/>
                </a:solidFill>
              </a:rPr>
              <a:t> services and </a:t>
            </a:r>
            <a:r>
              <a:rPr lang="en-US" sz="2400" u="sng" dirty="0" smtClean="0">
                <a:solidFill>
                  <a:srgbClr val="000000"/>
                </a:solidFill>
              </a:rPr>
              <a:t>all</a:t>
            </a:r>
            <a:r>
              <a:rPr lang="en-US" sz="2400" dirty="0" smtClean="0">
                <a:solidFill>
                  <a:srgbClr val="000000"/>
                </a:solidFill>
              </a:rPr>
              <a:t> users.</a:t>
            </a:r>
            <a:br>
              <a:rPr lang="en-US" sz="2400" dirty="0" smtClean="0">
                <a:solidFill>
                  <a:srgbClr val="000000"/>
                </a:solidFill>
              </a:rPr>
            </a:br>
            <a:r>
              <a:rPr lang="en-US" sz="2400" dirty="0" smtClean="0">
                <a:solidFill>
                  <a:srgbClr val="000000"/>
                </a:solidFill>
              </a:rPr>
              <a:t>(If you are doing so, we're in awe of your accomplishment!)</a:t>
            </a:r>
            <a:endParaRPr lang="en-US" sz="2400" dirty="0" smtClean="0">
              <a:solidFill>
                <a:srgbClr val="000000"/>
              </a:solidFill>
            </a:endParaRPr>
          </a:p>
        </p:txBody>
      </p:sp>
    </p:spTree>
    <p:extLst>
      <p:ext uri="{BB962C8B-B14F-4D97-AF65-F5344CB8AC3E}">
        <p14:creationId xmlns:p14="http://schemas.microsoft.com/office/powerpoint/2010/main" val="201889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55" y="274638"/>
            <a:ext cx="8643473" cy="660343"/>
          </a:xfrm>
        </p:spPr>
        <p:txBody>
          <a:bodyPr>
            <a:normAutofit/>
          </a:bodyPr>
          <a:lstStyle/>
          <a:p>
            <a:r>
              <a:rPr lang="en-US" sz="3200" b="1" dirty="0" smtClean="0"/>
              <a:t>So Why </a:t>
            </a:r>
            <a:r>
              <a:rPr lang="en-US" sz="3200" b="1" u="sng" dirty="0" smtClean="0"/>
              <a:t>Isn't</a:t>
            </a:r>
            <a:r>
              <a:rPr lang="en-US" sz="3200" b="1" dirty="0" smtClean="0"/>
              <a:t> Everyone Doing Multifactor Auth?</a:t>
            </a:r>
            <a:endParaRPr lang="en-US" sz="3200" b="1" dirty="0"/>
          </a:p>
        </p:txBody>
      </p:sp>
      <p:sp>
        <p:nvSpPr>
          <p:cNvPr id="3" name="Content Placeholder 2"/>
          <p:cNvSpPr>
            <a:spLocks noGrp="1"/>
          </p:cNvSpPr>
          <p:nvPr>
            <p:ph idx="1"/>
          </p:nvPr>
        </p:nvSpPr>
        <p:spPr>
          <a:xfrm>
            <a:off x="246955" y="1097594"/>
            <a:ext cx="8643473" cy="5517840"/>
          </a:xfrm>
        </p:spPr>
        <p:txBody>
          <a:bodyPr>
            <a:normAutofit/>
          </a:bodyPr>
          <a:lstStyle/>
          <a:p>
            <a:r>
              <a:rPr lang="en-US" sz="2400" dirty="0" smtClean="0"/>
              <a:t>We think the most common reasons are:</a:t>
            </a:r>
            <a:br>
              <a:rPr lang="en-US" sz="2400" dirty="0" smtClean="0"/>
            </a:br>
            <a:r>
              <a:rPr lang="en-US" sz="2400" dirty="0" smtClean="0"/>
              <a:t/>
            </a:r>
            <a:br>
              <a:rPr lang="en-US" sz="2400" dirty="0" smtClean="0"/>
            </a:br>
            <a:r>
              <a:rPr lang="en-US" sz="2400" dirty="0" smtClean="0"/>
              <a:t>-- Traditionally, m</a:t>
            </a:r>
            <a:r>
              <a:rPr lang="en-US" sz="2400" dirty="0" smtClean="0"/>
              <a:t>ultifactor has been seen as being </a:t>
            </a:r>
            <a:r>
              <a:rPr lang="en-US" sz="2400" b="1" dirty="0" smtClean="0"/>
              <a:t>too expensive </a:t>
            </a:r>
            <a:br>
              <a:rPr lang="en-US" sz="2400" b="1" dirty="0" smtClean="0"/>
            </a:br>
            <a:r>
              <a:rPr lang="en-US" sz="2400" dirty="0" smtClean="0"/>
              <a:t>   for broad deployment</a:t>
            </a:r>
            <a:br>
              <a:rPr lang="en-US" sz="2400" dirty="0" smtClean="0"/>
            </a:br>
            <a:r>
              <a:rPr lang="en-US" sz="2400" dirty="0" smtClean="0"/>
              <a:t>-- Multifactor has also been seen as </a:t>
            </a:r>
            <a:r>
              <a:rPr lang="en-US" sz="2400" b="1" dirty="0" smtClean="0"/>
              <a:t>burdensome or </a:t>
            </a:r>
            <a:br>
              <a:rPr lang="en-US" sz="2400" b="1" dirty="0" smtClean="0"/>
            </a:br>
            <a:r>
              <a:rPr lang="en-US" sz="2400" b="1" dirty="0" smtClean="0"/>
              <a:t>    inconvenient</a:t>
            </a:r>
            <a:r>
              <a:rPr lang="en-US" sz="2400" dirty="0" smtClean="0"/>
              <a:t>, and thus</a:t>
            </a:r>
            <a:r>
              <a:rPr lang="en-US" sz="2400" dirty="0"/>
              <a:t> </a:t>
            </a:r>
            <a:r>
              <a:rPr lang="en-US" sz="2400" dirty="0" smtClean="0"/>
              <a:t>something to avoid if at all possible </a:t>
            </a:r>
            <a:br>
              <a:rPr lang="en-US" sz="2400" dirty="0" smtClean="0"/>
            </a:br>
            <a:r>
              <a:rPr lang="en-US" sz="2400" dirty="0" smtClean="0"/>
              <a:t>-- Users think that their access "isn't anything special" and doesn't</a:t>
            </a:r>
            <a:br>
              <a:rPr lang="en-US" sz="2400" dirty="0" smtClean="0"/>
            </a:br>
            <a:r>
              <a:rPr lang="en-US" sz="2400" dirty="0" smtClean="0"/>
              <a:t>    need "special protection," or they don't think that they're at any</a:t>
            </a:r>
            <a:br>
              <a:rPr lang="en-US" sz="2400" dirty="0" smtClean="0"/>
            </a:br>
            <a:r>
              <a:rPr lang="en-US" sz="2400" dirty="0" smtClean="0"/>
              <a:t>    special risk of being targeted for attack</a:t>
            </a:r>
            <a:br>
              <a:rPr lang="en-US" sz="2400" dirty="0" smtClean="0"/>
            </a:br>
            <a:r>
              <a:rPr lang="en-US" sz="2400" dirty="0" smtClean="0"/>
              <a:t>-- Multifactor was viewed as too complex to scalably deploy</a:t>
            </a:r>
          </a:p>
          <a:p>
            <a:endParaRPr lang="en-US" sz="2400" dirty="0"/>
          </a:p>
          <a:p>
            <a:r>
              <a:rPr lang="en-US" sz="2400" dirty="0" smtClean="0"/>
              <a:t>We hope that you'll change how you feel about broad deployment of multifactor authentication once you hear about the multifactor authentication programs that InCommon is now offering</a:t>
            </a:r>
            <a:endParaRPr lang="en-US" sz="2400" dirty="0" smtClean="0"/>
          </a:p>
        </p:txBody>
      </p:sp>
      <p:sp>
        <p:nvSpPr>
          <p:cNvPr id="4" name="Slide Number Placeholder 3"/>
          <p:cNvSpPr>
            <a:spLocks noGrp="1"/>
          </p:cNvSpPr>
          <p:nvPr>
            <p:ph type="sldNum" sz="quarter" idx="12"/>
          </p:nvPr>
        </p:nvSpPr>
        <p:spPr/>
        <p:txBody>
          <a:bodyPr/>
          <a:lstStyle/>
          <a:p>
            <a:fld id="{51A76F88-8A80-7541-8F96-010C12B7F8A4}" type="slidenum">
              <a:rPr lang="en-US" smtClean="0"/>
              <a:t>7</a:t>
            </a:fld>
            <a:endParaRPr lang="en-US"/>
          </a:p>
        </p:txBody>
      </p:sp>
    </p:spTree>
    <p:extLst>
      <p:ext uri="{BB962C8B-B14F-4D97-AF65-F5344CB8AC3E}">
        <p14:creationId xmlns:p14="http://schemas.microsoft.com/office/powerpoint/2010/main" val="18051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EE5A5B-B581-1E4F-815A-BA1B083D2F63}" type="slidenum">
              <a:rPr lang="en-US"/>
              <a:pPr/>
              <a:t>8</a:t>
            </a:fld>
            <a:endParaRPr lang="en-US"/>
          </a:p>
        </p:txBody>
      </p:sp>
      <p:sp>
        <p:nvSpPr>
          <p:cNvPr id="52226" name="Rectangle 2"/>
          <p:cNvSpPr>
            <a:spLocks noGrp="1" noChangeArrowheads="1"/>
          </p:cNvSpPr>
          <p:nvPr>
            <p:ph type="title"/>
          </p:nvPr>
        </p:nvSpPr>
        <p:spPr>
          <a:xfrm>
            <a:off x="0" y="152400"/>
            <a:ext cx="9144000" cy="504497"/>
          </a:xfrm>
        </p:spPr>
        <p:txBody>
          <a:bodyPr/>
          <a:lstStyle/>
          <a:p>
            <a:r>
              <a:rPr lang="en-US" sz="3200" b="1" dirty="0" smtClean="0"/>
              <a:t>InCommon's Multifactor Authentication Offerings</a:t>
            </a:r>
            <a:endParaRPr lang="en-US" sz="3200" b="1" dirty="0"/>
          </a:p>
        </p:txBody>
      </p:sp>
      <p:sp>
        <p:nvSpPr>
          <p:cNvPr id="52227" name="Rectangle 3"/>
          <p:cNvSpPr>
            <a:spLocks noGrp="1" noChangeArrowheads="1"/>
          </p:cNvSpPr>
          <p:nvPr>
            <p:ph type="body" idx="1"/>
          </p:nvPr>
        </p:nvSpPr>
        <p:spPr>
          <a:xfrm>
            <a:off x="152400" y="840828"/>
            <a:ext cx="8839200" cy="5864772"/>
          </a:xfrm>
        </p:spPr>
        <p:txBody>
          <a:bodyPr/>
          <a:lstStyle/>
          <a:p>
            <a:r>
              <a:rPr lang="en-US" sz="2400" dirty="0" smtClean="0">
                <a:solidFill>
                  <a:srgbClr val="000000"/>
                </a:solidFill>
              </a:rPr>
              <a:t>InCommon currently offers two main approaches to multifactor authentication:</a:t>
            </a:r>
            <a:br>
              <a:rPr lang="en-US" sz="2400" dirty="0" smtClean="0">
                <a:solidFill>
                  <a:srgbClr val="000000"/>
                </a:solidFill>
              </a:rPr>
            </a:br>
            <a:r>
              <a:rPr lang="en-US" sz="2400" dirty="0" smtClean="0">
                <a:solidFill>
                  <a:srgbClr val="000000"/>
                </a:solidFill>
              </a:rPr>
              <a:t>-- One solution, from </a:t>
            </a:r>
            <a:r>
              <a:rPr lang="en-US" sz="2400" b="1" dirty="0" smtClean="0">
                <a:solidFill>
                  <a:srgbClr val="000000"/>
                </a:solidFill>
              </a:rPr>
              <a:t>Duo Security</a:t>
            </a:r>
            <a:r>
              <a:rPr lang="en-US" sz="2400" dirty="0" smtClean="0">
                <a:solidFill>
                  <a:srgbClr val="000000"/>
                </a:solidFill>
              </a:rPr>
              <a:t>, leverages user smart phones </a:t>
            </a:r>
            <a:br>
              <a:rPr lang="en-US" sz="2400" dirty="0" smtClean="0">
                <a:solidFill>
                  <a:srgbClr val="000000"/>
                </a:solidFill>
              </a:rPr>
            </a:br>
            <a:r>
              <a:rPr lang="en-US" sz="2400" dirty="0" smtClean="0">
                <a:solidFill>
                  <a:srgbClr val="000000"/>
                </a:solidFill>
              </a:rPr>
              <a:t>   (see http://</a:t>
            </a:r>
            <a:r>
              <a:rPr lang="en-US" sz="2400" dirty="0" err="1" smtClean="0">
                <a:solidFill>
                  <a:srgbClr val="000000"/>
                </a:solidFill>
              </a:rPr>
              <a:t>ww</a:t>
            </a:r>
            <a:r>
              <a:rPr lang="en-US" sz="2400" dirty="0" err="1" smtClean="0">
                <a:solidFill>
                  <a:srgbClr val="000000"/>
                </a:solidFill>
              </a:rPr>
              <a:t>w.incommon.org</a:t>
            </a:r>
            <a:r>
              <a:rPr lang="en-US" sz="2400" dirty="0" smtClean="0">
                <a:solidFill>
                  <a:srgbClr val="000000"/>
                </a:solidFill>
              </a:rPr>
              <a:t>/duo ). Duo Security is a Net+ </a:t>
            </a:r>
            <a:br>
              <a:rPr lang="en-US" sz="2400" dirty="0" smtClean="0">
                <a:solidFill>
                  <a:srgbClr val="000000"/>
                </a:solidFill>
              </a:rPr>
            </a:br>
            <a:r>
              <a:rPr lang="en-US" sz="2400" dirty="0" smtClean="0">
                <a:solidFill>
                  <a:srgbClr val="000000"/>
                </a:solidFill>
              </a:rPr>
              <a:t>   service (see www.internet2</a:t>
            </a:r>
            <a:r>
              <a:rPr lang="en-US" sz="2400" dirty="0">
                <a:solidFill>
                  <a:srgbClr val="000000"/>
                </a:solidFill>
              </a:rPr>
              <a:t>.edu/</a:t>
            </a:r>
            <a:r>
              <a:rPr lang="en-US" sz="2400" dirty="0" err="1">
                <a:solidFill>
                  <a:srgbClr val="000000"/>
                </a:solidFill>
              </a:rPr>
              <a:t>netplus</a:t>
            </a:r>
            <a:r>
              <a:rPr lang="en-US" sz="2400" dirty="0">
                <a:solidFill>
                  <a:srgbClr val="000000"/>
                </a:solidFill>
              </a:rPr>
              <a:t>/cloud-</a:t>
            </a:r>
            <a:r>
              <a:rPr lang="en-US" sz="2400" dirty="0" err="1" smtClean="0">
                <a:solidFill>
                  <a:srgbClr val="000000"/>
                </a:solidFill>
              </a:rPr>
              <a:t>services.html</a:t>
            </a:r>
            <a:r>
              <a:rPr lang="en-US" sz="2400" dirty="0" smtClean="0">
                <a:solidFill>
                  <a:srgbClr val="000000"/>
                </a:solidFill>
              </a:rPr>
              <a:t> )</a:t>
            </a:r>
            <a:br>
              <a:rPr lang="en-US" sz="2400" dirty="0" smtClean="0">
                <a:solidFill>
                  <a:srgbClr val="000000"/>
                </a:solidFill>
              </a:rPr>
            </a:br>
            <a:r>
              <a:rPr lang="en-US" sz="2400" dirty="0" smtClean="0">
                <a:solidFill>
                  <a:srgbClr val="000000"/>
                </a:solidFill>
              </a:rPr>
              <a:t>-</a:t>
            </a:r>
            <a:r>
              <a:rPr lang="en-US" sz="2400" dirty="0" smtClean="0">
                <a:solidFill>
                  <a:srgbClr val="000000"/>
                </a:solidFill>
              </a:rPr>
              <a:t>- The other solution, a traditional client certificate ("PKI") solution</a:t>
            </a:r>
            <a:br>
              <a:rPr lang="en-US" sz="2400" dirty="0" smtClean="0">
                <a:solidFill>
                  <a:srgbClr val="000000"/>
                </a:solidFill>
              </a:rPr>
            </a:br>
            <a:r>
              <a:rPr lang="en-US" sz="2400" dirty="0" smtClean="0">
                <a:solidFill>
                  <a:srgbClr val="000000"/>
                </a:solidFill>
              </a:rPr>
              <a:t>   leveraging client certificates from </a:t>
            </a:r>
            <a:r>
              <a:rPr lang="en-US" sz="2400" b="1" dirty="0" smtClean="0">
                <a:solidFill>
                  <a:srgbClr val="000000"/>
                </a:solidFill>
              </a:rPr>
              <a:t>Comodo</a:t>
            </a:r>
            <a:r>
              <a:rPr lang="en-US" sz="2400" dirty="0" smtClean="0">
                <a:solidFill>
                  <a:srgbClr val="000000"/>
                </a:solidFill>
              </a:rPr>
              <a:t> (offered through the </a:t>
            </a:r>
            <a:br>
              <a:rPr lang="en-US" sz="2400" dirty="0" smtClean="0">
                <a:solidFill>
                  <a:srgbClr val="000000"/>
                </a:solidFill>
              </a:rPr>
            </a:br>
            <a:r>
              <a:rPr lang="en-US" sz="2400" dirty="0" smtClean="0">
                <a:solidFill>
                  <a:srgbClr val="000000"/>
                </a:solidFill>
              </a:rPr>
              <a:t>   very popular InCommon Certificate Program) along with USB </a:t>
            </a:r>
            <a:br>
              <a:rPr lang="en-US" sz="2400" dirty="0" smtClean="0">
                <a:solidFill>
                  <a:srgbClr val="000000"/>
                </a:solidFill>
              </a:rPr>
            </a:br>
            <a:r>
              <a:rPr lang="en-US" sz="2400" dirty="0" smtClean="0">
                <a:solidFill>
                  <a:srgbClr val="000000"/>
                </a:solidFill>
              </a:rPr>
              <a:t>   format hard tokens or</a:t>
            </a:r>
            <a:r>
              <a:rPr lang="en-US" sz="2400" dirty="0">
                <a:solidFill>
                  <a:srgbClr val="000000"/>
                </a:solidFill>
              </a:rPr>
              <a:t> </a:t>
            </a:r>
            <a:r>
              <a:rPr lang="en-US" sz="2400" dirty="0" smtClean="0">
                <a:solidFill>
                  <a:srgbClr val="000000"/>
                </a:solidFill>
              </a:rPr>
              <a:t>smart cards from </a:t>
            </a:r>
            <a:r>
              <a:rPr lang="en-US" sz="2400" b="1" dirty="0" smtClean="0">
                <a:solidFill>
                  <a:srgbClr val="000000"/>
                </a:solidFill>
              </a:rPr>
              <a:t>SafeNet</a:t>
            </a:r>
            <a:r>
              <a:rPr lang="en-US" sz="2400" dirty="0" smtClean="0">
                <a:solidFill>
                  <a:srgbClr val="000000"/>
                </a:solidFill>
              </a:rPr>
              <a:t> (see </a:t>
            </a:r>
            <a:br>
              <a:rPr lang="en-US" sz="2400" dirty="0" smtClean="0">
                <a:solidFill>
                  <a:srgbClr val="000000"/>
                </a:solidFill>
              </a:rPr>
            </a:br>
            <a:r>
              <a:rPr lang="en-US" sz="2400" dirty="0" smtClean="0">
                <a:solidFill>
                  <a:srgbClr val="000000"/>
                </a:solidFill>
              </a:rPr>
              <a:t>   http://</a:t>
            </a:r>
            <a:r>
              <a:rPr lang="en-US" sz="2400" dirty="0" err="1" smtClean="0">
                <a:solidFill>
                  <a:srgbClr val="000000"/>
                </a:solidFill>
              </a:rPr>
              <a:t>www.incommon.org</a:t>
            </a:r>
            <a:r>
              <a:rPr lang="en-US" sz="2400" dirty="0" smtClean="0">
                <a:solidFill>
                  <a:srgbClr val="000000"/>
                </a:solidFill>
              </a:rPr>
              <a:t>/</a:t>
            </a:r>
            <a:r>
              <a:rPr lang="en-US" sz="2400" dirty="0" err="1" smtClean="0">
                <a:solidFill>
                  <a:srgbClr val="000000"/>
                </a:solidFill>
              </a:rPr>
              <a:t>safenet</a:t>
            </a:r>
            <a:r>
              <a:rPr lang="en-US" sz="2400" dirty="0">
                <a:solidFill>
                  <a:srgbClr val="000000"/>
                </a:solidFill>
              </a:rPr>
              <a:t> </a:t>
            </a:r>
            <a:r>
              <a:rPr lang="en-US" sz="2400" dirty="0" smtClean="0">
                <a:solidFill>
                  <a:srgbClr val="000000"/>
                </a:solidFill>
              </a:rPr>
              <a:t>and </a:t>
            </a:r>
            <a:br>
              <a:rPr lang="en-US" sz="2400" dirty="0" smtClean="0">
                <a:solidFill>
                  <a:srgbClr val="000000"/>
                </a:solidFill>
              </a:rPr>
            </a:br>
            <a:r>
              <a:rPr lang="en-US" sz="2400" dirty="0" smtClean="0">
                <a:solidFill>
                  <a:srgbClr val="000000"/>
                </a:solidFill>
              </a:rPr>
              <a:t>   http</a:t>
            </a:r>
            <a:r>
              <a:rPr lang="en-US" sz="2400" dirty="0">
                <a:solidFill>
                  <a:srgbClr val="000000"/>
                </a:solidFill>
              </a:rPr>
              <a:t>://</a:t>
            </a:r>
            <a:r>
              <a:rPr lang="en-US" sz="2400" dirty="0" err="1">
                <a:solidFill>
                  <a:srgbClr val="000000"/>
                </a:solidFill>
              </a:rPr>
              <a:t>www.incommon.org</a:t>
            </a:r>
            <a:r>
              <a:rPr lang="en-US" sz="2400" dirty="0">
                <a:solidFill>
                  <a:srgbClr val="000000"/>
                </a:solidFill>
              </a:rPr>
              <a:t>/</a:t>
            </a:r>
            <a:r>
              <a:rPr lang="en-US" sz="2400" dirty="0" smtClean="0">
                <a:solidFill>
                  <a:srgbClr val="000000"/>
                </a:solidFill>
              </a:rPr>
              <a:t>certificates )</a:t>
            </a:r>
            <a:endParaRPr lang="en-US" sz="2400" dirty="0">
              <a:solidFill>
                <a:srgbClr val="000000"/>
              </a:solidFill>
            </a:endParaRPr>
          </a:p>
          <a:p>
            <a:r>
              <a:rPr lang="en-US" sz="2400" dirty="0" smtClean="0">
                <a:solidFill>
                  <a:srgbClr val="000000"/>
                </a:solidFill>
              </a:rPr>
              <a:t>InCommon also has an </a:t>
            </a:r>
            <a:r>
              <a:rPr lang="en-US" sz="2400" dirty="0">
                <a:solidFill>
                  <a:srgbClr val="000000"/>
                </a:solidFill>
              </a:rPr>
              <a:t>a</a:t>
            </a:r>
            <a:r>
              <a:rPr lang="en-US" sz="2400" dirty="0" smtClean="0">
                <a:solidFill>
                  <a:srgbClr val="000000"/>
                </a:solidFill>
              </a:rPr>
              <a:t>ffiliate program (see</a:t>
            </a:r>
            <a:br>
              <a:rPr lang="en-US" sz="2400" dirty="0" smtClean="0">
                <a:solidFill>
                  <a:srgbClr val="000000"/>
                </a:solidFill>
              </a:rPr>
            </a:br>
            <a:r>
              <a:rPr lang="en-US" sz="2400" dirty="0" smtClean="0">
                <a:solidFill>
                  <a:srgbClr val="000000"/>
                </a:solidFill>
              </a:rPr>
              <a:t>http://</a:t>
            </a:r>
            <a:r>
              <a:rPr lang="en-US" sz="2400" dirty="0" err="1" smtClean="0">
                <a:solidFill>
                  <a:srgbClr val="000000"/>
                </a:solidFill>
              </a:rPr>
              <a:t>www.incommon.org</a:t>
            </a:r>
            <a:r>
              <a:rPr lang="en-US" sz="2400" dirty="0">
                <a:solidFill>
                  <a:srgbClr val="000000"/>
                </a:solidFill>
              </a:rPr>
              <a:t>/affiliates</a:t>
            </a:r>
            <a:r>
              <a:rPr lang="en-US" sz="2400" dirty="0" smtClean="0">
                <a:solidFill>
                  <a:srgbClr val="000000"/>
                </a:solidFill>
              </a:rPr>
              <a:t>/). Vasco, a provider of multifactor solutions, is currently a participant in that program, and we anticipate that we'll see more multifactor affiliates in the future.</a:t>
            </a:r>
            <a:endParaRPr lang="en-US" sz="2400" dirty="0" smtClean="0">
              <a:solidFill>
                <a:srgbClr val="000000"/>
              </a:solidFill>
            </a:endParaRPr>
          </a:p>
        </p:txBody>
      </p:sp>
    </p:spTree>
    <p:extLst>
      <p:ext uri="{BB962C8B-B14F-4D97-AF65-F5344CB8AC3E}">
        <p14:creationId xmlns:p14="http://schemas.microsoft.com/office/powerpoint/2010/main" val="160191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834549"/>
            <a:ext cx="7772400" cy="2477426"/>
          </a:xfrm>
        </p:spPr>
        <p:txBody>
          <a:bodyPr>
            <a:normAutofit/>
          </a:bodyPr>
          <a:lstStyle/>
          <a:p>
            <a:r>
              <a:rPr lang="en-US" sz="3200" b="1" dirty="0" smtClean="0"/>
              <a:t>II. InCommon's Multifactor</a:t>
            </a:r>
            <a:br>
              <a:rPr lang="en-US" sz="3200" b="1" dirty="0" smtClean="0"/>
            </a:br>
            <a:r>
              <a:rPr lang="en-US" sz="3200" b="1" dirty="0" smtClean="0"/>
              <a:t>Authentication Offerings:</a:t>
            </a:r>
            <a:br>
              <a:rPr lang="en-US" sz="3200" b="1" dirty="0" smtClean="0"/>
            </a:br>
            <a:r>
              <a:rPr lang="en-US" sz="3200" b="1" dirty="0" smtClean="0"/>
              <a:t/>
            </a:r>
            <a:br>
              <a:rPr lang="en-US" sz="3200" b="1" dirty="0" smtClean="0"/>
            </a:br>
            <a:r>
              <a:rPr lang="en-US" sz="3200" b="1" i="1" dirty="0" smtClean="0"/>
              <a:t>Duo Security</a:t>
            </a:r>
            <a:endParaRPr lang="en-US" sz="3200" b="1" i="1" dirty="0"/>
          </a:p>
        </p:txBody>
      </p:sp>
      <p:sp>
        <p:nvSpPr>
          <p:cNvPr id="4" name="Slide Number Placeholder 3"/>
          <p:cNvSpPr>
            <a:spLocks noGrp="1"/>
          </p:cNvSpPr>
          <p:nvPr>
            <p:ph type="sldNum" sz="quarter" idx="12"/>
          </p:nvPr>
        </p:nvSpPr>
        <p:spPr/>
        <p:txBody>
          <a:bodyPr/>
          <a:lstStyle/>
          <a:p>
            <a:fld id="{51A76F88-8A80-7541-8F96-010C12B7F8A4}" type="slidenum">
              <a:rPr lang="en-US" smtClean="0"/>
              <a:t>9</a:t>
            </a:fld>
            <a:endParaRPr lang="en-US"/>
          </a:p>
        </p:txBody>
      </p:sp>
    </p:spTree>
    <p:extLst>
      <p:ext uri="{BB962C8B-B14F-4D97-AF65-F5344CB8AC3E}">
        <p14:creationId xmlns:p14="http://schemas.microsoft.com/office/powerpoint/2010/main" val="61549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6130</TotalTime>
  <Words>1365</Words>
  <Application>Microsoft Macintosh PowerPoint</Application>
  <PresentationFormat>On-screen Show (4:3)</PresentationFormat>
  <Paragraphs>141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InCommon Multifactor Authentication</vt:lpstr>
      <vt:lpstr>I. Introduction</vt:lpstr>
      <vt:lpstr>What Is Multifactor Authentication?</vt:lpstr>
      <vt:lpstr>Multifactor In Our World</vt:lpstr>
      <vt:lpstr>Four Quick Questions for Today's Attendees</vt:lpstr>
      <vt:lpstr>What We Expected We Might See</vt:lpstr>
      <vt:lpstr>So Why Isn't Everyone Doing Multifactor Auth?</vt:lpstr>
      <vt:lpstr>InCommon's Multifactor Authentication Offerings</vt:lpstr>
      <vt:lpstr>II. InCommon's Multifactor Authentication Offerings:  Duo Security</vt:lpstr>
      <vt:lpstr>Duo Security: Multifactor for Everyone</vt:lpstr>
      <vt:lpstr>Trying Duo; Getting Users Enrolled</vt:lpstr>
      <vt:lpstr>User Self-Enrollment Step 1 (Link Your Phone), Done The First Time A User Logs In After Duo Has Been Installed On A System They Use</vt:lpstr>
      <vt:lpstr>User Self-Enrollment Step 2 (Install Duo  Mobile App on the User's Smart Phone) </vt:lpstr>
      <vt:lpstr>User Self-Enrollment Step 3 (Activate Duo Mobile) </vt:lpstr>
      <vt:lpstr>After One Time Activation, What Most Users Will See At Login Time on Their Smart Phones</vt:lpstr>
      <vt:lpstr>Duo Phone Calls vs. Duo Internet Connections</vt:lpstr>
      <vt:lpstr>Duo From the Other Side</vt:lpstr>
      <vt:lpstr>Going Beyond Those 10 Free Trial Users</vt:lpstr>
      <vt:lpstr>Does The New "Ala Carte" Option Somehow "Undercut" the Classic Duo Site License Option?</vt:lpstr>
      <vt:lpstr>Duo and NSTIC</vt:lpstr>
      <vt:lpstr>III. InCommon's Other Multifactor Authentication Offering:  Comodo Client Certificates on  SafeNet Hard Tokens or Smartcard</vt:lpstr>
      <vt:lpstr>Client Certs and PKI Hard Tokens/Smart Cards</vt:lpstr>
      <vt:lpstr>Understanding Client Certificates</vt:lpstr>
      <vt:lpstr>The Solution: PKI Hard Tokens and Smart Cards</vt:lpstr>
      <vt:lpstr>Duo vs. Client Certs on Hard Tokens</vt:lpstr>
      <vt:lpstr>Smart Cards As A Basis for Campus ID Cards</vt:lpstr>
      <vt:lpstr>Client Certificates, Hard Tokens and Higher LOAs</vt:lpstr>
      <vt:lpstr>IV. Some Final Thoughts</vt:lpstr>
      <vt:lpstr>We'd Love To Hear Your Feedback</vt:lpstr>
      <vt:lpstr>Whichever Way You Choose To Go...</vt:lpstr>
      <vt:lpstr>The Ten Ton Gorilla In the Room: Compliance</vt:lpstr>
      <vt:lpstr>Thanks for the Chance to Talk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InCommon Multifactor Authentication</dc:title>
  <dc:creator>Joe St Sauver</dc:creator>
  <cp:lastModifiedBy>Joe St Sauver</cp:lastModifiedBy>
  <cp:revision>86</cp:revision>
  <dcterms:created xsi:type="dcterms:W3CDTF">2013-01-07T23:53:09Z</dcterms:created>
  <dcterms:modified xsi:type="dcterms:W3CDTF">2013-01-13T03:40:50Z</dcterms:modified>
</cp:coreProperties>
</file>