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2"/>
  </p:notesMasterIdLst>
  <p:handoutMasterIdLst>
    <p:handoutMasterId r:id="rId123"/>
  </p:handoutMasterIdLst>
  <p:sldIdLst>
    <p:sldId id="256" r:id="rId2"/>
    <p:sldId id="283" r:id="rId3"/>
    <p:sldId id="365" r:id="rId4"/>
    <p:sldId id="280" r:id="rId5"/>
    <p:sldId id="257" r:id="rId6"/>
    <p:sldId id="402" r:id="rId7"/>
    <p:sldId id="278" r:id="rId8"/>
    <p:sldId id="279" r:id="rId9"/>
    <p:sldId id="284" r:id="rId10"/>
    <p:sldId id="298" r:id="rId11"/>
    <p:sldId id="314" r:id="rId12"/>
    <p:sldId id="310" r:id="rId13"/>
    <p:sldId id="281" r:id="rId14"/>
    <p:sldId id="293" r:id="rId15"/>
    <p:sldId id="295" r:id="rId16"/>
    <p:sldId id="285" r:id="rId17"/>
    <p:sldId id="292" r:id="rId18"/>
    <p:sldId id="330" r:id="rId19"/>
    <p:sldId id="331" r:id="rId20"/>
    <p:sldId id="294" r:id="rId21"/>
    <p:sldId id="332" r:id="rId22"/>
    <p:sldId id="403" r:id="rId23"/>
    <p:sldId id="306" r:id="rId24"/>
    <p:sldId id="296" r:id="rId25"/>
    <p:sldId id="297" r:id="rId26"/>
    <p:sldId id="299" r:id="rId27"/>
    <p:sldId id="275" r:id="rId28"/>
    <p:sldId id="333" r:id="rId29"/>
    <p:sldId id="334" r:id="rId30"/>
    <p:sldId id="335" r:id="rId31"/>
    <p:sldId id="339" r:id="rId32"/>
    <p:sldId id="336" r:id="rId33"/>
    <p:sldId id="337" r:id="rId34"/>
    <p:sldId id="338" r:id="rId35"/>
    <p:sldId id="343" r:id="rId36"/>
    <p:sldId id="346" r:id="rId37"/>
    <p:sldId id="349" r:id="rId38"/>
    <p:sldId id="347" r:id="rId39"/>
    <p:sldId id="381" r:id="rId40"/>
    <p:sldId id="382" r:id="rId41"/>
    <p:sldId id="383" r:id="rId42"/>
    <p:sldId id="258" r:id="rId43"/>
    <p:sldId id="380" r:id="rId44"/>
    <p:sldId id="366" r:id="rId45"/>
    <p:sldId id="405" r:id="rId46"/>
    <p:sldId id="408" r:id="rId47"/>
    <p:sldId id="409" r:id="rId48"/>
    <p:sldId id="390" r:id="rId49"/>
    <p:sldId id="259" r:id="rId50"/>
    <p:sldId id="348" r:id="rId51"/>
    <p:sldId id="350" r:id="rId52"/>
    <p:sldId id="260" r:id="rId53"/>
    <p:sldId id="368" r:id="rId54"/>
    <p:sldId id="369" r:id="rId55"/>
    <p:sldId id="287" r:id="rId56"/>
    <p:sldId id="410" r:id="rId57"/>
    <p:sldId id="391" r:id="rId58"/>
    <p:sldId id="367" r:id="rId59"/>
    <p:sldId id="352" r:id="rId60"/>
    <p:sldId id="386" r:id="rId61"/>
    <p:sldId id="370" r:id="rId62"/>
    <p:sldId id="387" r:id="rId63"/>
    <p:sldId id="371" r:id="rId64"/>
    <p:sldId id="373" r:id="rId65"/>
    <p:sldId id="372" r:id="rId66"/>
    <p:sldId id="351" r:id="rId67"/>
    <p:sldId id="375" r:id="rId68"/>
    <p:sldId id="374" r:id="rId69"/>
    <p:sldId id="353" r:id="rId70"/>
    <p:sldId id="354" r:id="rId71"/>
    <p:sldId id="355" r:id="rId72"/>
    <p:sldId id="356" r:id="rId73"/>
    <p:sldId id="357" r:id="rId74"/>
    <p:sldId id="358" r:id="rId75"/>
    <p:sldId id="359" r:id="rId76"/>
    <p:sldId id="360" r:id="rId77"/>
    <p:sldId id="361" r:id="rId78"/>
    <p:sldId id="261" r:id="rId79"/>
    <p:sldId id="376" r:id="rId80"/>
    <p:sldId id="384" r:id="rId81"/>
    <p:sldId id="290" r:id="rId82"/>
    <p:sldId id="291" r:id="rId83"/>
    <p:sldId id="312" r:id="rId84"/>
    <p:sldId id="340" r:id="rId85"/>
    <p:sldId id="341" r:id="rId86"/>
    <p:sldId id="404" r:id="rId87"/>
    <p:sldId id="311" r:id="rId88"/>
    <p:sldId id="307" r:id="rId89"/>
    <p:sldId id="300" r:id="rId90"/>
    <p:sldId id="301" r:id="rId91"/>
    <p:sldId id="303" r:id="rId92"/>
    <p:sldId id="302" r:id="rId93"/>
    <p:sldId id="342" r:id="rId94"/>
    <p:sldId id="304" r:id="rId95"/>
    <p:sldId id="305" r:id="rId96"/>
    <p:sldId id="313" r:id="rId97"/>
    <p:sldId id="315" r:id="rId98"/>
    <p:sldId id="309" r:id="rId99"/>
    <p:sldId id="316" r:id="rId100"/>
    <p:sldId id="317" r:id="rId101"/>
    <p:sldId id="318" r:id="rId102"/>
    <p:sldId id="319" r:id="rId103"/>
    <p:sldId id="320" r:id="rId104"/>
    <p:sldId id="399" r:id="rId105"/>
    <p:sldId id="400" r:id="rId106"/>
    <p:sldId id="401" r:id="rId107"/>
    <p:sldId id="394" r:id="rId108"/>
    <p:sldId id="395" r:id="rId109"/>
    <p:sldId id="396" r:id="rId110"/>
    <p:sldId id="397" r:id="rId111"/>
    <p:sldId id="398" r:id="rId112"/>
    <p:sldId id="344" r:id="rId113"/>
    <p:sldId id="345" r:id="rId114"/>
    <p:sldId id="392" r:id="rId115"/>
    <p:sldId id="329" r:id="rId116"/>
    <p:sldId id="276" r:id="rId117"/>
    <p:sldId id="265" r:id="rId118"/>
    <p:sldId id="393" r:id="rId119"/>
    <p:sldId id="406" r:id="rId120"/>
    <p:sldId id="407"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883" autoAdjust="0"/>
    <p:restoredTop sz="99672" autoAdjust="0"/>
  </p:normalViewPr>
  <p:slideViewPr>
    <p:cSldViewPr snapToGrid="0" snapToObjects="1">
      <p:cViewPr>
        <p:scale>
          <a:sx n="100" d="100"/>
          <a:sy n="100" d="100"/>
        </p:scale>
        <p:origin x="-2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424"/>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notesMaster" Target="notesMasters/notesMaster1.xml"/><Relationship Id="rId123" Type="http://schemas.openxmlformats.org/officeDocument/2006/relationships/handoutMaster" Target="handoutMasters/handoutMaster1.xml"/><Relationship Id="rId124" Type="http://schemas.openxmlformats.org/officeDocument/2006/relationships/printerSettings" Target="printerSettings/printerSettings1.bin"/><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halkboar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5F3D68-BF80-1545-B9FE-5145A6FE9C85}" type="datetimeFigureOut">
              <a:rPr lang="en-US" smtClean="0">
                <a:latin typeface="Chalkboard"/>
              </a:rPr>
              <a:t>10/9/13</a:t>
            </a:fld>
            <a:endParaRPr lang="en-US" dirty="0">
              <a:latin typeface="Chalkboar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halkboar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C690D7-8067-1345-B9FF-483CE10CF6F9}" type="slidenum">
              <a:rPr lang="en-US" smtClean="0">
                <a:latin typeface="Chalkboard"/>
              </a:rPr>
              <a:t>‹#›</a:t>
            </a:fld>
            <a:endParaRPr lang="en-US" dirty="0">
              <a:latin typeface="Chalkboard"/>
            </a:endParaRPr>
          </a:p>
        </p:txBody>
      </p:sp>
    </p:spTree>
    <p:extLst>
      <p:ext uri="{BB962C8B-B14F-4D97-AF65-F5344CB8AC3E}">
        <p14:creationId xmlns:p14="http://schemas.microsoft.com/office/powerpoint/2010/main" val="4167949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halkboard"/>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halkboard"/>
              </a:defRPr>
            </a:lvl1pPr>
          </a:lstStyle>
          <a:p>
            <a:fld id="{BFAB32E0-5344-384E-91EE-9AE1445B4CC4}" type="datetimeFigureOut">
              <a:rPr lang="en-US" smtClean="0"/>
              <a:pPr/>
              <a:t>10/9/13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halkboard"/>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halkboard"/>
              </a:defRPr>
            </a:lvl1pPr>
          </a:lstStyle>
          <a:p>
            <a:fld id="{8C7EBAD0-4124-0F42-8422-265ECCB12050}" type="slidenum">
              <a:rPr lang="en-US" smtClean="0"/>
              <a:pPr/>
              <a:t>‹#›</a:t>
            </a:fld>
            <a:endParaRPr lang="en-US" dirty="0"/>
          </a:p>
        </p:txBody>
      </p:sp>
    </p:spTree>
    <p:extLst>
      <p:ext uri="{BB962C8B-B14F-4D97-AF65-F5344CB8AC3E}">
        <p14:creationId xmlns:p14="http://schemas.microsoft.com/office/powerpoint/2010/main" val="21259727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halkboard"/>
        <a:ea typeface="+mn-ea"/>
        <a:cs typeface="+mn-cs"/>
      </a:defRPr>
    </a:lvl1pPr>
    <a:lvl2pPr marL="457200" algn="l" defTabSz="457200" rtl="0" eaLnBrk="1" latinLnBrk="0" hangingPunct="1">
      <a:defRPr sz="1200" kern="1200">
        <a:solidFill>
          <a:schemeClr val="tx1"/>
        </a:solidFill>
        <a:latin typeface="Chalkboard"/>
        <a:ea typeface="+mn-ea"/>
        <a:cs typeface="+mn-cs"/>
      </a:defRPr>
    </a:lvl2pPr>
    <a:lvl3pPr marL="914400" algn="l" defTabSz="457200" rtl="0" eaLnBrk="1" latinLnBrk="0" hangingPunct="1">
      <a:defRPr sz="1200" kern="1200">
        <a:solidFill>
          <a:schemeClr val="tx1"/>
        </a:solidFill>
        <a:latin typeface="Chalkboard"/>
        <a:ea typeface="+mn-ea"/>
        <a:cs typeface="+mn-cs"/>
      </a:defRPr>
    </a:lvl3pPr>
    <a:lvl4pPr marL="1371600" algn="l" defTabSz="457200" rtl="0" eaLnBrk="1" latinLnBrk="0" hangingPunct="1">
      <a:defRPr sz="1200" kern="1200">
        <a:solidFill>
          <a:schemeClr val="tx1"/>
        </a:solidFill>
        <a:latin typeface="Chalkboard"/>
        <a:ea typeface="+mn-ea"/>
        <a:cs typeface="+mn-cs"/>
      </a:defRPr>
    </a:lvl4pPr>
    <a:lvl5pPr marL="1828800" algn="l" defTabSz="457200" rtl="0" eaLnBrk="1" latinLnBrk="0" hangingPunct="1">
      <a:defRPr sz="1200" kern="1200">
        <a:solidFill>
          <a:schemeClr val="tx1"/>
        </a:solidFill>
        <a:latin typeface="Chalkboard"/>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73296-E7C0-DB4E-9FD3-DA2F8813A45D}" type="datetime1">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259963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A2F08-89C0-A54F-8F51-26E012110C7C}" type="datetime1">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116306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2B9E2-3159-4743-95C4-96249CB5017C}" type="datetime1">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3759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98ECC7-B3C0-B044-962B-164B10881B0C}" type="datetime1">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362918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49A9F-0599-9448-AD8B-446435CEEA4B}" type="datetime1">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67538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0E0E02-7D79-E746-B388-ED2AF3F7FEF5}" type="datetime1">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188818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06497-DD05-C64C-A2C7-571744FF92E3}" type="datetime1">
              <a:rPr lang="en-US" smtClean="0"/>
              <a:t>10/9/13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147071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42D7F-484D-7C4B-8FCE-B16582BDDCDC}" type="datetime1">
              <a:rPr lang="en-US" smtClean="0"/>
              <a:t>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139736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3CEB-DFAF-864B-A0A3-F558CAC917CA}" type="datetime1">
              <a:rPr lang="en-US" smtClean="0"/>
              <a:t>10/9/13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424112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D570E-59A1-B54E-840F-006CD4D3E527}" type="datetime1">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43750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9738A-76A7-4549-A463-FCF15B786960}" type="datetime1">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BC2B5-9A5E-664D-818E-2CF9969E99F0}" type="slidenum">
              <a:rPr lang="en-US" smtClean="0"/>
              <a:t>‹#›</a:t>
            </a:fld>
            <a:endParaRPr lang="en-US"/>
          </a:p>
        </p:txBody>
      </p:sp>
    </p:spTree>
    <p:extLst>
      <p:ext uri="{BB962C8B-B14F-4D97-AF65-F5344CB8AC3E}">
        <p14:creationId xmlns:p14="http://schemas.microsoft.com/office/powerpoint/2010/main" val="2022638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halkboard"/>
              </a:defRPr>
            </a:lvl1pPr>
          </a:lstStyle>
          <a:p>
            <a:fld id="{89FC8A7A-B6BC-2746-942A-FFD1B1AA5947}" type="datetime1">
              <a:rPr lang="en-US" smtClean="0"/>
              <a:t>10/9/13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halkboard"/>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halkboard"/>
              </a:defRPr>
            </a:lvl1pPr>
          </a:lstStyle>
          <a:p>
            <a:fld id="{0AEBC2B5-9A5E-664D-818E-2CF9969E99F0}" type="slidenum">
              <a:rPr lang="en-US" smtClean="0"/>
              <a:pPr/>
              <a:t>‹#›</a:t>
            </a:fld>
            <a:endParaRPr lang="en-US" dirty="0"/>
          </a:p>
        </p:txBody>
      </p:sp>
    </p:spTree>
    <p:extLst>
      <p:ext uri="{BB962C8B-B14F-4D97-AF65-F5344CB8AC3E}">
        <p14:creationId xmlns:p14="http://schemas.microsoft.com/office/powerpoint/2010/main" val="339765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Chalkboar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halkboard"/>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halkboard"/>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halkboard"/>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halkboard"/>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halkboar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VjfaCoA2sQ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8665"/>
            <a:ext cx="7772400" cy="1150693"/>
          </a:xfrm>
        </p:spPr>
        <p:txBody>
          <a:bodyPr>
            <a:normAutofit/>
          </a:bodyPr>
          <a:lstStyle/>
          <a:p>
            <a:r>
              <a:rPr lang="en-US" sz="3200" b="1" dirty="0" smtClean="0">
                <a:latin typeface="Chalkboard"/>
                <a:cs typeface="Chalkboard"/>
              </a:rPr>
              <a:t>A Conversation About </a:t>
            </a:r>
            <a:br>
              <a:rPr lang="en-US" sz="3200" b="1" dirty="0" smtClean="0">
                <a:latin typeface="Chalkboard"/>
                <a:cs typeface="Chalkboard"/>
              </a:rPr>
            </a:br>
            <a:r>
              <a:rPr lang="en-US" sz="3200" b="1" dirty="0" smtClean="0">
                <a:latin typeface="Chalkboard"/>
                <a:cs typeface="Chalkboard"/>
              </a:rPr>
              <a:t>Cloud Computing and Security</a:t>
            </a:r>
            <a:endParaRPr lang="en-US" sz="3200" b="1" dirty="0">
              <a:latin typeface="Chalkboard"/>
              <a:cs typeface="Chalkboard"/>
            </a:endParaRPr>
          </a:p>
        </p:txBody>
      </p:sp>
      <p:sp>
        <p:nvSpPr>
          <p:cNvPr id="3" name="Subtitle 2"/>
          <p:cNvSpPr>
            <a:spLocks noGrp="1"/>
          </p:cNvSpPr>
          <p:nvPr>
            <p:ph type="subTitle" idx="1"/>
          </p:nvPr>
        </p:nvSpPr>
        <p:spPr>
          <a:xfrm>
            <a:off x="487680" y="2494338"/>
            <a:ext cx="8188960" cy="3967422"/>
          </a:xfrm>
        </p:spPr>
        <p:txBody>
          <a:bodyPr>
            <a:normAutofit/>
          </a:bodyPr>
          <a:lstStyle/>
          <a:p>
            <a:r>
              <a:rPr lang="en-US" sz="2400" dirty="0" smtClean="0">
                <a:solidFill>
                  <a:schemeClr val="tx1"/>
                </a:solidFill>
              </a:rPr>
              <a:t>Joe St Sauver, Ph.D. (joe@oregon.uoregon.edu)</a:t>
            </a:r>
          </a:p>
          <a:p>
            <a:endParaRPr lang="en-US" sz="2400" dirty="0">
              <a:solidFill>
                <a:schemeClr val="tx1"/>
              </a:solidFill>
            </a:endParaRPr>
          </a:p>
          <a:p>
            <a:r>
              <a:rPr lang="en-US" sz="2400" dirty="0" smtClean="0">
                <a:solidFill>
                  <a:schemeClr val="tx1"/>
                </a:solidFill>
              </a:rPr>
              <a:t>NWACC Security Meeting, October 10</a:t>
            </a:r>
            <a:r>
              <a:rPr lang="en-US" sz="2400" baseline="30000" dirty="0" smtClean="0">
                <a:solidFill>
                  <a:schemeClr val="tx1"/>
                </a:solidFill>
              </a:rPr>
              <a:t>th</a:t>
            </a:r>
            <a:r>
              <a:rPr lang="en-US" sz="2400" dirty="0" smtClean="0">
                <a:solidFill>
                  <a:schemeClr val="tx1"/>
                </a:solidFill>
              </a:rPr>
              <a:t>, 2013</a:t>
            </a:r>
          </a:p>
          <a:p>
            <a:endParaRPr lang="en-US" sz="2400" dirty="0">
              <a:solidFill>
                <a:schemeClr val="tx1"/>
              </a:solidFill>
            </a:endParaRPr>
          </a:p>
          <a:p>
            <a:r>
              <a:rPr lang="en-US" sz="2400" dirty="0" smtClean="0">
                <a:solidFill>
                  <a:schemeClr val="tx1"/>
                </a:solidFill>
              </a:rPr>
              <a:t>http://pages.uoregon.edu/joe/nwacc-security-2013/</a:t>
            </a:r>
          </a:p>
          <a:p>
            <a:endParaRPr lang="en-US" sz="2400" dirty="0" smtClean="0">
              <a:solidFill>
                <a:schemeClr val="tx1"/>
              </a:solidFill>
            </a:endParaRPr>
          </a:p>
          <a:p>
            <a:endParaRPr lang="en-US" sz="2400" dirty="0">
              <a:solidFill>
                <a:schemeClr val="tx1"/>
              </a:solidFill>
            </a:endParaRPr>
          </a:p>
          <a:p>
            <a:r>
              <a:rPr lang="en-US" sz="2000" dirty="0" smtClean="0">
                <a:solidFill>
                  <a:schemeClr val="tx1"/>
                </a:solidFill>
              </a:rPr>
              <a:t>Disclaimer: all opinions expressed are solely those of the author and do not necessarily represent the opinion of any other party</a:t>
            </a: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7675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2691"/>
            <a:ext cx="8768080" cy="972206"/>
          </a:xfrm>
        </p:spPr>
        <p:txBody>
          <a:bodyPr>
            <a:normAutofit/>
          </a:bodyPr>
          <a:lstStyle/>
          <a:p>
            <a:r>
              <a:rPr lang="en-US" sz="3200" b="1" dirty="0" smtClean="0"/>
              <a:t>Seems Like EVERYONE's Now At </a:t>
            </a:r>
            <a:br>
              <a:rPr lang="en-US" sz="3200" b="1" dirty="0" smtClean="0"/>
            </a:br>
            <a:r>
              <a:rPr lang="en-US" sz="3200" b="1" dirty="0" smtClean="0"/>
              <a:t>Least </a:t>
            </a:r>
            <a:r>
              <a:rPr lang="en-US" sz="3200" b="1" u="sng" dirty="0" smtClean="0"/>
              <a:t>Considering</a:t>
            </a:r>
            <a:r>
              <a:rPr lang="en-US" sz="3200" b="1" dirty="0" smtClean="0"/>
              <a:t> the Cloud</a:t>
            </a:r>
            <a:endParaRPr lang="en-US" sz="3200" b="1" dirty="0"/>
          </a:p>
        </p:txBody>
      </p:sp>
      <p:sp>
        <p:nvSpPr>
          <p:cNvPr id="8" name="Content Placeholder 7"/>
          <p:cNvSpPr>
            <a:spLocks noGrp="1"/>
          </p:cNvSpPr>
          <p:nvPr>
            <p:ph idx="1"/>
          </p:nvPr>
        </p:nvSpPr>
        <p:spPr/>
        <p:txBody>
          <a:bodyPr>
            <a:normAutofit/>
          </a:bodyPr>
          <a:lstStyle/>
          <a:p>
            <a:r>
              <a:rPr lang="en-US" sz="2400" b="1" dirty="0" smtClean="0"/>
              <a:t>"94% of Enterprises are at least discussing cloud or cloud services"</a:t>
            </a:r>
            <a:br>
              <a:rPr lang="en-US" sz="2400" b="1" dirty="0" smtClean="0"/>
            </a:br>
            <a:r>
              <a:rPr lang="en-US" sz="2400" dirty="0" smtClean="0"/>
              <a:t/>
            </a:r>
            <a:br>
              <a:rPr lang="en-US" sz="2400" dirty="0" smtClean="0"/>
            </a:br>
            <a:r>
              <a:rPr lang="en-US" sz="2400" dirty="0" smtClean="0"/>
              <a:t>"Avoiding the Hidden Costs of the Cloud,"</a:t>
            </a:r>
            <a:r>
              <a:rPr lang="en-US" sz="2400" dirty="0"/>
              <a:t> </a:t>
            </a:r>
            <a:r>
              <a:rPr lang="en-US" sz="2400" dirty="0" smtClean="0"/>
              <a:t>PDF page 4, http</a:t>
            </a:r>
            <a:r>
              <a:rPr lang="en-US" sz="2400" dirty="0"/>
              <a:t>://</a:t>
            </a:r>
            <a:r>
              <a:rPr lang="en-US" sz="2400" dirty="0" err="1"/>
              <a:t>www.symantec.com</a:t>
            </a:r>
            <a:r>
              <a:rPr lang="en-US" sz="2400" dirty="0"/>
              <a:t>/content/en/us/about/media/</a:t>
            </a:r>
            <a:r>
              <a:rPr lang="en-US" sz="2400" dirty="0" err="1"/>
              <a:t>pdfs</a:t>
            </a:r>
            <a:r>
              <a:rPr lang="en-US" sz="2400" dirty="0"/>
              <a:t>/b-state-of-cloud-global-results-2013.en-us.pdf</a:t>
            </a:r>
          </a:p>
        </p:txBody>
      </p:sp>
    </p:spTree>
    <p:extLst>
      <p:ext uri="{BB962C8B-B14F-4D97-AF65-F5344CB8AC3E}">
        <p14:creationId xmlns:p14="http://schemas.microsoft.com/office/powerpoint/2010/main" val="3041227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CSA Cloud Controls Matrix</a:t>
            </a:r>
            <a:endParaRPr lang="en-US" sz="3200" b="1" dirty="0"/>
          </a:p>
        </p:txBody>
      </p:sp>
      <p:sp>
        <p:nvSpPr>
          <p:cNvPr id="3" name="Content Placeholder 2"/>
          <p:cNvSpPr>
            <a:spLocks noGrp="1"/>
          </p:cNvSpPr>
          <p:nvPr>
            <p:ph idx="1"/>
          </p:nvPr>
        </p:nvSpPr>
        <p:spPr>
          <a:xfrm>
            <a:off x="243840" y="788009"/>
            <a:ext cx="8696960" cy="5876951"/>
          </a:xfrm>
        </p:spPr>
        <p:txBody>
          <a:bodyPr>
            <a:normAutofit/>
          </a:bodyPr>
          <a:lstStyle/>
          <a:p>
            <a:r>
              <a:rPr lang="en-US" sz="2400" dirty="0" smtClean="0"/>
              <a:t>The CSA Cloud Controls Matrix (CSA CCM) is the security framework that I've previously suggested Internet2 use with its NET+ providers.</a:t>
            </a:r>
          </a:p>
          <a:p>
            <a:r>
              <a:rPr lang="en-US" sz="2400" dirty="0" smtClean="0"/>
              <a:t>Sometimes folks wonder how the CSA CAIQ and the CSA CCM relate... While the CSA CAIQ aligns with what the CSA CCM also covers, the CAIQ is basically a checklist while the CCM provides an outline for preparation of a narrative whitepaper covering relevant security topics in depth </a:t>
            </a:r>
            <a:endParaRPr lang="en-US" sz="2400" dirty="0"/>
          </a:p>
          <a:p>
            <a:r>
              <a:rPr lang="en-US" sz="2400" dirty="0" smtClean="0"/>
              <a:t>The CSA CCM approach also avoid any problems that may be associated with completing a checklist but </a:t>
            </a:r>
            <a:br>
              <a:rPr lang="en-US" sz="2400" dirty="0" smtClean="0"/>
            </a:br>
            <a:r>
              <a:rPr lang="en-US" sz="2400" dirty="0" smtClean="0"/>
              <a:t>NOT FIXING any issues that may be exposed as a result. If you complete a CSA CCM-based whitepaper talking about your approach to security, it becomes quite difficult to gloss over/ignore areas where deficiencies may exist. </a:t>
            </a:r>
          </a:p>
        </p:txBody>
      </p:sp>
      <p:sp>
        <p:nvSpPr>
          <p:cNvPr id="4" name="Slide Number Placeholder 3"/>
          <p:cNvSpPr>
            <a:spLocks noGrp="1"/>
          </p:cNvSpPr>
          <p:nvPr>
            <p:ph type="sldNum" sz="quarter" idx="12"/>
          </p:nvPr>
        </p:nvSpPr>
        <p:spPr/>
        <p:txBody>
          <a:bodyPr/>
          <a:lstStyle/>
          <a:p>
            <a:fld id="{0AEBC2B5-9A5E-664D-818E-2CF9969E99F0}" type="slidenum">
              <a:rPr lang="en-US" smtClean="0"/>
              <a:t>100</a:t>
            </a:fld>
            <a:endParaRPr lang="en-US"/>
          </a:p>
        </p:txBody>
      </p:sp>
    </p:spTree>
    <p:extLst>
      <p:ext uri="{BB962C8B-B14F-4D97-AF65-F5344CB8AC3E}">
        <p14:creationId xmlns:p14="http://schemas.microsoft.com/office/powerpoint/2010/main" val="1500239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CSA CCM 1.4 vs. CSA CCM 3.0</a:t>
            </a:r>
            <a:endParaRPr lang="en-US" sz="3200" b="1" dirty="0"/>
          </a:p>
        </p:txBody>
      </p:sp>
      <p:sp>
        <p:nvSpPr>
          <p:cNvPr id="3" name="Content Placeholder 2"/>
          <p:cNvSpPr>
            <a:spLocks noGrp="1"/>
          </p:cNvSpPr>
          <p:nvPr>
            <p:ph idx="1"/>
          </p:nvPr>
        </p:nvSpPr>
        <p:spPr>
          <a:xfrm>
            <a:off x="243840" y="939800"/>
            <a:ext cx="8696960" cy="5725160"/>
          </a:xfrm>
        </p:spPr>
        <p:txBody>
          <a:bodyPr>
            <a:normAutofit/>
          </a:bodyPr>
          <a:lstStyle/>
          <a:p>
            <a:r>
              <a:rPr lang="en-US" sz="2400" dirty="0" smtClean="0"/>
              <a:t>The version of the CSA CCM that I originally recommended, v1.4, had just under a hundred questions. Candidly, one of the reasons I liked it was that it was relatively brief (you might not think I like succinct paperwork given the length of my talks, but really, I do)</a:t>
            </a:r>
            <a:endParaRPr lang="en-US" sz="2400" dirty="0"/>
          </a:p>
          <a:p>
            <a:r>
              <a:rPr lang="en-US" sz="2400" dirty="0" smtClean="0"/>
              <a:t>Community-wide experience with the 1.4 version of the CSA CCM lead to the realization that it didn't cover everything. Thus, the most recent version of the CSA CCM, v3.0, released in late September, now has 136 items, obviously a significant expansion.</a:t>
            </a:r>
            <a:endParaRPr lang="en-US" sz="2400" dirty="0"/>
          </a:p>
          <a:p>
            <a:r>
              <a:rPr lang="en-US" sz="2400" dirty="0" smtClean="0"/>
              <a:t>Internet2 is currently considering whether it wants to move to CSA CCM v3.0 (my recommendation would be that we do so). In fact, my recommendation would be that we routinely roll to new versions of the CSA CCM, as they may be released.</a:t>
            </a:r>
          </a:p>
        </p:txBody>
      </p:sp>
      <p:sp>
        <p:nvSpPr>
          <p:cNvPr id="4" name="Slide Number Placeholder 3"/>
          <p:cNvSpPr>
            <a:spLocks noGrp="1"/>
          </p:cNvSpPr>
          <p:nvPr>
            <p:ph type="sldNum" sz="quarter" idx="12"/>
          </p:nvPr>
        </p:nvSpPr>
        <p:spPr/>
        <p:txBody>
          <a:bodyPr/>
          <a:lstStyle/>
          <a:p>
            <a:fld id="{0AEBC2B5-9A5E-664D-818E-2CF9969E99F0}" type="slidenum">
              <a:rPr lang="en-US" smtClean="0"/>
              <a:t>101</a:t>
            </a:fld>
            <a:endParaRPr lang="en-US"/>
          </a:p>
        </p:txBody>
      </p:sp>
    </p:spTree>
    <p:extLst>
      <p:ext uri="{BB962C8B-B14F-4D97-AF65-F5344CB8AC3E}">
        <p14:creationId xmlns:p14="http://schemas.microsoft.com/office/powerpoint/2010/main" val="3877091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What Controls ("Rows") are in CSA CCM?</a:t>
            </a:r>
            <a:endParaRPr lang="en-US" sz="3200" b="1" dirty="0"/>
          </a:p>
        </p:txBody>
      </p:sp>
      <p:sp>
        <p:nvSpPr>
          <p:cNvPr id="3" name="Content Placeholder 2"/>
          <p:cNvSpPr>
            <a:spLocks noGrp="1"/>
          </p:cNvSpPr>
          <p:nvPr>
            <p:ph idx="1"/>
          </p:nvPr>
        </p:nvSpPr>
        <p:spPr>
          <a:xfrm>
            <a:off x="243840" y="939800"/>
            <a:ext cx="8696960" cy="5725160"/>
          </a:xfrm>
        </p:spPr>
        <p:txBody>
          <a:bodyPr>
            <a:normAutofit/>
          </a:bodyPr>
          <a:lstStyle/>
          <a:p>
            <a:r>
              <a:rPr lang="en-US" sz="2400" dirty="0" smtClean="0"/>
              <a:t>To see, </a:t>
            </a:r>
            <a:r>
              <a:rPr lang="en-US" sz="2400" dirty="0"/>
              <a:t>download a copy at </a:t>
            </a:r>
            <a:br>
              <a:rPr lang="en-US" sz="2400" dirty="0"/>
            </a:br>
            <a:r>
              <a:rPr lang="en-US" sz="2400" dirty="0"/>
              <a:t>https://</a:t>
            </a:r>
            <a:r>
              <a:rPr lang="en-US" sz="2400" dirty="0" err="1"/>
              <a:t>downloads.cloudsecurityalliance.org</a:t>
            </a:r>
            <a:r>
              <a:rPr lang="en-US" sz="2400" dirty="0"/>
              <a:t>/initiatives/</a:t>
            </a:r>
            <a:r>
              <a:rPr lang="en-US" sz="2400" dirty="0" err="1"/>
              <a:t>ccm</a:t>
            </a:r>
            <a:r>
              <a:rPr lang="en-US" sz="2400" dirty="0"/>
              <a:t>/CSA_CCM_v3.0.</a:t>
            </a:r>
            <a:r>
              <a:rPr lang="en-US" sz="2400" dirty="0" smtClean="0"/>
              <a:t>xlsx</a:t>
            </a:r>
          </a:p>
          <a:p>
            <a:endParaRPr lang="en-US" sz="2400" dirty="0"/>
          </a:p>
          <a:p>
            <a:r>
              <a:rPr lang="en-US" sz="2400" dirty="0" smtClean="0"/>
              <a:t>Its 136 </a:t>
            </a:r>
            <a:r>
              <a:rPr lang="en-US" sz="2400" u="sng" dirty="0" smtClean="0"/>
              <a:t>rows</a:t>
            </a:r>
            <a:r>
              <a:rPr lang="en-US" sz="2400" dirty="0" smtClean="0"/>
              <a:t> ("controls") are grouped into 16 </a:t>
            </a:r>
            <a:r>
              <a:rPr lang="en-US" sz="2400" dirty="0"/>
              <a:t>topical areas:</a:t>
            </a:r>
            <a:br>
              <a:rPr lang="en-US" sz="2400" dirty="0"/>
            </a:br>
            <a:r>
              <a:rPr lang="en-US" sz="2400" dirty="0" smtClean="0"/>
              <a:t>1) </a:t>
            </a:r>
            <a:r>
              <a:rPr lang="en-US" sz="2400" dirty="0"/>
              <a:t>Application &amp; Interface </a:t>
            </a:r>
            <a:r>
              <a:rPr lang="en-US" sz="2400" dirty="0" smtClean="0"/>
              <a:t>Security</a:t>
            </a:r>
            <a:br>
              <a:rPr lang="en-US" sz="2400" dirty="0" smtClean="0"/>
            </a:br>
            <a:r>
              <a:rPr lang="en-US" sz="2400" dirty="0" smtClean="0"/>
              <a:t>2) </a:t>
            </a:r>
            <a:r>
              <a:rPr lang="en-US" sz="2400" dirty="0"/>
              <a:t>Audit Assurance &amp; </a:t>
            </a:r>
            <a:r>
              <a:rPr lang="en-US" sz="2400" dirty="0" smtClean="0"/>
              <a:t>Compliance</a:t>
            </a:r>
            <a:br>
              <a:rPr lang="en-US" sz="2400" dirty="0" smtClean="0"/>
            </a:br>
            <a:r>
              <a:rPr lang="en-US" sz="2400" dirty="0" smtClean="0"/>
              <a:t>3) </a:t>
            </a:r>
            <a:r>
              <a:rPr lang="en-US" sz="2400" dirty="0"/>
              <a:t>Business Continuity Management &amp; Operational </a:t>
            </a:r>
            <a:r>
              <a:rPr lang="en-US" sz="2400" dirty="0" smtClean="0"/>
              <a:t> </a:t>
            </a:r>
            <a:br>
              <a:rPr lang="en-US" sz="2400" dirty="0" smtClean="0"/>
            </a:br>
            <a:r>
              <a:rPr lang="en-US" sz="2400" dirty="0" smtClean="0"/>
              <a:t>    Resilience</a:t>
            </a:r>
            <a:br>
              <a:rPr lang="en-US" sz="2400" dirty="0" smtClean="0"/>
            </a:br>
            <a:r>
              <a:rPr lang="en-US" sz="2400" dirty="0" smtClean="0"/>
              <a:t>4) </a:t>
            </a:r>
            <a:r>
              <a:rPr lang="en-US" sz="2400" dirty="0"/>
              <a:t>Change Control &amp; Configuration </a:t>
            </a:r>
            <a:r>
              <a:rPr lang="en-US" sz="2400" dirty="0" smtClean="0"/>
              <a:t>Management</a:t>
            </a:r>
            <a:br>
              <a:rPr lang="en-US" sz="2400" dirty="0" smtClean="0"/>
            </a:br>
            <a:r>
              <a:rPr lang="en-US" sz="2400" dirty="0" smtClean="0"/>
              <a:t>5) </a:t>
            </a:r>
            <a:r>
              <a:rPr lang="en-US" sz="2400" dirty="0"/>
              <a:t>Data Security &amp; Information Lifecycle </a:t>
            </a:r>
            <a:r>
              <a:rPr lang="en-US" sz="2400" dirty="0" smtClean="0"/>
              <a:t>Management</a:t>
            </a:r>
            <a:br>
              <a:rPr lang="en-US" sz="2400" dirty="0" smtClean="0"/>
            </a:br>
            <a:r>
              <a:rPr lang="en-US" sz="2400" dirty="0" smtClean="0"/>
              <a:t>6) </a:t>
            </a:r>
            <a:r>
              <a:rPr lang="en-US" sz="2400" dirty="0"/>
              <a:t>Datacenter </a:t>
            </a:r>
            <a:r>
              <a:rPr lang="en-US" sz="2400" dirty="0" smtClean="0"/>
              <a:t>Security</a:t>
            </a:r>
            <a:br>
              <a:rPr lang="en-US" sz="2400" dirty="0" smtClean="0"/>
            </a:br>
            <a:r>
              <a:rPr lang="en-US" sz="2400" dirty="0" smtClean="0"/>
              <a:t>7) </a:t>
            </a:r>
            <a:r>
              <a:rPr lang="en-US" sz="2400" dirty="0"/>
              <a:t>Encryption &amp; Key </a:t>
            </a:r>
            <a:r>
              <a:rPr lang="en-US" sz="2400" dirty="0" smtClean="0"/>
              <a:t>Management</a:t>
            </a:r>
            <a:br>
              <a:rPr lang="en-US" sz="2400" dirty="0" smtClean="0"/>
            </a:br>
            <a:r>
              <a:rPr lang="en-US" sz="2400" dirty="0" smtClean="0"/>
              <a:t>[continued on the next slide]</a:t>
            </a:r>
          </a:p>
        </p:txBody>
      </p:sp>
      <p:sp>
        <p:nvSpPr>
          <p:cNvPr id="4" name="Slide Number Placeholder 3"/>
          <p:cNvSpPr>
            <a:spLocks noGrp="1"/>
          </p:cNvSpPr>
          <p:nvPr>
            <p:ph type="sldNum" sz="quarter" idx="12"/>
          </p:nvPr>
        </p:nvSpPr>
        <p:spPr/>
        <p:txBody>
          <a:bodyPr/>
          <a:lstStyle/>
          <a:p>
            <a:fld id="{0AEBC2B5-9A5E-664D-818E-2CF9969E99F0}" type="slidenum">
              <a:rPr lang="en-US" smtClean="0"/>
              <a:t>102</a:t>
            </a:fld>
            <a:endParaRPr lang="en-US"/>
          </a:p>
        </p:txBody>
      </p:sp>
    </p:spTree>
    <p:extLst>
      <p:ext uri="{BB962C8B-B14F-4D97-AF65-F5344CB8AC3E}">
        <p14:creationId xmlns:p14="http://schemas.microsoft.com/office/powerpoint/2010/main" val="4737264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a:t>What Controls ("Rows") are in CSA </a:t>
            </a:r>
            <a:r>
              <a:rPr lang="en-US" sz="3200" b="1" dirty="0" smtClean="0"/>
              <a:t>CCM? (2)</a:t>
            </a:r>
            <a:endParaRPr lang="en-US" sz="3200" b="1" dirty="0"/>
          </a:p>
        </p:txBody>
      </p:sp>
      <p:sp>
        <p:nvSpPr>
          <p:cNvPr id="3" name="Content Placeholder 2"/>
          <p:cNvSpPr>
            <a:spLocks noGrp="1"/>
          </p:cNvSpPr>
          <p:nvPr>
            <p:ph idx="1"/>
          </p:nvPr>
        </p:nvSpPr>
        <p:spPr>
          <a:xfrm>
            <a:off x="243840" y="939800"/>
            <a:ext cx="8696960" cy="5725160"/>
          </a:xfrm>
        </p:spPr>
        <p:txBody>
          <a:bodyPr>
            <a:normAutofit/>
          </a:bodyPr>
          <a:lstStyle/>
          <a:p>
            <a:r>
              <a:rPr lang="en-US" sz="2400" dirty="0" smtClean="0"/>
              <a:t>8) </a:t>
            </a:r>
            <a:r>
              <a:rPr lang="en-US" sz="2400" dirty="0"/>
              <a:t>Governance and Risk </a:t>
            </a:r>
            <a:r>
              <a:rPr lang="en-US" sz="2400" dirty="0" smtClean="0"/>
              <a:t>Management</a:t>
            </a:r>
            <a:br>
              <a:rPr lang="en-US" sz="2400" dirty="0" smtClean="0"/>
            </a:br>
            <a:r>
              <a:rPr lang="en-US" sz="2400" dirty="0" smtClean="0"/>
              <a:t>9) </a:t>
            </a:r>
            <a:r>
              <a:rPr lang="en-US" sz="2400" dirty="0"/>
              <a:t>Human </a:t>
            </a:r>
            <a:r>
              <a:rPr lang="en-US" sz="2400" dirty="0" smtClean="0"/>
              <a:t>Resources</a:t>
            </a:r>
            <a:br>
              <a:rPr lang="en-US" sz="2400" dirty="0" smtClean="0"/>
            </a:br>
            <a:r>
              <a:rPr lang="en-US" sz="2400" dirty="0" smtClean="0"/>
              <a:t>10) </a:t>
            </a:r>
            <a:r>
              <a:rPr lang="en-US" sz="2400" dirty="0"/>
              <a:t>Identity &amp; Access </a:t>
            </a:r>
            <a:r>
              <a:rPr lang="en-US" sz="2400" dirty="0" smtClean="0"/>
              <a:t>Management</a:t>
            </a:r>
            <a:br>
              <a:rPr lang="en-US" sz="2400" dirty="0" smtClean="0"/>
            </a:br>
            <a:r>
              <a:rPr lang="en-US" sz="2400" dirty="0" smtClean="0"/>
              <a:t>11) </a:t>
            </a:r>
            <a:r>
              <a:rPr lang="en-US" sz="2400" dirty="0"/>
              <a:t>Infrastructure &amp; Virtualization </a:t>
            </a:r>
            <a:r>
              <a:rPr lang="en-US" sz="2400" dirty="0" smtClean="0"/>
              <a:t>Security</a:t>
            </a:r>
            <a:br>
              <a:rPr lang="en-US" sz="2400" dirty="0" smtClean="0"/>
            </a:br>
            <a:r>
              <a:rPr lang="en-US" sz="2400" dirty="0" smtClean="0"/>
              <a:t>12) </a:t>
            </a:r>
            <a:r>
              <a:rPr lang="en-US" sz="2400" dirty="0"/>
              <a:t>Interoperability </a:t>
            </a:r>
            <a:r>
              <a:rPr lang="en-US" sz="2400" dirty="0" smtClean="0"/>
              <a:t>&amp; Portability</a:t>
            </a:r>
            <a:br>
              <a:rPr lang="en-US" sz="2400" dirty="0" smtClean="0"/>
            </a:br>
            <a:r>
              <a:rPr lang="en-US" sz="2400" dirty="0" smtClean="0"/>
              <a:t>13) </a:t>
            </a:r>
            <a:r>
              <a:rPr lang="en-US" sz="2400" dirty="0"/>
              <a:t>Mobile </a:t>
            </a:r>
            <a:r>
              <a:rPr lang="en-US" sz="2400" dirty="0" smtClean="0"/>
              <a:t>Security</a:t>
            </a:r>
            <a:br>
              <a:rPr lang="en-US" sz="2400" dirty="0" smtClean="0"/>
            </a:br>
            <a:r>
              <a:rPr lang="en-US" sz="2400" dirty="0" smtClean="0"/>
              <a:t>14) </a:t>
            </a:r>
            <a:r>
              <a:rPr lang="en-US" sz="2400" dirty="0"/>
              <a:t>Security Incident Management, E-Discovery &amp; Cloud </a:t>
            </a:r>
            <a:r>
              <a:rPr lang="en-US" sz="2400" dirty="0" smtClean="0"/>
              <a:t/>
            </a:r>
            <a:br>
              <a:rPr lang="en-US" sz="2400" dirty="0" smtClean="0"/>
            </a:br>
            <a:r>
              <a:rPr lang="en-US" sz="2400" dirty="0" smtClean="0"/>
              <a:t>    Forensics</a:t>
            </a:r>
            <a:br>
              <a:rPr lang="en-US" sz="2400" dirty="0" smtClean="0"/>
            </a:br>
            <a:r>
              <a:rPr lang="en-US" sz="2400" dirty="0" smtClean="0"/>
              <a:t>15) </a:t>
            </a:r>
            <a:r>
              <a:rPr lang="en-US" sz="2400" dirty="0"/>
              <a:t>Supply Chain Management, Transparency and </a:t>
            </a:r>
            <a:r>
              <a:rPr lang="en-US" sz="2400" dirty="0" smtClean="0"/>
              <a:t/>
            </a:r>
            <a:br>
              <a:rPr lang="en-US" sz="2400" dirty="0" smtClean="0"/>
            </a:br>
            <a:r>
              <a:rPr lang="en-US" sz="2400" dirty="0" smtClean="0"/>
              <a:t>    Accountability</a:t>
            </a:r>
            <a:br>
              <a:rPr lang="en-US" sz="2400" dirty="0" smtClean="0"/>
            </a:br>
            <a:r>
              <a:rPr lang="en-US" sz="2400" dirty="0" smtClean="0"/>
              <a:t>16) </a:t>
            </a:r>
            <a:r>
              <a:rPr lang="en-US" sz="2400" dirty="0"/>
              <a:t>Threat and Vulnerability Management</a:t>
            </a:r>
          </a:p>
          <a:p>
            <a:endParaRPr lang="en-US" sz="2400" dirty="0" smtClean="0"/>
          </a:p>
          <a:p>
            <a:r>
              <a:rPr lang="en-US" sz="2400" dirty="0" smtClean="0"/>
              <a:t>Many of the items in each of these areas are pretty basic "common sense" items.</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103</a:t>
            </a:fld>
            <a:endParaRPr lang="en-US"/>
          </a:p>
        </p:txBody>
      </p:sp>
    </p:spTree>
    <p:extLst>
      <p:ext uri="{BB962C8B-B14F-4D97-AF65-F5344CB8AC3E}">
        <p14:creationId xmlns:p14="http://schemas.microsoft.com/office/powerpoint/2010/main" val="32731578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Items From One of Those 16 Areas:</a:t>
            </a:r>
            <a:br>
              <a:rPr lang="en-US" sz="3200" b="1" dirty="0" smtClean="0"/>
            </a:br>
            <a:r>
              <a:rPr lang="en-US" sz="3200" b="1" dirty="0" smtClean="0"/>
              <a:t>Threat and Vulnerability Management</a:t>
            </a:r>
            <a:endParaRPr lang="en-US" sz="3200" b="1" dirty="0"/>
          </a:p>
        </p:txBody>
      </p:sp>
      <p:sp>
        <p:nvSpPr>
          <p:cNvPr id="3" name="Content Placeholder 2"/>
          <p:cNvSpPr>
            <a:spLocks noGrp="1"/>
          </p:cNvSpPr>
          <p:nvPr>
            <p:ph idx="1"/>
          </p:nvPr>
        </p:nvSpPr>
        <p:spPr>
          <a:xfrm>
            <a:off x="243840" y="1257300"/>
            <a:ext cx="8696960" cy="5407660"/>
          </a:xfrm>
        </p:spPr>
        <p:txBody>
          <a:bodyPr>
            <a:normAutofit/>
          </a:bodyPr>
          <a:lstStyle/>
          <a:p>
            <a:r>
              <a:rPr lang="en-US" sz="2400" b="1" dirty="0" smtClean="0">
                <a:cs typeface="Chalkboard"/>
              </a:rPr>
              <a:t>TVM-01, Anti-Virus / Malicious Software:</a:t>
            </a:r>
            <a:br>
              <a:rPr lang="en-US" sz="2400" b="1" dirty="0" smtClean="0">
                <a:cs typeface="Chalkboard"/>
              </a:rPr>
            </a:br>
            <a:r>
              <a:rPr lang="en-US" sz="2400" b="1" dirty="0" smtClean="0">
                <a:cs typeface="Chalkboard"/>
              </a:rPr>
              <a:t/>
            </a:r>
            <a:br>
              <a:rPr lang="en-US" sz="2400" b="1" dirty="0" smtClean="0">
                <a:cs typeface="Chalkboard"/>
              </a:rPr>
            </a:br>
            <a:r>
              <a:rPr lang="en-US" sz="2400" dirty="0" smtClean="0">
                <a:solidFill>
                  <a:srgbClr val="000000"/>
                </a:solidFill>
                <a:ea typeface="Chalkboard"/>
                <a:cs typeface="Chalkboard"/>
              </a:rPr>
              <a:t>Policies </a:t>
            </a:r>
            <a:r>
              <a:rPr lang="en-US" sz="2400" dirty="0">
                <a:solidFill>
                  <a:srgbClr val="000000"/>
                </a:solidFill>
                <a:ea typeface="Chalkboard"/>
                <a:cs typeface="Chalkboard"/>
              </a:rPr>
              <a:t>and procedures shall be established, and supporting business processes and technical measures implemented, to prevent the execution of malware on organizationally-owned or managed user end-point devices (i.e., issued workstations, laptops, and mobile devices) and IT infrastructure network and systems components.</a:t>
            </a: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104</a:t>
            </a:fld>
            <a:endParaRPr lang="en-US"/>
          </a:p>
        </p:txBody>
      </p:sp>
    </p:spTree>
    <p:extLst>
      <p:ext uri="{BB962C8B-B14F-4D97-AF65-F5344CB8AC3E}">
        <p14:creationId xmlns:p14="http://schemas.microsoft.com/office/powerpoint/2010/main" val="41393837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Items From One of Those 16 Areas:</a:t>
            </a:r>
            <a:br>
              <a:rPr lang="en-US" sz="3200" b="1" dirty="0" smtClean="0"/>
            </a:br>
            <a:r>
              <a:rPr lang="en-US" sz="3200" b="1" dirty="0" smtClean="0"/>
              <a:t>Threat and Vulnerability Management (2)</a:t>
            </a:r>
            <a:endParaRPr lang="en-US" sz="3200" b="1" dirty="0"/>
          </a:p>
        </p:txBody>
      </p:sp>
      <p:sp>
        <p:nvSpPr>
          <p:cNvPr id="3" name="Content Placeholder 2"/>
          <p:cNvSpPr>
            <a:spLocks noGrp="1"/>
          </p:cNvSpPr>
          <p:nvPr>
            <p:ph idx="1"/>
          </p:nvPr>
        </p:nvSpPr>
        <p:spPr>
          <a:xfrm>
            <a:off x="243840" y="1257300"/>
            <a:ext cx="8696960" cy="5407660"/>
          </a:xfrm>
        </p:spPr>
        <p:txBody>
          <a:bodyPr>
            <a:normAutofit/>
          </a:bodyPr>
          <a:lstStyle/>
          <a:p>
            <a:r>
              <a:rPr lang="en-US" sz="2400" b="1" dirty="0" smtClean="0">
                <a:cs typeface="Chalkboard"/>
              </a:rPr>
              <a:t>TVM-02, Vulnerability/Patch Management:</a:t>
            </a:r>
            <a:r>
              <a:rPr lang="en-US" sz="2400" b="1" dirty="0">
                <a:cs typeface="Chalkboard"/>
              </a:rPr>
              <a:t/>
            </a:r>
            <a:br>
              <a:rPr lang="en-US" sz="2400" b="1" dirty="0">
                <a:cs typeface="Chalkboard"/>
              </a:rPr>
            </a:br>
            <a:r>
              <a:rPr lang="en-US" sz="2400" dirty="0" smtClean="0">
                <a:cs typeface="Chalkboard"/>
              </a:rPr>
              <a:t>Policies </a:t>
            </a:r>
            <a:r>
              <a:rPr lang="en-US" sz="2400" dirty="0">
                <a:cs typeface="Chalkboard"/>
              </a:rPr>
              <a:t>and procedures shall be established, and supporting business processes and technical measures implemented, for timely detection of vulnerabilities within organizationally-owned or managed (physical and virtual) applications and infrastructure network and system components, applying a risk-based model for prioritizing remediation through change-controlled, vender-supplied patches, configuration changes, or secure software development for the organization's own software. Upon request, provider shall inform customer (tenant) of policies and procedures, especially if customer (tenant) data is used as part the service and/or customer (tenant) has some shared responsibility over implementation of control.</a:t>
            </a:r>
            <a:r>
              <a:rPr lang="en-US" sz="2400" dirty="0" smtClean="0">
                <a:cs typeface="Chalkboard"/>
              </a:rPr>
              <a:t/>
            </a:r>
            <a:br>
              <a:rPr lang="en-US" sz="2400" dirty="0" smtClean="0">
                <a:cs typeface="Chalkboard"/>
              </a:rPr>
            </a:b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105</a:t>
            </a:fld>
            <a:endParaRPr lang="en-US"/>
          </a:p>
        </p:txBody>
      </p:sp>
    </p:spTree>
    <p:extLst>
      <p:ext uri="{BB962C8B-B14F-4D97-AF65-F5344CB8AC3E}">
        <p14:creationId xmlns:p14="http://schemas.microsoft.com/office/powerpoint/2010/main" val="7501667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Items From One of Those 16 Areas:</a:t>
            </a:r>
            <a:br>
              <a:rPr lang="en-US" sz="3200" b="1" dirty="0" smtClean="0"/>
            </a:br>
            <a:r>
              <a:rPr lang="en-US" sz="3200" b="1" dirty="0" smtClean="0"/>
              <a:t>Threat and Vulnerability Management (3)</a:t>
            </a:r>
            <a:endParaRPr lang="en-US" sz="3200" b="1" dirty="0"/>
          </a:p>
        </p:txBody>
      </p:sp>
      <p:sp>
        <p:nvSpPr>
          <p:cNvPr id="3" name="Content Placeholder 2"/>
          <p:cNvSpPr>
            <a:spLocks noGrp="1"/>
          </p:cNvSpPr>
          <p:nvPr>
            <p:ph idx="1"/>
          </p:nvPr>
        </p:nvSpPr>
        <p:spPr>
          <a:xfrm>
            <a:off x="243840" y="1257300"/>
            <a:ext cx="8696960" cy="5407660"/>
          </a:xfrm>
        </p:spPr>
        <p:txBody>
          <a:bodyPr>
            <a:normAutofit/>
          </a:bodyPr>
          <a:lstStyle/>
          <a:p>
            <a:r>
              <a:rPr lang="en-US" sz="2400" b="1" dirty="0" smtClean="0">
                <a:cs typeface="Chalkboard"/>
              </a:rPr>
              <a:t>TVM-03, Mobile Code:</a:t>
            </a:r>
            <a:r>
              <a:rPr lang="en-US" sz="2400" b="1" dirty="0">
                <a:cs typeface="Chalkboard"/>
              </a:rPr>
              <a:t/>
            </a:r>
            <a:br>
              <a:rPr lang="en-US" sz="2400" b="1" dirty="0">
                <a:cs typeface="Chalkboard"/>
              </a:rPr>
            </a:br>
            <a:r>
              <a:rPr lang="en-US" sz="2400" b="1" dirty="0" smtClean="0">
                <a:cs typeface="Chalkboard"/>
              </a:rPr>
              <a:t/>
            </a:r>
            <a:br>
              <a:rPr lang="en-US" sz="2400" b="1" dirty="0" smtClean="0">
                <a:cs typeface="Chalkboard"/>
              </a:rPr>
            </a:br>
            <a:r>
              <a:rPr lang="en-US" sz="2400" dirty="0" smtClean="0">
                <a:cs typeface="Chalkboard"/>
              </a:rPr>
              <a:t>Policies </a:t>
            </a:r>
            <a:r>
              <a:rPr lang="en-US" sz="2400" dirty="0">
                <a:cs typeface="Chalkboard"/>
              </a:rPr>
              <a:t>and procedures shall be established, and supporting business processes and technical measures implemented, to prevent the execution of unauthorized mobile code, defined as software transferred between systems over a trusted or untrusted network and executed on a local system without explicit installation or execution by the recipient, on organizationally-owned or managed user end-point devices (e.g., issued workstations, laptops, and mobile devices) and IT infrastructure network and systems components.</a:t>
            </a:r>
          </a:p>
        </p:txBody>
      </p:sp>
      <p:sp>
        <p:nvSpPr>
          <p:cNvPr id="4" name="Slide Number Placeholder 3"/>
          <p:cNvSpPr>
            <a:spLocks noGrp="1"/>
          </p:cNvSpPr>
          <p:nvPr>
            <p:ph type="sldNum" sz="quarter" idx="12"/>
          </p:nvPr>
        </p:nvSpPr>
        <p:spPr/>
        <p:txBody>
          <a:bodyPr/>
          <a:lstStyle/>
          <a:p>
            <a:fld id="{0AEBC2B5-9A5E-664D-818E-2CF9969E99F0}" type="slidenum">
              <a:rPr lang="en-US" smtClean="0"/>
              <a:t>106</a:t>
            </a:fld>
            <a:endParaRPr lang="en-US"/>
          </a:p>
        </p:txBody>
      </p:sp>
    </p:spTree>
    <p:extLst>
      <p:ext uri="{BB962C8B-B14F-4D97-AF65-F5344CB8AC3E}">
        <p14:creationId xmlns:p14="http://schemas.microsoft.com/office/powerpoint/2010/main" val="20869238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631194"/>
          </a:xfrm>
        </p:spPr>
        <p:txBody>
          <a:bodyPr>
            <a:normAutofit/>
          </a:bodyPr>
          <a:lstStyle/>
          <a:p>
            <a:r>
              <a:rPr lang="en-US" sz="3200" b="1" dirty="0" smtClean="0"/>
              <a:t>The </a:t>
            </a:r>
            <a:r>
              <a:rPr lang="en-US" sz="3200" b="1" u="sng" dirty="0" smtClean="0"/>
              <a:t>Columns</a:t>
            </a:r>
            <a:r>
              <a:rPr lang="en-US" sz="3200" b="1" dirty="0" smtClean="0"/>
              <a:t> In the CSA CCM</a:t>
            </a:r>
            <a:endParaRPr lang="en-US" sz="3200" b="1" u="sng" dirty="0"/>
          </a:p>
        </p:txBody>
      </p:sp>
      <p:sp>
        <p:nvSpPr>
          <p:cNvPr id="3" name="Content Placeholder 2"/>
          <p:cNvSpPr>
            <a:spLocks noGrp="1"/>
          </p:cNvSpPr>
          <p:nvPr>
            <p:ph idx="1"/>
          </p:nvPr>
        </p:nvSpPr>
        <p:spPr>
          <a:xfrm>
            <a:off x="243840" y="825500"/>
            <a:ext cx="8696960" cy="5839460"/>
          </a:xfrm>
        </p:spPr>
        <p:txBody>
          <a:bodyPr>
            <a:normAutofit/>
          </a:bodyPr>
          <a:lstStyle/>
          <a:p>
            <a:r>
              <a:rPr lang="en-US" sz="2400" dirty="0" smtClean="0">
                <a:cs typeface="Chalkboard"/>
              </a:rPr>
              <a:t>When you look at the CSA CCM and scroll across, you'll </a:t>
            </a:r>
            <a:r>
              <a:rPr lang="en-US" sz="2400" dirty="0" smtClean="0">
                <a:cs typeface="Chalkboard"/>
              </a:rPr>
              <a:t>see </a:t>
            </a:r>
            <a:r>
              <a:rPr lang="en-US" sz="2400" dirty="0" smtClean="0">
                <a:cs typeface="Chalkboard"/>
              </a:rPr>
              <a:t>that there are </a:t>
            </a:r>
            <a:r>
              <a:rPr lang="en-US" sz="2400" dirty="0" smtClean="0">
                <a:cs typeface="Chalkboard"/>
              </a:rPr>
              <a:t>also multiple </a:t>
            </a:r>
            <a:r>
              <a:rPr lang="en-US" sz="2400" u="sng" dirty="0" smtClean="0">
                <a:cs typeface="Chalkboard"/>
              </a:rPr>
              <a:t>columns</a:t>
            </a:r>
            <a:r>
              <a:rPr lang="en-US" sz="2400" dirty="0" smtClean="0">
                <a:cs typeface="Chalkboard"/>
              </a:rPr>
              <a:t> in the spreadsheet:</a:t>
            </a:r>
            <a:br>
              <a:rPr lang="en-US" sz="2400" dirty="0" smtClean="0">
                <a:cs typeface="Chalkboard"/>
              </a:rPr>
            </a:br>
            <a:r>
              <a:rPr lang="en-US" sz="2400" dirty="0" smtClean="0">
                <a:cs typeface="Chalkboard"/>
              </a:rPr>
              <a:t>-- A: Major control area and control name (e.g.,</a:t>
            </a:r>
            <a:br>
              <a:rPr lang="en-US" sz="2400" dirty="0" smtClean="0">
                <a:cs typeface="Chalkboard"/>
              </a:rPr>
            </a:br>
            <a:r>
              <a:rPr lang="en-US" sz="2400" dirty="0" smtClean="0">
                <a:cs typeface="Chalkboard"/>
              </a:rPr>
              <a:t>    "Threat and Vulnerability Management: Mobile Code")</a:t>
            </a:r>
            <a:br>
              <a:rPr lang="en-US" sz="2400" dirty="0" smtClean="0">
                <a:cs typeface="Chalkboard"/>
              </a:rPr>
            </a:br>
            <a:r>
              <a:rPr lang="en-US" sz="2400" dirty="0" smtClean="0">
                <a:cs typeface="Chalkboard"/>
              </a:rPr>
              <a:t>-- B: Control ID number (e.g., TVM-03)</a:t>
            </a:r>
            <a:br>
              <a:rPr lang="en-US" sz="2400" dirty="0" smtClean="0">
                <a:cs typeface="Chalkboard"/>
              </a:rPr>
            </a:br>
            <a:r>
              <a:rPr lang="en-US" sz="2400" dirty="0" smtClean="0">
                <a:cs typeface="Chalkboard"/>
              </a:rPr>
              <a:t>-- C: Control specification (narrative text of the control)</a:t>
            </a:r>
            <a:br>
              <a:rPr lang="en-US" sz="2400" dirty="0" smtClean="0">
                <a:cs typeface="Chalkboard"/>
              </a:rPr>
            </a:br>
            <a:r>
              <a:rPr lang="en-US" sz="2400" dirty="0" smtClean="0">
                <a:cs typeface="Chalkboard"/>
              </a:rPr>
              <a:t>-- D-I: Architectural Relevance (compute? storage? net?) </a:t>
            </a:r>
            <a:br>
              <a:rPr lang="en-US" sz="2400" dirty="0" smtClean="0">
                <a:cs typeface="Chalkboard"/>
              </a:rPr>
            </a:br>
            <a:r>
              <a:rPr lang="en-US" sz="2400" dirty="0" smtClean="0">
                <a:cs typeface="Chalkboard"/>
              </a:rPr>
              <a:t>-- J: Corp Governance Relevance?</a:t>
            </a:r>
            <a:br>
              <a:rPr lang="en-US" sz="2400" dirty="0" smtClean="0">
                <a:cs typeface="Chalkboard"/>
              </a:rPr>
            </a:br>
            <a:r>
              <a:rPr lang="en-US" sz="2400" dirty="0" smtClean="0">
                <a:cs typeface="Chalkboard"/>
              </a:rPr>
              <a:t>-- K-M: Cloud Service Delivery Model Applicability</a:t>
            </a:r>
            <a:br>
              <a:rPr lang="en-US" sz="2400" dirty="0" smtClean="0">
                <a:cs typeface="Chalkboard"/>
              </a:rPr>
            </a:br>
            <a:r>
              <a:rPr lang="en-US" sz="2400" dirty="0" smtClean="0">
                <a:cs typeface="Chalkboard"/>
              </a:rPr>
              <a:t>    (Software as a Service? Platform as a Service? </a:t>
            </a:r>
            <a:br>
              <a:rPr lang="en-US" sz="2400" dirty="0" smtClean="0">
                <a:cs typeface="Chalkboard"/>
              </a:rPr>
            </a:br>
            <a:r>
              <a:rPr lang="en-US" sz="2400" dirty="0" smtClean="0">
                <a:cs typeface="Chalkboard"/>
              </a:rPr>
              <a:t>    Infrastructure as a Service?)</a:t>
            </a:r>
            <a:br>
              <a:rPr lang="en-US" sz="2400" dirty="0" smtClean="0">
                <a:cs typeface="Chalkboard"/>
              </a:rPr>
            </a:br>
            <a:r>
              <a:rPr lang="en-US" sz="2400" dirty="0" smtClean="0">
                <a:cs typeface="Chalkboard"/>
              </a:rPr>
              <a:t>-- N-O: Supplier Relationship (Service Provider?</a:t>
            </a:r>
            <a:br>
              <a:rPr lang="en-US" sz="2400" dirty="0" smtClean="0">
                <a:cs typeface="Chalkboard"/>
              </a:rPr>
            </a:br>
            <a:r>
              <a:rPr lang="en-US" sz="2400" dirty="0" smtClean="0">
                <a:cs typeface="Chalkboard"/>
              </a:rPr>
              <a:t>    Tenant/Consumer?)</a:t>
            </a:r>
            <a:br>
              <a:rPr lang="en-US" sz="2400" dirty="0" smtClean="0">
                <a:cs typeface="Chalkboard"/>
              </a:rPr>
            </a:br>
            <a:r>
              <a:rPr lang="en-US" sz="2400" dirty="0" smtClean="0">
                <a:cs typeface="Chalkboard"/>
              </a:rPr>
              <a:t>[continued]</a:t>
            </a: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107</a:t>
            </a:fld>
            <a:endParaRPr lang="en-US"/>
          </a:p>
        </p:txBody>
      </p:sp>
    </p:spTree>
    <p:extLst>
      <p:ext uri="{BB962C8B-B14F-4D97-AF65-F5344CB8AC3E}">
        <p14:creationId xmlns:p14="http://schemas.microsoft.com/office/powerpoint/2010/main" val="32742232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The </a:t>
            </a:r>
            <a:r>
              <a:rPr lang="en-US" sz="3200" b="1" u="sng" dirty="0" smtClean="0"/>
              <a:t>Columns</a:t>
            </a:r>
            <a:r>
              <a:rPr lang="en-US" sz="3200" b="1" dirty="0" smtClean="0"/>
              <a:t> In the CSA CCM (2)</a:t>
            </a:r>
            <a:endParaRPr lang="en-US" sz="3200" b="1" u="sng" dirty="0"/>
          </a:p>
        </p:txBody>
      </p:sp>
      <p:sp>
        <p:nvSpPr>
          <p:cNvPr id="3" name="Content Placeholder 2"/>
          <p:cNvSpPr>
            <a:spLocks noGrp="1"/>
          </p:cNvSpPr>
          <p:nvPr>
            <p:ph idx="1"/>
          </p:nvPr>
        </p:nvSpPr>
        <p:spPr>
          <a:xfrm>
            <a:off x="243840" y="1104900"/>
            <a:ext cx="8696960" cy="5560060"/>
          </a:xfrm>
        </p:spPr>
        <p:txBody>
          <a:bodyPr>
            <a:normAutofit/>
          </a:bodyPr>
          <a:lstStyle/>
          <a:p>
            <a:r>
              <a:rPr lang="en-US" sz="2400" dirty="0" smtClean="0">
                <a:cs typeface="Chalkboard"/>
              </a:rPr>
              <a:t>-- P: AICPA TS Map</a:t>
            </a:r>
            <a:br>
              <a:rPr lang="en-US" sz="2400" dirty="0" smtClean="0">
                <a:cs typeface="Chalkboard"/>
              </a:rPr>
            </a:br>
            <a:r>
              <a:rPr lang="en-US" sz="2400" dirty="0" smtClean="0">
                <a:cs typeface="Chalkboard"/>
              </a:rPr>
              <a:t>-- Q: AICPA Trust Service </a:t>
            </a:r>
            <a:r>
              <a:rPr lang="en-US" sz="2400" dirty="0" err="1" smtClean="0">
                <a:cs typeface="Chalkboard"/>
              </a:rPr>
              <a:t>Criterial</a:t>
            </a:r>
            <a:r>
              <a:rPr lang="en-US" sz="2400" dirty="0" smtClean="0">
                <a:cs typeface="Chalkboard"/>
              </a:rPr>
              <a:t> SOC 2SM Report)</a:t>
            </a:r>
            <a:br>
              <a:rPr lang="en-US" sz="2400" dirty="0" smtClean="0">
                <a:cs typeface="Chalkboard"/>
              </a:rPr>
            </a:br>
            <a:r>
              <a:rPr lang="en-US" sz="2400" dirty="0" smtClean="0">
                <a:cs typeface="Chalkboard"/>
              </a:rPr>
              <a:t>-- R: BITS Shared Assessments AUP v5.0</a:t>
            </a:r>
            <a:br>
              <a:rPr lang="en-US" sz="2400" dirty="0" smtClean="0">
                <a:cs typeface="Chalkboard"/>
              </a:rPr>
            </a:br>
            <a:r>
              <a:rPr lang="en-US" sz="2400" dirty="0" smtClean="0">
                <a:cs typeface="Chalkboard"/>
              </a:rPr>
              <a:t>-- S: BITS Shared Assessments SIG v6.0</a:t>
            </a:r>
            <a:br>
              <a:rPr lang="en-US" sz="2400" dirty="0" smtClean="0">
                <a:cs typeface="Chalkboard"/>
              </a:rPr>
            </a:br>
            <a:r>
              <a:rPr lang="en-US" sz="2400" dirty="0" smtClean="0">
                <a:cs typeface="Chalkboard"/>
              </a:rPr>
              <a:t>-- T: BSI Germany</a:t>
            </a:r>
            <a:br>
              <a:rPr lang="en-US" sz="2400" dirty="0" smtClean="0">
                <a:cs typeface="Chalkboard"/>
              </a:rPr>
            </a:br>
            <a:r>
              <a:rPr lang="en-US" sz="2400" dirty="0" smtClean="0">
                <a:cs typeface="Chalkboard"/>
              </a:rPr>
              <a:t>-- U: CCM V1.X</a:t>
            </a:r>
            <a:br>
              <a:rPr lang="en-US" sz="2400" dirty="0" smtClean="0">
                <a:cs typeface="Chalkboard"/>
              </a:rPr>
            </a:br>
            <a:r>
              <a:rPr lang="en-US" sz="2400" dirty="0" smtClean="0">
                <a:cs typeface="Chalkboard"/>
              </a:rPr>
              <a:t>-- V: COBIT 4.1</a:t>
            </a:r>
            <a:br>
              <a:rPr lang="en-US" sz="2400" dirty="0" smtClean="0">
                <a:cs typeface="Chalkboard"/>
              </a:rPr>
            </a:br>
            <a:r>
              <a:rPr lang="en-US" sz="2400" dirty="0" smtClean="0">
                <a:cs typeface="Chalkboard"/>
              </a:rPr>
              <a:t>-- W: CSA Enterprise Architecture/Trust Cloud Initiative</a:t>
            </a:r>
            <a:br>
              <a:rPr lang="en-US" sz="2400" dirty="0" smtClean="0">
                <a:cs typeface="Chalkboard"/>
              </a:rPr>
            </a:br>
            <a:r>
              <a:rPr lang="en-US" sz="2400" dirty="0" smtClean="0">
                <a:cs typeface="Chalkboard"/>
              </a:rPr>
              <a:t>-- X: CSA Guidance v3.0</a:t>
            </a:r>
            <a:br>
              <a:rPr lang="en-US" sz="2400" dirty="0" smtClean="0">
                <a:cs typeface="Chalkboard"/>
              </a:rPr>
            </a:br>
            <a:r>
              <a:rPr lang="en-US" sz="2400" dirty="0" smtClean="0">
                <a:cs typeface="Chalkboard"/>
              </a:rPr>
              <a:t>-- Y: ENISA IAF</a:t>
            </a:r>
            <a:br>
              <a:rPr lang="en-US" sz="2400" dirty="0" smtClean="0">
                <a:cs typeface="Chalkboard"/>
              </a:rPr>
            </a:br>
            <a:r>
              <a:rPr lang="en-US" sz="2400" dirty="0" smtClean="0">
                <a:cs typeface="Chalkboard"/>
              </a:rPr>
              <a:t>-- Z: FedRAMP Security Controls, Low Impact Level</a:t>
            </a:r>
            <a:br>
              <a:rPr lang="en-US" sz="2400" dirty="0" smtClean="0">
                <a:cs typeface="Chalkboard"/>
              </a:rPr>
            </a:br>
            <a:r>
              <a:rPr lang="en-US" sz="2400" dirty="0" smtClean="0">
                <a:cs typeface="Chalkboard"/>
              </a:rPr>
              <a:t>-- AA: FedRAMP Security Controls, Moderate Impact Level</a:t>
            </a:r>
            <a:br>
              <a:rPr lang="en-US" sz="2400" dirty="0" smtClean="0">
                <a:cs typeface="Chalkboard"/>
              </a:rPr>
            </a:br>
            <a:r>
              <a:rPr lang="en-US" sz="2400" dirty="0" smtClean="0">
                <a:cs typeface="Chalkboard"/>
              </a:rPr>
              <a:t>[continued]</a:t>
            </a:r>
          </a:p>
        </p:txBody>
      </p:sp>
      <p:sp>
        <p:nvSpPr>
          <p:cNvPr id="4" name="Slide Number Placeholder 3"/>
          <p:cNvSpPr>
            <a:spLocks noGrp="1"/>
          </p:cNvSpPr>
          <p:nvPr>
            <p:ph type="sldNum" sz="quarter" idx="12"/>
          </p:nvPr>
        </p:nvSpPr>
        <p:spPr/>
        <p:txBody>
          <a:bodyPr/>
          <a:lstStyle/>
          <a:p>
            <a:fld id="{0AEBC2B5-9A5E-664D-818E-2CF9969E99F0}" type="slidenum">
              <a:rPr lang="en-US" smtClean="0"/>
              <a:t>108</a:t>
            </a:fld>
            <a:endParaRPr lang="en-US"/>
          </a:p>
        </p:txBody>
      </p:sp>
    </p:spTree>
    <p:extLst>
      <p:ext uri="{BB962C8B-B14F-4D97-AF65-F5344CB8AC3E}">
        <p14:creationId xmlns:p14="http://schemas.microsoft.com/office/powerpoint/2010/main" val="30409415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The </a:t>
            </a:r>
            <a:r>
              <a:rPr lang="en-US" sz="3200" b="1" u="sng" dirty="0" smtClean="0"/>
              <a:t>Columns</a:t>
            </a:r>
            <a:r>
              <a:rPr lang="en-US" sz="3200" b="1" dirty="0" smtClean="0"/>
              <a:t> In the CSA CCM (3)</a:t>
            </a:r>
            <a:endParaRPr lang="en-US" sz="3200" b="1" u="sng" dirty="0"/>
          </a:p>
        </p:txBody>
      </p:sp>
      <p:sp>
        <p:nvSpPr>
          <p:cNvPr id="3" name="Content Placeholder 2"/>
          <p:cNvSpPr>
            <a:spLocks noGrp="1"/>
          </p:cNvSpPr>
          <p:nvPr>
            <p:ph idx="1"/>
          </p:nvPr>
        </p:nvSpPr>
        <p:spPr>
          <a:xfrm>
            <a:off x="243840" y="1104900"/>
            <a:ext cx="8696960" cy="5560060"/>
          </a:xfrm>
        </p:spPr>
        <p:txBody>
          <a:bodyPr>
            <a:normAutofit/>
          </a:bodyPr>
          <a:lstStyle/>
          <a:p>
            <a:r>
              <a:rPr lang="en-US" sz="2400" dirty="0">
                <a:cs typeface="Chalkboard"/>
              </a:rPr>
              <a:t>-- AB: GAAP</a:t>
            </a:r>
            <a:br>
              <a:rPr lang="en-US" sz="2400" dirty="0">
                <a:cs typeface="Chalkboard"/>
              </a:rPr>
            </a:br>
            <a:r>
              <a:rPr lang="en-US" sz="2400" dirty="0">
                <a:cs typeface="Chalkboard"/>
              </a:rPr>
              <a:t>-- AC: HIPAA/HITECH Act</a:t>
            </a:r>
            <a:r>
              <a:rPr lang="en-US" sz="2400" b="1" dirty="0">
                <a:cs typeface="Chalkboard"/>
              </a:rPr>
              <a:t/>
            </a:r>
            <a:br>
              <a:rPr lang="en-US" sz="2400" b="1" dirty="0">
                <a:cs typeface="Chalkboard"/>
              </a:rPr>
            </a:br>
            <a:r>
              <a:rPr lang="en-US" sz="2400" dirty="0" smtClean="0">
                <a:cs typeface="Chalkboard"/>
              </a:rPr>
              <a:t>-- AD: ISO/IEC 27001</a:t>
            </a:r>
            <a:br>
              <a:rPr lang="en-US" sz="2400" dirty="0" smtClean="0">
                <a:cs typeface="Chalkboard"/>
              </a:rPr>
            </a:br>
            <a:r>
              <a:rPr lang="en-US" sz="2400" dirty="0" smtClean="0">
                <a:cs typeface="Chalkboard"/>
              </a:rPr>
              <a:t>-- AE: Jericho Forum</a:t>
            </a:r>
            <a:r>
              <a:rPr lang="en-US" sz="2400" dirty="0">
                <a:cs typeface="Chalkboard"/>
              </a:rPr>
              <a:t/>
            </a:r>
            <a:br>
              <a:rPr lang="en-US" sz="2400" dirty="0">
                <a:cs typeface="Chalkboard"/>
              </a:rPr>
            </a:br>
            <a:r>
              <a:rPr lang="en-US" sz="2400" dirty="0" smtClean="0">
                <a:cs typeface="Chalkboard"/>
              </a:rPr>
              <a:t>-- AF: NERC CIP</a:t>
            </a:r>
            <a:br>
              <a:rPr lang="en-US" sz="2400" dirty="0" smtClean="0">
                <a:cs typeface="Chalkboard"/>
              </a:rPr>
            </a:br>
            <a:r>
              <a:rPr lang="en-US" sz="2400" dirty="0" smtClean="0">
                <a:cs typeface="Chalkboard"/>
              </a:rPr>
              <a:t>-- AG: NIST SP800-53 R3</a:t>
            </a:r>
            <a:br>
              <a:rPr lang="en-US" sz="2400" dirty="0" smtClean="0">
                <a:cs typeface="Chalkboard"/>
              </a:rPr>
            </a:br>
            <a:r>
              <a:rPr lang="en-US" sz="2400" dirty="0" smtClean="0">
                <a:cs typeface="Chalkboard"/>
              </a:rPr>
              <a:t>-- AH: NZISM</a:t>
            </a:r>
            <a:br>
              <a:rPr lang="en-US" sz="2400" dirty="0" smtClean="0">
                <a:cs typeface="Chalkboard"/>
              </a:rPr>
            </a:br>
            <a:r>
              <a:rPr lang="en-US" sz="2400" dirty="0" smtClean="0">
                <a:cs typeface="Chalkboard"/>
              </a:rPr>
              <a:t>-- AI: PCI DSS v2.0</a:t>
            </a:r>
          </a:p>
          <a:p>
            <a:endParaRPr lang="en-US" sz="2400" dirty="0">
              <a:cs typeface="Chalkboard"/>
            </a:endParaRPr>
          </a:p>
          <a:p>
            <a:r>
              <a:rPr lang="en-US" sz="2400" dirty="0" smtClean="0">
                <a:cs typeface="Chalkboard"/>
              </a:rPr>
              <a:t>The columns from P-AI are particularly helpful because they allow you to see how the controls present in the CSA CCM map to the requirements of most of the other popular security frameworks you might encounter.</a:t>
            </a:r>
          </a:p>
        </p:txBody>
      </p:sp>
      <p:sp>
        <p:nvSpPr>
          <p:cNvPr id="4" name="Slide Number Placeholder 3"/>
          <p:cNvSpPr>
            <a:spLocks noGrp="1"/>
          </p:cNvSpPr>
          <p:nvPr>
            <p:ph type="sldNum" sz="quarter" idx="12"/>
          </p:nvPr>
        </p:nvSpPr>
        <p:spPr/>
        <p:txBody>
          <a:bodyPr/>
          <a:lstStyle/>
          <a:p>
            <a:fld id="{0AEBC2B5-9A5E-664D-818E-2CF9969E99F0}" type="slidenum">
              <a:rPr lang="en-US" smtClean="0"/>
              <a:t>109</a:t>
            </a:fld>
            <a:endParaRPr lang="en-US"/>
          </a:p>
        </p:txBody>
      </p:sp>
    </p:spTree>
    <p:extLst>
      <p:ext uri="{BB962C8B-B14F-4D97-AF65-F5344CB8AC3E}">
        <p14:creationId xmlns:p14="http://schemas.microsoft.com/office/powerpoint/2010/main" val="91627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2691"/>
            <a:ext cx="8768080" cy="569309"/>
          </a:xfrm>
        </p:spPr>
        <p:txBody>
          <a:bodyPr>
            <a:normAutofit/>
          </a:bodyPr>
          <a:lstStyle/>
          <a:p>
            <a:r>
              <a:rPr lang="en-US" sz="3200" b="1" dirty="0" smtClean="0"/>
              <a:t>Trendy Pundit </a:t>
            </a:r>
            <a:r>
              <a:rPr lang="en-US" sz="3200" b="1" dirty="0" smtClean="0"/>
              <a:t>Jargon: "Third Platform"</a:t>
            </a:r>
            <a:endParaRPr lang="en-US" sz="3200" b="1" dirty="0"/>
          </a:p>
        </p:txBody>
      </p:sp>
      <p:sp>
        <p:nvSpPr>
          <p:cNvPr id="8" name="Content Placeholder 7"/>
          <p:cNvSpPr>
            <a:spLocks noGrp="1"/>
          </p:cNvSpPr>
          <p:nvPr>
            <p:ph idx="1"/>
          </p:nvPr>
        </p:nvSpPr>
        <p:spPr>
          <a:xfrm>
            <a:off x="241028" y="965200"/>
            <a:ext cx="8699772" cy="5663350"/>
          </a:xfrm>
        </p:spPr>
        <p:txBody>
          <a:bodyPr>
            <a:normAutofit/>
          </a:bodyPr>
          <a:lstStyle/>
          <a:p>
            <a:r>
              <a:rPr lang="en-US" sz="2400" b="1" dirty="0" smtClean="0"/>
              <a:t>Platform One:</a:t>
            </a:r>
            <a:r>
              <a:rPr lang="en-US" sz="2400" dirty="0" smtClean="0"/>
              <a:t> mainframe and terminals (pre-1985)</a:t>
            </a:r>
          </a:p>
          <a:p>
            <a:r>
              <a:rPr lang="en-US" sz="2400" b="1" dirty="0" smtClean="0"/>
              <a:t>Platform Two:</a:t>
            </a:r>
            <a:r>
              <a:rPr lang="en-US" sz="2400" dirty="0" smtClean="0"/>
              <a:t> LAN/Internet, Client/Server, PC ('85-'05)</a:t>
            </a:r>
          </a:p>
          <a:p>
            <a:r>
              <a:rPr lang="en-US" sz="2400" b="1" dirty="0" smtClean="0"/>
              <a:t>Platform Three:</a:t>
            </a:r>
            <a:r>
              <a:rPr lang="en-US" sz="2400" dirty="0" smtClean="0"/>
              <a:t> Mobile Broadband, Big Data/Analytics,</a:t>
            </a:r>
            <a:br>
              <a:rPr lang="en-US" sz="2400" dirty="0" smtClean="0"/>
            </a:br>
            <a:r>
              <a:rPr lang="en-US" sz="2400" dirty="0" smtClean="0"/>
              <a:t>Social Business, </a:t>
            </a:r>
            <a:r>
              <a:rPr lang="en-US" sz="2400" b="1" dirty="0" smtClean="0"/>
              <a:t>Cloud Services,</a:t>
            </a:r>
            <a:r>
              <a:rPr lang="en-US" sz="2400" dirty="0" smtClean="0"/>
              <a:t> Mobile Devices and Apps</a:t>
            </a:r>
            <a:br>
              <a:rPr lang="en-US" sz="2400" dirty="0" smtClean="0"/>
            </a:br>
            <a:r>
              <a:rPr lang="en-US" sz="2400" dirty="0" smtClean="0"/>
              <a:t>('05-20+)</a:t>
            </a:r>
          </a:p>
          <a:p>
            <a:endParaRPr lang="en-US" sz="2400" dirty="0"/>
          </a:p>
          <a:p>
            <a:r>
              <a:rPr lang="en-US" sz="2400" dirty="0" smtClean="0"/>
              <a:t>3</a:t>
            </a:r>
            <a:r>
              <a:rPr lang="en-US" sz="2400" baseline="30000" dirty="0" smtClean="0"/>
              <a:t>rd</a:t>
            </a:r>
            <a:r>
              <a:rPr lang="en-US" sz="2400" dirty="0" smtClean="0"/>
              <a:t> Platform technologies currently "represent just 22% of ICT spending," but are believed to account for 98% of growth by 2020... Hmm. </a:t>
            </a:r>
          </a:p>
          <a:p>
            <a:endParaRPr lang="en-US" sz="2400" dirty="0"/>
          </a:p>
          <a:p>
            <a:r>
              <a:rPr lang="en-US" sz="2400" dirty="0" smtClean="0"/>
              <a:t>See for </a:t>
            </a:r>
            <a:r>
              <a:rPr lang="en-US" sz="2400" dirty="0"/>
              <a:t>example figure </a:t>
            </a:r>
            <a:r>
              <a:rPr lang="en-US" sz="2400" dirty="0" smtClean="0"/>
              <a:t>1 </a:t>
            </a:r>
            <a:br>
              <a:rPr lang="en-US" sz="2400" dirty="0" smtClean="0"/>
            </a:br>
            <a:r>
              <a:rPr lang="en-US" sz="2400" dirty="0" smtClean="0"/>
              <a:t>"</a:t>
            </a:r>
            <a:r>
              <a:rPr lang="en-US" sz="2400" dirty="0" smtClean="0"/>
              <a:t>Top 10 Predictions 2013: Competing on the 3</a:t>
            </a:r>
            <a:r>
              <a:rPr lang="en-US" sz="2400" baseline="30000" dirty="0" smtClean="0"/>
              <a:t>rd</a:t>
            </a:r>
            <a:r>
              <a:rPr lang="en-US" sz="2400" dirty="0" smtClean="0"/>
              <a:t> Platform," </a:t>
            </a:r>
            <a:br>
              <a:rPr lang="en-US" sz="2400" dirty="0" smtClean="0"/>
            </a:br>
            <a:r>
              <a:rPr lang="en-US" sz="2000" dirty="0" smtClean="0"/>
              <a:t>http</a:t>
            </a:r>
            <a:r>
              <a:rPr lang="en-US" sz="2000" dirty="0"/>
              <a:t>://</a:t>
            </a:r>
            <a:r>
              <a:rPr lang="en-US" sz="2000" dirty="0" err="1"/>
              <a:t>www.idc.com</a:t>
            </a:r>
            <a:r>
              <a:rPr lang="en-US" sz="2000" dirty="0"/>
              <a:t>/research/Predictions13/downloadable/238044.pdf</a:t>
            </a:r>
          </a:p>
        </p:txBody>
      </p:sp>
    </p:spTree>
    <p:extLst>
      <p:ext uri="{BB962C8B-B14F-4D97-AF65-F5344CB8AC3E}">
        <p14:creationId xmlns:p14="http://schemas.microsoft.com/office/powerpoint/2010/main" val="4172829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The CSA CCM Does </a:t>
            </a:r>
            <a:r>
              <a:rPr lang="en-US" sz="3200" b="1" u="sng" dirty="0" smtClean="0"/>
              <a:t>Not</a:t>
            </a:r>
            <a:r>
              <a:rPr lang="en-US" sz="3200" b="1" dirty="0" smtClean="0"/>
              <a:t> Highlight Controls</a:t>
            </a:r>
            <a:br>
              <a:rPr lang="en-US" sz="3200" b="1" dirty="0" smtClean="0"/>
            </a:br>
            <a:r>
              <a:rPr lang="en-US" sz="3200" b="1" dirty="0" smtClean="0"/>
              <a:t>OTHER Frameworks Require That Are </a:t>
            </a:r>
            <a:r>
              <a:rPr lang="en-US" sz="3200" b="1" u="sng" dirty="0" smtClean="0"/>
              <a:t>Missing</a:t>
            </a:r>
            <a:r>
              <a:rPr lang="en-US" sz="3200" b="1" dirty="0" smtClean="0"/>
              <a:t> </a:t>
            </a:r>
            <a:endParaRPr lang="en-US" sz="3200" b="1" u="sng" dirty="0"/>
          </a:p>
        </p:txBody>
      </p:sp>
      <p:sp>
        <p:nvSpPr>
          <p:cNvPr id="3" name="Content Placeholder 2"/>
          <p:cNvSpPr>
            <a:spLocks noGrp="1"/>
          </p:cNvSpPr>
          <p:nvPr>
            <p:ph idx="1"/>
          </p:nvPr>
        </p:nvSpPr>
        <p:spPr>
          <a:xfrm>
            <a:off x="243840" y="1104900"/>
            <a:ext cx="8696960" cy="5560060"/>
          </a:xfrm>
        </p:spPr>
        <p:txBody>
          <a:bodyPr>
            <a:normAutofit/>
          </a:bodyPr>
          <a:lstStyle/>
          <a:p>
            <a:r>
              <a:rPr lang="en-US" sz="2400" dirty="0" smtClean="0">
                <a:cs typeface="Chalkboard"/>
              </a:rPr>
              <a:t>If you were to take SP 800-53 R3, and build a new spreadsheet where each row was one control required by SP 800-53, you could then check to see which of those controls are (or aren't) covered by the CSA CCM.</a:t>
            </a:r>
          </a:p>
          <a:p>
            <a:r>
              <a:rPr lang="en-US" sz="2400" dirty="0" smtClean="0">
                <a:cs typeface="Chalkboard"/>
              </a:rPr>
              <a:t>You CAN'T get that information from the current CSA CCM spreadsheet because the ONLY controls listed in the CSA CCM are the ones that the CSA CCM </a:t>
            </a:r>
            <a:r>
              <a:rPr lang="en-US" sz="2400" u="sng" dirty="0" smtClean="0">
                <a:cs typeface="Chalkboard"/>
              </a:rPr>
              <a:t>ALREADY HAS</a:t>
            </a:r>
            <a:r>
              <a:rPr lang="en-US" sz="2400" dirty="0" smtClean="0">
                <a:cs typeface="Chalkboard"/>
              </a:rPr>
              <a:t>.</a:t>
            </a:r>
          </a:p>
          <a:p>
            <a:r>
              <a:rPr lang="en-US" sz="2400" dirty="0" smtClean="0">
                <a:cs typeface="Chalkboard"/>
              </a:rPr>
              <a:t>That is, the CSA CCM lets us answer the question, "Is what the CSA CCM requires consistent with what other security frameworks require?" (And the answer would be largely "yes")</a:t>
            </a:r>
          </a:p>
          <a:p>
            <a:r>
              <a:rPr lang="en-US" sz="2400" dirty="0" smtClean="0">
                <a:cs typeface="Chalkboard"/>
              </a:rPr>
              <a:t>It does NOT help us answer the OTHER (perhaps more interesting) question, "Are there things the other frameworks require that are missing from the CSA CCM?"</a:t>
            </a:r>
          </a:p>
        </p:txBody>
      </p:sp>
      <p:sp>
        <p:nvSpPr>
          <p:cNvPr id="4" name="Slide Number Placeholder 3"/>
          <p:cNvSpPr>
            <a:spLocks noGrp="1"/>
          </p:cNvSpPr>
          <p:nvPr>
            <p:ph type="sldNum" sz="quarter" idx="12"/>
          </p:nvPr>
        </p:nvSpPr>
        <p:spPr/>
        <p:txBody>
          <a:bodyPr/>
          <a:lstStyle/>
          <a:p>
            <a:fld id="{0AEBC2B5-9A5E-664D-818E-2CF9969E99F0}" type="slidenum">
              <a:rPr lang="en-US" smtClean="0"/>
              <a:t>110</a:t>
            </a:fld>
            <a:endParaRPr lang="en-US"/>
          </a:p>
        </p:txBody>
      </p:sp>
    </p:spTree>
    <p:extLst>
      <p:ext uri="{BB962C8B-B14F-4D97-AF65-F5344CB8AC3E}">
        <p14:creationId xmlns:p14="http://schemas.microsoft.com/office/powerpoint/2010/main" val="22087132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u="sng" dirty="0" smtClean="0"/>
              <a:t>Are</a:t>
            </a:r>
            <a:r>
              <a:rPr lang="en-US" sz="3200" b="1" dirty="0" smtClean="0"/>
              <a:t> There Things That Are Missing </a:t>
            </a:r>
            <a:br>
              <a:rPr lang="en-US" sz="3200" b="1" dirty="0" smtClean="0"/>
            </a:br>
            <a:r>
              <a:rPr lang="en-US" sz="3200" b="1" dirty="0" smtClean="0"/>
              <a:t>From Even v3.0 of the CSA CCM?</a:t>
            </a:r>
            <a:endParaRPr lang="en-US" sz="3200" b="1" u="sng" dirty="0"/>
          </a:p>
        </p:txBody>
      </p:sp>
      <p:sp>
        <p:nvSpPr>
          <p:cNvPr id="3" name="Content Placeholder 2"/>
          <p:cNvSpPr>
            <a:spLocks noGrp="1"/>
          </p:cNvSpPr>
          <p:nvPr>
            <p:ph idx="1"/>
          </p:nvPr>
        </p:nvSpPr>
        <p:spPr>
          <a:xfrm>
            <a:off x="243840" y="1104900"/>
            <a:ext cx="8696960" cy="5560060"/>
          </a:xfrm>
        </p:spPr>
        <p:txBody>
          <a:bodyPr>
            <a:normAutofit/>
          </a:bodyPr>
          <a:lstStyle/>
          <a:p>
            <a:r>
              <a:rPr lang="en-US" sz="2400" dirty="0" smtClean="0">
                <a:cs typeface="Chalkboard"/>
              </a:rPr>
              <a:t>Sure. </a:t>
            </a:r>
            <a:r>
              <a:rPr lang="en-US" sz="2400" u="sng" dirty="0" smtClean="0">
                <a:cs typeface="Chalkboard"/>
              </a:rPr>
              <a:t>What's</a:t>
            </a:r>
            <a:r>
              <a:rPr lang="en-US" sz="2400" dirty="0" smtClean="0">
                <a:cs typeface="Chalkboard"/>
              </a:rPr>
              <a:t> missing depends on what you care about/where you're coming from.</a:t>
            </a:r>
          </a:p>
          <a:p>
            <a:r>
              <a:rPr lang="en-US" sz="2400" dirty="0" smtClean="0">
                <a:cs typeface="Chalkboard"/>
              </a:rPr>
              <a:t>For example, when </a:t>
            </a:r>
            <a:r>
              <a:rPr lang="en-US" sz="2400" dirty="0" smtClean="0">
                <a:cs typeface="Chalkboard"/>
              </a:rPr>
              <a:t>I </a:t>
            </a:r>
            <a:r>
              <a:rPr lang="en-US" sz="2400" dirty="0" smtClean="0">
                <a:cs typeface="Chalkboard"/>
              </a:rPr>
              <a:t>first recommended that Internet2 use the CSA CCM, Bob Brammer was very concerned that the CSA CCM might not include everything that higher education cared about. For example, the CSA CCM has no controls specifically focused on FERPA-related issues (probably because FERPA's not a big deal for most folks outside of higher education). I'm also not seeing anything about SAAS accessibility (e.g., for blind or deaf users).</a:t>
            </a:r>
          </a:p>
          <a:p>
            <a:r>
              <a:rPr lang="en-US" sz="2400" dirty="0" smtClean="0">
                <a:cs typeface="Chalkboard"/>
              </a:rPr>
              <a:t>Does this mean that the CSA CCM is a failure, or can't be used by higher ed? No, it's just an example of an area where supplemental compliance items may be required to cover areas of specific interest to our sector.</a:t>
            </a:r>
          </a:p>
        </p:txBody>
      </p:sp>
      <p:sp>
        <p:nvSpPr>
          <p:cNvPr id="4" name="Slide Number Placeholder 3"/>
          <p:cNvSpPr>
            <a:spLocks noGrp="1"/>
          </p:cNvSpPr>
          <p:nvPr>
            <p:ph type="sldNum" sz="quarter" idx="12"/>
          </p:nvPr>
        </p:nvSpPr>
        <p:spPr/>
        <p:txBody>
          <a:bodyPr/>
          <a:lstStyle/>
          <a:p>
            <a:fld id="{0AEBC2B5-9A5E-664D-818E-2CF9969E99F0}" type="slidenum">
              <a:rPr lang="en-US" smtClean="0"/>
              <a:t>111</a:t>
            </a:fld>
            <a:endParaRPr lang="en-US"/>
          </a:p>
        </p:txBody>
      </p:sp>
    </p:spTree>
    <p:extLst>
      <p:ext uri="{BB962C8B-B14F-4D97-AF65-F5344CB8AC3E}">
        <p14:creationId xmlns:p14="http://schemas.microsoft.com/office/powerpoint/2010/main" val="2350854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656594"/>
          </a:xfrm>
        </p:spPr>
        <p:txBody>
          <a:bodyPr>
            <a:normAutofit/>
          </a:bodyPr>
          <a:lstStyle/>
          <a:p>
            <a:r>
              <a:rPr lang="en-US" sz="3200" b="1" dirty="0" smtClean="0"/>
              <a:t>What's A "Passing Score" on the CSA CCM?</a:t>
            </a:r>
            <a:endParaRPr lang="en-US" sz="3200" b="1" dirty="0"/>
          </a:p>
        </p:txBody>
      </p:sp>
      <p:sp>
        <p:nvSpPr>
          <p:cNvPr id="3" name="Content Placeholder 2"/>
          <p:cNvSpPr>
            <a:spLocks noGrp="1"/>
          </p:cNvSpPr>
          <p:nvPr>
            <p:ph idx="1"/>
          </p:nvPr>
        </p:nvSpPr>
        <p:spPr>
          <a:xfrm>
            <a:off x="243840" y="749300"/>
            <a:ext cx="8696960" cy="5915660"/>
          </a:xfrm>
        </p:spPr>
        <p:txBody>
          <a:bodyPr>
            <a:normAutofit/>
          </a:bodyPr>
          <a:lstStyle/>
          <a:p>
            <a:r>
              <a:rPr lang="en-US" sz="2400" dirty="0" smtClean="0">
                <a:cs typeface="Chalkboard"/>
              </a:rPr>
              <a:t>For example, does a site need to have all controls perfectly addressed? 90% of them? A majority of them in some form or another? What if they're all just TBD/in progress?</a:t>
            </a:r>
          </a:p>
          <a:p>
            <a:r>
              <a:rPr lang="en-US" sz="2400" dirty="0" smtClean="0">
                <a:cs typeface="Chalkboard"/>
              </a:rPr>
              <a:t>There's no right or wrong answer to any item, and many different approaches could work. A stronger response to one item might offset a weaker response to another.</a:t>
            </a:r>
          </a:p>
          <a:p>
            <a:r>
              <a:rPr lang="en-US" sz="2400" dirty="0" smtClean="0">
                <a:cs typeface="Chalkboard"/>
              </a:rPr>
              <a:t>Sometimes, just seeing HOW a company responds to a CSA CCM item can be very instructive -- do they take the process seriously? Do they just try to get it out of the way as quickly as they can, treating it as if it were a checklist? Do they have answers that appear to be internally inconsistent?</a:t>
            </a:r>
          </a:p>
          <a:p>
            <a:r>
              <a:rPr lang="en-US" sz="2400" dirty="0" smtClean="0">
                <a:cs typeface="Chalkboard"/>
              </a:rPr>
              <a:t>Higher ed understands grading essay exams, theses, and </a:t>
            </a:r>
            <a:r>
              <a:rPr lang="en-US" sz="2400" dirty="0" err="1" smtClean="0">
                <a:cs typeface="Chalkboard"/>
              </a:rPr>
              <a:t>disserations</a:t>
            </a:r>
            <a:r>
              <a:rPr lang="en-US" sz="2400" dirty="0" smtClean="0">
                <a:cs typeface="Chalkboard"/>
              </a:rPr>
              <a:t>. :-)</a:t>
            </a: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112</a:t>
            </a:fld>
            <a:endParaRPr lang="en-US"/>
          </a:p>
        </p:txBody>
      </p:sp>
    </p:spTree>
    <p:extLst>
      <p:ext uri="{BB962C8B-B14F-4D97-AF65-F5344CB8AC3E}">
        <p14:creationId xmlns:p14="http://schemas.microsoft.com/office/powerpoint/2010/main" val="29883220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656594"/>
          </a:xfrm>
        </p:spPr>
        <p:txBody>
          <a:bodyPr>
            <a:normAutofit/>
          </a:bodyPr>
          <a:lstStyle/>
          <a:p>
            <a:r>
              <a:rPr lang="en-US" sz="3200" b="1" dirty="0" smtClean="0"/>
              <a:t>Every Site's Needs May Be Different</a:t>
            </a:r>
            <a:endParaRPr lang="en-US" sz="3200" b="1" dirty="0"/>
          </a:p>
        </p:txBody>
      </p:sp>
      <p:sp>
        <p:nvSpPr>
          <p:cNvPr id="3" name="Content Placeholder 2"/>
          <p:cNvSpPr>
            <a:spLocks noGrp="1"/>
          </p:cNvSpPr>
          <p:nvPr>
            <p:ph idx="1"/>
          </p:nvPr>
        </p:nvSpPr>
        <p:spPr>
          <a:xfrm>
            <a:off x="243840" y="749300"/>
            <a:ext cx="8696960" cy="5915660"/>
          </a:xfrm>
        </p:spPr>
        <p:txBody>
          <a:bodyPr>
            <a:normAutofit/>
          </a:bodyPr>
          <a:lstStyle/>
          <a:p>
            <a:r>
              <a:rPr lang="en-US" sz="2400" dirty="0" smtClean="0">
                <a:cs typeface="Chalkboard"/>
              </a:rPr>
              <a:t>Another reason why we don't want to have a "passing score" on the CSA CCM is that even if we agree on the set of questions we're going to ask, what's an acceptable answer to those questions may vary from site-to-site. </a:t>
            </a:r>
          </a:p>
          <a:p>
            <a:r>
              <a:rPr lang="en-US" sz="2400" dirty="0" smtClean="0">
                <a:cs typeface="Chalkboard"/>
              </a:rPr>
              <a:t>For example, site A may be interested in offering an easy-to-use free application for student recreational use, and they may have minimal security concerns as a result.</a:t>
            </a:r>
          </a:p>
          <a:p>
            <a:r>
              <a:rPr lang="en-US" sz="2400" dirty="0" smtClean="0">
                <a:cs typeface="Chalkboard"/>
              </a:rPr>
              <a:t>Site B, on the other hand, might want to deploy a mission-critical application for use in their medical facility, triggering significant worries about availability, data privacy, compliance, etc.</a:t>
            </a:r>
          </a:p>
          <a:p>
            <a:r>
              <a:rPr lang="en-US" sz="2400" dirty="0" smtClean="0">
                <a:cs typeface="Chalkboard"/>
              </a:rPr>
              <a:t>Different sites, different requirements, different thresholds for what's acceptable.</a:t>
            </a:r>
          </a:p>
          <a:p>
            <a:r>
              <a:rPr lang="en-US" sz="2400" dirty="0" smtClean="0">
                <a:cs typeface="Chalkboard"/>
              </a:rPr>
              <a:t>One uniform passing score wouldn't work for everyone.</a:t>
            </a: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113</a:t>
            </a:fld>
            <a:endParaRPr lang="en-US"/>
          </a:p>
        </p:txBody>
      </p:sp>
    </p:spTree>
    <p:extLst>
      <p:ext uri="{BB962C8B-B14F-4D97-AF65-F5344CB8AC3E}">
        <p14:creationId xmlns:p14="http://schemas.microsoft.com/office/powerpoint/2010/main" val="20887644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656594"/>
          </a:xfrm>
        </p:spPr>
        <p:txBody>
          <a:bodyPr>
            <a:normAutofit/>
          </a:bodyPr>
          <a:lstStyle/>
          <a:p>
            <a:r>
              <a:rPr lang="en-US" sz="3200" b="1" dirty="0" smtClean="0"/>
              <a:t>The Goal: Give YOU The Data You Need</a:t>
            </a:r>
            <a:endParaRPr lang="en-US" sz="3200" b="1" dirty="0"/>
          </a:p>
        </p:txBody>
      </p:sp>
      <p:sp>
        <p:nvSpPr>
          <p:cNvPr id="3" name="Content Placeholder 2"/>
          <p:cNvSpPr>
            <a:spLocks noGrp="1"/>
          </p:cNvSpPr>
          <p:nvPr>
            <p:ph idx="1"/>
          </p:nvPr>
        </p:nvSpPr>
        <p:spPr>
          <a:xfrm>
            <a:off x="243840" y="749300"/>
            <a:ext cx="8696960" cy="5915660"/>
          </a:xfrm>
        </p:spPr>
        <p:txBody>
          <a:bodyPr>
            <a:normAutofit/>
          </a:bodyPr>
          <a:lstStyle/>
          <a:p>
            <a:r>
              <a:rPr lang="en-US" sz="2400" dirty="0" smtClean="0">
                <a:cs typeface="Chalkboard"/>
              </a:rPr>
              <a:t>Because every site's different, the goal is to give you at least </a:t>
            </a:r>
            <a:r>
              <a:rPr lang="en-US" sz="2400" u="sng" dirty="0" smtClean="0">
                <a:cs typeface="Chalkboard"/>
              </a:rPr>
              <a:t>most</a:t>
            </a:r>
            <a:r>
              <a:rPr lang="en-US" sz="2400" dirty="0" smtClean="0">
                <a:cs typeface="Chalkboard"/>
              </a:rPr>
              <a:t> of the data you need to make an informed decision, without making you pry it out of the cloud provider yourself.</a:t>
            </a:r>
          </a:p>
          <a:p>
            <a:r>
              <a:rPr lang="en-US" sz="2400" dirty="0" smtClean="0">
                <a:cs typeface="Chalkboard"/>
              </a:rPr>
              <a:t>Ideally, the data should even be publicly available so you don't even need to screw around requesting it, you should just be able to click on the data you need in a public repository. (If a provider's reluctant to publicly share their CSA CCM results, that might be something worth exploring, too).</a:t>
            </a:r>
          </a:p>
          <a:p>
            <a:r>
              <a:rPr lang="en-US" sz="2400" dirty="0" smtClean="0">
                <a:cs typeface="Chalkboard"/>
              </a:rPr>
              <a:t>If something doesn't look right to you, you can follow up with the cloud provider directly, digging in on the issue of concern to you. Maybe the issue is just a matter of a misunderstanding, and something that can be easily rectified.</a:t>
            </a:r>
          </a:p>
        </p:txBody>
      </p:sp>
      <p:sp>
        <p:nvSpPr>
          <p:cNvPr id="4" name="Slide Number Placeholder 3"/>
          <p:cNvSpPr>
            <a:spLocks noGrp="1"/>
          </p:cNvSpPr>
          <p:nvPr>
            <p:ph type="sldNum" sz="quarter" idx="12"/>
          </p:nvPr>
        </p:nvSpPr>
        <p:spPr/>
        <p:txBody>
          <a:bodyPr/>
          <a:lstStyle/>
          <a:p>
            <a:fld id="{0AEBC2B5-9A5E-664D-818E-2CF9969E99F0}" type="slidenum">
              <a:rPr lang="en-US" smtClean="0"/>
              <a:t>114</a:t>
            </a:fld>
            <a:endParaRPr lang="en-US"/>
          </a:p>
        </p:txBody>
      </p:sp>
    </p:spTree>
    <p:extLst>
      <p:ext uri="{BB962C8B-B14F-4D97-AF65-F5344CB8AC3E}">
        <p14:creationId xmlns:p14="http://schemas.microsoft.com/office/powerpoint/2010/main" val="32170172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47094"/>
          </a:xfrm>
        </p:spPr>
        <p:txBody>
          <a:bodyPr>
            <a:normAutofit/>
          </a:bodyPr>
          <a:lstStyle/>
          <a:p>
            <a:r>
              <a:rPr lang="en-US" sz="3200" b="1" dirty="0" smtClean="0"/>
              <a:t>CSA CCM and "Recursive Cloud Providers"</a:t>
            </a:r>
            <a:endParaRPr lang="en-US" sz="3200" b="1" dirty="0"/>
          </a:p>
        </p:txBody>
      </p:sp>
      <p:sp>
        <p:nvSpPr>
          <p:cNvPr id="3" name="Content Placeholder 2"/>
          <p:cNvSpPr>
            <a:spLocks noGrp="1"/>
          </p:cNvSpPr>
          <p:nvPr>
            <p:ph idx="1"/>
          </p:nvPr>
        </p:nvSpPr>
        <p:spPr>
          <a:xfrm>
            <a:off x="243840" y="939800"/>
            <a:ext cx="8696960" cy="5725160"/>
          </a:xfrm>
        </p:spPr>
        <p:txBody>
          <a:bodyPr>
            <a:normAutofit/>
          </a:bodyPr>
          <a:lstStyle/>
          <a:p>
            <a:r>
              <a:rPr lang="en-US" sz="2400" dirty="0" smtClean="0">
                <a:cs typeface="Chalkboard"/>
              </a:rPr>
              <a:t>We also quickly came to realize as we worked with the CSA CCM that some parts of it are not applicable to (or even easily answered by!) a cloud application vendor that is hosting their cloud app on cloud infrastructure.</a:t>
            </a:r>
            <a:endParaRPr lang="en-US" sz="2400" dirty="0">
              <a:cs typeface="Chalkboard"/>
            </a:endParaRPr>
          </a:p>
          <a:p>
            <a:r>
              <a:rPr lang="en-US" sz="2400" dirty="0" smtClean="0">
                <a:cs typeface="Chalkboard"/>
              </a:rPr>
              <a:t>For example, when it comes to the "Data Center Security" section of the CSA CCM, a typical cloud application vendor may have </a:t>
            </a:r>
            <a:r>
              <a:rPr lang="en-US" sz="2400" u="sng" dirty="0" smtClean="0">
                <a:cs typeface="Chalkboard"/>
              </a:rPr>
              <a:t>no idea</a:t>
            </a:r>
            <a:r>
              <a:rPr lang="en-US" sz="2400" dirty="0" smtClean="0">
                <a:cs typeface="Chalkboard"/>
              </a:rPr>
              <a:t> how to respond to those items, because they don't run the data center they're using, some other cloud provider does.</a:t>
            </a:r>
            <a:endParaRPr lang="en-US" sz="2400" dirty="0">
              <a:cs typeface="Chalkboard"/>
            </a:endParaRPr>
          </a:p>
          <a:p>
            <a:r>
              <a:rPr lang="en-US" sz="2400" dirty="0" smtClean="0">
                <a:cs typeface="Chalkboard"/>
              </a:rPr>
              <a:t>They may still be RESPONSIBLE for how that data center works, but they may need to rely on what they're told by their cloud infrastructure provider, but now we're getting recursive, and infrastructure providers may not be willing to "open the kimono" for non-customer review.</a:t>
            </a:r>
          </a:p>
          <a:p>
            <a:endParaRPr lang="en-US" sz="2400" dirty="0">
              <a:cs typeface="Chalkboard"/>
            </a:endParaRPr>
          </a:p>
          <a:p>
            <a:endParaRPr lang="en-US" sz="2400" dirty="0" smtClean="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115</a:t>
            </a:fld>
            <a:endParaRPr lang="en-US"/>
          </a:p>
        </p:txBody>
      </p:sp>
    </p:spTree>
    <p:extLst>
      <p:ext uri="{BB962C8B-B14F-4D97-AF65-F5344CB8AC3E}">
        <p14:creationId xmlns:p14="http://schemas.microsoft.com/office/powerpoint/2010/main" val="35379033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65101"/>
            <a:ext cx="8768080" cy="533399"/>
          </a:xfrm>
        </p:spPr>
        <p:txBody>
          <a:bodyPr>
            <a:normAutofit/>
          </a:bodyPr>
          <a:lstStyle/>
          <a:p>
            <a:r>
              <a:rPr lang="en-US" sz="3200" b="1" dirty="0" smtClean="0"/>
              <a:t>Giant Clouds and Teeny-Tiny Clouds</a:t>
            </a:r>
            <a:endParaRPr lang="en-US" sz="3200" b="1" dirty="0"/>
          </a:p>
        </p:txBody>
      </p:sp>
      <p:sp>
        <p:nvSpPr>
          <p:cNvPr id="3" name="Content Placeholder 2"/>
          <p:cNvSpPr>
            <a:spLocks noGrp="1"/>
          </p:cNvSpPr>
          <p:nvPr>
            <p:ph idx="1"/>
          </p:nvPr>
        </p:nvSpPr>
        <p:spPr>
          <a:xfrm>
            <a:off x="243840" y="838200"/>
            <a:ext cx="8696960" cy="5826760"/>
          </a:xfrm>
        </p:spPr>
        <p:txBody>
          <a:bodyPr>
            <a:normAutofit/>
          </a:bodyPr>
          <a:lstStyle/>
          <a:p>
            <a:r>
              <a:rPr lang="en-US" sz="2400" dirty="0" smtClean="0"/>
              <a:t>Another rapid </a:t>
            </a:r>
            <a:r>
              <a:rPr lang="en-US" sz="2400" dirty="0" smtClean="0"/>
              <a:t>discovery: </a:t>
            </a:r>
            <a:r>
              <a:rPr lang="en-US" sz="2400" dirty="0" smtClean="0"/>
              <a:t>some cloud providers are giants, with huge staffs (including entire (LARGE!) teams focused on security and compliance and privacy).</a:t>
            </a:r>
          </a:p>
          <a:p>
            <a:r>
              <a:rPr lang="en-US" sz="2400" dirty="0" smtClean="0"/>
              <a:t>Other cloud providers, particularly entrepreneurial cloud app vendors, might be tiny. If their total staff amounted to half a dozen people, it was unlikely that one of them would be devoted entirely to security/compliance/privacy.</a:t>
            </a:r>
          </a:p>
          <a:p>
            <a:r>
              <a:rPr lang="en-US" sz="2400" dirty="0" smtClean="0"/>
              <a:t>This difference in security "maturity" impacts the security processes the vendor may have, and the amount of help they may need when it comes to completing a framework like the CSA CCM.</a:t>
            </a:r>
          </a:p>
          <a:p>
            <a:r>
              <a:rPr lang="en-US" sz="2400" dirty="0"/>
              <a:t>I</a:t>
            </a:r>
            <a:r>
              <a:rPr lang="en-US" sz="2400" dirty="0" smtClean="0"/>
              <a:t>t also shows up in things like "division of responsibility" requirements: tiny entrepreneurial cloud providers may not have enough staff to divide up roles and responsibilities the way large firms do.</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116</a:t>
            </a:fld>
            <a:endParaRPr lang="en-US"/>
          </a:p>
        </p:txBody>
      </p:sp>
    </p:spTree>
    <p:extLst>
      <p:ext uri="{BB962C8B-B14F-4D97-AF65-F5344CB8AC3E}">
        <p14:creationId xmlns:p14="http://schemas.microsoft.com/office/powerpoint/2010/main" val="21554515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39700"/>
            <a:ext cx="8768080" cy="927100"/>
          </a:xfrm>
        </p:spPr>
        <p:txBody>
          <a:bodyPr>
            <a:normAutofit/>
          </a:bodyPr>
          <a:lstStyle/>
          <a:p>
            <a:r>
              <a:rPr lang="en-US" sz="3200" b="1" dirty="0" smtClean="0"/>
              <a:t>Note: You May </a:t>
            </a:r>
            <a:r>
              <a:rPr lang="en-US" sz="3200" b="1" dirty="0" smtClean="0"/>
              <a:t>Have Limited Luck Seeking </a:t>
            </a:r>
            <a:r>
              <a:rPr lang="en-US" sz="3200" b="1" dirty="0" smtClean="0"/>
              <a:t/>
            </a:r>
            <a:br>
              <a:rPr lang="en-US" sz="3200" b="1" dirty="0" smtClean="0"/>
            </a:br>
            <a:r>
              <a:rPr lang="en-US" sz="3200" b="1" dirty="0" smtClean="0"/>
              <a:t>Major Changes </a:t>
            </a:r>
            <a:r>
              <a:rPr lang="en-US" sz="3200" b="1" dirty="0" smtClean="0"/>
              <a:t>From a </a:t>
            </a:r>
            <a:r>
              <a:rPr lang="en-US" sz="3200" b="1" dirty="0" smtClean="0"/>
              <a:t>Huge Cloud </a:t>
            </a:r>
            <a:r>
              <a:rPr lang="en-US" sz="3200" b="1" dirty="0" smtClean="0"/>
              <a:t>Provider</a:t>
            </a:r>
            <a:endParaRPr lang="en-US" sz="3200" b="1" dirty="0"/>
          </a:p>
        </p:txBody>
      </p:sp>
      <p:sp>
        <p:nvSpPr>
          <p:cNvPr id="3" name="Content Placeholder 2"/>
          <p:cNvSpPr>
            <a:spLocks noGrp="1"/>
          </p:cNvSpPr>
          <p:nvPr>
            <p:ph idx="1"/>
          </p:nvPr>
        </p:nvSpPr>
        <p:spPr>
          <a:xfrm>
            <a:off x="243840" y="1257300"/>
            <a:ext cx="8696960" cy="5407660"/>
          </a:xfrm>
        </p:spPr>
        <p:txBody>
          <a:bodyPr>
            <a:normAutofit/>
          </a:bodyPr>
          <a:lstStyle/>
          <a:p>
            <a:r>
              <a:rPr lang="en-US" sz="2400" dirty="0" smtClean="0"/>
              <a:t>Cloud providers are all about offering standardized servi</a:t>
            </a:r>
            <a:r>
              <a:rPr lang="en-US" sz="2400" dirty="0" smtClean="0"/>
              <a:t>ces at scale.</a:t>
            </a:r>
          </a:p>
          <a:p>
            <a:r>
              <a:rPr lang="en-US" sz="2400" dirty="0" smtClean="0"/>
              <a:t>As such, they may not be willing (or even able) to consider modifying their service (or their practices/procedures) to meet your preferences/needs.</a:t>
            </a:r>
            <a:endParaRPr lang="en-US" sz="2400" dirty="0"/>
          </a:p>
          <a:p>
            <a:r>
              <a:rPr lang="en-US" sz="2400" dirty="0" smtClean="0"/>
              <a:t>If they did make changes to meet your needs, they might find those changes aren't welcomed by an equal number (or more!)  existing customers, customers who liked how the provider traditionally did things. Therefore, you may need to live with "off the rack" rather than custom tailored outfits.</a:t>
            </a:r>
          </a:p>
          <a:p>
            <a:r>
              <a:rPr lang="en-US" sz="2400" dirty="0" smtClean="0"/>
              <a:t>Small entrepreneurial cloud providers, on the other hand may be much more potentially flexible.</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117</a:t>
            </a:fld>
            <a:endParaRPr lang="en-US"/>
          </a:p>
        </p:txBody>
      </p:sp>
    </p:spTree>
    <p:extLst>
      <p:ext uri="{BB962C8B-B14F-4D97-AF65-F5344CB8AC3E}">
        <p14:creationId xmlns:p14="http://schemas.microsoft.com/office/powerpoint/2010/main" val="34229084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97894"/>
          </a:xfrm>
        </p:spPr>
        <p:txBody>
          <a:bodyPr>
            <a:normAutofit/>
          </a:bodyPr>
          <a:lstStyle/>
          <a:p>
            <a:r>
              <a:rPr lang="en-US" sz="3200" b="1" dirty="0" smtClean="0"/>
              <a:t>Couldn't a Provider Just Lie</a:t>
            </a:r>
            <a:br>
              <a:rPr lang="en-US" sz="3200" b="1" dirty="0" smtClean="0"/>
            </a:br>
            <a:r>
              <a:rPr lang="en-US" sz="3200" b="1" dirty="0" smtClean="0"/>
              <a:t>When Doing Their CSA CCM Writeup?</a:t>
            </a:r>
            <a:endParaRPr lang="en-US" sz="3200" b="1" dirty="0"/>
          </a:p>
        </p:txBody>
      </p:sp>
      <p:sp>
        <p:nvSpPr>
          <p:cNvPr id="3" name="Content Placeholder 2"/>
          <p:cNvSpPr>
            <a:spLocks noGrp="1"/>
          </p:cNvSpPr>
          <p:nvPr>
            <p:ph idx="1"/>
          </p:nvPr>
        </p:nvSpPr>
        <p:spPr>
          <a:xfrm>
            <a:off x="243840" y="1181100"/>
            <a:ext cx="8696960" cy="5483860"/>
          </a:xfrm>
        </p:spPr>
        <p:txBody>
          <a:bodyPr>
            <a:normAutofit/>
          </a:bodyPr>
          <a:lstStyle/>
          <a:p>
            <a:r>
              <a:rPr lang="en-US" sz="2400" dirty="0" smtClean="0">
                <a:cs typeface="Chalkboard"/>
              </a:rPr>
              <a:t>That's always a possibility, but if they've provider a written statement describing what they're doing, and that statement subsequently proves to be factually inaccurate or intentionally misleading, you likely have a good basis for talking with legal counsel if things go awry.</a:t>
            </a:r>
          </a:p>
          <a:p>
            <a:endParaRPr lang="en-US" sz="2400" dirty="0">
              <a:cs typeface="Chalkboard"/>
            </a:endParaRPr>
          </a:p>
          <a:p>
            <a:r>
              <a:rPr lang="en-US" sz="2400" dirty="0">
                <a:cs typeface="Chalkboard"/>
              </a:rPr>
              <a:t>I discuss this and more in a draft two page document "Using the CSA CCM with Net+" document you can retrieve from:</a:t>
            </a:r>
            <a:br>
              <a:rPr lang="en-US" sz="2400" dirty="0">
                <a:cs typeface="Chalkboard"/>
              </a:rPr>
            </a:br>
            <a:r>
              <a:rPr lang="en-US" sz="2400" dirty="0">
                <a:cs typeface="Chalkboard"/>
              </a:rPr>
              <a:t/>
            </a:r>
            <a:br>
              <a:rPr lang="en-US" sz="2400" dirty="0">
                <a:cs typeface="Chalkboard"/>
              </a:rPr>
            </a:br>
            <a:r>
              <a:rPr lang="en-US" sz="2200" dirty="0">
                <a:cs typeface="Chalkboard"/>
              </a:rPr>
              <a:t>http://pages.uoregon.edu/joe/</a:t>
            </a:r>
            <a:r>
              <a:rPr lang="en-US" sz="2200" dirty="0" err="1">
                <a:cs typeface="Chalkboard"/>
              </a:rPr>
              <a:t>using</a:t>
            </a:r>
            <a:r>
              <a:rPr lang="en-US" sz="2200" dirty="0">
                <a:cs typeface="Chalkboard"/>
              </a:rPr>
              <a:t>-</a:t>
            </a:r>
            <a:r>
              <a:rPr lang="en-US" sz="2200" dirty="0" err="1">
                <a:cs typeface="Chalkboard"/>
              </a:rPr>
              <a:t>the</a:t>
            </a:r>
            <a:r>
              <a:rPr lang="en-US" sz="2200" dirty="0">
                <a:cs typeface="Chalkboard"/>
              </a:rPr>
              <a:t>-</a:t>
            </a:r>
            <a:r>
              <a:rPr lang="en-US" sz="2200" dirty="0" err="1">
                <a:cs typeface="Chalkboard"/>
              </a:rPr>
              <a:t>ccm</a:t>
            </a:r>
            <a:r>
              <a:rPr lang="en-US" sz="2200" dirty="0">
                <a:cs typeface="Chalkboard"/>
              </a:rPr>
              <a:t>-with-net+.</a:t>
            </a:r>
            <a:r>
              <a:rPr lang="en-US" sz="2200" dirty="0" err="1">
                <a:cs typeface="Chalkboard"/>
              </a:rPr>
              <a:t>docx</a:t>
            </a:r>
            <a:endParaRPr lang="en-US" sz="2200" dirty="0">
              <a:cs typeface="Chalkboard"/>
            </a:endParaRPr>
          </a:p>
          <a:p>
            <a:endParaRPr lang="en-US" sz="2400" dirty="0" smtClean="0">
              <a:cs typeface="Chalkboard"/>
            </a:endParaRPr>
          </a:p>
          <a:p>
            <a:r>
              <a:rPr lang="en-US" sz="2400" dirty="0" smtClean="0">
                <a:cs typeface="Chalkboard"/>
              </a:rPr>
              <a:t>If you're really worried, you can always ask for audits (but if you really don't trust them, well...)</a:t>
            </a:r>
            <a:endParaRPr lang="en-US" sz="2400" dirty="0" smtClean="0">
              <a:cs typeface="Chalkboard"/>
            </a:endParaRPr>
          </a:p>
          <a:p>
            <a:pPr marL="0" indent="0">
              <a:buNone/>
            </a:pPr>
            <a:endParaRPr lang="en-US" sz="2400"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118</a:t>
            </a:fld>
            <a:endParaRPr lang="en-US"/>
          </a:p>
        </p:txBody>
      </p:sp>
    </p:spTree>
    <p:extLst>
      <p:ext uri="{BB962C8B-B14F-4D97-AF65-F5344CB8AC3E}">
        <p14:creationId xmlns:p14="http://schemas.microsoft.com/office/powerpoint/2010/main" val="6929642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X. Wrap Up</a:t>
            </a:r>
            <a:endParaRPr lang="en-US" sz="3200" b="1" dirty="0"/>
          </a:p>
        </p:txBody>
      </p:sp>
    </p:spTree>
    <p:extLst>
      <p:ext uri="{BB962C8B-B14F-4D97-AF65-F5344CB8AC3E}">
        <p14:creationId xmlns:p14="http://schemas.microsoft.com/office/powerpoint/2010/main" val="318706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2691"/>
            <a:ext cx="8768080" cy="827086"/>
          </a:xfrm>
        </p:spPr>
        <p:txBody>
          <a:bodyPr>
            <a:normAutofit/>
          </a:bodyPr>
          <a:lstStyle/>
          <a:p>
            <a:r>
              <a:rPr lang="en-US" sz="3200" b="1" dirty="0" smtClean="0"/>
              <a:t>Cloud-Based Services Are Also A </a:t>
            </a:r>
            <a:br>
              <a:rPr lang="en-US" sz="3200" b="1" dirty="0" smtClean="0"/>
            </a:br>
            <a:r>
              <a:rPr lang="en-US" sz="3200" b="1" dirty="0" smtClean="0"/>
              <a:t>Major Focus for Internet2</a:t>
            </a:r>
            <a:endParaRPr lang="en-US" sz="3200" b="1" dirty="0"/>
          </a:p>
        </p:txBody>
      </p:sp>
      <p:sp>
        <p:nvSpPr>
          <p:cNvPr id="8" name="Content Placeholder 7"/>
          <p:cNvSpPr>
            <a:spLocks noGrp="1"/>
          </p:cNvSpPr>
          <p:nvPr>
            <p:ph idx="1"/>
          </p:nvPr>
        </p:nvSpPr>
        <p:spPr>
          <a:xfrm>
            <a:off x="241028" y="1307170"/>
            <a:ext cx="8699772" cy="5321380"/>
          </a:xfrm>
        </p:spPr>
        <p:txBody>
          <a:bodyPr>
            <a:normAutofit/>
          </a:bodyPr>
          <a:lstStyle/>
          <a:p>
            <a:r>
              <a:rPr lang="en-US" sz="2400" dirty="0" smtClean="0"/>
              <a:t>I work with Internet2 and InCommon under contract through UO.</a:t>
            </a:r>
          </a:p>
          <a:p>
            <a:r>
              <a:rPr lang="en-US" sz="2400" dirty="0" smtClean="0"/>
              <a:t>If </a:t>
            </a:r>
            <a:r>
              <a:rPr lang="en-US" sz="2400" dirty="0" smtClean="0"/>
              <a:t>you're paying attention to what Internet2's been working on, it's been hard to miss that NET+ is a major area of emphasis now (and for the last year or so),</a:t>
            </a:r>
            <a:r>
              <a:rPr lang="en-US" sz="2400" dirty="0"/>
              <a:t> </a:t>
            </a:r>
            <a:r>
              <a:rPr lang="en-US" sz="2400" dirty="0" smtClean="0"/>
              <a:t>see </a:t>
            </a:r>
            <a:r>
              <a:rPr lang="en-US" sz="2400" dirty="0"/>
              <a:t>http://www.internet2.edu/netplus</a:t>
            </a:r>
            <a:r>
              <a:rPr lang="en-US" sz="2400" dirty="0" smtClean="0"/>
              <a:t>/</a:t>
            </a:r>
            <a:endParaRPr lang="en-US" sz="2400" dirty="0"/>
          </a:p>
          <a:p>
            <a:r>
              <a:rPr lang="en-US" sz="2400" dirty="0" smtClean="0"/>
              <a:t>Given that, if you are at an Internet2 school, y</a:t>
            </a:r>
            <a:r>
              <a:rPr lang="en-US" sz="2400" dirty="0" smtClean="0"/>
              <a:t>our </a:t>
            </a:r>
            <a:r>
              <a:rPr lang="en-US" sz="2400" dirty="0" smtClean="0"/>
              <a:t>institution might end up (a) sponsoring a cloud-based NET+ service, or (b) participating as a service validation or early adopter school, or (c) simply using a NET+ </a:t>
            </a:r>
            <a:r>
              <a:rPr lang="en-US" sz="2400" dirty="0" smtClean="0"/>
              <a:t>service. </a:t>
            </a:r>
            <a:r>
              <a:rPr lang="en-US" sz="2400" dirty="0" smtClean="0"/>
              <a:t/>
            </a:r>
            <a:br>
              <a:rPr lang="en-US" sz="2400" dirty="0" smtClean="0"/>
            </a:br>
            <a:r>
              <a:rPr lang="en-US" sz="2400" dirty="0" smtClean="0"/>
              <a:t>Thus, </a:t>
            </a:r>
            <a:r>
              <a:rPr lang="en-US" sz="2400" dirty="0" smtClean="0"/>
              <a:t>the security of cloud-based services might be an area that touches you personally/professionally</a:t>
            </a:r>
            <a:r>
              <a:rPr lang="en-US" sz="2400" dirty="0" smtClean="0"/>
              <a:t>.</a:t>
            </a:r>
            <a:endParaRPr lang="en-US" sz="2400" dirty="0"/>
          </a:p>
          <a:p>
            <a:r>
              <a:rPr lang="en-US" sz="2400" dirty="0" smtClean="0"/>
              <a:t>But let's take a second to talk </a:t>
            </a:r>
            <a:r>
              <a:rPr lang="en-US" sz="2400" dirty="0" smtClean="0"/>
              <a:t>a little about </a:t>
            </a:r>
            <a:r>
              <a:rPr lang="en-US" sz="2400" dirty="0" smtClean="0"/>
              <a:t>cloud </a:t>
            </a:r>
            <a:r>
              <a:rPr lang="en-US" sz="2400" dirty="0" smtClean="0"/>
              <a:t>adoption</a:t>
            </a:r>
            <a:endParaRPr lang="en-US" sz="2400" dirty="0"/>
          </a:p>
        </p:txBody>
      </p:sp>
    </p:spTree>
    <p:extLst>
      <p:ext uri="{BB962C8B-B14F-4D97-AF65-F5344CB8AC3E}">
        <p14:creationId xmlns:p14="http://schemas.microsoft.com/office/powerpoint/2010/main" val="24115457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897894"/>
          </a:xfrm>
        </p:spPr>
        <p:txBody>
          <a:bodyPr>
            <a:normAutofit/>
          </a:bodyPr>
          <a:lstStyle/>
          <a:p>
            <a:r>
              <a:rPr lang="en-US" sz="3200" b="1" dirty="0" smtClean="0"/>
              <a:t>Thanks For the Chance to Talk Today</a:t>
            </a:r>
            <a:endParaRPr lang="en-US" sz="3200" b="1" dirty="0"/>
          </a:p>
        </p:txBody>
      </p:sp>
      <p:sp>
        <p:nvSpPr>
          <p:cNvPr id="3" name="Content Placeholder 2"/>
          <p:cNvSpPr>
            <a:spLocks noGrp="1"/>
          </p:cNvSpPr>
          <p:nvPr>
            <p:ph idx="1"/>
          </p:nvPr>
        </p:nvSpPr>
        <p:spPr>
          <a:xfrm>
            <a:off x="243840" y="1181100"/>
            <a:ext cx="8696960" cy="5483860"/>
          </a:xfrm>
        </p:spPr>
        <p:txBody>
          <a:bodyPr>
            <a:normAutofit/>
          </a:bodyPr>
          <a:lstStyle/>
          <a:p>
            <a:pPr marL="0" indent="0" algn="ctr">
              <a:buNone/>
            </a:pPr>
            <a:endParaRPr lang="en-US" dirty="0">
              <a:cs typeface="Chalkboard"/>
            </a:endParaRPr>
          </a:p>
          <a:p>
            <a:pPr marL="0" indent="0" algn="ctr">
              <a:buNone/>
            </a:pPr>
            <a:r>
              <a:rPr lang="en-US" dirty="0" smtClean="0">
                <a:cs typeface="Chalkboard"/>
              </a:rPr>
              <a:t>Are there any questions?</a:t>
            </a:r>
          </a:p>
          <a:p>
            <a:pPr marL="0" indent="0" algn="ctr">
              <a:buNone/>
            </a:pPr>
            <a:endParaRPr lang="en-US" dirty="0">
              <a:cs typeface="Chalkboard"/>
            </a:endParaRPr>
          </a:p>
          <a:p>
            <a:pPr marL="0" indent="0" algn="ctr">
              <a:buNone/>
            </a:pPr>
            <a:r>
              <a:rPr lang="en-US" dirty="0" smtClean="0">
                <a:cs typeface="Chalkboard"/>
              </a:rPr>
              <a:t>If you'd like a copy of these slides, they're </a:t>
            </a:r>
            <a:r>
              <a:rPr lang="en-US" dirty="0">
                <a:cs typeface="Chalkboard"/>
              </a:rPr>
              <a:t>available online at</a:t>
            </a:r>
            <a:br>
              <a:rPr lang="en-US" dirty="0">
                <a:cs typeface="Chalkboard"/>
              </a:rPr>
            </a:br>
            <a:r>
              <a:rPr lang="en-US" dirty="0" smtClean="0">
                <a:cs typeface="Chalkboard"/>
              </a:rPr>
              <a:t/>
            </a:r>
            <a:br>
              <a:rPr lang="en-US" dirty="0" smtClean="0">
                <a:cs typeface="Chalkboard"/>
              </a:rPr>
            </a:br>
            <a:r>
              <a:rPr lang="en-US" sz="2400" dirty="0" smtClean="0">
                <a:cs typeface="Chalkboard"/>
              </a:rPr>
              <a:t>http</a:t>
            </a:r>
            <a:r>
              <a:rPr lang="en-US" sz="2400" dirty="0">
                <a:cs typeface="Chalkboard"/>
              </a:rPr>
              <a:t>://pages.uoregon.edu/joe/nwacc-security-2013/</a:t>
            </a:r>
          </a:p>
          <a:p>
            <a:pPr marL="0" indent="0" algn="ctr">
              <a:buNone/>
            </a:pPr>
            <a:endParaRPr lang="en-US" dirty="0">
              <a:cs typeface="Chalkboard"/>
            </a:endParaRPr>
          </a:p>
        </p:txBody>
      </p:sp>
      <p:sp>
        <p:nvSpPr>
          <p:cNvPr id="4" name="Slide Number Placeholder 3"/>
          <p:cNvSpPr>
            <a:spLocks noGrp="1"/>
          </p:cNvSpPr>
          <p:nvPr>
            <p:ph type="sldNum" sz="quarter" idx="12"/>
          </p:nvPr>
        </p:nvSpPr>
        <p:spPr/>
        <p:txBody>
          <a:bodyPr/>
          <a:lstStyle/>
          <a:p>
            <a:fld id="{0AEBC2B5-9A5E-664D-818E-2CF9969E99F0}" type="slidenum">
              <a:rPr lang="en-US" smtClean="0"/>
              <a:t>120</a:t>
            </a:fld>
            <a:endParaRPr lang="en-US"/>
          </a:p>
        </p:txBody>
      </p:sp>
    </p:spTree>
    <p:extLst>
      <p:ext uri="{BB962C8B-B14F-4D97-AF65-F5344CB8AC3E}">
        <p14:creationId xmlns:p14="http://schemas.microsoft.com/office/powerpoint/2010/main" val="47751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2691"/>
            <a:ext cx="8768080" cy="972206"/>
          </a:xfrm>
        </p:spPr>
        <p:txBody>
          <a:bodyPr>
            <a:normAutofit/>
          </a:bodyPr>
          <a:lstStyle/>
          <a:p>
            <a:r>
              <a:rPr lang="en-US" sz="3200" b="1" dirty="0" smtClean="0"/>
              <a:t>Some Sites Decide to Use </a:t>
            </a:r>
            <a:br>
              <a:rPr lang="en-US" sz="3200" b="1" dirty="0" smtClean="0"/>
            </a:br>
            <a:r>
              <a:rPr lang="en-US" sz="3200" b="1" dirty="0" smtClean="0"/>
              <a:t>The</a:t>
            </a:r>
            <a:r>
              <a:rPr lang="en-US" sz="3200" b="1" dirty="0"/>
              <a:t> </a:t>
            </a:r>
            <a:r>
              <a:rPr lang="en-US" sz="3200" b="1" dirty="0" smtClean="0"/>
              <a:t>Cloud. Others DON'T. Why?</a:t>
            </a:r>
            <a:endParaRPr lang="en-US" sz="3200" b="1" dirty="0"/>
          </a:p>
        </p:txBody>
      </p:sp>
      <p:sp>
        <p:nvSpPr>
          <p:cNvPr id="3" name="Content Placeholder 2"/>
          <p:cNvSpPr>
            <a:spLocks noGrp="1"/>
          </p:cNvSpPr>
          <p:nvPr>
            <p:ph idx="1"/>
          </p:nvPr>
        </p:nvSpPr>
        <p:spPr>
          <a:xfrm>
            <a:off x="243840" y="1322552"/>
            <a:ext cx="8696960" cy="5342408"/>
          </a:xfrm>
        </p:spPr>
        <p:txBody>
          <a:bodyPr>
            <a:normAutofit/>
          </a:bodyPr>
          <a:lstStyle/>
          <a:p>
            <a:r>
              <a:rPr lang="en-US" sz="2400" dirty="0" smtClean="0"/>
              <a:t>Is it a </a:t>
            </a:r>
            <a:r>
              <a:rPr lang="en-US" sz="2400" u="sng" dirty="0" smtClean="0"/>
              <a:t>substantive matter</a:t>
            </a:r>
            <a:r>
              <a:rPr lang="en-US" sz="2400" dirty="0" smtClean="0"/>
              <a:t> of the features/functionality available from cloud provider's products or services?</a:t>
            </a:r>
          </a:p>
          <a:p>
            <a:endParaRPr lang="en-US" sz="2400" dirty="0" smtClean="0"/>
          </a:p>
          <a:p>
            <a:r>
              <a:rPr lang="en-US" sz="2400" dirty="0" smtClean="0"/>
              <a:t>Is it a </a:t>
            </a:r>
            <a:r>
              <a:rPr lang="en-US" sz="2400" u="sng" dirty="0" smtClean="0"/>
              <a:t>business matter</a:t>
            </a:r>
            <a:r>
              <a:rPr lang="en-US" sz="2400" dirty="0" smtClean="0"/>
              <a:t>, perhaps how much the product or service cost, or the terms of the agreement available?</a:t>
            </a:r>
          </a:p>
          <a:p>
            <a:endParaRPr lang="en-US" sz="2400" dirty="0"/>
          </a:p>
          <a:p>
            <a:r>
              <a:rPr lang="en-US" sz="2400" dirty="0" smtClean="0"/>
              <a:t>Or is the problem with </a:t>
            </a:r>
            <a:r>
              <a:rPr lang="en-US" sz="2400" u="sng" dirty="0"/>
              <a:t>i</a:t>
            </a:r>
            <a:r>
              <a:rPr lang="en-US" sz="2400" u="sng" dirty="0" smtClean="0"/>
              <a:t>nfrastructure issues</a:t>
            </a:r>
            <a:r>
              <a:rPr lang="en-US" sz="2400" dirty="0" smtClean="0"/>
              <a:t>, maybe? </a:t>
            </a:r>
            <a:br>
              <a:rPr lang="en-US" sz="2400" dirty="0" smtClean="0"/>
            </a:br>
            <a:r>
              <a:rPr lang="en-US" sz="2400" dirty="0" smtClean="0"/>
              <a:t>For example, perhaps the service doesn't integrate well with your current identity management system, or requires network bandwidth you don't currently have?</a:t>
            </a:r>
          </a:p>
          <a:p>
            <a:endParaRPr lang="en-US" sz="2400" dirty="0"/>
          </a:p>
          <a:p>
            <a:r>
              <a:rPr lang="en-US" sz="2400" b="1" dirty="0" smtClean="0"/>
              <a:t>Or is </a:t>
            </a:r>
            <a:r>
              <a:rPr lang="en-US" sz="2400" b="1" u="sng" dirty="0" smtClean="0"/>
              <a:t>security</a:t>
            </a:r>
            <a:r>
              <a:rPr lang="en-US" sz="2400" b="1" dirty="0" smtClean="0"/>
              <a:t> (or privacy, or compliance) the problem? What do we empirically know?</a:t>
            </a:r>
          </a:p>
          <a:p>
            <a:endParaRPr lang="en-US" sz="1800" dirty="0"/>
          </a:p>
        </p:txBody>
      </p:sp>
      <p:sp>
        <p:nvSpPr>
          <p:cNvPr id="4" name="Slide Number Placeholder 3"/>
          <p:cNvSpPr>
            <a:spLocks noGrp="1"/>
          </p:cNvSpPr>
          <p:nvPr>
            <p:ph type="sldNum" sz="quarter" idx="12"/>
          </p:nvPr>
        </p:nvSpPr>
        <p:spPr/>
        <p:txBody>
          <a:bodyPr/>
          <a:lstStyle/>
          <a:p>
            <a:fld id="{0AEBC2B5-9A5E-664D-818E-2CF9969E99F0}" type="slidenum">
              <a:rPr lang="en-US" smtClean="0"/>
              <a:t>13</a:t>
            </a:fld>
            <a:endParaRPr lang="en-US"/>
          </a:p>
        </p:txBody>
      </p:sp>
    </p:spTree>
    <p:extLst>
      <p:ext uri="{BB962C8B-B14F-4D97-AF65-F5344CB8AC3E}">
        <p14:creationId xmlns:p14="http://schemas.microsoft.com/office/powerpoint/2010/main" val="94879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548672"/>
          </a:xfrm>
        </p:spPr>
        <p:txBody>
          <a:bodyPr>
            <a:normAutofit/>
          </a:bodyPr>
          <a:lstStyle/>
          <a:p>
            <a:r>
              <a:rPr lang="en-US" sz="3200" b="1" u="sng" dirty="0" smtClean="0"/>
              <a:t>Security</a:t>
            </a:r>
            <a:r>
              <a:rPr lang="en-US" sz="3200" b="1" dirty="0" smtClean="0"/>
              <a:t> As Potential Block to Adoption</a:t>
            </a:r>
            <a:endParaRPr lang="en-US" sz="3200" b="1" dirty="0"/>
          </a:p>
        </p:txBody>
      </p:sp>
      <p:sp>
        <p:nvSpPr>
          <p:cNvPr id="3" name="Content Placeholder 2"/>
          <p:cNvSpPr>
            <a:spLocks noGrp="1"/>
          </p:cNvSpPr>
          <p:nvPr>
            <p:ph idx="1"/>
          </p:nvPr>
        </p:nvSpPr>
        <p:spPr>
          <a:xfrm>
            <a:off x="243840" y="937172"/>
            <a:ext cx="8696960" cy="5727788"/>
          </a:xfrm>
        </p:spPr>
        <p:txBody>
          <a:bodyPr>
            <a:normAutofit/>
          </a:bodyPr>
          <a:lstStyle/>
          <a:p>
            <a:r>
              <a:rPr lang="en-US" sz="2400" dirty="0"/>
              <a:t>"PC Connection, in partnership with Cisco, recently released the results of its </a:t>
            </a:r>
            <a:r>
              <a:rPr lang="en-US" sz="2400" b="1" dirty="0"/>
              <a:t>2013</a:t>
            </a:r>
            <a:r>
              <a:rPr lang="en-US" sz="2400" dirty="0"/>
              <a:t> Outlook on Technology: Cloud Computing Survey. The survey, the results of which are available at InfoWorld, queried over 500 organizations of all sizes to ascertain what they are seeking in a cloud solution, what concerns they have about the technology and what obstacles they see between their organization and further cloud adoption</a:t>
            </a:r>
            <a:r>
              <a:rPr lang="en-US" sz="2400" dirty="0" smtClean="0"/>
              <a:t>. [...] </a:t>
            </a:r>
            <a:r>
              <a:rPr lang="en-US" sz="2400" b="1" dirty="0"/>
              <a:t>Perhaps the most surprising information gleaned from the cloud computing usage survey is that security is the top obstacle to cloud adoption, according to 65 percent of the survey responses.</a:t>
            </a:r>
            <a:r>
              <a:rPr lang="en-US" sz="2400" dirty="0"/>
              <a:t> Integration was the next biggest obstacle, but it was listed in just 34 percent of responses</a:t>
            </a:r>
            <a:r>
              <a:rPr lang="en-US" sz="2400" dirty="0" smtClean="0"/>
              <a:t>." </a:t>
            </a:r>
            <a:r>
              <a:rPr lang="en-US" sz="1800" dirty="0" smtClean="0"/>
              <a:t>"Cloud </a:t>
            </a:r>
            <a:r>
              <a:rPr lang="en-US" sz="1800" dirty="0"/>
              <a:t>Computing Usage: Security Still Considered a Barrier," </a:t>
            </a:r>
            <a:r>
              <a:rPr lang="en-US" sz="1800" dirty="0" smtClean="0"/>
              <a:t/>
            </a:r>
            <a:br>
              <a:rPr lang="en-US" sz="1800" dirty="0" smtClean="0"/>
            </a:br>
            <a:r>
              <a:rPr lang="en-US" sz="1800" dirty="0" smtClean="0"/>
              <a:t>http</a:t>
            </a:r>
            <a:r>
              <a:rPr lang="en-US" sz="1800" dirty="0"/>
              <a:t>://</a:t>
            </a:r>
            <a:r>
              <a:rPr lang="en-US" sz="1800" dirty="0" err="1"/>
              <a:t>midsizeinsider.com</a:t>
            </a:r>
            <a:r>
              <a:rPr lang="en-US" sz="1800" dirty="0"/>
              <a:t>/en-us/article/cloud-computing-usage-security-still-co</a:t>
            </a:r>
          </a:p>
        </p:txBody>
      </p:sp>
      <p:sp>
        <p:nvSpPr>
          <p:cNvPr id="4" name="Slide Number Placeholder 3"/>
          <p:cNvSpPr>
            <a:spLocks noGrp="1"/>
          </p:cNvSpPr>
          <p:nvPr>
            <p:ph type="sldNum" sz="quarter" idx="12"/>
          </p:nvPr>
        </p:nvSpPr>
        <p:spPr/>
        <p:txBody>
          <a:bodyPr/>
          <a:lstStyle/>
          <a:p>
            <a:fld id="{0AEBC2B5-9A5E-664D-818E-2CF9969E99F0}" type="slidenum">
              <a:rPr lang="en-US" smtClean="0"/>
              <a:t>14</a:t>
            </a:fld>
            <a:endParaRPr lang="en-US"/>
          </a:p>
        </p:txBody>
      </p:sp>
    </p:spTree>
    <p:extLst>
      <p:ext uri="{BB962C8B-B14F-4D97-AF65-F5344CB8AC3E}">
        <p14:creationId xmlns:p14="http://schemas.microsoft.com/office/powerpoint/2010/main" val="297817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7"/>
            <a:ext cx="9003862" cy="801507"/>
          </a:xfrm>
        </p:spPr>
        <p:txBody>
          <a:bodyPr>
            <a:normAutofit/>
          </a:bodyPr>
          <a:lstStyle/>
          <a:p>
            <a:r>
              <a:rPr lang="en-US" sz="3200" b="1" dirty="0" smtClean="0"/>
              <a:t>Or Does Using The Cloud Actually </a:t>
            </a:r>
            <a:br>
              <a:rPr lang="en-US" sz="3200" b="1" dirty="0" smtClean="0"/>
            </a:br>
            <a:r>
              <a:rPr lang="en-US" sz="3200" b="1" dirty="0" smtClean="0"/>
              <a:t>IMPROVE Data Security?</a:t>
            </a:r>
            <a:endParaRPr lang="en-US" sz="3200" b="1" dirty="0"/>
          </a:p>
        </p:txBody>
      </p:sp>
      <p:sp>
        <p:nvSpPr>
          <p:cNvPr id="3" name="Content Placeholder 2"/>
          <p:cNvSpPr>
            <a:spLocks noGrp="1"/>
          </p:cNvSpPr>
          <p:nvPr>
            <p:ph idx="1"/>
          </p:nvPr>
        </p:nvSpPr>
        <p:spPr>
          <a:xfrm>
            <a:off x="243840" y="1541505"/>
            <a:ext cx="8696960" cy="5123454"/>
          </a:xfrm>
        </p:spPr>
        <p:txBody>
          <a:bodyPr>
            <a:normAutofit/>
          </a:bodyPr>
          <a:lstStyle/>
          <a:p>
            <a:r>
              <a:rPr lang="en-US" sz="2400" dirty="0"/>
              <a:t>"</a:t>
            </a:r>
            <a:r>
              <a:rPr lang="en-US" sz="2400" b="1" dirty="0"/>
              <a:t>Fifty-one percent of IT executives surveyed believe that the cloud increases data security overall.</a:t>
            </a:r>
            <a:r>
              <a:rPr lang="en-US" sz="2400" dirty="0"/>
              <a:t> </a:t>
            </a:r>
            <a:r>
              <a:rPr lang="en-US" sz="2400" dirty="0" smtClean="0"/>
              <a:t/>
            </a:r>
            <a:br>
              <a:rPr lang="en-US" sz="2400" dirty="0" smtClean="0"/>
            </a:br>
            <a:r>
              <a:rPr lang="en-US" sz="2400" dirty="0" smtClean="0"/>
              <a:t>However</a:t>
            </a:r>
            <a:r>
              <a:rPr lang="en-US" sz="2400" dirty="0"/>
              <a:t>, almost 70 percent of respondents indicated that consumer cloud services pose a risk to sensitive data in their organizations and </a:t>
            </a:r>
            <a:r>
              <a:rPr lang="en-US" sz="2400" b="1" dirty="0"/>
              <a:t>45 percent are not fully confident that their cloud provider’s security processes and programs meet their data security requirements</a:t>
            </a:r>
            <a:r>
              <a:rPr lang="en-US" sz="2400" b="1" dirty="0" smtClean="0"/>
              <a:t>.</a:t>
            </a:r>
            <a:r>
              <a:rPr lang="en-US" sz="2400" dirty="0" smtClean="0"/>
              <a:t>"</a:t>
            </a:r>
          </a:p>
          <a:p>
            <a:endParaRPr lang="en-US" sz="2400" dirty="0" smtClean="0"/>
          </a:p>
          <a:p>
            <a:r>
              <a:rPr lang="en-US" sz="1800" dirty="0" smtClean="0"/>
              <a:t>"Data </a:t>
            </a:r>
            <a:r>
              <a:rPr lang="en-US" sz="1800" dirty="0"/>
              <a:t>s</a:t>
            </a:r>
            <a:r>
              <a:rPr lang="en-US" sz="1800" dirty="0" smtClean="0"/>
              <a:t>ecurity, compliance top concerns of cloud adopters"</a:t>
            </a:r>
            <a:r>
              <a:rPr lang="en-US" sz="1800" dirty="0"/>
              <a:t/>
            </a:r>
            <a:br>
              <a:rPr lang="en-US" sz="1800" dirty="0"/>
            </a:br>
            <a:r>
              <a:rPr lang="en-US" sz="1800" dirty="0"/>
              <a:t>http://</a:t>
            </a:r>
            <a:r>
              <a:rPr lang="en-US" sz="1800" dirty="0" err="1"/>
              <a:t>www.techjournal.org</a:t>
            </a:r>
            <a:r>
              <a:rPr lang="en-US" sz="1800" dirty="0"/>
              <a:t>/2013/05/data-security-compliance-top-concerns-of-cloud-adopters/</a:t>
            </a:r>
            <a:endParaRPr lang="en-US" sz="18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15</a:t>
            </a:fld>
            <a:endParaRPr lang="en-US"/>
          </a:p>
        </p:txBody>
      </p:sp>
    </p:spTree>
    <p:extLst>
      <p:ext uri="{BB962C8B-B14F-4D97-AF65-F5344CB8AC3E}">
        <p14:creationId xmlns:p14="http://schemas.microsoft.com/office/powerpoint/2010/main" val="346134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688810"/>
          </a:xfrm>
        </p:spPr>
        <p:txBody>
          <a:bodyPr>
            <a:normAutofit/>
          </a:bodyPr>
          <a:lstStyle/>
          <a:p>
            <a:r>
              <a:rPr lang="en-US" sz="3200" b="1" dirty="0" smtClean="0"/>
              <a:t>Some Proceed To Move To The Cloud, </a:t>
            </a:r>
            <a:br>
              <a:rPr lang="en-US" sz="3200" b="1" dirty="0" smtClean="0"/>
            </a:br>
            <a:r>
              <a:rPr lang="en-US" sz="3200" b="1" dirty="0" smtClean="0"/>
              <a:t>Even If There </a:t>
            </a:r>
            <a:r>
              <a:rPr lang="en-US" sz="3200" b="1" i="1" dirty="0" smtClean="0"/>
              <a:t>May Be</a:t>
            </a:r>
            <a:r>
              <a:rPr lang="en-US" sz="3200" b="1" dirty="0" smtClean="0"/>
              <a:t> "Security Issues"...</a:t>
            </a:r>
            <a:endParaRPr lang="en-US" sz="3200" b="1" dirty="0"/>
          </a:p>
        </p:txBody>
      </p:sp>
      <p:sp>
        <p:nvSpPr>
          <p:cNvPr id="3" name="Content Placeholder 2"/>
          <p:cNvSpPr>
            <a:spLocks noGrp="1"/>
          </p:cNvSpPr>
          <p:nvPr>
            <p:ph idx="1"/>
          </p:nvPr>
        </p:nvSpPr>
        <p:spPr>
          <a:xfrm>
            <a:off x="243840" y="1147378"/>
            <a:ext cx="8696960" cy="5517581"/>
          </a:xfrm>
        </p:spPr>
        <p:txBody>
          <a:bodyPr>
            <a:normAutofit/>
          </a:bodyPr>
          <a:lstStyle/>
          <a:p>
            <a:r>
              <a:rPr lang="en-US" sz="2400" dirty="0"/>
              <a:t>'</a:t>
            </a:r>
            <a:r>
              <a:rPr lang="en-US" sz="2400" dirty="0" smtClean="0"/>
              <a:t>A </a:t>
            </a:r>
            <a:r>
              <a:rPr lang="en-US" sz="2400" dirty="0"/>
              <a:t>new report by the agency's Office of the Inspector General says that NASA needs to work on strengthening its information technology security practices</a:t>
            </a:r>
            <a:r>
              <a:rPr lang="en-US" sz="2400" dirty="0" smtClean="0"/>
              <a:t>. </a:t>
            </a:r>
            <a:r>
              <a:rPr lang="en-US" sz="2400" dirty="0"/>
              <a:t>[...] </a:t>
            </a:r>
            <a:r>
              <a:rPr lang="en-US" sz="2400" b="1" dirty="0"/>
              <a:t>According to the report, NASA had five contracts for cloud hosting and none of these "came close" to meeting data security requirements</a:t>
            </a:r>
            <a:r>
              <a:rPr lang="en-US" sz="2400" b="1" dirty="0" smtClean="0"/>
              <a:t>.</a:t>
            </a:r>
            <a:r>
              <a:rPr lang="en-US" sz="2400" dirty="0" smtClean="0"/>
              <a:t> </a:t>
            </a:r>
            <a:r>
              <a:rPr lang="en-US" sz="2400" dirty="0"/>
              <a:t>[...] Over the past year, NASA spent less than 1 percent of its $1.5 billion annual IT budget on cloud computing. However, moving forward, the agency plans to dedicate much more to cloud security and initiatives. </a:t>
            </a:r>
            <a:r>
              <a:rPr lang="en-US" sz="2400" b="1" dirty="0"/>
              <a:t>Within the next five years, NASA is planning to have up to 75 percent of its new IT programs begin in the cloud and 100 percent of </a:t>
            </a:r>
            <a:r>
              <a:rPr lang="en-US" sz="2400" b="1" dirty="0" smtClean="0"/>
              <a:t/>
            </a:r>
            <a:br>
              <a:rPr lang="en-US" sz="2400" b="1" dirty="0" smtClean="0"/>
            </a:br>
            <a:r>
              <a:rPr lang="en-US" sz="2400" b="1" dirty="0" smtClean="0"/>
              <a:t>the </a:t>
            </a:r>
            <a:r>
              <a:rPr lang="en-US" sz="2400" b="1" dirty="0"/>
              <a:t>agency's public data stored in cloud</a:t>
            </a:r>
            <a:r>
              <a:rPr lang="en-US" sz="2400" b="1" dirty="0" smtClean="0"/>
              <a:t>.'</a:t>
            </a:r>
          </a:p>
          <a:p>
            <a:r>
              <a:rPr lang="en-US" sz="1800" dirty="0" smtClean="0"/>
              <a:t>"NASA Falls Short on Its Cloud Computing Security," http</a:t>
            </a:r>
            <a:r>
              <a:rPr lang="en-US" sz="1800" dirty="0"/>
              <a:t>://</a:t>
            </a:r>
            <a:r>
              <a:rPr lang="en-US" sz="1800" dirty="0" err="1"/>
              <a:t>news.cnet.com</a:t>
            </a:r>
            <a:r>
              <a:rPr lang="en-US" sz="1800" dirty="0"/>
              <a:t>/8301-1009_3-57596053-83/</a:t>
            </a:r>
            <a:r>
              <a:rPr lang="en-US" sz="1800" dirty="0" err="1"/>
              <a:t>nasa</a:t>
            </a:r>
            <a:r>
              <a:rPr lang="en-US" sz="1800" dirty="0"/>
              <a:t>-falls-short-on-its-cloud-computing-security/</a:t>
            </a:r>
          </a:p>
        </p:txBody>
      </p:sp>
      <p:sp>
        <p:nvSpPr>
          <p:cNvPr id="4" name="Slide Number Placeholder 3"/>
          <p:cNvSpPr>
            <a:spLocks noGrp="1"/>
          </p:cNvSpPr>
          <p:nvPr>
            <p:ph type="sldNum" sz="quarter" idx="12"/>
          </p:nvPr>
        </p:nvSpPr>
        <p:spPr/>
        <p:txBody>
          <a:bodyPr/>
          <a:lstStyle/>
          <a:p>
            <a:fld id="{0AEBC2B5-9A5E-664D-818E-2CF9969E99F0}" type="slidenum">
              <a:rPr lang="en-US" smtClean="0"/>
              <a:t>16</a:t>
            </a:fld>
            <a:endParaRPr lang="en-US"/>
          </a:p>
        </p:txBody>
      </p:sp>
    </p:spTree>
    <p:extLst>
      <p:ext uri="{BB962C8B-B14F-4D97-AF65-F5344CB8AC3E}">
        <p14:creationId xmlns:p14="http://schemas.microsoft.com/office/powerpoint/2010/main" val="137339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8"/>
            <a:ext cx="9003862" cy="688810"/>
          </a:xfrm>
        </p:spPr>
        <p:txBody>
          <a:bodyPr>
            <a:normAutofit/>
          </a:bodyPr>
          <a:lstStyle/>
          <a:p>
            <a:r>
              <a:rPr lang="en-US" sz="3200" b="1" dirty="0" smtClean="0"/>
              <a:t>What Gets Moved Into The Cloud May Not </a:t>
            </a:r>
            <a:r>
              <a:rPr lang="en-US" sz="3200" b="1" i="1" u="sng" dirty="0" smtClean="0"/>
              <a:t>Stay</a:t>
            </a:r>
            <a:r>
              <a:rPr lang="en-US" sz="3200" b="1" dirty="0" smtClean="0"/>
              <a:t> There. Why? "Security Concerns"...</a:t>
            </a:r>
            <a:endParaRPr lang="en-US" sz="3200" b="1" dirty="0"/>
          </a:p>
        </p:txBody>
      </p:sp>
      <p:sp>
        <p:nvSpPr>
          <p:cNvPr id="3" name="Content Placeholder 2"/>
          <p:cNvSpPr>
            <a:spLocks noGrp="1"/>
          </p:cNvSpPr>
          <p:nvPr>
            <p:ph idx="1"/>
          </p:nvPr>
        </p:nvSpPr>
        <p:spPr>
          <a:xfrm>
            <a:off x="243840" y="1147378"/>
            <a:ext cx="8696960" cy="5517581"/>
          </a:xfrm>
        </p:spPr>
        <p:txBody>
          <a:bodyPr>
            <a:normAutofit/>
          </a:bodyPr>
          <a:lstStyle/>
          <a:p>
            <a:r>
              <a:rPr lang="en-US" sz="2400" dirty="0"/>
              <a:t>"IDG Enterprise recently published Cloud Computing: Key Trends and Future Effects Report, showing how enterprises continue to struggle with security, integration and governance [...] IDG’s methodology is based on interviews with 1,358 respondents [...] </a:t>
            </a:r>
            <a:r>
              <a:rPr lang="en-US" sz="2400" b="1" dirty="0" smtClean="0"/>
              <a:t>42</a:t>
            </a:r>
            <a:r>
              <a:rPr lang="en-US" sz="2400" b="1" dirty="0"/>
              <a:t>% of cloud-based projects are eventually brought back in-house, </a:t>
            </a:r>
            <a:r>
              <a:rPr lang="en-US" sz="2400" b="1" dirty="0" smtClean="0"/>
              <a:t>with </a:t>
            </a:r>
            <a:r>
              <a:rPr lang="en-US" sz="2400" b="1" dirty="0"/>
              <a:t>security concerns (65%), </a:t>
            </a:r>
            <a:r>
              <a:rPr lang="en-US" sz="2400" dirty="0" smtClean="0"/>
              <a:t>technical</a:t>
            </a:r>
            <a:r>
              <a:rPr lang="en-US" sz="2400" dirty="0"/>
              <a:t>/oversight problems (64%), and the need for standardization (on one platform) (48%) being the top three reasons why.</a:t>
            </a:r>
            <a:r>
              <a:rPr lang="en-US" sz="2400" b="1" dirty="0"/>
              <a:t> </a:t>
            </a:r>
            <a:r>
              <a:rPr lang="en-US" sz="2400" b="1" dirty="0" smtClean="0"/>
              <a:t>[...] </a:t>
            </a:r>
            <a:br>
              <a:rPr lang="en-US" sz="2400" b="1" dirty="0" smtClean="0"/>
            </a:br>
            <a:r>
              <a:rPr lang="en-US" sz="2400" b="1" dirty="0" smtClean="0"/>
              <a:t>For </a:t>
            </a:r>
            <a:r>
              <a:rPr lang="en-US" sz="2400" b="1" dirty="0"/>
              <a:t>IT, concerns regarding security (66%), </a:t>
            </a:r>
            <a:r>
              <a:rPr lang="en-US" sz="2400" dirty="0"/>
              <a:t>integration stability and reliability (47%) and ability of cloud computing solutions to meet enterprise/industry standards (35%) challenge adoption.</a:t>
            </a:r>
            <a:endParaRPr lang="en-US" sz="2400" dirty="0" smtClean="0"/>
          </a:p>
          <a:p>
            <a:r>
              <a:rPr lang="en-US" sz="1800" dirty="0"/>
              <a:t>http://</a:t>
            </a:r>
            <a:r>
              <a:rPr lang="en-US" sz="1800" dirty="0" err="1"/>
              <a:t>www.forbes.com</a:t>
            </a:r>
            <a:r>
              <a:rPr lang="en-US" sz="1800" dirty="0"/>
              <a:t>/sites/</a:t>
            </a:r>
            <a:r>
              <a:rPr lang="en-US" sz="1800" dirty="0" err="1"/>
              <a:t>louiscolumbus</a:t>
            </a:r>
            <a:r>
              <a:rPr lang="en-US" sz="1800" dirty="0"/>
              <a:t>/</a:t>
            </a:r>
            <a:r>
              <a:rPr lang="en-US" sz="1800" b="1" dirty="0"/>
              <a:t>2013</a:t>
            </a:r>
            <a:r>
              <a:rPr lang="en-US" sz="1800" dirty="0"/>
              <a:t>/08/13/idg-cloud-computing-survey-security-integration-challenge-growth/</a:t>
            </a:r>
          </a:p>
        </p:txBody>
      </p:sp>
      <p:sp>
        <p:nvSpPr>
          <p:cNvPr id="4" name="Slide Number Placeholder 3"/>
          <p:cNvSpPr>
            <a:spLocks noGrp="1"/>
          </p:cNvSpPr>
          <p:nvPr>
            <p:ph type="sldNum" sz="quarter" idx="12"/>
          </p:nvPr>
        </p:nvSpPr>
        <p:spPr/>
        <p:txBody>
          <a:bodyPr/>
          <a:lstStyle/>
          <a:p>
            <a:fld id="{0AEBC2B5-9A5E-664D-818E-2CF9969E99F0}" type="slidenum">
              <a:rPr lang="en-US" smtClean="0"/>
              <a:t>17</a:t>
            </a:fld>
            <a:endParaRPr lang="en-US"/>
          </a:p>
        </p:txBody>
      </p:sp>
    </p:spTree>
    <p:extLst>
      <p:ext uri="{BB962C8B-B14F-4D97-AF65-F5344CB8AC3E}">
        <p14:creationId xmlns:p14="http://schemas.microsoft.com/office/powerpoint/2010/main" val="373348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8"/>
            <a:ext cx="9003862" cy="688810"/>
          </a:xfrm>
        </p:spPr>
        <p:txBody>
          <a:bodyPr>
            <a:normAutofit/>
          </a:bodyPr>
          <a:lstStyle/>
          <a:p>
            <a:r>
              <a:rPr lang="en-US" sz="3200" b="1" dirty="0" smtClean="0"/>
              <a:t>Security May Not Be The Only Issue</a:t>
            </a:r>
            <a:endParaRPr lang="en-US" sz="3200" b="1" dirty="0"/>
          </a:p>
        </p:txBody>
      </p:sp>
      <p:sp>
        <p:nvSpPr>
          <p:cNvPr id="3" name="Content Placeholder 2"/>
          <p:cNvSpPr>
            <a:spLocks noGrp="1"/>
          </p:cNvSpPr>
          <p:nvPr>
            <p:ph idx="1"/>
          </p:nvPr>
        </p:nvSpPr>
        <p:spPr>
          <a:xfrm>
            <a:off x="243840" y="1295400"/>
            <a:ext cx="8696960" cy="5369559"/>
          </a:xfrm>
        </p:spPr>
        <p:txBody>
          <a:bodyPr>
            <a:normAutofit/>
          </a:bodyPr>
          <a:lstStyle/>
          <a:p>
            <a:r>
              <a:rPr lang="en-US" sz="2400" dirty="0" smtClean="0"/>
              <a:t>Sometimes folks talk about "security" when they're really worried </a:t>
            </a:r>
            <a:r>
              <a:rPr lang="en-US" sz="2400" dirty="0" smtClean="0"/>
              <a:t>about something else, like </a:t>
            </a:r>
            <a:r>
              <a:rPr lang="en-US" sz="2400" u="sng" dirty="0" smtClean="0"/>
              <a:t>privacy</a:t>
            </a:r>
            <a:r>
              <a:rPr lang="en-US" sz="2400" dirty="0" smtClean="0"/>
              <a:t>:</a:t>
            </a:r>
            <a:br>
              <a:rPr lang="en-US" sz="2400" dirty="0" smtClean="0"/>
            </a:br>
            <a:r>
              <a:rPr lang="en-US" sz="2400" dirty="0" smtClean="0"/>
              <a:t/>
            </a:r>
            <a:br>
              <a:rPr lang="en-US" sz="2400" dirty="0" smtClean="0"/>
            </a:br>
            <a:r>
              <a:rPr lang="en-US" sz="2400" dirty="0" smtClean="0"/>
              <a:t>-- If I store my confidential data in the cloud, will it end</a:t>
            </a:r>
            <a:br>
              <a:rPr lang="en-US" sz="2400" dirty="0" smtClean="0"/>
            </a:br>
            <a:r>
              <a:rPr lang="en-US" sz="2400" dirty="0" smtClean="0"/>
              <a:t>    up disclosed to unauthorized parties?</a:t>
            </a:r>
          </a:p>
          <a:p>
            <a:endParaRPr lang="en-US" sz="2400" dirty="0"/>
          </a:p>
          <a:p>
            <a:r>
              <a:rPr lang="en-US" sz="2400" dirty="0" smtClean="0"/>
              <a:t>Or </a:t>
            </a:r>
            <a:r>
              <a:rPr lang="en-US" sz="2400" u="sng" dirty="0" smtClean="0"/>
              <a:t>compliance</a:t>
            </a:r>
            <a:r>
              <a:rPr lang="en-US" sz="2400" dirty="0" smtClean="0"/>
              <a:t>:</a:t>
            </a:r>
            <a:br>
              <a:rPr lang="en-US" sz="2400" dirty="0" smtClean="0"/>
            </a:br>
            <a:r>
              <a:rPr lang="en-US" sz="2400" dirty="0" smtClean="0"/>
              <a:t/>
            </a:r>
            <a:br>
              <a:rPr lang="en-US" sz="2400" dirty="0" smtClean="0"/>
            </a:br>
            <a:r>
              <a:rPr lang="en-US" sz="2400" dirty="0" smtClean="0"/>
              <a:t>-- If I use the cloud, will I inadvertently violate some</a:t>
            </a:r>
            <a:br>
              <a:rPr lang="en-US" sz="2400" dirty="0" smtClean="0"/>
            </a:br>
            <a:r>
              <a:rPr lang="en-US" sz="2400" dirty="0" smtClean="0"/>
              <a:t>    compliance requirement, and get fined or otherwise</a:t>
            </a:r>
            <a:r>
              <a:rPr lang="en-US" sz="2400" dirty="0"/>
              <a:t/>
            </a:r>
            <a:br>
              <a:rPr lang="en-US" sz="2400" dirty="0"/>
            </a:br>
            <a:r>
              <a:rPr lang="en-US" sz="2400" dirty="0" smtClean="0"/>
              <a:t>    penalized?</a:t>
            </a:r>
          </a:p>
          <a:p>
            <a:endParaRPr lang="en-US" sz="2400" dirty="0"/>
          </a:p>
          <a:p>
            <a:r>
              <a:rPr lang="en-US" sz="2400" dirty="0" smtClean="0"/>
              <a:t>Not all cloud providers treat privacy issues the same way</a:t>
            </a:r>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18</a:t>
            </a:fld>
            <a:endParaRPr lang="en-US"/>
          </a:p>
        </p:txBody>
      </p:sp>
    </p:spTree>
    <p:extLst>
      <p:ext uri="{BB962C8B-B14F-4D97-AF65-F5344CB8AC3E}">
        <p14:creationId xmlns:p14="http://schemas.microsoft.com/office/powerpoint/2010/main" val="296664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8"/>
            <a:ext cx="9003862" cy="688810"/>
          </a:xfrm>
        </p:spPr>
        <p:txBody>
          <a:bodyPr>
            <a:normAutofit/>
          </a:bodyPr>
          <a:lstStyle/>
          <a:p>
            <a:r>
              <a:rPr lang="en-US" sz="3200" b="1" dirty="0" smtClean="0"/>
              <a:t>EFF's "Who Has Your Back?" Privacy Graphic</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19</a:t>
            </a:fld>
            <a:endParaRPr lang="en-US"/>
          </a:p>
        </p:txBody>
      </p:sp>
      <p:pic>
        <p:nvPicPr>
          <p:cNvPr id="6" name="Picture 5" descr="who-has-your-back.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681" y="963448"/>
            <a:ext cx="3438053" cy="5600700"/>
          </a:xfrm>
          <a:prstGeom prst="rect">
            <a:avLst/>
          </a:prstGeom>
        </p:spPr>
      </p:pic>
      <p:sp>
        <p:nvSpPr>
          <p:cNvPr id="7" name="TextBox 6"/>
          <p:cNvSpPr txBox="1"/>
          <p:nvPr/>
        </p:nvSpPr>
        <p:spPr>
          <a:xfrm>
            <a:off x="5168900" y="1278036"/>
            <a:ext cx="3544560" cy="5078314"/>
          </a:xfrm>
          <a:prstGeom prst="rect">
            <a:avLst/>
          </a:prstGeom>
          <a:noFill/>
        </p:spPr>
        <p:txBody>
          <a:bodyPr wrap="none" rtlCol="0">
            <a:spAutoFit/>
          </a:bodyPr>
          <a:lstStyle/>
          <a:p>
            <a:r>
              <a:rPr lang="en-US" dirty="0" smtClean="0">
                <a:latin typeface="Chalkboard"/>
              </a:rPr>
              <a:t>Those columns of stars are, </a:t>
            </a:r>
            <a:br>
              <a:rPr lang="en-US" dirty="0" smtClean="0">
                <a:latin typeface="Chalkboard"/>
              </a:rPr>
            </a:br>
            <a:r>
              <a:rPr lang="en-US" dirty="0" smtClean="0">
                <a:latin typeface="Chalkboard"/>
              </a:rPr>
              <a:t>from left to right:</a:t>
            </a:r>
            <a:br>
              <a:rPr lang="en-US" dirty="0" smtClean="0">
                <a:latin typeface="Chalkboard"/>
              </a:rPr>
            </a:br>
            <a:r>
              <a:rPr lang="en-US" dirty="0" smtClean="0">
                <a:latin typeface="Chalkboard"/>
              </a:rPr>
              <a:t/>
            </a:r>
            <a:br>
              <a:rPr lang="en-US" dirty="0" smtClean="0">
                <a:latin typeface="Chalkboard"/>
              </a:rPr>
            </a:br>
            <a:r>
              <a:rPr lang="en-US" dirty="0" smtClean="0">
                <a:latin typeface="Chalkboard"/>
              </a:rPr>
              <a:t>Requires a </a:t>
            </a:r>
            <a:r>
              <a:rPr lang="en-US" b="1" dirty="0" smtClean="0">
                <a:latin typeface="Chalkboard"/>
              </a:rPr>
              <a:t>warrant</a:t>
            </a:r>
            <a:r>
              <a:rPr lang="en-US" dirty="0" smtClean="0">
                <a:latin typeface="Chalkboard"/>
              </a:rPr>
              <a:t> for content</a:t>
            </a:r>
            <a:br>
              <a:rPr lang="en-US" dirty="0" smtClean="0">
                <a:latin typeface="Chalkboard"/>
              </a:rPr>
            </a:br>
            <a:r>
              <a:rPr lang="en-US" dirty="0" smtClean="0">
                <a:latin typeface="Chalkboard"/>
              </a:rPr>
              <a:t/>
            </a:r>
            <a:br>
              <a:rPr lang="en-US" dirty="0" smtClean="0">
                <a:latin typeface="Chalkboard"/>
              </a:rPr>
            </a:br>
            <a:r>
              <a:rPr lang="en-US" dirty="0" smtClean="0">
                <a:latin typeface="Chalkboard"/>
              </a:rPr>
              <a:t>Tells users about government</a:t>
            </a:r>
            <a:br>
              <a:rPr lang="en-US" dirty="0" smtClean="0">
                <a:latin typeface="Chalkboard"/>
              </a:rPr>
            </a:br>
            <a:r>
              <a:rPr lang="en-US" b="1" dirty="0" smtClean="0">
                <a:latin typeface="Chalkboard"/>
              </a:rPr>
              <a:t>data requests</a:t>
            </a:r>
            <a:br>
              <a:rPr lang="en-US" b="1" dirty="0" smtClean="0">
                <a:latin typeface="Chalkboard"/>
              </a:rPr>
            </a:br>
            <a:r>
              <a:rPr lang="en-US" dirty="0" smtClean="0">
                <a:latin typeface="Chalkboard"/>
              </a:rPr>
              <a:t/>
            </a:r>
            <a:br>
              <a:rPr lang="en-US" dirty="0" smtClean="0">
                <a:latin typeface="Chalkboard"/>
              </a:rPr>
            </a:br>
            <a:r>
              <a:rPr lang="en-US" dirty="0" smtClean="0">
                <a:latin typeface="Chalkboard"/>
              </a:rPr>
              <a:t>Publishes</a:t>
            </a:r>
            <a:r>
              <a:rPr lang="en-US" b="1" dirty="0" smtClean="0">
                <a:latin typeface="Chalkboard"/>
              </a:rPr>
              <a:t> transparency reports</a:t>
            </a:r>
            <a:r>
              <a:rPr lang="en-US" dirty="0" smtClean="0">
                <a:latin typeface="Chalkboard"/>
              </a:rPr>
              <a:t/>
            </a:r>
            <a:br>
              <a:rPr lang="en-US" dirty="0" smtClean="0">
                <a:latin typeface="Chalkboard"/>
              </a:rPr>
            </a:br>
            <a:r>
              <a:rPr lang="en-US" dirty="0" smtClean="0">
                <a:latin typeface="Chalkboard"/>
              </a:rPr>
              <a:t/>
            </a:r>
            <a:br>
              <a:rPr lang="en-US" dirty="0" smtClean="0">
                <a:latin typeface="Chalkboard"/>
              </a:rPr>
            </a:br>
            <a:r>
              <a:rPr lang="en-US" dirty="0" smtClean="0">
                <a:latin typeface="Chalkboard"/>
              </a:rPr>
              <a:t>Publishes law enforcement</a:t>
            </a:r>
            <a:br>
              <a:rPr lang="en-US" dirty="0" smtClean="0">
                <a:latin typeface="Chalkboard"/>
              </a:rPr>
            </a:br>
            <a:r>
              <a:rPr lang="en-US" b="1" dirty="0" smtClean="0">
                <a:latin typeface="Chalkboard"/>
              </a:rPr>
              <a:t>guidelines</a:t>
            </a:r>
            <a:br>
              <a:rPr lang="en-US" b="1" dirty="0" smtClean="0">
                <a:latin typeface="Chalkboard"/>
              </a:rPr>
            </a:br>
            <a:r>
              <a:rPr lang="en-US" b="1" dirty="0" smtClean="0">
                <a:latin typeface="Chalkboard"/>
              </a:rPr>
              <a:t/>
            </a:r>
            <a:br>
              <a:rPr lang="en-US" b="1" dirty="0" smtClean="0">
                <a:latin typeface="Chalkboard"/>
              </a:rPr>
            </a:br>
            <a:r>
              <a:rPr lang="en-US" dirty="0" smtClean="0">
                <a:latin typeface="Chalkboard"/>
              </a:rPr>
              <a:t>Fights for users' privacy rights</a:t>
            </a:r>
            <a:br>
              <a:rPr lang="en-US" dirty="0" smtClean="0">
                <a:latin typeface="Chalkboard"/>
              </a:rPr>
            </a:br>
            <a:r>
              <a:rPr lang="en-US" b="1" dirty="0" smtClean="0">
                <a:latin typeface="Chalkboard"/>
              </a:rPr>
              <a:t>in courts</a:t>
            </a:r>
            <a:br>
              <a:rPr lang="en-US" b="1" dirty="0" smtClean="0">
                <a:latin typeface="Chalkboard"/>
              </a:rPr>
            </a:br>
            <a:r>
              <a:rPr lang="en-US" dirty="0" smtClean="0">
                <a:latin typeface="Chalkboard"/>
              </a:rPr>
              <a:t/>
            </a:r>
            <a:br>
              <a:rPr lang="en-US" dirty="0" smtClean="0">
                <a:latin typeface="Chalkboard"/>
              </a:rPr>
            </a:br>
            <a:r>
              <a:rPr lang="en-US" dirty="0" smtClean="0">
                <a:latin typeface="Chalkboard"/>
              </a:rPr>
              <a:t>Fights for users' privacy rights</a:t>
            </a:r>
            <a:br>
              <a:rPr lang="en-US" dirty="0" smtClean="0">
                <a:latin typeface="Chalkboard"/>
              </a:rPr>
            </a:br>
            <a:r>
              <a:rPr lang="en-US" b="1" dirty="0" smtClean="0">
                <a:latin typeface="Chalkboard"/>
              </a:rPr>
              <a:t>in Congress</a:t>
            </a:r>
            <a:endParaRPr lang="en-US" b="1" dirty="0">
              <a:latin typeface="Chalkboard"/>
            </a:endParaRPr>
          </a:p>
        </p:txBody>
      </p:sp>
    </p:spTree>
    <p:extLst>
      <p:ext uri="{BB962C8B-B14F-4D97-AF65-F5344CB8AC3E}">
        <p14:creationId xmlns:p14="http://schemas.microsoft.com/office/powerpoint/2010/main" val="313351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t>I. </a:t>
            </a:r>
            <a:r>
              <a:rPr lang="en-US" sz="3200" b="1" dirty="0" smtClean="0"/>
              <a:t>Introduction</a:t>
            </a:r>
            <a:endParaRPr lang="en-US" sz="3200"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61338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8"/>
            <a:ext cx="9003862" cy="688810"/>
          </a:xfrm>
        </p:spPr>
        <p:txBody>
          <a:bodyPr>
            <a:normAutofit/>
          </a:bodyPr>
          <a:lstStyle/>
          <a:p>
            <a:r>
              <a:rPr lang="en-US" sz="3200" b="1" dirty="0" smtClean="0"/>
              <a:t>Privacy Concerns May Also Shift Some </a:t>
            </a:r>
            <a:br>
              <a:rPr lang="en-US" sz="3200" b="1" dirty="0" smtClean="0"/>
            </a:br>
            <a:r>
              <a:rPr lang="en-US" sz="3200" b="1" dirty="0" smtClean="0"/>
              <a:t>Users Away From </a:t>
            </a:r>
            <a:r>
              <a:rPr lang="en-US" sz="3200" b="1" u="sng" dirty="0" smtClean="0"/>
              <a:t>American</a:t>
            </a:r>
            <a:r>
              <a:rPr lang="en-US" sz="3200" b="1" dirty="0" smtClean="0"/>
              <a:t> Cloud Providers</a:t>
            </a:r>
            <a:endParaRPr lang="en-US" sz="3200" b="1" dirty="0"/>
          </a:p>
        </p:txBody>
      </p:sp>
      <p:sp>
        <p:nvSpPr>
          <p:cNvPr id="3" name="Content Placeholder 2"/>
          <p:cNvSpPr>
            <a:spLocks noGrp="1"/>
          </p:cNvSpPr>
          <p:nvPr>
            <p:ph idx="1"/>
          </p:nvPr>
        </p:nvSpPr>
        <p:spPr>
          <a:xfrm>
            <a:off x="243840" y="1147378"/>
            <a:ext cx="8696960" cy="5517581"/>
          </a:xfrm>
        </p:spPr>
        <p:txBody>
          <a:bodyPr>
            <a:normAutofit/>
          </a:bodyPr>
          <a:lstStyle/>
          <a:p>
            <a:r>
              <a:rPr lang="en-US" sz="2400" dirty="0" smtClean="0"/>
              <a:t>ITIF reported in August </a:t>
            </a:r>
            <a:r>
              <a:rPr lang="en-US" sz="2400" b="1" dirty="0" smtClean="0"/>
              <a:t>2013</a:t>
            </a:r>
            <a:r>
              <a:rPr lang="en-US" sz="2400" dirty="0" smtClean="0"/>
              <a:t> that one consequence of the NSA's PRISM interception program is that "</a:t>
            </a:r>
            <a:r>
              <a:rPr lang="en-US" sz="2400" b="1" dirty="0"/>
              <a:t>On the low end, U.S. cloud computing providers might lose $21.5 billion over the next three years. This estimate assumes the U.S. eventually loses about 10 percent of foreign market to European or Asian competitors</a:t>
            </a:r>
            <a:r>
              <a:rPr lang="en-US" sz="2400" dirty="0"/>
              <a:t> and retains its currently projected market share for the domestic market.</a:t>
            </a:r>
            <a:r>
              <a:rPr lang="en-US" sz="2400" dirty="0" smtClean="0"/>
              <a:t>" </a:t>
            </a:r>
            <a:r>
              <a:rPr lang="en-US" sz="1800" dirty="0" smtClean="0"/>
              <a:t>http</a:t>
            </a:r>
            <a:r>
              <a:rPr lang="en-US" sz="1800" dirty="0"/>
              <a:t>://www2.itif.org/2013-cloud-computing-costs.pdf</a:t>
            </a:r>
          </a:p>
          <a:p>
            <a:r>
              <a:rPr lang="en-US" sz="2400" dirty="0" smtClean="0"/>
              <a:t>BUT, the Cloud Computing Security Alliance, reporting on a survey of cloud adoption post-Snowden, reported that "</a:t>
            </a:r>
            <a:r>
              <a:rPr lang="en-US" sz="2400" b="1" dirty="0"/>
              <a:t>56% of non-US residents were now less likely to use US-based cloud providers</a:t>
            </a:r>
            <a:r>
              <a:rPr lang="en-US" sz="2400" dirty="0"/>
              <a:t>, in light of recent revelations about government access to customer information."</a:t>
            </a:r>
            <a:br>
              <a:rPr lang="en-US" sz="2400" dirty="0"/>
            </a:br>
            <a:r>
              <a:rPr lang="en-US" sz="1500" dirty="0"/>
              <a:t>https://</a:t>
            </a:r>
            <a:r>
              <a:rPr lang="en-US" sz="1500" dirty="0" err="1"/>
              <a:t>cloudsecurityalliance.org</a:t>
            </a:r>
            <a:r>
              <a:rPr lang="en-US" sz="1500" dirty="0"/>
              <a:t>/media/news/official-</a:t>
            </a:r>
            <a:r>
              <a:rPr lang="en-US" sz="1500" dirty="0" err="1"/>
              <a:t>csa</a:t>
            </a:r>
            <a:r>
              <a:rPr lang="en-US" sz="1500" dirty="0"/>
              <a:t>-</a:t>
            </a:r>
            <a:r>
              <a:rPr lang="en-US" sz="1500" dirty="0" err="1"/>
              <a:t>snowden</a:t>
            </a:r>
            <a:r>
              <a:rPr lang="en-US" sz="1500" dirty="0"/>
              <a:t>-</a:t>
            </a:r>
            <a:r>
              <a:rPr lang="en-US" sz="1500" dirty="0" err="1"/>
              <a:t>nsa</a:t>
            </a:r>
            <a:r>
              <a:rPr lang="en-US" sz="1500" dirty="0"/>
              <a:t>-patriot-act-survey/</a:t>
            </a:r>
          </a:p>
        </p:txBody>
      </p:sp>
      <p:sp>
        <p:nvSpPr>
          <p:cNvPr id="4" name="Slide Number Placeholder 3"/>
          <p:cNvSpPr>
            <a:spLocks noGrp="1"/>
          </p:cNvSpPr>
          <p:nvPr>
            <p:ph type="sldNum" sz="quarter" idx="12"/>
          </p:nvPr>
        </p:nvSpPr>
        <p:spPr/>
        <p:txBody>
          <a:bodyPr/>
          <a:lstStyle/>
          <a:p>
            <a:fld id="{0AEBC2B5-9A5E-664D-818E-2CF9969E99F0}" type="slidenum">
              <a:rPr lang="en-US" smtClean="0"/>
              <a:t>20</a:t>
            </a:fld>
            <a:endParaRPr lang="en-US"/>
          </a:p>
        </p:txBody>
      </p:sp>
    </p:spTree>
    <p:extLst>
      <p:ext uri="{BB962C8B-B14F-4D97-AF65-F5344CB8AC3E}">
        <p14:creationId xmlns:p14="http://schemas.microsoft.com/office/powerpoint/2010/main" val="358077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127000"/>
            <a:ext cx="9003862" cy="520700"/>
          </a:xfrm>
        </p:spPr>
        <p:txBody>
          <a:bodyPr>
            <a:normAutofit/>
          </a:bodyPr>
          <a:lstStyle/>
          <a:p>
            <a:r>
              <a:rPr lang="en-US" sz="3200" b="1" dirty="0" smtClean="0"/>
              <a:t>Is Europe </a:t>
            </a:r>
            <a:r>
              <a:rPr lang="en-US" sz="3200" b="1" i="1" dirty="0" smtClean="0"/>
              <a:t>Really</a:t>
            </a:r>
            <a:r>
              <a:rPr lang="en-US" sz="3200" b="1" dirty="0" smtClean="0"/>
              <a:t> Any Better, </a:t>
            </a:r>
            <a:r>
              <a:rPr lang="en-US" sz="3200" b="1" dirty="0" smtClean="0"/>
              <a:t>Privacy-Wise</a:t>
            </a:r>
            <a:r>
              <a:rPr lang="en-US" sz="3200" b="1" dirty="0" smtClean="0"/>
              <a:t>?</a:t>
            </a:r>
            <a:endParaRPr lang="en-US" sz="3200" b="1" dirty="0"/>
          </a:p>
        </p:txBody>
      </p:sp>
      <p:sp>
        <p:nvSpPr>
          <p:cNvPr id="3" name="Content Placeholder 2"/>
          <p:cNvSpPr>
            <a:spLocks noGrp="1"/>
          </p:cNvSpPr>
          <p:nvPr>
            <p:ph idx="1"/>
          </p:nvPr>
        </p:nvSpPr>
        <p:spPr>
          <a:xfrm>
            <a:off x="243840" y="812800"/>
            <a:ext cx="8696960" cy="5852159"/>
          </a:xfrm>
        </p:spPr>
        <p:txBody>
          <a:bodyPr>
            <a:normAutofit/>
          </a:bodyPr>
          <a:lstStyle/>
          <a:p>
            <a:r>
              <a:rPr lang="en-US" sz="2400" dirty="0" smtClean="0"/>
              <a:t>Europe </a:t>
            </a:r>
            <a:r>
              <a:rPr lang="en-US" sz="2400" dirty="0" smtClean="0"/>
              <a:t>was once fairly famous (notorious?) for having stringent data </a:t>
            </a:r>
            <a:r>
              <a:rPr lang="en-US" sz="2400" dirty="0"/>
              <a:t>protection requirements, see </a:t>
            </a:r>
            <a:br>
              <a:rPr lang="en-US" sz="2400" dirty="0"/>
            </a:br>
            <a:r>
              <a:rPr lang="en-US" sz="2400" dirty="0"/>
              <a:t>http://</a:t>
            </a:r>
            <a:r>
              <a:rPr lang="en-US" sz="2400" dirty="0" err="1"/>
              <a:t>ec.europa.eu</a:t>
            </a:r>
            <a:r>
              <a:rPr lang="en-US" sz="2400" dirty="0"/>
              <a:t>/justice/data-</a:t>
            </a:r>
            <a:r>
              <a:rPr lang="en-US" sz="2400" dirty="0" smtClean="0"/>
              <a:t>protection/ but consider</a:t>
            </a:r>
            <a:r>
              <a:rPr lang="en-US" sz="2400" dirty="0"/>
              <a:t>: </a:t>
            </a:r>
            <a:endParaRPr lang="en-US" sz="2400" dirty="0" smtClean="0"/>
          </a:p>
          <a:p>
            <a:endParaRPr lang="en-US" sz="2400" dirty="0"/>
          </a:p>
          <a:p>
            <a:r>
              <a:rPr lang="en-US" sz="2000" dirty="0" smtClean="0"/>
              <a:t>"The </a:t>
            </a:r>
            <a:r>
              <a:rPr lang="en-US" sz="2000" dirty="0"/>
              <a:t>FRA law (FRA-</a:t>
            </a:r>
            <a:r>
              <a:rPr lang="en-US" sz="2000" dirty="0" err="1"/>
              <a:t>lagen</a:t>
            </a:r>
            <a:r>
              <a:rPr lang="en-US" sz="2000" dirty="0"/>
              <a:t> in Swedish) </a:t>
            </a:r>
            <a:r>
              <a:rPr lang="en-US" sz="2000" dirty="0" smtClean="0"/>
              <a:t>[...] </a:t>
            </a:r>
            <a:r>
              <a:rPr lang="en-US" sz="2000" dirty="0"/>
              <a:t>authorizes the Swedish Defence Radio Authority to warrantlessly wiretap all telephone and Internet traffic that crosses Sweden's borders. It </a:t>
            </a:r>
            <a:r>
              <a:rPr lang="en-US" sz="2000" dirty="0" smtClean="0"/>
              <a:t>[...] </a:t>
            </a:r>
            <a:r>
              <a:rPr lang="en-US" sz="2000" dirty="0"/>
              <a:t>took effect on January 1, 2009." </a:t>
            </a:r>
            <a:r>
              <a:rPr lang="en-US" sz="2000" dirty="0" smtClean="0"/>
              <a:t>http</a:t>
            </a:r>
            <a:r>
              <a:rPr lang="en-US" sz="2000" dirty="0"/>
              <a:t>://</a:t>
            </a:r>
            <a:r>
              <a:rPr lang="en-US" sz="2000" dirty="0" err="1"/>
              <a:t>en.wikipedia.org</a:t>
            </a:r>
            <a:r>
              <a:rPr lang="en-US" sz="2000" dirty="0"/>
              <a:t>/wiki/</a:t>
            </a:r>
            <a:r>
              <a:rPr lang="en-US" sz="2000" dirty="0" err="1" smtClean="0"/>
              <a:t>FRA_law</a:t>
            </a:r>
            <a:r>
              <a:rPr lang="en-US" sz="2000" dirty="0" smtClean="0"/>
              <a:t> </a:t>
            </a:r>
            <a:endParaRPr lang="en-US" sz="2000" dirty="0"/>
          </a:p>
          <a:p>
            <a:r>
              <a:rPr lang="en-US" sz="2000" dirty="0" smtClean="0"/>
              <a:t>"</a:t>
            </a:r>
            <a:r>
              <a:rPr lang="en-US" sz="2000" dirty="0"/>
              <a:t>BND </a:t>
            </a:r>
            <a:r>
              <a:rPr lang="en-US" sz="2000" dirty="0" err="1"/>
              <a:t>lässt</a:t>
            </a:r>
            <a:r>
              <a:rPr lang="en-US" sz="2000" dirty="0"/>
              <a:t> </a:t>
            </a:r>
            <a:r>
              <a:rPr lang="en-US" sz="2000" dirty="0" err="1"/>
              <a:t>sich</a:t>
            </a:r>
            <a:r>
              <a:rPr lang="en-US" sz="2000" dirty="0"/>
              <a:t> </a:t>
            </a:r>
            <a:r>
              <a:rPr lang="en-US" sz="2000" dirty="0" err="1"/>
              <a:t>Abhören</a:t>
            </a:r>
            <a:r>
              <a:rPr lang="en-US" sz="2000" dirty="0"/>
              <a:t> von </a:t>
            </a:r>
            <a:r>
              <a:rPr lang="en-US" sz="2000" dirty="0" err="1"/>
              <a:t>Verbindungen</a:t>
            </a:r>
            <a:r>
              <a:rPr lang="en-US" sz="2000" dirty="0"/>
              <a:t> </a:t>
            </a:r>
            <a:r>
              <a:rPr lang="en-US" sz="2000" dirty="0" err="1"/>
              <a:t>deutscher</a:t>
            </a:r>
            <a:r>
              <a:rPr lang="en-US" sz="2000" dirty="0"/>
              <a:t> Provider </a:t>
            </a:r>
            <a:r>
              <a:rPr lang="en-US" sz="2000" dirty="0" err="1"/>
              <a:t>genehmigen</a:t>
            </a:r>
            <a:r>
              <a:rPr lang="en-US" sz="2000" dirty="0"/>
              <a:t>," [BND (the Federal Intelligence Service) can authorize [the] interception of German provider connections],</a:t>
            </a:r>
            <a:br>
              <a:rPr lang="en-US" sz="2000" dirty="0"/>
            </a:br>
            <a:r>
              <a:rPr lang="en-US" sz="2000" dirty="0"/>
              <a:t>http://</a:t>
            </a:r>
            <a:r>
              <a:rPr lang="en-US" sz="2000" dirty="0" err="1"/>
              <a:t>www.spiegel.de</a:t>
            </a:r>
            <a:r>
              <a:rPr lang="en-US" sz="2000" dirty="0"/>
              <a:t>/</a:t>
            </a:r>
            <a:r>
              <a:rPr lang="en-US" sz="2000" dirty="0" err="1"/>
              <a:t>spiegel</a:t>
            </a:r>
            <a:r>
              <a:rPr lang="en-US" sz="2000" dirty="0"/>
              <a:t>/</a:t>
            </a:r>
            <a:r>
              <a:rPr lang="en-US" sz="2000" dirty="0" err="1"/>
              <a:t>vorab</a:t>
            </a:r>
            <a:r>
              <a:rPr lang="en-US" sz="2000" dirty="0"/>
              <a:t>/bnd-laesst-sich-abhoeren-von-verbindungen-deutscher-provider-genehmigen-a-926221.</a:t>
            </a:r>
            <a:r>
              <a:rPr lang="en-US" sz="2000" dirty="0" smtClean="0"/>
              <a:t>html</a:t>
            </a:r>
          </a:p>
          <a:p>
            <a:r>
              <a:rPr lang="en-US" sz="2000" dirty="0" smtClean="0"/>
              <a:t>"UK government is one of the world's top </a:t>
            </a:r>
            <a:r>
              <a:rPr lang="en-US" sz="2000" dirty="0" err="1" smtClean="0"/>
              <a:t>pryers</a:t>
            </a:r>
            <a:r>
              <a:rPr lang="en-US" sz="2000" dirty="0" smtClean="0"/>
              <a:t> into user data on Facebook </a:t>
            </a:r>
            <a:r>
              <a:rPr lang="en-US" sz="2000" dirty="0"/>
              <a:t>and Twitter," </a:t>
            </a:r>
            <a:r>
              <a:rPr lang="en-US" sz="2000" dirty="0" smtClean="0"/>
              <a:t>http://</a:t>
            </a:r>
            <a:r>
              <a:rPr lang="en-US" sz="2000" dirty="0" err="1" smtClean="0"/>
              <a:t>blogs.spectator.co.uk</a:t>
            </a:r>
            <a:r>
              <a:rPr lang="en-US" sz="2000" dirty="0"/>
              <a:t>/coffeehouse/2013/08/uk-government-is-one-of-the-worlds-top-pryers-into-user-data-on-facebook-and-twitter</a:t>
            </a:r>
            <a:r>
              <a:rPr lang="en-US" sz="2000" dirty="0" smtClean="0"/>
              <a:t>/</a:t>
            </a:r>
            <a:r>
              <a:rPr lang="en-US" sz="2000" dirty="0"/>
              <a:t/>
            </a:r>
            <a:br>
              <a:rPr lang="en-US" sz="2000" dirty="0"/>
            </a:br>
            <a:endParaRPr lang="en-US" sz="20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21</a:t>
            </a:fld>
            <a:endParaRPr lang="en-US"/>
          </a:p>
        </p:txBody>
      </p:sp>
    </p:spTree>
    <p:extLst>
      <p:ext uri="{BB962C8B-B14F-4D97-AF65-F5344CB8AC3E}">
        <p14:creationId xmlns:p14="http://schemas.microsoft.com/office/powerpoint/2010/main" val="337087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127000"/>
            <a:ext cx="9003862" cy="520700"/>
          </a:xfrm>
        </p:spPr>
        <p:txBody>
          <a:bodyPr>
            <a:normAutofit/>
          </a:bodyPr>
          <a:lstStyle/>
          <a:p>
            <a:r>
              <a:rPr lang="en-US" sz="3200" b="1" dirty="0" smtClean="0"/>
              <a:t>Speaking of "European" Cloud Security</a:t>
            </a:r>
            <a:endParaRPr lang="en-US" sz="3200" b="1" dirty="0"/>
          </a:p>
        </p:txBody>
      </p:sp>
      <p:sp>
        <p:nvSpPr>
          <p:cNvPr id="3" name="Content Placeholder 2"/>
          <p:cNvSpPr>
            <a:spLocks noGrp="1"/>
          </p:cNvSpPr>
          <p:nvPr>
            <p:ph idx="1"/>
          </p:nvPr>
        </p:nvSpPr>
        <p:spPr>
          <a:xfrm>
            <a:off x="243840" y="812800"/>
            <a:ext cx="8696960" cy="5852159"/>
          </a:xfrm>
        </p:spPr>
        <p:txBody>
          <a:bodyPr>
            <a:normAutofit/>
          </a:bodyPr>
          <a:lstStyle/>
          <a:p>
            <a:r>
              <a:rPr lang="en-US" sz="2400" dirty="0" smtClean="0"/>
              <a:t>I don't mean in any way to make light of the extremely serious events that took place during WW II, but there's a humorous spoof on cloud security that was put together by Marcus </a:t>
            </a:r>
            <a:r>
              <a:rPr lang="en-US" sz="2400" dirty="0" err="1" smtClean="0"/>
              <a:t>Ranum</a:t>
            </a:r>
            <a:r>
              <a:rPr lang="en-US" sz="2400" dirty="0" smtClean="0"/>
              <a:t> that's too good to overlook:</a:t>
            </a:r>
          </a:p>
          <a:p>
            <a:endParaRPr lang="en-US" sz="2400" dirty="0"/>
          </a:p>
          <a:p>
            <a:r>
              <a:rPr lang="en-US" sz="2000" dirty="0">
                <a:hlinkClick r:id="rId2"/>
              </a:rPr>
              <a:t>http://www.youtube.com</a:t>
            </a:r>
            <a:r>
              <a:rPr lang="en-US" sz="2000" dirty="0" smtClean="0">
                <a:hlinkClick r:id="rId2"/>
              </a:rPr>
              <a:t>/watch?v=VjfaCoA2sQk</a:t>
            </a:r>
            <a:endParaRPr lang="en-US" sz="20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22</a:t>
            </a:fld>
            <a:endParaRPr lang="en-US"/>
          </a:p>
        </p:txBody>
      </p:sp>
    </p:spTree>
    <p:extLst>
      <p:ext uri="{BB962C8B-B14F-4D97-AF65-F5344CB8AC3E}">
        <p14:creationId xmlns:p14="http://schemas.microsoft.com/office/powerpoint/2010/main" val="211288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146532"/>
            <a:ext cx="9003862" cy="561203"/>
          </a:xfrm>
        </p:spPr>
        <p:txBody>
          <a:bodyPr>
            <a:normAutofit/>
          </a:bodyPr>
          <a:lstStyle/>
          <a:p>
            <a:r>
              <a:rPr lang="en-US" sz="3200" b="1" dirty="0" smtClean="0"/>
              <a:t>Some Potential </a:t>
            </a:r>
            <a:r>
              <a:rPr lang="en-US" sz="3200" b="1" u="sng" dirty="0" smtClean="0"/>
              <a:t>Compliance</a:t>
            </a:r>
            <a:r>
              <a:rPr lang="en-US" sz="3200" b="1" dirty="0" smtClean="0"/>
              <a:t> Hurdles</a:t>
            </a:r>
            <a:endParaRPr lang="en-US" sz="3200" b="1" dirty="0"/>
          </a:p>
        </p:txBody>
      </p:sp>
      <p:sp>
        <p:nvSpPr>
          <p:cNvPr id="3" name="Content Placeholder 2"/>
          <p:cNvSpPr>
            <a:spLocks noGrp="1"/>
          </p:cNvSpPr>
          <p:nvPr>
            <p:ph idx="1"/>
          </p:nvPr>
        </p:nvSpPr>
        <p:spPr>
          <a:xfrm>
            <a:off x="243840" y="872550"/>
            <a:ext cx="8696960" cy="5792409"/>
          </a:xfrm>
        </p:spPr>
        <p:txBody>
          <a:bodyPr>
            <a:normAutofit/>
          </a:bodyPr>
          <a:lstStyle/>
          <a:p>
            <a:r>
              <a:rPr lang="en-US" sz="2400" dirty="0" smtClean="0"/>
              <a:t>Depending on the sort of stuff you're working with, other applicable compliance regimes could include:</a:t>
            </a:r>
            <a:br>
              <a:rPr lang="en-US" sz="2400" dirty="0" smtClean="0"/>
            </a:br>
            <a:r>
              <a:rPr lang="en-US" sz="2400" dirty="0" smtClean="0"/>
              <a:t>-- Breach notification laws (47 different state laws!)</a:t>
            </a:r>
            <a:br>
              <a:rPr lang="en-US" sz="2400" dirty="0" smtClean="0"/>
            </a:br>
            <a:r>
              <a:rPr lang="en-US" sz="2400" dirty="0" smtClean="0"/>
              <a:t>-- CAN-SPAM (anti-spam laws)</a:t>
            </a:r>
            <a:r>
              <a:rPr lang="en-US" sz="2400" dirty="0"/>
              <a:t/>
            </a:r>
            <a:br>
              <a:rPr lang="en-US" sz="2400" dirty="0"/>
            </a:br>
            <a:r>
              <a:rPr lang="en-US" sz="2400" dirty="0" smtClean="0"/>
              <a:t>-- DIACAP (a DOD compliance thing)</a:t>
            </a:r>
            <a:br>
              <a:rPr lang="en-US" sz="2400" dirty="0" smtClean="0"/>
            </a:br>
            <a:r>
              <a:rPr lang="en-US" sz="2400" dirty="0" smtClean="0"/>
              <a:t>-- FERPA (higher education privacy)</a:t>
            </a:r>
            <a:br>
              <a:rPr lang="en-US" sz="2400" dirty="0" smtClean="0"/>
            </a:br>
            <a:r>
              <a:rPr lang="en-US" sz="2400" dirty="0" smtClean="0"/>
              <a:t>-- FIPS 140-2 (crypto standards)</a:t>
            </a:r>
            <a:br>
              <a:rPr lang="en-US" sz="2400" dirty="0" smtClean="0"/>
            </a:br>
            <a:r>
              <a:rPr lang="en-US" sz="2400" dirty="0" smtClean="0"/>
              <a:t>-- FISMA (federal contractors)</a:t>
            </a:r>
            <a:br>
              <a:rPr lang="en-US" sz="2400" dirty="0" smtClean="0"/>
            </a:br>
            <a:r>
              <a:rPr lang="en-US" sz="2400" dirty="0" smtClean="0"/>
              <a:t>-- GLBA (certain financial data)</a:t>
            </a:r>
            <a:br>
              <a:rPr lang="en-US" sz="2400" dirty="0" smtClean="0"/>
            </a:br>
            <a:r>
              <a:rPr lang="en-US" sz="2400" dirty="0" smtClean="0"/>
              <a:t>-- HIPAA/HITECH (health data)</a:t>
            </a:r>
            <a:br>
              <a:rPr lang="en-US" sz="2400" dirty="0" smtClean="0"/>
            </a:br>
            <a:r>
              <a:rPr lang="en-US" sz="2400" dirty="0" smtClean="0"/>
              <a:t>-- Human Subjects Research Data Protection</a:t>
            </a:r>
            <a:br>
              <a:rPr lang="en-US" sz="2400" dirty="0" smtClean="0"/>
            </a:br>
            <a:r>
              <a:rPr lang="en-US" sz="2400" dirty="0" smtClean="0"/>
              <a:t>-- ITAR (export controlled technologies and research)</a:t>
            </a:r>
            <a:br>
              <a:rPr lang="en-US" sz="2400" dirty="0" smtClean="0"/>
            </a:br>
            <a:r>
              <a:rPr lang="en-US" sz="2400" dirty="0" smtClean="0"/>
              <a:t>-- PCI (payment cards)</a:t>
            </a:r>
            <a:br>
              <a:rPr lang="en-US" sz="2400" dirty="0" smtClean="0"/>
            </a:br>
            <a:r>
              <a:rPr lang="en-US" sz="2400" dirty="0" smtClean="0"/>
              <a:t>-- SOX (accuracy of financial information)</a:t>
            </a:r>
            <a:br>
              <a:rPr lang="en-US" sz="2400" dirty="0" smtClean="0"/>
            </a:br>
            <a:r>
              <a:rPr lang="en-US" sz="2400" dirty="0" smtClean="0"/>
              <a:t>-- etc., etc., etc.</a:t>
            </a:r>
            <a:endParaRPr lang="en-US" sz="1500" dirty="0"/>
          </a:p>
        </p:txBody>
      </p:sp>
      <p:sp>
        <p:nvSpPr>
          <p:cNvPr id="4" name="Slide Number Placeholder 3"/>
          <p:cNvSpPr>
            <a:spLocks noGrp="1"/>
          </p:cNvSpPr>
          <p:nvPr>
            <p:ph type="sldNum" sz="quarter" idx="12"/>
          </p:nvPr>
        </p:nvSpPr>
        <p:spPr/>
        <p:txBody>
          <a:bodyPr/>
          <a:lstStyle/>
          <a:p>
            <a:fld id="{0AEBC2B5-9A5E-664D-818E-2CF9969E99F0}" type="slidenum">
              <a:rPr lang="en-US" smtClean="0"/>
              <a:t>23</a:t>
            </a:fld>
            <a:endParaRPr lang="en-US"/>
          </a:p>
        </p:txBody>
      </p:sp>
    </p:spTree>
    <p:extLst>
      <p:ext uri="{BB962C8B-B14F-4D97-AF65-F5344CB8AC3E}">
        <p14:creationId xmlns:p14="http://schemas.microsoft.com/office/powerpoint/2010/main" val="97649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274638"/>
            <a:ext cx="9003862" cy="433097"/>
          </a:xfrm>
        </p:spPr>
        <p:txBody>
          <a:bodyPr>
            <a:normAutofit/>
          </a:bodyPr>
          <a:lstStyle/>
          <a:p>
            <a:r>
              <a:rPr lang="en-US" sz="3200" b="1" dirty="0" smtClean="0"/>
              <a:t>Just ONE </a:t>
            </a:r>
            <a:r>
              <a:rPr lang="en-US" sz="3200" b="1" u="sng" dirty="0" smtClean="0"/>
              <a:t>Compliance</a:t>
            </a:r>
            <a:r>
              <a:rPr lang="en-US" sz="3200" b="1" dirty="0" smtClean="0"/>
              <a:t> Area</a:t>
            </a:r>
            <a:r>
              <a:rPr lang="en-US" sz="3200" b="1" dirty="0" smtClean="0"/>
              <a:t>: </a:t>
            </a:r>
            <a:r>
              <a:rPr lang="en-US" sz="3200" b="1" dirty="0" smtClean="0"/>
              <a:t>HIPAA</a:t>
            </a:r>
            <a:endParaRPr lang="en-US" sz="3200" b="1" dirty="0"/>
          </a:p>
        </p:txBody>
      </p:sp>
      <p:sp>
        <p:nvSpPr>
          <p:cNvPr id="3" name="Content Placeholder 2"/>
          <p:cNvSpPr>
            <a:spLocks noGrp="1"/>
          </p:cNvSpPr>
          <p:nvPr>
            <p:ph idx="1"/>
          </p:nvPr>
        </p:nvSpPr>
        <p:spPr>
          <a:xfrm>
            <a:off x="243840" y="872550"/>
            <a:ext cx="8696960" cy="5792409"/>
          </a:xfrm>
        </p:spPr>
        <p:txBody>
          <a:bodyPr>
            <a:normAutofit/>
          </a:bodyPr>
          <a:lstStyle/>
          <a:p>
            <a:r>
              <a:rPr lang="en-US" sz="2400" dirty="0" smtClean="0"/>
              <a:t>Covered entities must be in compliance with the HIPAA Omnibus Rule as of 9/23/2013, see </a:t>
            </a:r>
            <a:r>
              <a:rPr lang="nl-NL" sz="2400" dirty="0" smtClean="0"/>
              <a:t>http</a:t>
            </a:r>
            <a:r>
              <a:rPr lang="nl-NL" sz="2400" dirty="0"/>
              <a:t>://www.gpo.gov/fdsys/pkg/FR-2013-01-25/pdf/2013-01073.</a:t>
            </a:r>
            <a:r>
              <a:rPr lang="nl-NL" sz="2400" dirty="0" smtClean="0"/>
              <a:t>pdf (138 pps)</a:t>
            </a:r>
          </a:p>
          <a:p>
            <a:r>
              <a:rPr lang="nl-NL" sz="2400" dirty="0" smtClean="0"/>
              <a:t>As part of that the so-called "conduit exception" has been clarified to NOT include "data storage companies"</a:t>
            </a:r>
            <a:br>
              <a:rPr lang="nl-NL" sz="2400" dirty="0" smtClean="0"/>
            </a:br>
            <a:r>
              <a:rPr lang="nl-NL" sz="1800" dirty="0" smtClean="0"/>
              <a:t>.</a:t>
            </a:r>
            <a:r>
              <a:rPr lang="nl-NL" sz="1800" dirty="0"/>
              <a:t>.. We note that the conduit exception is limited to transmission services (whether digital or hard copy)… In contrast, </a:t>
            </a:r>
            <a:r>
              <a:rPr lang="nl-NL" sz="1800" b="1" dirty="0"/>
              <a:t>an entity that maintains protected health information on behalf of a covered entity is a business associate and not a conduit, even if the entity does not actually view the protected health information…</a:t>
            </a:r>
            <a:r>
              <a:rPr lang="nl-NL" sz="1800" dirty="0"/>
              <a:t>the difference between the two situations is the transient versus persistent nature of that opportunity. </a:t>
            </a:r>
            <a:r>
              <a:rPr lang="nl-NL" sz="1800" b="1" dirty="0"/>
              <a:t>For example, a data storage company that has access to protected health information (whether digital or hard copy) qualifies as a business associate, even if the entity does not view the information or only does so on a random or infrequent basis.</a:t>
            </a:r>
            <a:r>
              <a:rPr lang="nl-NL" sz="1800" dirty="0"/>
              <a:t> (emphasis added</a:t>
            </a:r>
            <a:r>
              <a:rPr lang="nl-NL" sz="1800" dirty="0" smtClean="0"/>
              <a:t>) [PDF page 8, FedReg page 5572]</a:t>
            </a:r>
          </a:p>
          <a:p>
            <a:r>
              <a:rPr lang="nl-NL" sz="2400" dirty="0" smtClean="0"/>
              <a:t>To store </a:t>
            </a:r>
            <a:r>
              <a:rPr lang="nl-NL" sz="2400" dirty="0"/>
              <a:t>P</a:t>
            </a:r>
            <a:r>
              <a:rPr lang="nl-NL" sz="2400" dirty="0" smtClean="0"/>
              <a:t>rotected Health </a:t>
            </a:r>
            <a:r>
              <a:rPr lang="nl-NL" sz="2400" dirty="0"/>
              <a:t>I</a:t>
            </a:r>
            <a:r>
              <a:rPr lang="nl-NL" sz="2400" dirty="0" smtClean="0"/>
              <a:t>nformation (PHI) in the cloud, you WILL need a BAA (Business Associate Agreement).</a:t>
            </a:r>
            <a:endParaRPr lang="en-US" sz="1500" dirty="0"/>
          </a:p>
        </p:txBody>
      </p:sp>
      <p:sp>
        <p:nvSpPr>
          <p:cNvPr id="4" name="Slide Number Placeholder 3"/>
          <p:cNvSpPr>
            <a:spLocks noGrp="1"/>
          </p:cNvSpPr>
          <p:nvPr>
            <p:ph type="sldNum" sz="quarter" idx="12"/>
          </p:nvPr>
        </p:nvSpPr>
        <p:spPr/>
        <p:txBody>
          <a:bodyPr/>
          <a:lstStyle/>
          <a:p>
            <a:fld id="{0AEBC2B5-9A5E-664D-818E-2CF9969E99F0}" type="slidenum">
              <a:rPr lang="en-US" smtClean="0"/>
              <a:t>24</a:t>
            </a:fld>
            <a:endParaRPr lang="en-US"/>
          </a:p>
        </p:txBody>
      </p:sp>
    </p:spTree>
    <p:extLst>
      <p:ext uri="{BB962C8B-B14F-4D97-AF65-F5344CB8AC3E}">
        <p14:creationId xmlns:p14="http://schemas.microsoft.com/office/powerpoint/2010/main" val="245959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146532"/>
            <a:ext cx="9003862" cy="561203"/>
          </a:xfrm>
        </p:spPr>
        <p:txBody>
          <a:bodyPr>
            <a:normAutofit/>
          </a:bodyPr>
          <a:lstStyle/>
          <a:p>
            <a:r>
              <a:rPr lang="en-US" sz="3200" b="1" i="1" u="sng" dirty="0" smtClean="0"/>
              <a:t>Will</a:t>
            </a:r>
            <a:r>
              <a:rPr lang="en-US" sz="3200" b="1" dirty="0" smtClean="0"/>
              <a:t> Cloud Providers Execute BAAs?</a:t>
            </a:r>
            <a:endParaRPr lang="en-US" sz="3200" b="1" dirty="0"/>
          </a:p>
        </p:txBody>
      </p:sp>
      <p:sp>
        <p:nvSpPr>
          <p:cNvPr id="3" name="Content Placeholder 2"/>
          <p:cNvSpPr>
            <a:spLocks noGrp="1"/>
          </p:cNvSpPr>
          <p:nvPr>
            <p:ph idx="1"/>
          </p:nvPr>
        </p:nvSpPr>
        <p:spPr>
          <a:xfrm>
            <a:off x="243840" y="872550"/>
            <a:ext cx="8696960" cy="5792409"/>
          </a:xfrm>
        </p:spPr>
        <p:txBody>
          <a:bodyPr>
            <a:normAutofit/>
          </a:bodyPr>
          <a:lstStyle/>
          <a:p>
            <a:r>
              <a:rPr lang="en-US" sz="2400" dirty="0" smtClean="0"/>
              <a:t>If you want to use a cloud provider for PHI, and the cloud provider </a:t>
            </a:r>
            <a:r>
              <a:rPr lang="en-US" sz="2400" u="sng" dirty="0" smtClean="0"/>
              <a:t>won't</a:t>
            </a:r>
            <a:r>
              <a:rPr lang="en-US" sz="2400" dirty="0" smtClean="0"/>
              <a:t> execute a BAA, compliance requirements will </a:t>
            </a:r>
            <a:r>
              <a:rPr lang="en-US" sz="2400" dirty="0" smtClean="0"/>
              <a:t>stall your </a:t>
            </a:r>
            <a:r>
              <a:rPr lang="en-US" sz="2400" dirty="0" smtClean="0"/>
              <a:t>cloud </a:t>
            </a:r>
            <a:r>
              <a:rPr lang="en-US" sz="2400" dirty="0" smtClean="0"/>
              <a:t>deployment.</a:t>
            </a:r>
            <a:endParaRPr lang="en-US" sz="2400" dirty="0" smtClean="0"/>
          </a:p>
          <a:p>
            <a:r>
              <a:rPr lang="en-US" sz="2400" dirty="0" smtClean="0"/>
              <a:t>Why might a cloud provider </a:t>
            </a:r>
            <a:r>
              <a:rPr lang="en-US" sz="2400" dirty="0" smtClean="0"/>
              <a:t>"balk" </a:t>
            </a:r>
            <a:r>
              <a:rPr lang="en-US" sz="2400" dirty="0" smtClean="0"/>
              <a:t>at executing a BAA? Many cloud providers try to maintain a strict demarc, with security and compliance responsibilities split between the provider and the customer at the demarc. </a:t>
            </a:r>
          </a:p>
          <a:p>
            <a:r>
              <a:rPr lang="en-US" sz="2400" dirty="0" smtClean="0"/>
              <a:t>BAA's potentially drag the cloud provider back "across that demarc," and may entangle them in expensive PHI breaches caused by factors over which they ultimately have little or no control. Penalties for HIPAA security violations can run up to $1.5 million</a:t>
            </a:r>
            <a:r>
              <a:rPr lang="en-US" sz="2400" dirty="0"/>
              <a:t> </a:t>
            </a:r>
            <a:r>
              <a:rPr lang="en-US" sz="2400" dirty="0" smtClean="0"/>
              <a:t>per year per incident.</a:t>
            </a:r>
          </a:p>
          <a:p>
            <a:r>
              <a:rPr lang="en-US" sz="2400" dirty="0" smtClean="0"/>
              <a:t>But, if you </a:t>
            </a:r>
            <a:r>
              <a:rPr lang="en-US" sz="2400" u="sng" dirty="0" smtClean="0"/>
              <a:t>aren't</a:t>
            </a:r>
            <a:r>
              <a:rPr lang="en-US" sz="2400" dirty="0" smtClean="0"/>
              <a:t> willing to do BAAs, you're probably going to </a:t>
            </a:r>
            <a:r>
              <a:rPr lang="en-US" sz="2400" dirty="0" smtClean="0"/>
              <a:t>have to forego </a:t>
            </a:r>
            <a:r>
              <a:rPr lang="en-US" sz="2400" dirty="0" smtClean="0"/>
              <a:t>a lot of health-care-related customers...</a:t>
            </a:r>
            <a:endParaRPr lang="en-US" sz="1500" dirty="0"/>
          </a:p>
        </p:txBody>
      </p:sp>
      <p:sp>
        <p:nvSpPr>
          <p:cNvPr id="4" name="Slide Number Placeholder 3"/>
          <p:cNvSpPr>
            <a:spLocks noGrp="1"/>
          </p:cNvSpPr>
          <p:nvPr>
            <p:ph type="sldNum" sz="quarter" idx="12"/>
          </p:nvPr>
        </p:nvSpPr>
        <p:spPr/>
        <p:txBody>
          <a:bodyPr/>
          <a:lstStyle/>
          <a:p>
            <a:fld id="{0AEBC2B5-9A5E-664D-818E-2CF9969E99F0}" type="slidenum">
              <a:rPr lang="en-US" smtClean="0"/>
              <a:t>25</a:t>
            </a:fld>
            <a:endParaRPr lang="en-US"/>
          </a:p>
        </p:txBody>
      </p:sp>
    </p:spTree>
    <p:extLst>
      <p:ext uri="{BB962C8B-B14F-4D97-AF65-F5344CB8AC3E}">
        <p14:creationId xmlns:p14="http://schemas.microsoft.com/office/powerpoint/2010/main" val="252892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0" y="146532"/>
            <a:ext cx="9003862" cy="561203"/>
          </a:xfrm>
        </p:spPr>
        <p:txBody>
          <a:bodyPr>
            <a:normAutofit/>
          </a:bodyPr>
          <a:lstStyle/>
          <a:p>
            <a:r>
              <a:rPr lang="en-US" sz="3200" b="1" dirty="0" smtClean="0"/>
              <a:t>One Cloud-as-Infrastructure Provider...</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26</a:t>
            </a:fld>
            <a:endParaRPr lang="en-US"/>
          </a:p>
        </p:txBody>
      </p:sp>
      <p:pic>
        <p:nvPicPr>
          <p:cNvPr id="6" name="Picture 5" descr="aws-baa.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405" y="848576"/>
            <a:ext cx="4553286" cy="5583311"/>
          </a:xfrm>
          <a:prstGeom prst="rect">
            <a:avLst/>
          </a:prstGeom>
        </p:spPr>
      </p:pic>
    </p:spTree>
    <p:extLst>
      <p:ext uri="{BB962C8B-B14F-4D97-AF65-F5344CB8AC3E}">
        <p14:creationId xmlns:p14="http://schemas.microsoft.com/office/powerpoint/2010/main" val="341775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8898"/>
            <a:ext cx="9144000" cy="1171902"/>
          </a:xfrm>
        </p:spPr>
        <p:txBody>
          <a:bodyPr>
            <a:normAutofit/>
          </a:bodyPr>
          <a:lstStyle/>
          <a:p>
            <a:r>
              <a:rPr lang="en-US" sz="3200" b="1" dirty="0" smtClean="0"/>
              <a:t>Another </a:t>
            </a:r>
            <a:r>
              <a:rPr lang="en-US" sz="3200" b="1" dirty="0" smtClean="0"/>
              <a:t>Timing Factor: </a:t>
            </a:r>
            <a:r>
              <a:rPr lang="en-US" sz="3200" b="1" dirty="0" smtClean="0"/>
              <a:t>Some </a:t>
            </a:r>
            <a:r>
              <a:rPr lang="en-US" sz="3200" b="1" dirty="0" smtClean="0"/>
              <a:t>Standards Are Still Being Developed</a:t>
            </a:r>
            <a:r>
              <a:rPr lang="en-US" sz="3200" b="1" dirty="0" smtClean="0"/>
              <a:t>; Maybe You Should Chime In/Help With This Work?</a:t>
            </a:r>
            <a:endParaRPr lang="en-US" sz="3200" b="1" dirty="0"/>
          </a:p>
        </p:txBody>
      </p:sp>
      <p:sp>
        <p:nvSpPr>
          <p:cNvPr id="3" name="Content Placeholder 2"/>
          <p:cNvSpPr>
            <a:spLocks noGrp="1"/>
          </p:cNvSpPr>
          <p:nvPr>
            <p:ph idx="1"/>
          </p:nvPr>
        </p:nvSpPr>
        <p:spPr>
          <a:xfrm>
            <a:off x="243840" y="1498600"/>
            <a:ext cx="8696960" cy="5166360"/>
          </a:xfrm>
        </p:spPr>
        <p:txBody>
          <a:bodyPr>
            <a:normAutofit/>
          </a:bodyPr>
          <a:lstStyle/>
          <a:p>
            <a:r>
              <a:rPr lang="en-US" sz="1800" b="1" dirty="0"/>
              <a:t>ISO/IEC 27017</a:t>
            </a:r>
            <a:r>
              <a:rPr lang="en-US" sz="1800" dirty="0"/>
              <a:t> </a:t>
            </a:r>
            <a:r>
              <a:rPr lang="en-US" sz="1800" dirty="0" smtClean="0"/>
              <a:t>[...] </a:t>
            </a:r>
            <a:r>
              <a:rPr lang="en-US" sz="1800" b="1" dirty="0" smtClean="0"/>
              <a:t>This </a:t>
            </a:r>
            <a:r>
              <a:rPr lang="en-US" sz="1800" b="1" dirty="0"/>
              <a:t>standard will provide guidance on the information security elements/aspects of cloud computing, recommending cloud-specific information security controls</a:t>
            </a:r>
            <a:r>
              <a:rPr lang="en-US" sz="1800" dirty="0"/>
              <a:t> supplementing those recommended by ISO/IEC 27002 and indeed other ISO27k standards including ISO/IEC 27018 on the privacy aspects of cloud computing, ISO/IEC 27031 on business continuity, and ISO/IEC 27036-4 on relationship management, as well as all the other ISO27k standards covering information security in general</a:t>
            </a:r>
            <a:r>
              <a:rPr lang="en-US" sz="1800" dirty="0" smtClean="0"/>
              <a:t>. [...]</a:t>
            </a:r>
            <a:r>
              <a:rPr lang="en-US" sz="1800" dirty="0"/>
              <a:t> </a:t>
            </a:r>
            <a:r>
              <a:rPr lang="en-US" sz="1800" dirty="0" smtClean="0"/>
              <a:t/>
            </a:r>
            <a:br>
              <a:rPr lang="en-US" sz="1800" dirty="0" smtClean="0"/>
            </a:br>
            <a:r>
              <a:rPr lang="en-US" sz="1800" b="1" dirty="0" smtClean="0"/>
              <a:t>The </a:t>
            </a:r>
            <a:r>
              <a:rPr lang="en-US" sz="1800" b="1" dirty="0"/>
              <a:t>standard is at Working Draft stage.  Publication is very unlikely before 2014, quite possibly not until 2015</a:t>
            </a:r>
            <a:r>
              <a:rPr lang="en-US" sz="1800" b="1" dirty="0" smtClean="0"/>
              <a:t>.</a:t>
            </a:r>
            <a:r>
              <a:rPr lang="en-US" sz="1800" dirty="0" smtClean="0"/>
              <a:t> Over </a:t>
            </a:r>
            <a:r>
              <a:rPr lang="en-US" sz="1800" dirty="0"/>
              <a:t>200 pages of detailed comments from national bodies are being digested and integrated into the next draft.  The comments are generally positive and helpful, but it inevitably takes time to discuss and agree so many through in-person committee </a:t>
            </a:r>
            <a:r>
              <a:rPr lang="en-US" sz="1800" dirty="0" smtClean="0"/>
              <a:t>meetings [...] SC </a:t>
            </a:r>
            <a:r>
              <a:rPr lang="en-US" sz="1800" dirty="0"/>
              <a:t>27 decided NOT to progress a separate cloud information security management system specification standard, judging that ISO/IEC 27001 is sufficient.  </a:t>
            </a:r>
            <a:r>
              <a:rPr lang="en-US" sz="1800" b="1" dirty="0"/>
              <a:t>Therefore, there are no plans to certify the security of cloud service providers </a:t>
            </a:r>
            <a:r>
              <a:rPr lang="en-US" sz="1800" b="1" dirty="0" smtClean="0"/>
              <a:t>specifically.</a:t>
            </a:r>
            <a:br>
              <a:rPr lang="en-US" sz="1800" b="1" dirty="0" smtClean="0"/>
            </a:br>
            <a:r>
              <a:rPr lang="en-US" sz="1800" b="1" dirty="0" smtClean="0"/>
              <a:t/>
            </a:r>
            <a:br>
              <a:rPr lang="en-US" sz="1800" b="1" dirty="0" smtClean="0"/>
            </a:br>
            <a:r>
              <a:rPr lang="en-US" sz="1800" dirty="0" smtClean="0"/>
              <a:t>http</a:t>
            </a:r>
            <a:r>
              <a:rPr lang="en-US" sz="1800" dirty="0"/>
              <a:t>://www.iso27001security.com/html/27017.html</a:t>
            </a:r>
          </a:p>
        </p:txBody>
      </p:sp>
      <p:sp>
        <p:nvSpPr>
          <p:cNvPr id="4" name="Slide Number Placeholder 3"/>
          <p:cNvSpPr>
            <a:spLocks noGrp="1"/>
          </p:cNvSpPr>
          <p:nvPr>
            <p:ph type="sldNum" sz="quarter" idx="12"/>
          </p:nvPr>
        </p:nvSpPr>
        <p:spPr/>
        <p:txBody>
          <a:bodyPr/>
          <a:lstStyle/>
          <a:p>
            <a:fld id="{0AEBC2B5-9A5E-664D-818E-2CF9969E99F0}" type="slidenum">
              <a:rPr lang="en-US" smtClean="0"/>
              <a:t>27</a:t>
            </a:fld>
            <a:endParaRPr lang="en-US"/>
          </a:p>
        </p:txBody>
      </p:sp>
    </p:spTree>
    <p:extLst>
      <p:ext uri="{BB962C8B-B14F-4D97-AF65-F5344CB8AC3E}">
        <p14:creationId xmlns:p14="http://schemas.microsoft.com/office/powerpoint/2010/main" val="376856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III. What </a:t>
            </a:r>
            <a:r>
              <a:rPr lang="en-US" sz="3200" b="1" i="1" u="sng" dirty="0" smtClean="0"/>
              <a:t>Is</a:t>
            </a:r>
            <a:r>
              <a:rPr lang="en-US" sz="3200" b="1" dirty="0" smtClean="0"/>
              <a:t> Cloud Computing?</a:t>
            </a:r>
            <a:endParaRPr lang="en-US" sz="3200" b="1" dirty="0"/>
          </a:p>
        </p:txBody>
      </p:sp>
    </p:spTree>
    <p:extLst>
      <p:ext uri="{BB962C8B-B14F-4D97-AF65-F5344CB8AC3E}">
        <p14:creationId xmlns:p14="http://schemas.microsoft.com/office/powerpoint/2010/main" val="3803616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1576210"/>
          </a:xfrm>
        </p:spPr>
        <p:txBody>
          <a:bodyPr>
            <a:normAutofit/>
          </a:bodyPr>
          <a:lstStyle/>
          <a:p>
            <a:r>
              <a:rPr lang="en-US" sz="3200" b="1" dirty="0" smtClean="0"/>
              <a:t>Now That We Know People Worry About Security (and Privacy, and Compliance) In </a:t>
            </a:r>
            <a:br>
              <a:rPr lang="en-US" sz="3200" b="1" dirty="0" smtClean="0"/>
            </a:br>
            <a:r>
              <a:rPr lang="en-US" sz="3200" b="1" dirty="0" smtClean="0"/>
              <a:t>"The Cloud," What Exactly </a:t>
            </a:r>
            <a:r>
              <a:rPr lang="en-US" sz="3200" b="1" i="1" u="sng" dirty="0" smtClean="0"/>
              <a:t>Is</a:t>
            </a:r>
            <a:r>
              <a:rPr lang="en-US" sz="3200" b="1" dirty="0" smtClean="0"/>
              <a:t> </a:t>
            </a:r>
            <a:r>
              <a:rPr lang="en-US" sz="3200" b="1" dirty="0" smtClean="0"/>
              <a:t>"The Cloud?"</a:t>
            </a:r>
            <a:endParaRPr lang="en-US" sz="3200" b="1" dirty="0"/>
          </a:p>
        </p:txBody>
      </p:sp>
      <p:sp>
        <p:nvSpPr>
          <p:cNvPr id="3" name="Content Placeholder 2"/>
          <p:cNvSpPr>
            <a:spLocks noGrp="1"/>
          </p:cNvSpPr>
          <p:nvPr>
            <p:ph idx="1"/>
          </p:nvPr>
        </p:nvSpPr>
        <p:spPr>
          <a:xfrm>
            <a:off x="243840" y="1828800"/>
            <a:ext cx="8696960" cy="4775200"/>
          </a:xfrm>
        </p:spPr>
        <p:txBody>
          <a:bodyPr>
            <a:normAutofit/>
          </a:bodyPr>
          <a:lstStyle/>
          <a:p>
            <a:r>
              <a:rPr lang="en-US" sz="2400" u="sng" dirty="0" smtClean="0"/>
              <a:t>Infrastructure</a:t>
            </a:r>
            <a:r>
              <a:rPr lang="en-US" sz="2400" dirty="0" smtClean="0"/>
              <a:t> (compute cycles, storage, database, etc.) available on demand from a pre-provisioned pool (example: </a:t>
            </a:r>
            <a:r>
              <a:rPr lang="en-US" sz="2400" dirty="0"/>
              <a:t>Amazon AWS, see http://</a:t>
            </a:r>
            <a:r>
              <a:rPr lang="en-US" sz="2400" dirty="0" err="1"/>
              <a:t>aws.amazon.com</a:t>
            </a:r>
            <a:r>
              <a:rPr lang="en-US" sz="2400" dirty="0" smtClean="0"/>
              <a:t>/ ), sometimes referred to IAAS ("infrastructure as a service")</a:t>
            </a:r>
          </a:p>
          <a:p>
            <a:r>
              <a:rPr lang="en-US" sz="2400" u="sng" dirty="0" smtClean="0"/>
              <a:t>Apps</a:t>
            </a:r>
            <a:r>
              <a:rPr lang="en-US" sz="2400" dirty="0" smtClean="0"/>
              <a:t> that run somewhere "out there" on infrastructure you don't run or rent (example: Google Apps </a:t>
            </a:r>
            <a:r>
              <a:rPr lang="en-US" sz="2400" dirty="0"/>
              <a:t>for Education, see http://</a:t>
            </a:r>
            <a:r>
              <a:rPr lang="en-US" sz="2400" dirty="0" err="1"/>
              <a:t>www.google.com</a:t>
            </a:r>
            <a:r>
              <a:rPr lang="en-US" sz="2400" dirty="0"/>
              <a:t>/enterprise/apps/education</a:t>
            </a:r>
            <a:r>
              <a:rPr lang="en-US" sz="2400" dirty="0" smtClean="0"/>
              <a:t>/ ), often called SAAS ("software as a service")</a:t>
            </a:r>
          </a:p>
          <a:p>
            <a:r>
              <a:rPr lang="en-US" sz="2400" dirty="0" smtClean="0"/>
              <a:t>And then, largely for developers, there's "</a:t>
            </a:r>
            <a:r>
              <a:rPr lang="en-US" sz="2400" u="sng" dirty="0" smtClean="0"/>
              <a:t>platform as a service</a:t>
            </a:r>
            <a:r>
              <a:rPr lang="en-US" sz="2400" dirty="0" smtClean="0"/>
              <a:t>" (PAAS) </a:t>
            </a:r>
            <a:r>
              <a:rPr lang="en-US" sz="2400" dirty="0" smtClean="0"/>
              <a:t>outfits; one example of this would be </a:t>
            </a:r>
            <a:r>
              <a:rPr lang="en-US" sz="2400" dirty="0" err="1" smtClean="0"/>
              <a:t>RedHat's</a:t>
            </a:r>
            <a:r>
              <a:rPr lang="en-US" sz="2400" dirty="0" smtClean="0"/>
              <a:t> </a:t>
            </a:r>
            <a:r>
              <a:rPr lang="en-US" sz="2400" dirty="0" err="1" smtClean="0"/>
              <a:t>OpenShift</a:t>
            </a:r>
            <a:r>
              <a:rPr lang="en-US" sz="2400" dirty="0"/>
              <a:t>, </a:t>
            </a:r>
            <a:r>
              <a:rPr lang="en-US" sz="2400" dirty="0" smtClean="0"/>
              <a:t>see https</a:t>
            </a:r>
            <a:r>
              <a:rPr lang="en-US" sz="2400" dirty="0"/>
              <a:t>://</a:t>
            </a:r>
            <a:r>
              <a:rPr lang="en-US" sz="2400" dirty="0" err="1"/>
              <a:t>www.openshift.com</a:t>
            </a:r>
            <a:r>
              <a:rPr lang="en-US" sz="2400" dirty="0" smtClean="0"/>
              <a:t>/ , running somewhere in between IAAS and SAAS </a:t>
            </a:r>
          </a:p>
        </p:txBody>
      </p:sp>
      <p:sp>
        <p:nvSpPr>
          <p:cNvPr id="4" name="Slide Number Placeholder 3"/>
          <p:cNvSpPr>
            <a:spLocks noGrp="1"/>
          </p:cNvSpPr>
          <p:nvPr>
            <p:ph type="sldNum" sz="quarter" idx="12"/>
          </p:nvPr>
        </p:nvSpPr>
        <p:spPr/>
        <p:txBody>
          <a:bodyPr/>
          <a:lstStyle/>
          <a:p>
            <a:fld id="{0AEBC2B5-9A5E-664D-818E-2CF9969E99F0}" type="slidenum">
              <a:rPr lang="en-US" smtClean="0"/>
              <a:t>29</a:t>
            </a:fld>
            <a:endParaRPr lang="en-US"/>
          </a:p>
        </p:txBody>
      </p:sp>
    </p:spTree>
    <p:extLst>
      <p:ext uri="{BB962C8B-B14F-4D97-AF65-F5344CB8AC3E}">
        <p14:creationId xmlns:p14="http://schemas.microsoft.com/office/powerpoint/2010/main" val="365339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469845"/>
          </a:xfrm>
        </p:spPr>
        <p:txBody>
          <a:bodyPr>
            <a:normAutofit/>
          </a:bodyPr>
          <a:lstStyle/>
          <a:p>
            <a:r>
              <a:rPr lang="en-US" sz="3200" b="1" dirty="0" smtClean="0"/>
              <a:t>Thanks </a:t>
            </a:r>
            <a:r>
              <a:rPr lang="en-US" sz="3200" b="1" dirty="0" smtClean="0"/>
              <a:t>and </a:t>
            </a:r>
            <a:r>
              <a:rPr lang="en-US" sz="3200" b="1" dirty="0" smtClean="0"/>
              <a:t>A Disclaimer</a:t>
            </a:r>
            <a:endParaRPr lang="en-US" sz="3200" b="1" dirty="0"/>
          </a:p>
        </p:txBody>
      </p:sp>
      <p:sp>
        <p:nvSpPr>
          <p:cNvPr id="3" name="Content Placeholder 2"/>
          <p:cNvSpPr>
            <a:spLocks noGrp="1"/>
          </p:cNvSpPr>
          <p:nvPr>
            <p:ph idx="1"/>
          </p:nvPr>
        </p:nvSpPr>
        <p:spPr>
          <a:xfrm>
            <a:off x="243840" y="893379"/>
            <a:ext cx="8696960" cy="5771581"/>
          </a:xfrm>
        </p:spPr>
        <p:txBody>
          <a:bodyPr>
            <a:normAutofit/>
          </a:bodyPr>
          <a:lstStyle/>
          <a:p>
            <a:r>
              <a:rPr lang="en-US" sz="2400" dirty="0" smtClean="0"/>
              <a:t>I’d </a:t>
            </a:r>
            <a:r>
              <a:rPr lang="en-US" sz="2400" dirty="0"/>
              <a:t>like to </a:t>
            </a:r>
            <a:r>
              <a:rPr lang="en-US" sz="2400" dirty="0" smtClean="0"/>
              <a:t>begin by thanking </a:t>
            </a:r>
            <a:r>
              <a:rPr lang="en-US" sz="2400" dirty="0"/>
              <a:t>Adrian Irish </a:t>
            </a:r>
            <a:r>
              <a:rPr lang="en-US" sz="2400" dirty="0" smtClean="0"/>
              <a:t>of UMT </a:t>
            </a:r>
            <a:r>
              <a:rPr lang="en-US" sz="2400" dirty="0"/>
              <a:t>and NWACC for the chance </a:t>
            </a:r>
            <a:r>
              <a:rPr lang="en-US" sz="2400" dirty="0" smtClean="0"/>
              <a:t>to talk </a:t>
            </a:r>
            <a:r>
              <a:rPr lang="en-US" sz="2400" dirty="0" smtClean="0"/>
              <a:t>about cloud computing security today. </a:t>
            </a:r>
          </a:p>
          <a:p>
            <a:endParaRPr lang="en-US" sz="2400" dirty="0"/>
          </a:p>
          <a:p>
            <a:r>
              <a:rPr lang="en-US" sz="2400" dirty="0" smtClean="0"/>
              <a:t>Adrian and Molly and the whole NWACC team put a lot of work into this event, and I really appreciate the opportunity to be part of it.</a:t>
            </a:r>
          </a:p>
          <a:p>
            <a:endParaRPr lang="en-US" sz="2400" dirty="0" smtClean="0"/>
          </a:p>
          <a:p>
            <a:r>
              <a:rPr lang="en-US" sz="2400" dirty="0" smtClean="0"/>
              <a:t>I also wanted to </a:t>
            </a:r>
            <a:r>
              <a:rPr lang="en-US" sz="2400" dirty="0"/>
              <a:t>remind folks that all </a:t>
            </a:r>
            <a:r>
              <a:rPr lang="en-US" sz="2400" dirty="0" smtClean="0"/>
              <a:t>opinions expressed </a:t>
            </a:r>
            <a:r>
              <a:rPr lang="en-US" sz="2400" dirty="0" smtClean="0"/>
              <a:t>this morning represent </a:t>
            </a:r>
            <a:r>
              <a:rPr lang="en-US" sz="2400" dirty="0"/>
              <a:t>solely my own perspective, and </a:t>
            </a:r>
            <a:r>
              <a:rPr lang="en-US" sz="2400" dirty="0" smtClean="0"/>
              <a:t>do NOT </a:t>
            </a:r>
            <a:r>
              <a:rPr lang="en-US" sz="2400" dirty="0"/>
              <a:t>necessarily represent the opinion of Adrian, UMT</a:t>
            </a:r>
            <a:r>
              <a:rPr lang="en-US" sz="2400" dirty="0" smtClean="0"/>
              <a:t>, NWACC</a:t>
            </a:r>
            <a:r>
              <a:rPr lang="en-US" sz="2400" dirty="0"/>
              <a:t>, </a:t>
            </a:r>
            <a:r>
              <a:rPr lang="en-US" sz="2400" dirty="0" smtClean="0"/>
              <a:t>Internet2, InCommon, </a:t>
            </a:r>
            <a:r>
              <a:rPr lang="en-US" sz="2400" dirty="0"/>
              <a:t>nor the University of Oregon</a:t>
            </a:r>
            <a:r>
              <a:rPr lang="en-US" sz="2400" dirty="0" smtClean="0"/>
              <a:t>.</a:t>
            </a:r>
          </a:p>
        </p:txBody>
      </p:sp>
      <p:sp>
        <p:nvSpPr>
          <p:cNvPr id="4" name="Slide Number Placeholder 3"/>
          <p:cNvSpPr>
            <a:spLocks noGrp="1"/>
          </p:cNvSpPr>
          <p:nvPr>
            <p:ph type="sldNum" sz="quarter" idx="12"/>
          </p:nvPr>
        </p:nvSpPr>
        <p:spPr/>
        <p:txBody>
          <a:bodyPr/>
          <a:lstStyle/>
          <a:p>
            <a:fld id="{0AEBC2B5-9A5E-664D-818E-2CF9969E99F0}" type="slidenum">
              <a:rPr lang="en-US" smtClean="0"/>
              <a:t>3</a:t>
            </a:fld>
            <a:endParaRPr lang="en-US"/>
          </a:p>
        </p:txBody>
      </p:sp>
    </p:spTree>
    <p:extLst>
      <p:ext uri="{BB962C8B-B14F-4D97-AF65-F5344CB8AC3E}">
        <p14:creationId xmlns:p14="http://schemas.microsoft.com/office/powerpoint/2010/main" val="2795955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28510"/>
          </a:xfrm>
        </p:spPr>
        <p:txBody>
          <a:bodyPr>
            <a:normAutofit/>
          </a:bodyPr>
          <a:lstStyle/>
          <a:p>
            <a:r>
              <a:rPr lang="en-US" sz="3200" b="1" dirty="0" smtClean="0"/>
              <a:t>I'm Renting </a:t>
            </a:r>
            <a:r>
              <a:rPr lang="en-US" sz="3200" b="1" dirty="0" smtClean="0"/>
              <a:t>a Server From A Hosting Company. Am I Using </a:t>
            </a:r>
            <a:r>
              <a:rPr lang="en-US" sz="3200" b="1" dirty="0" smtClean="0"/>
              <a:t>"The </a:t>
            </a:r>
            <a:r>
              <a:rPr lang="en-US" sz="3200" b="1" dirty="0" smtClean="0"/>
              <a:t>Cloud?"</a:t>
            </a:r>
            <a:endParaRPr lang="en-US" sz="3200" b="1" dirty="0"/>
          </a:p>
        </p:txBody>
      </p:sp>
      <p:sp>
        <p:nvSpPr>
          <p:cNvPr id="3" name="Content Placeholder 2"/>
          <p:cNvSpPr>
            <a:spLocks noGrp="1"/>
          </p:cNvSpPr>
          <p:nvPr>
            <p:ph idx="1"/>
          </p:nvPr>
        </p:nvSpPr>
        <p:spPr>
          <a:xfrm>
            <a:off x="243840" y="1333500"/>
            <a:ext cx="8696960" cy="5270500"/>
          </a:xfrm>
        </p:spPr>
        <p:txBody>
          <a:bodyPr>
            <a:normAutofit/>
          </a:bodyPr>
          <a:lstStyle/>
          <a:p>
            <a:r>
              <a:rPr lang="en-US" sz="2400" dirty="0" smtClean="0"/>
              <a:t>No. Just outsourcing the hosting of a server isn't enough to make you a user of "the cloud."</a:t>
            </a:r>
            <a:endParaRPr lang="en-US" sz="2400" dirty="0"/>
          </a:p>
          <a:p>
            <a:r>
              <a:rPr lang="en-US" sz="2400" dirty="0" smtClean="0"/>
              <a:t>Why? Most notably, </a:t>
            </a:r>
            <a:r>
              <a:rPr lang="en-US" sz="2400" dirty="0"/>
              <a:t>y</a:t>
            </a:r>
            <a:r>
              <a:rPr lang="en-US" sz="2400" dirty="0" smtClean="0"/>
              <a:t>our capacity isn't "highly elastic." </a:t>
            </a:r>
            <a:br>
              <a:rPr lang="en-US" sz="2400" dirty="0" smtClean="0"/>
            </a:br>
            <a:r>
              <a:rPr lang="en-US" sz="2400" dirty="0" smtClean="0"/>
              <a:t>If you </a:t>
            </a:r>
            <a:r>
              <a:rPr lang="en-US" sz="2400" dirty="0" smtClean="0"/>
              <a:t>get /.'d </a:t>
            </a:r>
            <a:r>
              <a:rPr lang="en-US" sz="2400" dirty="0" smtClean="0"/>
              <a:t>and temporarily need </a:t>
            </a:r>
            <a:r>
              <a:rPr lang="en-US" sz="2400" dirty="0" smtClean="0"/>
              <a:t>a lot more </a:t>
            </a:r>
            <a:r>
              <a:rPr lang="en-US" sz="2400" dirty="0" smtClean="0"/>
              <a:t>capacity, you can't quickly get it, you may need to enter into a year long contract, and if you no longer need the contracted server after a </a:t>
            </a:r>
            <a:r>
              <a:rPr lang="en-US" sz="2400" dirty="0" smtClean="0"/>
              <a:t>few weeks, </a:t>
            </a:r>
            <a:r>
              <a:rPr lang="en-US" sz="2400" dirty="0" smtClean="0"/>
              <a:t>well, that's too bad.</a:t>
            </a:r>
            <a:endParaRPr lang="en-US" sz="2400" dirty="0"/>
          </a:p>
          <a:p>
            <a:r>
              <a:rPr lang="en-US" sz="2400" dirty="0" smtClean="0"/>
              <a:t>You may also still need to administer the system from the "bare iron" on up, which again is inconsistent with "cloud" concept. In the cloud, you don't need to worry about actual infrastructure devices.</a:t>
            </a:r>
          </a:p>
          <a:p>
            <a:r>
              <a:rPr lang="en-US" sz="2400" dirty="0" smtClean="0"/>
              <a:t>You </a:t>
            </a:r>
            <a:r>
              <a:rPr lang="en-US" sz="2400" dirty="0" smtClean="0"/>
              <a:t>may even </a:t>
            </a:r>
            <a:r>
              <a:rPr lang="en-US" sz="2400" dirty="0" smtClean="0"/>
              <a:t>know where "your" </a:t>
            </a:r>
            <a:r>
              <a:rPr lang="en-US" sz="2400" dirty="0" smtClean="0"/>
              <a:t>server</a:t>
            </a:r>
            <a:r>
              <a:rPr lang="en-US" sz="2400" dirty="0"/>
              <a:t> </a:t>
            </a:r>
            <a:r>
              <a:rPr lang="en-US" sz="2400" dirty="0" smtClean="0"/>
              <a:t>is</a:t>
            </a:r>
            <a:r>
              <a:rPr lang="en-US" sz="2400" dirty="0" smtClean="0"/>
              <a:t> </a:t>
            </a:r>
            <a:r>
              <a:rPr lang="en-US" sz="2400" dirty="0" smtClean="0"/>
              <a:t>located (example: </a:t>
            </a:r>
            <a:r>
              <a:rPr lang="en-US" sz="2400" dirty="0" smtClean="0"/>
              <a:t>server 26, rack 209, datacenter </a:t>
            </a:r>
            <a:r>
              <a:rPr lang="en-US" sz="2400" dirty="0" smtClean="0"/>
              <a:t>foo, </a:t>
            </a:r>
            <a:r>
              <a:rPr lang="en-US" sz="2400" dirty="0" smtClean="0"/>
              <a:t>Dallas</a:t>
            </a:r>
            <a:r>
              <a:rPr lang="en-US" sz="2400" dirty="0" smtClean="0"/>
              <a:t>, </a:t>
            </a:r>
            <a:r>
              <a:rPr lang="en-US" sz="2400" dirty="0" smtClean="0"/>
              <a:t>TX)</a:t>
            </a:r>
            <a:endParaRPr lang="en-US" sz="2400" dirty="0" smtClean="0"/>
          </a:p>
          <a:p>
            <a:endParaRPr lang="en-US" sz="2400" dirty="0"/>
          </a:p>
          <a:p>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30</a:t>
            </a:fld>
            <a:endParaRPr lang="en-US"/>
          </a:p>
        </p:txBody>
      </p:sp>
    </p:spTree>
    <p:extLst>
      <p:ext uri="{BB962C8B-B14F-4D97-AF65-F5344CB8AC3E}">
        <p14:creationId xmlns:p14="http://schemas.microsoft.com/office/powerpoint/2010/main" val="2671467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28510"/>
          </a:xfrm>
        </p:spPr>
        <p:txBody>
          <a:bodyPr>
            <a:normAutofit/>
          </a:bodyPr>
          <a:lstStyle/>
          <a:p>
            <a:r>
              <a:rPr lang="en-US" sz="3200" b="1" dirty="0" smtClean="0"/>
              <a:t>I'm An End User Using Gmail. </a:t>
            </a:r>
            <a:br>
              <a:rPr lang="en-US" sz="3200" b="1" dirty="0" smtClean="0"/>
            </a:br>
            <a:r>
              <a:rPr lang="en-US" sz="3200" b="1" dirty="0" smtClean="0"/>
              <a:t>Am I Using "The Cloud"?</a:t>
            </a:r>
            <a:endParaRPr lang="en-US" sz="3200" b="1" dirty="0"/>
          </a:p>
        </p:txBody>
      </p:sp>
      <p:sp>
        <p:nvSpPr>
          <p:cNvPr id="3" name="Content Placeholder 2"/>
          <p:cNvSpPr>
            <a:spLocks noGrp="1"/>
          </p:cNvSpPr>
          <p:nvPr>
            <p:ph idx="1"/>
          </p:nvPr>
        </p:nvSpPr>
        <p:spPr>
          <a:xfrm>
            <a:off x="243840" y="1333500"/>
            <a:ext cx="8696960" cy="5270500"/>
          </a:xfrm>
        </p:spPr>
        <p:txBody>
          <a:bodyPr>
            <a:normAutofit/>
          </a:bodyPr>
          <a:lstStyle/>
          <a:p>
            <a:r>
              <a:rPr lang="en-US" sz="2400" dirty="0" smtClean="0"/>
              <a:t>Yes. Gmail (and associated applications such as Google Apps for Education) are in many respects </a:t>
            </a:r>
            <a:r>
              <a:rPr lang="en-US" sz="2400" dirty="0" smtClean="0"/>
              <a:t>a perfect example of "software as a service."</a:t>
            </a:r>
          </a:p>
          <a:p>
            <a:endParaRPr lang="en-US" sz="2400" dirty="0"/>
          </a:p>
          <a:p>
            <a:r>
              <a:rPr lang="en-US" sz="2400" dirty="0" smtClean="0"/>
              <a:t>Another very common example of a cloud-based </a:t>
            </a:r>
            <a:r>
              <a:rPr lang="en-US" sz="2400" dirty="0" smtClean="0"/>
              <a:t>SAAS </a:t>
            </a:r>
            <a:r>
              <a:rPr lang="en-US" sz="2400" dirty="0" smtClean="0"/>
              <a:t>application is a file sharing service, such as Box or DropBox.</a:t>
            </a:r>
          </a:p>
          <a:p>
            <a:endParaRPr lang="en-US" sz="2400" dirty="0"/>
          </a:p>
          <a:p>
            <a:r>
              <a:rPr lang="en-US" sz="2400" dirty="0" smtClean="0"/>
              <a:t>Peer-to-peer file sharing services, on the other hand, such as BitTorrent, wouldn't typically be considered to </a:t>
            </a:r>
            <a:br>
              <a:rPr lang="en-US" sz="2400" dirty="0" smtClean="0"/>
            </a:br>
            <a:r>
              <a:rPr lang="en-US" sz="2400" dirty="0" smtClean="0"/>
              <a:t>be "in the cloud."</a:t>
            </a:r>
            <a:endParaRPr lang="en-US" sz="2400" dirty="0"/>
          </a:p>
          <a:p>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31</a:t>
            </a:fld>
            <a:endParaRPr lang="en-US"/>
          </a:p>
        </p:txBody>
      </p:sp>
    </p:spTree>
    <p:extLst>
      <p:ext uri="{BB962C8B-B14F-4D97-AF65-F5344CB8AC3E}">
        <p14:creationId xmlns:p14="http://schemas.microsoft.com/office/powerpoint/2010/main" val="76796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28510"/>
          </a:xfrm>
        </p:spPr>
        <p:txBody>
          <a:bodyPr>
            <a:normAutofit/>
          </a:bodyPr>
          <a:lstStyle/>
          <a:p>
            <a:r>
              <a:rPr lang="en-US" sz="3200" b="1" dirty="0" smtClean="0"/>
              <a:t>I'm Backing Up Stuff From My Smartphone</a:t>
            </a:r>
            <a:br>
              <a:rPr lang="en-US" sz="3200" b="1" dirty="0" smtClean="0"/>
            </a:br>
            <a:r>
              <a:rPr lang="en-US" sz="3200" b="1" dirty="0" smtClean="0"/>
              <a:t>Online Somewhere. Am *I* Using the Cloud?</a:t>
            </a:r>
            <a:endParaRPr lang="en-US" sz="3200" b="1" dirty="0"/>
          </a:p>
        </p:txBody>
      </p:sp>
      <p:sp>
        <p:nvSpPr>
          <p:cNvPr id="3" name="Content Placeholder 2"/>
          <p:cNvSpPr>
            <a:spLocks noGrp="1"/>
          </p:cNvSpPr>
          <p:nvPr>
            <p:ph idx="1"/>
          </p:nvPr>
        </p:nvSpPr>
        <p:spPr>
          <a:xfrm>
            <a:off x="243840" y="1333500"/>
            <a:ext cx="8696960" cy="5270500"/>
          </a:xfrm>
        </p:spPr>
        <p:txBody>
          <a:bodyPr>
            <a:normAutofit/>
          </a:bodyPr>
          <a:lstStyle/>
          <a:p>
            <a:r>
              <a:rPr lang="en-US" sz="2400" dirty="0" smtClean="0"/>
              <a:t>Yes. Backups of content from mobile devices (such as smart phones and tablets) would be a prime example of how users may be engaging with the cloud.</a:t>
            </a:r>
          </a:p>
          <a:p>
            <a:endParaRPr lang="en-US" sz="2400" dirty="0"/>
          </a:p>
          <a:p>
            <a:r>
              <a:rPr lang="en-US" sz="2400" dirty="0" smtClean="0"/>
              <a:t>In fact, mobile devices largely REQUIRE cloud-based backups because on-device storage may be limited, and opportunities for external expansion may be limited (typically, at best, you might be able to plug in something like a 32GB MicroSDHC card).</a:t>
            </a:r>
          </a:p>
          <a:p>
            <a:endParaRPr lang="en-US" sz="2400" dirty="0"/>
          </a:p>
          <a:p>
            <a:r>
              <a:rPr lang="en-US" sz="2400" dirty="0" smtClean="0"/>
              <a:t>Backups are particularly important for mobile devices given that mobile devices disproportionately often end up lost, stolen, or broken...</a:t>
            </a:r>
          </a:p>
        </p:txBody>
      </p:sp>
      <p:sp>
        <p:nvSpPr>
          <p:cNvPr id="4" name="Slide Number Placeholder 3"/>
          <p:cNvSpPr>
            <a:spLocks noGrp="1"/>
          </p:cNvSpPr>
          <p:nvPr>
            <p:ph type="sldNum" sz="quarter" idx="12"/>
          </p:nvPr>
        </p:nvSpPr>
        <p:spPr/>
        <p:txBody>
          <a:bodyPr/>
          <a:lstStyle/>
          <a:p>
            <a:fld id="{0AEBC2B5-9A5E-664D-818E-2CF9969E99F0}" type="slidenum">
              <a:rPr lang="en-US" smtClean="0"/>
              <a:t>32</a:t>
            </a:fld>
            <a:endParaRPr lang="en-US"/>
          </a:p>
        </p:txBody>
      </p:sp>
    </p:spTree>
    <p:extLst>
      <p:ext uri="{BB962C8B-B14F-4D97-AF65-F5344CB8AC3E}">
        <p14:creationId xmlns:p14="http://schemas.microsoft.com/office/powerpoint/2010/main" val="339750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28510"/>
          </a:xfrm>
        </p:spPr>
        <p:txBody>
          <a:bodyPr>
            <a:normAutofit/>
          </a:bodyPr>
          <a:lstStyle/>
          <a:p>
            <a:r>
              <a:rPr lang="en-US" sz="3200" b="1" dirty="0" smtClean="0"/>
              <a:t>My Campus Is Running a "Private Cloud" –</a:t>
            </a:r>
            <a:br>
              <a:rPr lang="en-US" sz="3200" b="1" dirty="0" smtClean="0"/>
            </a:br>
            <a:r>
              <a:rPr lang="en-US" sz="3200" b="1" dirty="0" smtClean="0"/>
              <a:t>Surely </a:t>
            </a:r>
            <a:r>
              <a:rPr lang="en-US" sz="3200" b="1" i="1" u="sng" dirty="0" smtClean="0"/>
              <a:t>I'm</a:t>
            </a:r>
            <a:r>
              <a:rPr lang="en-US" sz="3200" b="1" dirty="0" smtClean="0"/>
              <a:t> Using "The Cloud," Aren't I?</a:t>
            </a:r>
            <a:endParaRPr lang="en-US" sz="3200" b="1" dirty="0"/>
          </a:p>
        </p:txBody>
      </p:sp>
      <p:sp>
        <p:nvSpPr>
          <p:cNvPr id="3" name="Content Placeholder 2"/>
          <p:cNvSpPr>
            <a:spLocks noGrp="1"/>
          </p:cNvSpPr>
          <p:nvPr>
            <p:ph idx="1"/>
          </p:nvPr>
        </p:nvSpPr>
        <p:spPr>
          <a:xfrm>
            <a:off x="243840" y="1333500"/>
            <a:ext cx="8696960" cy="5270500"/>
          </a:xfrm>
        </p:spPr>
        <p:txBody>
          <a:bodyPr>
            <a:normAutofit/>
          </a:bodyPr>
          <a:lstStyle/>
          <a:p>
            <a:r>
              <a:rPr lang="en-US" sz="2400" dirty="0" smtClean="0"/>
              <a:t>From my POV, it depends. Some people just call a local compute cluster a "Private Cloud" because "private cloud" sounds cool/trendy.</a:t>
            </a:r>
            <a:br>
              <a:rPr lang="en-US" sz="2400" dirty="0" smtClean="0"/>
            </a:br>
            <a:endParaRPr lang="en-US" sz="2400" dirty="0" smtClean="0"/>
          </a:p>
          <a:p>
            <a:r>
              <a:rPr lang="en-US" sz="2400" dirty="0" smtClean="0"/>
              <a:t>To </a:t>
            </a:r>
            <a:r>
              <a:rPr lang="en-US" sz="2400" i="1" dirty="0" smtClean="0"/>
              <a:t>really</a:t>
            </a:r>
            <a:r>
              <a:rPr lang="en-US" sz="2400" dirty="0" smtClean="0"/>
              <a:t> </a:t>
            </a:r>
            <a:r>
              <a:rPr lang="en-US" sz="2400" dirty="0" smtClean="0"/>
              <a:t>qualify as a cloud servi</a:t>
            </a:r>
            <a:r>
              <a:rPr lang="en-US" sz="2400" dirty="0" smtClean="0"/>
              <a:t>ce</a:t>
            </a:r>
            <a:r>
              <a:rPr lang="en-US" sz="2400" dirty="0" smtClean="0"/>
              <a:t>, </a:t>
            </a:r>
            <a:r>
              <a:rPr lang="en-US" sz="2400" dirty="0" smtClean="0"/>
              <a:t>I'd be looking for:</a:t>
            </a:r>
            <a:br>
              <a:rPr lang="en-US" sz="2400" dirty="0" smtClean="0"/>
            </a:br>
            <a:r>
              <a:rPr lang="en-US" sz="2400" dirty="0" smtClean="0"/>
              <a:t>-- substantial pool of resources shared among many </a:t>
            </a:r>
            <a:r>
              <a:rPr lang="en-US" sz="2400" dirty="0" smtClean="0"/>
              <a:t>users </a:t>
            </a:r>
            <a:r>
              <a:rPr lang="en-US" sz="2400" dirty="0" smtClean="0"/>
              <a:t/>
            </a:r>
            <a:br>
              <a:rPr lang="en-US" sz="2400" dirty="0" smtClean="0"/>
            </a:br>
            <a:r>
              <a:rPr lang="en-US" sz="2400" dirty="0" smtClean="0"/>
              <a:t>    with plenty of headroom for handling peaking loads</a:t>
            </a:r>
            <a:br>
              <a:rPr lang="en-US" sz="2400" dirty="0" smtClean="0"/>
            </a:br>
            <a:r>
              <a:rPr lang="en-US" sz="2400" dirty="0" smtClean="0"/>
              <a:t>-- an interface that's compatible with things like the</a:t>
            </a:r>
            <a:br>
              <a:rPr lang="en-US" sz="2400" dirty="0" smtClean="0"/>
            </a:br>
            <a:r>
              <a:rPr lang="en-US" sz="2400" dirty="0" smtClean="0"/>
              <a:t>    Amazon EC2 public cloud (two examples: Ubuntu's </a:t>
            </a:r>
            <a:br>
              <a:rPr lang="en-US" sz="2400" dirty="0" smtClean="0"/>
            </a:br>
            <a:r>
              <a:rPr lang="en-US" sz="2400" dirty="0" smtClean="0"/>
              <a:t>    </a:t>
            </a:r>
            <a:r>
              <a:rPr lang="en-US" sz="2400" dirty="0" err="1" smtClean="0"/>
              <a:t>OpenStack</a:t>
            </a:r>
            <a:r>
              <a:rPr lang="en-US" sz="2400" dirty="0"/>
              <a:t> </a:t>
            </a:r>
            <a:r>
              <a:rPr lang="en-US" sz="2400" dirty="0" smtClean="0"/>
              <a:t>and the </a:t>
            </a:r>
            <a:r>
              <a:rPr lang="en-US" sz="2400" dirty="0" err="1" smtClean="0"/>
              <a:t>nimbusproject.org</a:t>
            </a:r>
            <a:r>
              <a:rPr lang="en-US" sz="2400" dirty="0" smtClean="0"/>
              <a:t>)</a:t>
            </a:r>
          </a:p>
          <a:p>
            <a:endParaRPr lang="en-US" sz="2400" dirty="0"/>
          </a:p>
          <a:p>
            <a:r>
              <a:rPr lang="en-US" sz="2400" dirty="0" smtClean="0"/>
              <a:t>Things like "publicly hosted" "private clouds" make my head hurt, definitionally-speaking. :-)</a:t>
            </a:r>
          </a:p>
        </p:txBody>
      </p:sp>
      <p:sp>
        <p:nvSpPr>
          <p:cNvPr id="4" name="Slide Number Placeholder 3"/>
          <p:cNvSpPr>
            <a:spLocks noGrp="1"/>
          </p:cNvSpPr>
          <p:nvPr>
            <p:ph type="sldNum" sz="quarter" idx="12"/>
          </p:nvPr>
        </p:nvSpPr>
        <p:spPr/>
        <p:txBody>
          <a:bodyPr/>
          <a:lstStyle/>
          <a:p>
            <a:fld id="{0AEBC2B5-9A5E-664D-818E-2CF9969E99F0}" type="slidenum">
              <a:rPr lang="en-US" smtClean="0"/>
              <a:t>33</a:t>
            </a:fld>
            <a:endParaRPr lang="en-US"/>
          </a:p>
        </p:txBody>
      </p:sp>
    </p:spTree>
    <p:extLst>
      <p:ext uri="{BB962C8B-B14F-4D97-AF65-F5344CB8AC3E}">
        <p14:creationId xmlns:p14="http://schemas.microsoft.com/office/powerpoint/2010/main" val="3998281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28510"/>
          </a:xfrm>
        </p:spPr>
        <p:txBody>
          <a:bodyPr>
            <a:normAutofit/>
          </a:bodyPr>
          <a:lstStyle/>
          <a:p>
            <a:r>
              <a:rPr lang="en-US" sz="3200" b="1" dirty="0" smtClean="0"/>
              <a:t>I'm Using XSEDE for Scientific Computing. </a:t>
            </a:r>
            <a:br>
              <a:rPr lang="en-US" sz="3200" b="1" dirty="0" smtClean="0"/>
            </a:br>
            <a:r>
              <a:rPr lang="en-US" sz="3200" b="1" dirty="0" smtClean="0"/>
              <a:t>What About Me? Am </a:t>
            </a:r>
            <a:r>
              <a:rPr lang="en-US" sz="3200" b="1" dirty="0" smtClean="0"/>
              <a:t>I Using "The Cloud?"</a:t>
            </a:r>
            <a:endParaRPr lang="en-US" sz="3200" b="1" dirty="0"/>
          </a:p>
        </p:txBody>
      </p:sp>
      <p:sp>
        <p:nvSpPr>
          <p:cNvPr id="3" name="Content Placeholder 2"/>
          <p:cNvSpPr>
            <a:spLocks noGrp="1"/>
          </p:cNvSpPr>
          <p:nvPr>
            <p:ph idx="1"/>
          </p:nvPr>
        </p:nvSpPr>
        <p:spPr>
          <a:xfrm>
            <a:off x="243840" y="1397000"/>
            <a:ext cx="8696960" cy="5207000"/>
          </a:xfrm>
        </p:spPr>
        <p:txBody>
          <a:bodyPr>
            <a:normAutofit/>
          </a:bodyPr>
          <a:lstStyle/>
          <a:p>
            <a:r>
              <a:rPr lang="en-US" sz="2400" dirty="0" smtClean="0"/>
              <a:t>XSEDE, the follow-on project to the </a:t>
            </a:r>
            <a:r>
              <a:rPr lang="en-US" sz="2400" dirty="0" err="1" smtClean="0"/>
              <a:t>TeraGrid</a:t>
            </a:r>
            <a:r>
              <a:rPr lang="en-US" sz="2400" dirty="0" smtClean="0"/>
              <a:t>, certainly has many "cloud-like" characteristics, but typically the XSEDE folks treat "the Cloud" as </a:t>
            </a:r>
            <a:r>
              <a:rPr lang="en-US" sz="2400" dirty="0" smtClean="0"/>
              <a:t>being something </a:t>
            </a:r>
            <a:r>
              <a:rPr lang="en-US" sz="2400" dirty="0" smtClean="0"/>
              <a:t>that they themselves are not</a:t>
            </a:r>
            <a:r>
              <a:rPr lang="en-US" sz="2400" dirty="0" smtClean="0"/>
              <a:t>.</a:t>
            </a:r>
          </a:p>
          <a:p>
            <a:endParaRPr lang="en-US" sz="2400" dirty="0"/>
          </a:p>
          <a:p>
            <a:r>
              <a:rPr lang="en-US" sz="2400" dirty="0" smtClean="0"/>
              <a:t>So I'd say, "not."</a:t>
            </a:r>
            <a:endParaRPr lang="en-US" sz="2400" dirty="0" smtClean="0"/>
          </a:p>
          <a:p>
            <a:endParaRPr lang="en-US" sz="2400" dirty="0"/>
          </a:p>
          <a:p>
            <a:r>
              <a:rPr lang="en-US" sz="2400" dirty="0" smtClean="0"/>
              <a:t>See for example: "XSEDE Cloud </a:t>
            </a:r>
            <a:r>
              <a:rPr lang="en-US" sz="2400" dirty="0"/>
              <a:t>Survey Report,"</a:t>
            </a:r>
            <a:br>
              <a:rPr lang="en-US" sz="2400" dirty="0"/>
            </a:br>
            <a:r>
              <a:rPr lang="en-US" sz="2400" dirty="0"/>
              <a:t>https://</a:t>
            </a:r>
            <a:r>
              <a:rPr lang="en-US" sz="2400" dirty="0" err="1"/>
              <a:t>www.ideals.illinois.edu</a:t>
            </a:r>
            <a:r>
              <a:rPr lang="en-US" sz="2400" dirty="0"/>
              <a:t>/</a:t>
            </a:r>
            <a:r>
              <a:rPr lang="en-US" sz="2400" dirty="0" err="1"/>
              <a:t>bitstream</a:t>
            </a:r>
            <a:r>
              <a:rPr lang="en-US" sz="2400" dirty="0"/>
              <a:t>/handle/2142/45766/XSEDE%20Cloud%20Survey%20Report%20final.pdf?sequence=2</a:t>
            </a:r>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34</a:t>
            </a:fld>
            <a:endParaRPr lang="en-US"/>
          </a:p>
        </p:txBody>
      </p:sp>
    </p:spTree>
    <p:extLst>
      <p:ext uri="{BB962C8B-B14F-4D97-AF65-F5344CB8AC3E}">
        <p14:creationId xmlns:p14="http://schemas.microsoft.com/office/powerpoint/2010/main" val="4111491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IV. So What Are The Risks</a:t>
            </a:r>
            <a:br>
              <a:rPr lang="en-US" sz="3200" b="1" dirty="0" smtClean="0"/>
            </a:br>
            <a:r>
              <a:rPr lang="en-US" sz="3200" b="1" dirty="0" smtClean="0"/>
              <a:t>If We </a:t>
            </a:r>
            <a:r>
              <a:rPr lang="en-US" sz="3200" b="1" dirty="0" smtClean="0"/>
              <a:t>"Go </a:t>
            </a:r>
            <a:r>
              <a:rPr lang="en-US" sz="3200" b="1" dirty="0" smtClean="0"/>
              <a:t>To The Cloud</a:t>
            </a:r>
            <a:r>
              <a:rPr lang="en-US" sz="3200" b="1" dirty="0" smtClean="0"/>
              <a:t>?"</a:t>
            </a:r>
            <a:br>
              <a:rPr lang="en-US" sz="3200" b="1" dirty="0" smtClean="0"/>
            </a:br>
            <a:r>
              <a:rPr lang="en-US" sz="3200" b="1" dirty="0"/>
              <a:t/>
            </a:r>
            <a:br>
              <a:rPr lang="en-US" sz="3200" b="1" dirty="0"/>
            </a:br>
            <a:r>
              <a:rPr lang="en-US" sz="3200" b="1" dirty="0" smtClean="0"/>
              <a:t>Availability...</a:t>
            </a:r>
            <a:endParaRPr lang="en-US" sz="3200" b="1" dirty="0"/>
          </a:p>
        </p:txBody>
      </p:sp>
    </p:spTree>
    <p:extLst>
      <p:ext uri="{BB962C8B-B14F-4D97-AF65-F5344CB8AC3E}">
        <p14:creationId xmlns:p14="http://schemas.microsoft.com/office/powerpoint/2010/main" val="2647029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D06D7C-C52F-3149-93A4-7AA0C70FE72C}" type="slidenum">
              <a:rPr lang="en-US"/>
              <a:pPr/>
              <a:t>36</a:t>
            </a:fld>
            <a:endParaRPr lang="en-US"/>
          </a:p>
        </p:txBody>
      </p:sp>
      <p:sp>
        <p:nvSpPr>
          <p:cNvPr id="54274" name="Rectangle 2"/>
          <p:cNvSpPr>
            <a:spLocks noGrp="1" noChangeArrowheads="1"/>
          </p:cNvSpPr>
          <p:nvPr>
            <p:ph type="title"/>
          </p:nvPr>
        </p:nvSpPr>
        <p:spPr>
          <a:xfrm>
            <a:off x="152400" y="152400"/>
            <a:ext cx="8839200" cy="457200"/>
          </a:xfrm>
        </p:spPr>
        <p:txBody>
          <a:bodyPr/>
          <a:lstStyle/>
          <a:p>
            <a:r>
              <a:rPr lang="en-US" sz="2800" b="1"/>
              <a:t>The "A" in The Security "C-I-A" Objectives</a:t>
            </a:r>
            <a:endParaRPr lang="en-US" sz="3200" b="1"/>
          </a:p>
        </p:txBody>
      </p:sp>
      <p:sp>
        <p:nvSpPr>
          <p:cNvPr id="54275" name="Rectangle 3"/>
          <p:cNvSpPr>
            <a:spLocks noGrp="1" noChangeArrowheads="1"/>
          </p:cNvSpPr>
          <p:nvPr>
            <p:ph type="body" idx="1"/>
          </p:nvPr>
        </p:nvSpPr>
        <p:spPr>
          <a:xfrm>
            <a:off x="152400" y="762000"/>
            <a:ext cx="8839200" cy="5867400"/>
          </a:xfrm>
        </p:spPr>
        <p:txBody>
          <a:bodyPr/>
          <a:lstStyle/>
          <a:p>
            <a:r>
              <a:rPr lang="en-US" sz="2400" dirty="0" smtClean="0"/>
              <a:t>As I'm sure everyone knows, c</a:t>
            </a:r>
            <a:r>
              <a:rPr lang="en-US" sz="2400" dirty="0" smtClean="0"/>
              <a:t>omputer </a:t>
            </a:r>
            <a:r>
              <a:rPr lang="en-US" sz="2400" dirty="0"/>
              <a:t>and network security is fundamentally about three goals/objectives: </a:t>
            </a:r>
            <a:br>
              <a:rPr lang="en-US" sz="2400" dirty="0"/>
            </a:br>
            <a:r>
              <a:rPr lang="en-US" sz="2400" dirty="0"/>
              <a:t/>
            </a:r>
            <a:br>
              <a:rPr lang="en-US" sz="2400" dirty="0"/>
            </a:br>
            <a:r>
              <a:rPr lang="en-US" sz="2400" dirty="0"/>
              <a:t>-- confidentiality (C)  </a:t>
            </a:r>
            <a:br>
              <a:rPr lang="en-US" sz="2400" dirty="0"/>
            </a:br>
            <a:r>
              <a:rPr lang="en-US" sz="2400" dirty="0"/>
              <a:t>-- integrity (I), and </a:t>
            </a:r>
            <a:br>
              <a:rPr lang="en-US" sz="2400" dirty="0"/>
            </a:br>
            <a:r>
              <a:rPr lang="en-US" sz="2400" dirty="0"/>
              <a:t>-- availability (A).</a:t>
            </a:r>
          </a:p>
          <a:p>
            <a:endParaRPr lang="en-US" sz="2400" dirty="0"/>
          </a:p>
          <a:p>
            <a:r>
              <a:rPr lang="en-US" sz="2400" b="1" u="sng" dirty="0"/>
              <a:t>Availability</a:t>
            </a:r>
            <a:r>
              <a:rPr lang="en-US" sz="2400" b="1" dirty="0"/>
              <a:t> is the area where cloud based infrastructure appears to have had its largest (or at least most highly publicized) challenges to date.</a:t>
            </a:r>
            <a:r>
              <a:rPr lang="en-US" sz="2400" dirty="0"/>
              <a:t> </a:t>
            </a:r>
          </a:p>
          <a:p>
            <a:endParaRPr lang="en-US" sz="2400" dirty="0"/>
          </a:p>
          <a:p>
            <a:r>
              <a:rPr lang="en-US" sz="2400" dirty="0"/>
              <a:t>For example, consider some of the cloud-related </a:t>
            </a:r>
            <a:br>
              <a:rPr lang="en-US" sz="2400" dirty="0"/>
            </a:br>
            <a:r>
              <a:rPr lang="en-US" sz="2400" dirty="0"/>
              <a:t>outages which have been widely reported…</a:t>
            </a:r>
          </a:p>
        </p:txBody>
      </p:sp>
    </p:spTree>
    <p:extLst>
      <p:ext uri="{BB962C8B-B14F-4D97-AF65-F5344CB8AC3E}">
        <p14:creationId xmlns:p14="http://schemas.microsoft.com/office/powerpoint/2010/main" val="471174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D06D7C-C52F-3149-93A4-7AA0C70FE72C}" type="slidenum">
              <a:rPr lang="en-US"/>
              <a:pPr/>
              <a:t>37</a:t>
            </a:fld>
            <a:endParaRPr lang="en-US"/>
          </a:p>
        </p:txBody>
      </p:sp>
      <p:sp>
        <p:nvSpPr>
          <p:cNvPr id="54274" name="Rectangle 2"/>
          <p:cNvSpPr>
            <a:spLocks noGrp="1" noChangeArrowheads="1"/>
          </p:cNvSpPr>
          <p:nvPr>
            <p:ph type="title"/>
          </p:nvPr>
        </p:nvSpPr>
        <p:spPr>
          <a:xfrm>
            <a:off x="152400" y="152400"/>
            <a:ext cx="8839200" cy="457200"/>
          </a:xfrm>
        </p:spPr>
        <p:txBody>
          <a:bodyPr/>
          <a:lstStyle/>
          <a:p>
            <a:r>
              <a:rPr lang="en-US" sz="2800" b="1" dirty="0" smtClean="0"/>
              <a:t>Some Major Cloud Outages in 2013 (as of 1 July)</a:t>
            </a:r>
            <a:endParaRPr lang="en-US" sz="3200" b="1" dirty="0"/>
          </a:p>
        </p:txBody>
      </p:sp>
      <p:sp>
        <p:nvSpPr>
          <p:cNvPr id="54275" name="Rectangle 3"/>
          <p:cNvSpPr>
            <a:spLocks noGrp="1" noChangeArrowheads="1"/>
          </p:cNvSpPr>
          <p:nvPr>
            <p:ph type="body" idx="1"/>
          </p:nvPr>
        </p:nvSpPr>
        <p:spPr>
          <a:xfrm>
            <a:off x="152400" y="762000"/>
            <a:ext cx="8839200" cy="5867400"/>
          </a:xfrm>
        </p:spPr>
        <p:txBody>
          <a:bodyPr/>
          <a:lstStyle/>
          <a:p>
            <a:r>
              <a:rPr lang="en-US" sz="2400" dirty="0" smtClean="0"/>
              <a:t>Nice summary from InfoWorld, "Worst Cloud Outages of 2013 (So Far)</a:t>
            </a:r>
            <a:r>
              <a:rPr lang="en-US" sz="2400" dirty="0"/>
              <a:t>," http://</a:t>
            </a:r>
            <a:r>
              <a:rPr lang="en-US" sz="2400" dirty="0" err="1"/>
              <a:t>www.infoworld.com</a:t>
            </a:r>
            <a:r>
              <a:rPr lang="en-US" sz="2400" dirty="0"/>
              <a:t>/slideshow/107783/the-worst-cloud-outages-of-2013-so-far-221831#</a:t>
            </a:r>
            <a:r>
              <a:rPr lang="en-US" sz="2400" dirty="0" smtClean="0"/>
              <a:t>slide1</a:t>
            </a:r>
            <a:endParaRPr lang="en-US" sz="2400" dirty="0"/>
          </a:p>
          <a:p>
            <a:r>
              <a:rPr lang="en-US" sz="2400" dirty="0" smtClean="0"/>
              <a:t>Amazon, January 31</a:t>
            </a:r>
            <a:r>
              <a:rPr lang="en-US" sz="2400" baseline="30000" dirty="0" smtClean="0"/>
              <a:t>st</a:t>
            </a:r>
            <a:r>
              <a:rPr lang="en-US" sz="2400" dirty="0" smtClean="0"/>
              <a:t>, less than an hour</a:t>
            </a:r>
          </a:p>
          <a:p>
            <a:r>
              <a:rPr lang="en-US" sz="2400" dirty="0" smtClean="0"/>
              <a:t>Dropbox, January 10</a:t>
            </a:r>
            <a:r>
              <a:rPr lang="en-US" sz="2400" baseline="30000" dirty="0" smtClean="0"/>
              <a:t>th</a:t>
            </a:r>
            <a:r>
              <a:rPr lang="en-US" sz="2400" dirty="0" smtClean="0"/>
              <a:t>, 16 hours</a:t>
            </a:r>
          </a:p>
          <a:p>
            <a:r>
              <a:rPr lang="en-US" sz="2400" dirty="0" smtClean="0"/>
              <a:t>Facebook, January 28</a:t>
            </a:r>
            <a:r>
              <a:rPr lang="en-US" sz="2400" baseline="30000" dirty="0" smtClean="0"/>
              <a:t>th</a:t>
            </a:r>
            <a:r>
              <a:rPr lang="en-US" sz="2400" dirty="0" smtClean="0"/>
              <a:t> couple of hours</a:t>
            </a:r>
          </a:p>
          <a:p>
            <a:r>
              <a:rPr lang="en-US" sz="2400" dirty="0" smtClean="0"/>
              <a:t>MS Bing, February 2</a:t>
            </a:r>
            <a:r>
              <a:rPr lang="en-US" sz="2400" baseline="30000" dirty="0" smtClean="0"/>
              <a:t>nd</a:t>
            </a:r>
            <a:r>
              <a:rPr lang="en-US" sz="2400" dirty="0" smtClean="0"/>
              <a:t>, couple of hours</a:t>
            </a:r>
          </a:p>
          <a:p>
            <a:r>
              <a:rPr lang="en-US" sz="2400" dirty="0" smtClean="0"/>
              <a:t>MS Office 365/Outlook, February 1</a:t>
            </a:r>
            <a:r>
              <a:rPr lang="en-US" sz="2400" baseline="30000" dirty="0" smtClean="0"/>
              <a:t>st</a:t>
            </a:r>
            <a:r>
              <a:rPr lang="en-US" sz="2400" dirty="0" smtClean="0"/>
              <a:t>, couple of hours</a:t>
            </a:r>
          </a:p>
          <a:p>
            <a:r>
              <a:rPr lang="en-US" sz="2400" dirty="0" smtClean="0"/>
              <a:t>MS Azure, February 22</a:t>
            </a:r>
            <a:r>
              <a:rPr lang="en-US" sz="2400" baseline="30000" dirty="0" smtClean="0"/>
              <a:t>nd</a:t>
            </a:r>
            <a:r>
              <a:rPr lang="en-US" sz="2400" dirty="0" smtClean="0"/>
              <a:t>, over 12 hours</a:t>
            </a:r>
          </a:p>
          <a:p>
            <a:r>
              <a:rPr lang="en-US" sz="2400" dirty="0" smtClean="0"/>
              <a:t>Google Drive, March 18-19</a:t>
            </a:r>
            <a:r>
              <a:rPr lang="en-US" sz="2400" baseline="30000" dirty="0" smtClean="0"/>
              <a:t>th</a:t>
            </a:r>
            <a:r>
              <a:rPr lang="en-US" sz="2400" dirty="0" smtClean="0"/>
              <a:t>, 17 hours total</a:t>
            </a:r>
          </a:p>
          <a:p>
            <a:r>
              <a:rPr lang="en-US" sz="2400" dirty="0" smtClean="0"/>
              <a:t>CloudFlare, March 3</a:t>
            </a:r>
            <a:r>
              <a:rPr lang="en-US" sz="2400" baseline="30000" dirty="0" smtClean="0"/>
              <a:t>rd</a:t>
            </a:r>
            <a:r>
              <a:rPr lang="en-US" sz="2400" dirty="0" smtClean="0"/>
              <a:t>, about an hour</a:t>
            </a:r>
          </a:p>
          <a:p>
            <a:r>
              <a:rPr lang="en-US" sz="2400" dirty="0" smtClean="0"/>
              <a:t>Dropbox, May 30</a:t>
            </a:r>
            <a:r>
              <a:rPr lang="en-US" sz="2400" baseline="30000" dirty="0" smtClean="0"/>
              <a:t>th</a:t>
            </a:r>
            <a:r>
              <a:rPr lang="en-US" sz="2400" dirty="0" smtClean="0"/>
              <a:t>, about an hour and a half</a:t>
            </a:r>
          </a:p>
          <a:p>
            <a:r>
              <a:rPr lang="en-US" sz="2400" dirty="0" smtClean="0"/>
              <a:t>Twitter, June 3</a:t>
            </a:r>
            <a:r>
              <a:rPr lang="en-US" sz="2400" baseline="30000" dirty="0" smtClean="0"/>
              <a:t>rd</a:t>
            </a:r>
            <a:r>
              <a:rPr lang="en-US" sz="2400" dirty="0" smtClean="0"/>
              <a:t>, about 45 minutes</a:t>
            </a:r>
          </a:p>
          <a:p>
            <a:endParaRPr lang="en-US" sz="2400" dirty="0"/>
          </a:p>
        </p:txBody>
      </p:sp>
    </p:spTree>
    <p:extLst>
      <p:ext uri="{BB962C8B-B14F-4D97-AF65-F5344CB8AC3E}">
        <p14:creationId xmlns:p14="http://schemas.microsoft.com/office/powerpoint/2010/main" val="3976613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D06D7C-C52F-3149-93A4-7AA0C70FE72C}" type="slidenum">
              <a:rPr lang="en-US"/>
              <a:pPr/>
              <a:t>38</a:t>
            </a:fld>
            <a:endParaRPr lang="en-US"/>
          </a:p>
        </p:txBody>
      </p:sp>
      <p:pic>
        <p:nvPicPr>
          <p:cNvPr id="4" name="Picture 3" descr="instgra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705" y="310924"/>
            <a:ext cx="5354368" cy="6145354"/>
          </a:xfrm>
          <a:prstGeom prst="rect">
            <a:avLst/>
          </a:prstGeom>
        </p:spPr>
      </p:pic>
    </p:spTree>
    <p:extLst>
      <p:ext uri="{BB962C8B-B14F-4D97-AF65-F5344CB8AC3E}">
        <p14:creationId xmlns:p14="http://schemas.microsoft.com/office/powerpoint/2010/main" val="1358962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792162"/>
          </a:xfrm>
        </p:spPr>
        <p:txBody>
          <a:bodyPr>
            <a:normAutofit/>
          </a:bodyPr>
          <a:lstStyle/>
          <a:p>
            <a:r>
              <a:rPr lang="en-US" sz="3200" b="1" dirty="0" smtClean="0"/>
              <a:t>A More Dire Thing: Provider Bankruptcies</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39</a:t>
            </a:fld>
            <a:endParaRPr lang="en-US"/>
          </a:p>
        </p:txBody>
      </p:sp>
      <p:pic>
        <p:nvPicPr>
          <p:cNvPr id="6" name="Picture 5" descr="nirvani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545" y="1066800"/>
            <a:ext cx="4426956" cy="5492427"/>
          </a:xfrm>
          <a:prstGeom prst="rect">
            <a:avLst/>
          </a:prstGeom>
        </p:spPr>
      </p:pic>
    </p:spTree>
    <p:extLst>
      <p:ext uri="{BB962C8B-B14F-4D97-AF65-F5344CB8AC3E}">
        <p14:creationId xmlns:p14="http://schemas.microsoft.com/office/powerpoint/2010/main" val="121881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469845"/>
          </a:xfrm>
        </p:spPr>
        <p:txBody>
          <a:bodyPr>
            <a:normAutofit/>
          </a:bodyPr>
          <a:lstStyle/>
          <a:p>
            <a:r>
              <a:rPr lang="en-US" sz="3200" b="1" dirty="0" smtClean="0"/>
              <a:t>BTW, Speaking Of Organizations...</a:t>
            </a:r>
            <a:endParaRPr lang="en-US" sz="3200" b="1" dirty="0"/>
          </a:p>
        </p:txBody>
      </p:sp>
      <p:sp>
        <p:nvSpPr>
          <p:cNvPr id="3" name="Content Placeholder 2"/>
          <p:cNvSpPr>
            <a:spLocks noGrp="1"/>
          </p:cNvSpPr>
          <p:nvPr>
            <p:ph idx="1"/>
          </p:nvPr>
        </p:nvSpPr>
        <p:spPr>
          <a:xfrm>
            <a:off x="243840" y="893379"/>
            <a:ext cx="8696960" cy="5771581"/>
          </a:xfrm>
        </p:spPr>
        <p:txBody>
          <a:bodyPr>
            <a:normAutofit/>
          </a:bodyPr>
          <a:lstStyle/>
          <a:p>
            <a:r>
              <a:rPr lang="en-US" sz="2400" dirty="0" smtClean="0"/>
              <a:t>Before we dig into cloud security, </a:t>
            </a:r>
            <a:r>
              <a:rPr lang="en-US" sz="2400" dirty="0" smtClean="0"/>
              <a:t>let me make a brief plug for some security</a:t>
            </a:r>
            <a:r>
              <a:rPr lang="en-US" sz="2400" dirty="0" smtClean="0"/>
              <a:t>-related job opportunities, if </a:t>
            </a:r>
            <a:r>
              <a:rPr lang="en-US" sz="2400" dirty="0" smtClean="0"/>
              <a:t>anyone in the audience knows of </a:t>
            </a:r>
            <a:r>
              <a:rPr lang="en-US" sz="2400" dirty="0" smtClean="0"/>
              <a:t>some</a:t>
            </a:r>
            <a:r>
              <a:rPr lang="en-US" sz="2400" dirty="0" smtClean="0"/>
              <a:t>one </a:t>
            </a:r>
            <a:r>
              <a:rPr lang="en-US" sz="2400" dirty="0" smtClean="0"/>
              <a:t>who might be interested:</a:t>
            </a:r>
            <a:br>
              <a:rPr lang="en-US" sz="2400" dirty="0" smtClean="0"/>
            </a:br>
            <a:r>
              <a:rPr lang="en-US" sz="2400" dirty="0" smtClean="0"/>
              <a:t/>
            </a:r>
            <a:br>
              <a:rPr lang="en-US" sz="2400" dirty="0" smtClean="0"/>
            </a:br>
            <a:r>
              <a:rPr lang="en-US" sz="2400" dirty="0" smtClean="0"/>
              <a:t>-- The </a:t>
            </a:r>
            <a:r>
              <a:rPr lang="en-US" sz="2400" u="sng" dirty="0" smtClean="0"/>
              <a:t>University of Oregon</a:t>
            </a:r>
            <a:r>
              <a:rPr lang="en-US" sz="2400" dirty="0" smtClean="0"/>
              <a:t> is seeking to hire a </a:t>
            </a:r>
            <a:br>
              <a:rPr lang="en-US" sz="2400" dirty="0" smtClean="0"/>
            </a:br>
            <a:r>
              <a:rPr lang="en-US" sz="2400" dirty="0" smtClean="0"/>
              <a:t>Chief Information </a:t>
            </a:r>
            <a:r>
              <a:rPr lang="en-US" sz="2400" dirty="0"/>
              <a:t>Security Officer, see</a:t>
            </a:r>
            <a:br>
              <a:rPr lang="en-US" sz="2400" dirty="0"/>
            </a:br>
            <a:r>
              <a:rPr lang="en-US" sz="2400" dirty="0" smtClean="0"/>
              <a:t>http</a:t>
            </a:r>
            <a:r>
              <a:rPr lang="en-US" sz="2400" dirty="0"/>
              <a:t>://</a:t>
            </a:r>
            <a:r>
              <a:rPr lang="en-US" sz="2400" dirty="0" err="1"/>
              <a:t>jobs.uoregon.edu</a:t>
            </a:r>
            <a:r>
              <a:rPr lang="en-US" sz="2400" dirty="0"/>
              <a:t>/</a:t>
            </a:r>
            <a:r>
              <a:rPr lang="en-US" sz="2400" dirty="0" err="1"/>
              <a:t>unclassified.php?id</a:t>
            </a:r>
            <a:r>
              <a:rPr lang="en-US" sz="2400" dirty="0"/>
              <a:t>=</a:t>
            </a:r>
            <a:r>
              <a:rPr lang="en-US" sz="2400" dirty="0" smtClean="0"/>
              <a:t>4158</a:t>
            </a:r>
            <a:br>
              <a:rPr lang="en-US" sz="2400" dirty="0" smtClean="0"/>
            </a:br>
            <a:r>
              <a:rPr lang="en-US" sz="2400" dirty="0" smtClean="0"/>
              <a:t/>
            </a:r>
            <a:br>
              <a:rPr lang="en-US" sz="2400" dirty="0" smtClean="0"/>
            </a:br>
            <a:r>
              <a:rPr lang="en-US" sz="2400" dirty="0" smtClean="0"/>
              <a:t>-- </a:t>
            </a:r>
            <a:r>
              <a:rPr lang="en-US" sz="2400" u="sng" dirty="0" smtClean="0"/>
              <a:t>Internet2</a:t>
            </a:r>
            <a:r>
              <a:rPr lang="en-US" sz="2400" dirty="0" smtClean="0"/>
              <a:t> would like to hire a </a:t>
            </a:r>
            <a:br>
              <a:rPr lang="en-US" sz="2400" dirty="0" smtClean="0"/>
            </a:br>
            <a:r>
              <a:rPr lang="en-US" sz="2400" dirty="0" smtClean="0"/>
              <a:t>Chief Cyberinfrastructure Security Officer</a:t>
            </a:r>
            <a:r>
              <a:rPr lang="en-US" sz="2400" dirty="0"/>
              <a:t>, see</a:t>
            </a:r>
            <a:br>
              <a:rPr lang="en-US" sz="2400" dirty="0"/>
            </a:br>
            <a:r>
              <a:rPr lang="en-US" sz="2400" dirty="0" smtClean="0"/>
              <a:t>http</a:t>
            </a:r>
            <a:r>
              <a:rPr lang="en-US" sz="2400" dirty="0"/>
              <a:t>://www.internet2.edu/about/staff/</a:t>
            </a:r>
            <a:r>
              <a:rPr lang="en-US" sz="2400" dirty="0" err="1"/>
              <a:t>careers#</a:t>
            </a:r>
            <a:r>
              <a:rPr lang="en-US" sz="2400" dirty="0" err="1" smtClean="0"/>
              <a:t>ccso</a:t>
            </a:r>
            <a:r>
              <a:rPr lang="en-US" sz="2400" dirty="0" smtClean="0"/>
              <a:t/>
            </a:r>
            <a:br>
              <a:rPr lang="en-US" sz="2400" dirty="0" smtClean="0"/>
            </a:br>
            <a:r>
              <a:rPr lang="en-US" sz="2400" dirty="0" smtClean="0"/>
              <a:t/>
            </a:r>
            <a:br>
              <a:rPr lang="en-US" sz="2400" dirty="0" smtClean="0"/>
            </a:br>
            <a:r>
              <a:rPr lang="en-US" sz="2400" dirty="0" smtClean="0"/>
              <a:t>-</a:t>
            </a:r>
            <a:r>
              <a:rPr lang="en-US" sz="2400" dirty="0" smtClean="0"/>
              <a:t>- </a:t>
            </a:r>
            <a:r>
              <a:rPr lang="en-US" sz="2400" u="sng" dirty="0" smtClean="0"/>
              <a:t>ISOC</a:t>
            </a:r>
            <a:r>
              <a:rPr lang="en-US" sz="2400" dirty="0" smtClean="0"/>
              <a:t> would like to hire a Trust </a:t>
            </a:r>
            <a:r>
              <a:rPr lang="en-US" sz="2400" dirty="0"/>
              <a:t>and Identity Lead, </a:t>
            </a:r>
            <a:r>
              <a:rPr lang="en-US" sz="2400" dirty="0" smtClean="0"/>
              <a:t/>
            </a:r>
            <a:br>
              <a:rPr lang="en-US" sz="2400" dirty="0" smtClean="0"/>
            </a:br>
            <a:r>
              <a:rPr lang="en-US" sz="2400" dirty="0" smtClean="0"/>
              <a:t>see</a:t>
            </a:r>
            <a:r>
              <a:rPr lang="en-US" sz="2400" dirty="0"/>
              <a:t> </a:t>
            </a:r>
            <a:r>
              <a:rPr lang="en-US" sz="2400" dirty="0" smtClean="0"/>
              <a:t>http</a:t>
            </a:r>
            <a:r>
              <a:rPr lang="en-US" sz="2400" dirty="0"/>
              <a:t>://</a:t>
            </a:r>
            <a:r>
              <a:rPr lang="en-US" sz="2400" dirty="0" err="1"/>
              <a:t>www.internetsociety.org</a:t>
            </a:r>
            <a:r>
              <a:rPr lang="en-US" sz="2400" dirty="0"/>
              <a:t>/jobs/trust-identity-program-lead</a:t>
            </a:r>
          </a:p>
        </p:txBody>
      </p:sp>
      <p:sp>
        <p:nvSpPr>
          <p:cNvPr id="4" name="Slide Number Placeholder 3"/>
          <p:cNvSpPr>
            <a:spLocks noGrp="1"/>
          </p:cNvSpPr>
          <p:nvPr>
            <p:ph type="sldNum" sz="quarter" idx="12"/>
          </p:nvPr>
        </p:nvSpPr>
        <p:spPr/>
        <p:txBody>
          <a:bodyPr/>
          <a:lstStyle/>
          <a:p>
            <a:fld id="{0AEBC2B5-9A5E-664D-818E-2CF9969E99F0}" type="slidenum">
              <a:rPr lang="en-US" smtClean="0"/>
              <a:t>4</a:t>
            </a:fld>
            <a:endParaRPr lang="en-US"/>
          </a:p>
        </p:txBody>
      </p:sp>
    </p:spTree>
    <p:extLst>
      <p:ext uri="{BB962C8B-B14F-4D97-AF65-F5344CB8AC3E}">
        <p14:creationId xmlns:p14="http://schemas.microsoft.com/office/powerpoint/2010/main" val="3711635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27062"/>
          </a:xfrm>
        </p:spPr>
        <p:txBody>
          <a:bodyPr>
            <a:normAutofit/>
          </a:bodyPr>
          <a:lstStyle/>
          <a:p>
            <a:r>
              <a:rPr lang="en-US" sz="3200" b="1" dirty="0" smtClean="0"/>
              <a:t>The Three Cloud Bankruptcy Issues...</a:t>
            </a:r>
            <a:endParaRPr lang="en-US" sz="3200" b="1" dirty="0"/>
          </a:p>
        </p:txBody>
      </p:sp>
      <p:sp>
        <p:nvSpPr>
          <p:cNvPr id="3" name="Content Placeholder 2"/>
          <p:cNvSpPr>
            <a:spLocks noGrp="1"/>
          </p:cNvSpPr>
          <p:nvPr>
            <p:ph idx="1"/>
          </p:nvPr>
        </p:nvSpPr>
        <p:spPr>
          <a:xfrm>
            <a:off x="243840" y="1219200"/>
            <a:ext cx="8696960" cy="5445760"/>
          </a:xfrm>
        </p:spPr>
        <p:txBody>
          <a:bodyPr>
            <a:normAutofit/>
          </a:bodyPr>
          <a:lstStyle/>
          <a:p>
            <a:r>
              <a:rPr lang="en-US" sz="2400" dirty="0"/>
              <a:t>If you </a:t>
            </a:r>
            <a:r>
              <a:rPr lang="en-US" sz="2400" u="sng" dirty="0"/>
              <a:t>prepaid</a:t>
            </a:r>
            <a:r>
              <a:rPr lang="en-US" sz="2400" dirty="0"/>
              <a:t> (to lock in prices/get a multiyear discount), is that prepaid money in escrow </a:t>
            </a:r>
            <a:r>
              <a:rPr lang="en-US" sz="2400" dirty="0" smtClean="0"/>
              <a:t>somewhere (</a:t>
            </a:r>
            <a:r>
              <a:rPr lang="en-US" sz="2400" dirty="0"/>
              <a:t>and able to be refunded), or is it flat out gone?</a:t>
            </a:r>
          </a:p>
          <a:p>
            <a:endParaRPr lang="en-US" sz="2400" dirty="0" smtClean="0"/>
          </a:p>
          <a:p>
            <a:r>
              <a:rPr lang="en-US" sz="2400" dirty="0" smtClean="0"/>
              <a:t>Can you </a:t>
            </a:r>
            <a:r>
              <a:rPr lang="en-US" sz="2400" dirty="0" smtClean="0"/>
              <a:t>find a </a:t>
            </a:r>
            <a:r>
              <a:rPr lang="en-US" sz="2400" u="sng" dirty="0" smtClean="0"/>
              <a:t>replacement provider</a:t>
            </a:r>
            <a:r>
              <a:rPr lang="en-US" sz="2400" dirty="0" smtClean="0"/>
              <a:t> that will be able to take over when it comes to providing the same service your former cloud provider delivered? (standardized services will obviously be easier than unique applications)</a:t>
            </a:r>
          </a:p>
          <a:p>
            <a:pPr marL="0" indent="0">
              <a:buNone/>
            </a:pPr>
            <a:endParaRPr lang="en-US" sz="2400" dirty="0"/>
          </a:p>
          <a:p>
            <a:r>
              <a:rPr lang="en-US" sz="2400" dirty="0" smtClean="0"/>
              <a:t>Perhaps most critically: </a:t>
            </a:r>
            <a:r>
              <a:rPr lang="en-US" sz="2400" u="sng" dirty="0" smtClean="0"/>
              <a:t>can </a:t>
            </a:r>
            <a:r>
              <a:rPr lang="en-US" sz="2400" u="sng" dirty="0"/>
              <a:t>you get your data </a:t>
            </a:r>
            <a:r>
              <a:rPr lang="en-US" sz="2400" u="sng" dirty="0" smtClean="0"/>
              <a:t>out</a:t>
            </a:r>
            <a:r>
              <a:rPr lang="en-US" sz="2400" dirty="0" smtClean="0"/>
              <a:t>, and in format that's usable elsewhere?</a:t>
            </a:r>
            <a:endParaRPr lang="en-US" sz="2400" dirty="0"/>
          </a:p>
          <a:p>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40</a:t>
            </a:fld>
            <a:endParaRPr lang="en-US"/>
          </a:p>
        </p:txBody>
      </p:sp>
    </p:spTree>
    <p:extLst>
      <p:ext uri="{BB962C8B-B14F-4D97-AF65-F5344CB8AC3E}">
        <p14:creationId xmlns:p14="http://schemas.microsoft.com/office/powerpoint/2010/main" val="4263433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75042"/>
          </a:xfrm>
        </p:spPr>
        <p:txBody>
          <a:bodyPr>
            <a:normAutofit/>
          </a:bodyPr>
          <a:lstStyle/>
          <a:p>
            <a:r>
              <a:rPr lang="en-US" sz="3200" b="1" dirty="0" smtClean="0"/>
              <a:t>Cloud Lock-In: If You Want To Exit The Cloud, </a:t>
            </a:r>
            <a:r>
              <a:rPr lang="en-US" sz="3200" b="1" dirty="0" smtClean="0"/>
              <a:t>Will You Have the Local Expertise You Need?</a:t>
            </a:r>
            <a:endParaRPr lang="en-US" sz="3200" b="1" dirty="0"/>
          </a:p>
        </p:txBody>
      </p:sp>
      <p:sp>
        <p:nvSpPr>
          <p:cNvPr id="3" name="Content Placeholder 2"/>
          <p:cNvSpPr>
            <a:spLocks noGrp="1"/>
          </p:cNvSpPr>
          <p:nvPr>
            <p:ph idx="1"/>
          </p:nvPr>
        </p:nvSpPr>
        <p:spPr>
          <a:xfrm>
            <a:off x="243840" y="1600200"/>
            <a:ext cx="8696960" cy="5064760"/>
          </a:xfrm>
        </p:spPr>
        <p:txBody>
          <a:bodyPr>
            <a:normAutofit/>
          </a:bodyPr>
          <a:lstStyle/>
          <a:p>
            <a:r>
              <a:rPr lang="en-US" sz="2400" dirty="0" smtClean="0"/>
              <a:t>One risk of letting someone else do the heavy lifting for you for a while is that if you need to resume doing that work yourself, it can be a lot harder to get back up to speed than you might think.</a:t>
            </a:r>
          </a:p>
          <a:p>
            <a:endParaRPr lang="en-US" sz="2400" dirty="0" smtClean="0"/>
          </a:p>
          <a:p>
            <a:r>
              <a:rPr lang="en-US" sz="2400" dirty="0" smtClean="0"/>
              <a:t>Will you still have key staff?</a:t>
            </a:r>
          </a:p>
          <a:p>
            <a:r>
              <a:rPr lang="en-US" sz="2400" dirty="0" smtClean="0"/>
              <a:t>Will you still have critical facilities?</a:t>
            </a:r>
          </a:p>
          <a:p>
            <a:r>
              <a:rPr lang="en-US" sz="2400" dirty="0" smtClean="0"/>
              <a:t>Can you deliver the professional quality of the services or application you got from the cloud? (It's not uncommon for some parts of a cloud service to be terrific, while others may drive you nuts)</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41</a:t>
            </a:fld>
            <a:endParaRPr lang="en-US"/>
          </a:p>
        </p:txBody>
      </p:sp>
    </p:spTree>
    <p:extLst>
      <p:ext uri="{BB962C8B-B14F-4D97-AF65-F5344CB8AC3E}">
        <p14:creationId xmlns:p14="http://schemas.microsoft.com/office/powerpoint/2010/main" val="2113639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703262"/>
          </a:xfrm>
        </p:spPr>
        <p:txBody>
          <a:bodyPr>
            <a:normAutofit/>
          </a:bodyPr>
          <a:lstStyle/>
          <a:p>
            <a:r>
              <a:rPr lang="en-US" sz="3200" b="1" dirty="0" smtClean="0"/>
              <a:t>Digging Down On A Specific Technical Availability Risk: Network </a:t>
            </a:r>
            <a:r>
              <a:rPr lang="en-US" sz="3200" b="1" dirty="0" smtClean="0"/>
              <a:t>Connectivity</a:t>
            </a:r>
            <a:endParaRPr lang="en-US" sz="3200" b="1" dirty="0"/>
          </a:p>
        </p:txBody>
      </p:sp>
      <p:sp>
        <p:nvSpPr>
          <p:cNvPr id="3" name="Content Placeholder 2"/>
          <p:cNvSpPr>
            <a:spLocks noGrp="1"/>
          </p:cNvSpPr>
          <p:nvPr>
            <p:ph idx="1"/>
          </p:nvPr>
        </p:nvSpPr>
        <p:spPr>
          <a:xfrm>
            <a:off x="243840" y="1206500"/>
            <a:ext cx="8696960" cy="5458460"/>
          </a:xfrm>
        </p:spPr>
        <p:txBody>
          <a:bodyPr>
            <a:normAutofit/>
          </a:bodyPr>
          <a:lstStyle/>
          <a:p>
            <a:r>
              <a:rPr lang="en-US" sz="2400" dirty="0" smtClean="0"/>
              <a:t>In the </a:t>
            </a:r>
            <a:r>
              <a:rPr lang="en-US" sz="2400" dirty="0" smtClean="0"/>
              <a:t>(public) cloud </a:t>
            </a:r>
            <a:r>
              <a:rPr lang="en-US" sz="2400" dirty="0" smtClean="0"/>
              <a:t>computing model, users are local but critical resources are hosted elsewhere.</a:t>
            </a:r>
          </a:p>
          <a:p>
            <a:r>
              <a:rPr lang="en-US" sz="2400" dirty="0" smtClean="0"/>
              <a:t>Connectivity thus is of paramount importance: if the network is </a:t>
            </a:r>
            <a:r>
              <a:rPr lang="en-US" sz="2400" dirty="0" smtClean="0"/>
              <a:t>"down," </a:t>
            </a:r>
            <a:r>
              <a:rPr lang="en-US" sz="2400" dirty="0" smtClean="0"/>
              <a:t>you won't be able to reach "the </a:t>
            </a:r>
            <a:r>
              <a:rPr lang="en-US" sz="2400" dirty="0" smtClean="0"/>
              <a:t>public cloud</a:t>
            </a:r>
            <a:r>
              <a:rPr lang="en-US" sz="2400" dirty="0" smtClean="0"/>
              <a:t>.</a:t>
            </a:r>
            <a:r>
              <a:rPr lang="en-US" sz="2400" dirty="0" smtClean="0"/>
              <a:t>" Some things </a:t>
            </a:r>
            <a:r>
              <a:rPr lang="en-US" sz="2400" dirty="0" smtClean="0"/>
              <a:t>to think about:</a:t>
            </a:r>
            <a:br>
              <a:rPr lang="en-US" sz="2400" dirty="0" smtClean="0"/>
            </a:br>
            <a:endParaRPr lang="en-US" sz="2400" dirty="0" smtClean="0"/>
          </a:p>
          <a:p>
            <a:pPr lvl="1"/>
            <a:r>
              <a:rPr lang="en-US" sz="2000" dirty="0" smtClean="0"/>
              <a:t>What might cause a network outage? Fiber cut? DDoS? Other?</a:t>
            </a:r>
          </a:p>
          <a:p>
            <a:pPr lvl="1"/>
            <a:r>
              <a:rPr lang="en-US" sz="2000" dirty="0" smtClean="0"/>
              <a:t>Is the outage local, remote, or somewhere in between? </a:t>
            </a:r>
          </a:p>
          <a:p>
            <a:pPr lvl="1"/>
            <a:r>
              <a:rPr lang="en-US" sz="2000" dirty="0" smtClean="0"/>
              <a:t>How </a:t>
            </a:r>
            <a:r>
              <a:rPr lang="en-US" sz="2000" dirty="0" smtClean="0"/>
              <a:t>much network </a:t>
            </a:r>
            <a:r>
              <a:rPr lang="en-US" sz="2000" dirty="0" smtClean="0"/>
              <a:t>IS "in between" me and my cloud provider?</a:t>
            </a:r>
          </a:p>
          <a:p>
            <a:pPr lvl="1"/>
            <a:r>
              <a:rPr lang="en-US" sz="2000" dirty="0" smtClean="0"/>
              <a:t>How long might an outage last? Minutes? Hours? Days?</a:t>
            </a:r>
          </a:p>
          <a:p>
            <a:pPr lvl="1"/>
            <a:r>
              <a:rPr lang="en-US" sz="2000" dirty="0" smtClean="0"/>
              <a:t>What would we do while we're down?</a:t>
            </a:r>
          </a:p>
          <a:p>
            <a:pPr lvl="1"/>
            <a:r>
              <a:rPr lang="en-US" sz="2000" dirty="0" smtClean="0"/>
              <a:t>Do I need more </a:t>
            </a:r>
            <a:r>
              <a:rPr lang="en-US" sz="2000" dirty="0" smtClean="0"/>
              <a:t>network redundancy</a:t>
            </a:r>
            <a:r>
              <a:rPr lang="en-US" sz="2000" dirty="0" smtClean="0"/>
              <a:t>?</a:t>
            </a:r>
          </a:p>
          <a:p>
            <a:pPr lvl="1"/>
            <a:r>
              <a:rPr lang="en-US" sz="2000" b="1" dirty="0" smtClean="0"/>
              <a:t>If I need to buy more redundancy, what will that cost?</a:t>
            </a:r>
          </a:p>
          <a:p>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42</a:t>
            </a:fld>
            <a:endParaRPr lang="en-US"/>
          </a:p>
        </p:txBody>
      </p:sp>
    </p:spTree>
    <p:extLst>
      <p:ext uri="{BB962C8B-B14F-4D97-AF65-F5344CB8AC3E}">
        <p14:creationId xmlns:p14="http://schemas.microsoft.com/office/powerpoint/2010/main" val="191092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27000"/>
            <a:ext cx="8768080" cy="520700"/>
          </a:xfrm>
        </p:spPr>
        <p:txBody>
          <a:bodyPr>
            <a:normAutofit/>
          </a:bodyPr>
          <a:lstStyle/>
          <a:p>
            <a:r>
              <a:rPr lang="en-US" sz="3200" b="1" dirty="0" smtClean="0"/>
              <a:t>Network </a:t>
            </a:r>
            <a:r>
              <a:rPr lang="en-US" sz="3200" b="1" u="sng" dirty="0" smtClean="0"/>
              <a:t>Quality</a:t>
            </a:r>
            <a:endParaRPr lang="en-US" sz="3200" b="1" u="sng" dirty="0"/>
          </a:p>
        </p:txBody>
      </p:sp>
      <p:sp>
        <p:nvSpPr>
          <p:cNvPr id="3" name="Content Placeholder 2"/>
          <p:cNvSpPr>
            <a:spLocks noGrp="1"/>
          </p:cNvSpPr>
          <p:nvPr>
            <p:ph idx="1"/>
          </p:nvPr>
        </p:nvSpPr>
        <p:spPr>
          <a:xfrm>
            <a:off x="243840" y="927100"/>
            <a:ext cx="8696960" cy="5737860"/>
          </a:xfrm>
        </p:spPr>
        <p:txBody>
          <a:bodyPr>
            <a:normAutofit/>
          </a:bodyPr>
          <a:lstStyle/>
          <a:p>
            <a:r>
              <a:rPr lang="en-US" sz="2400" dirty="0" smtClean="0"/>
              <a:t>Besides just being available, you should also think about the quality of your network connections. Will they be good enough to support the cloud app you're thinking of fielding? Depending on the app this may mean confirming:</a:t>
            </a:r>
            <a:endParaRPr lang="en-US" sz="2400" dirty="0"/>
          </a:p>
          <a:p>
            <a:r>
              <a:rPr lang="en-US" sz="2400" dirty="0" smtClean="0"/>
              <a:t>Do I have enough </a:t>
            </a:r>
            <a:r>
              <a:rPr lang="en-US" sz="2400" u="sng" dirty="0" smtClean="0"/>
              <a:t>aggregate</a:t>
            </a:r>
            <a:r>
              <a:rPr lang="en-US" sz="2400" dirty="0" smtClean="0"/>
              <a:t> bandwidth?</a:t>
            </a:r>
          </a:p>
          <a:p>
            <a:r>
              <a:rPr lang="en-US" sz="2400" dirty="0" smtClean="0"/>
              <a:t>What sort of throughput can a </a:t>
            </a:r>
            <a:r>
              <a:rPr lang="en-US" sz="2400" u="sng" dirty="0" smtClean="0"/>
              <a:t>single user</a:t>
            </a:r>
            <a:r>
              <a:rPr lang="en-US" sz="2400" dirty="0" smtClean="0"/>
              <a:t> achieve?</a:t>
            </a:r>
            <a:endParaRPr lang="en-US" sz="2400" dirty="0" smtClean="0"/>
          </a:p>
          <a:p>
            <a:r>
              <a:rPr lang="en-US" sz="2400" dirty="0" smtClean="0"/>
              <a:t>Are there latency issues?</a:t>
            </a:r>
          </a:p>
          <a:p>
            <a:r>
              <a:rPr lang="en-US" sz="2400" dirty="0" smtClean="0"/>
              <a:t>Are there jitter issues?</a:t>
            </a:r>
          </a:p>
          <a:p>
            <a:r>
              <a:rPr lang="en-US" sz="2400" dirty="0"/>
              <a:t>Am I going to be </a:t>
            </a:r>
            <a:r>
              <a:rPr lang="en-US" sz="2400" dirty="0" err="1"/>
              <a:t>NAT'd</a:t>
            </a:r>
            <a:r>
              <a:rPr lang="en-US" sz="2400" dirty="0"/>
              <a:t>, or will I have publicly addressable </a:t>
            </a:r>
            <a:r>
              <a:rPr lang="en-US" sz="2400" dirty="0" smtClean="0"/>
              <a:t>IPs? Are those addresses "clean," or do those addresses have reputation issues from previous users?</a:t>
            </a:r>
            <a:endParaRPr lang="en-US" sz="2400" dirty="0"/>
          </a:p>
          <a:p>
            <a:r>
              <a:rPr lang="en-US" sz="2400" dirty="0" smtClean="0"/>
              <a:t>Can I get IPv6 connectivity if I want or need it?</a:t>
            </a:r>
          </a:p>
          <a:p>
            <a:r>
              <a:rPr lang="en-US" sz="2400" dirty="0" smtClean="0"/>
              <a:t>Can I get jumbo frames if I need them? (9K MTU)</a:t>
            </a:r>
          </a:p>
        </p:txBody>
      </p:sp>
      <p:sp>
        <p:nvSpPr>
          <p:cNvPr id="4" name="Slide Number Placeholder 3"/>
          <p:cNvSpPr>
            <a:spLocks noGrp="1"/>
          </p:cNvSpPr>
          <p:nvPr>
            <p:ph type="sldNum" sz="quarter" idx="12"/>
          </p:nvPr>
        </p:nvSpPr>
        <p:spPr/>
        <p:txBody>
          <a:bodyPr/>
          <a:lstStyle/>
          <a:p>
            <a:fld id="{0AEBC2B5-9A5E-664D-818E-2CF9969E99F0}" type="slidenum">
              <a:rPr lang="en-US" smtClean="0"/>
              <a:t>43</a:t>
            </a:fld>
            <a:endParaRPr lang="en-US"/>
          </a:p>
        </p:txBody>
      </p:sp>
    </p:spTree>
    <p:extLst>
      <p:ext uri="{BB962C8B-B14F-4D97-AF65-F5344CB8AC3E}">
        <p14:creationId xmlns:p14="http://schemas.microsoft.com/office/powerpoint/2010/main" val="1804815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A77AB4-5557-674E-A601-2B46B6846876}" type="slidenum">
              <a:rPr lang="en-US"/>
              <a:pPr/>
              <a:t>44</a:t>
            </a:fld>
            <a:endParaRPr lang="en-US"/>
          </a:p>
        </p:txBody>
      </p:sp>
      <p:sp>
        <p:nvSpPr>
          <p:cNvPr id="84994" name="Rectangle 2"/>
          <p:cNvSpPr>
            <a:spLocks noGrp="1" noChangeArrowheads="1"/>
          </p:cNvSpPr>
          <p:nvPr>
            <p:ph type="title"/>
          </p:nvPr>
        </p:nvSpPr>
        <p:spPr>
          <a:xfrm>
            <a:off x="152400" y="152400"/>
            <a:ext cx="8839200" cy="457200"/>
          </a:xfrm>
        </p:spPr>
        <p:txBody>
          <a:bodyPr/>
          <a:lstStyle/>
          <a:p>
            <a:r>
              <a:rPr lang="en-US" sz="2800" b="1"/>
              <a:t>Mitigating Cloud Computing Availability Issues</a:t>
            </a:r>
            <a:endParaRPr lang="en-US" sz="3200" b="1"/>
          </a:p>
        </p:txBody>
      </p:sp>
      <p:sp>
        <p:nvSpPr>
          <p:cNvPr id="84995" name="Rectangle 3"/>
          <p:cNvSpPr>
            <a:spLocks noGrp="1" noChangeArrowheads="1"/>
          </p:cNvSpPr>
          <p:nvPr>
            <p:ph type="body" idx="1"/>
          </p:nvPr>
        </p:nvSpPr>
        <p:spPr>
          <a:xfrm>
            <a:off x="152400" y="762000"/>
            <a:ext cx="8839200" cy="5867400"/>
          </a:xfrm>
        </p:spPr>
        <p:txBody>
          <a:bodyPr/>
          <a:lstStyle/>
          <a:p>
            <a:r>
              <a:rPr lang="en-US" sz="2400" dirty="0">
                <a:solidFill>
                  <a:srgbClr val="000000"/>
                </a:solidFill>
              </a:rPr>
              <a:t>Risk analysts will tell you that when you confront a risk, you can try to </a:t>
            </a:r>
            <a:r>
              <a:rPr lang="en-US" sz="2400" u="sng" dirty="0">
                <a:solidFill>
                  <a:srgbClr val="000000"/>
                </a:solidFill>
              </a:rPr>
              <a:t>eliminate</a:t>
            </a:r>
            <a:r>
              <a:rPr lang="en-US" sz="2400" dirty="0">
                <a:solidFill>
                  <a:srgbClr val="000000"/>
                </a:solidFill>
              </a:rPr>
              <a:t> the risk, you can </a:t>
            </a:r>
            <a:r>
              <a:rPr lang="en-US" sz="2400" u="sng" dirty="0">
                <a:solidFill>
                  <a:srgbClr val="000000"/>
                </a:solidFill>
              </a:rPr>
              <a:t>mitigate/minimize</a:t>
            </a:r>
            <a:r>
              <a:rPr lang="en-US" sz="2400" dirty="0">
                <a:solidFill>
                  <a:srgbClr val="000000"/>
                </a:solidFill>
              </a:rPr>
              <a:t> the impact of the risk, or you can simply </a:t>
            </a:r>
            <a:r>
              <a:rPr lang="en-US" sz="2400" u="sng" dirty="0">
                <a:solidFill>
                  <a:srgbClr val="000000"/>
                </a:solidFill>
              </a:rPr>
              <a:t>accept</a:t>
            </a:r>
            <a:r>
              <a:rPr lang="en-US" sz="2400" dirty="0">
                <a:solidFill>
                  <a:srgbClr val="000000"/>
                </a:solidFill>
              </a:rPr>
              <a:t> the risk.</a:t>
            </a:r>
          </a:p>
          <a:p>
            <a:r>
              <a:rPr lang="en-US" sz="2400" dirty="0">
                <a:solidFill>
                  <a:srgbClr val="000000"/>
                </a:solidFill>
              </a:rPr>
              <a:t>If you truly require non-stop availability, you can try using multiple cloud providers, or you could use public </a:t>
            </a:r>
            <a:r>
              <a:rPr lang="en-US" sz="2400" u="sng" dirty="0">
                <a:solidFill>
                  <a:srgbClr val="000000"/>
                </a:solidFill>
              </a:rPr>
              <a:t>and</a:t>
            </a:r>
            <a:r>
              <a:rPr lang="en-US" sz="2400" dirty="0">
                <a:solidFill>
                  <a:srgbClr val="000000"/>
                </a:solidFill>
              </a:rPr>
              <a:t> private cloud nodes to improve redundancy. </a:t>
            </a:r>
          </a:p>
          <a:p>
            <a:r>
              <a:rPr lang="en-US" sz="2400" dirty="0">
                <a:solidFill>
                  <a:srgbClr val="000000"/>
                </a:solidFill>
              </a:rPr>
              <a:t>Some cloud computing services also offer service divided into multiple "regions." By  deploying infrastructure in multiple regions, isolation from "single-region-only" events </a:t>
            </a:r>
            <a:r>
              <a:rPr lang="en-US" sz="2400" dirty="0" smtClean="0">
                <a:solidFill>
                  <a:srgbClr val="000000"/>
                </a:solidFill>
              </a:rPr>
              <a:t>can </a:t>
            </a:r>
            <a:r>
              <a:rPr lang="en-US" sz="2400" dirty="0">
                <a:solidFill>
                  <a:srgbClr val="000000"/>
                </a:solidFill>
              </a:rPr>
              <a:t>be </a:t>
            </a:r>
            <a:r>
              <a:rPr lang="en-US" sz="2400" dirty="0" smtClean="0">
                <a:solidFill>
                  <a:srgbClr val="000000"/>
                </a:solidFill>
              </a:rPr>
              <a:t>obtained. Availability </a:t>
            </a:r>
            <a:r>
              <a:rPr lang="en-US" sz="2400" dirty="0">
                <a:solidFill>
                  <a:srgbClr val="000000"/>
                </a:solidFill>
              </a:rPr>
              <a:t>issues may also be able to be at least partially mitigated at the application level by things like local caching.</a:t>
            </a:r>
          </a:p>
          <a:p>
            <a:r>
              <a:rPr lang="en-US" sz="2400" dirty="0">
                <a:solidFill>
                  <a:srgbClr val="000000"/>
                </a:solidFill>
              </a:rPr>
              <a:t>Sometimes, though, it may simply make financial sense for you to just accept the risk of a rare and brief outage. </a:t>
            </a:r>
            <a:endParaRPr lang="en-US" sz="2400" dirty="0"/>
          </a:p>
        </p:txBody>
      </p:sp>
    </p:spTree>
    <p:extLst>
      <p:ext uri="{BB962C8B-B14F-4D97-AF65-F5344CB8AC3E}">
        <p14:creationId xmlns:p14="http://schemas.microsoft.com/office/powerpoint/2010/main" val="2624550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39700"/>
            <a:ext cx="8768080" cy="685800"/>
          </a:xfrm>
        </p:spPr>
        <p:txBody>
          <a:bodyPr>
            <a:normAutofit/>
          </a:bodyPr>
          <a:lstStyle/>
          <a:p>
            <a:r>
              <a:rPr lang="en-US" sz="3200" b="1" dirty="0" smtClean="0"/>
              <a:t>SLAs</a:t>
            </a:r>
            <a:endParaRPr lang="en-US" sz="3200" b="1" dirty="0"/>
          </a:p>
        </p:txBody>
      </p:sp>
      <p:sp>
        <p:nvSpPr>
          <p:cNvPr id="3" name="Content Placeholder 2"/>
          <p:cNvSpPr>
            <a:spLocks noGrp="1"/>
          </p:cNvSpPr>
          <p:nvPr>
            <p:ph idx="1"/>
          </p:nvPr>
        </p:nvSpPr>
        <p:spPr>
          <a:xfrm>
            <a:off x="243840" y="952500"/>
            <a:ext cx="8696960" cy="5712460"/>
          </a:xfrm>
        </p:spPr>
        <p:txBody>
          <a:bodyPr>
            <a:normAutofit/>
          </a:bodyPr>
          <a:lstStyle/>
          <a:p>
            <a:r>
              <a:rPr lang="en-US" sz="2400" dirty="0" smtClean="0"/>
              <a:t>Cloud providers may be willing to help you meet whatever service level agreements you need. For example, if availability is of critical importance, you may be helped to configure the cloud service you're providing so that it has a high level of redundancy.</a:t>
            </a:r>
          </a:p>
          <a:p>
            <a:r>
              <a:rPr lang="en-US" sz="2400" dirty="0" smtClean="0"/>
              <a:t>However, as the saying goes, "You can get whatever level of redundancy you need, but you're going to pay for what you request."</a:t>
            </a:r>
          </a:p>
          <a:p>
            <a:r>
              <a:rPr lang="en-US" sz="2400" dirty="0" smtClean="0"/>
              <a:t>The "more 9's" you need (e.g., 99% availability, 99.9% availability, 99.99% availability, etc.), the more you're going to pay because handling the weirdest potential corner cases that can impact availability becomes increasingly difficult (and thus expensive).</a:t>
            </a:r>
          </a:p>
          <a:p>
            <a:r>
              <a:rPr lang="en-US" sz="2400" dirty="0" smtClean="0">
                <a:solidFill>
                  <a:srgbClr val="000000"/>
                </a:solidFill>
              </a:rPr>
              <a:t>99.99 availability =</a:t>
            </a:r>
            <a:r>
              <a:rPr lang="en-US" sz="2400" dirty="0">
                <a:solidFill>
                  <a:srgbClr val="000000"/>
                </a:solidFill>
              </a:rPr>
              <a:t>=&gt; 52+ minutes downtime/</a:t>
            </a:r>
            <a:r>
              <a:rPr lang="en-US" sz="2400" dirty="0" smtClean="0">
                <a:solidFill>
                  <a:srgbClr val="000000"/>
                </a:solidFill>
              </a:rPr>
              <a:t>yr...</a:t>
            </a:r>
            <a:endParaRPr lang="en-US" sz="2400" dirty="0"/>
          </a:p>
          <a:p>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45</a:t>
            </a:fld>
            <a:endParaRPr lang="en-US"/>
          </a:p>
        </p:txBody>
      </p:sp>
    </p:spTree>
    <p:extLst>
      <p:ext uri="{BB962C8B-B14F-4D97-AF65-F5344CB8AC3E}">
        <p14:creationId xmlns:p14="http://schemas.microsoft.com/office/powerpoint/2010/main" val="1689348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39700"/>
            <a:ext cx="8768080" cy="685800"/>
          </a:xfrm>
        </p:spPr>
        <p:txBody>
          <a:bodyPr>
            <a:normAutofit/>
          </a:bodyPr>
          <a:lstStyle/>
          <a:p>
            <a:r>
              <a:rPr lang="en-US" sz="3200" b="1" dirty="0" smtClean="0"/>
              <a:t>Cloud Application Availability Reporting</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46</a:t>
            </a:fld>
            <a:endParaRPr lang="en-US"/>
          </a:p>
        </p:txBody>
      </p:sp>
      <p:pic>
        <p:nvPicPr>
          <p:cNvPr id="6" name="Picture 5" descr="apps-dashbord.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942380"/>
            <a:ext cx="6832600" cy="5144866"/>
          </a:xfrm>
          <a:prstGeom prst="rect">
            <a:avLst/>
          </a:prstGeom>
        </p:spPr>
      </p:pic>
    </p:spTree>
    <p:extLst>
      <p:ext uri="{BB962C8B-B14F-4D97-AF65-F5344CB8AC3E}">
        <p14:creationId xmlns:p14="http://schemas.microsoft.com/office/powerpoint/2010/main" val="2271958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EBC2B5-9A5E-664D-818E-2CF9969E99F0}" type="slidenum">
              <a:rPr lang="en-US" smtClean="0"/>
              <a:t>47</a:t>
            </a:fld>
            <a:endParaRPr lang="en-US"/>
          </a:p>
        </p:txBody>
      </p:sp>
      <p:pic>
        <p:nvPicPr>
          <p:cNvPr id="5" name="Picture 4" descr="apps-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210872"/>
            <a:ext cx="6781800" cy="6255864"/>
          </a:xfrm>
          <a:prstGeom prst="rect">
            <a:avLst/>
          </a:prstGeom>
        </p:spPr>
      </p:pic>
    </p:spTree>
    <p:extLst>
      <p:ext uri="{BB962C8B-B14F-4D97-AF65-F5344CB8AC3E}">
        <p14:creationId xmlns:p14="http://schemas.microsoft.com/office/powerpoint/2010/main" val="292523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V</a:t>
            </a:r>
            <a:r>
              <a:rPr lang="en-US" sz="3200" b="1" dirty="0" smtClean="0"/>
              <a:t>. </a:t>
            </a:r>
            <a:r>
              <a:rPr lang="en-US" sz="3200" b="1" dirty="0" smtClean="0"/>
              <a:t>Confidentiality...</a:t>
            </a:r>
            <a:endParaRPr lang="en-US" sz="3200" b="1" dirty="0"/>
          </a:p>
        </p:txBody>
      </p:sp>
    </p:spTree>
    <p:extLst>
      <p:ext uri="{BB962C8B-B14F-4D97-AF65-F5344CB8AC3E}">
        <p14:creationId xmlns:p14="http://schemas.microsoft.com/office/powerpoint/2010/main" val="262164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632419"/>
          </a:xfrm>
        </p:spPr>
        <p:txBody>
          <a:bodyPr>
            <a:normAutofit/>
          </a:bodyPr>
          <a:lstStyle/>
          <a:p>
            <a:r>
              <a:rPr lang="en-US" sz="3200" b="1" dirty="0" smtClean="0"/>
              <a:t>Data </a:t>
            </a:r>
            <a:r>
              <a:rPr lang="en-US" sz="3200" b="1" u="sng" dirty="0" smtClean="0"/>
              <a:t>Confidentiality</a:t>
            </a:r>
            <a:r>
              <a:rPr lang="en-US" sz="3200" b="1" dirty="0" smtClean="0"/>
              <a:t> and Breaches</a:t>
            </a:r>
            <a:endParaRPr lang="en-US" sz="3200" b="1" dirty="0"/>
          </a:p>
        </p:txBody>
      </p:sp>
      <p:sp>
        <p:nvSpPr>
          <p:cNvPr id="3" name="Content Placeholder 2"/>
          <p:cNvSpPr>
            <a:spLocks noGrp="1"/>
          </p:cNvSpPr>
          <p:nvPr>
            <p:ph idx="1"/>
          </p:nvPr>
        </p:nvSpPr>
        <p:spPr>
          <a:xfrm>
            <a:off x="243840" y="1075511"/>
            <a:ext cx="8696960" cy="5589449"/>
          </a:xfrm>
        </p:spPr>
        <p:txBody>
          <a:bodyPr>
            <a:normAutofit/>
          </a:bodyPr>
          <a:lstStyle/>
          <a:p>
            <a:r>
              <a:rPr lang="en-US" sz="2400" dirty="0" smtClean="0"/>
              <a:t>But l</a:t>
            </a:r>
            <a:r>
              <a:rPr lang="en-US" sz="2400" dirty="0" smtClean="0"/>
              <a:t>et's not get rat holed on availability.</a:t>
            </a:r>
          </a:p>
          <a:p>
            <a:endParaRPr lang="en-US" sz="2400" dirty="0"/>
          </a:p>
          <a:p>
            <a:r>
              <a:rPr lang="en-US" sz="2400" dirty="0" smtClean="0"/>
              <a:t>CIOs </a:t>
            </a:r>
            <a:r>
              <a:rPr lang="en-US" sz="2400" u="sng" dirty="0" smtClean="0"/>
              <a:t>don't</a:t>
            </a:r>
            <a:r>
              <a:rPr lang="en-US" sz="2400" dirty="0" smtClean="0"/>
              <a:t> get fired for </a:t>
            </a:r>
            <a:r>
              <a:rPr lang="en-US" sz="2400" dirty="0" smtClean="0"/>
              <a:t>ser</a:t>
            </a:r>
            <a:r>
              <a:rPr lang="en-US" sz="2400" dirty="0" smtClean="0"/>
              <a:t>vices going down (at least as long as they don't go down for TOO long).</a:t>
            </a:r>
            <a:r>
              <a:rPr lang="en-US" sz="2400" dirty="0" smtClean="0"/>
              <a:t> </a:t>
            </a:r>
            <a:r>
              <a:rPr lang="en-US" sz="2400" dirty="0" smtClean="0"/>
              <a:t>CIOs </a:t>
            </a:r>
            <a:r>
              <a:rPr lang="en-US" sz="2400" u="sng" dirty="0" smtClean="0"/>
              <a:t>do</a:t>
            </a:r>
            <a:r>
              <a:rPr lang="en-US" sz="2400" dirty="0" smtClean="0"/>
              <a:t> get fired for big data breaches involving PII.</a:t>
            </a:r>
          </a:p>
          <a:p>
            <a:endParaRPr lang="en-US" sz="2400" dirty="0" smtClean="0"/>
          </a:p>
          <a:p>
            <a:r>
              <a:rPr lang="en-US" sz="2400" dirty="0" smtClean="0"/>
              <a:t>Therefore, most CIOs worry a lot about the security of </a:t>
            </a:r>
            <a:r>
              <a:rPr lang="en-US" sz="2400" dirty="0" smtClean="0"/>
              <a:t>private data</a:t>
            </a:r>
            <a:r>
              <a:rPr lang="en-US" sz="2400" dirty="0" smtClean="0"/>
              <a:t>, </a:t>
            </a:r>
            <a:r>
              <a:rPr lang="en-US" sz="2400" dirty="0" smtClean="0"/>
              <a:t>including its security if stored off-site.</a:t>
            </a:r>
          </a:p>
          <a:p>
            <a:endParaRPr lang="en-US" sz="2400" dirty="0"/>
          </a:p>
          <a:p>
            <a:r>
              <a:rPr lang="en-US" sz="2400" dirty="0" smtClean="0"/>
              <a:t>Should they? In some cases, yes.</a:t>
            </a:r>
          </a:p>
          <a:p>
            <a:endParaRPr lang="en-US" sz="2400" dirty="0"/>
          </a:p>
          <a:p>
            <a:r>
              <a:rPr lang="en-US" sz="2400" dirty="0" smtClean="0"/>
              <a:t>A couple of examples...</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49</a:t>
            </a:fld>
            <a:endParaRPr lang="en-US"/>
          </a:p>
        </p:txBody>
      </p:sp>
    </p:spTree>
    <p:extLst>
      <p:ext uri="{BB962C8B-B14F-4D97-AF65-F5344CB8AC3E}">
        <p14:creationId xmlns:p14="http://schemas.microsoft.com/office/powerpoint/2010/main" val="101544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469845"/>
          </a:xfrm>
        </p:spPr>
        <p:txBody>
          <a:bodyPr>
            <a:normAutofit/>
          </a:bodyPr>
          <a:lstStyle/>
          <a:p>
            <a:r>
              <a:rPr lang="en-US" sz="3200" b="1" dirty="0" smtClean="0"/>
              <a:t>Format of This </a:t>
            </a:r>
            <a:r>
              <a:rPr lang="en-US" sz="3200" b="1" dirty="0" smtClean="0"/>
              <a:t>Talk</a:t>
            </a:r>
            <a:endParaRPr lang="en-US" sz="3200" b="1" dirty="0"/>
          </a:p>
        </p:txBody>
      </p:sp>
      <p:sp>
        <p:nvSpPr>
          <p:cNvPr id="3" name="Content Placeholder 2"/>
          <p:cNvSpPr>
            <a:spLocks noGrp="1"/>
          </p:cNvSpPr>
          <p:nvPr>
            <p:ph idx="1"/>
          </p:nvPr>
        </p:nvSpPr>
        <p:spPr>
          <a:xfrm>
            <a:off x="243840" y="893379"/>
            <a:ext cx="8696960" cy="5771581"/>
          </a:xfrm>
        </p:spPr>
        <p:txBody>
          <a:bodyPr>
            <a:normAutofit/>
          </a:bodyPr>
          <a:lstStyle/>
          <a:p>
            <a:r>
              <a:rPr lang="en-US" sz="2400" dirty="0"/>
              <a:t>Yes, this is another </a:t>
            </a:r>
            <a:r>
              <a:rPr lang="en-US" sz="2400" dirty="0" smtClean="0"/>
              <a:t>oddly-formatted "</a:t>
            </a:r>
            <a:r>
              <a:rPr lang="en-US" sz="2400" dirty="0"/>
              <a:t>Joe </a:t>
            </a:r>
            <a:r>
              <a:rPr lang="en-US" sz="2400" dirty="0" smtClean="0"/>
              <a:t>talk.</a:t>
            </a:r>
            <a:r>
              <a:rPr lang="en-US" sz="2400" dirty="0"/>
              <a:t>" </a:t>
            </a:r>
            <a:endParaRPr lang="en-US" sz="2400" dirty="0" smtClean="0"/>
          </a:p>
          <a:p>
            <a:endParaRPr lang="en-US" sz="2400" dirty="0" smtClean="0"/>
          </a:p>
          <a:p>
            <a:r>
              <a:rPr lang="en-US" sz="2400" dirty="0" smtClean="0"/>
              <a:t>For </a:t>
            </a:r>
            <a:r>
              <a:rPr lang="en-US" sz="2400" dirty="0"/>
              <a:t>those who haven't seen one of my </a:t>
            </a:r>
            <a:r>
              <a:rPr lang="en-US" sz="2400" dirty="0" smtClean="0"/>
              <a:t>talks before</a:t>
            </a:r>
            <a:r>
              <a:rPr lang="en-US" sz="2400" dirty="0"/>
              <a:t>, I make them verbose so they’ll be readable </a:t>
            </a:r>
            <a:r>
              <a:rPr lang="en-US" sz="2400" dirty="0" smtClean="0"/>
              <a:t>after the </a:t>
            </a:r>
            <a:r>
              <a:rPr lang="en-US" sz="2400" dirty="0"/>
              <a:t>fact for those who couldn't be here today, as well </a:t>
            </a:r>
            <a:r>
              <a:rPr lang="en-US" sz="2400" dirty="0" smtClean="0"/>
              <a:t>as for </a:t>
            </a:r>
            <a:r>
              <a:rPr lang="en-US" sz="2400" dirty="0"/>
              <a:t>search engines, readers for whom E</a:t>
            </a:r>
            <a:r>
              <a:rPr lang="en-US" sz="2400" dirty="0" smtClean="0"/>
              <a:t>nglish </a:t>
            </a:r>
            <a:r>
              <a:rPr lang="en-US" sz="2400" dirty="0"/>
              <a:t>is a </a:t>
            </a:r>
            <a:r>
              <a:rPr lang="en-US" sz="2400" dirty="0" smtClean="0"/>
              <a:t>second language</a:t>
            </a:r>
            <a:r>
              <a:rPr lang="en-US" sz="2400" dirty="0"/>
              <a:t>, the hearing impaired, etc. Please don't let </a:t>
            </a:r>
            <a:r>
              <a:rPr lang="en-US" sz="2400" dirty="0" smtClean="0"/>
              <a:t>my odd slide format </a:t>
            </a:r>
            <a:r>
              <a:rPr lang="en-US" sz="2400" dirty="0"/>
              <a:t>shake you up. :-) I promise </a:t>
            </a:r>
            <a:r>
              <a:rPr lang="en-US" sz="2400" b="1" i="1" dirty="0"/>
              <a:t>I</a:t>
            </a:r>
            <a:r>
              <a:rPr lang="en-US" sz="2400" dirty="0"/>
              <a:t> won’t read </a:t>
            </a:r>
            <a:r>
              <a:rPr lang="en-US" sz="2400" dirty="0" smtClean="0"/>
              <a:t>my slides </a:t>
            </a:r>
            <a:r>
              <a:rPr lang="en-US" sz="2400" dirty="0"/>
              <a:t>to you, nor do </a:t>
            </a:r>
            <a:r>
              <a:rPr lang="en-US" sz="2400" b="1" i="1" dirty="0"/>
              <a:t>you</a:t>
            </a:r>
            <a:r>
              <a:rPr lang="en-US" sz="2400" dirty="0"/>
              <a:t> need to </a:t>
            </a:r>
            <a:r>
              <a:rPr lang="en-US" sz="2400" dirty="0" smtClean="0"/>
              <a:t>try to read </a:t>
            </a:r>
            <a:r>
              <a:rPr lang="en-US" sz="2400" dirty="0"/>
              <a:t>them as I talk</a:t>
            </a:r>
            <a:r>
              <a:rPr lang="en-US" sz="2400" dirty="0" smtClean="0"/>
              <a:t>.</a:t>
            </a:r>
          </a:p>
          <a:p>
            <a:endParaRPr lang="en-US" sz="2400" dirty="0" smtClean="0"/>
          </a:p>
          <a:p>
            <a:r>
              <a:rPr lang="en-US" sz="2400" dirty="0" smtClean="0"/>
              <a:t>I also want to explicitly encourage you to </a:t>
            </a:r>
            <a:r>
              <a:rPr lang="en-US" sz="2400" b="1" dirty="0" smtClean="0"/>
              <a:t>ask questions</a:t>
            </a:r>
            <a:r>
              <a:rPr lang="en-US" sz="2400" dirty="0" smtClean="0"/>
              <a:t> as we go along, or to </a:t>
            </a:r>
            <a:r>
              <a:rPr lang="en-US" sz="2400" b="1" dirty="0" smtClean="0"/>
              <a:t>question/challenge</a:t>
            </a:r>
            <a:r>
              <a:rPr lang="en-US" sz="2400" dirty="0" smtClean="0"/>
              <a:t> things I may say.</a:t>
            </a:r>
            <a:r>
              <a:rPr lang="en-US" sz="2400" dirty="0"/>
              <a:t> </a:t>
            </a:r>
            <a:r>
              <a:rPr lang="en-US" sz="2400" dirty="0" smtClean="0"/>
              <a:t>As the title of this talk hints, I truly want this to be a </a:t>
            </a:r>
            <a:r>
              <a:rPr lang="en-US" sz="2400" b="1" dirty="0" smtClean="0"/>
              <a:t>conversation</a:t>
            </a:r>
            <a:r>
              <a:rPr lang="en-US" sz="2400" dirty="0" smtClean="0"/>
              <a:t>, not just me yammering for 90 minutes.</a:t>
            </a:r>
          </a:p>
        </p:txBody>
      </p:sp>
      <p:sp>
        <p:nvSpPr>
          <p:cNvPr id="4" name="Slide Number Placeholder 3"/>
          <p:cNvSpPr>
            <a:spLocks noGrp="1"/>
          </p:cNvSpPr>
          <p:nvPr>
            <p:ph type="sldNum" sz="quarter" idx="12"/>
          </p:nvPr>
        </p:nvSpPr>
        <p:spPr/>
        <p:txBody>
          <a:bodyPr/>
          <a:lstStyle/>
          <a:p>
            <a:fld id="{0AEBC2B5-9A5E-664D-818E-2CF9969E99F0}" type="slidenum">
              <a:rPr lang="en-US" smtClean="0"/>
              <a:t>5</a:t>
            </a:fld>
            <a:endParaRPr lang="en-US"/>
          </a:p>
        </p:txBody>
      </p:sp>
    </p:spTree>
    <p:extLst>
      <p:ext uri="{BB962C8B-B14F-4D97-AF65-F5344CB8AC3E}">
        <p14:creationId xmlns:p14="http://schemas.microsoft.com/office/powerpoint/2010/main" val="2077492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EBC2B5-9A5E-664D-818E-2CF9969E99F0}" type="slidenum">
              <a:rPr lang="en-US" smtClean="0"/>
              <a:t>50</a:t>
            </a:fld>
            <a:endParaRPr lang="en-US"/>
          </a:p>
        </p:txBody>
      </p:sp>
      <p:pic>
        <p:nvPicPr>
          <p:cNvPr id="7" name="Picture 6" descr="open-bucke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865" y="246736"/>
            <a:ext cx="5866048" cy="6266623"/>
          </a:xfrm>
          <a:prstGeom prst="rect">
            <a:avLst/>
          </a:prstGeom>
        </p:spPr>
      </p:pic>
    </p:spTree>
    <p:extLst>
      <p:ext uri="{BB962C8B-B14F-4D97-AF65-F5344CB8AC3E}">
        <p14:creationId xmlns:p14="http://schemas.microsoft.com/office/powerpoint/2010/main" val="4073369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EBC2B5-9A5E-664D-818E-2CF9969E99F0}" type="slidenum">
              <a:rPr lang="en-US" smtClean="0"/>
              <a:t>51</a:t>
            </a:fld>
            <a:endParaRPr lang="en-US"/>
          </a:p>
        </p:txBody>
      </p:sp>
      <p:pic>
        <p:nvPicPr>
          <p:cNvPr id="2" name="Picture 1" descr="adobe-data-breach.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13" y="199772"/>
            <a:ext cx="6514786" cy="6452144"/>
          </a:xfrm>
          <a:prstGeom prst="rect">
            <a:avLst/>
          </a:prstGeom>
        </p:spPr>
      </p:pic>
    </p:spTree>
    <p:extLst>
      <p:ext uri="{BB962C8B-B14F-4D97-AF65-F5344CB8AC3E}">
        <p14:creationId xmlns:p14="http://schemas.microsoft.com/office/powerpoint/2010/main" val="250547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smtClean="0"/>
              <a:t>Protecting Data Confidentiality in the Cloud</a:t>
            </a:r>
            <a:endParaRPr lang="en-US" sz="3200" b="1" dirty="0"/>
          </a:p>
        </p:txBody>
      </p:sp>
      <p:sp>
        <p:nvSpPr>
          <p:cNvPr id="3" name="Content Placeholder 2"/>
          <p:cNvSpPr>
            <a:spLocks noGrp="1"/>
          </p:cNvSpPr>
          <p:nvPr>
            <p:ph idx="1"/>
          </p:nvPr>
        </p:nvSpPr>
        <p:spPr>
          <a:xfrm>
            <a:off x="243840" y="1050684"/>
            <a:ext cx="8696960" cy="5614276"/>
          </a:xfrm>
        </p:spPr>
        <p:txBody>
          <a:bodyPr>
            <a:normAutofit/>
          </a:bodyPr>
          <a:lstStyle/>
          <a:p>
            <a:r>
              <a:rPr lang="en-US" sz="2400" dirty="0" smtClean="0"/>
              <a:t>Protecting data in the cloud is often largely a matter of how you encrypt private data at rest, and how you encrypt it when it is in transit/on the wire.</a:t>
            </a:r>
            <a:endParaRPr lang="en-US" sz="2400" dirty="0"/>
          </a:p>
          <a:p>
            <a:r>
              <a:rPr lang="en-US" sz="2400" dirty="0" smtClean="0"/>
              <a:t>For web based applications, encryption of </a:t>
            </a:r>
            <a:r>
              <a:rPr lang="en-US" sz="2400" dirty="0" smtClean="0"/>
              <a:t>data on the wire </a:t>
            </a:r>
            <a:r>
              <a:rPr lang="en-US" sz="2400" dirty="0" smtClean="0"/>
              <a:t>normally involves use of SSL/TLS ("https").</a:t>
            </a:r>
          </a:p>
          <a:p>
            <a:r>
              <a:rPr lang="en-US" sz="2400" dirty="0" smtClean="0"/>
              <a:t>While all SSL/TLS web sites may look more or less the same, the quality of the encryption used by any given web site may vary dramatically.</a:t>
            </a:r>
          </a:p>
          <a:p>
            <a:r>
              <a:rPr lang="en-US" sz="2400" dirty="0" smtClean="0"/>
              <a:t>I'd encourage you to check the SSL/TLS practices of sites you </a:t>
            </a:r>
            <a:r>
              <a:rPr lang="en-US" sz="2400" dirty="0"/>
              <a:t>care about using https://</a:t>
            </a:r>
            <a:r>
              <a:rPr lang="en-US" sz="2400" dirty="0" err="1"/>
              <a:t>www.ssllabs.com</a:t>
            </a:r>
            <a:r>
              <a:rPr lang="en-US" sz="2400" dirty="0"/>
              <a:t>/</a:t>
            </a:r>
            <a:r>
              <a:rPr lang="en-US" sz="2400" dirty="0" err="1"/>
              <a:t>ssltest</a:t>
            </a:r>
            <a:r>
              <a:rPr lang="en-US" sz="2400" dirty="0" smtClean="0"/>
              <a:t>/</a:t>
            </a:r>
            <a:br>
              <a:rPr lang="en-US" sz="2400" dirty="0" smtClean="0"/>
            </a:br>
            <a:r>
              <a:rPr lang="en-US" sz="2400" dirty="0" smtClean="0"/>
              <a:t>(caution: sometimes you will be disappointed!)</a:t>
            </a:r>
          </a:p>
          <a:p>
            <a:r>
              <a:rPr lang="en-US" sz="2400" dirty="0" smtClean="0"/>
              <a:t>You may also want to </a:t>
            </a:r>
            <a:r>
              <a:rPr lang="en-US" sz="2400" dirty="0"/>
              <a:t>see </a:t>
            </a:r>
            <a:r>
              <a:rPr lang="en-US" sz="2400" dirty="0" smtClean="0"/>
              <a:t>an earlier talk of mine that's at http</a:t>
            </a:r>
            <a:r>
              <a:rPr lang="en-US" sz="2400" dirty="0"/>
              <a:t>://pages.uoregon.edu/joe/</a:t>
            </a:r>
            <a:r>
              <a:rPr lang="en-US" sz="2400" dirty="0" err="1"/>
              <a:t>hardlook</a:t>
            </a:r>
            <a:r>
              <a:rPr lang="en-US" sz="2400" dirty="0"/>
              <a:t>/hard-</a:t>
            </a:r>
            <a:r>
              <a:rPr lang="en-US" sz="2400" dirty="0" err="1"/>
              <a:t>look.pdf</a:t>
            </a:r>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52</a:t>
            </a:fld>
            <a:endParaRPr lang="en-US"/>
          </a:p>
        </p:txBody>
      </p:sp>
    </p:spTree>
    <p:extLst>
      <p:ext uri="{BB962C8B-B14F-4D97-AF65-F5344CB8AC3E}">
        <p14:creationId xmlns:p14="http://schemas.microsoft.com/office/powerpoint/2010/main" val="2865767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smtClean="0"/>
              <a:t>Protecting Data at Rest</a:t>
            </a:r>
            <a:endParaRPr lang="en-US" sz="3200" b="1" dirty="0"/>
          </a:p>
        </p:txBody>
      </p:sp>
      <p:sp>
        <p:nvSpPr>
          <p:cNvPr id="3" name="Content Placeholder 2"/>
          <p:cNvSpPr>
            <a:spLocks noGrp="1"/>
          </p:cNvSpPr>
          <p:nvPr>
            <p:ph idx="1"/>
          </p:nvPr>
        </p:nvSpPr>
        <p:spPr>
          <a:xfrm>
            <a:off x="243840" y="1050684"/>
            <a:ext cx="8696960" cy="5614276"/>
          </a:xfrm>
        </p:spPr>
        <p:txBody>
          <a:bodyPr>
            <a:normAutofit/>
          </a:bodyPr>
          <a:lstStyle/>
          <a:p>
            <a:r>
              <a:rPr lang="en-US" sz="2400" dirty="0" smtClean="0"/>
              <a:t>Protecting data at rest is often trickier.</a:t>
            </a:r>
          </a:p>
          <a:p>
            <a:endParaRPr lang="en-US" sz="2400" dirty="0" smtClean="0"/>
          </a:p>
          <a:p>
            <a:r>
              <a:rPr lang="en-US" sz="2400" dirty="0" smtClean="0"/>
              <a:t>Some sites may do whole disk encryption when the system is quiescent, but leave all data decrypted once the system has booted up.</a:t>
            </a:r>
            <a:r>
              <a:rPr lang="en-US" sz="2400" dirty="0"/>
              <a:t> </a:t>
            </a:r>
            <a:r>
              <a:rPr lang="en-US" sz="2400" dirty="0" smtClean="0"/>
              <a:t>If your worry is just theft of hardware, WDE may be all you need, but in most cases the value of your data &gt;&gt; value of the hardware it is sitting on.</a:t>
            </a:r>
          </a:p>
          <a:p>
            <a:endParaRPr lang="en-US" sz="2400" dirty="0" smtClean="0"/>
          </a:p>
          <a:p>
            <a:r>
              <a:rPr lang="en-US" sz="2400" dirty="0" smtClean="0"/>
              <a:t>Therefore, strive to encrypt everything as much as possible, as routinely as possible, and be sure to think about secure cryptographic key storage (e.g., use a hardware security module when possible). See an example of a service that's offering HSM service in the cloud on the next slide.</a:t>
            </a:r>
          </a:p>
        </p:txBody>
      </p:sp>
      <p:sp>
        <p:nvSpPr>
          <p:cNvPr id="4" name="Slide Number Placeholder 3"/>
          <p:cNvSpPr>
            <a:spLocks noGrp="1"/>
          </p:cNvSpPr>
          <p:nvPr>
            <p:ph type="sldNum" sz="quarter" idx="12"/>
          </p:nvPr>
        </p:nvSpPr>
        <p:spPr/>
        <p:txBody>
          <a:bodyPr/>
          <a:lstStyle/>
          <a:p>
            <a:fld id="{0AEBC2B5-9A5E-664D-818E-2CF9969E99F0}" type="slidenum">
              <a:rPr lang="en-US" smtClean="0"/>
              <a:t>53</a:t>
            </a:fld>
            <a:endParaRPr lang="en-US"/>
          </a:p>
        </p:txBody>
      </p:sp>
    </p:spTree>
    <p:extLst>
      <p:ext uri="{BB962C8B-B14F-4D97-AF65-F5344CB8AC3E}">
        <p14:creationId xmlns:p14="http://schemas.microsoft.com/office/powerpoint/2010/main" val="2726562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smtClean="0"/>
              <a:t>Amazon's CloudHSM Serv</a:t>
            </a:r>
            <a:r>
              <a:rPr lang="en-US" sz="3200" b="1" dirty="0" smtClean="0"/>
              <a:t>ice</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54</a:t>
            </a:fld>
            <a:endParaRPr lang="en-US"/>
          </a:p>
        </p:txBody>
      </p:sp>
      <p:pic>
        <p:nvPicPr>
          <p:cNvPr id="6" name="Picture 5" descr="cloudhs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64" y="1130300"/>
            <a:ext cx="5489967" cy="4940300"/>
          </a:xfrm>
          <a:prstGeom prst="rect">
            <a:avLst/>
          </a:prstGeom>
        </p:spPr>
      </p:pic>
    </p:spTree>
    <p:extLst>
      <p:ext uri="{BB962C8B-B14F-4D97-AF65-F5344CB8AC3E}">
        <p14:creationId xmlns:p14="http://schemas.microsoft.com/office/powerpoint/2010/main" val="933545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652462"/>
          </a:xfrm>
        </p:spPr>
        <p:txBody>
          <a:bodyPr>
            <a:normAutofit/>
          </a:bodyPr>
          <a:lstStyle/>
          <a:p>
            <a:r>
              <a:rPr lang="en-US" sz="3200" b="1" dirty="0" smtClean="0"/>
              <a:t>Compulsory Access to Your Data</a:t>
            </a:r>
            <a:endParaRPr lang="en-US" sz="3200" b="1" dirty="0"/>
          </a:p>
        </p:txBody>
      </p:sp>
      <p:sp>
        <p:nvSpPr>
          <p:cNvPr id="3" name="Content Placeholder 2"/>
          <p:cNvSpPr>
            <a:spLocks noGrp="1"/>
          </p:cNvSpPr>
          <p:nvPr>
            <p:ph idx="1"/>
          </p:nvPr>
        </p:nvSpPr>
        <p:spPr>
          <a:xfrm>
            <a:off x="243840" y="1143000"/>
            <a:ext cx="8696960" cy="5521960"/>
          </a:xfrm>
        </p:spPr>
        <p:txBody>
          <a:bodyPr>
            <a:normAutofit/>
          </a:bodyPr>
          <a:lstStyle/>
          <a:p>
            <a:r>
              <a:rPr lang="en-US" sz="2400" dirty="0" smtClean="0"/>
              <a:t>Cloud providers may, under some circumstances, be required to provide government authorities with access to your data. </a:t>
            </a:r>
            <a:r>
              <a:rPr lang="en-US" sz="2400" dirty="0" smtClean="0"/>
              <a:t>This may be due to a court order, or as a result of national security program, as was revealed in Edward Snowden's recent leaks (see next slide)</a:t>
            </a:r>
          </a:p>
          <a:p>
            <a:r>
              <a:rPr lang="en-US" sz="2400" dirty="0" smtClean="0"/>
              <a:t>You may not be notified of government access, particularly if the order served on your cloud provider prohibits the provider from even disclosing the existence of that order to you.</a:t>
            </a:r>
          </a:p>
          <a:p>
            <a:r>
              <a:rPr lang="en-US" sz="2400" dirty="0" smtClean="0"/>
              <a:t>As is true for other potential confidential vulnerabilities, your best bet is to use strong encryption so that your cloud provider doesn't have the ABILITY to disclose confidential information in unencrypted form.</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55</a:t>
            </a:fld>
            <a:endParaRPr lang="en-US"/>
          </a:p>
        </p:txBody>
      </p:sp>
    </p:spTree>
    <p:extLst>
      <p:ext uri="{BB962C8B-B14F-4D97-AF65-F5344CB8AC3E}">
        <p14:creationId xmlns:p14="http://schemas.microsoft.com/office/powerpoint/2010/main" val="3368932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EBC2B5-9A5E-664D-818E-2CF9969E99F0}" type="slidenum">
              <a:rPr lang="en-US" smtClean="0"/>
              <a:t>56</a:t>
            </a:fld>
            <a:endParaRPr lang="en-US"/>
          </a:p>
        </p:txBody>
      </p:sp>
      <p:pic>
        <p:nvPicPr>
          <p:cNvPr id="5" name="Picture 4" descr="Prism_slide_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400"/>
            <a:ext cx="7251700" cy="5438775"/>
          </a:xfrm>
          <a:prstGeom prst="rect">
            <a:avLst/>
          </a:prstGeom>
        </p:spPr>
      </p:pic>
      <p:sp>
        <p:nvSpPr>
          <p:cNvPr id="6" name="TextBox 5"/>
          <p:cNvSpPr txBox="1"/>
          <p:nvPr/>
        </p:nvSpPr>
        <p:spPr>
          <a:xfrm>
            <a:off x="698500" y="6005036"/>
            <a:ext cx="7549743" cy="369332"/>
          </a:xfrm>
          <a:prstGeom prst="rect">
            <a:avLst/>
          </a:prstGeom>
          <a:noFill/>
        </p:spPr>
        <p:txBody>
          <a:bodyPr wrap="none" rtlCol="0">
            <a:spAutoFit/>
          </a:bodyPr>
          <a:lstStyle/>
          <a:p>
            <a:r>
              <a:rPr lang="en-US" dirty="0">
                <a:latin typeface="Chalkboard"/>
              </a:rPr>
              <a:t>http://</a:t>
            </a:r>
            <a:r>
              <a:rPr lang="en-US" dirty="0" err="1">
                <a:latin typeface="Chalkboard"/>
              </a:rPr>
              <a:t>upload.wikimedia.org</a:t>
            </a:r>
            <a:r>
              <a:rPr lang="en-US" dirty="0">
                <a:latin typeface="Chalkboard"/>
              </a:rPr>
              <a:t>/</a:t>
            </a:r>
            <a:r>
              <a:rPr lang="en-US" dirty="0" err="1">
                <a:latin typeface="Chalkboard"/>
              </a:rPr>
              <a:t>wikipedia</a:t>
            </a:r>
            <a:r>
              <a:rPr lang="en-US" dirty="0">
                <a:latin typeface="Chalkboard"/>
              </a:rPr>
              <a:t>/commons/c/c7/Prism_slide_5.jpg</a:t>
            </a:r>
          </a:p>
        </p:txBody>
      </p:sp>
    </p:spTree>
    <p:extLst>
      <p:ext uri="{BB962C8B-B14F-4D97-AF65-F5344CB8AC3E}">
        <p14:creationId xmlns:p14="http://schemas.microsoft.com/office/powerpoint/2010/main" val="2819521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VI. </a:t>
            </a:r>
            <a:r>
              <a:rPr lang="en-US" sz="3200" b="1" dirty="0" smtClean="0"/>
              <a:t>Integrity...</a:t>
            </a:r>
            <a:endParaRPr lang="en-US" sz="3200" b="1" dirty="0"/>
          </a:p>
        </p:txBody>
      </p:sp>
    </p:spTree>
    <p:extLst>
      <p:ext uri="{BB962C8B-B14F-4D97-AF65-F5344CB8AC3E}">
        <p14:creationId xmlns:p14="http://schemas.microsoft.com/office/powerpoint/2010/main" val="1942854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smtClean="0"/>
              <a:t>What About Data </a:t>
            </a:r>
            <a:r>
              <a:rPr lang="en-US" sz="3200" b="1" u="sng" dirty="0" smtClean="0"/>
              <a:t>Integrity</a:t>
            </a:r>
            <a:r>
              <a:rPr lang="en-US" sz="3200" b="1" dirty="0" smtClean="0"/>
              <a:t> in The Cloud?</a:t>
            </a:r>
            <a:endParaRPr lang="en-US" sz="3200" b="1" dirty="0"/>
          </a:p>
        </p:txBody>
      </p:sp>
      <p:sp>
        <p:nvSpPr>
          <p:cNvPr id="3" name="Content Placeholder 2"/>
          <p:cNvSpPr>
            <a:spLocks noGrp="1"/>
          </p:cNvSpPr>
          <p:nvPr>
            <p:ph idx="1"/>
          </p:nvPr>
        </p:nvSpPr>
        <p:spPr>
          <a:xfrm>
            <a:off x="243840" y="1050684"/>
            <a:ext cx="8696960" cy="5614276"/>
          </a:xfrm>
        </p:spPr>
        <p:txBody>
          <a:bodyPr>
            <a:normAutofit/>
          </a:bodyPr>
          <a:lstStyle/>
          <a:p>
            <a:r>
              <a:rPr lang="en-US" sz="2400" dirty="0" smtClean="0"/>
              <a:t>Data integrity often seems to be the "red-headed step child" of cyber security: many people seem to pretend this issue doesn't exist.</a:t>
            </a:r>
          </a:p>
          <a:p>
            <a:r>
              <a:rPr lang="en-US" sz="2400" dirty="0" smtClean="0"/>
              <a:t>How do we rigorously know that the GB </a:t>
            </a:r>
            <a:r>
              <a:rPr lang="en-US" sz="2400" dirty="0" smtClean="0"/>
              <a:t>(or TB!) </a:t>
            </a:r>
            <a:r>
              <a:rPr lang="en-US" sz="2400" dirty="0" smtClean="0"/>
              <a:t>worth of files we have stored are correct and un-tampered</a:t>
            </a:r>
            <a:r>
              <a:rPr lang="en-US" sz="2400" dirty="0"/>
              <a:t>-</a:t>
            </a:r>
            <a:r>
              <a:rPr lang="en-US" sz="2400" dirty="0" smtClean="0"/>
              <a:t>with?</a:t>
            </a:r>
          </a:p>
          <a:p>
            <a:r>
              <a:rPr lang="en-US" sz="2400" dirty="0" smtClean="0"/>
              <a:t>Some </a:t>
            </a:r>
            <a:r>
              <a:rPr lang="en-US" sz="2400" dirty="0"/>
              <a:t>of us </a:t>
            </a:r>
            <a:r>
              <a:rPr lang="en-US" sz="2400" dirty="0" smtClean="0"/>
              <a:t>may checksum </a:t>
            </a:r>
            <a:r>
              <a:rPr lang="en-US" sz="2400" u="sng" dirty="0" smtClean="0"/>
              <a:t>critical</a:t>
            </a:r>
            <a:r>
              <a:rPr lang="en-US" sz="2400" dirty="0" smtClean="0"/>
              <a:t> </a:t>
            </a:r>
            <a:r>
              <a:rPr lang="en-US" sz="2400" dirty="0"/>
              <a:t>files, </a:t>
            </a:r>
            <a:r>
              <a:rPr lang="en-US" sz="2400" dirty="0" smtClean="0"/>
              <a:t>but do we </a:t>
            </a:r>
            <a:r>
              <a:rPr lang="en-US" sz="2400" dirty="0"/>
              <a:t>religiously check those </a:t>
            </a:r>
            <a:r>
              <a:rPr lang="en-US" sz="2400" dirty="0" smtClean="0"/>
              <a:t>file checksums </a:t>
            </a:r>
            <a:r>
              <a:rPr lang="en-US" sz="2400" dirty="0"/>
              <a:t>to ensure that nothing's changed</a:t>
            </a:r>
            <a:r>
              <a:rPr lang="en-US" sz="2400" dirty="0" smtClean="0"/>
              <a:t>? And what about all the files we </a:t>
            </a:r>
            <a:r>
              <a:rPr lang="en-US" sz="2400" dirty="0" smtClean="0"/>
              <a:t/>
            </a:r>
            <a:br>
              <a:rPr lang="en-US" sz="2400" dirty="0" smtClean="0"/>
            </a:br>
            <a:r>
              <a:rPr lang="en-US" sz="2400" dirty="0" smtClean="0"/>
              <a:t>DON'T </a:t>
            </a:r>
            <a:r>
              <a:rPr lang="en-US" sz="2400" dirty="0" smtClean="0"/>
              <a:t>check, eh?</a:t>
            </a:r>
            <a:endParaRPr lang="en-US" sz="2400" dirty="0"/>
          </a:p>
          <a:p>
            <a:r>
              <a:rPr lang="en-US" sz="2400" dirty="0" smtClean="0"/>
              <a:t>Some might ask is </a:t>
            </a:r>
            <a:r>
              <a:rPr lang="en-US" sz="2400" dirty="0" smtClean="0"/>
              <a:t>data integrity </a:t>
            </a:r>
            <a:r>
              <a:rPr lang="en-US" sz="2400" dirty="0" smtClean="0"/>
              <a:t>really </a:t>
            </a:r>
            <a:r>
              <a:rPr lang="en-US" sz="2400" dirty="0" smtClean="0"/>
              <a:t>that big a deal?</a:t>
            </a:r>
          </a:p>
          <a:p>
            <a:r>
              <a:rPr lang="en-US" sz="2400" dirty="0" smtClean="0"/>
              <a:t>Sure it is. We just don't think about it as "data integrity" or "files being tampered with," we tend to </a:t>
            </a:r>
            <a:r>
              <a:rPr lang="en-US" sz="2400" dirty="0" smtClean="0"/>
              <a:t>run into </a:t>
            </a:r>
            <a:r>
              <a:rPr lang="en-US" sz="2400" dirty="0" smtClean="0"/>
              <a:t>it </a:t>
            </a:r>
            <a:r>
              <a:rPr lang="en-US" sz="2400" dirty="0" smtClean="0"/>
              <a:t>as "</a:t>
            </a:r>
            <a:r>
              <a:rPr lang="en-US" sz="2400" dirty="0" smtClean="0"/>
              <a:t>sites getting hacked" or </a:t>
            </a:r>
            <a:r>
              <a:rPr lang="en-US" sz="2400" dirty="0" smtClean="0"/>
              <a:t>"defaced</a:t>
            </a:r>
            <a:r>
              <a:rPr lang="en-US" sz="2400" dirty="0" smtClean="0"/>
              <a:t>" or </a:t>
            </a:r>
            <a:r>
              <a:rPr lang="en-US" sz="2400" dirty="0" smtClean="0"/>
              <a:t>maybe systems </a:t>
            </a:r>
            <a:r>
              <a:rPr lang="en-US" sz="2400" dirty="0" smtClean="0"/>
              <a:t>getting hit with "</a:t>
            </a:r>
            <a:r>
              <a:rPr lang="en-US" sz="2400" dirty="0" err="1" smtClean="0"/>
              <a:t>ransomware</a:t>
            </a:r>
            <a:r>
              <a:rPr lang="en-US" sz="2400" dirty="0" smtClean="0"/>
              <a:t>"</a:t>
            </a:r>
          </a:p>
        </p:txBody>
      </p:sp>
      <p:sp>
        <p:nvSpPr>
          <p:cNvPr id="4" name="Slide Number Placeholder 3"/>
          <p:cNvSpPr>
            <a:spLocks noGrp="1"/>
          </p:cNvSpPr>
          <p:nvPr>
            <p:ph type="sldNum" sz="quarter" idx="12"/>
          </p:nvPr>
        </p:nvSpPr>
        <p:spPr/>
        <p:txBody>
          <a:bodyPr/>
          <a:lstStyle/>
          <a:p>
            <a:fld id="{0AEBC2B5-9A5E-664D-818E-2CF9969E99F0}" type="slidenum">
              <a:rPr lang="en-US" smtClean="0"/>
              <a:t>58</a:t>
            </a:fld>
            <a:endParaRPr lang="en-US"/>
          </a:p>
        </p:txBody>
      </p:sp>
    </p:spTree>
    <p:extLst>
      <p:ext uri="{BB962C8B-B14F-4D97-AF65-F5344CB8AC3E}">
        <p14:creationId xmlns:p14="http://schemas.microsoft.com/office/powerpoint/2010/main" val="3296288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941048"/>
          </a:xfrm>
        </p:spPr>
        <p:txBody>
          <a:bodyPr>
            <a:normAutofit/>
          </a:bodyPr>
          <a:lstStyle/>
          <a:p>
            <a:r>
              <a:rPr lang="en-US" sz="3200" b="1" dirty="0" err="1" smtClean="0"/>
              <a:t>WordPress</a:t>
            </a:r>
            <a:r>
              <a:rPr lang="en-US" sz="3200" b="1" dirty="0" smtClean="0"/>
              <a:t> </a:t>
            </a:r>
            <a:r>
              <a:rPr lang="en-US" sz="3200" b="1" dirty="0" smtClean="0"/>
              <a:t>Plugin </a:t>
            </a:r>
            <a:r>
              <a:rPr lang="en-US" sz="3200" b="1" dirty="0" smtClean="0"/>
              <a:t>Issues As A Path To Unauthorized File Modifications</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59</a:t>
            </a:fld>
            <a:endParaRPr lang="en-US"/>
          </a:p>
        </p:txBody>
      </p:sp>
      <p:pic>
        <p:nvPicPr>
          <p:cNvPr id="5" name="Picture 4" descr="checkmar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92" y="1384300"/>
            <a:ext cx="7607955" cy="3302000"/>
          </a:xfrm>
          <a:prstGeom prst="rect">
            <a:avLst/>
          </a:prstGeom>
        </p:spPr>
      </p:pic>
      <p:sp>
        <p:nvSpPr>
          <p:cNvPr id="6" name="TextBox 5"/>
          <p:cNvSpPr txBox="1"/>
          <p:nvPr/>
        </p:nvSpPr>
        <p:spPr>
          <a:xfrm>
            <a:off x="736092" y="5006740"/>
            <a:ext cx="6122189" cy="646331"/>
          </a:xfrm>
          <a:prstGeom prst="rect">
            <a:avLst/>
          </a:prstGeom>
          <a:noFill/>
        </p:spPr>
        <p:txBody>
          <a:bodyPr wrap="none" rtlCol="0">
            <a:spAutoFit/>
          </a:bodyPr>
          <a:lstStyle/>
          <a:p>
            <a:r>
              <a:rPr lang="en-US" dirty="0">
                <a:latin typeface="Chalkboard"/>
              </a:rPr>
              <a:t>http://</a:t>
            </a:r>
            <a:r>
              <a:rPr lang="en-US" dirty="0" err="1">
                <a:latin typeface="Chalkboard"/>
              </a:rPr>
              <a:t>www.checkmarx.com</a:t>
            </a:r>
            <a:r>
              <a:rPr lang="en-US" dirty="0">
                <a:latin typeface="Chalkboard"/>
              </a:rPr>
              <a:t>/</a:t>
            </a:r>
            <a:r>
              <a:rPr lang="en-US" dirty="0" err="1">
                <a:latin typeface="Chalkboard"/>
              </a:rPr>
              <a:t>wp</a:t>
            </a:r>
            <a:r>
              <a:rPr lang="en-US" dirty="0">
                <a:latin typeface="Chalkboard"/>
              </a:rPr>
              <a:t>-content/uploads/2013/06</a:t>
            </a:r>
            <a:r>
              <a:rPr lang="en-US" dirty="0" smtClean="0">
                <a:latin typeface="Chalkboard"/>
              </a:rPr>
              <a:t>/</a:t>
            </a:r>
            <a:br>
              <a:rPr lang="en-US" dirty="0" smtClean="0">
                <a:latin typeface="Chalkboard"/>
              </a:rPr>
            </a:br>
            <a:r>
              <a:rPr lang="en-US" dirty="0" smtClean="0">
                <a:latin typeface="Chalkboard"/>
              </a:rPr>
              <a:t>The</a:t>
            </a:r>
            <a:r>
              <a:rPr lang="en-US" dirty="0">
                <a:latin typeface="Chalkboard"/>
              </a:rPr>
              <a:t>-Security-State-of-WordPress-Top-50-Plugins3.pdf</a:t>
            </a:r>
          </a:p>
        </p:txBody>
      </p:sp>
    </p:spTree>
    <p:extLst>
      <p:ext uri="{BB962C8B-B14F-4D97-AF65-F5344CB8AC3E}">
        <p14:creationId xmlns:p14="http://schemas.microsoft.com/office/powerpoint/2010/main" val="101236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830262"/>
          </a:xfrm>
        </p:spPr>
        <p:txBody>
          <a:bodyPr>
            <a:normAutofit/>
          </a:bodyPr>
          <a:lstStyle/>
          <a:p>
            <a:r>
              <a:rPr lang="en-US" sz="3200" b="1" dirty="0" smtClean="0"/>
              <a:t>What Cloud Security Topics Are YOU </a:t>
            </a:r>
            <a:br>
              <a:rPr lang="en-US" sz="3200" b="1" dirty="0" smtClean="0"/>
            </a:br>
            <a:r>
              <a:rPr lang="en-US" sz="3200" b="1" dirty="0" smtClean="0"/>
              <a:t>Interested In/Thinking About?</a:t>
            </a:r>
            <a:endParaRPr lang="en-US" sz="3200" b="1" dirty="0"/>
          </a:p>
        </p:txBody>
      </p:sp>
      <p:sp>
        <p:nvSpPr>
          <p:cNvPr id="3" name="Content Placeholder 2"/>
          <p:cNvSpPr>
            <a:spLocks noGrp="1"/>
          </p:cNvSpPr>
          <p:nvPr>
            <p:ph idx="1"/>
          </p:nvPr>
        </p:nvSpPr>
        <p:spPr>
          <a:xfrm>
            <a:off x="243840" y="1295400"/>
            <a:ext cx="8696960" cy="5369560"/>
          </a:xfrm>
        </p:spPr>
        <p:txBody>
          <a:bodyPr>
            <a:normAutofit/>
          </a:bodyPr>
          <a:lstStyle/>
          <a:p>
            <a:r>
              <a:rPr lang="en-US" sz="2400" dirty="0" smtClean="0"/>
              <a:t>To help get </a:t>
            </a:r>
            <a:r>
              <a:rPr lang="en-US" sz="2400" dirty="0" smtClean="0"/>
              <a:t>people comfortable speaking up, </a:t>
            </a:r>
            <a:r>
              <a:rPr lang="en-US" sz="2400" dirty="0"/>
              <a:t>l</a:t>
            </a:r>
            <a:r>
              <a:rPr lang="en-US" sz="2400" dirty="0" smtClean="0"/>
              <a:t>et's take a few minutes and go around the room...</a:t>
            </a:r>
          </a:p>
          <a:p>
            <a:endParaRPr lang="en-US" sz="2400" dirty="0" smtClean="0"/>
          </a:p>
          <a:p>
            <a:r>
              <a:rPr lang="en-US" sz="2400" b="1" dirty="0" smtClean="0"/>
              <a:t>What's your name and school?</a:t>
            </a:r>
          </a:p>
          <a:p>
            <a:endParaRPr lang="en-US" sz="2400" b="1" dirty="0"/>
          </a:p>
          <a:p>
            <a:r>
              <a:rPr lang="en-US" sz="2400" b="1" dirty="0" smtClean="0"/>
              <a:t>Is your school currently doing anything in the cloud?</a:t>
            </a:r>
          </a:p>
          <a:p>
            <a:endParaRPr lang="en-US" sz="2400" b="1" dirty="0" smtClean="0"/>
          </a:p>
          <a:p>
            <a:r>
              <a:rPr lang="en-US" sz="2400" b="1" dirty="0" smtClean="0"/>
              <a:t>Do you have any specific cloud security concerns or questions?</a:t>
            </a:r>
          </a:p>
        </p:txBody>
      </p:sp>
      <p:sp>
        <p:nvSpPr>
          <p:cNvPr id="4" name="Slide Number Placeholder 3"/>
          <p:cNvSpPr>
            <a:spLocks noGrp="1"/>
          </p:cNvSpPr>
          <p:nvPr>
            <p:ph type="sldNum" sz="quarter" idx="12"/>
          </p:nvPr>
        </p:nvSpPr>
        <p:spPr/>
        <p:txBody>
          <a:bodyPr/>
          <a:lstStyle/>
          <a:p>
            <a:fld id="{0AEBC2B5-9A5E-664D-818E-2CF9969E99F0}" type="slidenum">
              <a:rPr lang="en-US" smtClean="0"/>
              <a:t>6</a:t>
            </a:fld>
            <a:endParaRPr lang="en-US"/>
          </a:p>
        </p:txBody>
      </p:sp>
    </p:spTree>
    <p:extLst>
      <p:ext uri="{BB962C8B-B14F-4D97-AF65-F5344CB8AC3E}">
        <p14:creationId xmlns:p14="http://schemas.microsoft.com/office/powerpoint/2010/main" val="3840088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err="1" smtClean="0"/>
              <a:t>vBulletin</a:t>
            </a:r>
            <a:r>
              <a:rPr lang="en-US" sz="3200" b="1" dirty="0" smtClean="0"/>
              <a:t> CMS Exploit </a:t>
            </a:r>
            <a:r>
              <a:rPr lang="en-US" sz="3200" b="1" dirty="0" smtClean="0">
                <a:sym typeface="Wingdings"/>
              </a:rPr>
              <a:t> Full Control</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60</a:t>
            </a:fld>
            <a:endParaRPr lang="en-US"/>
          </a:p>
        </p:txBody>
      </p:sp>
      <p:pic>
        <p:nvPicPr>
          <p:cNvPr id="3" name="Picture 2" descr="vbulleti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00" y="840548"/>
            <a:ext cx="6019028" cy="5390718"/>
          </a:xfrm>
          <a:prstGeom prst="rect">
            <a:avLst/>
          </a:prstGeom>
        </p:spPr>
      </p:pic>
    </p:spTree>
    <p:extLst>
      <p:ext uri="{BB962C8B-B14F-4D97-AF65-F5344CB8AC3E}">
        <p14:creationId xmlns:p14="http://schemas.microsoft.com/office/powerpoint/2010/main" val="1919532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895365"/>
          </a:xfrm>
        </p:spPr>
        <p:txBody>
          <a:bodyPr>
            <a:normAutofit/>
          </a:bodyPr>
          <a:lstStyle/>
          <a:p>
            <a:r>
              <a:rPr lang="en-US" sz="3200" b="1" dirty="0" smtClean="0"/>
              <a:t>The Feds Have Begun Paying Attention to Server-Side Security Vulnerabilities</a:t>
            </a:r>
            <a:endParaRPr lang="en-US" sz="3200" b="1" dirty="0"/>
          </a:p>
        </p:txBody>
      </p:sp>
      <p:sp>
        <p:nvSpPr>
          <p:cNvPr id="3" name="Content Placeholder 2"/>
          <p:cNvSpPr>
            <a:spLocks noGrp="1"/>
          </p:cNvSpPr>
          <p:nvPr>
            <p:ph idx="1"/>
          </p:nvPr>
        </p:nvSpPr>
        <p:spPr>
          <a:xfrm>
            <a:off x="243840" y="1257300"/>
            <a:ext cx="8696960" cy="5407660"/>
          </a:xfrm>
        </p:spPr>
        <p:txBody>
          <a:bodyPr>
            <a:normAutofit/>
          </a:bodyPr>
          <a:lstStyle/>
          <a:p>
            <a:r>
              <a:rPr lang="en-US" sz="2400" dirty="0" smtClean="0"/>
              <a:t>For example, there's a new FCC Communications Security, Reliability, and Interoperability Council (CSRIC) Working Group that is specifically focused on DoS attacks that come from ser</a:t>
            </a:r>
            <a:r>
              <a:rPr lang="en-US" sz="2400" dirty="0" smtClean="0"/>
              <a:t>vers rather than botted PCs.</a:t>
            </a:r>
          </a:p>
          <a:p>
            <a:endParaRPr lang="en-US" sz="2400" dirty="0"/>
          </a:p>
          <a:p>
            <a:r>
              <a:rPr lang="en-US" sz="2400" dirty="0" smtClean="0"/>
              <a:t>I view that as a particularly positive sign that people are increasingly coming to realize that servers have some unique risks of their own, due to things like their high level of connectedness (e.g., gigabit links are common), </a:t>
            </a:r>
            <a:br>
              <a:rPr lang="en-US" sz="2400" dirty="0" smtClean="0"/>
            </a:br>
            <a:r>
              <a:rPr lang="en-US" sz="2400" dirty="0" smtClean="0"/>
              <a:t>and pressures on administration practices (if you're selling services at dirt cheap rates, you may not have a lot of money available to vet customers, much less process abuse complaints or do extensive security reviews).</a:t>
            </a:r>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61</a:t>
            </a:fld>
            <a:endParaRPr lang="en-US"/>
          </a:p>
        </p:txBody>
      </p:sp>
    </p:spTree>
    <p:extLst>
      <p:ext uri="{BB962C8B-B14F-4D97-AF65-F5344CB8AC3E}">
        <p14:creationId xmlns:p14="http://schemas.microsoft.com/office/powerpoint/2010/main" val="3305691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55319"/>
            <a:ext cx="8768080" cy="685229"/>
          </a:xfrm>
        </p:spPr>
        <p:txBody>
          <a:bodyPr>
            <a:normAutofit/>
          </a:bodyPr>
          <a:lstStyle/>
          <a:p>
            <a:r>
              <a:rPr lang="en-US" sz="3200" b="1" dirty="0" smtClean="0"/>
              <a:t>Recovering From Data Corruption Issues</a:t>
            </a:r>
            <a:endParaRPr lang="en-US" sz="3200" b="1" dirty="0"/>
          </a:p>
        </p:txBody>
      </p:sp>
      <p:sp>
        <p:nvSpPr>
          <p:cNvPr id="3" name="Content Placeholder 2"/>
          <p:cNvSpPr>
            <a:spLocks noGrp="1"/>
          </p:cNvSpPr>
          <p:nvPr>
            <p:ph idx="1"/>
          </p:nvPr>
        </p:nvSpPr>
        <p:spPr>
          <a:xfrm>
            <a:off x="243840" y="1050684"/>
            <a:ext cx="8696960" cy="5614276"/>
          </a:xfrm>
        </p:spPr>
        <p:txBody>
          <a:bodyPr>
            <a:normAutofit/>
          </a:bodyPr>
          <a:lstStyle/>
          <a:p>
            <a:r>
              <a:rPr lang="en-US" sz="2400" dirty="0" smtClean="0"/>
              <a:t>The most common approach to recovering from data corruption/unauthorized file modifications -- once they're somehow detected -- is to restore data from a trusted backup. When you're running systems locally, you also probably arrange for them to be backed up, periodically testing those backups for usability, etc.</a:t>
            </a:r>
          </a:p>
          <a:p>
            <a:endParaRPr lang="en-US" sz="2400" dirty="0" smtClean="0"/>
          </a:p>
          <a:p>
            <a:r>
              <a:rPr lang="en-US" sz="2400" dirty="0" smtClean="0"/>
              <a:t>But what about in the cloud? Are you backing up data that's there, too, somehow? </a:t>
            </a:r>
            <a:r>
              <a:rPr lang="en-US" sz="2400" dirty="0" smtClean="0"/>
              <a:t>Or are you trusting your cloud vendor to do it for you?</a:t>
            </a:r>
          </a:p>
          <a:p>
            <a:endParaRPr lang="en-US" sz="2400" dirty="0" smtClean="0"/>
          </a:p>
          <a:p>
            <a:r>
              <a:rPr lang="en-US" sz="2400" dirty="0" smtClean="0"/>
              <a:t>Data loss may be more common than you think...</a:t>
            </a:r>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62</a:t>
            </a:fld>
            <a:endParaRPr lang="en-US"/>
          </a:p>
        </p:txBody>
      </p:sp>
    </p:spTree>
    <p:extLst>
      <p:ext uri="{BB962C8B-B14F-4D97-AF65-F5344CB8AC3E}">
        <p14:creationId xmlns:p14="http://schemas.microsoft.com/office/powerpoint/2010/main" val="1115802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3F0100F1-1C73-8441-9F3D-71CC6CE28AFE}" type="slidenum">
              <a:rPr lang="en-US"/>
              <a:pPr/>
              <a:t>63</a:t>
            </a:fld>
            <a:endParaRPr lang="en-US"/>
          </a:p>
        </p:txBody>
      </p:sp>
      <p:pic>
        <p:nvPicPr>
          <p:cNvPr id="3" name="Picture 2" descr="symantec-data-los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63582"/>
            <a:ext cx="7150100" cy="5992465"/>
          </a:xfrm>
          <a:prstGeom prst="rect">
            <a:avLst/>
          </a:prstGeom>
        </p:spPr>
      </p:pic>
    </p:spTree>
    <p:extLst>
      <p:ext uri="{BB962C8B-B14F-4D97-AF65-F5344CB8AC3E}">
        <p14:creationId xmlns:p14="http://schemas.microsoft.com/office/powerpoint/2010/main" val="2227357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3F0100F1-1C73-8441-9F3D-71CC6CE28AFE}" type="slidenum">
              <a:rPr lang="en-US"/>
              <a:pPr/>
              <a:t>64</a:t>
            </a:fld>
            <a:endParaRPr lang="en-US"/>
          </a:p>
        </p:txBody>
      </p:sp>
      <p:sp>
        <p:nvSpPr>
          <p:cNvPr id="55298" name="Rectangle 2"/>
          <p:cNvSpPr>
            <a:spLocks noGrp="1" noChangeArrowheads="1"/>
          </p:cNvSpPr>
          <p:nvPr>
            <p:ph type="title"/>
          </p:nvPr>
        </p:nvSpPr>
        <p:spPr>
          <a:xfrm>
            <a:off x="0" y="152400"/>
            <a:ext cx="9144000" cy="457200"/>
          </a:xfrm>
        </p:spPr>
        <p:txBody>
          <a:bodyPr/>
          <a:lstStyle/>
          <a:p>
            <a:r>
              <a:rPr lang="en-US" sz="2800" b="1" dirty="0" smtClean="0"/>
              <a:t>Specific Example: T-Mobile's Sidekick Service, 2009</a:t>
            </a:r>
            <a:endParaRPr lang="en-US" dirty="0"/>
          </a:p>
        </p:txBody>
      </p:sp>
      <p:pic>
        <p:nvPicPr>
          <p:cNvPr id="55302" name="Picture 6" descr="t-mobile.gif                                                   00000002joe                            C470A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5846763" cy="4392613"/>
          </a:xfrm>
          <a:prstGeom prst="rect">
            <a:avLst/>
          </a:prstGeom>
          <a:noFill/>
          <a:extLst>
            <a:ext uri="{909E8E84-426E-40dd-AFC4-6F175D3DCCD1}">
              <a14:hiddenFill xmlns:a14="http://schemas.microsoft.com/office/drawing/2010/main">
                <a:solidFill>
                  <a:srgbClr val="FFFFFF"/>
                </a:solidFill>
              </a14:hiddenFill>
            </a:ext>
          </a:extLst>
        </p:spPr>
      </p:pic>
      <p:sp>
        <p:nvSpPr>
          <p:cNvPr id="55303" name="Text Box 7"/>
          <p:cNvSpPr txBox="1">
            <a:spLocks noChangeArrowheads="1"/>
          </p:cNvSpPr>
          <p:nvPr/>
        </p:nvSpPr>
        <p:spPr bwMode="auto">
          <a:xfrm>
            <a:off x="914400" y="5486400"/>
            <a:ext cx="76858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dirty="0">
                <a:latin typeface="Chalkboard"/>
              </a:rPr>
              <a:t>See http://</a:t>
            </a:r>
            <a:r>
              <a:rPr lang="en-US" sz="1400" dirty="0" err="1">
                <a:latin typeface="Chalkboard"/>
              </a:rPr>
              <a:t>www.engadget.com</a:t>
            </a:r>
            <a:r>
              <a:rPr lang="en-US" sz="1400" dirty="0">
                <a:latin typeface="Chalkboard"/>
              </a:rPr>
              <a:t>/2009/10/10/</a:t>
            </a:r>
            <a:r>
              <a:rPr lang="en-US" sz="1400" dirty="0" err="1">
                <a:latin typeface="Chalkboard"/>
              </a:rPr>
              <a:t>t-mobile</a:t>
            </a:r>
            <a:r>
              <a:rPr lang="en-US" sz="1400" dirty="0">
                <a:latin typeface="Chalkboard"/>
              </a:rPr>
              <a:t>-we-probably-lost-all-your-sidekick-data/</a:t>
            </a:r>
          </a:p>
          <a:p>
            <a:r>
              <a:rPr lang="en-US" sz="1400" dirty="0">
                <a:latin typeface="Chalkboard"/>
              </a:rPr>
              <a:t/>
            </a:r>
            <a:br>
              <a:rPr lang="en-US" sz="1400" dirty="0">
                <a:latin typeface="Chalkboard"/>
              </a:rPr>
            </a:br>
            <a:r>
              <a:rPr lang="en-US" sz="1400" dirty="0">
                <a:latin typeface="Chalkboard"/>
              </a:rPr>
              <a:t>However, see also: Microsoft Confirms Data Recovery for Sidekick Users</a:t>
            </a:r>
            <a:br>
              <a:rPr lang="en-US" sz="1400" dirty="0">
                <a:latin typeface="Chalkboard"/>
              </a:rPr>
            </a:br>
            <a:r>
              <a:rPr lang="en-US" sz="1400" dirty="0">
                <a:latin typeface="Chalkboard"/>
              </a:rPr>
              <a:t>http://</a:t>
            </a:r>
            <a:r>
              <a:rPr lang="en-US" sz="1400" dirty="0" err="1">
                <a:latin typeface="Chalkboard"/>
              </a:rPr>
              <a:t>www.microsoft.com</a:t>
            </a:r>
            <a:r>
              <a:rPr lang="en-US" sz="1400" dirty="0">
                <a:latin typeface="Chalkboard"/>
              </a:rPr>
              <a:t>/</a:t>
            </a:r>
            <a:r>
              <a:rPr lang="en-US" sz="1400" dirty="0" err="1">
                <a:latin typeface="Chalkboard"/>
              </a:rPr>
              <a:t>Presspass</a:t>
            </a:r>
            <a:r>
              <a:rPr lang="en-US" sz="1400" dirty="0">
                <a:latin typeface="Chalkboard"/>
              </a:rPr>
              <a:t>/press/2009/oct09/10-15sidekick.mspx</a:t>
            </a:r>
            <a:endParaRPr lang="en-US" dirty="0">
              <a:latin typeface="Chalkboard"/>
            </a:endParaRPr>
          </a:p>
        </p:txBody>
      </p:sp>
    </p:spTree>
    <p:extLst>
      <p:ext uri="{BB962C8B-B14F-4D97-AF65-F5344CB8AC3E}">
        <p14:creationId xmlns:p14="http://schemas.microsoft.com/office/powerpoint/2010/main" val="1396023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3F0100F1-1C73-8441-9F3D-71CC6CE28AFE}" type="slidenum">
              <a:rPr lang="en-US"/>
              <a:pPr/>
              <a:t>65</a:t>
            </a:fld>
            <a:endParaRPr lang="en-US"/>
          </a:p>
        </p:txBody>
      </p:sp>
      <p:sp>
        <p:nvSpPr>
          <p:cNvPr id="55298" name="Rectangle 2"/>
          <p:cNvSpPr>
            <a:spLocks noGrp="1" noChangeArrowheads="1"/>
          </p:cNvSpPr>
          <p:nvPr>
            <p:ph type="title"/>
          </p:nvPr>
        </p:nvSpPr>
        <p:spPr>
          <a:xfrm>
            <a:off x="0" y="152400"/>
            <a:ext cx="9144000" cy="457200"/>
          </a:xfrm>
        </p:spPr>
        <p:txBody>
          <a:bodyPr/>
          <a:lstStyle/>
          <a:p>
            <a:r>
              <a:rPr lang="en-US" sz="2800" b="1" dirty="0" smtClean="0"/>
              <a:t>Another Example: Amazon 2011</a:t>
            </a:r>
            <a:endParaRPr lang="en-US" dirty="0"/>
          </a:p>
        </p:txBody>
      </p:sp>
      <p:pic>
        <p:nvPicPr>
          <p:cNvPr id="2" name="Picture 1" descr="amazon-lost.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247" y="777875"/>
            <a:ext cx="3918254" cy="5702028"/>
          </a:xfrm>
          <a:prstGeom prst="rect">
            <a:avLst/>
          </a:prstGeom>
        </p:spPr>
      </p:pic>
    </p:spTree>
    <p:extLst>
      <p:ext uri="{BB962C8B-B14F-4D97-AF65-F5344CB8AC3E}">
        <p14:creationId xmlns:p14="http://schemas.microsoft.com/office/powerpoint/2010/main" val="4051633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593319"/>
          </a:xfrm>
        </p:spPr>
        <p:txBody>
          <a:bodyPr>
            <a:normAutofit/>
          </a:bodyPr>
          <a:lstStyle/>
          <a:p>
            <a:r>
              <a:rPr lang="en-US" sz="3200" b="1" dirty="0" smtClean="0"/>
              <a:t>When You Start Looking at Cloud Backup</a:t>
            </a:r>
            <a:endParaRPr lang="en-US" sz="3200" b="1" dirty="0"/>
          </a:p>
        </p:txBody>
      </p:sp>
      <p:sp>
        <p:nvSpPr>
          <p:cNvPr id="3" name="Content Placeholder 2"/>
          <p:cNvSpPr>
            <a:spLocks noGrp="1"/>
          </p:cNvSpPr>
          <p:nvPr>
            <p:ph idx="1"/>
          </p:nvPr>
        </p:nvSpPr>
        <p:spPr>
          <a:xfrm>
            <a:off x="243840" y="1032412"/>
            <a:ext cx="8696960" cy="5632548"/>
          </a:xfrm>
        </p:spPr>
        <p:txBody>
          <a:bodyPr>
            <a:normAutofit/>
          </a:bodyPr>
          <a:lstStyle/>
          <a:p>
            <a:r>
              <a:rPr lang="en-US" sz="2400" dirty="0" smtClean="0"/>
              <a:t>Be sure to distinguish between backing up data TO the cloud, and backing up what you currently have IN the cloud.</a:t>
            </a:r>
            <a:endParaRPr lang="en-US" sz="2400" dirty="0"/>
          </a:p>
          <a:p>
            <a:r>
              <a:rPr lang="en-US" sz="2400" dirty="0" smtClean="0"/>
              <a:t>Remember that our worry is "What happens when the data you've got that was in the cloud that needs to be restored?" Depending on what caused data to be lost or corrupted, some strategies may not save you (example: mirrored data can perfectly mirror data corruption caused by an application flaw, right?)</a:t>
            </a:r>
            <a:endParaRPr lang="en-US" sz="2400" dirty="0"/>
          </a:p>
          <a:p>
            <a:r>
              <a:rPr lang="en-US" sz="2400" dirty="0" smtClean="0"/>
              <a:t>Some cloud providers have chosen to specifically focus on cloud backup as a core competency, see </a:t>
            </a:r>
            <a:r>
              <a:rPr lang="en-US" sz="2400" dirty="0"/>
              <a:t>for example</a:t>
            </a:r>
            <a:r>
              <a:rPr lang="en-US" sz="2400" dirty="0" smtClean="0"/>
              <a:t>:</a:t>
            </a:r>
            <a:r>
              <a:rPr lang="en-US" sz="2400" dirty="0"/>
              <a:t/>
            </a:r>
            <a:br>
              <a:rPr lang="en-US" sz="2400" dirty="0"/>
            </a:br>
            <a:r>
              <a:rPr lang="en-US" sz="2400" dirty="0"/>
              <a:t>http://</a:t>
            </a:r>
            <a:r>
              <a:rPr lang="en-US" sz="2400" dirty="0" err="1"/>
              <a:t>aws.amazon.com</a:t>
            </a:r>
            <a:r>
              <a:rPr lang="en-US" sz="2400" dirty="0"/>
              <a:t>/backup-storage/</a:t>
            </a:r>
            <a:br>
              <a:rPr lang="en-US" sz="2400" dirty="0"/>
            </a:br>
            <a:r>
              <a:rPr lang="en-US" sz="2400" dirty="0"/>
              <a:t>http://</a:t>
            </a:r>
            <a:r>
              <a:rPr lang="en-US" sz="2400" dirty="0" err="1"/>
              <a:t>www.windowsazure.com</a:t>
            </a:r>
            <a:r>
              <a:rPr lang="en-US" sz="2400" dirty="0"/>
              <a:t>/en-us/services/backup/</a:t>
            </a:r>
            <a:br>
              <a:rPr lang="en-US" sz="2400" dirty="0"/>
            </a:br>
            <a:r>
              <a:rPr lang="en-US" sz="2400" dirty="0"/>
              <a:t>http://</a:t>
            </a:r>
            <a:r>
              <a:rPr lang="en-US" sz="2400" dirty="0" err="1"/>
              <a:t>www.rackspace.com</a:t>
            </a:r>
            <a:r>
              <a:rPr lang="en-US" sz="2400" dirty="0"/>
              <a:t>/cloud/backup/</a:t>
            </a:r>
            <a:endParaRPr lang="en-US" sz="2400" dirty="0" smtClean="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66</a:t>
            </a:fld>
            <a:endParaRPr lang="en-US"/>
          </a:p>
        </p:txBody>
      </p:sp>
    </p:spTree>
    <p:extLst>
      <p:ext uri="{BB962C8B-B14F-4D97-AF65-F5344CB8AC3E}">
        <p14:creationId xmlns:p14="http://schemas.microsoft.com/office/powerpoint/2010/main" val="3185877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VII. "Integrating" With The Cloud:</a:t>
            </a:r>
            <a:br>
              <a:rPr lang="en-US" sz="3200" b="1" dirty="0" smtClean="0"/>
            </a:br>
            <a:r>
              <a:rPr lang="en-US" sz="3200" b="1" dirty="0" smtClean="0"/>
              <a:t>Another Area of Potential Concern</a:t>
            </a:r>
            <a:endParaRPr lang="en-US" sz="3200" b="1" dirty="0"/>
          </a:p>
        </p:txBody>
      </p:sp>
    </p:spTree>
    <p:extLst>
      <p:ext uri="{BB962C8B-B14F-4D97-AF65-F5344CB8AC3E}">
        <p14:creationId xmlns:p14="http://schemas.microsoft.com/office/powerpoint/2010/main" val="1635211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593319"/>
          </a:xfrm>
        </p:spPr>
        <p:txBody>
          <a:bodyPr>
            <a:normAutofit/>
          </a:bodyPr>
          <a:lstStyle/>
          <a:p>
            <a:r>
              <a:rPr lang="en-US" sz="3200" b="1" dirty="0" smtClean="0"/>
              <a:t>Campus </a:t>
            </a:r>
            <a:r>
              <a:rPr lang="en-US" sz="3200" b="1" dirty="0" smtClean="0"/>
              <a:t>Authentication</a:t>
            </a:r>
            <a:endParaRPr lang="en-US" sz="3200" b="1" dirty="0"/>
          </a:p>
        </p:txBody>
      </p:sp>
      <p:sp>
        <p:nvSpPr>
          <p:cNvPr id="3" name="Content Placeholder 2"/>
          <p:cNvSpPr>
            <a:spLocks noGrp="1"/>
          </p:cNvSpPr>
          <p:nvPr>
            <p:ph idx="1"/>
          </p:nvPr>
        </p:nvSpPr>
        <p:spPr>
          <a:xfrm>
            <a:off x="243840" y="1032412"/>
            <a:ext cx="8696960" cy="5632548"/>
          </a:xfrm>
        </p:spPr>
        <p:txBody>
          <a:bodyPr>
            <a:normAutofit/>
          </a:bodyPr>
          <a:lstStyle/>
          <a:p>
            <a:r>
              <a:rPr lang="en-US" sz="2400" dirty="0" smtClean="0"/>
              <a:t>In addition to the big three issues of availability, confidentiality and integrity, you may also see more subtle cloud-related security </a:t>
            </a:r>
            <a:r>
              <a:rPr lang="en-US" sz="2400" dirty="0" smtClean="0"/>
              <a:t>risks. For </a:t>
            </a:r>
            <a:r>
              <a:rPr lang="en-US" sz="2400" dirty="0" smtClean="0"/>
              <a:t>example, some cloud providers may not do a very clean job of integrating with your campus identity management system (e.g., they do NOT do federated SAML-based authentication ala Shibboleth and InCommon)</a:t>
            </a:r>
          </a:p>
          <a:p>
            <a:r>
              <a:rPr lang="en-US" sz="2400" dirty="0" smtClean="0"/>
              <a:t>Some providers may want to do something really, really broken, like periodically </a:t>
            </a:r>
            <a:r>
              <a:rPr lang="en-US" sz="2400" dirty="0" smtClean="0"/>
              <a:t>syncing </a:t>
            </a:r>
            <a:r>
              <a:rPr lang="en-US" sz="2400" dirty="0" smtClean="0"/>
              <a:t>a copy of your credential store to their systems (ooh, not good, not good at all), or </a:t>
            </a:r>
            <a:r>
              <a:rPr lang="en-US" sz="2400" dirty="0" smtClean="0"/>
              <a:t>using </a:t>
            </a:r>
            <a:r>
              <a:rPr lang="en-US" sz="2400" dirty="0" smtClean="0"/>
              <a:t>your </a:t>
            </a:r>
            <a:r>
              <a:rPr lang="en-US" sz="2400" dirty="0" smtClean="0"/>
              <a:t>campus LDAP </a:t>
            </a:r>
            <a:r>
              <a:rPr lang="en-US" sz="2400" dirty="0" smtClean="0"/>
              <a:t>servers (also not a good model).</a:t>
            </a:r>
          </a:p>
          <a:p>
            <a:r>
              <a:rPr lang="en-US" sz="2400" dirty="0"/>
              <a:t>Other providers may substitute their own identity management system as a replacement for yours (hello, OpenID providers)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68</a:t>
            </a:fld>
            <a:endParaRPr lang="en-US"/>
          </a:p>
        </p:txBody>
      </p:sp>
    </p:spTree>
    <p:extLst>
      <p:ext uri="{BB962C8B-B14F-4D97-AF65-F5344CB8AC3E}">
        <p14:creationId xmlns:p14="http://schemas.microsoft.com/office/powerpoint/2010/main" val="1729962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824895"/>
          </a:xfrm>
        </p:spPr>
        <p:txBody>
          <a:bodyPr>
            <a:normAutofit/>
          </a:bodyPr>
          <a:lstStyle/>
          <a:p>
            <a:r>
              <a:rPr lang="en-US" sz="3200" b="1" dirty="0" smtClean="0">
                <a:cs typeface="Chalkboard"/>
              </a:rPr>
              <a:t>We're Not Going To Rehash The Step-By-Step Process By Which OpenID Works</a:t>
            </a:r>
            <a:endParaRPr lang="en-US" sz="3200" b="1" dirty="0">
              <a:cs typeface="Chalkboard"/>
            </a:endParaRPr>
          </a:p>
        </p:txBody>
      </p:sp>
      <p:sp>
        <p:nvSpPr>
          <p:cNvPr id="3" name="Content Placeholder 2"/>
          <p:cNvSpPr>
            <a:spLocks noGrp="1"/>
          </p:cNvSpPr>
          <p:nvPr>
            <p:ph idx="1"/>
          </p:nvPr>
        </p:nvSpPr>
        <p:spPr>
          <a:xfrm>
            <a:off x="156445" y="1256427"/>
            <a:ext cx="8806953" cy="5433632"/>
          </a:xfrm>
        </p:spPr>
        <p:txBody>
          <a:bodyPr>
            <a:normAutofit/>
          </a:bodyPr>
          <a:lstStyle/>
          <a:p>
            <a:r>
              <a:rPr lang="en-US" sz="2400" dirty="0" smtClean="0">
                <a:cs typeface="Chalkboard"/>
              </a:rPr>
              <a:t>If you want a nice step-by-step summary of how OpenID works, see the discussion and diagrams that are available at https</a:t>
            </a:r>
            <a:r>
              <a:rPr lang="en-US" sz="2400" dirty="0">
                <a:cs typeface="Chalkboard"/>
              </a:rPr>
              <a:t>://</a:t>
            </a:r>
            <a:r>
              <a:rPr lang="en-US" sz="2400" dirty="0" err="1">
                <a:cs typeface="Chalkboard"/>
              </a:rPr>
              <a:t>developers.google.com</a:t>
            </a:r>
            <a:r>
              <a:rPr lang="en-US" sz="2400" dirty="0">
                <a:cs typeface="Chalkboard"/>
              </a:rPr>
              <a:t>/accounts/docs/OpenID</a:t>
            </a:r>
            <a:br>
              <a:rPr lang="en-US" sz="2400" dirty="0">
                <a:cs typeface="Chalkboard"/>
              </a:rPr>
            </a:br>
            <a:endParaRPr lang="en-US" sz="2400" dirty="0" smtClean="0">
              <a:cs typeface="Chalkboard"/>
            </a:endParaRPr>
          </a:p>
          <a:p>
            <a:r>
              <a:rPr lang="en-US" sz="2400" dirty="0" smtClean="0">
                <a:cs typeface="Chalkboard"/>
              </a:rPr>
              <a:t>I also rather like:</a:t>
            </a:r>
            <a:br>
              <a:rPr lang="en-US" sz="2400" dirty="0" smtClean="0">
                <a:cs typeface="Chalkboard"/>
              </a:rPr>
            </a:br>
            <a:r>
              <a:rPr lang="en-US" sz="2400" dirty="0" smtClean="0">
                <a:cs typeface="Chalkboard"/>
              </a:rPr>
              <a:t>"Single Sign-On For the Internet: A </a:t>
            </a:r>
            <a:r>
              <a:rPr lang="en-US" sz="2400" dirty="0">
                <a:cs typeface="Chalkboard"/>
              </a:rPr>
              <a:t>Security </a:t>
            </a:r>
            <a:r>
              <a:rPr lang="en-US" sz="2400" dirty="0" smtClean="0">
                <a:cs typeface="Chalkboard"/>
              </a:rPr>
              <a:t>Story,"</a:t>
            </a:r>
            <a:r>
              <a:rPr lang="en-US" sz="2400" dirty="0">
                <a:cs typeface="Chalkboard"/>
              </a:rPr>
              <a:t/>
            </a:r>
            <a:br>
              <a:rPr lang="en-US" sz="2400" dirty="0">
                <a:cs typeface="Chalkboard"/>
              </a:rPr>
            </a:br>
            <a:r>
              <a:rPr lang="en-US" sz="2400" dirty="0" smtClean="0">
                <a:cs typeface="Chalkboard"/>
              </a:rPr>
              <a:t>https</a:t>
            </a:r>
            <a:r>
              <a:rPr lang="en-US" sz="2400" dirty="0">
                <a:cs typeface="Chalkboard"/>
              </a:rPr>
              <a:t>://</a:t>
            </a:r>
            <a:r>
              <a:rPr lang="en-US" sz="2400" dirty="0" err="1">
                <a:cs typeface="Chalkboard"/>
              </a:rPr>
              <a:t>www.blackhat.com</a:t>
            </a:r>
            <a:r>
              <a:rPr lang="en-US" sz="2400" dirty="0">
                <a:cs typeface="Chalkboard"/>
              </a:rPr>
              <a:t>/presentations/bh-usa-</a:t>
            </a:r>
            <a:r>
              <a:rPr lang="en-US" sz="2400" dirty="0" smtClean="0">
                <a:cs typeface="Chalkboard"/>
              </a:rPr>
              <a:t>07</a:t>
            </a:r>
            <a:r>
              <a:rPr lang="en-US" sz="2400" dirty="0">
                <a:cs typeface="Chalkboard"/>
              </a:rPr>
              <a:t>/</a:t>
            </a:r>
            <a:r>
              <a:rPr lang="en-US" sz="2400" dirty="0" err="1" smtClean="0">
                <a:cs typeface="Chalkboard"/>
              </a:rPr>
              <a:t>Tsyrklevich</a:t>
            </a:r>
            <a:r>
              <a:rPr lang="en-US" sz="2400" dirty="0">
                <a:cs typeface="Chalkboard"/>
              </a:rPr>
              <a:t>/Whitepaper/bh-usa-07-tsyrklevich-</a:t>
            </a:r>
            <a:r>
              <a:rPr lang="en-US" sz="2400" dirty="0" smtClean="0">
                <a:cs typeface="Chalkboard"/>
              </a:rPr>
              <a:t>WP.pdf</a:t>
            </a:r>
            <a:br>
              <a:rPr lang="en-US" sz="2400" dirty="0" smtClean="0">
                <a:cs typeface="Chalkboard"/>
              </a:rPr>
            </a:br>
            <a:r>
              <a:rPr lang="en-US" sz="2400" dirty="0" smtClean="0">
                <a:cs typeface="Chalkboard"/>
              </a:rPr>
              <a:t/>
            </a:r>
            <a:br>
              <a:rPr lang="en-US" sz="2400" dirty="0" smtClean="0">
                <a:cs typeface="Chalkboard"/>
              </a:rPr>
            </a:br>
            <a:r>
              <a:rPr lang="en-US" sz="2400" dirty="0" smtClean="0">
                <a:cs typeface="Chalkboard"/>
              </a:rPr>
              <a:t>While this is a 2007 document, it does a nice job of summarizing not just how OpenID is meant to work, but some of the ways that OpenID could potentially be abused (at least if people are casual about how they implement/use it)</a:t>
            </a:r>
            <a:endParaRPr lang="en-US" sz="2400" dirty="0">
              <a:cs typeface="Chalkboard"/>
            </a:endParaRPr>
          </a:p>
        </p:txBody>
      </p:sp>
      <p:sp>
        <p:nvSpPr>
          <p:cNvPr id="4" name="Slide Number Placeholder 3"/>
          <p:cNvSpPr>
            <a:spLocks noGrp="1"/>
          </p:cNvSpPr>
          <p:nvPr>
            <p:ph type="sldNum" sz="quarter" idx="12"/>
          </p:nvPr>
        </p:nvSpPr>
        <p:spPr/>
        <p:txBody>
          <a:bodyPr/>
          <a:lstStyle/>
          <a:p>
            <a:fld id="{52F3758B-F660-BB4B-9069-381C153EA647}" type="slidenum">
              <a:rPr lang="en-US" smtClean="0"/>
              <a:t>69</a:t>
            </a:fld>
            <a:endParaRPr lang="en-US"/>
          </a:p>
        </p:txBody>
      </p:sp>
    </p:spTree>
    <p:extLst>
      <p:ext uri="{BB962C8B-B14F-4D97-AF65-F5344CB8AC3E}">
        <p14:creationId xmlns:p14="http://schemas.microsoft.com/office/powerpoint/2010/main" val="6859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31380"/>
            <a:ext cx="8768080" cy="516758"/>
          </a:xfrm>
        </p:spPr>
        <p:txBody>
          <a:bodyPr>
            <a:normAutofit/>
          </a:bodyPr>
          <a:lstStyle/>
          <a:p>
            <a:r>
              <a:rPr lang="en-US" sz="3200" b="1" dirty="0" smtClean="0"/>
              <a:t>Some Context: Past NWACC Talks</a:t>
            </a:r>
            <a:endParaRPr lang="en-US" sz="3200" b="1" dirty="0"/>
          </a:p>
        </p:txBody>
      </p:sp>
      <p:sp>
        <p:nvSpPr>
          <p:cNvPr id="3" name="Content Placeholder 2"/>
          <p:cNvSpPr>
            <a:spLocks noGrp="1"/>
          </p:cNvSpPr>
          <p:nvPr>
            <p:ph idx="1"/>
          </p:nvPr>
        </p:nvSpPr>
        <p:spPr>
          <a:xfrm>
            <a:off x="243840" y="779517"/>
            <a:ext cx="8696960" cy="5885443"/>
          </a:xfrm>
        </p:spPr>
        <p:txBody>
          <a:bodyPr>
            <a:normAutofit/>
          </a:bodyPr>
          <a:lstStyle/>
          <a:p>
            <a:r>
              <a:rPr lang="en-US" sz="2400" dirty="0" smtClean="0"/>
              <a:t>I've been pleased to have had the opportunity to talk at a number of prior NWACC events, including doing talks on:</a:t>
            </a:r>
            <a:br>
              <a:rPr lang="en-US" sz="2400" dirty="0" smtClean="0"/>
            </a:br>
            <a:r>
              <a:rPr lang="en-US" sz="2400" dirty="0" smtClean="0"/>
              <a:t>-- </a:t>
            </a:r>
            <a:r>
              <a:rPr lang="en-US" sz="2400" b="1" i="1" dirty="0" smtClean="0"/>
              <a:t>The Security of Mobile Devices</a:t>
            </a:r>
            <a:r>
              <a:rPr lang="en-US" sz="2400" dirty="0"/>
              <a:t> </a:t>
            </a:r>
            <a:r>
              <a:rPr lang="en-US" sz="2400" dirty="0" smtClean="0"/>
              <a:t>in 2010</a:t>
            </a:r>
            <a:r>
              <a:rPr lang="en-US" sz="2400" dirty="0"/>
              <a:t>, </a:t>
            </a:r>
            <a:br>
              <a:rPr lang="en-US" sz="2400" dirty="0"/>
            </a:br>
            <a:r>
              <a:rPr lang="en-US" sz="2400" dirty="0"/>
              <a:t>http://pages.uoregon.edu/joe/</a:t>
            </a:r>
            <a:r>
              <a:rPr lang="en-US" sz="2400" dirty="0" err="1"/>
              <a:t>nwacc</a:t>
            </a:r>
            <a:r>
              <a:rPr lang="en-US" sz="2400" dirty="0"/>
              <a:t>-mobile-security</a:t>
            </a:r>
            <a:r>
              <a:rPr lang="en-US" sz="2400" dirty="0" smtClean="0"/>
              <a:t>/</a:t>
            </a:r>
            <a:br>
              <a:rPr lang="en-US" sz="2400" dirty="0" smtClean="0"/>
            </a:br>
            <a:r>
              <a:rPr lang="en-US" sz="2400" dirty="0" smtClean="0"/>
              <a:t>-- </a:t>
            </a:r>
            <a:r>
              <a:rPr lang="en-US" sz="2400" b="1" i="1" dirty="0" smtClean="0"/>
              <a:t>Passwords</a:t>
            </a:r>
            <a:r>
              <a:rPr lang="en-US" sz="2400" dirty="0"/>
              <a:t>,</a:t>
            </a:r>
            <a:r>
              <a:rPr lang="en-US" sz="2400" dirty="0" smtClean="0"/>
              <a:t> at an NWACC Security event in 2009,</a:t>
            </a:r>
            <a:br>
              <a:rPr lang="en-US" sz="2400" dirty="0" smtClean="0"/>
            </a:br>
            <a:r>
              <a:rPr lang="en-US" sz="2400" dirty="0" smtClean="0"/>
              <a:t>http</a:t>
            </a:r>
            <a:r>
              <a:rPr lang="en-US" sz="2400" dirty="0"/>
              <a:t>://pages.uoregon.edu/joe/passwords</a:t>
            </a:r>
            <a:r>
              <a:rPr lang="en-US" sz="2400" dirty="0" smtClean="0"/>
              <a:t>/</a:t>
            </a:r>
            <a:br>
              <a:rPr lang="en-US" sz="2400" dirty="0" smtClean="0"/>
            </a:br>
            <a:r>
              <a:rPr lang="en-US" sz="2400" dirty="0" smtClean="0"/>
              <a:t>-- </a:t>
            </a:r>
            <a:r>
              <a:rPr lang="en-US" sz="2400" b="1" i="1" dirty="0" smtClean="0"/>
              <a:t>The Inescapability of Convergence (Unless You 'Help')</a:t>
            </a:r>
            <a:r>
              <a:rPr lang="en-US" sz="2400" i="1" dirty="0" smtClean="0"/>
              <a:t>,</a:t>
            </a:r>
            <a:r>
              <a:rPr lang="en-US" sz="2400" b="1" dirty="0"/>
              <a:t> </a:t>
            </a:r>
            <a:r>
              <a:rPr lang="en-US" sz="2400" dirty="0" smtClean="0"/>
              <a:t>2006</a:t>
            </a:r>
            <a:r>
              <a:rPr lang="en-US" sz="2400" dirty="0"/>
              <a:t>, http://pages.uoregon.edu/joe/convergence</a:t>
            </a:r>
            <a:r>
              <a:rPr lang="en-US" sz="2400" dirty="0" smtClean="0"/>
              <a:t>/</a:t>
            </a:r>
            <a:r>
              <a:rPr lang="en-US" sz="1000" dirty="0" smtClean="0"/>
              <a:t/>
            </a:r>
            <a:br>
              <a:rPr lang="en-US" sz="1000" dirty="0" smtClean="0"/>
            </a:br>
            <a:r>
              <a:rPr lang="en-US" sz="2400" dirty="0" smtClean="0"/>
              <a:t>-- </a:t>
            </a:r>
            <a:r>
              <a:rPr lang="en-US" sz="2400" b="1" i="1" dirty="0" smtClean="0"/>
              <a:t>Winning the War On Spam</a:t>
            </a:r>
            <a:r>
              <a:rPr lang="en-US" sz="2400" i="1" dirty="0" smtClean="0"/>
              <a:t>,</a:t>
            </a:r>
            <a:r>
              <a:rPr lang="en-US" sz="2400" dirty="0" smtClean="0"/>
              <a:t> </a:t>
            </a:r>
            <a:r>
              <a:rPr lang="en-US" sz="2400" dirty="0"/>
              <a:t>June 2003,</a:t>
            </a:r>
            <a:br>
              <a:rPr lang="en-US" sz="2400" dirty="0"/>
            </a:br>
            <a:r>
              <a:rPr lang="en-US" sz="2400" dirty="0" smtClean="0"/>
              <a:t>http</a:t>
            </a:r>
            <a:r>
              <a:rPr lang="en-US" sz="2400" dirty="0"/>
              <a:t>://pages.uoregon.edu/joe/</a:t>
            </a:r>
            <a:r>
              <a:rPr lang="en-US" sz="2400" dirty="0" err="1"/>
              <a:t>spamwar</a:t>
            </a:r>
            <a:r>
              <a:rPr lang="en-US" sz="2400" dirty="0"/>
              <a:t>/winning-the-war-on-</a:t>
            </a:r>
            <a:r>
              <a:rPr lang="en-US" sz="2400" dirty="0" err="1" smtClean="0"/>
              <a:t>spam.pdf</a:t>
            </a:r>
            <a:r>
              <a:rPr lang="en-US" sz="2400" dirty="0" smtClean="0"/>
              <a:t> and even, way back when:</a:t>
            </a:r>
            <a:r>
              <a:rPr lang="en-US" sz="1000" dirty="0" smtClean="0"/>
              <a:t/>
            </a:r>
            <a:br>
              <a:rPr lang="en-US" sz="1000" dirty="0" smtClean="0"/>
            </a:br>
            <a:r>
              <a:rPr lang="en-US" sz="1000" dirty="0" smtClean="0"/>
              <a:t> </a:t>
            </a:r>
            <a:r>
              <a:rPr lang="en-US" sz="2400" dirty="0" smtClean="0"/>
              <a:t>-- </a:t>
            </a:r>
            <a:r>
              <a:rPr lang="en-US" sz="2400" b="1" i="1" dirty="0" smtClean="0"/>
              <a:t>Thinking About Your Wide Area Connectivity,</a:t>
            </a:r>
            <a:r>
              <a:rPr lang="en-US" sz="2400" dirty="0" smtClean="0"/>
              <a:t> </a:t>
            </a:r>
            <a:r>
              <a:rPr lang="en-US" sz="2400" dirty="0"/>
              <a:t>in </a:t>
            </a:r>
            <a:r>
              <a:rPr lang="en-US" sz="2400" dirty="0" smtClean="0"/>
              <a:t>2001</a:t>
            </a:r>
            <a:r>
              <a:rPr lang="en-US" sz="2400" dirty="0"/>
              <a:t>, http://pages.uoregon.edu/joe/</a:t>
            </a:r>
            <a:r>
              <a:rPr lang="en-US" sz="2400" dirty="0" err="1"/>
              <a:t>nwacc</a:t>
            </a:r>
            <a:r>
              <a:rPr lang="en-US" sz="2400" dirty="0"/>
              <a:t>-bandwidth-</a:t>
            </a:r>
            <a:r>
              <a:rPr lang="en-US" sz="2400" dirty="0" err="1" smtClean="0"/>
              <a:t>presentation.pdf</a:t>
            </a:r>
            <a:endParaRPr lang="en-US" sz="2400" dirty="0" smtClean="0"/>
          </a:p>
          <a:p>
            <a:r>
              <a:rPr lang="en-US" sz="2400" dirty="0" smtClean="0"/>
              <a:t>Today, though, we're going to talk about </a:t>
            </a:r>
            <a:r>
              <a:rPr lang="en-US" sz="2400" b="1" i="1" dirty="0" smtClean="0"/>
              <a:t>cloud security.</a:t>
            </a:r>
            <a:endParaRPr lang="en-US" sz="2400" b="1" i="1" dirty="0"/>
          </a:p>
        </p:txBody>
      </p:sp>
      <p:sp>
        <p:nvSpPr>
          <p:cNvPr id="4" name="Slide Number Placeholder 3"/>
          <p:cNvSpPr>
            <a:spLocks noGrp="1"/>
          </p:cNvSpPr>
          <p:nvPr>
            <p:ph type="sldNum" sz="quarter" idx="12"/>
          </p:nvPr>
        </p:nvSpPr>
        <p:spPr/>
        <p:txBody>
          <a:bodyPr/>
          <a:lstStyle/>
          <a:p>
            <a:fld id="{0AEBC2B5-9A5E-664D-818E-2CF9969E99F0}" type="slidenum">
              <a:rPr lang="en-US" smtClean="0"/>
              <a:t>7</a:t>
            </a:fld>
            <a:endParaRPr lang="en-US"/>
          </a:p>
        </p:txBody>
      </p:sp>
    </p:spTree>
    <p:extLst>
      <p:ext uri="{BB962C8B-B14F-4D97-AF65-F5344CB8AC3E}">
        <p14:creationId xmlns:p14="http://schemas.microsoft.com/office/powerpoint/2010/main" val="37867619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F3758B-F660-BB4B-9069-381C153EA647}" type="slidenum">
              <a:rPr lang="en-US" smtClean="0"/>
              <a:t>70</a:t>
            </a:fld>
            <a:endParaRPr lang="en-US"/>
          </a:p>
        </p:txBody>
      </p:sp>
      <p:pic>
        <p:nvPicPr>
          <p:cNvPr id="7" name="Picture 6" descr="google-federated-au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40" y="287464"/>
            <a:ext cx="7661098" cy="6302337"/>
          </a:xfrm>
          <a:prstGeom prst="rect">
            <a:avLst/>
          </a:prstGeom>
        </p:spPr>
      </p:pic>
    </p:spTree>
    <p:extLst>
      <p:ext uri="{BB962C8B-B14F-4D97-AF65-F5344CB8AC3E}">
        <p14:creationId xmlns:p14="http://schemas.microsoft.com/office/powerpoint/2010/main" val="3450979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648235"/>
          </a:xfrm>
        </p:spPr>
        <p:txBody>
          <a:bodyPr>
            <a:normAutofit/>
          </a:bodyPr>
          <a:lstStyle/>
          <a:p>
            <a:r>
              <a:rPr lang="en-US" sz="3200" b="1" dirty="0" smtClean="0">
                <a:cs typeface="Chalkboard"/>
              </a:rPr>
              <a:t>Google Is Not the Only OpenID Provider,</a:t>
            </a:r>
            <a:br>
              <a:rPr lang="en-US" sz="3200" b="1" dirty="0" smtClean="0">
                <a:cs typeface="Chalkboard"/>
              </a:rPr>
            </a:br>
            <a:r>
              <a:rPr lang="en-US" sz="3200" b="1" dirty="0" smtClean="0">
                <a:cs typeface="Chalkboard"/>
              </a:rPr>
              <a:t>But It's Probably the Most Widely Used One</a:t>
            </a:r>
            <a:endParaRPr lang="en-US" sz="3200" b="1" dirty="0">
              <a:cs typeface="Chalkboard"/>
            </a:endParaRPr>
          </a:p>
        </p:txBody>
      </p:sp>
      <p:sp>
        <p:nvSpPr>
          <p:cNvPr id="3" name="Content Placeholder 2"/>
          <p:cNvSpPr>
            <a:spLocks noGrp="1"/>
          </p:cNvSpPr>
          <p:nvPr>
            <p:ph idx="1"/>
          </p:nvPr>
        </p:nvSpPr>
        <p:spPr>
          <a:xfrm>
            <a:off x="156445" y="1046485"/>
            <a:ext cx="8806953" cy="5643574"/>
          </a:xfrm>
        </p:spPr>
        <p:txBody>
          <a:bodyPr>
            <a:normAutofit/>
          </a:bodyPr>
          <a:lstStyle/>
          <a:p>
            <a:r>
              <a:rPr lang="en-US" sz="2400" dirty="0" smtClean="0">
                <a:cs typeface="Chalkboard"/>
              </a:rPr>
              <a:t>There are literally hundreds of OpenID providers out there, although just a handful account for the vast majority of OpenID</a:t>
            </a:r>
            <a:r>
              <a:rPr lang="en-US" sz="2400" dirty="0">
                <a:cs typeface="Chalkboard"/>
              </a:rPr>
              <a:t> logins, see http://</a:t>
            </a:r>
            <a:r>
              <a:rPr lang="en-US" sz="2400" dirty="0" err="1">
                <a:cs typeface="Chalkboard"/>
              </a:rPr>
              <a:t>janrain.com</a:t>
            </a:r>
            <a:r>
              <a:rPr lang="en-US" sz="2400" dirty="0">
                <a:cs typeface="Chalkboard"/>
              </a:rPr>
              <a:t>/blog/what-are-most-popular-networks-social-login-and-sharing-web</a:t>
            </a:r>
            <a:r>
              <a:rPr lang="en-US" sz="2400" dirty="0" smtClean="0">
                <a:cs typeface="Chalkboard"/>
              </a:rPr>
              <a:t>/ which quotes the values:</a:t>
            </a:r>
            <a:br>
              <a:rPr lang="en-US" sz="2400" dirty="0" smtClean="0">
                <a:cs typeface="Chalkboard"/>
              </a:rPr>
            </a:br>
            <a:r>
              <a:rPr lang="en-US" sz="2400" dirty="0" smtClean="0">
                <a:cs typeface="Chalkboard"/>
              </a:rPr>
              <a:t/>
            </a:r>
            <a:br>
              <a:rPr lang="en-US" sz="2400" dirty="0" smtClean="0">
                <a:cs typeface="Chalkboard"/>
              </a:rPr>
            </a:br>
            <a:r>
              <a:rPr lang="en-US" sz="2400" b="1" i="1" dirty="0" smtClean="0">
                <a:cs typeface="Chalkboard"/>
              </a:rPr>
              <a:t>Google: 			38%			38% </a:t>
            </a:r>
            <a:r>
              <a:rPr lang="en-US" sz="2400" dirty="0" smtClean="0">
                <a:cs typeface="Chalkboard"/>
              </a:rPr>
              <a:t>(cumulative %)</a:t>
            </a:r>
            <a:r>
              <a:rPr lang="en-US" sz="2400" b="1" i="1" dirty="0" smtClean="0">
                <a:cs typeface="Chalkboard"/>
              </a:rPr>
              <a:t/>
            </a:r>
            <a:br>
              <a:rPr lang="en-US" sz="2400" b="1" i="1" dirty="0" smtClean="0">
                <a:cs typeface="Chalkboard"/>
              </a:rPr>
            </a:br>
            <a:r>
              <a:rPr lang="en-US" sz="2400" dirty="0" smtClean="0">
                <a:cs typeface="Chalkboard"/>
              </a:rPr>
              <a:t>Facebook: 			27%			65%</a:t>
            </a:r>
            <a:br>
              <a:rPr lang="en-US" sz="2400" dirty="0" smtClean="0">
                <a:cs typeface="Chalkboard"/>
              </a:rPr>
            </a:br>
            <a:r>
              <a:rPr lang="en-US" sz="2400" dirty="0" smtClean="0">
                <a:cs typeface="Chalkboard"/>
              </a:rPr>
              <a:t>Yahoo:					14%			79% </a:t>
            </a:r>
            <a:br>
              <a:rPr lang="en-US" sz="2400" dirty="0" smtClean="0">
                <a:cs typeface="Chalkboard"/>
              </a:rPr>
            </a:br>
            <a:r>
              <a:rPr lang="en-US" sz="2400" dirty="0" smtClean="0">
                <a:cs typeface="Chalkboard"/>
              </a:rPr>
              <a:t>Twitter:			7%				86%</a:t>
            </a:r>
            <a:br>
              <a:rPr lang="en-US" sz="2400" dirty="0" smtClean="0">
                <a:cs typeface="Chalkboard"/>
              </a:rPr>
            </a:br>
            <a:r>
              <a:rPr lang="en-US" sz="2400" dirty="0" smtClean="0">
                <a:cs typeface="Chalkboard"/>
              </a:rPr>
              <a:t>Windows Live:	6%				92%</a:t>
            </a:r>
            <a:br>
              <a:rPr lang="en-US" sz="2400" dirty="0" smtClean="0">
                <a:cs typeface="Chalkboard"/>
              </a:rPr>
            </a:br>
            <a:r>
              <a:rPr lang="en-US" sz="2400" dirty="0" smtClean="0">
                <a:cs typeface="Chalkboard"/>
              </a:rPr>
              <a:t>Other:				8%				100%</a:t>
            </a:r>
            <a:br>
              <a:rPr lang="en-US" sz="2400" dirty="0" smtClean="0">
                <a:cs typeface="Chalkboard"/>
              </a:rPr>
            </a:br>
            <a:endParaRPr lang="en-US" sz="2400" dirty="0">
              <a:cs typeface="Chalkboard"/>
            </a:endParaRPr>
          </a:p>
          <a:p>
            <a:r>
              <a:rPr lang="en-US" sz="2400" dirty="0" smtClean="0">
                <a:cs typeface="Chalkboard"/>
              </a:rPr>
              <a:t>That same article notes that OpenID provider popularity varies with the type of web site that's being accessed.</a:t>
            </a:r>
          </a:p>
        </p:txBody>
      </p:sp>
      <p:sp>
        <p:nvSpPr>
          <p:cNvPr id="4" name="Slide Number Placeholder 3"/>
          <p:cNvSpPr>
            <a:spLocks noGrp="1"/>
          </p:cNvSpPr>
          <p:nvPr>
            <p:ph type="sldNum" sz="quarter" idx="12"/>
          </p:nvPr>
        </p:nvSpPr>
        <p:spPr/>
        <p:txBody>
          <a:bodyPr/>
          <a:lstStyle/>
          <a:p>
            <a:fld id="{52F3758B-F660-BB4B-9069-381C153EA647}" type="slidenum">
              <a:rPr lang="en-US" smtClean="0"/>
              <a:t>71</a:t>
            </a:fld>
            <a:endParaRPr lang="en-US"/>
          </a:p>
        </p:txBody>
      </p:sp>
    </p:spTree>
    <p:extLst>
      <p:ext uri="{BB962C8B-B14F-4D97-AF65-F5344CB8AC3E}">
        <p14:creationId xmlns:p14="http://schemas.microsoft.com/office/powerpoint/2010/main" val="2501514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F3758B-F660-BB4B-9069-381C153EA647}" type="slidenum">
              <a:rPr lang="en-US" smtClean="0"/>
              <a:t>72</a:t>
            </a:fld>
            <a:endParaRPr lang="en-US"/>
          </a:p>
        </p:txBody>
      </p:sp>
      <p:pic>
        <p:nvPicPr>
          <p:cNvPr id="2" name="Picture 1" descr="open-id-provide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83" y="415536"/>
            <a:ext cx="7661378" cy="5940814"/>
          </a:xfrm>
          <a:prstGeom prst="rect">
            <a:avLst/>
          </a:prstGeom>
        </p:spPr>
      </p:pic>
    </p:spTree>
    <p:extLst>
      <p:ext uri="{BB962C8B-B14F-4D97-AF65-F5344CB8AC3E}">
        <p14:creationId xmlns:p14="http://schemas.microsoft.com/office/powerpoint/2010/main" val="42727602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932975"/>
          </a:xfrm>
        </p:spPr>
        <p:txBody>
          <a:bodyPr>
            <a:normAutofit/>
          </a:bodyPr>
          <a:lstStyle/>
          <a:p>
            <a:r>
              <a:rPr lang="en-US" sz="3200" b="1" dirty="0" smtClean="0">
                <a:cs typeface="Chalkboard"/>
              </a:rPr>
              <a:t>Not All OpenID Providers Will Necessarily </a:t>
            </a:r>
            <a:br>
              <a:rPr lang="en-US" sz="3200" b="1" dirty="0" smtClean="0">
                <a:cs typeface="Chalkboard"/>
              </a:rPr>
            </a:br>
            <a:r>
              <a:rPr lang="en-US" sz="3200" b="1" dirty="0" smtClean="0">
                <a:cs typeface="Chalkboard"/>
              </a:rPr>
              <a:t>Work The Way Originally Intended...</a:t>
            </a:r>
            <a:endParaRPr lang="en-US" sz="3200" b="1" dirty="0">
              <a:cs typeface="Chalkboard"/>
            </a:endParaRPr>
          </a:p>
        </p:txBody>
      </p:sp>
      <p:sp>
        <p:nvSpPr>
          <p:cNvPr id="3" name="Content Placeholder 2"/>
          <p:cNvSpPr>
            <a:spLocks noGrp="1"/>
          </p:cNvSpPr>
          <p:nvPr>
            <p:ph idx="1"/>
          </p:nvPr>
        </p:nvSpPr>
        <p:spPr>
          <a:xfrm>
            <a:off x="156445" y="1350997"/>
            <a:ext cx="8806953" cy="5339062"/>
          </a:xfrm>
        </p:spPr>
        <p:txBody>
          <a:bodyPr>
            <a:normAutofit/>
          </a:bodyPr>
          <a:lstStyle/>
          <a:p>
            <a:r>
              <a:rPr lang="en-US" sz="2400" dirty="0" smtClean="0">
                <a:cs typeface="Chalkboard"/>
              </a:rPr>
              <a:t>For example, imagine an OpenID provider that provides a redirection layer between an OpenID, concealing/protecting a user's real email address from disclosure... </a:t>
            </a:r>
            <a:endParaRPr lang="en-US" sz="2400" dirty="0" smtClean="0">
              <a:cs typeface="Chalkboard"/>
            </a:endParaRPr>
          </a:p>
          <a:p>
            <a:endParaRPr lang="en-US" sz="2400" dirty="0">
              <a:cs typeface="Chalkboard"/>
            </a:endParaRPr>
          </a:p>
          <a:p>
            <a:r>
              <a:rPr lang="en-US" sz="2400" dirty="0" smtClean="0">
                <a:cs typeface="Chalkboard"/>
              </a:rPr>
              <a:t>This </a:t>
            </a:r>
            <a:r>
              <a:rPr lang="en-US" sz="2400" dirty="0" smtClean="0">
                <a:cs typeface="Chalkboard"/>
              </a:rPr>
              <a:t>is not a hypothetical service – this is exactly what LiquidID</a:t>
            </a:r>
            <a:r>
              <a:rPr lang="en-US" sz="2400" dirty="0">
                <a:cs typeface="Chalkboard"/>
              </a:rPr>
              <a:t> </a:t>
            </a:r>
            <a:r>
              <a:rPr lang="en-US" sz="2400" dirty="0" smtClean="0">
                <a:cs typeface="Chalkboard"/>
              </a:rPr>
              <a:t>does, </a:t>
            </a:r>
            <a:r>
              <a:rPr lang="en-US" sz="2400" dirty="0" smtClean="0">
                <a:cs typeface="Chalkboard"/>
              </a:rPr>
              <a:t>see </a:t>
            </a:r>
            <a:r>
              <a:rPr lang="en-US" sz="2400" dirty="0" smtClean="0">
                <a:cs typeface="Chalkboard"/>
              </a:rPr>
              <a:t>http</a:t>
            </a:r>
            <a:r>
              <a:rPr lang="en-US" sz="2400" dirty="0">
                <a:cs typeface="Chalkboard"/>
              </a:rPr>
              <a:t>://</a:t>
            </a:r>
            <a:r>
              <a:rPr lang="en-US" sz="2400" dirty="0" err="1">
                <a:cs typeface="Chalkboard"/>
              </a:rPr>
              <a:t>liquidid.net</a:t>
            </a:r>
            <a:r>
              <a:rPr lang="en-US" sz="2400" dirty="0">
                <a:cs typeface="Chalkboard"/>
              </a:rPr>
              <a:t>/</a:t>
            </a:r>
            <a:r>
              <a:rPr lang="en-US" sz="2400" dirty="0" err="1" smtClean="0">
                <a:cs typeface="Chalkboard"/>
              </a:rPr>
              <a:t>home.php</a:t>
            </a:r>
            <a:r>
              <a:rPr lang="en-US" sz="2400" dirty="0" smtClean="0">
                <a:cs typeface="Chalkboard"/>
              </a:rPr>
              <a:t> (does this remind you of </a:t>
            </a:r>
            <a:r>
              <a:rPr lang="en-US" sz="2400" dirty="0" smtClean="0">
                <a:cs typeface="Chalkboard"/>
              </a:rPr>
              <a:t>privacy</a:t>
            </a:r>
            <a:r>
              <a:rPr lang="en-US" sz="2400" dirty="0" smtClean="0">
                <a:cs typeface="Chalkboard"/>
              </a:rPr>
              <a:t>/proxy domain name registrations? It sure strikes a chord for me in this respect...)</a:t>
            </a:r>
          </a:p>
          <a:p>
            <a:endParaRPr lang="en-US" sz="2400" dirty="0">
              <a:cs typeface="Chalkboard"/>
            </a:endParaRPr>
          </a:p>
          <a:p>
            <a:r>
              <a:rPr lang="en-US" sz="2400" dirty="0" smtClean="0">
                <a:cs typeface="Chalkboard"/>
              </a:rPr>
              <a:t>Even more "interestingly," imagine an OpenID provider that offers completely anonymous "throw away" OpenID credentials, much in the way that Mailinator offers completely anonymous throw away email addresses...</a:t>
            </a:r>
          </a:p>
        </p:txBody>
      </p:sp>
      <p:sp>
        <p:nvSpPr>
          <p:cNvPr id="4" name="Slide Number Placeholder 3"/>
          <p:cNvSpPr>
            <a:spLocks noGrp="1"/>
          </p:cNvSpPr>
          <p:nvPr>
            <p:ph type="sldNum" sz="quarter" idx="12"/>
          </p:nvPr>
        </p:nvSpPr>
        <p:spPr/>
        <p:txBody>
          <a:bodyPr/>
          <a:lstStyle/>
          <a:p>
            <a:fld id="{52F3758B-F660-BB4B-9069-381C153EA647}" type="slidenum">
              <a:rPr lang="en-US" smtClean="0"/>
              <a:t>73</a:t>
            </a:fld>
            <a:endParaRPr lang="en-US"/>
          </a:p>
        </p:txBody>
      </p:sp>
    </p:spTree>
    <p:extLst>
      <p:ext uri="{BB962C8B-B14F-4D97-AF65-F5344CB8AC3E}">
        <p14:creationId xmlns:p14="http://schemas.microsoft.com/office/powerpoint/2010/main" val="35088687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F3758B-F660-BB4B-9069-381C153EA647}" type="slidenum">
              <a:rPr lang="en-US" smtClean="0"/>
              <a:t>74</a:t>
            </a:fld>
            <a:endParaRPr lang="en-US"/>
          </a:p>
        </p:txBody>
      </p:sp>
      <p:pic>
        <p:nvPicPr>
          <p:cNvPr id="5" name="Picture 4" descr="anonymous-open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37" y="339481"/>
            <a:ext cx="8294964" cy="6111205"/>
          </a:xfrm>
          <a:prstGeom prst="rect">
            <a:avLst/>
          </a:prstGeom>
        </p:spPr>
      </p:pic>
    </p:spTree>
    <p:extLst>
      <p:ext uri="{BB962C8B-B14F-4D97-AF65-F5344CB8AC3E}">
        <p14:creationId xmlns:p14="http://schemas.microsoft.com/office/powerpoint/2010/main" val="1509907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1080581"/>
          </a:xfrm>
        </p:spPr>
        <p:txBody>
          <a:bodyPr>
            <a:normAutofit/>
          </a:bodyPr>
          <a:lstStyle/>
          <a:p>
            <a:r>
              <a:rPr lang="en-US" sz="3200" b="1" dirty="0" smtClean="0">
                <a:cs typeface="Chalkboard"/>
              </a:rPr>
              <a:t>So What DOES Gets Shared When OpenID </a:t>
            </a:r>
            <a:r>
              <a:rPr lang="en-US" sz="3200" b="1" dirty="0" smtClean="0">
                <a:cs typeface="Chalkboard"/>
              </a:rPr>
              <a:t/>
            </a:r>
            <a:br>
              <a:rPr lang="en-US" sz="3200" b="1" dirty="0" smtClean="0">
                <a:cs typeface="Chalkboard"/>
              </a:rPr>
            </a:br>
            <a:r>
              <a:rPr lang="en-US" sz="3200" b="1" dirty="0" smtClean="0">
                <a:cs typeface="Chalkboard"/>
              </a:rPr>
              <a:t>Is </a:t>
            </a:r>
            <a:r>
              <a:rPr lang="en-US" sz="3200" b="1" dirty="0" smtClean="0">
                <a:cs typeface="Chalkboard"/>
              </a:rPr>
              <a:t>Used? Answer: It Varies By Provider. </a:t>
            </a:r>
            <a:endParaRPr lang="en-US" sz="3200" b="1" dirty="0">
              <a:cs typeface="Chalkboard"/>
            </a:endParaRPr>
          </a:p>
        </p:txBody>
      </p:sp>
      <p:sp>
        <p:nvSpPr>
          <p:cNvPr id="4" name="Slide Number Placeholder 3"/>
          <p:cNvSpPr>
            <a:spLocks noGrp="1"/>
          </p:cNvSpPr>
          <p:nvPr>
            <p:ph type="sldNum" sz="quarter" idx="12"/>
          </p:nvPr>
        </p:nvSpPr>
        <p:spPr/>
        <p:txBody>
          <a:bodyPr/>
          <a:lstStyle/>
          <a:p>
            <a:fld id="{52F3758B-F660-BB4B-9069-381C153EA647}" type="slidenum">
              <a:rPr lang="en-US" smtClean="0"/>
              <a:t>75</a:t>
            </a:fld>
            <a:endParaRPr lang="en-US"/>
          </a:p>
        </p:txBody>
      </p:sp>
      <p:pic>
        <p:nvPicPr>
          <p:cNvPr id="9" name="Picture 8" descr="blogger-data-sha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03" y="1382751"/>
            <a:ext cx="8335498" cy="4472263"/>
          </a:xfrm>
          <a:prstGeom prst="rect">
            <a:avLst/>
          </a:prstGeom>
        </p:spPr>
      </p:pic>
      <p:sp>
        <p:nvSpPr>
          <p:cNvPr id="10" name="TextBox 9"/>
          <p:cNvSpPr txBox="1"/>
          <p:nvPr/>
        </p:nvSpPr>
        <p:spPr>
          <a:xfrm>
            <a:off x="351303" y="6171684"/>
            <a:ext cx="7869589" cy="400110"/>
          </a:xfrm>
          <a:prstGeom prst="rect">
            <a:avLst/>
          </a:prstGeom>
          <a:noFill/>
        </p:spPr>
        <p:txBody>
          <a:bodyPr wrap="none" rtlCol="0">
            <a:spAutoFit/>
          </a:bodyPr>
          <a:lstStyle/>
          <a:p>
            <a:r>
              <a:rPr lang="en-US" sz="2000" dirty="0" smtClean="0">
                <a:latin typeface="Chalkboard"/>
                <a:cs typeface="Chalkboard"/>
              </a:rPr>
              <a:t>"Display Name, Homepage, Identifier, Preferred Username, URLs "</a:t>
            </a:r>
            <a:endParaRPr lang="en-US" sz="2000" dirty="0">
              <a:latin typeface="Chalkboard"/>
              <a:cs typeface="Chalkboard"/>
            </a:endParaRPr>
          </a:p>
        </p:txBody>
      </p:sp>
    </p:spTree>
    <p:extLst>
      <p:ext uri="{BB962C8B-B14F-4D97-AF65-F5344CB8AC3E}">
        <p14:creationId xmlns:p14="http://schemas.microsoft.com/office/powerpoint/2010/main" val="2672991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635755"/>
          </a:xfrm>
        </p:spPr>
        <p:txBody>
          <a:bodyPr>
            <a:normAutofit/>
          </a:bodyPr>
          <a:lstStyle/>
          <a:p>
            <a:r>
              <a:rPr lang="en-US" sz="3200" b="1" dirty="0" smtClean="0">
                <a:cs typeface="Chalkboard"/>
              </a:rPr>
              <a:t>Facebook</a:t>
            </a:r>
            <a:r>
              <a:rPr lang="en-US" sz="3200" b="1" dirty="0">
                <a:cs typeface="Chalkboard"/>
              </a:rPr>
              <a:t>?</a:t>
            </a:r>
            <a:r>
              <a:rPr lang="en-US" sz="3200" b="1" dirty="0" smtClean="0">
                <a:cs typeface="Chalkboard"/>
              </a:rPr>
              <a:t> LOTS More Gets Shared</a:t>
            </a:r>
            <a:endParaRPr lang="en-US" sz="3200" b="1" dirty="0">
              <a:cs typeface="Chalkboard"/>
            </a:endParaRPr>
          </a:p>
        </p:txBody>
      </p:sp>
      <p:sp>
        <p:nvSpPr>
          <p:cNvPr id="4" name="Slide Number Placeholder 3"/>
          <p:cNvSpPr>
            <a:spLocks noGrp="1"/>
          </p:cNvSpPr>
          <p:nvPr>
            <p:ph type="sldNum" sz="quarter" idx="12"/>
          </p:nvPr>
        </p:nvSpPr>
        <p:spPr/>
        <p:txBody>
          <a:bodyPr/>
          <a:lstStyle/>
          <a:p>
            <a:fld id="{52F3758B-F660-BB4B-9069-381C153EA647}" type="slidenum">
              <a:rPr lang="en-US" smtClean="0"/>
              <a:t>76</a:t>
            </a:fld>
            <a:endParaRPr lang="en-US"/>
          </a:p>
        </p:txBody>
      </p:sp>
      <p:pic>
        <p:nvPicPr>
          <p:cNvPr id="3" name="Picture 2" descr="facebook-inf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7" y="810598"/>
            <a:ext cx="7236105" cy="5817732"/>
          </a:xfrm>
          <a:prstGeom prst="rect">
            <a:avLst/>
          </a:prstGeom>
        </p:spPr>
      </p:pic>
    </p:spTree>
    <p:extLst>
      <p:ext uri="{BB962C8B-B14F-4D97-AF65-F5344CB8AC3E}">
        <p14:creationId xmlns:p14="http://schemas.microsoft.com/office/powerpoint/2010/main" val="19855229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843"/>
            <a:ext cx="9143999" cy="959995"/>
          </a:xfrm>
        </p:spPr>
        <p:txBody>
          <a:bodyPr>
            <a:normAutofit/>
          </a:bodyPr>
          <a:lstStyle/>
          <a:p>
            <a:r>
              <a:rPr lang="en-US" sz="3200" b="1" dirty="0" smtClean="0">
                <a:cs typeface="Chalkboard"/>
              </a:rPr>
              <a:t>Is Disclosing More Information About </a:t>
            </a:r>
            <a:br>
              <a:rPr lang="en-US" sz="3200" b="1" dirty="0" smtClean="0">
                <a:cs typeface="Chalkboard"/>
              </a:rPr>
            </a:br>
            <a:r>
              <a:rPr lang="en-US" sz="3200" b="1" dirty="0" smtClean="0">
                <a:cs typeface="Chalkboard"/>
              </a:rPr>
              <a:t>Users A Good Thing, or A Bad Thing?</a:t>
            </a:r>
            <a:endParaRPr lang="en-US" sz="3200" b="1" dirty="0">
              <a:cs typeface="Chalkboard"/>
            </a:endParaRPr>
          </a:p>
        </p:txBody>
      </p:sp>
      <p:sp>
        <p:nvSpPr>
          <p:cNvPr id="3" name="Content Placeholder 2"/>
          <p:cNvSpPr>
            <a:spLocks noGrp="1"/>
          </p:cNvSpPr>
          <p:nvPr>
            <p:ph idx="1"/>
          </p:nvPr>
        </p:nvSpPr>
        <p:spPr>
          <a:xfrm>
            <a:off x="156445" y="1418547"/>
            <a:ext cx="8806953" cy="5271512"/>
          </a:xfrm>
        </p:spPr>
        <p:txBody>
          <a:bodyPr>
            <a:normAutofit/>
          </a:bodyPr>
          <a:lstStyle/>
          <a:p>
            <a:r>
              <a:rPr lang="en-US" sz="2200" dirty="0" smtClean="0">
                <a:cs typeface="Chalkboard"/>
              </a:rPr>
              <a:t>If a </a:t>
            </a:r>
            <a:r>
              <a:rPr lang="en-US" sz="2200" u="sng" dirty="0" smtClean="0">
                <a:cs typeface="Chalkboard"/>
              </a:rPr>
              <a:t>legitimate</a:t>
            </a:r>
            <a:r>
              <a:rPr lang="en-US" sz="2200" dirty="0" smtClean="0">
                <a:cs typeface="Chalkboard"/>
              </a:rPr>
              <a:t> service is relying on an OpenID for authentication, having more information about a user helps them to potentially identify and manage problematic users.</a:t>
            </a:r>
            <a:endParaRPr lang="en-US" sz="2200" dirty="0">
              <a:cs typeface="Chalkboard"/>
            </a:endParaRPr>
          </a:p>
          <a:p>
            <a:r>
              <a:rPr lang="en-US" sz="2200" dirty="0" smtClean="0">
                <a:cs typeface="Chalkboard"/>
              </a:rPr>
              <a:t>On the other hand, if I'm a </a:t>
            </a:r>
            <a:r>
              <a:rPr lang="en-US" sz="2200" u="sng" dirty="0" smtClean="0">
                <a:cs typeface="Chalkboard"/>
              </a:rPr>
              <a:t>bad</a:t>
            </a:r>
            <a:r>
              <a:rPr lang="en-US" sz="2200" dirty="0" smtClean="0">
                <a:cs typeface="Chalkboard"/>
              </a:rPr>
              <a:t> site attempting to leverage OpenID to mine information about users, the more information that gets shared with them, the bigger the potential risk to user privacy</a:t>
            </a:r>
            <a:r>
              <a:rPr lang="en-US" sz="2200" dirty="0">
                <a:cs typeface="Chalkboard"/>
              </a:rPr>
              <a:t>.</a:t>
            </a:r>
          </a:p>
          <a:p>
            <a:r>
              <a:rPr lang="en-US" sz="2200" dirty="0" smtClean="0">
                <a:cs typeface="Chalkboard"/>
              </a:rPr>
              <a:t>Presumably privacy-aware users would prefer to use whatever OpenID identity provider releases the LEAST information about me</a:t>
            </a:r>
            <a:r>
              <a:rPr lang="en-US" sz="2200" dirty="0">
                <a:cs typeface="Chalkboard"/>
              </a:rPr>
              <a:t> </a:t>
            </a:r>
            <a:r>
              <a:rPr lang="en-US" sz="2200" dirty="0" smtClean="0">
                <a:cs typeface="Chalkboard"/>
              </a:rPr>
              <a:t>(while still being acceptable to the services I use), but most users just don't seem to know/care.</a:t>
            </a:r>
          </a:p>
          <a:p>
            <a:r>
              <a:rPr lang="en-US" sz="2200" dirty="0" smtClean="0">
                <a:cs typeface="Chalkboard"/>
              </a:rPr>
              <a:t>One more point: virtually all of these user attributes are "self-asserted"/"user-supplied" – should you even bother paying </a:t>
            </a:r>
            <a:br>
              <a:rPr lang="en-US" sz="2200" dirty="0" smtClean="0">
                <a:cs typeface="Chalkboard"/>
              </a:rPr>
            </a:br>
            <a:r>
              <a:rPr lang="en-US" sz="2200" dirty="0" smtClean="0">
                <a:cs typeface="Chalkboard"/>
              </a:rPr>
              <a:t>attention to them anyway? What if users simply choose to lie?</a:t>
            </a:r>
          </a:p>
          <a:p>
            <a:endParaRPr lang="en-US" sz="2400" dirty="0">
              <a:cs typeface="Chalkboard"/>
            </a:endParaRPr>
          </a:p>
          <a:p>
            <a:endParaRPr lang="en-US" sz="2400" dirty="0" smtClean="0">
              <a:cs typeface="Chalkboard"/>
            </a:endParaRPr>
          </a:p>
        </p:txBody>
      </p:sp>
      <p:sp>
        <p:nvSpPr>
          <p:cNvPr id="4" name="Slide Number Placeholder 3"/>
          <p:cNvSpPr>
            <a:spLocks noGrp="1"/>
          </p:cNvSpPr>
          <p:nvPr>
            <p:ph type="sldNum" sz="quarter" idx="12"/>
          </p:nvPr>
        </p:nvSpPr>
        <p:spPr/>
        <p:txBody>
          <a:bodyPr/>
          <a:lstStyle/>
          <a:p>
            <a:fld id="{52F3758B-F660-BB4B-9069-381C153EA647}" type="slidenum">
              <a:rPr lang="en-US" smtClean="0"/>
              <a:t>77</a:t>
            </a:fld>
            <a:endParaRPr lang="en-US"/>
          </a:p>
        </p:txBody>
      </p:sp>
    </p:spTree>
    <p:extLst>
      <p:ext uri="{BB962C8B-B14F-4D97-AF65-F5344CB8AC3E}">
        <p14:creationId xmlns:p14="http://schemas.microsoft.com/office/powerpoint/2010/main" val="42926890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614362"/>
          </a:xfrm>
        </p:spPr>
        <p:txBody>
          <a:bodyPr>
            <a:normAutofit/>
          </a:bodyPr>
          <a:lstStyle/>
          <a:p>
            <a:r>
              <a:rPr lang="en-US" sz="3200" b="1" dirty="0" smtClean="0"/>
              <a:t>Using The Cloud -- Losing Your Logs?</a:t>
            </a:r>
            <a:endParaRPr lang="en-US" sz="3200" b="1" dirty="0"/>
          </a:p>
        </p:txBody>
      </p:sp>
      <p:sp>
        <p:nvSpPr>
          <p:cNvPr id="3" name="Content Placeholder 2"/>
          <p:cNvSpPr>
            <a:spLocks noGrp="1"/>
          </p:cNvSpPr>
          <p:nvPr>
            <p:ph idx="1"/>
          </p:nvPr>
        </p:nvSpPr>
        <p:spPr>
          <a:xfrm>
            <a:off x="243840" y="1130300"/>
            <a:ext cx="8696960" cy="5534660"/>
          </a:xfrm>
        </p:spPr>
        <p:txBody>
          <a:bodyPr>
            <a:normAutofit/>
          </a:bodyPr>
          <a:lstStyle/>
          <a:p>
            <a:r>
              <a:rPr lang="en-US" sz="2400" dirty="0" smtClean="0"/>
              <a:t>One of the really useful things you get when you run services locally is log files. You get to see how your service is used, and how people attempt to abuse it. Hopefully you're doing that logging to a central log server.</a:t>
            </a:r>
          </a:p>
          <a:p>
            <a:r>
              <a:rPr lang="en-US" sz="2400" dirty="0" smtClean="0"/>
              <a:t>In some cases, when you move to the cloud, you may lose access to those sort of log files, and that can really hurt when it comes to your situational awareness. A major attack may be going on, and you might not ever know</a:t>
            </a:r>
            <a:r>
              <a:rPr lang="en-US" sz="2400" dirty="0"/>
              <a:t> </a:t>
            </a:r>
            <a:r>
              <a:rPr lang="en-US" sz="2400" dirty="0" smtClean="0"/>
              <a:t>(until it is potentially too late).</a:t>
            </a:r>
          </a:p>
          <a:p>
            <a:r>
              <a:rPr lang="en-US" sz="2400" dirty="0" smtClean="0"/>
              <a:t>In other cases, logs are available for web-based review, but not for centralized </a:t>
            </a:r>
            <a:r>
              <a:rPr lang="en-US" sz="2400" dirty="0" err="1" smtClean="0"/>
              <a:t>sysloging</a:t>
            </a:r>
            <a:r>
              <a:rPr lang="en-US" sz="2400" dirty="0"/>
              <a:t>.</a:t>
            </a:r>
          </a:p>
          <a:p>
            <a:r>
              <a:rPr lang="en-US" sz="2400" dirty="0" smtClean="0"/>
              <a:t>Sometimes logs are available, but only if you specifically ask for them to be made available...</a:t>
            </a:r>
          </a:p>
        </p:txBody>
      </p:sp>
      <p:sp>
        <p:nvSpPr>
          <p:cNvPr id="4" name="Slide Number Placeholder 3"/>
          <p:cNvSpPr>
            <a:spLocks noGrp="1"/>
          </p:cNvSpPr>
          <p:nvPr>
            <p:ph type="sldNum" sz="quarter" idx="12"/>
          </p:nvPr>
        </p:nvSpPr>
        <p:spPr/>
        <p:txBody>
          <a:bodyPr/>
          <a:lstStyle/>
          <a:p>
            <a:fld id="{0AEBC2B5-9A5E-664D-818E-2CF9969E99F0}" type="slidenum">
              <a:rPr lang="en-US" smtClean="0"/>
              <a:t>78</a:t>
            </a:fld>
            <a:endParaRPr lang="en-US"/>
          </a:p>
        </p:txBody>
      </p:sp>
    </p:spTree>
    <p:extLst>
      <p:ext uri="{BB962C8B-B14F-4D97-AF65-F5344CB8AC3E}">
        <p14:creationId xmlns:p14="http://schemas.microsoft.com/office/powerpoint/2010/main" val="40557262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EBC2B5-9A5E-664D-818E-2CF9969E99F0}" type="slidenum">
              <a:rPr lang="en-US" smtClean="0"/>
              <a:t>79</a:t>
            </a:fld>
            <a:endParaRPr lang="en-US"/>
          </a:p>
        </p:txBody>
      </p:sp>
      <p:pic>
        <p:nvPicPr>
          <p:cNvPr id="7" name="Picture 6" descr="azure-log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308977"/>
            <a:ext cx="6565900" cy="5947848"/>
          </a:xfrm>
          <a:prstGeom prst="rect">
            <a:avLst/>
          </a:prstGeom>
        </p:spPr>
      </p:pic>
    </p:spTree>
    <p:extLst>
      <p:ext uri="{BB962C8B-B14F-4D97-AF65-F5344CB8AC3E}">
        <p14:creationId xmlns:p14="http://schemas.microsoft.com/office/powerpoint/2010/main" val="19143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 y="183931"/>
            <a:ext cx="8960069" cy="744483"/>
          </a:xfrm>
        </p:spPr>
        <p:txBody>
          <a:bodyPr>
            <a:noAutofit/>
          </a:bodyPr>
          <a:lstStyle/>
          <a:p>
            <a:r>
              <a:rPr lang="en-US" sz="2600" b="1" dirty="0" smtClean="0"/>
              <a:t>This </a:t>
            </a:r>
            <a:r>
              <a:rPr lang="en-US" sz="2600" b="1" u="sng" dirty="0" smtClean="0"/>
              <a:t>Is</a:t>
            </a:r>
            <a:r>
              <a:rPr lang="en-US" sz="2600" b="1" dirty="0" smtClean="0"/>
              <a:t> My First Talk on </a:t>
            </a:r>
            <a:r>
              <a:rPr lang="en-US" sz="2600" b="1" i="1" dirty="0" smtClean="0"/>
              <a:t>Cloud Security</a:t>
            </a:r>
            <a:r>
              <a:rPr lang="en-US" sz="2600" b="1" dirty="0" smtClean="0"/>
              <a:t> </a:t>
            </a:r>
            <a:r>
              <a:rPr lang="en-US" sz="2600" b="1" u="sng" dirty="0" smtClean="0"/>
              <a:t>for NWACC</a:t>
            </a:r>
            <a:r>
              <a:rPr lang="en-US" sz="2600" b="1" dirty="0" smtClean="0"/>
              <a:t>, But It Is </a:t>
            </a:r>
            <a:r>
              <a:rPr lang="en-US" sz="2600" b="1" u="sng" dirty="0" smtClean="0"/>
              <a:t>Not</a:t>
            </a:r>
            <a:r>
              <a:rPr lang="en-US" sz="2600" b="1" dirty="0" smtClean="0"/>
              <a:t> My First Cloud Security Talk...</a:t>
            </a:r>
            <a:endParaRPr lang="en-US" sz="2600" b="1" dirty="0"/>
          </a:p>
        </p:txBody>
      </p:sp>
      <p:sp>
        <p:nvSpPr>
          <p:cNvPr id="3" name="Content Placeholder 2"/>
          <p:cNvSpPr>
            <a:spLocks noGrp="1"/>
          </p:cNvSpPr>
          <p:nvPr>
            <p:ph idx="1"/>
          </p:nvPr>
        </p:nvSpPr>
        <p:spPr>
          <a:xfrm>
            <a:off x="262758" y="1156139"/>
            <a:ext cx="8434201" cy="5508822"/>
          </a:xfrm>
        </p:spPr>
        <p:txBody>
          <a:bodyPr>
            <a:normAutofit/>
          </a:bodyPr>
          <a:lstStyle/>
          <a:p>
            <a:r>
              <a:rPr lang="en-US" sz="2400" b="1" i="1" dirty="0" smtClean="0"/>
              <a:t>Internet2 NET+ Technical Architecture: An Introduction to Security Considerations</a:t>
            </a:r>
            <a:r>
              <a:rPr lang="en-US" sz="2400" i="1" dirty="0" smtClean="0"/>
              <a:t>, </a:t>
            </a:r>
            <a:r>
              <a:rPr lang="en-US" sz="2400" dirty="0" smtClean="0"/>
              <a:t/>
            </a:r>
            <a:br>
              <a:rPr lang="en-US" sz="2400" dirty="0" smtClean="0"/>
            </a:br>
            <a:r>
              <a:rPr lang="en-US" sz="2400" dirty="0" smtClean="0"/>
              <a:t>Internet2 Member Meeting, April 2012,</a:t>
            </a:r>
            <a:r>
              <a:rPr lang="en-US" sz="2400" dirty="0"/>
              <a:t/>
            </a:r>
            <a:br>
              <a:rPr lang="en-US" sz="2400" dirty="0"/>
            </a:br>
            <a:r>
              <a:rPr lang="en-US" sz="2400" dirty="0"/>
              <a:t>http://pages.uoregon.edu/joe/netplus-sec</a:t>
            </a:r>
            <a:r>
              <a:rPr lang="en-US" sz="2400" dirty="0" smtClean="0"/>
              <a:t>/</a:t>
            </a:r>
            <a:endParaRPr lang="en-US" sz="2400" dirty="0" smtClean="0"/>
          </a:p>
          <a:p>
            <a:r>
              <a:rPr lang="en-US" sz="2400" b="1" i="1" dirty="0" smtClean="0"/>
              <a:t>Updates on Two Topics: The Security of Cloud Computing and The Security of Mobile Devices,</a:t>
            </a:r>
            <a:br>
              <a:rPr lang="en-US" sz="2400" b="1" i="1" dirty="0" smtClean="0"/>
            </a:br>
            <a:r>
              <a:rPr lang="en-US" sz="2400" dirty="0" smtClean="0"/>
              <a:t>Internet2 Member Meeting</a:t>
            </a:r>
            <a:r>
              <a:rPr lang="en-US" sz="2400" dirty="0"/>
              <a:t>, April 2010,</a:t>
            </a:r>
            <a:br>
              <a:rPr lang="en-US" sz="2400" dirty="0"/>
            </a:br>
            <a:r>
              <a:rPr lang="en-US" sz="2400" dirty="0"/>
              <a:t>http://pages.uoregon.edu/joe/sec-update-spring10</a:t>
            </a:r>
            <a:r>
              <a:rPr lang="en-US" sz="2400" dirty="0" smtClean="0"/>
              <a:t>/</a:t>
            </a:r>
            <a:endParaRPr lang="en-US" sz="2400" dirty="0"/>
          </a:p>
          <a:p>
            <a:r>
              <a:rPr lang="en-US" sz="2400" b="1" i="1" dirty="0" smtClean="0"/>
              <a:t>Cloud Computing and </a:t>
            </a:r>
            <a:r>
              <a:rPr lang="en-US" sz="2400" b="1" i="1" dirty="0"/>
              <a:t>Security </a:t>
            </a:r>
            <a:r>
              <a:rPr lang="en-US" sz="2400" b="1" i="1" dirty="0" smtClean="0"/>
              <a:t>Considerations,</a:t>
            </a:r>
            <a:r>
              <a:rPr lang="en-US" sz="2400" i="1" dirty="0" smtClean="0"/>
              <a:t> </a:t>
            </a:r>
            <a:r>
              <a:rPr lang="en-US" sz="2400" dirty="0" smtClean="0"/>
              <a:t>Internet2 Joint Techs,</a:t>
            </a:r>
            <a:r>
              <a:rPr lang="en-US" sz="2400" dirty="0"/>
              <a:t> </a:t>
            </a:r>
            <a:r>
              <a:rPr lang="en-US" sz="2400" dirty="0" smtClean="0"/>
              <a:t>February 2010, </a:t>
            </a:r>
            <a:br>
              <a:rPr lang="en-US" sz="2400" dirty="0" smtClean="0"/>
            </a:br>
            <a:r>
              <a:rPr lang="en-US" sz="2400" dirty="0" smtClean="0"/>
              <a:t>http</a:t>
            </a:r>
            <a:r>
              <a:rPr lang="en-US" sz="2400" dirty="0"/>
              <a:t>://pages.uoregon.edu/joe/cloud-computing-security</a:t>
            </a:r>
            <a:r>
              <a:rPr lang="en-US" sz="2400" dirty="0" smtClean="0"/>
              <a:t>/</a:t>
            </a:r>
          </a:p>
          <a:p>
            <a:endParaRPr lang="en-US" sz="2400" dirty="0"/>
          </a:p>
          <a:p>
            <a:r>
              <a:rPr lang="en-US" sz="2400" dirty="0" smtClean="0"/>
              <a:t>Hopefully the thoughts in those will be consistent with what I tell you today :-)</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8</a:t>
            </a:fld>
            <a:endParaRPr lang="en-US"/>
          </a:p>
        </p:txBody>
      </p:sp>
    </p:spTree>
    <p:extLst>
      <p:ext uri="{BB962C8B-B14F-4D97-AF65-F5344CB8AC3E}">
        <p14:creationId xmlns:p14="http://schemas.microsoft.com/office/powerpoint/2010/main" val="42549361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274638"/>
            <a:ext cx="8768080" cy="614362"/>
          </a:xfrm>
        </p:spPr>
        <p:txBody>
          <a:bodyPr>
            <a:normAutofit/>
          </a:bodyPr>
          <a:lstStyle/>
          <a:p>
            <a:r>
              <a:rPr lang="en-US" sz="3200" b="1" dirty="0" smtClean="0"/>
              <a:t>End User Support and the Cloud</a:t>
            </a:r>
            <a:endParaRPr lang="en-US" sz="3200" b="1" dirty="0"/>
          </a:p>
        </p:txBody>
      </p:sp>
      <p:sp>
        <p:nvSpPr>
          <p:cNvPr id="3" name="Content Placeholder 2"/>
          <p:cNvSpPr>
            <a:spLocks noGrp="1"/>
          </p:cNvSpPr>
          <p:nvPr>
            <p:ph idx="1"/>
          </p:nvPr>
        </p:nvSpPr>
        <p:spPr>
          <a:xfrm>
            <a:off x="243840" y="1130300"/>
            <a:ext cx="8696960" cy="5534660"/>
          </a:xfrm>
        </p:spPr>
        <p:txBody>
          <a:bodyPr>
            <a:normAutofit/>
          </a:bodyPr>
          <a:lstStyle/>
          <a:p>
            <a:r>
              <a:rPr lang="en-US" sz="2400" dirty="0" smtClean="0"/>
              <a:t>You are probably used to locally support users of local applications. One of the trickiest things to get used to is recognizing that in the cloud, support may be a fully (or at least partially) delegated responsibility.</a:t>
            </a:r>
          </a:p>
          <a:p>
            <a:r>
              <a:rPr lang="en-US" sz="2400" dirty="0" smtClean="0"/>
              <a:t>If a user has a problem, you may not be able to answer their question. You may need to refer the user to a cloud provider's support infrastructure, and that support may be outsourced to a third party in the third world.</a:t>
            </a:r>
          </a:p>
          <a:p>
            <a:r>
              <a:rPr lang="en-US" sz="2400" dirty="0" smtClean="0"/>
              <a:t>Your users may or may not get good support as a result, and in some cases that may negatively impact the security of the work they do.</a:t>
            </a:r>
          </a:p>
          <a:p>
            <a:r>
              <a:rPr lang="en-US" sz="2400" dirty="0" smtClean="0"/>
              <a:t>You will also need to learn to live with not being able to have direct access to a ticketing system operated by the cloud provider...</a:t>
            </a:r>
          </a:p>
        </p:txBody>
      </p:sp>
      <p:sp>
        <p:nvSpPr>
          <p:cNvPr id="4" name="Slide Number Placeholder 3"/>
          <p:cNvSpPr>
            <a:spLocks noGrp="1"/>
          </p:cNvSpPr>
          <p:nvPr>
            <p:ph type="sldNum" sz="quarter" idx="12"/>
          </p:nvPr>
        </p:nvSpPr>
        <p:spPr/>
        <p:txBody>
          <a:bodyPr/>
          <a:lstStyle/>
          <a:p>
            <a:fld id="{0AEBC2B5-9A5E-664D-818E-2CF9969E99F0}" type="slidenum">
              <a:rPr lang="en-US" smtClean="0"/>
              <a:t>80</a:t>
            </a:fld>
            <a:endParaRPr lang="en-US"/>
          </a:p>
        </p:txBody>
      </p:sp>
    </p:spTree>
    <p:extLst>
      <p:ext uri="{BB962C8B-B14F-4D97-AF65-F5344CB8AC3E}">
        <p14:creationId xmlns:p14="http://schemas.microsoft.com/office/powerpoint/2010/main" val="4111110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VIII. </a:t>
            </a:r>
            <a:r>
              <a:rPr lang="en-US" sz="3200" b="1" dirty="0" smtClean="0"/>
              <a:t>Stepping Back For a Second...</a:t>
            </a:r>
            <a:br>
              <a:rPr lang="en-US" sz="3200" b="1" dirty="0" smtClean="0"/>
            </a:br>
            <a:r>
              <a:rPr lang="en-US" sz="3200" b="1" dirty="0" smtClean="0"/>
              <a:t>What's The </a:t>
            </a:r>
            <a:r>
              <a:rPr lang="en-US" sz="3200" b="1" dirty="0" smtClean="0"/>
              <a:t>Basic Question </a:t>
            </a:r>
            <a:r>
              <a:rPr lang="en-US" sz="3200" b="1" dirty="0" smtClean="0"/>
              <a:t>Again?</a:t>
            </a:r>
            <a:br>
              <a:rPr lang="en-US" sz="3200" b="1" dirty="0" smtClean="0"/>
            </a:br>
            <a:r>
              <a:rPr lang="en-US" sz="3200" b="1" dirty="0"/>
              <a:t/>
            </a:r>
            <a:br>
              <a:rPr lang="en-US" sz="3200" b="1" dirty="0"/>
            </a:br>
            <a:r>
              <a:rPr lang="en-US" sz="3200" b="1" dirty="0" smtClean="0"/>
              <a:t>Oh Yeah... "Should We Go Ahead </a:t>
            </a:r>
            <a:br>
              <a:rPr lang="en-US" sz="3200" b="1" dirty="0" smtClean="0"/>
            </a:br>
            <a:r>
              <a:rPr lang="en-US" sz="3200" b="1" dirty="0" smtClean="0"/>
              <a:t>With</a:t>
            </a:r>
            <a:r>
              <a:rPr lang="en-US" sz="3200" b="1" dirty="0"/>
              <a:t> </a:t>
            </a:r>
            <a:r>
              <a:rPr lang="en-US" sz="3200" b="1" dirty="0" smtClean="0"/>
              <a:t>Cloud Provider Foo, Or Not?"</a:t>
            </a:r>
            <a:br>
              <a:rPr lang="en-US" sz="3200" b="1" dirty="0" smtClean="0"/>
            </a:br>
            <a:r>
              <a:rPr lang="en-US" sz="3200" b="1" dirty="0" smtClean="0"/>
              <a:t/>
            </a:r>
            <a:br>
              <a:rPr lang="en-US" sz="3200" b="1" dirty="0" smtClean="0"/>
            </a:br>
            <a:r>
              <a:rPr lang="en-US" sz="3200" b="1" dirty="0" smtClean="0"/>
              <a:t>And How Do We Decide?</a:t>
            </a:r>
            <a:endParaRPr lang="en-US" sz="3200" b="1" dirty="0"/>
          </a:p>
        </p:txBody>
      </p:sp>
    </p:spTree>
    <p:extLst>
      <p:ext uri="{BB962C8B-B14F-4D97-AF65-F5344CB8AC3E}">
        <p14:creationId xmlns:p14="http://schemas.microsoft.com/office/powerpoint/2010/main" val="3380929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903110"/>
          </a:xfrm>
        </p:spPr>
        <p:txBody>
          <a:bodyPr>
            <a:normAutofit/>
          </a:bodyPr>
          <a:lstStyle/>
          <a:p>
            <a:r>
              <a:rPr lang="en-US" sz="3200" b="1" dirty="0" smtClean="0"/>
              <a:t>"Should We Go Ahead With Cloud Provider </a:t>
            </a:r>
            <a:br>
              <a:rPr lang="en-US" sz="3200" b="1" dirty="0" smtClean="0"/>
            </a:br>
            <a:r>
              <a:rPr lang="en-US" sz="3200" b="1" dirty="0" smtClean="0"/>
              <a:t>Foo Or Not?" -- Simple Question, Right?</a:t>
            </a:r>
            <a:endParaRPr lang="en-US" sz="3200" b="1" dirty="0"/>
          </a:p>
        </p:txBody>
      </p:sp>
      <p:sp>
        <p:nvSpPr>
          <p:cNvPr id="3" name="Content Placeholder 2"/>
          <p:cNvSpPr>
            <a:spLocks noGrp="1"/>
          </p:cNvSpPr>
          <p:nvPr>
            <p:ph idx="1"/>
          </p:nvPr>
        </p:nvSpPr>
        <p:spPr>
          <a:xfrm>
            <a:off x="243840" y="1384300"/>
            <a:ext cx="8696960" cy="5280660"/>
          </a:xfrm>
        </p:spPr>
        <p:txBody>
          <a:bodyPr>
            <a:normAutofit/>
          </a:bodyPr>
          <a:lstStyle/>
          <a:p>
            <a:r>
              <a:rPr lang="en-US" sz="2400" dirty="0" smtClean="0"/>
              <a:t>Only two basic answers, after all, "Yes," or "No."</a:t>
            </a:r>
          </a:p>
          <a:p>
            <a:endParaRPr lang="en-US" sz="2400" dirty="0"/>
          </a:p>
          <a:p>
            <a:r>
              <a:rPr lang="en-US" sz="2400" dirty="0" smtClean="0"/>
              <a:t>Presumably you make comparable go/no-go decisions for non-cloud-related technologies all the time:</a:t>
            </a:r>
            <a:br>
              <a:rPr lang="en-US" sz="2400" dirty="0" smtClean="0"/>
            </a:br>
            <a:r>
              <a:rPr lang="en-US" sz="2400" dirty="0" smtClean="0"/>
              <a:t>-- Is the campus data center secure enough? </a:t>
            </a:r>
            <a:br>
              <a:rPr lang="en-US" sz="2400" dirty="0" smtClean="0"/>
            </a:br>
            <a:r>
              <a:rPr lang="en-US" sz="2400" dirty="0" smtClean="0"/>
              <a:t>-- What operating systems should we recommend (or ban)?</a:t>
            </a:r>
            <a:br>
              <a:rPr lang="en-US" sz="2400" dirty="0" smtClean="0"/>
            </a:br>
            <a:r>
              <a:rPr lang="en-US" sz="2400" dirty="0" smtClean="0"/>
              <a:t>-- How can we mitigate the risks arising from malware?</a:t>
            </a:r>
            <a:br>
              <a:rPr lang="en-US" sz="2400" dirty="0" smtClean="0"/>
            </a:br>
            <a:r>
              <a:rPr lang="en-US" sz="2400" dirty="0" smtClean="0"/>
              <a:t>-- Is our learning management system FERPA-compliant?</a:t>
            </a:r>
            <a:br>
              <a:rPr lang="en-US" sz="2400" dirty="0" smtClean="0"/>
            </a:br>
            <a:r>
              <a:rPr lang="en-US" sz="2400" dirty="0" smtClean="0"/>
              <a:t>-- Do we need a new policy to deal with unencrypted data</a:t>
            </a:r>
            <a:br>
              <a:rPr lang="en-US" sz="2400" dirty="0" smtClean="0"/>
            </a:br>
            <a:r>
              <a:rPr lang="en-US" sz="2400" dirty="0" smtClean="0"/>
              <a:t>    on desktops or laptops?</a:t>
            </a:r>
            <a:endParaRPr lang="en-US" sz="2400" dirty="0"/>
          </a:p>
          <a:p>
            <a:endParaRPr lang="en-US" sz="2400" dirty="0" smtClean="0"/>
          </a:p>
          <a:p>
            <a:r>
              <a:rPr lang="en-US" sz="2400" dirty="0" smtClean="0"/>
              <a:t>For stuff </a:t>
            </a:r>
            <a:r>
              <a:rPr lang="en-US" sz="2400" u="sng" dirty="0" smtClean="0"/>
              <a:t>not</a:t>
            </a:r>
            <a:r>
              <a:rPr lang="en-US" sz="2400" dirty="0" smtClean="0"/>
              <a:t> in the cloud, you have myriad sources of local data to help you reach a decision...</a:t>
            </a:r>
          </a:p>
        </p:txBody>
      </p:sp>
      <p:sp>
        <p:nvSpPr>
          <p:cNvPr id="4" name="Slide Number Placeholder 3"/>
          <p:cNvSpPr>
            <a:spLocks noGrp="1"/>
          </p:cNvSpPr>
          <p:nvPr>
            <p:ph type="sldNum" sz="quarter" idx="12"/>
          </p:nvPr>
        </p:nvSpPr>
        <p:spPr/>
        <p:txBody>
          <a:bodyPr/>
          <a:lstStyle/>
          <a:p>
            <a:fld id="{0AEBC2B5-9A5E-664D-818E-2CF9969E99F0}" type="slidenum">
              <a:rPr lang="en-US" smtClean="0"/>
              <a:t>82</a:t>
            </a:fld>
            <a:endParaRPr lang="en-US"/>
          </a:p>
        </p:txBody>
      </p:sp>
    </p:spTree>
    <p:extLst>
      <p:ext uri="{BB962C8B-B14F-4D97-AF65-F5344CB8AC3E}">
        <p14:creationId xmlns:p14="http://schemas.microsoft.com/office/powerpoint/2010/main" val="21580315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623710"/>
          </a:xfrm>
        </p:spPr>
        <p:txBody>
          <a:bodyPr>
            <a:normAutofit/>
          </a:bodyPr>
          <a:lstStyle/>
          <a:p>
            <a:r>
              <a:rPr lang="en-US" sz="3200" b="1" dirty="0" smtClean="0"/>
              <a:t>Investigating Local Security Concerns</a:t>
            </a:r>
            <a:endParaRPr lang="en-US" sz="3200" b="1" dirty="0"/>
          </a:p>
        </p:txBody>
      </p:sp>
      <p:sp>
        <p:nvSpPr>
          <p:cNvPr id="3" name="Content Placeholder 2"/>
          <p:cNvSpPr>
            <a:spLocks noGrp="1"/>
          </p:cNvSpPr>
          <p:nvPr>
            <p:ph idx="1"/>
          </p:nvPr>
        </p:nvSpPr>
        <p:spPr>
          <a:xfrm>
            <a:off x="243840" y="889000"/>
            <a:ext cx="8696960" cy="5775960"/>
          </a:xfrm>
        </p:spPr>
        <p:txBody>
          <a:bodyPr>
            <a:normAutofit/>
          </a:bodyPr>
          <a:lstStyle/>
          <a:p>
            <a:r>
              <a:rPr lang="en-US" sz="2400" dirty="0" smtClean="0"/>
              <a:t>For stuff that's NOT in the cloud, it's easy to locally find out what's going on:</a:t>
            </a:r>
            <a:br>
              <a:rPr lang="en-US" sz="2400" dirty="0" smtClean="0"/>
            </a:br>
            <a:r>
              <a:rPr lang="en-US" sz="2400" dirty="0" smtClean="0"/>
              <a:t/>
            </a:r>
            <a:br>
              <a:rPr lang="en-US" sz="2400" dirty="0" smtClean="0"/>
            </a:br>
            <a:r>
              <a:rPr lang="en-US" sz="2400" dirty="0" smtClean="0"/>
              <a:t>-</a:t>
            </a:r>
            <a:r>
              <a:rPr lang="en-US" sz="2400" dirty="0"/>
              <a:t>- Look at your logs</a:t>
            </a:r>
            <a:br>
              <a:rPr lang="en-US" sz="2400" dirty="0"/>
            </a:br>
            <a:r>
              <a:rPr lang="en-US" sz="2400" dirty="0" smtClean="0"/>
              <a:t>-</a:t>
            </a:r>
            <a:r>
              <a:rPr lang="en-US" sz="2400" dirty="0"/>
              <a:t>- Check </a:t>
            </a:r>
            <a:r>
              <a:rPr lang="en-US" sz="2400" dirty="0" smtClean="0"/>
              <a:t>your passive monitoring</a:t>
            </a:r>
            <a:r>
              <a:rPr lang="en-US" sz="2400" dirty="0"/>
              <a:t> </a:t>
            </a:r>
            <a:r>
              <a:rPr lang="en-US" sz="2400" dirty="0" smtClean="0"/>
              <a:t>infrastructure</a:t>
            </a:r>
            <a:br>
              <a:rPr lang="en-US" sz="2400" dirty="0" smtClean="0"/>
            </a:br>
            <a:r>
              <a:rPr lang="en-US" sz="2400" dirty="0"/>
              <a:t>-- Actively scan the relevant systems</a:t>
            </a:r>
            <a:br>
              <a:rPr lang="en-US" sz="2400" dirty="0"/>
            </a:br>
            <a:r>
              <a:rPr lang="en-US" sz="2400" dirty="0" smtClean="0"/>
              <a:t>-</a:t>
            </a:r>
            <a:r>
              <a:rPr lang="en-US" sz="2400" dirty="0"/>
              <a:t>- Reach out via phone/email/IM</a:t>
            </a:r>
            <a:br>
              <a:rPr lang="en-US" sz="2400" dirty="0"/>
            </a:br>
            <a:r>
              <a:rPr lang="en-US" sz="2400" dirty="0"/>
              <a:t>-- Have meetings with coworkers and users</a:t>
            </a:r>
            <a:br>
              <a:rPr lang="en-US" sz="2400" dirty="0"/>
            </a:br>
            <a:r>
              <a:rPr lang="en-US" sz="2400" dirty="0"/>
              <a:t>-- Consult the campus IT ticketing system</a:t>
            </a:r>
            <a:br>
              <a:rPr lang="en-US" sz="2400" dirty="0"/>
            </a:br>
            <a:r>
              <a:rPr lang="en-US" sz="2400" dirty="0"/>
              <a:t>-- Walk over and </a:t>
            </a:r>
            <a:r>
              <a:rPr lang="en-US" sz="2400" dirty="0" smtClean="0"/>
              <a:t>pick up a compromised system for </a:t>
            </a:r>
            <a:br>
              <a:rPr lang="en-US" sz="2400" dirty="0" smtClean="0"/>
            </a:br>
            <a:r>
              <a:rPr lang="en-US" sz="2400" dirty="0" smtClean="0"/>
              <a:t>    forensic review</a:t>
            </a:r>
            <a:br>
              <a:rPr lang="en-US" sz="2400" dirty="0" smtClean="0"/>
            </a:br>
            <a:r>
              <a:rPr lang="en-US" sz="2400" dirty="0" smtClean="0"/>
              <a:t>-- Talk to local developers</a:t>
            </a:r>
            <a:br>
              <a:rPr lang="en-US" sz="2400" dirty="0" smtClean="0"/>
            </a:br>
            <a:r>
              <a:rPr lang="en-US" sz="2400" dirty="0" smtClean="0"/>
              <a:t>-- Discuss issues with university counsel or internal audit</a:t>
            </a:r>
          </a:p>
          <a:p>
            <a:endParaRPr lang="en-US" sz="2400" dirty="0"/>
          </a:p>
          <a:p>
            <a:r>
              <a:rPr lang="en-US" sz="2400" dirty="0" smtClean="0"/>
              <a:t>This is the sort of stuff you're used to doing every day.</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83</a:t>
            </a:fld>
            <a:endParaRPr lang="en-US"/>
          </a:p>
        </p:txBody>
      </p:sp>
    </p:spTree>
    <p:extLst>
      <p:ext uri="{BB962C8B-B14F-4D97-AF65-F5344CB8AC3E}">
        <p14:creationId xmlns:p14="http://schemas.microsoft.com/office/powerpoint/2010/main" val="1759586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623710"/>
          </a:xfrm>
        </p:spPr>
        <p:txBody>
          <a:bodyPr>
            <a:normAutofit/>
          </a:bodyPr>
          <a:lstStyle/>
          <a:p>
            <a:r>
              <a:rPr lang="en-US" sz="3200" b="1" dirty="0" smtClean="0"/>
              <a:t>Security Concerns In The Cloud</a:t>
            </a:r>
            <a:endParaRPr lang="en-US" sz="3200" b="1" dirty="0"/>
          </a:p>
        </p:txBody>
      </p:sp>
      <p:sp>
        <p:nvSpPr>
          <p:cNvPr id="3" name="Content Placeholder 2"/>
          <p:cNvSpPr>
            <a:spLocks noGrp="1"/>
          </p:cNvSpPr>
          <p:nvPr>
            <p:ph idx="1"/>
          </p:nvPr>
        </p:nvSpPr>
        <p:spPr>
          <a:xfrm>
            <a:off x="243840" y="889000"/>
            <a:ext cx="8696960" cy="5775960"/>
          </a:xfrm>
        </p:spPr>
        <p:txBody>
          <a:bodyPr>
            <a:normAutofit/>
          </a:bodyPr>
          <a:lstStyle/>
          <a:p>
            <a:r>
              <a:rPr lang="en-US" sz="2400" dirty="0" smtClean="0"/>
              <a:t>It's a little trickier when stuff's "in the cloud:"</a:t>
            </a:r>
          </a:p>
          <a:p>
            <a:endParaRPr lang="en-US" sz="2400" dirty="0"/>
          </a:p>
          <a:p>
            <a:pPr lvl="1"/>
            <a:r>
              <a:rPr lang="en-US" sz="2400" dirty="0" smtClean="0"/>
              <a:t>You don't run the gear.</a:t>
            </a:r>
          </a:p>
          <a:p>
            <a:pPr lvl="1"/>
            <a:r>
              <a:rPr lang="en-US" sz="2400" dirty="0" smtClean="0"/>
              <a:t>You don't hire the </a:t>
            </a:r>
            <a:r>
              <a:rPr lang="en-US" sz="2400" dirty="0" smtClean="0"/>
              <a:t>staff (often you don't even know</a:t>
            </a:r>
            <a:br>
              <a:rPr lang="en-US" sz="2400" dirty="0" smtClean="0"/>
            </a:br>
            <a:r>
              <a:rPr lang="en-US" sz="2400" dirty="0" smtClean="0"/>
              <a:t>who the staff are!)</a:t>
            </a:r>
            <a:endParaRPr lang="en-US" sz="2400" dirty="0" smtClean="0"/>
          </a:p>
          <a:p>
            <a:pPr lvl="1"/>
            <a:r>
              <a:rPr lang="en-US" sz="2400" dirty="0" smtClean="0"/>
              <a:t>You (often) can't scan the </a:t>
            </a:r>
            <a:r>
              <a:rPr lang="en-US" sz="2400" dirty="0" smtClean="0"/>
              <a:t>cloud installation</a:t>
            </a:r>
            <a:r>
              <a:rPr lang="en-US" sz="2400" dirty="0" smtClean="0"/>
              <a:t>.</a:t>
            </a:r>
          </a:p>
          <a:p>
            <a:pPr lvl="1"/>
            <a:r>
              <a:rPr lang="en-US" sz="2400" dirty="0" smtClean="0"/>
              <a:t>You don't monitor the </a:t>
            </a:r>
            <a:r>
              <a:rPr lang="en-US" sz="2400" dirty="0" smtClean="0"/>
              <a:t>internal cloud provider network</a:t>
            </a:r>
            <a:r>
              <a:rPr lang="en-US" sz="2400" dirty="0" smtClean="0"/>
              <a:t>.</a:t>
            </a:r>
          </a:p>
          <a:p>
            <a:pPr lvl="1"/>
            <a:r>
              <a:rPr lang="en-US" sz="2400" dirty="0" smtClean="0"/>
              <a:t>You (normally) don't get to set the </a:t>
            </a:r>
            <a:r>
              <a:rPr lang="en-US" sz="2400" dirty="0" smtClean="0"/>
              <a:t>cloud provider's policies</a:t>
            </a:r>
            <a:r>
              <a:rPr lang="en-US" sz="2400" dirty="0" smtClean="0"/>
              <a:t>.</a:t>
            </a:r>
          </a:p>
          <a:p>
            <a:pPr lvl="1"/>
            <a:r>
              <a:rPr lang="en-US" sz="2400" dirty="0" smtClean="0"/>
              <a:t>Terms and conditions may be </a:t>
            </a:r>
            <a:r>
              <a:rPr lang="en-US" sz="2400" dirty="0" smtClean="0"/>
              <a:t>a take</a:t>
            </a:r>
            <a:r>
              <a:rPr lang="en-US" sz="2400" dirty="0" smtClean="0"/>
              <a:t>-it-or-leave-</a:t>
            </a:r>
            <a:r>
              <a:rPr lang="en-US" sz="2400" dirty="0" smtClean="0"/>
              <a:t>it matter.</a:t>
            </a:r>
            <a:endParaRPr lang="en-US" sz="2400" dirty="0" smtClean="0"/>
          </a:p>
          <a:p>
            <a:pPr lvl="1"/>
            <a:r>
              <a:rPr lang="en-US" sz="2400" dirty="0" smtClean="0"/>
              <a:t>etc., etc., etc.</a:t>
            </a:r>
          </a:p>
          <a:p>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84</a:t>
            </a:fld>
            <a:endParaRPr lang="en-US"/>
          </a:p>
        </p:txBody>
      </p:sp>
    </p:spTree>
    <p:extLst>
      <p:ext uri="{BB962C8B-B14F-4D97-AF65-F5344CB8AC3E}">
        <p14:creationId xmlns:p14="http://schemas.microsoft.com/office/powerpoint/2010/main" val="1188091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BE8F3F-DAF0-C342-934F-17B2FE72C344}" type="slidenum">
              <a:rPr lang="en-US"/>
              <a:pPr/>
              <a:t>85</a:t>
            </a:fld>
            <a:endParaRPr lang="en-US"/>
          </a:p>
        </p:txBody>
      </p:sp>
      <p:sp>
        <p:nvSpPr>
          <p:cNvPr id="68610" name="Rectangle 2"/>
          <p:cNvSpPr>
            <a:spLocks noGrp="1" noChangeArrowheads="1"/>
          </p:cNvSpPr>
          <p:nvPr>
            <p:ph type="title"/>
          </p:nvPr>
        </p:nvSpPr>
        <p:spPr>
          <a:xfrm>
            <a:off x="152400" y="152400"/>
            <a:ext cx="8839200" cy="762000"/>
          </a:xfrm>
        </p:spPr>
        <p:txBody>
          <a:bodyPr/>
          <a:lstStyle/>
          <a:p>
            <a:r>
              <a:rPr lang="en-US" sz="2800" b="1" dirty="0" smtClean="0"/>
              <a:t>That Said, In </a:t>
            </a:r>
            <a:r>
              <a:rPr lang="en-US" sz="2800" b="1" dirty="0"/>
              <a:t>Some Ways, "Cloud Computing Security</a:t>
            </a:r>
            <a:r>
              <a:rPr lang="en-US" sz="2800" b="1" dirty="0" smtClean="0"/>
              <a:t>" Is </a:t>
            </a:r>
            <a:r>
              <a:rPr lang="en-US" sz="2800" b="1" dirty="0"/>
              <a:t>No Different Than "Regular Security"</a:t>
            </a:r>
            <a:endParaRPr lang="en-US" sz="3200" b="1" dirty="0"/>
          </a:p>
        </p:txBody>
      </p:sp>
      <p:sp>
        <p:nvSpPr>
          <p:cNvPr id="68611" name="Rectangle 3"/>
          <p:cNvSpPr>
            <a:spLocks noGrp="1" noChangeArrowheads="1"/>
          </p:cNvSpPr>
          <p:nvPr>
            <p:ph type="body" idx="1"/>
          </p:nvPr>
        </p:nvSpPr>
        <p:spPr>
          <a:xfrm>
            <a:off x="152400" y="1066800"/>
            <a:ext cx="8839200" cy="5562600"/>
          </a:xfrm>
        </p:spPr>
        <p:txBody>
          <a:bodyPr/>
          <a:lstStyle/>
          <a:p>
            <a:r>
              <a:rPr lang="en-US" sz="2400" dirty="0">
                <a:solidFill>
                  <a:srgbClr val="000000"/>
                </a:solidFill>
              </a:rPr>
              <a:t>For example, many applications interface with end users via the web. All the normal OWASP web </a:t>
            </a:r>
            <a:r>
              <a:rPr lang="en-US" sz="2400" dirty="0" smtClean="0">
                <a:solidFill>
                  <a:srgbClr val="000000"/>
                </a:solidFill>
              </a:rPr>
              <a:t>security vulnerabilities -</a:t>
            </a:r>
            <a:r>
              <a:rPr lang="en-US" sz="2400" dirty="0">
                <a:solidFill>
                  <a:srgbClr val="000000"/>
                </a:solidFill>
              </a:rPr>
              <a:t>- things like SQL injection, cross site scripting, cross site request forgeries, etc., -- all of those vulnerabilities are just </a:t>
            </a:r>
            <a:r>
              <a:rPr lang="en-US" sz="2400" dirty="0" smtClean="0">
                <a:solidFill>
                  <a:srgbClr val="000000"/>
                </a:solidFill>
              </a:rPr>
              <a:t>as </a:t>
            </a:r>
            <a:r>
              <a:rPr lang="en-US" sz="2400" dirty="0">
                <a:solidFill>
                  <a:srgbClr val="000000"/>
                </a:solidFill>
              </a:rPr>
              <a:t>relevant to applications running on the cloud as they are to applications running on conventional hosting.</a:t>
            </a:r>
          </a:p>
          <a:p>
            <a:r>
              <a:rPr lang="en-US" sz="2400" dirty="0">
                <a:solidFill>
                  <a:srgbClr val="000000"/>
                </a:solidFill>
              </a:rPr>
              <a:t>Similarly, consider physical security. A data center full of servers supporting cloud computing is internally and externally indistinguishable from a data center full of "regular" servers. In each case, it will be important for the data center to be physically secure against unauthorized access or potential natural </a:t>
            </a:r>
            <a:r>
              <a:rPr lang="en-US" sz="2400" dirty="0" smtClean="0">
                <a:solidFill>
                  <a:srgbClr val="000000"/>
                </a:solidFill>
              </a:rPr>
              <a:t>disasters. There </a:t>
            </a:r>
            <a:r>
              <a:rPr lang="en-US" sz="2400" dirty="0">
                <a:solidFill>
                  <a:srgbClr val="000000"/>
                </a:solidFill>
              </a:rPr>
              <a:t>are no special new physical security requirements which suddenly appear simply because </a:t>
            </a:r>
            <a:r>
              <a:rPr lang="en-US" sz="2400" dirty="0" smtClean="0">
                <a:solidFill>
                  <a:srgbClr val="000000"/>
                </a:solidFill>
              </a:rPr>
              <a:t>a facility </a:t>
            </a:r>
            <a:r>
              <a:rPr lang="en-US" sz="2400" dirty="0">
                <a:solidFill>
                  <a:srgbClr val="000000"/>
                </a:solidFill>
              </a:rPr>
              <a:t>is supporting </a:t>
            </a:r>
            <a:r>
              <a:rPr lang="en-US" sz="2400" dirty="0" smtClean="0">
                <a:solidFill>
                  <a:srgbClr val="000000"/>
                </a:solidFill>
              </a:rPr>
              <a:t>"cloud computing"</a:t>
            </a:r>
            <a:endParaRPr lang="en-US" sz="2400" dirty="0">
              <a:solidFill>
                <a:srgbClr val="000000"/>
              </a:solidFill>
            </a:endParaRPr>
          </a:p>
        </p:txBody>
      </p:sp>
    </p:spTree>
    <p:extLst>
      <p:ext uri="{BB962C8B-B14F-4D97-AF65-F5344CB8AC3E}">
        <p14:creationId xmlns:p14="http://schemas.microsoft.com/office/powerpoint/2010/main" val="3166884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BE8F3F-DAF0-C342-934F-17B2FE72C344}" type="slidenum">
              <a:rPr lang="en-US"/>
              <a:pPr/>
              <a:t>86</a:t>
            </a:fld>
            <a:endParaRPr lang="en-US"/>
          </a:p>
        </p:txBody>
      </p:sp>
      <p:sp>
        <p:nvSpPr>
          <p:cNvPr id="68610" name="Rectangle 2"/>
          <p:cNvSpPr>
            <a:spLocks noGrp="1" noChangeArrowheads="1"/>
          </p:cNvSpPr>
          <p:nvPr>
            <p:ph type="title"/>
          </p:nvPr>
        </p:nvSpPr>
        <p:spPr>
          <a:xfrm>
            <a:off x="152400" y="152400"/>
            <a:ext cx="8839200" cy="609600"/>
          </a:xfrm>
        </p:spPr>
        <p:txBody>
          <a:bodyPr/>
          <a:lstStyle/>
          <a:p>
            <a:r>
              <a:rPr lang="en-US" sz="2800" b="1" dirty="0" smtClean="0"/>
              <a:t>Physical Security at an Oregon Cloud Provider</a:t>
            </a:r>
            <a:endParaRPr lang="en-US" sz="3200" b="1" dirty="0"/>
          </a:p>
        </p:txBody>
      </p:sp>
      <p:pic>
        <p:nvPicPr>
          <p:cNvPr id="4" name="Picture 3" descr="crit4-scal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95350"/>
            <a:ext cx="7586133" cy="5689600"/>
          </a:xfrm>
          <a:prstGeom prst="rect">
            <a:avLst/>
          </a:prstGeom>
        </p:spPr>
      </p:pic>
    </p:spTree>
    <p:extLst>
      <p:ext uri="{BB962C8B-B14F-4D97-AF65-F5344CB8AC3E}">
        <p14:creationId xmlns:p14="http://schemas.microsoft.com/office/powerpoint/2010/main" val="28232750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90"/>
            <a:ext cx="9144000" cy="675120"/>
          </a:xfrm>
        </p:spPr>
        <p:txBody>
          <a:bodyPr>
            <a:normAutofit/>
          </a:bodyPr>
          <a:lstStyle/>
          <a:p>
            <a:r>
              <a:rPr lang="en-US" sz="3200" b="1" dirty="0" smtClean="0"/>
              <a:t>Cloud As A "</a:t>
            </a:r>
            <a:r>
              <a:rPr lang="en-US" sz="3200" b="1" dirty="0" err="1" smtClean="0"/>
              <a:t>Tycho</a:t>
            </a:r>
            <a:r>
              <a:rPr lang="en-US" sz="3200" b="1" dirty="0" smtClean="0"/>
              <a:t> Magnetic Anomaly"</a:t>
            </a:r>
            <a:endParaRPr lang="en-US" sz="3200" b="1" dirty="0"/>
          </a:p>
        </p:txBody>
      </p:sp>
      <p:sp>
        <p:nvSpPr>
          <p:cNvPr id="3" name="Content Placeholder 2"/>
          <p:cNvSpPr>
            <a:spLocks noGrp="1"/>
          </p:cNvSpPr>
          <p:nvPr>
            <p:ph idx="1"/>
          </p:nvPr>
        </p:nvSpPr>
        <p:spPr>
          <a:xfrm>
            <a:off x="243840" y="901701"/>
            <a:ext cx="8696960" cy="5763260"/>
          </a:xfrm>
        </p:spPr>
        <p:txBody>
          <a:bodyPr>
            <a:normAutofit/>
          </a:bodyPr>
          <a:lstStyle/>
          <a:p>
            <a:r>
              <a:rPr lang="en-US" sz="2400" dirty="0"/>
              <a:t>The cloud may normally be represented by a fluffy white blob, but the cloud's is actually more like a </a:t>
            </a:r>
            <a:r>
              <a:rPr lang="en-US" sz="2400" dirty="0" smtClean="0"/>
              <a:t>"black </a:t>
            </a:r>
            <a:r>
              <a:rPr lang="en-US" sz="2400" dirty="0"/>
              <a:t>box</a:t>
            </a:r>
            <a:r>
              <a:rPr lang="en-US" sz="2400" dirty="0" smtClean="0"/>
              <a:t>." </a:t>
            </a:r>
            <a:r>
              <a:rPr lang="en-US" sz="2400" dirty="0"/>
              <a:t>You end up </a:t>
            </a:r>
            <a:r>
              <a:rPr lang="en-US" sz="2400" dirty="0" smtClean="0"/>
              <a:t>needing </a:t>
            </a:r>
            <a:r>
              <a:rPr lang="en-US" sz="2400" dirty="0"/>
              <a:t>to figure out what's happening inside of it without </a:t>
            </a:r>
            <a:r>
              <a:rPr lang="en-US" sz="2400" dirty="0" smtClean="0"/>
              <a:t>being </a:t>
            </a:r>
            <a:r>
              <a:rPr lang="en-US" sz="2400" dirty="0"/>
              <a:t>able to open it up or even touch it.</a:t>
            </a:r>
          </a:p>
          <a:p>
            <a:r>
              <a:rPr lang="en-US" sz="2400" dirty="0" smtClean="0"/>
              <a:t>Remember </a:t>
            </a:r>
            <a:r>
              <a:rPr lang="en-US" sz="2400" dirty="0"/>
              <a:t>Arthur Clarke's </a:t>
            </a:r>
            <a:r>
              <a:rPr lang="en-US" sz="2400" i="1" dirty="0"/>
              <a:t>Space Odyssey</a:t>
            </a:r>
            <a:r>
              <a:rPr lang="en-US" sz="2400" dirty="0"/>
              <a:t> books</a:t>
            </a:r>
            <a:r>
              <a:rPr lang="en-US" sz="2400" dirty="0" smtClean="0"/>
              <a:t>? </a:t>
            </a:r>
            <a:r>
              <a:rPr lang="en-US" sz="2400" dirty="0"/>
              <a:t>If not,</a:t>
            </a:r>
            <a:br>
              <a:rPr lang="en-US" sz="2400" dirty="0"/>
            </a:br>
            <a:r>
              <a:rPr lang="en-US" sz="2400" dirty="0" smtClean="0"/>
              <a:t>see</a:t>
            </a:r>
            <a:r>
              <a:rPr lang="en-US" sz="2000" dirty="0" smtClean="0"/>
              <a:t> http</a:t>
            </a:r>
            <a:r>
              <a:rPr lang="en-US" sz="2000" dirty="0"/>
              <a:t>://</a:t>
            </a:r>
            <a:r>
              <a:rPr lang="en-US" sz="2000" dirty="0" err="1"/>
              <a:t>en.wikipedia.org</a:t>
            </a:r>
            <a:r>
              <a:rPr lang="en-US" sz="2000" dirty="0"/>
              <a:t>/wiki/Monolith_%28Space_Odyssey%</a:t>
            </a:r>
            <a:r>
              <a:rPr lang="en-US" sz="2000" dirty="0" smtClean="0"/>
              <a:t>29</a:t>
            </a:r>
            <a:endParaRPr lang="en-US" sz="2400" b="1" dirty="0" smtClean="0"/>
          </a:p>
          <a:p>
            <a:r>
              <a:rPr lang="en-US" sz="2400" b="1" dirty="0" smtClean="0"/>
              <a:t>Think of a cloud provider as being just like one of Clarke's black monoliths: even </a:t>
            </a:r>
            <a:r>
              <a:rPr lang="en-US" sz="2400" b="1" dirty="0" smtClean="0"/>
              <a:t>though </a:t>
            </a:r>
            <a:r>
              <a:rPr lang="en-US" sz="2400" b="1" dirty="0" smtClean="0"/>
              <a:t>it </a:t>
            </a:r>
            <a:r>
              <a:rPr lang="en-US" sz="2400" b="1" dirty="0" smtClean="0"/>
              <a:t>may have </a:t>
            </a:r>
            <a:br>
              <a:rPr lang="en-US" sz="2400" b="1" dirty="0" smtClean="0"/>
            </a:br>
            <a:r>
              <a:rPr lang="en-US" sz="2400" b="1" dirty="0" smtClean="0"/>
              <a:t>some </a:t>
            </a:r>
            <a:r>
              <a:rPr lang="en-US" sz="2400" b="1" dirty="0" smtClean="0"/>
              <a:t>sort of mysterious force field that keeps you from directly touching it, you still have to decide what it means, if it's safe to have around, and what (if anything) you need to do about it.</a:t>
            </a:r>
          </a:p>
          <a:p>
            <a:r>
              <a:rPr lang="en-US" sz="2400" dirty="0" smtClean="0"/>
              <a:t>When you get right down to it, t</a:t>
            </a:r>
            <a:r>
              <a:rPr lang="en-US" sz="2400" dirty="0" smtClean="0"/>
              <a:t>he primary </a:t>
            </a:r>
            <a:r>
              <a:rPr lang="en-US" sz="2400" dirty="0" smtClean="0"/>
              <a:t>way you're going to do that is by </a:t>
            </a:r>
            <a:r>
              <a:rPr lang="en-US" sz="2400" b="1" dirty="0" smtClean="0"/>
              <a:t>asking questions.</a:t>
            </a:r>
          </a:p>
        </p:txBody>
      </p:sp>
      <p:sp>
        <p:nvSpPr>
          <p:cNvPr id="4" name="Slide Number Placeholder 3"/>
          <p:cNvSpPr>
            <a:spLocks noGrp="1"/>
          </p:cNvSpPr>
          <p:nvPr>
            <p:ph type="sldNum" sz="quarter" idx="12"/>
          </p:nvPr>
        </p:nvSpPr>
        <p:spPr/>
        <p:txBody>
          <a:bodyPr/>
          <a:lstStyle/>
          <a:p>
            <a:fld id="{0AEBC2B5-9A5E-664D-818E-2CF9969E99F0}" type="slidenum">
              <a:rPr lang="en-US" smtClean="0"/>
              <a:t>87</a:t>
            </a:fld>
            <a:endParaRPr lang="en-US"/>
          </a:p>
        </p:txBody>
      </p:sp>
    </p:spTree>
    <p:extLst>
      <p:ext uri="{BB962C8B-B14F-4D97-AF65-F5344CB8AC3E}">
        <p14:creationId xmlns:p14="http://schemas.microsoft.com/office/powerpoint/2010/main" val="2919257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889"/>
            <a:ext cx="9144000" cy="846667"/>
          </a:xfrm>
        </p:spPr>
        <p:txBody>
          <a:bodyPr>
            <a:normAutofit/>
          </a:bodyPr>
          <a:lstStyle/>
          <a:p>
            <a:r>
              <a:rPr lang="en-US" sz="3200" b="1" dirty="0" smtClean="0"/>
              <a:t>Asking Q's About Cloud Provider Security</a:t>
            </a:r>
            <a:endParaRPr lang="en-US" sz="3200" b="1" dirty="0"/>
          </a:p>
        </p:txBody>
      </p:sp>
      <p:sp>
        <p:nvSpPr>
          <p:cNvPr id="3" name="Content Placeholder 2"/>
          <p:cNvSpPr>
            <a:spLocks noGrp="1"/>
          </p:cNvSpPr>
          <p:nvPr>
            <p:ph idx="1"/>
          </p:nvPr>
        </p:nvSpPr>
        <p:spPr>
          <a:xfrm>
            <a:off x="243840" y="959556"/>
            <a:ext cx="8696960" cy="5705404"/>
          </a:xfrm>
        </p:spPr>
        <p:txBody>
          <a:bodyPr>
            <a:normAutofit/>
          </a:bodyPr>
          <a:lstStyle/>
          <a:p>
            <a:r>
              <a:rPr lang="en-US" sz="2400" dirty="0" smtClean="0"/>
              <a:t>But do you actually want to directly ask questions of the cloud provider? Or are you willing to just "take the cloud provider's word for what they're doing," perhaps by just reviewing documentation they've already written?</a:t>
            </a:r>
            <a:endParaRPr lang="en-US" sz="2400" dirty="0"/>
          </a:p>
          <a:p>
            <a:r>
              <a:rPr lang="en-US" sz="2400" dirty="0" smtClean="0"/>
              <a:t>If you do want to ask questions of the providers, do you want to ask a bunch of questions that you yourself personally dreamed up, perhaps uniquely well tailored to probe unique security aspects of that particular provider?</a:t>
            </a:r>
            <a:endParaRPr lang="en-US" sz="2400" dirty="0"/>
          </a:p>
          <a:p>
            <a:r>
              <a:rPr lang="en-US" sz="2400" dirty="0" smtClean="0"/>
              <a:t>Or would you prefer that a qualified auditor/external assessor asked questions, and you just got to see an audit report? (Would you be willing to sign an NDA to get it?)</a:t>
            </a:r>
          </a:p>
          <a:p>
            <a:r>
              <a:rPr lang="en-US" sz="2400" dirty="0"/>
              <a:t>Or do you want to ask questions of others who currently use that cloud-based service? </a:t>
            </a:r>
            <a:r>
              <a:rPr lang="en-US" sz="2400" dirty="0" smtClean="0"/>
              <a:t>(But what </a:t>
            </a:r>
            <a:r>
              <a:rPr lang="en-US" sz="2400" dirty="0"/>
              <a:t>if it's a </a:t>
            </a:r>
            <a:r>
              <a:rPr lang="en-US" sz="2400" dirty="0" smtClean="0"/>
              <a:t>brand new service, and </a:t>
            </a:r>
            <a:r>
              <a:rPr lang="en-US" sz="2400" u="sng" dirty="0" smtClean="0"/>
              <a:t>you</a:t>
            </a:r>
            <a:r>
              <a:rPr lang="en-US" sz="2400" dirty="0" smtClean="0"/>
              <a:t> are one of the first users of it?)</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88</a:t>
            </a:fld>
            <a:endParaRPr lang="en-US"/>
          </a:p>
        </p:txBody>
      </p:sp>
    </p:spTree>
    <p:extLst>
      <p:ext uri="{BB962C8B-B14F-4D97-AF65-F5344CB8AC3E}">
        <p14:creationId xmlns:p14="http://schemas.microsoft.com/office/powerpoint/2010/main" val="35259229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7556"/>
            <a:ext cx="8768080" cy="555037"/>
          </a:xfrm>
        </p:spPr>
        <p:txBody>
          <a:bodyPr>
            <a:normAutofit/>
          </a:bodyPr>
          <a:lstStyle/>
          <a:p>
            <a:r>
              <a:rPr lang="en-US" sz="3200" b="1" dirty="0" smtClean="0"/>
              <a:t>Taking the Provider's Word For It....</a:t>
            </a:r>
            <a:endParaRPr lang="en-US" sz="3200" b="1" dirty="0"/>
          </a:p>
        </p:txBody>
      </p:sp>
      <p:sp>
        <p:nvSpPr>
          <p:cNvPr id="3" name="Content Placeholder 2"/>
          <p:cNvSpPr>
            <a:spLocks noGrp="1"/>
          </p:cNvSpPr>
          <p:nvPr>
            <p:ph idx="1"/>
          </p:nvPr>
        </p:nvSpPr>
        <p:spPr>
          <a:xfrm>
            <a:off x="243840" y="968963"/>
            <a:ext cx="8696960" cy="5695997"/>
          </a:xfrm>
        </p:spPr>
        <p:txBody>
          <a:bodyPr>
            <a:normAutofit/>
          </a:bodyPr>
          <a:lstStyle/>
          <a:p>
            <a:r>
              <a:rPr lang="en-US" sz="2400" dirty="0" smtClean="0"/>
              <a:t>If you're tempted to try this route, you might hear...</a:t>
            </a:r>
            <a:br>
              <a:rPr lang="en-US" sz="2400" dirty="0" smtClean="0"/>
            </a:br>
            <a:endParaRPr lang="en-US" sz="2400" dirty="0" smtClean="0"/>
          </a:p>
          <a:p>
            <a:r>
              <a:rPr lang="en-US" sz="2400" dirty="0" smtClean="0"/>
              <a:t>"Check out their security website. It's all there, and </a:t>
            </a:r>
            <a:r>
              <a:rPr lang="en-US" sz="2400" dirty="0"/>
              <a:t>t</a:t>
            </a:r>
            <a:r>
              <a:rPr lang="en-US" sz="2400" dirty="0" smtClean="0"/>
              <a:t>hey </a:t>
            </a:r>
            <a:r>
              <a:rPr lang="en-US" sz="2400" dirty="0"/>
              <a:t>won't tell us anything beyond what's on </a:t>
            </a:r>
            <a:r>
              <a:rPr lang="en-US" sz="2400" dirty="0" smtClean="0"/>
              <a:t>it anyhow, so </a:t>
            </a:r>
            <a:r>
              <a:rPr lang="en-US" sz="2400" dirty="0"/>
              <a:t>I guess we'll just </a:t>
            </a:r>
            <a:r>
              <a:rPr lang="en-US" sz="2400" u="sng" dirty="0"/>
              <a:t>have</a:t>
            </a:r>
            <a:r>
              <a:rPr lang="en-US" sz="2400" dirty="0"/>
              <a:t> to take their word for it."</a:t>
            </a:r>
          </a:p>
          <a:p>
            <a:r>
              <a:rPr lang="en-US" sz="2400" dirty="0" smtClean="0"/>
              <a:t>"</a:t>
            </a:r>
            <a:r>
              <a:rPr lang="en-US" sz="2400" dirty="0"/>
              <a:t>Millions of other users trust these guys, so </a:t>
            </a:r>
            <a:r>
              <a:rPr lang="en-US" sz="2400" dirty="0" smtClean="0"/>
              <a:t>it's probably </a:t>
            </a:r>
            <a:r>
              <a:rPr lang="en-US" sz="2400" dirty="0"/>
              <a:t>safe </a:t>
            </a:r>
            <a:r>
              <a:rPr lang="en-US" sz="2400" dirty="0" smtClean="0"/>
              <a:t>for us to do so </a:t>
            </a:r>
            <a:r>
              <a:rPr lang="en-US" sz="2400" dirty="0"/>
              <a:t>too, right</a:t>
            </a:r>
            <a:r>
              <a:rPr lang="en-US" sz="2400" dirty="0" smtClean="0"/>
              <a:t>? They're really big, and they seem really smart, so </a:t>
            </a:r>
            <a:r>
              <a:rPr lang="en-US" sz="2400" u="sng" dirty="0" smtClean="0"/>
              <a:t>surely</a:t>
            </a:r>
            <a:r>
              <a:rPr lang="en-US" sz="2400" dirty="0" smtClean="0"/>
              <a:t> they wouldn't screw up anything important about their security, would they?"</a:t>
            </a:r>
            <a:endParaRPr lang="en-US" sz="2400" dirty="0"/>
          </a:p>
          <a:p>
            <a:r>
              <a:rPr lang="en-US" sz="2400" dirty="0" smtClean="0"/>
              <a:t>"They're much cheaper (or "free!"), so it's worth taking a chance on them -- heck we couldn't afford to do [insert service name] ourselves if we couldn't get it from them..."</a:t>
            </a:r>
          </a:p>
          <a:p>
            <a:r>
              <a:rPr lang="en-US" sz="2400" dirty="0" smtClean="0"/>
              <a:t>"Legal okayed it. Don't second guess the attorneys.</a:t>
            </a:r>
            <a:r>
              <a:rPr lang="en-US" sz="2400" dirty="0"/>
              <a:t> </a:t>
            </a:r>
            <a:r>
              <a:rPr lang="en-US" sz="2400" dirty="0" smtClean="0"/>
              <a:t/>
            </a:r>
            <a:br>
              <a:rPr lang="en-US" sz="2400" dirty="0" smtClean="0"/>
            </a:br>
            <a:r>
              <a:rPr lang="en-US" sz="2400" dirty="0" smtClean="0"/>
              <a:t>If </a:t>
            </a:r>
            <a:r>
              <a:rPr lang="en-US" sz="2400" dirty="0"/>
              <a:t>something goes go wrong, </a:t>
            </a:r>
            <a:r>
              <a:rPr lang="en-US" sz="2400" dirty="0" smtClean="0"/>
              <a:t>they'll </a:t>
            </a:r>
            <a:r>
              <a:rPr lang="en-US" sz="2400" dirty="0"/>
              <a:t>sue </a:t>
            </a:r>
            <a:r>
              <a:rPr lang="en-US" sz="2400" dirty="0" smtClean="0"/>
              <a:t>them for us."</a:t>
            </a:r>
            <a:endParaRPr lang="en-US" sz="2400" dirty="0"/>
          </a:p>
        </p:txBody>
      </p:sp>
      <p:sp>
        <p:nvSpPr>
          <p:cNvPr id="4" name="Slide Number Placeholder 3"/>
          <p:cNvSpPr>
            <a:spLocks noGrp="1"/>
          </p:cNvSpPr>
          <p:nvPr>
            <p:ph type="sldNum" sz="quarter" idx="12"/>
          </p:nvPr>
        </p:nvSpPr>
        <p:spPr/>
        <p:txBody>
          <a:bodyPr/>
          <a:lstStyle/>
          <a:p>
            <a:fld id="{0AEBC2B5-9A5E-664D-818E-2CF9969E99F0}" type="slidenum">
              <a:rPr lang="en-US" smtClean="0"/>
              <a:t>89</a:t>
            </a:fld>
            <a:endParaRPr lang="en-US"/>
          </a:p>
        </p:txBody>
      </p:sp>
    </p:spTree>
    <p:extLst>
      <p:ext uri="{BB962C8B-B14F-4D97-AF65-F5344CB8AC3E}">
        <p14:creationId xmlns:p14="http://schemas.microsoft.com/office/powerpoint/2010/main" val="141684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5897"/>
            <a:ext cx="7772400" cy="5471946"/>
          </a:xfrm>
        </p:spPr>
        <p:txBody>
          <a:bodyPr>
            <a:normAutofit/>
          </a:bodyPr>
          <a:lstStyle/>
          <a:p>
            <a:r>
              <a:rPr lang="en-US" sz="3200" b="1" dirty="0" smtClean="0"/>
              <a:t>II. Why Talk About </a:t>
            </a:r>
            <a:br>
              <a:rPr lang="en-US" sz="3200" b="1" dirty="0" smtClean="0"/>
            </a:br>
            <a:r>
              <a:rPr lang="en-US" sz="3200" b="1" dirty="0" smtClean="0"/>
              <a:t>Cloud Computing Security?</a:t>
            </a:r>
            <a:r>
              <a:rPr lang="en-US" sz="3200" b="1" dirty="0"/>
              <a:t/>
            </a:r>
            <a:br>
              <a:rPr lang="en-US" sz="3200" b="1" dirty="0"/>
            </a:br>
            <a:r>
              <a:rPr lang="en-US" sz="3200" b="1" dirty="0"/>
              <a:t/>
            </a:r>
            <a:br>
              <a:rPr lang="en-US" sz="3200" b="1" dirty="0"/>
            </a:br>
            <a:r>
              <a:rPr lang="en-US" sz="3200" b="1" dirty="0" smtClean="0"/>
              <a:t>And Why Talk About </a:t>
            </a:r>
            <a:br>
              <a:rPr lang="en-US" sz="3200" b="1" dirty="0" smtClean="0"/>
            </a:br>
            <a:r>
              <a:rPr lang="en-US" sz="3200" b="1" dirty="0" smtClean="0"/>
              <a:t>Cloud Computing NOW?</a:t>
            </a:r>
            <a:br>
              <a:rPr lang="en-US" sz="3200" b="1" dirty="0" smtClean="0"/>
            </a:br>
            <a:r>
              <a:rPr lang="en-US" sz="3200" b="1" dirty="0" smtClean="0"/>
              <a:t/>
            </a:r>
            <a:br>
              <a:rPr lang="en-US" sz="3200" b="1" dirty="0" smtClean="0"/>
            </a:br>
            <a:r>
              <a:rPr lang="en-US" sz="3200" b="1" dirty="0" smtClean="0"/>
              <a:t>Answer: The Cloud's </a:t>
            </a:r>
            <a:r>
              <a:rPr lang="en-US" sz="3200" b="1" dirty="0" smtClean="0"/>
              <a:t>Here/Coming</a:t>
            </a:r>
            <a:r>
              <a:rPr lang="en-US" sz="3200" b="1" dirty="0" smtClean="0"/>
              <a:t>, </a:t>
            </a:r>
            <a:r>
              <a:rPr lang="en-US" sz="3200" b="1" dirty="0" smtClean="0"/>
              <a:t/>
            </a:r>
            <a:br>
              <a:rPr lang="en-US" sz="3200" b="1" dirty="0" smtClean="0"/>
            </a:br>
            <a:r>
              <a:rPr lang="en-US" sz="3200" b="1" dirty="0" smtClean="0"/>
              <a:t>and</a:t>
            </a:r>
            <a:r>
              <a:rPr lang="en-US" sz="3200" b="1" dirty="0"/>
              <a:t> </a:t>
            </a:r>
            <a:r>
              <a:rPr lang="en-US" sz="3200" b="1" dirty="0" smtClean="0"/>
              <a:t>Security </a:t>
            </a:r>
            <a:r>
              <a:rPr lang="en-US" sz="3200" b="1" dirty="0" smtClean="0"/>
              <a:t>Is In The "Critical Path"</a:t>
            </a:r>
            <a:br>
              <a:rPr lang="en-US" sz="3200" b="1" dirty="0" smtClean="0"/>
            </a:br>
            <a:r>
              <a:rPr lang="en-US" sz="3200" b="1" dirty="0" smtClean="0"/>
              <a:t>When It Comes to Cloud Adoption</a:t>
            </a:r>
            <a:endParaRPr lang="en-US" sz="3200" b="1" dirty="0"/>
          </a:p>
        </p:txBody>
      </p:sp>
    </p:spTree>
    <p:extLst>
      <p:ext uri="{BB962C8B-B14F-4D97-AF65-F5344CB8AC3E}">
        <p14:creationId xmlns:p14="http://schemas.microsoft.com/office/powerpoint/2010/main" val="21017280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7556"/>
            <a:ext cx="8768080" cy="555037"/>
          </a:xfrm>
        </p:spPr>
        <p:txBody>
          <a:bodyPr>
            <a:normAutofit/>
          </a:bodyPr>
          <a:lstStyle/>
          <a:p>
            <a:r>
              <a:rPr lang="en-US" sz="3200" b="1" dirty="0" smtClean="0"/>
              <a:t>Asking </a:t>
            </a:r>
            <a:r>
              <a:rPr lang="en-US" sz="3200" b="1" u="sng" dirty="0" smtClean="0"/>
              <a:t>Your Own</a:t>
            </a:r>
            <a:r>
              <a:rPr lang="en-US" sz="3200" b="1" dirty="0" smtClean="0"/>
              <a:t> Set of Questions...</a:t>
            </a:r>
            <a:endParaRPr lang="en-US" sz="3200" b="1" dirty="0"/>
          </a:p>
        </p:txBody>
      </p:sp>
      <p:sp>
        <p:nvSpPr>
          <p:cNvPr id="3" name="Content Placeholder 2"/>
          <p:cNvSpPr>
            <a:spLocks noGrp="1"/>
          </p:cNvSpPr>
          <p:nvPr>
            <p:ph idx="1"/>
          </p:nvPr>
        </p:nvSpPr>
        <p:spPr>
          <a:xfrm>
            <a:off x="243840" y="968963"/>
            <a:ext cx="8696960" cy="5695997"/>
          </a:xfrm>
        </p:spPr>
        <p:txBody>
          <a:bodyPr>
            <a:normAutofit/>
          </a:bodyPr>
          <a:lstStyle/>
          <a:p>
            <a:r>
              <a:rPr lang="en-US" sz="2400" dirty="0" smtClean="0"/>
              <a:t>If you try this route, hypothetically you might hear...</a:t>
            </a:r>
          </a:p>
          <a:p>
            <a:endParaRPr lang="en-US" sz="2400" dirty="0"/>
          </a:p>
          <a:p>
            <a:r>
              <a:rPr lang="en-US" sz="2400" dirty="0" smtClean="0"/>
              <a:t>"We'll schedule a conference call, and you can ask any security questions you might have then."</a:t>
            </a:r>
          </a:p>
          <a:p>
            <a:r>
              <a:rPr lang="en-US" sz="2400" dirty="0" smtClean="0"/>
              <a:t>"[on the call] Let's just start with your half dozen biggest questions. We don't want to get hung up over 'hundreds' of 'techy' security questions..."</a:t>
            </a:r>
          </a:p>
          <a:p>
            <a:r>
              <a:rPr lang="en-US" sz="2400" dirty="0" smtClean="0"/>
              <a:t>"[next call] What? You've got still </a:t>
            </a:r>
            <a:r>
              <a:rPr lang="en-US" sz="2400" u="sng" dirty="0" smtClean="0"/>
              <a:t>more</a:t>
            </a:r>
            <a:r>
              <a:rPr lang="en-US" sz="2400" dirty="0" smtClean="0"/>
              <a:t> questions? I thought we took care of all those during the last fifteen minutes of the last call... it isn't fair to just keep coming up with new security question after question..."</a:t>
            </a:r>
          </a:p>
          <a:p>
            <a:r>
              <a:rPr lang="en-US" sz="2400" dirty="0" smtClean="0"/>
              <a:t>"[by email] Look. We've got </a:t>
            </a:r>
            <a:r>
              <a:rPr lang="en-US" sz="2400" u="sng" dirty="0" smtClean="0"/>
              <a:t>thousands</a:t>
            </a:r>
            <a:r>
              <a:rPr lang="en-US" sz="2400" dirty="0" smtClean="0"/>
              <a:t> of customers. We can't answer long lists of unique security questions for each customer... We'd have to charge 100X what we do..."</a:t>
            </a:r>
          </a:p>
        </p:txBody>
      </p:sp>
      <p:sp>
        <p:nvSpPr>
          <p:cNvPr id="4" name="Slide Number Placeholder 3"/>
          <p:cNvSpPr>
            <a:spLocks noGrp="1"/>
          </p:cNvSpPr>
          <p:nvPr>
            <p:ph type="sldNum" sz="quarter" idx="12"/>
          </p:nvPr>
        </p:nvSpPr>
        <p:spPr/>
        <p:txBody>
          <a:bodyPr/>
          <a:lstStyle/>
          <a:p>
            <a:fld id="{0AEBC2B5-9A5E-664D-818E-2CF9969E99F0}" type="slidenum">
              <a:rPr lang="en-US" smtClean="0"/>
              <a:t>90</a:t>
            </a:fld>
            <a:endParaRPr lang="en-US"/>
          </a:p>
        </p:txBody>
      </p:sp>
    </p:spTree>
    <p:extLst>
      <p:ext uri="{BB962C8B-B14F-4D97-AF65-F5344CB8AC3E}">
        <p14:creationId xmlns:p14="http://schemas.microsoft.com/office/powerpoint/2010/main" val="8928168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92707"/>
            <a:ext cx="8768080" cy="380100"/>
          </a:xfrm>
        </p:spPr>
        <p:txBody>
          <a:bodyPr>
            <a:normAutofit/>
          </a:bodyPr>
          <a:lstStyle/>
          <a:p>
            <a:r>
              <a:rPr lang="en-US" sz="3200" b="1" dirty="0" smtClean="0"/>
              <a:t>"We'll Review Their Audit Reports"</a:t>
            </a:r>
            <a:endParaRPr lang="en-US" sz="3200" b="1" dirty="0"/>
          </a:p>
        </p:txBody>
      </p:sp>
      <p:sp>
        <p:nvSpPr>
          <p:cNvPr id="3" name="Content Placeholder 2"/>
          <p:cNvSpPr>
            <a:spLocks noGrp="1"/>
          </p:cNvSpPr>
          <p:nvPr>
            <p:ph idx="1"/>
          </p:nvPr>
        </p:nvSpPr>
        <p:spPr>
          <a:xfrm>
            <a:off x="243840" y="593325"/>
            <a:ext cx="8696960" cy="6071635"/>
          </a:xfrm>
        </p:spPr>
        <p:txBody>
          <a:bodyPr>
            <a:normAutofit/>
          </a:bodyPr>
          <a:lstStyle/>
          <a:p>
            <a:r>
              <a:rPr lang="en-US" sz="2400" dirty="0" smtClean="0"/>
              <a:t>What exactly will you be looking for? </a:t>
            </a:r>
            <a:r>
              <a:rPr lang="en-US" sz="2400" b="1" dirty="0" smtClean="0"/>
              <a:t>What would be a "deal breaker,"</a:t>
            </a:r>
            <a:r>
              <a:rPr lang="en-US" sz="2400" dirty="0" smtClean="0"/>
              <a:t> if you saw it in an audit report?</a:t>
            </a:r>
          </a:p>
          <a:p>
            <a:r>
              <a:rPr lang="en-US" sz="2400" dirty="0" smtClean="0"/>
              <a:t>Some new providers may NOT have been audited at all. Getting audited "just for you" may be expensive, and not something they're interested in doing. What then?</a:t>
            </a:r>
          </a:p>
          <a:p>
            <a:r>
              <a:rPr lang="en-US" sz="2400" dirty="0"/>
              <a:t>Not all audit reports are the </a:t>
            </a:r>
            <a:r>
              <a:rPr lang="en-US" sz="2400" dirty="0" smtClean="0"/>
              <a:t>same, so which one(s) do you want? For example, assume your choice is SOC-1, SOC-2, or SOC-3? (FWIW, AWS offers all </a:t>
            </a:r>
            <a:r>
              <a:rPr lang="en-US" sz="2400" dirty="0"/>
              <a:t>three </a:t>
            </a:r>
            <a:r>
              <a:rPr lang="en-US" sz="2400" dirty="0" smtClean="0"/>
              <a:t>SOC reports, </a:t>
            </a:r>
            <a:r>
              <a:rPr lang="en-US" sz="2400" dirty="0"/>
              <a:t>see</a:t>
            </a:r>
            <a:br>
              <a:rPr lang="en-US" sz="2400" dirty="0"/>
            </a:br>
            <a:r>
              <a:rPr lang="en-US" sz="2400" dirty="0"/>
              <a:t>https://</a:t>
            </a:r>
            <a:r>
              <a:rPr lang="en-US" sz="2400" dirty="0" err="1"/>
              <a:t>aws.amazon.com</a:t>
            </a:r>
            <a:r>
              <a:rPr lang="en-US" sz="2400" dirty="0"/>
              <a:t>/compliance/#third-</a:t>
            </a:r>
            <a:r>
              <a:rPr lang="en-US" sz="2400" dirty="0" smtClean="0"/>
              <a:t>party )</a:t>
            </a:r>
            <a:endParaRPr lang="en-US" sz="2400" dirty="0"/>
          </a:p>
          <a:p>
            <a:r>
              <a:rPr lang="en-US" sz="2400" dirty="0" smtClean="0"/>
              <a:t>Providers may be reluctant to share a non-redacted audit report with you (although a major potential customer who is willing to sign an NDA to get access to an audit report may have better luck than a smaller-scale customer who is not willing to sign an NDA)</a:t>
            </a:r>
          </a:p>
          <a:p>
            <a:r>
              <a:rPr lang="en-US" sz="2400" dirty="0" smtClean="0"/>
              <a:t>How often will any audit need to be repeated?</a:t>
            </a:r>
          </a:p>
        </p:txBody>
      </p:sp>
      <p:sp>
        <p:nvSpPr>
          <p:cNvPr id="4" name="Slide Number Placeholder 3"/>
          <p:cNvSpPr>
            <a:spLocks noGrp="1"/>
          </p:cNvSpPr>
          <p:nvPr>
            <p:ph type="sldNum" sz="quarter" idx="12"/>
          </p:nvPr>
        </p:nvSpPr>
        <p:spPr/>
        <p:txBody>
          <a:bodyPr/>
          <a:lstStyle/>
          <a:p>
            <a:fld id="{0AEBC2B5-9A5E-664D-818E-2CF9969E99F0}" type="slidenum">
              <a:rPr lang="en-US" smtClean="0"/>
              <a:t>91</a:t>
            </a:fld>
            <a:endParaRPr lang="en-US"/>
          </a:p>
        </p:txBody>
      </p:sp>
    </p:spTree>
    <p:extLst>
      <p:ext uri="{BB962C8B-B14F-4D97-AF65-F5344CB8AC3E}">
        <p14:creationId xmlns:p14="http://schemas.microsoft.com/office/powerpoint/2010/main" val="812156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97556"/>
            <a:ext cx="8768080" cy="555037"/>
          </a:xfrm>
        </p:spPr>
        <p:txBody>
          <a:bodyPr>
            <a:normAutofit/>
          </a:bodyPr>
          <a:lstStyle/>
          <a:p>
            <a:r>
              <a:rPr lang="en-US" sz="3200" b="1" dirty="0" smtClean="0"/>
              <a:t>"Checking References"</a:t>
            </a:r>
            <a:endParaRPr lang="en-US" sz="3200" b="1" dirty="0"/>
          </a:p>
        </p:txBody>
      </p:sp>
      <p:sp>
        <p:nvSpPr>
          <p:cNvPr id="3" name="Content Placeholder 2"/>
          <p:cNvSpPr>
            <a:spLocks noGrp="1"/>
          </p:cNvSpPr>
          <p:nvPr>
            <p:ph idx="1"/>
          </p:nvPr>
        </p:nvSpPr>
        <p:spPr>
          <a:xfrm>
            <a:off x="243840" y="968963"/>
            <a:ext cx="8696960" cy="5695997"/>
          </a:xfrm>
        </p:spPr>
        <p:txBody>
          <a:bodyPr>
            <a:normAutofit/>
          </a:bodyPr>
          <a:lstStyle/>
          <a:p>
            <a:r>
              <a:rPr lang="en-US" sz="2400" dirty="0" smtClean="0"/>
              <a:t>Asking others who may be using the cloud service may give you some insights into what they've seen, but...</a:t>
            </a:r>
          </a:p>
          <a:p>
            <a:r>
              <a:rPr lang="en-US" sz="2400" dirty="0" smtClean="0"/>
              <a:t>Your </a:t>
            </a:r>
            <a:r>
              <a:rPr lang="en-US" sz="2400" dirty="0"/>
              <a:t>site and the </a:t>
            </a:r>
            <a:r>
              <a:rPr lang="en-US" sz="2400" dirty="0" smtClean="0"/>
              <a:t>reference site(s) </a:t>
            </a:r>
            <a:r>
              <a:rPr lang="en-US" sz="2400" dirty="0"/>
              <a:t>may not have the same </a:t>
            </a:r>
            <a:r>
              <a:rPr lang="en-US" sz="2400" dirty="0" smtClean="0"/>
              <a:t>infrastructure, or the same planned </a:t>
            </a:r>
            <a:r>
              <a:rPr lang="en-US" sz="2400" dirty="0"/>
              <a:t>usage, or the same tolerance for risk, etc.</a:t>
            </a:r>
          </a:p>
          <a:p>
            <a:r>
              <a:rPr lang="en-US" sz="2400" dirty="0" smtClean="0"/>
              <a:t>Pesky NDA terms may limit a colleague's ability to candidly share what they've learned (at least "on the record"/for attribution)</a:t>
            </a:r>
          </a:p>
          <a:p>
            <a:r>
              <a:rPr lang="en-US" sz="2400" dirty="0"/>
              <a:t>Just like talking to references for a new potential employee, you usually end up getting referred to those who have positive opinions (for some reason</a:t>
            </a:r>
            <a:r>
              <a:rPr lang="en-US" sz="2400" dirty="0" smtClean="0"/>
              <a:t>)</a:t>
            </a:r>
          </a:p>
          <a:p>
            <a:r>
              <a:rPr lang="en-US" sz="2400" dirty="0" smtClean="0"/>
              <a:t>Oral reports are not very comparable, if you're trying to evaluate multiple potential options side-by-side.</a:t>
            </a:r>
            <a:endParaRPr lang="en-US" sz="2400" dirty="0"/>
          </a:p>
          <a:p>
            <a:endParaRPr lang="en-US" sz="2400" dirty="0" smtClean="0"/>
          </a:p>
        </p:txBody>
      </p:sp>
      <p:sp>
        <p:nvSpPr>
          <p:cNvPr id="4" name="Slide Number Placeholder 3"/>
          <p:cNvSpPr>
            <a:spLocks noGrp="1"/>
          </p:cNvSpPr>
          <p:nvPr>
            <p:ph type="sldNum" sz="quarter" idx="12"/>
          </p:nvPr>
        </p:nvSpPr>
        <p:spPr/>
        <p:txBody>
          <a:bodyPr/>
          <a:lstStyle/>
          <a:p>
            <a:fld id="{0AEBC2B5-9A5E-664D-818E-2CF9969E99F0}" type="slidenum">
              <a:rPr lang="en-US" smtClean="0"/>
              <a:t>92</a:t>
            </a:fld>
            <a:endParaRPr lang="en-US"/>
          </a:p>
        </p:txBody>
      </p:sp>
    </p:spTree>
    <p:extLst>
      <p:ext uri="{BB962C8B-B14F-4D97-AF65-F5344CB8AC3E}">
        <p14:creationId xmlns:p14="http://schemas.microsoft.com/office/powerpoint/2010/main" val="111067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3416299"/>
          </a:xfrm>
        </p:spPr>
        <p:txBody>
          <a:bodyPr>
            <a:normAutofit/>
          </a:bodyPr>
          <a:lstStyle/>
          <a:p>
            <a:r>
              <a:rPr lang="en-US" sz="3200" b="1" dirty="0" smtClean="0"/>
              <a:t>IX. </a:t>
            </a:r>
            <a:r>
              <a:rPr lang="en-US" sz="3200" b="1" dirty="0" smtClean="0"/>
              <a:t>"I Highly Support </a:t>
            </a:r>
            <a:r>
              <a:rPr lang="en-US" sz="3200" b="1" dirty="0" smtClean="0"/>
              <a:t>Standards</a:t>
            </a:r>
            <a:r>
              <a:rPr lang="en-US" sz="3200" b="1" dirty="0" smtClean="0"/>
              <a:t>. That's </a:t>
            </a:r>
            <a:r>
              <a:rPr lang="en-US" sz="3200" b="1" dirty="0" smtClean="0"/>
              <a:t>Why We </a:t>
            </a:r>
            <a:r>
              <a:rPr lang="en-US" sz="3200" b="1" dirty="0" smtClean="0"/>
              <a:t>All Use </a:t>
            </a:r>
            <a:r>
              <a:rPr lang="en-US" sz="3200" b="1" dirty="0" smtClean="0"/>
              <a:t>Our Own."</a:t>
            </a:r>
            <a:endParaRPr lang="en-US" sz="3200" b="1" dirty="0"/>
          </a:p>
        </p:txBody>
      </p:sp>
    </p:spTree>
    <p:extLst>
      <p:ext uri="{BB962C8B-B14F-4D97-AF65-F5344CB8AC3E}">
        <p14:creationId xmlns:p14="http://schemas.microsoft.com/office/powerpoint/2010/main" val="9237912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93094"/>
          </a:xfrm>
        </p:spPr>
        <p:txBody>
          <a:bodyPr>
            <a:normAutofit/>
          </a:bodyPr>
          <a:lstStyle/>
          <a:p>
            <a:r>
              <a:rPr lang="en-US" sz="3200" b="1" dirty="0" smtClean="0"/>
              <a:t>Using a Standardized Security Framework</a:t>
            </a:r>
            <a:endParaRPr lang="en-US" sz="3200" b="1" dirty="0"/>
          </a:p>
        </p:txBody>
      </p:sp>
      <p:sp>
        <p:nvSpPr>
          <p:cNvPr id="3" name="Content Placeholder 2"/>
          <p:cNvSpPr>
            <a:spLocks noGrp="1"/>
          </p:cNvSpPr>
          <p:nvPr>
            <p:ph idx="1"/>
          </p:nvPr>
        </p:nvSpPr>
        <p:spPr>
          <a:xfrm>
            <a:off x="243840" y="889000"/>
            <a:ext cx="8696960" cy="5775960"/>
          </a:xfrm>
        </p:spPr>
        <p:txBody>
          <a:bodyPr>
            <a:normAutofit/>
          </a:bodyPr>
          <a:lstStyle/>
          <a:p>
            <a:r>
              <a:rPr lang="en-US" sz="2400" dirty="0" smtClean="0"/>
              <a:t>Another option: If we want to do a systematic review of cloud provider security, maybe it would make sense to use some sort of </a:t>
            </a:r>
            <a:r>
              <a:rPr lang="en-US" sz="2400" b="1" dirty="0" smtClean="0"/>
              <a:t>standardized security framework?</a:t>
            </a:r>
          </a:p>
          <a:p>
            <a:r>
              <a:rPr lang="en-US" sz="2400" dirty="0" smtClean="0"/>
              <a:t>If we all agree to use the </a:t>
            </a:r>
            <a:r>
              <a:rPr lang="en-US" sz="2400" b="1" dirty="0" smtClean="0"/>
              <a:t>same one</a:t>
            </a:r>
            <a:r>
              <a:rPr lang="en-US" sz="2400" dirty="0" smtClean="0"/>
              <a:t>, a provider would only need to complete one framework, and because the framework would be standardized, we could:</a:t>
            </a:r>
            <a:br>
              <a:rPr lang="en-US" sz="2400" dirty="0" smtClean="0"/>
            </a:br>
            <a:r>
              <a:rPr lang="en-US" sz="2400" dirty="0" smtClean="0"/>
              <a:t>-- Be comfortable that we haven't overlooked anything</a:t>
            </a:r>
            <a:br>
              <a:rPr lang="en-US" sz="2400" dirty="0" smtClean="0"/>
            </a:br>
            <a:r>
              <a:rPr lang="en-US" sz="2400" dirty="0" smtClean="0"/>
              <a:t>-- Easily compare the responses from provider A with the</a:t>
            </a:r>
            <a:br>
              <a:rPr lang="en-US" sz="2400" dirty="0" smtClean="0"/>
            </a:br>
            <a:r>
              <a:rPr lang="en-US" sz="2400" dirty="0" smtClean="0"/>
              <a:t>   responses from provider B</a:t>
            </a:r>
            <a:br>
              <a:rPr lang="en-US" sz="2400" dirty="0" smtClean="0"/>
            </a:br>
            <a:r>
              <a:rPr lang="en-US" sz="2400" dirty="0" smtClean="0"/>
              <a:t>-- Not have to wait while a provider answers a newly</a:t>
            </a:r>
            <a:br>
              <a:rPr lang="en-US" sz="2400" dirty="0" smtClean="0"/>
            </a:br>
            <a:r>
              <a:rPr lang="en-US" sz="2400" dirty="0" smtClean="0"/>
              <a:t>   written set of security questions</a:t>
            </a:r>
            <a:endParaRPr lang="en-US" sz="2400" dirty="0"/>
          </a:p>
          <a:p>
            <a:r>
              <a:rPr lang="en-US" sz="2400" dirty="0" smtClean="0"/>
              <a:t>If we all agreed to use the same security framework, providers could just complete that one, confident that it would handle the lion's share of the questions from users.</a:t>
            </a:r>
          </a:p>
        </p:txBody>
      </p:sp>
      <p:sp>
        <p:nvSpPr>
          <p:cNvPr id="4" name="Slide Number Placeholder 3"/>
          <p:cNvSpPr>
            <a:spLocks noGrp="1"/>
          </p:cNvSpPr>
          <p:nvPr>
            <p:ph type="sldNum" sz="quarter" idx="12"/>
          </p:nvPr>
        </p:nvSpPr>
        <p:spPr/>
        <p:txBody>
          <a:bodyPr/>
          <a:lstStyle/>
          <a:p>
            <a:fld id="{0AEBC2B5-9A5E-664D-818E-2CF9969E99F0}" type="slidenum">
              <a:rPr lang="en-US" smtClean="0"/>
              <a:t>94</a:t>
            </a:fld>
            <a:endParaRPr lang="en-US"/>
          </a:p>
        </p:txBody>
      </p:sp>
    </p:spTree>
    <p:extLst>
      <p:ext uri="{BB962C8B-B14F-4D97-AF65-F5344CB8AC3E}">
        <p14:creationId xmlns:p14="http://schemas.microsoft.com/office/powerpoint/2010/main" val="2383518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u="sng" dirty="0" smtClean="0"/>
              <a:t>Whose</a:t>
            </a:r>
            <a:r>
              <a:rPr lang="en-US" sz="3200" b="1" dirty="0" smtClean="0"/>
              <a:t> Security Framework Should We Use?</a:t>
            </a:r>
            <a:endParaRPr lang="en-US" sz="3200" b="1" dirty="0"/>
          </a:p>
        </p:txBody>
      </p:sp>
      <p:sp>
        <p:nvSpPr>
          <p:cNvPr id="3" name="Content Placeholder 2"/>
          <p:cNvSpPr>
            <a:spLocks noGrp="1"/>
          </p:cNvSpPr>
          <p:nvPr>
            <p:ph idx="1"/>
          </p:nvPr>
        </p:nvSpPr>
        <p:spPr>
          <a:xfrm>
            <a:off x="243840" y="788009"/>
            <a:ext cx="8696960" cy="5876951"/>
          </a:xfrm>
        </p:spPr>
        <p:txBody>
          <a:bodyPr>
            <a:normAutofit/>
          </a:bodyPr>
          <a:lstStyle/>
          <a:p>
            <a:r>
              <a:rPr lang="en-US" sz="2400" dirty="0" smtClean="0"/>
              <a:t>Cloud security frameworks have been developed by many agencies/organizations, including:</a:t>
            </a:r>
            <a:br>
              <a:rPr lang="en-US" sz="2400" dirty="0" smtClean="0"/>
            </a:br>
            <a:r>
              <a:rPr lang="en-US" sz="2400" dirty="0" smtClean="0"/>
              <a:t/>
            </a:r>
            <a:br>
              <a:rPr lang="en-US" sz="2400" dirty="0" smtClean="0"/>
            </a:br>
            <a:r>
              <a:rPr lang="en-US" sz="2400" dirty="0" smtClean="0"/>
              <a:t>-- Cloud Security Alliance</a:t>
            </a:r>
            <a:br>
              <a:rPr lang="en-US" sz="2400" dirty="0" smtClean="0"/>
            </a:br>
            <a:r>
              <a:rPr lang="en-US" sz="2400" dirty="0" smtClean="0"/>
              <a:t/>
            </a:r>
            <a:br>
              <a:rPr lang="en-US" sz="2400" dirty="0" smtClean="0"/>
            </a:br>
            <a:r>
              <a:rPr lang="en-US" sz="2400" dirty="0" smtClean="0"/>
              <a:t>-- ENISA</a:t>
            </a:r>
            <a:br>
              <a:rPr lang="en-US" sz="2400" dirty="0" smtClean="0"/>
            </a:br>
            <a:r>
              <a:rPr lang="en-US" sz="2400" dirty="0" smtClean="0"/>
              <a:t/>
            </a:r>
            <a:br>
              <a:rPr lang="en-US" sz="2400" dirty="0" smtClean="0"/>
            </a:br>
            <a:r>
              <a:rPr lang="en-US" sz="2400" dirty="0" smtClean="0"/>
              <a:t>-- GSA</a:t>
            </a:r>
            <a:br>
              <a:rPr lang="en-US" sz="2400" dirty="0" smtClean="0"/>
            </a:br>
            <a:r>
              <a:rPr lang="en-US" sz="2400" dirty="0" smtClean="0"/>
              <a:t/>
            </a:r>
            <a:br>
              <a:rPr lang="en-US" sz="2400" dirty="0" smtClean="0"/>
            </a:br>
            <a:r>
              <a:rPr lang="en-US" sz="2400" dirty="0" smtClean="0"/>
              <a:t>-- ISO</a:t>
            </a:r>
            <a:r>
              <a:rPr lang="en-US" sz="2400" dirty="0"/>
              <a:t/>
            </a:r>
            <a:br>
              <a:rPr lang="en-US" sz="2400" dirty="0"/>
            </a:br>
            <a:r>
              <a:rPr lang="en-US" sz="2400" dirty="0" smtClean="0"/>
              <a:t/>
            </a:r>
            <a:br>
              <a:rPr lang="en-US" sz="2400" dirty="0" smtClean="0"/>
            </a:br>
            <a:r>
              <a:rPr lang="en-US" sz="2400" dirty="0" smtClean="0"/>
              <a:t>-- Jericho Forum</a:t>
            </a:r>
            <a:r>
              <a:rPr lang="en-US" sz="2400" dirty="0"/>
              <a:t/>
            </a:r>
            <a:br>
              <a:rPr lang="en-US" sz="2400" dirty="0"/>
            </a:br>
            <a:r>
              <a:rPr lang="en-US" sz="2400" dirty="0" smtClean="0"/>
              <a:t/>
            </a:r>
            <a:br>
              <a:rPr lang="en-US" sz="2400" dirty="0" smtClean="0"/>
            </a:br>
            <a:r>
              <a:rPr lang="en-US" sz="2400" dirty="0" smtClean="0"/>
              <a:t>-- NIST</a:t>
            </a:r>
          </a:p>
        </p:txBody>
      </p:sp>
      <p:sp>
        <p:nvSpPr>
          <p:cNvPr id="4" name="Slide Number Placeholder 3"/>
          <p:cNvSpPr>
            <a:spLocks noGrp="1"/>
          </p:cNvSpPr>
          <p:nvPr>
            <p:ph type="sldNum" sz="quarter" idx="12"/>
          </p:nvPr>
        </p:nvSpPr>
        <p:spPr/>
        <p:txBody>
          <a:bodyPr/>
          <a:lstStyle/>
          <a:p>
            <a:fld id="{0AEBC2B5-9A5E-664D-818E-2CF9969E99F0}" type="slidenum">
              <a:rPr lang="en-US" smtClean="0"/>
              <a:t>95</a:t>
            </a:fld>
            <a:endParaRPr lang="en-US"/>
          </a:p>
        </p:txBody>
      </p:sp>
    </p:spTree>
    <p:extLst>
      <p:ext uri="{BB962C8B-B14F-4D97-AF65-F5344CB8AC3E}">
        <p14:creationId xmlns:p14="http://schemas.microsoft.com/office/powerpoint/2010/main" val="5114320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u="sng" dirty="0" smtClean="0"/>
              <a:t>Which</a:t>
            </a:r>
            <a:r>
              <a:rPr lang="en-US" sz="3200" b="1" dirty="0" smtClean="0"/>
              <a:t> Security Framework Should We Use?</a:t>
            </a:r>
            <a:endParaRPr lang="en-US" sz="3200" b="1" dirty="0"/>
          </a:p>
        </p:txBody>
      </p:sp>
      <p:sp>
        <p:nvSpPr>
          <p:cNvPr id="3" name="Content Placeholder 2"/>
          <p:cNvSpPr>
            <a:spLocks noGrp="1"/>
          </p:cNvSpPr>
          <p:nvPr>
            <p:ph idx="1"/>
          </p:nvPr>
        </p:nvSpPr>
        <p:spPr>
          <a:xfrm>
            <a:off x="243840" y="788009"/>
            <a:ext cx="8696960" cy="5876951"/>
          </a:xfrm>
        </p:spPr>
        <p:txBody>
          <a:bodyPr>
            <a:normAutofit/>
          </a:bodyPr>
          <a:lstStyle/>
          <a:p>
            <a:r>
              <a:rPr lang="en-US" sz="2400" dirty="0" smtClean="0"/>
              <a:t>Even if we pick a particular organization, such as the Cloud Security Alliance, they may still have multiple security frameworks available. For example, CSA has the Consensus Assessments Initiative Questionnaire (CAIQ) as well as the Cloud Controls Matrix (CCM). </a:t>
            </a:r>
          </a:p>
          <a:p>
            <a:endParaRPr lang="en-US" sz="2400" dirty="0"/>
          </a:p>
          <a:p>
            <a:r>
              <a:rPr lang="en-US" sz="2400" dirty="0" smtClean="0"/>
              <a:t>Even if we pick the CSA CCM, there may be multiple versions of it in circulation:</a:t>
            </a:r>
            <a:br>
              <a:rPr lang="en-US" sz="2400" dirty="0" smtClean="0"/>
            </a:br>
            <a:r>
              <a:rPr lang="en-US" sz="2400" dirty="0" smtClean="0"/>
              <a:t/>
            </a:r>
            <a:br>
              <a:rPr lang="en-US" sz="2400" dirty="0" smtClean="0"/>
            </a:br>
            <a:r>
              <a:rPr lang="en-US" sz="2400" dirty="0" smtClean="0"/>
              <a:t>-- CSA CCM </a:t>
            </a:r>
            <a:r>
              <a:rPr lang="en-US" sz="2400" dirty="0"/>
              <a:t>v1.4</a:t>
            </a:r>
            <a:br>
              <a:rPr lang="en-US" sz="2400" dirty="0"/>
            </a:br>
            <a:r>
              <a:rPr lang="en-US" sz="2400" dirty="0"/>
              <a:t>    https://</a:t>
            </a:r>
            <a:r>
              <a:rPr lang="en-US" sz="2400" dirty="0" err="1"/>
              <a:t>downloads.cloudsecurityalliance.org</a:t>
            </a:r>
            <a:r>
              <a:rPr lang="en-US" sz="2400" dirty="0"/>
              <a:t>/initiatives</a:t>
            </a:r>
            <a:r>
              <a:rPr lang="en-US" sz="2400" dirty="0" smtClean="0"/>
              <a:t>/</a:t>
            </a:r>
            <a:br>
              <a:rPr lang="en-US" sz="2400" dirty="0" smtClean="0"/>
            </a:br>
            <a:r>
              <a:rPr lang="en-US" sz="2400" dirty="0" smtClean="0"/>
              <a:t>    </a:t>
            </a:r>
            <a:r>
              <a:rPr lang="en-US" sz="2400" dirty="0" err="1" smtClean="0"/>
              <a:t>ccm</a:t>
            </a:r>
            <a:r>
              <a:rPr lang="en-US" sz="2400" dirty="0"/>
              <a:t>/CSA_CCM_v1.4.</a:t>
            </a:r>
            <a:r>
              <a:rPr lang="en-US" sz="2400" dirty="0" smtClean="0"/>
              <a:t>xlsx</a:t>
            </a:r>
            <a:br>
              <a:rPr lang="en-US" sz="2400" dirty="0" smtClean="0"/>
            </a:br>
            <a:r>
              <a:rPr lang="en-US" sz="2400" dirty="0" smtClean="0"/>
              <a:t>-</a:t>
            </a:r>
            <a:r>
              <a:rPr lang="en-US" sz="2400" dirty="0"/>
              <a:t>- CSA CCM v3.0</a:t>
            </a:r>
            <a:br>
              <a:rPr lang="en-US" sz="2400" dirty="0"/>
            </a:br>
            <a:r>
              <a:rPr lang="en-US" sz="2400" dirty="0"/>
              <a:t>    </a:t>
            </a:r>
            <a:r>
              <a:rPr lang="en-US" sz="2400" dirty="0" smtClean="0"/>
              <a:t>https</a:t>
            </a:r>
            <a:r>
              <a:rPr lang="en-US" sz="2400" dirty="0"/>
              <a:t>://</a:t>
            </a:r>
            <a:r>
              <a:rPr lang="en-US" sz="2400" dirty="0" err="1"/>
              <a:t>cloudsecurityalliance.org</a:t>
            </a:r>
            <a:r>
              <a:rPr lang="en-US" sz="2400" dirty="0"/>
              <a:t>/download</a:t>
            </a:r>
            <a:r>
              <a:rPr lang="en-US" sz="2400" dirty="0" smtClean="0"/>
              <a:t>/</a:t>
            </a:r>
            <a:br>
              <a:rPr lang="en-US" sz="2400" dirty="0" smtClean="0"/>
            </a:br>
            <a:r>
              <a:rPr lang="en-US" sz="2400" dirty="0" smtClean="0"/>
              <a:t>    cloud</a:t>
            </a:r>
            <a:r>
              <a:rPr lang="en-US" sz="2400" dirty="0"/>
              <a:t>-controls-matrix-v3</a:t>
            </a:r>
            <a:r>
              <a:rPr lang="en-US" sz="2400" dirty="0" smtClean="0"/>
              <a:t>/</a:t>
            </a:r>
          </a:p>
        </p:txBody>
      </p:sp>
      <p:sp>
        <p:nvSpPr>
          <p:cNvPr id="4" name="Slide Number Placeholder 3"/>
          <p:cNvSpPr>
            <a:spLocks noGrp="1"/>
          </p:cNvSpPr>
          <p:nvPr>
            <p:ph type="sldNum" sz="quarter" idx="12"/>
          </p:nvPr>
        </p:nvSpPr>
        <p:spPr/>
        <p:txBody>
          <a:bodyPr/>
          <a:lstStyle/>
          <a:p>
            <a:fld id="{0AEBC2B5-9A5E-664D-818E-2CF9969E99F0}" type="slidenum">
              <a:rPr lang="en-US" smtClean="0"/>
              <a:t>96</a:t>
            </a:fld>
            <a:endParaRPr lang="en-US"/>
          </a:p>
        </p:txBody>
      </p:sp>
    </p:spTree>
    <p:extLst>
      <p:ext uri="{BB962C8B-B14F-4D97-AF65-F5344CB8AC3E}">
        <p14:creationId xmlns:p14="http://schemas.microsoft.com/office/powerpoint/2010/main" val="8428486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The "Goldilocks Problem"</a:t>
            </a:r>
            <a:endParaRPr lang="en-US" sz="3200" b="1" dirty="0"/>
          </a:p>
        </p:txBody>
      </p:sp>
      <p:sp>
        <p:nvSpPr>
          <p:cNvPr id="3" name="Content Placeholder 2"/>
          <p:cNvSpPr>
            <a:spLocks noGrp="1"/>
          </p:cNvSpPr>
          <p:nvPr>
            <p:ph idx="1"/>
          </p:nvPr>
        </p:nvSpPr>
        <p:spPr>
          <a:xfrm>
            <a:off x="243840" y="788009"/>
            <a:ext cx="8696960" cy="5876951"/>
          </a:xfrm>
        </p:spPr>
        <p:txBody>
          <a:bodyPr>
            <a:normAutofit/>
          </a:bodyPr>
          <a:lstStyle/>
          <a:p>
            <a:r>
              <a:rPr lang="en-US" sz="2400" dirty="0" smtClean="0"/>
              <a:t>Just like Goldilocks and the Three Bears, some cloud security frameworks may be too simple, other cloud security frameworks may be too complex.</a:t>
            </a:r>
          </a:p>
          <a:p>
            <a:endParaRPr lang="en-US" sz="2400" dirty="0"/>
          </a:p>
          <a:p>
            <a:r>
              <a:rPr lang="en-US" sz="2400" dirty="0" smtClean="0"/>
              <a:t>The trick is finding one that's "just right."</a:t>
            </a:r>
          </a:p>
          <a:p>
            <a:endParaRPr lang="en-US" sz="2400" dirty="0"/>
          </a:p>
          <a:p>
            <a:r>
              <a:rPr lang="en-US" sz="2400" dirty="0" smtClean="0"/>
              <a:t>What about FedRAMP? It may be an example of a framework that's TOO tough, with just ten </a:t>
            </a:r>
            <a:br>
              <a:rPr lang="en-US" sz="2400" dirty="0" smtClean="0"/>
            </a:br>
            <a:r>
              <a:rPr lang="en-US" sz="2400" dirty="0" smtClean="0"/>
              <a:t>FedRAMP-certified cloud services to-date.</a:t>
            </a:r>
          </a:p>
        </p:txBody>
      </p:sp>
      <p:sp>
        <p:nvSpPr>
          <p:cNvPr id="4" name="Slide Number Placeholder 3"/>
          <p:cNvSpPr>
            <a:spLocks noGrp="1"/>
          </p:cNvSpPr>
          <p:nvPr>
            <p:ph type="sldNum" sz="quarter" idx="12"/>
          </p:nvPr>
        </p:nvSpPr>
        <p:spPr/>
        <p:txBody>
          <a:bodyPr/>
          <a:lstStyle/>
          <a:p>
            <a:fld id="{0AEBC2B5-9A5E-664D-818E-2CF9969E99F0}" type="slidenum">
              <a:rPr lang="en-US" smtClean="0"/>
              <a:t>97</a:t>
            </a:fld>
            <a:endParaRPr lang="en-US"/>
          </a:p>
        </p:txBody>
      </p:sp>
    </p:spTree>
    <p:extLst>
      <p:ext uri="{BB962C8B-B14F-4D97-AF65-F5344CB8AC3E}">
        <p14:creationId xmlns:p14="http://schemas.microsoft.com/office/powerpoint/2010/main" val="38514713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Just 10 FedRAMP-Certified Services</a:t>
            </a:r>
            <a:endParaRPr lang="en-US" sz="3200" b="1" dirty="0"/>
          </a:p>
        </p:txBody>
      </p:sp>
      <p:sp>
        <p:nvSpPr>
          <p:cNvPr id="4" name="Slide Number Placeholder 3"/>
          <p:cNvSpPr>
            <a:spLocks noGrp="1"/>
          </p:cNvSpPr>
          <p:nvPr>
            <p:ph type="sldNum" sz="quarter" idx="12"/>
          </p:nvPr>
        </p:nvSpPr>
        <p:spPr/>
        <p:txBody>
          <a:bodyPr/>
          <a:lstStyle/>
          <a:p>
            <a:fld id="{0AEBC2B5-9A5E-664D-818E-2CF9969E99F0}" type="slidenum">
              <a:rPr lang="en-US" smtClean="0"/>
              <a:t>98</a:t>
            </a:fld>
            <a:endParaRPr lang="en-US"/>
          </a:p>
        </p:txBody>
      </p:sp>
      <p:pic>
        <p:nvPicPr>
          <p:cNvPr id="7" name="Picture 6" descr="fedramp-csp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860" y="805519"/>
            <a:ext cx="5536451" cy="5550831"/>
          </a:xfrm>
          <a:prstGeom prst="rect">
            <a:avLst/>
          </a:prstGeom>
        </p:spPr>
      </p:pic>
    </p:spTree>
    <p:extLst>
      <p:ext uri="{BB962C8B-B14F-4D97-AF65-F5344CB8AC3E}">
        <p14:creationId xmlns:p14="http://schemas.microsoft.com/office/powerpoint/2010/main" val="29828135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06"/>
            <a:ext cx="9144000" cy="519159"/>
          </a:xfrm>
        </p:spPr>
        <p:txBody>
          <a:bodyPr>
            <a:normAutofit/>
          </a:bodyPr>
          <a:lstStyle/>
          <a:p>
            <a:r>
              <a:rPr lang="en-US" sz="3200" b="1" dirty="0" smtClean="0"/>
              <a:t>CSA STAR Registry</a:t>
            </a:r>
            <a:endParaRPr lang="en-US" sz="3200" b="1" dirty="0"/>
          </a:p>
        </p:txBody>
      </p:sp>
      <p:sp>
        <p:nvSpPr>
          <p:cNvPr id="3" name="Content Placeholder 2"/>
          <p:cNvSpPr>
            <a:spLocks noGrp="1"/>
          </p:cNvSpPr>
          <p:nvPr>
            <p:ph idx="1"/>
          </p:nvPr>
        </p:nvSpPr>
        <p:spPr>
          <a:xfrm>
            <a:off x="243840" y="788009"/>
            <a:ext cx="8696960" cy="5876951"/>
          </a:xfrm>
        </p:spPr>
        <p:txBody>
          <a:bodyPr>
            <a:normAutofit/>
          </a:bodyPr>
          <a:lstStyle/>
          <a:p>
            <a:r>
              <a:rPr lang="en-US" sz="2400" dirty="0" smtClean="0"/>
              <a:t>On the other hand, there are 37 companies listed on the CSA STAR (Security, Trust &amp; Assurance Registry) list</a:t>
            </a:r>
            <a:r>
              <a:rPr lang="en-US" sz="2400" dirty="0"/>
              <a:t>, see:</a:t>
            </a:r>
            <a:br>
              <a:rPr lang="en-US" sz="2400" dirty="0"/>
            </a:br>
            <a:r>
              <a:rPr lang="en-US" sz="2400" dirty="0"/>
              <a:t>https://</a:t>
            </a:r>
            <a:r>
              <a:rPr lang="en-US" sz="2400" dirty="0" err="1"/>
              <a:t>cloudsecurityalliance.org</a:t>
            </a:r>
            <a:r>
              <a:rPr lang="en-US" sz="2400" dirty="0"/>
              <a:t>/star/#</a:t>
            </a:r>
            <a:r>
              <a:rPr lang="en-US" sz="2400" dirty="0" smtClean="0"/>
              <a:t>_registry</a:t>
            </a:r>
            <a:endParaRPr lang="en-US" sz="2400" dirty="0"/>
          </a:p>
          <a:p>
            <a:r>
              <a:rPr lang="en-US" sz="2400" dirty="0" smtClean="0"/>
              <a:t>Listing on the STAR registry is based on completion of a relatively simple self-assessment, the CSA CAIQ (pronounced "CAKE"). Many of these items may end up being responded to with just a "Yes" or "No" response (you can review CAIQ self-assessments for providers of</a:t>
            </a:r>
            <a:r>
              <a:rPr lang="en-US" sz="2400" dirty="0"/>
              <a:t> </a:t>
            </a:r>
            <a:r>
              <a:rPr lang="en-US" sz="2400" dirty="0" smtClean="0"/>
              <a:t>interest on the web site).</a:t>
            </a:r>
            <a:endParaRPr lang="en-US" sz="2400" dirty="0"/>
          </a:p>
          <a:p>
            <a:r>
              <a:rPr lang="en-US" sz="2400" dirty="0" smtClean="0"/>
              <a:t>If a provider makes just a </a:t>
            </a:r>
            <a:r>
              <a:rPr lang="en-US" sz="2400" i="1" dirty="0" smtClean="0"/>
              <a:t>pro forma</a:t>
            </a:r>
            <a:r>
              <a:rPr lang="en-US" sz="2400" dirty="0" smtClean="0"/>
              <a:t> yes/no response to each item, in my opinion, that's really not very helpful. </a:t>
            </a:r>
            <a:br>
              <a:rPr lang="en-US" sz="2400" dirty="0" smtClean="0"/>
            </a:br>
            <a:r>
              <a:rPr lang="en-US" sz="2400" dirty="0" smtClean="0"/>
              <a:t>It's *too* much of just a "checklist" approach.</a:t>
            </a:r>
          </a:p>
          <a:p>
            <a:r>
              <a:rPr lang="en-US" sz="2400" dirty="0" smtClean="0"/>
              <a:t>We need something in between FedRAMP (too much), and CSA STAR (too little). Fortunately, there's the CSA CCM.</a:t>
            </a:r>
          </a:p>
        </p:txBody>
      </p:sp>
      <p:sp>
        <p:nvSpPr>
          <p:cNvPr id="4" name="Slide Number Placeholder 3"/>
          <p:cNvSpPr>
            <a:spLocks noGrp="1"/>
          </p:cNvSpPr>
          <p:nvPr>
            <p:ph type="sldNum" sz="quarter" idx="12"/>
          </p:nvPr>
        </p:nvSpPr>
        <p:spPr/>
        <p:txBody>
          <a:bodyPr/>
          <a:lstStyle/>
          <a:p>
            <a:fld id="{0AEBC2B5-9A5E-664D-818E-2CF9969E99F0}" type="slidenum">
              <a:rPr lang="en-US" smtClean="0"/>
              <a:t>99</a:t>
            </a:fld>
            <a:endParaRPr lang="en-US"/>
          </a:p>
        </p:txBody>
      </p:sp>
    </p:spTree>
    <p:extLst>
      <p:ext uri="{BB962C8B-B14F-4D97-AF65-F5344CB8AC3E}">
        <p14:creationId xmlns:p14="http://schemas.microsoft.com/office/powerpoint/2010/main" val="419860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1589</TotalTime>
  <Words>8114</Words>
  <Application>Microsoft Macintosh PowerPoint</Application>
  <PresentationFormat>On-screen Show (4:3)</PresentationFormat>
  <Paragraphs>568</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Office Theme</vt:lpstr>
      <vt:lpstr>A Conversation About  Cloud Computing and Security</vt:lpstr>
      <vt:lpstr>I. Introduction</vt:lpstr>
      <vt:lpstr>Thanks and A Disclaimer</vt:lpstr>
      <vt:lpstr>BTW, Speaking Of Organizations...</vt:lpstr>
      <vt:lpstr>Format of This Talk</vt:lpstr>
      <vt:lpstr>What Cloud Security Topics Are YOU  Interested In/Thinking About?</vt:lpstr>
      <vt:lpstr>Some Context: Past NWACC Talks</vt:lpstr>
      <vt:lpstr>This Is My First Talk on Cloud Security for NWACC, But It Is Not My First Cloud Security Talk...</vt:lpstr>
      <vt:lpstr>II. Why Talk About  Cloud Computing Security?  And Why Talk About  Cloud Computing NOW?  Answer: The Cloud's Here/Coming,  and Security Is In The "Critical Path" When It Comes to Cloud Adoption</vt:lpstr>
      <vt:lpstr>Seems Like EVERYONE's Now At  Least Considering the Cloud</vt:lpstr>
      <vt:lpstr>Trendy Pundit Jargon: "Third Platform"</vt:lpstr>
      <vt:lpstr>Cloud-Based Services Are Also A  Major Focus for Internet2</vt:lpstr>
      <vt:lpstr>Some Sites Decide to Use  The Cloud. Others DON'T. Why?</vt:lpstr>
      <vt:lpstr>Security As Potential Block to Adoption</vt:lpstr>
      <vt:lpstr>Or Does Using The Cloud Actually  IMPROVE Data Security?</vt:lpstr>
      <vt:lpstr>Some Proceed To Move To The Cloud,  Even If There May Be "Security Issues"...</vt:lpstr>
      <vt:lpstr>What Gets Moved Into The Cloud May Not Stay There. Why? "Security Concerns"...</vt:lpstr>
      <vt:lpstr>Security May Not Be The Only Issue</vt:lpstr>
      <vt:lpstr>EFF's "Who Has Your Back?" Privacy Graphic</vt:lpstr>
      <vt:lpstr>Privacy Concerns May Also Shift Some  Users Away From American Cloud Providers</vt:lpstr>
      <vt:lpstr>Is Europe Really Any Better, Privacy-Wise?</vt:lpstr>
      <vt:lpstr>Speaking of "European" Cloud Security</vt:lpstr>
      <vt:lpstr>Some Potential Compliance Hurdles</vt:lpstr>
      <vt:lpstr>Just ONE Compliance Area: HIPAA</vt:lpstr>
      <vt:lpstr>Will Cloud Providers Execute BAAs?</vt:lpstr>
      <vt:lpstr>One Cloud-as-Infrastructure Provider...</vt:lpstr>
      <vt:lpstr>Another Timing Factor: Some Standards Are Still Being Developed; Maybe You Should Chime In/Help With This Work?</vt:lpstr>
      <vt:lpstr>III. What Is Cloud Computing?</vt:lpstr>
      <vt:lpstr>Now That We Know People Worry About Security (and Privacy, and Compliance) In  "The Cloud," What Exactly Is "The Cloud?"</vt:lpstr>
      <vt:lpstr>I'm Renting a Server From A Hosting Company. Am I Using "The Cloud?"</vt:lpstr>
      <vt:lpstr>I'm An End User Using Gmail.  Am I Using "The Cloud"?</vt:lpstr>
      <vt:lpstr>I'm Backing Up Stuff From My Smartphone Online Somewhere. Am *I* Using the Cloud?</vt:lpstr>
      <vt:lpstr>My Campus Is Running a "Private Cloud" – Surely I'm Using "The Cloud," Aren't I?</vt:lpstr>
      <vt:lpstr>I'm Using XSEDE for Scientific Computing.  What About Me? Am I Using "The Cloud?"</vt:lpstr>
      <vt:lpstr>IV. So What Are The Risks If We "Go To The Cloud?"  Availability...</vt:lpstr>
      <vt:lpstr>The "A" in The Security "C-I-A" Objectives</vt:lpstr>
      <vt:lpstr>Some Major Cloud Outages in 2013 (as of 1 July)</vt:lpstr>
      <vt:lpstr>PowerPoint Presentation</vt:lpstr>
      <vt:lpstr>A More Dire Thing: Provider Bankruptcies</vt:lpstr>
      <vt:lpstr>The Three Cloud Bankruptcy Issues...</vt:lpstr>
      <vt:lpstr>Cloud Lock-In: If You Want To Exit The Cloud, Will You Have the Local Expertise You Need?</vt:lpstr>
      <vt:lpstr>Digging Down On A Specific Technical Availability Risk: Network Connectivity</vt:lpstr>
      <vt:lpstr>Network Quality</vt:lpstr>
      <vt:lpstr>Mitigating Cloud Computing Availability Issues</vt:lpstr>
      <vt:lpstr>SLAs</vt:lpstr>
      <vt:lpstr>Cloud Application Availability Reporting</vt:lpstr>
      <vt:lpstr>PowerPoint Presentation</vt:lpstr>
      <vt:lpstr>V. Confidentiality...</vt:lpstr>
      <vt:lpstr>Data Confidentiality and Breaches</vt:lpstr>
      <vt:lpstr>PowerPoint Presentation</vt:lpstr>
      <vt:lpstr>PowerPoint Presentation</vt:lpstr>
      <vt:lpstr>Protecting Data Confidentiality in the Cloud</vt:lpstr>
      <vt:lpstr>Protecting Data at Rest</vt:lpstr>
      <vt:lpstr>Amazon's CloudHSM Service</vt:lpstr>
      <vt:lpstr>Compulsory Access to Your Data</vt:lpstr>
      <vt:lpstr>PowerPoint Presentation</vt:lpstr>
      <vt:lpstr>VI. Integrity...</vt:lpstr>
      <vt:lpstr>What About Data Integrity in The Cloud?</vt:lpstr>
      <vt:lpstr>WordPress Plugin Issues As A Path To Unauthorized File Modifications</vt:lpstr>
      <vt:lpstr>vBulletin CMS Exploit  Full Control</vt:lpstr>
      <vt:lpstr>The Feds Have Begun Paying Attention to Server-Side Security Vulnerabilities</vt:lpstr>
      <vt:lpstr>Recovering From Data Corruption Issues</vt:lpstr>
      <vt:lpstr>PowerPoint Presentation</vt:lpstr>
      <vt:lpstr>Specific Example: T-Mobile's Sidekick Service, 2009</vt:lpstr>
      <vt:lpstr>Another Example: Amazon 2011</vt:lpstr>
      <vt:lpstr>When You Start Looking at Cloud Backup</vt:lpstr>
      <vt:lpstr>VII. "Integrating" With The Cloud: Another Area of Potential Concern</vt:lpstr>
      <vt:lpstr>Campus Authentication</vt:lpstr>
      <vt:lpstr>We're Not Going To Rehash The Step-By-Step Process By Which OpenID Works</vt:lpstr>
      <vt:lpstr>PowerPoint Presentation</vt:lpstr>
      <vt:lpstr>Google Is Not the Only OpenID Provider, But It's Probably the Most Widely Used One</vt:lpstr>
      <vt:lpstr>PowerPoint Presentation</vt:lpstr>
      <vt:lpstr>Not All OpenID Providers Will Necessarily  Work The Way Originally Intended...</vt:lpstr>
      <vt:lpstr>PowerPoint Presentation</vt:lpstr>
      <vt:lpstr>So What DOES Gets Shared When OpenID  Is Used? Answer: It Varies By Provider. </vt:lpstr>
      <vt:lpstr>Facebook? LOTS More Gets Shared</vt:lpstr>
      <vt:lpstr>Is Disclosing More Information About  Users A Good Thing, or A Bad Thing?</vt:lpstr>
      <vt:lpstr>Using The Cloud -- Losing Your Logs?</vt:lpstr>
      <vt:lpstr>PowerPoint Presentation</vt:lpstr>
      <vt:lpstr>End User Support and the Cloud</vt:lpstr>
      <vt:lpstr>VIII. Stepping Back For a Second... What's The Basic Question Again?  Oh Yeah... "Should We Go Ahead  With Cloud Provider Foo, Or Not?"  And How Do We Decide?</vt:lpstr>
      <vt:lpstr>"Should We Go Ahead With Cloud Provider  Foo Or Not?" -- Simple Question, Right?</vt:lpstr>
      <vt:lpstr>Investigating Local Security Concerns</vt:lpstr>
      <vt:lpstr>Security Concerns In The Cloud</vt:lpstr>
      <vt:lpstr>That Said, In Some Ways, "Cloud Computing Security" Is No Different Than "Regular Security"</vt:lpstr>
      <vt:lpstr>Physical Security at an Oregon Cloud Provider</vt:lpstr>
      <vt:lpstr>Cloud As A "Tycho Magnetic Anomaly"</vt:lpstr>
      <vt:lpstr>Asking Q's About Cloud Provider Security</vt:lpstr>
      <vt:lpstr>Taking the Provider's Word For It....</vt:lpstr>
      <vt:lpstr>Asking Your Own Set of Questions...</vt:lpstr>
      <vt:lpstr>"We'll Review Their Audit Reports"</vt:lpstr>
      <vt:lpstr>"Checking References"</vt:lpstr>
      <vt:lpstr>IX. "I Highly Support Standards. That's Why We All Use Our Own."</vt:lpstr>
      <vt:lpstr>Using a Standardized Security Framework</vt:lpstr>
      <vt:lpstr>Whose Security Framework Should We Use?</vt:lpstr>
      <vt:lpstr>Which Security Framework Should We Use?</vt:lpstr>
      <vt:lpstr>The "Goldilocks Problem"</vt:lpstr>
      <vt:lpstr>Just 10 FedRAMP-Certified Services</vt:lpstr>
      <vt:lpstr>CSA STAR Registry</vt:lpstr>
      <vt:lpstr>CSA Cloud Controls Matrix</vt:lpstr>
      <vt:lpstr>CSA CCM 1.4 vs. CSA CCM 3.0</vt:lpstr>
      <vt:lpstr>What Controls ("Rows") are in CSA CCM?</vt:lpstr>
      <vt:lpstr>What Controls ("Rows") are in CSA CCM? (2)</vt:lpstr>
      <vt:lpstr>Items From One of Those 16 Areas: Threat and Vulnerability Management</vt:lpstr>
      <vt:lpstr>Items From One of Those 16 Areas: Threat and Vulnerability Management (2)</vt:lpstr>
      <vt:lpstr>Items From One of Those 16 Areas: Threat and Vulnerability Management (3)</vt:lpstr>
      <vt:lpstr>The Columns In the CSA CCM</vt:lpstr>
      <vt:lpstr>The Columns In the CSA CCM (2)</vt:lpstr>
      <vt:lpstr>The Columns In the CSA CCM (3)</vt:lpstr>
      <vt:lpstr>The CSA CCM Does Not Highlight Controls OTHER Frameworks Require That Are Missing </vt:lpstr>
      <vt:lpstr>Are There Things That Are Missing  From Even v3.0 of the CSA CCM?</vt:lpstr>
      <vt:lpstr>What's A "Passing Score" on the CSA CCM?</vt:lpstr>
      <vt:lpstr>Every Site's Needs May Be Different</vt:lpstr>
      <vt:lpstr>The Goal: Give YOU The Data You Need</vt:lpstr>
      <vt:lpstr>CSA CCM and "Recursive Cloud Providers"</vt:lpstr>
      <vt:lpstr>Giant Clouds and Teeny-Tiny Clouds</vt:lpstr>
      <vt:lpstr>Note: You May Have Limited Luck Seeking  Major Changes From a Huge Cloud Provider</vt:lpstr>
      <vt:lpstr>Couldn't a Provider Just Lie When Doing Their CSA CCM Writeup?</vt:lpstr>
      <vt:lpstr>X. Wrap Up</vt:lpstr>
      <vt:lpstr>Thanks For the Chance to Talk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and Security</dc:title>
  <dc:creator>Joe St Sauver</dc:creator>
  <cp:lastModifiedBy>Joe St Sauver</cp:lastModifiedBy>
  <cp:revision>140</cp:revision>
  <dcterms:created xsi:type="dcterms:W3CDTF">2013-09-29T17:43:19Z</dcterms:created>
  <dcterms:modified xsi:type="dcterms:W3CDTF">2013-10-09T19:20:07Z</dcterms:modified>
</cp:coreProperties>
</file>