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8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2" r:id="rId12"/>
    <p:sldId id="269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446" autoAdjust="0"/>
  </p:normalViewPr>
  <p:slideViewPr>
    <p:cSldViewPr snapToGrid="0" snapToObjects="1">
      <p:cViewPr varScale="1">
        <p:scale>
          <a:sx n="151" d="100"/>
          <a:sy n="151" d="100"/>
        </p:scale>
        <p:origin x="-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D8A10-0B10-7543-A4DB-CEFA11E1D074}" type="datetimeFigureOut">
              <a:rPr lang="en-US" smtClean="0"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B1936-32CD-3742-96AB-57FBF0DF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5DBB-50B7-2647-941B-13F7DC4A1378}" type="datetimeFigureOut">
              <a:rPr lang="en-US" smtClean="0"/>
              <a:t>9/28/12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FDCBC-AA68-C349-B3F2-FF4BB50E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A63B-21FA-534E-8E69-AC33A172123A}" type="datetime1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D2B1-817E-514D-AE5A-23288531745D}" type="datetime1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EEA5-D86B-3244-8430-6D75AE08E360}" type="datetime1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78AC-50A9-5543-A687-F9E484B09C89}" type="datetime1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0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C299-F17B-3C41-8A34-F4C21DE8897D}" type="datetime1">
              <a:rPr lang="en-US" smtClean="0"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587-5BF6-5C4A-B535-4C04C1EBDC88}" type="datetime1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BDB2-D826-544B-A9E5-1A05C7DEE3AE}" type="datetime1">
              <a:rPr lang="en-US" smtClean="0"/>
              <a:t>9/28/12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EC1-10BD-564D-A25B-C32345DBC8A4}" type="datetime1">
              <a:rPr lang="en-US" smtClean="0"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C2B-4D17-EA4A-810C-8A14BF1CC2AC}" type="datetime1">
              <a:rPr lang="en-US" smtClean="0"/>
              <a:t>9/28/12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5D57-A3ED-464F-AC8E-9542057E1892}" type="datetime1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858E-4873-654A-83C7-28BF486A4334}" type="datetime1">
              <a:rPr lang="en-US" smtClean="0"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halkboard"/>
              </a:defRPr>
            </a:lvl1pPr>
          </a:lstStyle>
          <a:p>
            <a:fld id="{1DBF1E45-418D-9C42-B277-D48AC842AB20}" type="datetime1">
              <a:rPr lang="en-US" smtClean="0"/>
              <a:t>9/28/12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halkboard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halkboard"/>
              </a:defRPr>
            </a:lvl1pPr>
          </a:lstStyle>
          <a:p>
            <a:fld id="{05BB6137-BF3C-6144-BF48-42910A646F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0079"/>
            <a:ext cx="7772400" cy="11691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halkboard"/>
                <a:cs typeface="Chalkboard"/>
              </a:rPr>
              <a:t>Large Scale Science, </a:t>
            </a:r>
            <a:r>
              <a:rPr lang="en-US" sz="3200" b="1" dirty="0" smtClean="0">
                <a:latin typeface="Chalkboard"/>
                <a:cs typeface="Chalkboard"/>
              </a:rPr>
              <a:t>The </a:t>
            </a:r>
            <a:r>
              <a:rPr lang="en-US" sz="3200" b="1" dirty="0" smtClean="0">
                <a:latin typeface="Chalkboard"/>
                <a:cs typeface="Chalkboard"/>
              </a:rPr>
              <a:t>Science DMZ, </a:t>
            </a:r>
            <a:r>
              <a:rPr lang="en-US" sz="3200" b="1" dirty="0">
                <a:cs typeface="Chalkboard"/>
              </a:rPr>
              <a:t>SDN/OpenFlow, Security </a:t>
            </a:r>
            <a:r>
              <a:rPr lang="en-US" sz="3200" b="1" dirty="0" smtClean="0">
                <a:latin typeface="Chalkboard"/>
                <a:cs typeface="Chalkboard"/>
              </a:rPr>
              <a:t>and Cyberinfrastructure Architectures</a:t>
            </a:r>
            <a:endParaRPr lang="en-US" sz="3200" b="1" dirty="0">
              <a:latin typeface="Chalkboard"/>
              <a:cs typeface="Chalkboar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715" y="1968140"/>
            <a:ext cx="8536363" cy="45755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  <a:t>Joe St Sauver, Ph.D.</a:t>
            </a:r>
            <a:b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</a:br>
            <a: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  <a:t>(joe@internet2.edu or joe@uoregon.edu)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  <a:t>Internet2 Nationwide Security Programs Manager </a:t>
            </a:r>
            <a:b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</a:br>
            <a: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  <a:t>and InCommon Certificate Program Manager</a:t>
            </a:r>
            <a:br>
              <a:rPr lang="en-US" sz="2400" dirty="0" smtClean="0">
                <a:solidFill>
                  <a:schemeClr val="tx1"/>
                </a:solidFill>
                <a:latin typeface="Chalkboard"/>
                <a:cs typeface="Chalkboard"/>
              </a:rPr>
            </a:br>
            <a:endParaRPr lang="en-US" sz="2400" dirty="0" smtClean="0">
              <a:solidFill>
                <a:schemeClr val="tx1"/>
              </a:solidFill>
              <a:latin typeface="Chalkboard"/>
              <a:cs typeface="Chalkboard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halkboard"/>
                <a:cs typeface="Chalkboard"/>
              </a:rPr>
              <a:t>Internet2 Member Meeting, Philadelphia PA</a:t>
            </a:r>
          </a:p>
          <a:p>
            <a:endParaRPr lang="en-US" sz="1800" dirty="0">
              <a:solidFill>
                <a:schemeClr val="tx1"/>
              </a:solidFill>
              <a:latin typeface="Chalkboard"/>
              <a:cs typeface="Chalkboard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halkboard"/>
                <a:cs typeface="Chalkboard"/>
              </a:rPr>
              <a:t>http://pages.uoregon.edu/joe/</a:t>
            </a:r>
            <a:r>
              <a:rPr lang="en-US" sz="1800" dirty="0" err="1" smtClean="0">
                <a:solidFill>
                  <a:schemeClr val="tx1"/>
                </a:solidFill>
                <a:latin typeface="Chalkboard"/>
                <a:cs typeface="Chalkboard"/>
              </a:rPr>
              <a:t>sdn</a:t>
            </a:r>
            <a:r>
              <a:rPr lang="en-US" sz="1800" dirty="0" smtClean="0">
                <a:solidFill>
                  <a:schemeClr val="tx1"/>
                </a:solidFill>
                <a:latin typeface="Chalkboard"/>
                <a:cs typeface="Chalkboard"/>
              </a:rPr>
              <a:t>-science-dmz/</a:t>
            </a:r>
          </a:p>
          <a:p>
            <a:endParaRPr lang="en-US" sz="1800" dirty="0">
              <a:solidFill>
                <a:schemeClr val="tx1"/>
              </a:solidFill>
              <a:latin typeface="Chalkboard"/>
              <a:cs typeface="Chalkboard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cs typeface="Chalkboard"/>
              </a:rPr>
              <a:t>Note:</a:t>
            </a:r>
            <a:r>
              <a:rPr lang="en-US" sz="1800" dirty="0" smtClean="0">
                <a:solidFill>
                  <a:schemeClr val="tx1"/>
                </a:solidFill>
                <a:cs typeface="Chalkboard"/>
              </a:rPr>
              <a:t> These slides are provided in a detailed format to ensure accessibility </a:t>
            </a:r>
            <a:br>
              <a:rPr lang="en-US" sz="1800" dirty="0" smtClean="0">
                <a:solidFill>
                  <a:schemeClr val="tx1"/>
                </a:solidFill>
                <a:cs typeface="Chalkboard"/>
              </a:rPr>
            </a:br>
            <a:r>
              <a:rPr lang="en-US" sz="1800" dirty="0" smtClean="0">
                <a:solidFill>
                  <a:schemeClr val="tx1"/>
                </a:solidFill>
                <a:cs typeface="Chalkboard"/>
              </a:rPr>
              <a:t>for the deaf and hard of hearing, and for ease of search engine indexing.</a:t>
            </a:r>
          </a:p>
          <a:p>
            <a:r>
              <a:rPr lang="en-US" sz="1800" i="1">
                <a:solidFill>
                  <a:schemeClr val="tx1"/>
                </a:solidFill>
                <a:cs typeface="Chalkboard"/>
              </a:rPr>
              <a:t>Disclaimer:</a:t>
            </a:r>
            <a:r>
              <a:rPr lang="en-US" sz="1800">
                <a:solidFill>
                  <a:schemeClr val="tx1"/>
                </a:solidFill>
                <a:cs typeface="Chalkboard"/>
              </a:rPr>
              <a:t> all opinions expressed are those of the author and do not necessarily represent the opinion of any other organization or entity.</a:t>
            </a:r>
            <a:br>
              <a:rPr lang="en-US" sz="1800">
                <a:solidFill>
                  <a:schemeClr val="tx1"/>
                </a:solidFill>
                <a:cs typeface="Chalkboard"/>
              </a:rPr>
            </a:br>
            <a:endParaRPr lang="en-US" sz="1800" dirty="0">
              <a:solidFill>
                <a:schemeClr val="tx1"/>
              </a:solidFill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60766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4" y="168218"/>
            <a:ext cx="8830720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"What About SDN</a:t>
            </a:r>
            <a:r>
              <a:rPr lang="en-US" sz="3200" b="1" dirty="0" smtClean="0"/>
              <a:t>/OpenFlow and </a:t>
            </a:r>
            <a:r>
              <a:rPr lang="en-US" sz="3200" b="1" i="1" u="sng" dirty="0" smtClean="0"/>
              <a:t>Security</a:t>
            </a:r>
            <a:r>
              <a:rPr lang="en-US" sz="3200" b="1" dirty="0" smtClean="0"/>
              <a:t>?"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16783"/>
            <a:ext cx="8637285" cy="56689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Security people, including me, </a:t>
            </a:r>
            <a:r>
              <a:rPr lang="en-US" sz="2400" dirty="0"/>
              <a:t>normally worry about </a:t>
            </a:r>
            <a:r>
              <a:rPr lang="en-US" sz="2400" dirty="0" smtClean="0"/>
              <a:t>three fundamental issues, the so-called "C-I-A" objectives of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confidentiality,</a:t>
            </a:r>
            <a:br>
              <a:rPr lang="en-US" sz="2400" dirty="0" smtClean="0"/>
            </a:br>
            <a:r>
              <a:rPr lang="en-US" sz="2400" dirty="0" smtClean="0"/>
              <a:t>		integrity, and	</a:t>
            </a:r>
            <a:br>
              <a:rPr lang="en-US" sz="2400" dirty="0" smtClean="0"/>
            </a:br>
            <a:r>
              <a:rPr lang="en-US" sz="2400" dirty="0" smtClean="0"/>
              <a:t> 	availability.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For instance, "Can I eavesdrop on what's being sent?" "Can I potentially modify your traffic without you noticing?" and "Can I deny you the ability to use your systems or network altogether?"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 </a:t>
            </a:r>
            <a:r>
              <a:rPr lang="en-US" sz="2400" dirty="0"/>
              <a:t>think it is likely too soon for us to know if there are </a:t>
            </a:r>
            <a:br>
              <a:rPr lang="en-US" sz="2400" dirty="0"/>
            </a:br>
            <a:r>
              <a:rPr lang="en-US" sz="2400" dirty="0" smtClean="0"/>
              <a:t>problematic C</a:t>
            </a:r>
            <a:r>
              <a:rPr lang="en-US" sz="2400" dirty="0"/>
              <a:t>-I-A issues associated with SDN/OpenFlow, although there </a:t>
            </a:r>
            <a:r>
              <a:rPr lang="en-US" sz="2400" dirty="0" smtClean="0"/>
              <a:t>certainly are a </a:t>
            </a:r>
            <a:r>
              <a:rPr lang="en-US" sz="2400" dirty="0"/>
              <a:t>number of open questions...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52147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Examples of Some </a:t>
            </a:r>
            <a:r>
              <a:rPr lang="en-US" sz="3200" b="1" dirty="0" smtClean="0"/>
              <a:t>Open Questions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824264"/>
            <a:ext cx="8637285" cy="5761435"/>
          </a:xfrm>
        </p:spPr>
        <p:txBody>
          <a:bodyPr>
            <a:normAutofit/>
          </a:bodyPr>
          <a:lstStyle/>
          <a:p>
            <a:r>
              <a:rPr lang="en-US" sz="2400" dirty="0"/>
              <a:t>Does use of a </a:t>
            </a:r>
            <a:r>
              <a:rPr lang="en-US" sz="2400" b="1" dirty="0"/>
              <a:t>controller-based architecture </a:t>
            </a:r>
            <a:r>
              <a:rPr lang="en-US" sz="2400" dirty="0"/>
              <a:t>increase a network's vulnerability to denial of service attacks? Or does use of that architecture actually make it </a:t>
            </a:r>
            <a:r>
              <a:rPr lang="en-US" sz="2400" b="1" dirty="0"/>
              <a:t>easier</a:t>
            </a:r>
            <a:r>
              <a:rPr lang="en-US" sz="2400" dirty="0"/>
              <a:t> to filter such attacks </a:t>
            </a:r>
            <a:r>
              <a:rPr lang="en-US" sz="2400" dirty="0" smtClean="0"/>
              <a:t>on </a:t>
            </a:r>
            <a:r>
              <a:rPr lang="en-US" sz="2400" dirty="0"/>
              <a:t>distributed </a:t>
            </a:r>
            <a:r>
              <a:rPr lang="en-US" sz="2400" dirty="0" smtClean="0"/>
              <a:t>infrastructural devices?</a:t>
            </a:r>
            <a:endParaRPr lang="en-US" sz="2400" dirty="0"/>
          </a:p>
          <a:p>
            <a:r>
              <a:rPr lang="en-US" sz="2400" dirty="0" smtClean="0"/>
              <a:t>Is control </a:t>
            </a:r>
            <a:r>
              <a:rPr lang="en-US" sz="2400" dirty="0"/>
              <a:t>plane traffic </a:t>
            </a:r>
            <a:r>
              <a:rPr lang="en-US" sz="2400" b="1" u="sng" dirty="0"/>
              <a:t>always</a:t>
            </a:r>
            <a:r>
              <a:rPr lang="en-US" sz="2400" dirty="0"/>
              <a:t> adequately protected against eavesdropping and tampering? For example, the OpenFlow 1.2 spec at section 6</a:t>
            </a:r>
            <a:r>
              <a:rPr lang="en-US" sz="2400" baseline="30000" dirty="0"/>
              <a:t>[1]</a:t>
            </a:r>
            <a:r>
              <a:rPr lang="en-US" sz="2400" dirty="0"/>
              <a:t> mentions that "The OpenFlow channel is </a:t>
            </a:r>
            <a:r>
              <a:rPr lang="en-US" sz="2400" b="1" u="sng" dirty="0"/>
              <a:t>usually</a:t>
            </a:r>
            <a:r>
              <a:rPr lang="en-US" sz="2400" dirty="0"/>
              <a:t> encrypted using TLS, but </a:t>
            </a:r>
            <a:r>
              <a:rPr lang="en-US" sz="2400" b="1" u="sng" dirty="0"/>
              <a:t>may</a:t>
            </a:r>
            <a:r>
              <a:rPr lang="en-US" sz="2400" dirty="0"/>
              <a:t> be run directly over TCP." [emphasis added]</a:t>
            </a:r>
          </a:p>
          <a:p>
            <a:r>
              <a:rPr lang="en-US" sz="2400" dirty="0" smtClean="0"/>
              <a:t>If I can force an OpenFlow switch into "fail secure mode" or "fail standalone mode" [per OpenFlow 1.2 Specification 6.4], can I undermine the integrity of controller-based security processes? Can I live with that potentiality?</a:t>
            </a:r>
            <a:endParaRPr lang="en-US" sz="2400" dirty="0" smtClean="0"/>
          </a:p>
          <a:p>
            <a:pPr marL="0" indent="0">
              <a:buNone/>
            </a:pPr>
            <a:r>
              <a:rPr lang="en-US" sz="1400" dirty="0" smtClean="0"/>
              <a:t>-</a:t>
            </a:r>
            <a:r>
              <a:rPr lang="en-US" sz="1400" dirty="0" smtClean="0"/>
              <a:t>---</a:t>
            </a:r>
            <a:br>
              <a:rPr lang="en-US" sz="1400" dirty="0" smtClean="0"/>
            </a:br>
            <a:r>
              <a:rPr lang="en-US" sz="1400" dirty="0" smtClean="0"/>
              <a:t>[1] </a:t>
            </a:r>
            <a:r>
              <a:rPr lang="en-US" sz="1400" dirty="0"/>
              <a:t>https://</a:t>
            </a:r>
            <a:r>
              <a:rPr lang="en-US" sz="1400" dirty="0" err="1"/>
              <a:t>www.opennetworking.org</a:t>
            </a:r>
            <a:r>
              <a:rPr lang="en-US" sz="1400" dirty="0"/>
              <a:t>/images/stories/downloads/specification/openflow-spec-v1.2.pdf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3" y="168218"/>
            <a:ext cx="8889591" cy="52147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Other Critical Details Are Still "Imprecise"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824264"/>
            <a:ext cx="8637285" cy="57614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someone who's been increasingly focused on TLS as a result of my work with the InCommon Certificate Service, I find insufficient details in the OpenFlow 1.2 spec about security critical details, such as how TLS should be used.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b="1" dirty="0" smtClean="0"/>
              <a:t>"SSL/TLS Certificates: Giving Your Use of Server Certificates a Hard Look" </a:t>
            </a:r>
            <a:r>
              <a:rPr lang="en-US" sz="2400" dirty="0" smtClean="0"/>
              <a:t>from the 10/2011 </a:t>
            </a:r>
            <a:r>
              <a:rPr lang="en-US" sz="2400" dirty="0" smtClean="0"/>
              <a:t>Member </a:t>
            </a:r>
            <a:br>
              <a:rPr lang="en-US" sz="2400" dirty="0" smtClean="0"/>
            </a:br>
            <a:r>
              <a:rPr lang="en-US" sz="2400" dirty="0" err="1" smtClean="0"/>
              <a:t>Mtg</a:t>
            </a:r>
            <a:r>
              <a:rPr lang="en-US" sz="2400" dirty="0" smtClean="0"/>
              <a:t>, (see pages.uoregon.edu</a:t>
            </a:r>
            <a:r>
              <a:rPr lang="en-US" sz="2400" dirty="0"/>
              <a:t>/joe/</a:t>
            </a:r>
            <a:r>
              <a:rPr lang="en-US" sz="2400" dirty="0" err="1"/>
              <a:t>hardlook</a:t>
            </a:r>
            <a:r>
              <a:rPr lang="en-US" sz="2400" dirty="0" smtClean="0"/>
              <a:t>/</a:t>
            </a:r>
            <a:r>
              <a:rPr lang="en-US" sz="2400" dirty="0"/>
              <a:t> </a:t>
            </a:r>
            <a:r>
              <a:rPr lang="en-US" sz="2400" dirty="0" smtClean="0"/>
              <a:t>) I explained a number of the ways that </a:t>
            </a:r>
            <a:r>
              <a:rPr lang="en-US" sz="2400" dirty="0" smtClean="0"/>
              <a:t>TLS can fail, including some </a:t>
            </a:r>
            <a:r>
              <a:rPr lang="en-US" sz="2400" dirty="0" smtClean="0"/>
              <a:t>as </a:t>
            </a:r>
            <a:r>
              <a:rPr lang="en-US" sz="2400" dirty="0" smtClean="0"/>
              <a:t>simple as continued reliance on old/insecure versions of the SSL/TLS protocol, or allowing weak cipher choices.</a:t>
            </a:r>
          </a:p>
          <a:p>
            <a:r>
              <a:rPr lang="en-US" sz="2400" dirty="0" smtClean="0"/>
              <a:t>The OpenFlow 1.2 spec, like many SSL/TLS-relying applications, takes a lot for granted and really doesn't "drill down" as precisely as it should in this important area. As a result, weak crypto may end up being used. 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0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52147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Other Side of The Coin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824264"/>
            <a:ext cx="8637285" cy="57614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OpenFlow/SDN is not just about potential new issues. </a:t>
            </a:r>
            <a:br>
              <a:rPr lang="en-US" sz="2400" dirty="0" smtClean="0"/>
            </a:br>
            <a:r>
              <a:rPr lang="en-US" sz="2400" dirty="0" smtClean="0"/>
              <a:t>It may also help us </a:t>
            </a:r>
            <a:r>
              <a:rPr lang="en-US" sz="2400" b="1" dirty="0" smtClean="0"/>
              <a:t>fix some of the gaps </a:t>
            </a:r>
            <a:r>
              <a:rPr lang="en-US" sz="2400" dirty="0" smtClean="0"/>
              <a:t>that many of our networks have when it comes to network operations.</a:t>
            </a:r>
          </a:p>
          <a:p>
            <a:r>
              <a:rPr lang="en-US" sz="2400" dirty="0" smtClean="0"/>
              <a:t>In particular, we know that when it comes to </a:t>
            </a:r>
            <a:r>
              <a:rPr lang="en-US" sz="2400" b="1" dirty="0" smtClean="0"/>
              <a:t>intra-subnet traffic</a:t>
            </a:r>
            <a:r>
              <a:rPr lang="en-US" sz="2400" dirty="0" smtClean="0"/>
              <a:t> -- traffic that normally never passes beyond a local ethernet switch -- that traffic tends to have </a:t>
            </a:r>
            <a:r>
              <a:rPr lang="en-US" sz="2400" b="1" dirty="0" smtClean="0"/>
              <a:t>very limited visibility</a:t>
            </a:r>
            <a:r>
              <a:rPr lang="en-US" sz="2400" dirty="0" smtClean="0"/>
              <a:t>. This is an example of a network instrumentation "blind spot" that OpenFlow/SDN may potentially allow us to scalably fix for the first time (at least for selected "interesting" intra-subnet traffic).</a:t>
            </a:r>
            <a:endParaRPr lang="en-US" sz="2400" dirty="0"/>
          </a:p>
          <a:p>
            <a:r>
              <a:rPr lang="en-US" sz="2400" dirty="0" smtClean="0"/>
              <a:t>OpenFlow/SDN may also improve our ability to scalably and efficiently </a:t>
            </a:r>
            <a:r>
              <a:rPr lang="en-US" sz="2400" b="1" dirty="0" smtClean="0"/>
              <a:t>mitigate</a:t>
            </a:r>
            <a:r>
              <a:rPr lang="en-US" sz="2400" dirty="0" smtClean="0"/>
              <a:t> potentially compromised hosts.</a:t>
            </a:r>
          </a:p>
          <a:p>
            <a:r>
              <a:rPr lang="en-US" sz="2400" dirty="0" smtClean="0"/>
              <a:t>Wide area OpenFlow/SDN transport, since it is working at layer two, neatly sidesteps some persistently troublesome </a:t>
            </a:r>
            <a:r>
              <a:rPr lang="en-US" sz="2400" b="1" dirty="0" smtClean="0"/>
              <a:t>routing security issues </a:t>
            </a:r>
            <a:r>
              <a:rPr lang="en-US" sz="2400" dirty="0" smtClean="0"/>
              <a:t>that arise at layer three.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78220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Bottom Line: Security Researchers, </a:t>
            </a:r>
            <a:br>
              <a:rPr lang="en-US" sz="3200" b="1" dirty="0" smtClean="0"/>
            </a:br>
            <a:r>
              <a:rPr lang="en-US" sz="3200" b="1" dirty="0" smtClean="0"/>
              <a:t>We Need Your Help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1194341"/>
            <a:ext cx="8637285" cy="53913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are a security researcher, or know someone who is, I have a personal request I'd like to ask of you: </a:t>
            </a:r>
            <a:r>
              <a:rPr lang="en-US" sz="2400" b="1" u="sng" dirty="0" smtClean="0"/>
              <a:t>please</a:t>
            </a:r>
            <a:r>
              <a:rPr lang="en-US" sz="2400" dirty="0" smtClean="0"/>
              <a:t> </a:t>
            </a:r>
            <a:r>
              <a:rPr lang="en-US" sz="2400" b="1" dirty="0" smtClean="0"/>
              <a:t>add SDN/OpenFlow to your security research agenda!</a:t>
            </a:r>
            <a:br>
              <a:rPr lang="en-US" sz="2400" b="1" dirty="0" smtClean="0"/>
            </a:br>
            <a:endParaRPr lang="en-US" sz="2400" b="1" dirty="0" smtClean="0"/>
          </a:p>
          <a:p>
            <a:pPr lvl="1"/>
            <a:r>
              <a:rPr lang="en-US" sz="2400" dirty="0"/>
              <a:t>Are there </a:t>
            </a:r>
            <a:r>
              <a:rPr lang="en-US" sz="2400" b="1" dirty="0"/>
              <a:t>opportunities</a:t>
            </a:r>
            <a:r>
              <a:rPr lang="en-US" sz="2400" dirty="0"/>
              <a:t> to leverage SDN/OpenFlow capabilities to </a:t>
            </a:r>
            <a:r>
              <a:rPr lang="en-US" sz="2400" b="1" dirty="0"/>
              <a:t>improve</a:t>
            </a:r>
            <a:r>
              <a:rPr lang="en-US" sz="2400" dirty="0"/>
              <a:t> the security of our networks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Are there </a:t>
            </a:r>
            <a:r>
              <a:rPr lang="en-US" sz="2400" b="1" dirty="0" smtClean="0"/>
              <a:t>protocol-level vulnerabilities</a:t>
            </a:r>
            <a:r>
              <a:rPr lang="en-US" sz="2400" dirty="0" smtClean="0"/>
              <a:t> in the </a:t>
            </a:r>
            <a:br>
              <a:rPr lang="en-US" sz="2400" dirty="0" smtClean="0"/>
            </a:br>
            <a:r>
              <a:rPr lang="en-US" sz="2400" dirty="0" smtClean="0"/>
              <a:t>SDN/OpenFlow protocol that need attention?</a:t>
            </a:r>
          </a:p>
          <a:p>
            <a:pPr lvl="1"/>
            <a:r>
              <a:rPr lang="en-US" sz="2400" dirty="0" smtClean="0"/>
              <a:t>Are there security-specific </a:t>
            </a:r>
            <a:r>
              <a:rPr lang="en-US" sz="2400" b="1" dirty="0" smtClean="0"/>
              <a:t>implementation flaws </a:t>
            </a:r>
            <a:br>
              <a:rPr lang="en-US" sz="2400" b="1" dirty="0" smtClean="0"/>
            </a:br>
            <a:r>
              <a:rPr lang="en-US" sz="2400" dirty="0" smtClean="0"/>
              <a:t>that exist in an individual vendor's SDN/OpenFlow code? We need those to be found and corrected, too.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We need your help to identify &amp; tackle these issues!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04" y="168218"/>
            <a:ext cx="8805488" cy="4037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This Isn't My First Architectural "Rodeo"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756977"/>
            <a:ext cx="8637285" cy="58287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the 9/2005 Member Meeting, I delivered </a:t>
            </a:r>
            <a:r>
              <a:rPr lang="en-US" sz="2400" b="1" dirty="0" smtClean="0"/>
              <a:t>"Thinking About Lambda-Based Network Architectures and </a:t>
            </a:r>
            <a:r>
              <a:rPr lang="en-US" sz="2400" b="1" dirty="0"/>
              <a:t>Your Applications,</a:t>
            </a:r>
            <a:r>
              <a:rPr lang="en-US" sz="2400" b="1" dirty="0" smtClean="0"/>
              <a:t>" </a:t>
            </a:r>
            <a:r>
              <a:rPr lang="en-US" sz="2400" dirty="0" smtClean="0"/>
              <a:t>(see pages.uoregon.edu</a:t>
            </a:r>
            <a:r>
              <a:rPr lang="en-US" sz="2400" dirty="0"/>
              <a:t>/joe/lambdas</a:t>
            </a:r>
            <a:r>
              <a:rPr lang="en-US" sz="2400" dirty="0" smtClean="0"/>
              <a:t>/</a:t>
            </a:r>
            <a:r>
              <a:rPr lang="en-US" sz="2400" dirty="0"/>
              <a:t> </a:t>
            </a:r>
            <a:r>
              <a:rPr lang="en-US" sz="2400" dirty="0" smtClean="0"/>
              <a:t>). In considering some of the wave-based offerings that were coming online then, I suggested that at many sites, waves weren't really needed, and application requirements could be easily satisfied by simple 10Gbps packet connectivity.</a:t>
            </a:r>
            <a:endParaRPr lang="en-US" sz="2400" dirty="0" smtClean="0"/>
          </a:p>
          <a:p>
            <a:r>
              <a:rPr lang="en-US" sz="2400" dirty="0" smtClean="0"/>
              <a:t>In 4/2008, I did another architectural talk entitled </a:t>
            </a:r>
            <a:r>
              <a:rPr lang="en-US" sz="2400" b="1" dirty="0" smtClean="0"/>
              <a:t>"Cyberinfrastructure Architectures, Security and Advanced Applications" </a:t>
            </a:r>
            <a:r>
              <a:rPr lang="en-US" sz="2400" dirty="0" smtClean="0"/>
              <a:t>for the Spring Member Meeting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 pages.uoregon.edu</a:t>
            </a:r>
            <a:r>
              <a:rPr lang="en-US" sz="2400" dirty="0"/>
              <a:t>/joe/architectures/</a:t>
            </a:r>
            <a:r>
              <a:rPr lang="en-US" sz="2400" dirty="0" smtClean="0"/>
              <a:t>architecture.pdf ). In that talk, I looked at some of the ways that firewalls can be helpful, and some of the ways that firewalls can end up hurting us, noting that: </a:t>
            </a:r>
            <a:r>
              <a:rPr lang="en-US" sz="2400" i="1" dirty="0" smtClean="0"/>
              <a:t>"I </a:t>
            </a:r>
            <a:r>
              <a:rPr lang="en-US" sz="2400" i="1" dirty="0"/>
              <a:t>believe the time has come for us to move </a:t>
            </a:r>
            <a:r>
              <a:rPr lang="en-US" sz="2400" i="1" dirty="0" smtClean="0"/>
              <a:t>beyond </a:t>
            </a:r>
            <a:r>
              <a:rPr lang="en-US" sz="2400" i="1" dirty="0"/>
              <a:t>the </a:t>
            </a:r>
            <a:r>
              <a:rPr lang="en-US" sz="2400" i="1" dirty="0" smtClean="0"/>
              <a:t>traditional firewall.</a:t>
            </a:r>
            <a:r>
              <a:rPr lang="en-US" sz="2400" i="1" dirty="0"/>
              <a:t>.</a:t>
            </a:r>
            <a:r>
              <a:rPr lang="en-US" sz="2400" i="1" dirty="0" smtClean="0"/>
              <a:t>."</a:t>
            </a:r>
            <a:endParaRPr lang="en-US" sz="2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1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4" y="168218"/>
            <a:ext cx="8830720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Fast Forward: </a:t>
            </a:r>
            <a:r>
              <a:rPr lang="en-US" sz="3200" b="1" dirty="0" smtClean="0"/>
              <a:t>Architectural </a:t>
            </a:r>
            <a:r>
              <a:rPr lang="en-US" sz="3200" b="1" dirty="0" smtClean="0"/>
              <a:t>Issues Today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75659"/>
            <a:ext cx="8637285" cy="561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Today, as was true years </a:t>
            </a:r>
            <a:r>
              <a:rPr lang="en-US" sz="2400" dirty="0" smtClean="0"/>
              <a:t>ago, too, r</a:t>
            </a:r>
            <a:r>
              <a:rPr lang="en-US" sz="2400" dirty="0" smtClean="0"/>
              <a:t>esearchers </a:t>
            </a:r>
            <a:r>
              <a:rPr lang="en-US" sz="2400" dirty="0" smtClean="0"/>
              <a:t>doing large-scale science </a:t>
            </a:r>
            <a:r>
              <a:rPr lang="en-US" sz="2400" dirty="0" smtClean="0"/>
              <a:t>still rely </a:t>
            </a:r>
            <a:r>
              <a:rPr lang="en-US" sz="2400" dirty="0" smtClean="0"/>
              <a:t>on high throughput </a:t>
            </a:r>
            <a:r>
              <a:rPr lang="en-US" sz="2400" dirty="0" smtClean="0"/>
              <a:t>networks to </a:t>
            </a:r>
            <a:r>
              <a:rPr lang="en-US" sz="2400" dirty="0" smtClean="0"/>
              <a:t>share data between collaborating sites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Many </a:t>
            </a:r>
            <a:r>
              <a:rPr lang="en-US" sz="2400" dirty="0" smtClean="0"/>
              <a:t>such sites, under pressure from ongoing </a:t>
            </a:r>
            <a:r>
              <a:rPr lang="en-US" sz="2400" dirty="0" smtClean="0"/>
              <a:t>cyber </a:t>
            </a:r>
            <a:r>
              <a:rPr lang="en-US" sz="2400" dirty="0" smtClean="0"/>
              <a:t>attacks, have reacted by deploying perimeter firewalls. These devices break the classic end-to-end transparent-network model </a:t>
            </a:r>
            <a:r>
              <a:rPr lang="en-US" sz="2400" dirty="0" smtClean="0"/>
              <a:t>(</a:t>
            </a:r>
            <a:r>
              <a:rPr lang="en-US" sz="2400" dirty="0" err="1" smtClean="0"/>
              <a:t>ala</a:t>
            </a:r>
            <a:r>
              <a:rPr lang="en-US" sz="2400" dirty="0" smtClean="0"/>
              <a:t> RFC2775</a:t>
            </a:r>
            <a:r>
              <a:rPr lang="en-US" sz="2400" dirty="0" smtClean="0"/>
              <a:t>). Suddenly, instead of just forwarding </a:t>
            </a:r>
            <a:r>
              <a:rPr lang="en-US" sz="2400" dirty="0" smtClean="0"/>
              <a:t>packets or passively monitoring traffic, some </a:t>
            </a:r>
            <a:r>
              <a:rPr lang="en-US" sz="2400" dirty="0" smtClean="0"/>
              <a:t>appliances </a:t>
            </a:r>
            <a:r>
              <a:rPr lang="en-US" sz="2400" dirty="0" smtClean="0"/>
              <a:t>become an "active party" to </a:t>
            </a:r>
            <a:r>
              <a:rPr lang="en-US" sz="2400" dirty="0" smtClean="0"/>
              <a:t>the conversation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When that happens, some scientists may find that security </a:t>
            </a:r>
            <a:r>
              <a:rPr lang="en-US" sz="2400" dirty="0" smtClean="0"/>
              <a:t>appliances </a:t>
            </a:r>
            <a:r>
              <a:rPr lang="en-US" sz="2400" dirty="0" smtClean="0"/>
              <a:t>interfere with their ability to actually do their work, and obviously, that's not what we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</a:t>
            </a:r>
            <a:r>
              <a:rPr lang="en-US" sz="3200" b="1" dirty="0" smtClean="0"/>
              <a:t> </a:t>
            </a:r>
            <a:r>
              <a:rPr lang="en-US" sz="3200" b="1" dirty="0" smtClean="0"/>
              <a:t>Example: High Throughput Flows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75659"/>
            <a:ext cx="8637285" cy="561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Firewalls may act as a </a:t>
            </a:r>
            <a:r>
              <a:rPr lang="en-US" sz="2400" b="1" dirty="0" smtClean="0"/>
              <a:t>choke point </a:t>
            </a:r>
            <a:r>
              <a:rPr lang="en-US" sz="2400" dirty="0" smtClean="0"/>
              <a:t>for high throughput flows. Most firewalls are </a:t>
            </a:r>
            <a:r>
              <a:rPr lang="en-US" sz="2400" dirty="0" smtClean="0"/>
              <a:t>neither </a:t>
            </a:r>
            <a:r>
              <a:rPr lang="en-US" sz="2400" dirty="0" smtClean="0"/>
              <a:t>designed </a:t>
            </a:r>
            <a:r>
              <a:rPr lang="en-US" sz="2400" dirty="0" smtClean="0"/>
              <a:t>nor built </a:t>
            </a:r>
            <a:r>
              <a:rPr lang="en-US" sz="2400" dirty="0" smtClean="0"/>
              <a:t>to handle sustained traffic at even </a:t>
            </a:r>
            <a:r>
              <a:rPr lang="en-US" sz="2400" dirty="0" smtClean="0"/>
              <a:t>10Gbps. </a:t>
            </a:r>
            <a:r>
              <a:rPr lang="en-US" sz="2400" dirty="0" smtClean="0"/>
              <a:t>As a result, </a:t>
            </a:r>
            <a:r>
              <a:rPr lang="en-US" sz="2400" dirty="0" smtClean="0"/>
              <a:t>behind some firewalls, throughput may be disappointing.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fact, if firewalls are unable to keep up and </a:t>
            </a:r>
            <a:r>
              <a:rPr lang="en-US" sz="2400" b="1" dirty="0" smtClean="0"/>
              <a:t>drop packets</a:t>
            </a:r>
            <a:r>
              <a:rPr lang="en-US" sz="2400" dirty="0" smtClean="0"/>
              <a:t> (even if only rarely), it may be difficult or impossible to </a:t>
            </a:r>
            <a:r>
              <a:rPr lang="en-US" sz="2400" dirty="0" smtClean="0"/>
              <a:t>sustain reasonably fast TCP throughput.</a:t>
            </a:r>
          </a:p>
          <a:p>
            <a:endParaRPr lang="en-US" sz="2400" dirty="0"/>
          </a:p>
          <a:p>
            <a:r>
              <a:rPr lang="en-US" sz="2400" dirty="0" smtClean="0"/>
              <a:t>When that happens, flows may take longer than they otherwise might -- sometimes many hours or days -- </a:t>
            </a:r>
            <a:br>
              <a:rPr lang="en-US" sz="2400" dirty="0" smtClean="0"/>
            </a:br>
            <a:r>
              <a:rPr lang="en-US" sz="2400" dirty="0" smtClean="0"/>
              <a:t>and that poor performance can trigger still other firewall-related issues.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Long </a:t>
            </a:r>
            <a:r>
              <a:rPr lang="en-US" sz="3200" b="1" dirty="0" smtClean="0"/>
              <a:t>Duration Flows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75659"/>
            <a:ext cx="8637285" cy="561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Enterprise-oriented stateful firewalls, optimized for enterprise-class loads, </a:t>
            </a:r>
            <a:r>
              <a:rPr lang="en-US" sz="2400" dirty="0" smtClean="0"/>
              <a:t>may not cleanly handle </a:t>
            </a:r>
            <a:r>
              <a:rPr lang="en-US" sz="2400" b="1" dirty="0" smtClean="0"/>
              <a:t>long </a:t>
            </a:r>
            <a:r>
              <a:rPr lang="en-US" sz="2400" b="1" dirty="0" smtClean="0"/>
              <a:t>duration flows</a:t>
            </a:r>
            <a:r>
              <a:rPr lang="en-US" sz="2400" dirty="0" smtClean="0"/>
              <a:t> characteristic of data-driven science.</a:t>
            </a:r>
          </a:p>
          <a:p>
            <a:endParaRPr lang="en-US" sz="2400" dirty="0" smtClean="0"/>
          </a:p>
          <a:p>
            <a:r>
              <a:rPr lang="en-US" sz="2400" dirty="0" smtClean="0"/>
              <a:t>That is, most stateful firewalls are meant for </a:t>
            </a:r>
            <a:r>
              <a:rPr lang="en-US" sz="2400" dirty="0" smtClean="0"/>
              <a:t>short or "</a:t>
            </a:r>
            <a:r>
              <a:rPr lang="en-US" sz="2400" dirty="0" smtClean="0"/>
              <a:t>chatty" (highly interactive) traffic environments. </a:t>
            </a:r>
            <a:r>
              <a:rPr lang="en-US" sz="2400" dirty="0" smtClean="0"/>
              <a:t>In </a:t>
            </a:r>
            <a:r>
              <a:rPr lang="en-US" sz="2400" dirty="0" smtClean="0"/>
              <a:t>that world, </a:t>
            </a:r>
            <a:r>
              <a:rPr lang="en-US" sz="2400" dirty="0" smtClean="0"/>
              <a:t>firewalls </a:t>
            </a:r>
            <a:r>
              <a:rPr lang="en-US" sz="2400" dirty="0" smtClean="0"/>
              <a:t>can readily distinguish between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a) connections which are still active </a:t>
            </a:r>
            <a:r>
              <a:rPr lang="en-US" sz="2400" dirty="0" smtClean="0"/>
              <a:t>(and which thus must be left alone)</a:t>
            </a:r>
            <a:r>
              <a:rPr lang="en-US" sz="2400" dirty="0" smtClean="0"/>
              <a:t>, and (b) other connections which may have been summarily abandoned (and which </a:t>
            </a:r>
            <a:r>
              <a:rPr lang="en-US" sz="2400" dirty="0" smtClean="0"/>
              <a:t>thus can </a:t>
            </a:r>
            <a:r>
              <a:rPr lang="en-US" sz="2400" dirty="0" smtClean="0"/>
              <a:t>be safely reaped during periodic state-table housekeeping). </a:t>
            </a:r>
          </a:p>
          <a:p>
            <a:endParaRPr lang="en-US" sz="2400" dirty="0"/>
          </a:p>
          <a:p>
            <a:r>
              <a:rPr lang="en-US" sz="2400" dirty="0" smtClean="0"/>
              <a:t>Unfortunately, some </a:t>
            </a:r>
            <a:r>
              <a:rPr lang="en-US" sz="2400" dirty="0" smtClean="0"/>
              <a:t>normal long </a:t>
            </a:r>
            <a:r>
              <a:rPr lang="en-US" sz="2400" dirty="0" smtClean="0"/>
              <a:t>duration science data connections may </a:t>
            </a:r>
            <a:r>
              <a:rPr lang="en-US" sz="2400" u="sng" dirty="0" smtClean="0"/>
              <a:t>appear</a:t>
            </a:r>
            <a:r>
              <a:rPr lang="en-US" sz="2400" dirty="0" smtClean="0"/>
              <a:t> abandoned even when they're </a:t>
            </a:r>
            <a:r>
              <a:rPr lang="en-US" sz="2400" u="sng" dirty="0" smtClean="0"/>
              <a:t>not</a:t>
            </a:r>
            <a:endParaRPr lang="en-US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218"/>
            <a:ext cx="9143999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Clawing Our Way Back Toward Transparency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75659"/>
            <a:ext cx="8637285" cy="561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the reality that it may be impossible to completely fight </a:t>
            </a:r>
            <a:r>
              <a:rPr lang="en-US" sz="2400" dirty="0" smtClean="0"/>
              <a:t>firewall encroachment</a:t>
            </a:r>
            <a:r>
              <a:rPr lang="en-US" sz="2400" dirty="0"/>
              <a:t> </a:t>
            </a:r>
            <a:r>
              <a:rPr lang="en-US" sz="2400" dirty="0" smtClean="0"/>
              <a:t>and related issues, </a:t>
            </a:r>
            <a:r>
              <a:rPr lang="en-US" sz="2400" dirty="0" smtClean="0"/>
              <a:t>one </a:t>
            </a:r>
            <a:r>
              <a:rPr lang="en-US" sz="2400" dirty="0" smtClean="0"/>
              <a:t>incremental approach that some </a:t>
            </a:r>
            <a:r>
              <a:rPr lang="en-US" sz="2400" dirty="0" smtClean="0"/>
              <a:t>have tried is the </a:t>
            </a:r>
            <a:r>
              <a:rPr lang="en-US" sz="2400" b="1" dirty="0" smtClean="0"/>
              <a:t>"</a:t>
            </a:r>
            <a:r>
              <a:rPr lang="en-US" sz="2400" b="1" dirty="0" smtClean="0"/>
              <a:t>Science DMZ." </a:t>
            </a:r>
            <a:r>
              <a:rPr lang="en-US" sz="2400" dirty="0" smtClean="0"/>
              <a:t>See </a:t>
            </a:r>
            <a:r>
              <a:rPr lang="en-US" sz="2400" dirty="0" smtClean="0"/>
              <a:t>fasterdata.es.net</a:t>
            </a:r>
            <a:r>
              <a:rPr lang="en-US" sz="2400" dirty="0" smtClean="0"/>
              <a:t>/science-dmz/</a:t>
            </a:r>
          </a:p>
          <a:p>
            <a:endParaRPr lang="en-US" sz="2400" dirty="0"/>
          </a:p>
          <a:p>
            <a:r>
              <a:rPr lang="en-US" sz="2400" dirty="0" smtClean="0"/>
              <a:t>From a researcher's point of view, an important feature of the Science DMZ is that </a:t>
            </a:r>
            <a:r>
              <a:rPr lang="en-US" sz="2400" b="1" dirty="0" smtClean="0"/>
              <a:t>systems in the Science DMZ are </a:t>
            </a:r>
            <a:r>
              <a:rPr lang="en-US" sz="2400" b="1" u="sng" dirty="0" smtClean="0"/>
              <a:t>NOT</a:t>
            </a:r>
            <a:r>
              <a:rPr lang="en-US" sz="2400" b="1" dirty="0" smtClean="0"/>
              <a:t> behind a firewall, although typically they </a:t>
            </a:r>
            <a:r>
              <a:rPr lang="en-US" sz="2400" b="1" dirty="0" smtClean="0"/>
              <a:t>MAY still be </a:t>
            </a:r>
            <a:r>
              <a:rPr lang="en-US" sz="2400" b="1" dirty="0" smtClean="0"/>
              <a:t>sheltered behind router access control lists (ACLs)</a:t>
            </a:r>
            <a:r>
              <a:rPr lang="en-US" sz="2400" dirty="0" smtClean="0"/>
              <a:t>. Those ACLs can be configured by network engineers to block </a:t>
            </a:r>
            <a:r>
              <a:rPr lang="en-US" sz="2400" dirty="0" smtClean="0"/>
              <a:t>problematic ports </a:t>
            </a:r>
            <a:r>
              <a:rPr lang="en-US" sz="2400" dirty="0" smtClean="0"/>
              <a:t>and addresses that aren't needed </a:t>
            </a:r>
            <a:r>
              <a:rPr lang="en-US" sz="2400" dirty="0" smtClean="0"/>
              <a:t>by the legitimate users </a:t>
            </a:r>
            <a:r>
              <a:rPr lang="en-US" sz="2400" dirty="0" smtClean="0"/>
              <a:t>of </a:t>
            </a:r>
            <a:r>
              <a:rPr lang="en-US" sz="2400" dirty="0" smtClean="0"/>
              <a:t>that </a:t>
            </a:r>
            <a:r>
              <a:rPr lang="en-US" sz="2400" dirty="0" smtClean="0"/>
              <a:t>enclave; other traffic will just transparently flow across the </a:t>
            </a:r>
            <a:r>
              <a:rPr lang="en-US" sz="2400" dirty="0" smtClean="0"/>
              <a:t>wire unimpeded.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3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98" y="168217"/>
            <a:ext cx="8452260" cy="92519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BUT... We Haven't Fixed The </a:t>
            </a:r>
            <a:r>
              <a:rPr lang="en-US" sz="3200" b="1" u="sng" dirty="0" smtClean="0"/>
              <a:t>Rest</a:t>
            </a:r>
            <a:r>
              <a:rPr lang="en-US" sz="3200" b="1" dirty="0" smtClean="0"/>
              <a:t> of </a:t>
            </a:r>
            <a:br>
              <a:rPr lang="en-US" sz="3200" b="1" dirty="0" smtClean="0"/>
            </a:br>
            <a:r>
              <a:rPr lang="en-US" sz="3200" b="1" dirty="0" smtClean="0"/>
              <a:t>Ye </a:t>
            </a:r>
            <a:r>
              <a:rPr lang="en-US" sz="3200" b="1" dirty="0" err="1" smtClean="0"/>
              <a:t>Olde</a:t>
            </a:r>
            <a:r>
              <a:rPr lang="en-US" sz="3200" b="1" dirty="0" smtClean="0"/>
              <a:t> Overly-Firewalled Campus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1370969"/>
            <a:ext cx="8637285" cy="52147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While deploying a Science DMZ helps eliminate </a:t>
            </a:r>
            <a:r>
              <a:rPr lang="en-US" sz="2400" dirty="0" smtClean="0"/>
              <a:t>firewall-</a:t>
            </a:r>
            <a:r>
              <a:rPr lang="en-US" sz="2400" dirty="0" smtClean="0"/>
              <a:t>related performance issues </a:t>
            </a:r>
            <a:r>
              <a:rPr lang="en-US" sz="2400" b="1" dirty="0" smtClean="0"/>
              <a:t>for </a:t>
            </a:r>
            <a:r>
              <a:rPr lang="en-US" sz="2400" b="1" dirty="0" smtClean="0"/>
              <a:t>systems in that enclave</a:t>
            </a:r>
            <a:r>
              <a:rPr lang="en-US" sz="2400" dirty="0" smtClean="0"/>
              <a:t>, it is strictly a "point solution." It only fixes </a:t>
            </a:r>
            <a:r>
              <a:rPr lang="en-US" sz="2400" dirty="0" smtClean="0"/>
              <a:t>firewall issues for </a:t>
            </a:r>
            <a:r>
              <a:rPr lang="en-US" sz="2400" dirty="0" smtClean="0"/>
              <a:t>the </a:t>
            </a:r>
            <a:r>
              <a:rPr lang="en-US" sz="2400" dirty="0" smtClean="0"/>
              <a:t>systems that are located </a:t>
            </a:r>
            <a:r>
              <a:rPr lang="en-US" sz="2400" b="1" u="sng" dirty="0" smtClean="0"/>
              <a:t>there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It does </a:t>
            </a:r>
            <a:r>
              <a:rPr lang="en-US" sz="2400" i="1" dirty="0" smtClean="0"/>
              <a:t>not</a:t>
            </a:r>
            <a:r>
              <a:rPr lang="en-US" sz="2400" dirty="0" smtClean="0"/>
              <a:t> address, nor does it </a:t>
            </a:r>
            <a:r>
              <a:rPr lang="en-US" sz="2400" i="1" dirty="0" smtClean="0"/>
              <a:t>claim</a:t>
            </a:r>
            <a:r>
              <a:rPr lang="en-US" sz="2400" dirty="0" smtClean="0"/>
              <a:t> to address, the more </a:t>
            </a:r>
            <a:r>
              <a:rPr lang="en-US" sz="2400" dirty="0" smtClean="0"/>
              <a:t>general-case </a:t>
            </a:r>
            <a:r>
              <a:rPr lang="en-US" sz="2400" dirty="0" smtClean="0"/>
              <a:t>needs of scientists working from regular network connections in their labs or offices.</a:t>
            </a:r>
            <a:br>
              <a:rPr lang="en-US" sz="2400" dirty="0" smtClean="0"/>
            </a:br>
            <a:r>
              <a:rPr lang="en-US" sz="2400" dirty="0" smtClean="0"/>
              <a:t>Those scientists will typically continue to be "protected" </a:t>
            </a:r>
            <a:br>
              <a:rPr lang="en-US" sz="2400" dirty="0" smtClean="0"/>
            </a:br>
            <a:r>
              <a:rPr lang="en-US" sz="2400" dirty="0" smtClean="0"/>
              <a:t>by campus perimeter firewalls, and </a:t>
            </a:r>
            <a:r>
              <a:rPr lang="en-US" sz="2400" dirty="0" smtClean="0"/>
              <a:t>many may </a:t>
            </a:r>
            <a:r>
              <a:rPr lang="en-US" sz="2400" dirty="0" smtClean="0"/>
              <a:t>continue to struggle with firewall-related </a:t>
            </a:r>
            <a:r>
              <a:rPr lang="en-US" sz="2400" dirty="0" smtClean="0"/>
              <a:t>issues as a result.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must </a:t>
            </a:r>
            <a:r>
              <a:rPr lang="en-US" sz="2400" dirty="0" smtClean="0"/>
              <a:t>continue to press on this </a:t>
            </a:r>
            <a:r>
              <a:rPr lang="en-US" sz="2400" dirty="0" smtClean="0"/>
              <a:t>important </a:t>
            </a:r>
            <a:r>
              <a:rPr lang="en-US" sz="2400" dirty="0" smtClean="0"/>
              <a:t>problem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8"/>
            <a:ext cx="8229600" cy="597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"So What </a:t>
            </a:r>
            <a:r>
              <a:rPr lang="en-US" sz="3200" b="1" dirty="0" smtClean="0"/>
              <a:t>About SDN/OpenFlow</a:t>
            </a:r>
            <a:r>
              <a:rPr lang="en-US" sz="3200" b="1" dirty="0" smtClean="0"/>
              <a:t>?"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975659"/>
            <a:ext cx="8637285" cy="56100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part of </a:t>
            </a:r>
            <a:r>
              <a:rPr lang="en-US" sz="2400" dirty="0" smtClean="0"/>
              <a:t>today's network "recipe" is OpenFlow</a:t>
            </a:r>
            <a:r>
              <a:rPr lang="en-US" sz="2400" dirty="0" smtClean="0"/>
              <a:t>/</a:t>
            </a:r>
            <a:r>
              <a:rPr lang="en-US" sz="2400" dirty="0" smtClean="0"/>
              <a:t>SDN. To understand it's potential relevance, as I mentioned in my earlier 9/2005 "Lambdas" talk, there </a:t>
            </a:r>
            <a:r>
              <a:rPr lang="en-US" sz="2400" dirty="0" smtClean="0"/>
              <a:t>are two sorts of "</a:t>
            </a:r>
            <a:r>
              <a:rPr lang="en-US" sz="2400" dirty="0" smtClean="0"/>
              <a:t>network research:"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smtClean="0"/>
              <a:t>- </a:t>
            </a:r>
            <a:r>
              <a:rPr lang="en-US" sz="2400" dirty="0" smtClean="0"/>
              <a:t>research conducted </a:t>
            </a:r>
            <a:r>
              <a:rPr lang="en-US" sz="2400" u="sng" dirty="0" smtClean="0"/>
              <a:t>OVER</a:t>
            </a:r>
            <a:r>
              <a:rPr lang="en-US" sz="2400" dirty="0" smtClean="0"/>
              <a:t> or </a:t>
            </a:r>
            <a:r>
              <a:rPr lang="en-US" sz="2400" u="sng" dirty="0" smtClean="0"/>
              <a:t>VIA</a:t>
            </a:r>
            <a:r>
              <a:rPr lang="en-US" sz="2400" dirty="0" smtClean="0"/>
              <a:t> the </a:t>
            </a:r>
            <a:r>
              <a:rPr lang="en-US" sz="2400" dirty="0" smtClean="0"/>
              <a:t>network, and</a:t>
            </a:r>
            <a:br>
              <a:rPr lang="en-US" sz="2400" dirty="0" smtClean="0"/>
            </a:br>
            <a:r>
              <a:rPr lang="en-US" sz="2400" dirty="0" smtClean="0"/>
              <a:t>-- </a:t>
            </a:r>
            <a:r>
              <a:rPr lang="en-US" sz="2400" dirty="0" smtClean="0"/>
              <a:t>research </a:t>
            </a:r>
            <a:r>
              <a:rPr lang="en-US" sz="2400" u="sng" dirty="0" smtClean="0"/>
              <a:t>ABOUT</a:t>
            </a:r>
            <a:r>
              <a:rPr lang="en-US" sz="2400" dirty="0" smtClean="0"/>
              <a:t> </a:t>
            </a:r>
            <a:r>
              <a:rPr lang="en-US" sz="2400" dirty="0" smtClean="0"/>
              <a:t>networking</a:t>
            </a:r>
          </a:p>
          <a:p>
            <a:endParaRPr lang="en-US" sz="2400" dirty="0"/>
          </a:p>
          <a:p>
            <a:r>
              <a:rPr lang="en-US" sz="2400" dirty="0" smtClean="0"/>
              <a:t>If you're doing research </a:t>
            </a:r>
            <a:r>
              <a:rPr lang="en-US" sz="2400" dirty="0" smtClean="0"/>
              <a:t>ABOUT networking, SDN</a:t>
            </a:r>
            <a:r>
              <a:rPr lang="en-US" sz="2400" dirty="0" smtClean="0"/>
              <a:t>/OpenFlow has tremendous potential to establish a new experimental environment in which you can work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you're doing research OVER </a:t>
            </a:r>
            <a:r>
              <a:rPr lang="en-US" sz="2400" dirty="0" smtClean="0"/>
              <a:t>or VIA the </a:t>
            </a:r>
            <a:r>
              <a:rPr lang="en-US" sz="2400" dirty="0" smtClean="0"/>
              <a:t>network,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you </a:t>
            </a:r>
            <a:r>
              <a:rPr lang="en-US" sz="2400" dirty="0" smtClean="0"/>
              <a:t>likely don't care how your bits get </a:t>
            </a:r>
            <a:r>
              <a:rPr lang="en-US" sz="2400" dirty="0" smtClean="0"/>
              <a:t>carried -- </a:t>
            </a:r>
            <a:r>
              <a:rPr lang="en-US" sz="2400" dirty="0" smtClean="0"/>
              <a:t>as long as they get where they're </a:t>
            </a:r>
            <a:r>
              <a:rPr lang="en-US" sz="2400" dirty="0" smtClean="0"/>
              <a:t>going, </a:t>
            </a:r>
            <a:r>
              <a:rPr lang="en-US" sz="2400" u="sng" dirty="0" smtClean="0"/>
              <a:t>fast</a:t>
            </a:r>
            <a:r>
              <a:rPr lang="en-US" sz="2400" dirty="0" smtClean="0"/>
              <a:t> and </a:t>
            </a:r>
            <a:r>
              <a:rPr lang="en-US" sz="2400" u="sng" dirty="0" smtClean="0"/>
              <a:t>affordably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217"/>
            <a:ext cx="8229600" cy="80744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SDN/OpenFlow Value Proposition for Scientists Doing Work </a:t>
            </a:r>
            <a:r>
              <a:rPr lang="en-US" sz="3200" b="1" u="sng" dirty="0" smtClean="0"/>
              <a:t>Over</a:t>
            </a:r>
            <a:r>
              <a:rPr lang="en-US" sz="3200" b="1" dirty="0" smtClean="0"/>
              <a:t> The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27" y="1194341"/>
            <a:ext cx="8637285" cy="53913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Because SDN/OpenFlow is still new &amp; a work in progress, </a:t>
            </a:r>
            <a:br>
              <a:rPr lang="en-US" sz="2400" dirty="0" smtClean="0"/>
            </a:br>
            <a:r>
              <a:rPr lang="en-US" sz="2400" dirty="0" smtClean="0"/>
              <a:t>we don't yet fully know what technical innovations it may bring to those doing work </a:t>
            </a:r>
            <a:r>
              <a:rPr lang="en-US" sz="2400" u="sng" dirty="0" smtClean="0"/>
              <a:t>OVER</a:t>
            </a:r>
            <a:r>
              <a:rPr lang="en-US" sz="2400" dirty="0" smtClean="0"/>
              <a:t> the network. </a:t>
            </a:r>
            <a:r>
              <a:rPr lang="en-US" sz="2400" dirty="0" smtClean="0"/>
              <a:t>For now, from the perspective of a scientist, the network is still TCP/IP, whether the transport is OpenFlow/SDN or not.</a:t>
            </a:r>
            <a:endParaRPr lang="en-US" sz="2400" dirty="0"/>
          </a:p>
          <a:p>
            <a:r>
              <a:rPr lang="en-US" sz="2400" dirty="0" smtClean="0"/>
              <a:t>Thus, i</a:t>
            </a:r>
            <a:r>
              <a:rPr lang="en-US" sz="2400" dirty="0" smtClean="0"/>
              <a:t>f </a:t>
            </a:r>
            <a:r>
              <a:rPr lang="en-US" sz="2400" dirty="0" smtClean="0"/>
              <a:t>I'm an experimental </a:t>
            </a:r>
            <a:r>
              <a:rPr lang="en-US" sz="2400" dirty="0" smtClean="0"/>
              <a:t>scientist, </a:t>
            </a:r>
            <a:r>
              <a:rPr lang="en-US" sz="2400" dirty="0" smtClean="0"/>
              <a:t>and I </a:t>
            </a:r>
            <a:r>
              <a:rPr lang="en-US" sz="2400" dirty="0" smtClean="0"/>
              <a:t>don't </a:t>
            </a:r>
            <a:r>
              <a:rPr lang="en-US" sz="2400" dirty="0" smtClean="0"/>
              <a:t>care about </a:t>
            </a:r>
            <a:r>
              <a:rPr lang="en-US" sz="2400" u="sng" dirty="0" smtClean="0"/>
              <a:t>how</a:t>
            </a:r>
            <a:r>
              <a:rPr lang="en-US" sz="2400" dirty="0" smtClean="0"/>
              <a:t> you carry my traffic </a:t>
            </a:r>
            <a:r>
              <a:rPr lang="en-US" sz="2400" dirty="0" smtClean="0"/>
              <a:t>(as </a:t>
            </a:r>
            <a:r>
              <a:rPr lang="en-US" sz="2400" dirty="0" smtClean="0"/>
              <a:t>long as it gets where it is supposed to go fast and </a:t>
            </a:r>
            <a:r>
              <a:rPr lang="en-US" sz="2400" dirty="0" smtClean="0"/>
              <a:t>affordably), the basic value </a:t>
            </a:r>
            <a:r>
              <a:rPr lang="en-US" sz="2400" dirty="0" smtClean="0"/>
              <a:t>proposition for SDN/OpenFlow </a:t>
            </a:r>
            <a:r>
              <a:rPr lang="en-US" sz="2400" u="sng" dirty="0" smtClean="0"/>
              <a:t>may</a:t>
            </a:r>
            <a:r>
              <a:rPr lang="en-US" sz="2400" dirty="0" smtClean="0"/>
              <a:t> be that using </a:t>
            </a:r>
            <a:r>
              <a:rPr lang="en-US" sz="2400" dirty="0" smtClean="0"/>
              <a:t>SDN/OpenFlow will allow </a:t>
            </a:r>
            <a:r>
              <a:rPr lang="en-US" sz="2400" dirty="0" smtClean="0"/>
              <a:t>us </a:t>
            </a:r>
            <a:r>
              <a:rPr lang="en-US" sz="2400" dirty="0" smtClean="0"/>
              <a:t>to </a:t>
            </a:r>
            <a:r>
              <a:rPr lang="en-US" sz="2400" b="1" dirty="0" smtClean="0"/>
              <a:t>go </a:t>
            </a:r>
            <a:r>
              <a:rPr lang="en-US" sz="2400" b="1" u="sng" dirty="0" smtClean="0"/>
              <a:t>faster</a:t>
            </a:r>
            <a:r>
              <a:rPr lang="en-US" sz="2400" b="1" dirty="0" smtClean="0"/>
              <a:t>/</a:t>
            </a:r>
            <a:r>
              <a:rPr lang="en-US" sz="2400" b="1" u="sng" dirty="0" smtClean="0"/>
              <a:t>get more bandwidth</a:t>
            </a:r>
            <a:r>
              <a:rPr lang="en-US" sz="2400" b="1" dirty="0" smtClean="0"/>
              <a:t> </a:t>
            </a:r>
            <a:r>
              <a:rPr lang="en-US" sz="2400" b="1" dirty="0" smtClean="0"/>
              <a:t>in an affordable sort of way today.</a:t>
            </a:r>
          </a:p>
          <a:p>
            <a:r>
              <a:rPr lang="en-US" sz="2400" dirty="0" smtClean="0"/>
              <a:t>That's an important accomplishment, and one consistent with my September 2005 call urging sites to deploy fast, simple packet connectivity rather than focusing on waves.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6137-BF3C-6144-BF48-42910A646F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3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1019</Words>
  <Application>Microsoft Macintosh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Large Scale Science, The Science DMZ, SDN/OpenFlow, Security and Cyberinfrastructure Architectures</vt:lpstr>
      <vt:lpstr>This Isn't My First Architectural "Rodeo"</vt:lpstr>
      <vt:lpstr>Fast Forward: Architectural Issues Today</vt:lpstr>
      <vt:lpstr>An Example: High Throughput Flows</vt:lpstr>
      <vt:lpstr>Long Duration Flows</vt:lpstr>
      <vt:lpstr>Clawing Our Way Back Toward Transparency</vt:lpstr>
      <vt:lpstr>BUT... We Haven't Fixed The Rest of  Ye Olde Overly-Firewalled Campus</vt:lpstr>
      <vt:lpstr>"So What About SDN/OpenFlow?"</vt:lpstr>
      <vt:lpstr>The SDN/OpenFlow Value Proposition for Scientists Doing Work Over The Network</vt:lpstr>
      <vt:lpstr>"What About SDN/OpenFlow and Security?"</vt:lpstr>
      <vt:lpstr>Examples of Some Open Questions</vt:lpstr>
      <vt:lpstr>Other Critical Details Are Still "Imprecise"</vt:lpstr>
      <vt:lpstr>The Other Side of The Coin</vt:lpstr>
      <vt:lpstr>Bottom Line: Security Researchers,  We Need Your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SDN, The Science DMZ, Security and Cyberinfrastructure Architectures</dc:title>
  <dc:creator>Joe</dc:creator>
  <cp:lastModifiedBy>Joe</cp:lastModifiedBy>
  <cp:revision>51</cp:revision>
  <cp:lastPrinted>2012-09-28T20:54:58Z</cp:lastPrinted>
  <dcterms:created xsi:type="dcterms:W3CDTF">2012-09-25T17:31:58Z</dcterms:created>
  <dcterms:modified xsi:type="dcterms:W3CDTF">2012-09-28T20:59:55Z</dcterms:modified>
</cp:coreProperties>
</file>