
<file path=[Content_Types].xml><?xml version="1.0" encoding="utf-8"?>
<Types xmlns="http://schemas.openxmlformats.org/package/2006/content-types">
  <Override PartName="/ppt/slides/slide12.xml" ContentType="application/vnd.openxmlformats-officedocument.presentationml.slide+xml"/>
  <Override PartName="/ppt/slideLayouts/slideLayout8.xml" ContentType="application/vnd.openxmlformats-officedocument.presentationml.slideLayout+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slides/slide25.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40.xml" ContentType="application/vnd.openxmlformats-officedocument.presentationml.slide+xml"/>
  <Override PartName="/ppt/slides/slide14.xml" ContentType="application/vnd.openxmlformats-officedocument.presentationml.slide+xml"/>
  <Override PartName="/ppt/slides/slide3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Default Extension="gif" ContentType="image/gif"/>
  <Override PartName="/ppt/slides/slide19.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84" r:id="rId3"/>
    <p:sldId id="304" r:id="rId4"/>
    <p:sldId id="305" r:id="rId5"/>
    <p:sldId id="306" r:id="rId6"/>
    <p:sldId id="308" r:id="rId7"/>
    <p:sldId id="307" r:id="rId8"/>
    <p:sldId id="258" r:id="rId9"/>
    <p:sldId id="317" r:id="rId10"/>
    <p:sldId id="351" r:id="rId11"/>
    <p:sldId id="320" r:id="rId12"/>
    <p:sldId id="337" r:id="rId13"/>
    <p:sldId id="312" r:id="rId14"/>
    <p:sldId id="338" r:id="rId15"/>
    <p:sldId id="289" r:id="rId16"/>
    <p:sldId id="260" r:id="rId17"/>
    <p:sldId id="269" r:id="rId18"/>
    <p:sldId id="266" r:id="rId19"/>
    <p:sldId id="272" r:id="rId20"/>
    <p:sldId id="321" r:id="rId21"/>
    <p:sldId id="322" r:id="rId22"/>
    <p:sldId id="274" r:id="rId23"/>
    <p:sldId id="275" r:id="rId24"/>
    <p:sldId id="281" r:id="rId25"/>
    <p:sldId id="329" r:id="rId26"/>
    <p:sldId id="276" r:id="rId27"/>
    <p:sldId id="330" r:id="rId28"/>
    <p:sldId id="315" r:id="rId29"/>
    <p:sldId id="280" r:id="rId30"/>
    <p:sldId id="331" r:id="rId31"/>
    <p:sldId id="332" r:id="rId32"/>
    <p:sldId id="333" r:id="rId33"/>
    <p:sldId id="327" r:id="rId34"/>
    <p:sldId id="323" r:id="rId35"/>
    <p:sldId id="343" r:id="rId36"/>
    <p:sldId id="341" r:id="rId37"/>
    <p:sldId id="344" r:id="rId38"/>
    <p:sldId id="345" r:id="rId39"/>
    <p:sldId id="346" r:id="rId40"/>
    <p:sldId id="347" r:id="rId41"/>
    <p:sldId id="349" r:id="rId42"/>
    <p:sldId id="350"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52" charset="0"/>
        <a:ea typeface="ＭＳ Ｐゴシック" pitchFamily="-52" charset="-128"/>
        <a:cs typeface="ＭＳ Ｐゴシック" pitchFamily="-52" charset="-128"/>
      </a:defRPr>
    </a:lvl1pPr>
    <a:lvl2pPr marL="457200" algn="l" defTabSz="457200" rtl="0" fontAlgn="base">
      <a:spcBef>
        <a:spcPct val="0"/>
      </a:spcBef>
      <a:spcAft>
        <a:spcPct val="0"/>
      </a:spcAft>
      <a:defRPr kern="1200">
        <a:solidFill>
          <a:schemeClr val="tx1"/>
        </a:solidFill>
        <a:latin typeface="Arial" pitchFamily="-52" charset="0"/>
        <a:ea typeface="ＭＳ Ｐゴシック" pitchFamily="-52" charset="-128"/>
        <a:cs typeface="ＭＳ Ｐゴシック" pitchFamily="-52" charset="-128"/>
      </a:defRPr>
    </a:lvl2pPr>
    <a:lvl3pPr marL="914400" algn="l" defTabSz="457200" rtl="0" fontAlgn="base">
      <a:spcBef>
        <a:spcPct val="0"/>
      </a:spcBef>
      <a:spcAft>
        <a:spcPct val="0"/>
      </a:spcAft>
      <a:defRPr kern="1200">
        <a:solidFill>
          <a:schemeClr val="tx1"/>
        </a:solidFill>
        <a:latin typeface="Arial" pitchFamily="-52" charset="0"/>
        <a:ea typeface="ＭＳ Ｐゴシック" pitchFamily="-52" charset="-128"/>
        <a:cs typeface="ＭＳ Ｐゴシック" pitchFamily="-52" charset="-128"/>
      </a:defRPr>
    </a:lvl3pPr>
    <a:lvl4pPr marL="1371600" algn="l" defTabSz="457200" rtl="0" fontAlgn="base">
      <a:spcBef>
        <a:spcPct val="0"/>
      </a:spcBef>
      <a:spcAft>
        <a:spcPct val="0"/>
      </a:spcAft>
      <a:defRPr kern="1200">
        <a:solidFill>
          <a:schemeClr val="tx1"/>
        </a:solidFill>
        <a:latin typeface="Arial" pitchFamily="-52" charset="0"/>
        <a:ea typeface="ＭＳ Ｐゴシック" pitchFamily="-52" charset="-128"/>
        <a:cs typeface="ＭＳ Ｐゴシック" pitchFamily="-52" charset="-128"/>
      </a:defRPr>
    </a:lvl4pPr>
    <a:lvl5pPr marL="1828800" algn="l" defTabSz="457200" rtl="0" fontAlgn="base">
      <a:spcBef>
        <a:spcPct val="0"/>
      </a:spcBef>
      <a:spcAft>
        <a:spcPct val="0"/>
      </a:spcAft>
      <a:defRPr kern="1200">
        <a:solidFill>
          <a:schemeClr val="tx1"/>
        </a:solidFill>
        <a:latin typeface="Arial" pitchFamily="-52" charset="0"/>
        <a:ea typeface="ＭＳ Ｐゴシック" pitchFamily="-52" charset="-128"/>
        <a:cs typeface="ＭＳ Ｐゴシック" pitchFamily="-52" charset="-128"/>
      </a:defRPr>
    </a:lvl5pPr>
    <a:lvl6pPr marL="2286000" algn="l" defTabSz="457200" rtl="0" eaLnBrk="1" latinLnBrk="0" hangingPunct="1">
      <a:defRPr kern="1200">
        <a:solidFill>
          <a:schemeClr val="tx1"/>
        </a:solidFill>
        <a:latin typeface="Arial" pitchFamily="-52" charset="0"/>
        <a:ea typeface="ＭＳ Ｐゴシック" pitchFamily="-52" charset="-128"/>
        <a:cs typeface="ＭＳ Ｐゴシック" pitchFamily="-52" charset="-128"/>
      </a:defRPr>
    </a:lvl6pPr>
    <a:lvl7pPr marL="2743200" algn="l" defTabSz="457200" rtl="0" eaLnBrk="1" latinLnBrk="0" hangingPunct="1">
      <a:defRPr kern="1200">
        <a:solidFill>
          <a:schemeClr val="tx1"/>
        </a:solidFill>
        <a:latin typeface="Arial" pitchFamily="-52" charset="0"/>
        <a:ea typeface="ＭＳ Ｐゴシック" pitchFamily="-52" charset="-128"/>
        <a:cs typeface="ＭＳ Ｐゴシック" pitchFamily="-52" charset="-128"/>
      </a:defRPr>
    </a:lvl7pPr>
    <a:lvl8pPr marL="3200400" algn="l" defTabSz="457200" rtl="0" eaLnBrk="1" latinLnBrk="0" hangingPunct="1">
      <a:defRPr kern="1200">
        <a:solidFill>
          <a:schemeClr val="tx1"/>
        </a:solidFill>
        <a:latin typeface="Arial" pitchFamily="-52" charset="0"/>
        <a:ea typeface="ＭＳ Ｐゴシック" pitchFamily="-52" charset="-128"/>
        <a:cs typeface="ＭＳ Ｐゴシック" pitchFamily="-52" charset="-128"/>
      </a:defRPr>
    </a:lvl8pPr>
    <a:lvl9pPr marL="3657600" algn="l" defTabSz="457200" rtl="0" eaLnBrk="1" latinLnBrk="0" hangingPunct="1">
      <a:defRPr kern="1200">
        <a:solidFill>
          <a:schemeClr val="tx1"/>
        </a:solidFill>
        <a:latin typeface="Arial" pitchFamily="-52" charset="0"/>
        <a:ea typeface="ＭＳ Ｐゴシック" pitchFamily="-52" charset="-128"/>
        <a:cs typeface="ＭＳ Ｐゴシック" pitchFamily="-52"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15620"/>
    <p:restoredTop sz="94660"/>
  </p:normalViewPr>
  <p:slideViewPr>
    <p:cSldViewPr snapToGrid="0" snapToObjects="1">
      <p:cViewPr>
        <p:scale>
          <a:sx n="140" d="100"/>
          <a:sy n="140" d="100"/>
        </p:scale>
        <p:origin x="-1384" y="-4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tableStyles" Target="tableStyles.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handoutMaster" Target="handoutMasters/handoutMaster1.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theme" Target="theme/theme1.xml"/><Relationship Id="rId44" Type="http://schemas.openxmlformats.org/officeDocument/2006/relationships/notesMaster" Target="notesMasters/notesMaster1.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printerSettings" Target="printerSettings/printerSettings1.bin"/><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presProps" Target="presProps.xml"/><Relationship Id="rId48"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8A233AD-814B-4683-B2C5-6E95FC936308}" type="datetime1">
              <a:rPr lang="en-US"/>
              <a:pPr>
                <a:defRPr/>
              </a:pPr>
              <a:t>7/3/11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7424A52-3D17-49BA-8F96-3D626979B50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87F0F0C-F801-44FF-AEB3-B6FE936ED9C4}" type="datetime1">
              <a:rPr lang="en-US"/>
              <a:pPr>
                <a:defRPr/>
              </a:pPr>
              <a:t>7/3/11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B690063-CA2D-4CEE-AB21-CA7A4CB5791F}"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52" charset="-128"/>
        <a:cs typeface="ＭＳ Ｐゴシック" pitchFamily="-52"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52"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52"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52"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5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37E5260-18D8-4265-8343-B489958BFC71}" type="datetime1">
              <a:rPr lang="en-US"/>
              <a:pPr>
                <a:defRPr/>
              </a:pPr>
              <a:t>7/3/11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AD1F8A-2D65-44C4-B654-DDC9C23DECC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751A57-4EB2-4690-BCA6-B748276D4A4F}" type="datetime1">
              <a:rPr lang="en-US"/>
              <a:pPr>
                <a:defRPr/>
              </a:pPr>
              <a:t>7/3/11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FE5C0E-569B-4993-A76D-86073851583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1B1F1B7-DE6C-4D28-B0B3-A546DC72F19A}" type="datetime1">
              <a:rPr lang="en-US"/>
              <a:pPr>
                <a:defRPr/>
              </a:pPr>
              <a:t>7/3/11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51560A-94C4-470D-B2B7-B8A122AEA75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33BC1B-F035-4F04-A202-5F9F4462EEE9}" type="datetime1">
              <a:rPr lang="en-US"/>
              <a:pPr>
                <a:defRPr/>
              </a:pPr>
              <a:t>7/3/11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CC2CF6-3028-4A99-B352-C6C1C2F71BF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577C373-B1A6-4AFC-83D1-4D4303E9A635}" type="datetime1">
              <a:rPr lang="en-US"/>
              <a:pPr>
                <a:defRPr/>
              </a:pPr>
              <a:t>7/3/11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12D750-3F45-4403-9F80-BF210DF6592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C4851BC-DBDA-42D8-A997-8C181766F7A0}" type="datetime1">
              <a:rPr lang="en-US"/>
              <a:pPr>
                <a:defRPr/>
              </a:pPr>
              <a:t>7/3/11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BF6E9B-0F38-4BA4-A3D1-B2DC6420E4B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5749A13-96BF-4EC2-B6C4-EFA0B3FDF68A}" type="datetime1">
              <a:rPr lang="en-US"/>
              <a:pPr>
                <a:defRPr/>
              </a:pPr>
              <a:t>7/3/11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FE97D33-C14E-4FCB-BAD2-31EECE00CBA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3FCA14C-75B7-4E44-9175-7CE3470A0C89}" type="datetime1">
              <a:rPr lang="en-US"/>
              <a:pPr>
                <a:defRPr/>
              </a:pPr>
              <a:t>7/3/11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5C214FC-964B-42B0-8904-C6F0C54487D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C7915E-39D0-4C58-AE0E-8B2350448C50}" type="datetime1">
              <a:rPr lang="en-US"/>
              <a:pPr>
                <a:defRPr/>
              </a:pPr>
              <a:t>7/3/11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C5474BB-1DD9-4B8E-A58B-0CF043DACE2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64C4A9-AFA2-4744-9D86-D5846C2FD6D6}" type="datetime1">
              <a:rPr lang="en-US"/>
              <a:pPr>
                <a:defRPr/>
              </a:pPr>
              <a:t>7/3/11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F046720-6772-4672-8AB9-FFCB6DE4BF1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9277359-474E-455F-9FDA-2B116A37560F}" type="datetime1">
              <a:rPr lang="en-US"/>
              <a:pPr>
                <a:defRPr/>
              </a:pPr>
              <a:t>7/3/11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4F838E-238C-46AB-A1FD-0E6D3151532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halkboard"/>
                <a:ea typeface="+mn-ea"/>
                <a:cs typeface="+mn-cs"/>
              </a:defRPr>
            </a:lvl1pPr>
          </a:lstStyle>
          <a:p>
            <a:pPr>
              <a:defRPr/>
            </a:pPr>
            <a:fld id="{62DDFBEB-E6CB-4135-A4E7-045FCFD6D45E}" type="datetime1">
              <a:rPr lang="en-US"/>
              <a:pPr>
                <a:defRPr/>
              </a:pPr>
              <a:t>7/3/11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halkboard"/>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halkboard"/>
                <a:ea typeface="+mn-ea"/>
                <a:cs typeface="+mn-cs"/>
              </a:defRPr>
            </a:lvl1pPr>
          </a:lstStyle>
          <a:p>
            <a:pPr>
              <a:defRPr/>
            </a:pPr>
            <a:fld id="{D881D779-56D0-4BED-A1F9-97E83F232CE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4400" kern="1200">
          <a:solidFill>
            <a:schemeClr val="tx1"/>
          </a:solidFill>
          <a:latin typeface="Chalkboard"/>
          <a:ea typeface="ＭＳ Ｐゴシック" pitchFamily="80" charset="-128"/>
          <a:cs typeface="ＭＳ Ｐゴシック" pitchFamily="80" charset="-128"/>
        </a:defRPr>
      </a:lvl1pPr>
      <a:lvl2pPr algn="ctr" defTabSz="457200" rtl="0" eaLnBrk="0" fontAlgn="base" hangingPunct="0">
        <a:spcBef>
          <a:spcPct val="0"/>
        </a:spcBef>
        <a:spcAft>
          <a:spcPct val="0"/>
        </a:spcAft>
        <a:defRPr sz="4400">
          <a:solidFill>
            <a:schemeClr val="tx1"/>
          </a:solidFill>
          <a:latin typeface="Chalkboard" pitchFamily="80" charset="0"/>
          <a:ea typeface="ＭＳ Ｐゴシック" pitchFamily="80" charset="-128"/>
          <a:cs typeface="ＭＳ Ｐゴシック" pitchFamily="80" charset="-128"/>
        </a:defRPr>
      </a:lvl2pPr>
      <a:lvl3pPr algn="ctr" defTabSz="457200" rtl="0" eaLnBrk="0" fontAlgn="base" hangingPunct="0">
        <a:spcBef>
          <a:spcPct val="0"/>
        </a:spcBef>
        <a:spcAft>
          <a:spcPct val="0"/>
        </a:spcAft>
        <a:defRPr sz="4400">
          <a:solidFill>
            <a:schemeClr val="tx1"/>
          </a:solidFill>
          <a:latin typeface="Chalkboard" pitchFamily="80" charset="0"/>
          <a:ea typeface="ＭＳ Ｐゴシック" pitchFamily="80" charset="-128"/>
          <a:cs typeface="ＭＳ Ｐゴシック" pitchFamily="80" charset="-128"/>
        </a:defRPr>
      </a:lvl3pPr>
      <a:lvl4pPr algn="ctr" defTabSz="457200" rtl="0" eaLnBrk="0" fontAlgn="base" hangingPunct="0">
        <a:spcBef>
          <a:spcPct val="0"/>
        </a:spcBef>
        <a:spcAft>
          <a:spcPct val="0"/>
        </a:spcAft>
        <a:defRPr sz="4400">
          <a:solidFill>
            <a:schemeClr val="tx1"/>
          </a:solidFill>
          <a:latin typeface="Chalkboard" pitchFamily="80" charset="0"/>
          <a:ea typeface="ＭＳ Ｐゴシック" pitchFamily="80" charset="-128"/>
          <a:cs typeface="ＭＳ Ｐゴシック" pitchFamily="80" charset="-128"/>
        </a:defRPr>
      </a:lvl4pPr>
      <a:lvl5pPr algn="ctr" defTabSz="457200" rtl="0" eaLnBrk="0" fontAlgn="base" hangingPunct="0">
        <a:spcBef>
          <a:spcPct val="0"/>
        </a:spcBef>
        <a:spcAft>
          <a:spcPct val="0"/>
        </a:spcAft>
        <a:defRPr sz="4400">
          <a:solidFill>
            <a:schemeClr val="tx1"/>
          </a:solidFill>
          <a:latin typeface="Chalkboard" pitchFamily="80" charset="0"/>
          <a:ea typeface="ＭＳ Ｐゴシック" pitchFamily="80" charset="-128"/>
          <a:cs typeface="ＭＳ Ｐゴシック" pitchFamily="80" charset="-128"/>
        </a:defRPr>
      </a:lvl5pPr>
      <a:lvl6pPr marL="457200" algn="ctr" defTabSz="457200" rtl="0" fontAlgn="base">
        <a:spcBef>
          <a:spcPct val="0"/>
        </a:spcBef>
        <a:spcAft>
          <a:spcPct val="0"/>
        </a:spcAft>
        <a:defRPr sz="4400">
          <a:solidFill>
            <a:schemeClr val="tx1"/>
          </a:solidFill>
          <a:latin typeface="Chalkboard" pitchFamily="80" charset="0"/>
          <a:ea typeface="ＭＳ Ｐゴシック" pitchFamily="80" charset="-128"/>
          <a:cs typeface="ＭＳ Ｐゴシック" pitchFamily="80" charset="-128"/>
        </a:defRPr>
      </a:lvl6pPr>
      <a:lvl7pPr marL="914400" algn="ctr" defTabSz="457200" rtl="0" fontAlgn="base">
        <a:spcBef>
          <a:spcPct val="0"/>
        </a:spcBef>
        <a:spcAft>
          <a:spcPct val="0"/>
        </a:spcAft>
        <a:defRPr sz="4400">
          <a:solidFill>
            <a:schemeClr val="tx1"/>
          </a:solidFill>
          <a:latin typeface="Chalkboard" pitchFamily="80" charset="0"/>
          <a:ea typeface="ＭＳ Ｐゴシック" pitchFamily="80" charset="-128"/>
          <a:cs typeface="ＭＳ Ｐゴシック" pitchFamily="80" charset="-128"/>
        </a:defRPr>
      </a:lvl7pPr>
      <a:lvl8pPr marL="1371600" algn="ctr" defTabSz="457200" rtl="0" fontAlgn="base">
        <a:spcBef>
          <a:spcPct val="0"/>
        </a:spcBef>
        <a:spcAft>
          <a:spcPct val="0"/>
        </a:spcAft>
        <a:defRPr sz="4400">
          <a:solidFill>
            <a:schemeClr val="tx1"/>
          </a:solidFill>
          <a:latin typeface="Chalkboard" pitchFamily="80" charset="0"/>
          <a:ea typeface="ＭＳ Ｐゴシック" pitchFamily="80" charset="-128"/>
          <a:cs typeface="ＭＳ Ｐゴシック" pitchFamily="80" charset="-128"/>
        </a:defRPr>
      </a:lvl8pPr>
      <a:lvl9pPr marL="1828800" algn="ctr" defTabSz="457200" rtl="0" fontAlgn="base">
        <a:spcBef>
          <a:spcPct val="0"/>
        </a:spcBef>
        <a:spcAft>
          <a:spcPct val="0"/>
        </a:spcAft>
        <a:defRPr sz="4400">
          <a:solidFill>
            <a:schemeClr val="tx1"/>
          </a:solidFill>
          <a:latin typeface="Chalkboard" pitchFamily="80" charset="0"/>
          <a:ea typeface="ＭＳ Ｐゴシック" pitchFamily="80" charset="-128"/>
          <a:cs typeface="ＭＳ Ｐゴシック" pitchFamily="80" charset="-128"/>
        </a:defRPr>
      </a:lvl9pPr>
    </p:titleStyle>
    <p:bodyStyle>
      <a:lvl1pPr marL="342900" indent="-342900" algn="l" defTabSz="457200" rtl="0" eaLnBrk="0" fontAlgn="base" hangingPunct="0">
        <a:spcBef>
          <a:spcPct val="20000"/>
        </a:spcBef>
        <a:spcAft>
          <a:spcPct val="0"/>
        </a:spcAft>
        <a:buFont typeface="Arial" pitchFamily="-52" charset="0"/>
        <a:buChar char="•"/>
        <a:defRPr sz="3200" kern="1200">
          <a:solidFill>
            <a:schemeClr val="tx1"/>
          </a:solidFill>
          <a:latin typeface="Chalkboard"/>
          <a:ea typeface="ＭＳ Ｐゴシック" pitchFamily="80" charset="-128"/>
          <a:cs typeface="ＭＳ Ｐゴシック" pitchFamily="80" charset="-128"/>
        </a:defRPr>
      </a:lvl1pPr>
      <a:lvl2pPr marL="742950" indent="-285750" algn="l" defTabSz="457200" rtl="0" eaLnBrk="0" fontAlgn="base" hangingPunct="0">
        <a:spcBef>
          <a:spcPct val="20000"/>
        </a:spcBef>
        <a:spcAft>
          <a:spcPct val="0"/>
        </a:spcAft>
        <a:buFont typeface="Arial" pitchFamily="-52" charset="0"/>
        <a:buChar char="–"/>
        <a:defRPr sz="2800" kern="1200">
          <a:solidFill>
            <a:schemeClr val="tx1"/>
          </a:solidFill>
          <a:latin typeface="Chalkboard"/>
          <a:ea typeface="ＭＳ Ｐゴシック" pitchFamily="80" charset="-128"/>
          <a:cs typeface="+mn-cs"/>
        </a:defRPr>
      </a:lvl2pPr>
      <a:lvl3pPr marL="1143000" indent="-228600" algn="l" defTabSz="457200" rtl="0" eaLnBrk="0" fontAlgn="base" hangingPunct="0">
        <a:spcBef>
          <a:spcPct val="20000"/>
        </a:spcBef>
        <a:spcAft>
          <a:spcPct val="0"/>
        </a:spcAft>
        <a:buFont typeface="Arial" pitchFamily="-52" charset="0"/>
        <a:buChar char="•"/>
        <a:defRPr sz="2400" kern="1200">
          <a:solidFill>
            <a:schemeClr val="tx1"/>
          </a:solidFill>
          <a:latin typeface="Chalkboard"/>
          <a:ea typeface="ＭＳ Ｐゴシック" pitchFamily="80" charset="-128"/>
          <a:cs typeface="+mn-cs"/>
        </a:defRPr>
      </a:lvl3pPr>
      <a:lvl4pPr marL="1600200" indent="-228600" algn="l" defTabSz="457200" rtl="0" eaLnBrk="0" fontAlgn="base" hangingPunct="0">
        <a:spcBef>
          <a:spcPct val="20000"/>
        </a:spcBef>
        <a:spcAft>
          <a:spcPct val="0"/>
        </a:spcAft>
        <a:buFont typeface="Arial" pitchFamily="-52" charset="0"/>
        <a:buChar char="–"/>
        <a:defRPr sz="2000" kern="1200">
          <a:solidFill>
            <a:schemeClr val="tx1"/>
          </a:solidFill>
          <a:latin typeface="Chalkboard"/>
          <a:ea typeface="ＭＳ Ｐゴシック" pitchFamily="80" charset="-128"/>
          <a:cs typeface="+mn-cs"/>
        </a:defRPr>
      </a:lvl4pPr>
      <a:lvl5pPr marL="2057400" indent="-228600" algn="l" defTabSz="457200" rtl="0" eaLnBrk="0" fontAlgn="base" hangingPunct="0">
        <a:spcBef>
          <a:spcPct val="20000"/>
        </a:spcBef>
        <a:spcAft>
          <a:spcPct val="0"/>
        </a:spcAft>
        <a:buFont typeface="Arial" pitchFamily="-52" charset="0"/>
        <a:buChar char="»"/>
        <a:defRPr sz="2000" kern="1200">
          <a:solidFill>
            <a:schemeClr val="tx1"/>
          </a:solidFill>
          <a:latin typeface="Chalkboard"/>
          <a:ea typeface="ＭＳ Ｐゴシック" pitchFamily="80"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85800" y="190500"/>
            <a:ext cx="7772400" cy="612775"/>
          </a:xfrm>
        </p:spPr>
        <p:txBody>
          <a:bodyPr/>
          <a:lstStyle/>
          <a:p>
            <a:pPr eaLnBrk="1" hangingPunct="1"/>
            <a:r>
              <a:rPr lang="en-US" sz="3200" b="1" dirty="0" smtClean="0">
                <a:latin typeface="Chalkboard" pitchFamily="-52" charset="0"/>
                <a:ea typeface="ＭＳ Ｐゴシック" pitchFamily="-52" charset="-128"/>
                <a:cs typeface="ＭＳ Ｐゴシック" pitchFamily="-52" charset="-128"/>
              </a:rPr>
              <a:t>SSL/TLS Web Server Security</a:t>
            </a:r>
          </a:p>
        </p:txBody>
      </p:sp>
      <p:sp>
        <p:nvSpPr>
          <p:cNvPr id="15363" name="Subtitle 2"/>
          <p:cNvSpPr>
            <a:spLocks noGrp="1"/>
          </p:cNvSpPr>
          <p:nvPr>
            <p:ph type="subTitle" idx="1"/>
          </p:nvPr>
        </p:nvSpPr>
        <p:spPr>
          <a:xfrm>
            <a:off x="209550" y="1097643"/>
            <a:ext cx="8732838" cy="5523820"/>
          </a:xfrm>
        </p:spPr>
        <p:txBody>
          <a:bodyPr/>
          <a:lstStyle/>
          <a:p>
            <a:pPr eaLnBrk="1" hangingPunct="1"/>
            <a:r>
              <a:rPr lang="en-US" sz="2400" dirty="0" smtClean="0">
                <a:solidFill>
                  <a:schemeClr val="tx1"/>
                </a:solidFill>
                <a:latin typeface="Chalkboard" pitchFamily="-52" charset="0"/>
                <a:ea typeface="ＭＳ Ｐゴシック" pitchFamily="-52" charset="-128"/>
                <a:cs typeface="ＭＳ Ｐゴシック" pitchFamily="-52" charset="-128"/>
              </a:rPr>
              <a:t>Joint Techs, Fairbanks</a:t>
            </a:r>
            <a:br>
              <a:rPr lang="en-US" sz="2400" dirty="0" smtClean="0">
                <a:solidFill>
                  <a:schemeClr val="tx1"/>
                </a:solidFill>
                <a:latin typeface="Chalkboard" pitchFamily="-52" charset="0"/>
                <a:ea typeface="ＭＳ Ｐゴシック" pitchFamily="-52" charset="-128"/>
                <a:cs typeface="ＭＳ Ｐゴシック" pitchFamily="-52" charset="-128"/>
              </a:rPr>
            </a:br>
            <a:r>
              <a:rPr lang="en-US" sz="2400" dirty="0" smtClean="0">
                <a:solidFill>
                  <a:schemeClr val="tx1"/>
                </a:solidFill>
                <a:latin typeface="Chalkboard" pitchFamily="-52" charset="0"/>
                <a:ea typeface="ＭＳ Ｐゴシック" pitchFamily="-52" charset="-128"/>
                <a:cs typeface="ＭＳ Ｐゴシック" pitchFamily="-52" charset="-128"/>
              </a:rPr>
              <a:t>Tuesday, July 14</a:t>
            </a:r>
            <a:r>
              <a:rPr lang="en-US" sz="2400" baseline="30000" dirty="0" smtClean="0">
                <a:solidFill>
                  <a:schemeClr val="tx1"/>
                </a:solidFill>
                <a:latin typeface="Chalkboard" pitchFamily="-52" charset="0"/>
                <a:ea typeface="ＭＳ Ｐゴシック" pitchFamily="-52" charset="-128"/>
                <a:cs typeface="ＭＳ Ｐゴシック" pitchFamily="-52" charset="-128"/>
              </a:rPr>
              <a:t>th</a:t>
            </a:r>
            <a:r>
              <a:rPr lang="en-US" sz="2400" dirty="0" smtClean="0">
                <a:solidFill>
                  <a:schemeClr val="tx1"/>
                </a:solidFill>
                <a:latin typeface="Chalkboard" pitchFamily="-52" charset="0"/>
                <a:ea typeface="ＭＳ Ｐゴシック" pitchFamily="-52" charset="-128"/>
                <a:cs typeface="ＭＳ Ｐゴシック" pitchFamily="-52" charset="-128"/>
              </a:rPr>
              <a:t>, 2011, 4:10-4:30 PM</a:t>
            </a:r>
            <a:br>
              <a:rPr lang="en-US" sz="2400" dirty="0" smtClean="0">
                <a:solidFill>
                  <a:schemeClr val="tx1"/>
                </a:solidFill>
                <a:latin typeface="Chalkboard" pitchFamily="-52" charset="0"/>
                <a:ea typeface="ＭＳ Ｐゴシック" pitchFamily="-52" charset="-128"/>
                <a:cs typeface="ＭＳ Ｐゴシック" pitchFamily="-52" charset="-128"/>
              </a:rPr>
            </a:br>
            <a:endParaRPr lang="en-US" sz="2400" dirty="0" smtClean="0">
              <a:solidFill>
                <a:schemeClr val="tx1"/>
              </a:solidFill>
              <a:latin typeface="Chalkboard" pitchFamily="-52" charset="0"/>
              <a:ea typeface="ＭＳ Ｐゴシック" pitchFamily="-52" charset="-128"/>
              <a:cs typeface="ＭＳ Ｐゴシック" pitchFamily="-52" charset="-128"/>
            </a:endParaRPr>
          </a:p>
          <a:p>
            <a:pPr eaLnBrk="1" hangingPunct="1"/>
            <a:r>
              <a:rPr lang="en-US" sz="2400" dirty="0" smtClean="0">
                <a:solidFill>
                  <a:schemeClr val="tx1"/>
                </a:solidFill>
                <a:latin typeface="Chalkboard" pitchFamily="-52" charset="0"/>
                <a:ea typeface="ＭＳ Ｐゴシック" pitchFamily="-52" charset="-128"/>
                <a:cs typeface="ＭＳ Ｐゴシック" pitchFamily="-52" charset="-128"/>
              </a:rPr>
              <a:t>Joe St Sauver, Ph.D. </a:t>
            </a:r>
          </a:p>
          <a:p>
            <a:pPr eaLnBrk="1" hangingPunct="1"/>
            <a:r>
              <a:rPr lang="en-US" sz="2400" dirty="0" err="1" smtClean="0">
                <a:solidFill>
                  <a:schemeClr val="tx1"/>
                </a:solidFill>
                <a:latin typeface="Chalkboard" pitchFamily="-52" charset="0"/>
                <a:ea typeface="ＭＳ Ｐゴシック" pitchFamily="-52" charset="-128"/>
                <a:cs typeface="ＭＳ Ｐゴシック" pitchFamily="-52" charset="-128"/>
              </a:rPr>
              <a:t>joe@uoregon.edu</a:t>
            </a:r>
            <a:r>
              <a:rPr lang="en-US" sz="2400" dirty="0" smtClean="0">
                <a:solidFill>
                  <a:schemeClr val="tx1"/>
                </a:solidFill>
                <a:latin typeface="Chalkboard" pitchFamily="-52" charset="0"/>
                <a:ea typeface="ＭＳ Ｐゴシック" pitchFamily="-52" charset="-128"/>
                <a:cs typeface="ＭＳ Ｐゴシック" pitchFamily="-52" charset="-128"/>
              </a:rPr>
              <a:t> or joe@internet2.edu</a:t>
            </a:r>
          </a:p>
          <a:p>
            <a:pPr eaLnBrk="1" hangingPunct="1"/>
            <a:r>
              <a:rPr lang="en-US" sz="2400" dirty="0" smtClean="0">
                <a:solidFill>
                  <a:schemeClr val="tx1"/>
                </a:solidFill>
                <a:latin typeface="Chalkboard" pitchFamily="-52" charset="0"/>
                <a:ea typeface="ＭＳ Ｐゴシック" pitchFamily="-52" charset="-128"/>
                <a:cs typeface="ＭＳ Ｐゴシック" pitchFamily="-52" charset="-128"/>
              </a:rPr>
              <a:t>Internet2 Nationwide Security Programs Manager</a:t>
            </a:r>
          </a:p>
          <a:p>
            <a:pPr eaLnBrk="1" hangingPunct="1"/>
            <a:r>
              <a:rPr lang="en-US" sz="2400" dirty="0" smtClean="0">
                <a:solidFill>
                  <a:schemeClr val="tx1"/>
                </a:solidFill>
                <a:latin typeface="Chalkboard" pitchFamily="-52" charset="0"/>
                <a:ea typeface="ＭＳ Ｐゴシック" pitchFamily="-52" charset="-128"/>
                <a:cs typeface="ＭＳ Ｐゴシック" pitchFamily="-52" charset="-128"/>
              </a:rPr>
              <a:t>http://</a:t>
            </a:r>
            <a:r>
              <a:rPr lang="en-US" sz="2400" dirty="0" err="1" smtClean="0">
                <a:solidFill>
                  <a:schemeClr val="tx1"/>
                </a:solidFill>
                <a:latin typeface="Chalkboard" pitchFamily="-52" charset="0"/>
                <a:ea typeface="ＭＳ Ｐゴシック" pitchFamily="-52" charset="-128"/>
                <a:cs typeface="ＭＳ Ｐゴシック" pitchFamily="-52" charset="-128"/>
              </a:rPr>
              <a:t>pages.uoregon.edu</a:t>
            </a:r>
            <a:r>
              <a:rPr lang="en-US" sz="2400" dirty="0" smtClean="0">
                <a:solidFill>
                  <a:schemeClr val="tx1"/>
                </a:solidFill>
                <a:latin typeface="Chalkboard" pitchFamily="-52" charset="0"/>
                <a:ea typeface="ＭＳ Ｐゴシック" pitchFamily="-52" charset="-128"/>
                <a:cs typeface="ＭＳ Ｐゴシック" pitchFamily="-52" charset="-128"/>
              </a:rPr>
              <a:t>/joe/web-crypto</a:t>
            </a:r>
          </a:p>
          <a:p>
            <a:pPr eaLnBrk="1" hangingPunct="1"/>
            <a:endParaRPr lang="en-US" sz="2400" dirty="0" smtClean="0">
              <a:solidFill>
                <a:schemeClr val="tx1"/>
              </a:solidFill>
              <a:latin typeface="Chalkboard" pitchFamily="-52" charset="0"/>
              <a:ea typeface="ＭＳ Ｐゴシック" pitchFamily="-52" charset="-128"/>
              <a:cs typeface="ＭＳ Ｐゴシック" pitchFamily="-52" charset="-128"/>
            </a:endParaRPr>
          </a:p>
          <a:p>
            <a:pPr algn="l" eaLnBrk="1" hangingPunct="1"/>
            <a:r>
              <a:rPr lang="en-US" sz="2000" b="1" dirty="0" smtClean="0">
                <a:solidFill>
                  <a:schemeClr val="tx1"/>
                </a:solidFill>
                <a:latin typeface="Chalkboard" pitchFamily="-52" charset="0"/>
                <a:ea typeface="ＭＳ Ｐゴシック" pitchFamily="-52" charset="-128"/>
                <a:cs typeface="ＭＳ Ｐゴシック" pitchFamily="-52" charset="-128"/>
              </a:rPr>
              <a:t>Format:</a:t>
            </a:r>
            <a:r>
              <a:rPr lang="en-US" sz="2000" dirty="0" smtClean="0">
                <a:solidFill>
                  <a:schemeClr val="tx1"/>
                </a:solidFill>
                <a:latin typeface="Chalkboard" pitchFamily="-52" charset="0"/>
                <a:ea typeface="ＭＳ Ｐゴシック" pitchFamily="-52" charset="-128"/>
                <a:cs typeface="ＭＳ Ｐゴシック" pitchFamily="-52" charset="-128"/>
              </a:rPr>
              <a:t> This talk is provided in a detailed format to facilitate indexing by search engines, to insure accessibility for the hearing impaired, and to  assist non-native English speakers who may view this presentation later.</a:t>
            </a:r>
          </a:p>
          <a:p>
            <a:pPr algn="l" eaLnBrk="1" hangingPunct="1"/>
            <a:r>
              <a:rPr lang="en-US" sz="2000" b="1" dirty="0" smtClean="0">
                <a:solidFill>
                  <a:schemeClr val="tx1"/>
                </a:solidFill>
                <a:latin typeface="Chalkboard" pitchFamily="-52" charset="0"/>
                <a:ea typeface="ＭＳ Ｐゴシック" pitchFamily="-52" charset="-128"/>
                <a:cs typeface="ＭＳ Ｐゴシック" pitchFamily="-52" charset="-128"/>
              </a:rPr>
              <a:t>Disclaimer:</a:t>
            </a:r>
            <a:r>
              <a:rPr lang="en-US" sz="2000" dirty="0" smtClean="0">
                <a:solidFill>
                  <a:schemeClr val="tx1"/>
                </a:solidFill>
                <a:latin typeface="Chalkboard" pitchFamily="-52" charset="0"/>
                <a:ea typeface="ＭＳ Ｐゴシック" pitchFamily="-52" charset="-128"/>
                <a:cs typeface="ＭＳ Ｐゴシック" pitchFamily="-52" charset="-128"/>
              </a:rPr>
              <a:t> all opinions expressed are those of the author.</a:t>
            </a:r>
          </a:p>
          <a:p>
            <a:pPr algn="l" eaLnBrk="1" hangingPunct="1"/>
            <a:r>
              <a:rPr lang="en-US" sz="2000" b="1" dirty="0" smtClean="0">
                <a:solidFill>
                  <a:schemeClr val="tx1"/>
                </a:solidFill>
                <a:latin typeface="Chalkboard" pitchFamily="-52" charset="0"/>
                <a:ea typeface="ＭＳ Ｐゴシック" pitchFamily="-52" charset="-128"/>
                <a:cs typeface="ＭＳ Ｐゴシック" pitchFamily="-52" charset="-128"/>
              </a:rPr>
              <a:t>Note:</a:t>
            </a:r>
            <a:r>
              <a:rPr lang="en-US" sz="2000" dirty="0" smtClean="0">
                <a:solidFill>
                  <a:schemeClr val="tx1"/>
                </a:solidFill>
                <a:latin typeface="Chalkboard" pitchFamily="-52" charset="0"/>
                <a:ea typeface="ＭＳ Ｐゴシック" pitchFamily="-52" charset="-128"/>
                <a:cs typeface="ＭＳ Ｐゴシック" pitchFamily="-52" charset="-128"/>
              </a:rPr>
              <a:t> This talk is based on a longer "</a:t>
            </a:r>
            <a:r>
              <a:rPr lang="en-US" sz="2000" dirty="0" err="1" smtClean="0">
                <a:solidFill>
                  <a:schemeClr val="tx1"/>
                </a:solidFill>
                <a:latin typeface="Chalkboard" pitchFamily="-52" charset="0"/>
                <a:ea typeface="ＭＳ Ｐゴシック" pitchFamily="-52" charset="-128"/>
                <a:cs typeface="ＭＳ Ｐゴシック" pitchFamily="-52" charset="-128"/>
              </a:rPr>
              <a:t>TechBurst</a:t>
            </a:r>
            <a:r>
              <a:rPr lang="en-US" sz="2000" dirty="0" smtClean="0">
                <a:solidFill>
                  <a:schemeClr val="tx1"/>
                </a:solidFill>
                <a:latin typeface="Chalkboard" pitchFamily="-52" charset="0"/>
                <a:ea typeface="ＭＳ Ｐゴシック" pitchFamily="-52" charset="-128"/>
                <a:cs typeface="ＭＳ Ｐゴシック" pitchFamily="-52" charset="-128"/>
              </a:rPr>
              <a:t>" webinar the author did for the REN-ISAC on June 30, 2011.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49225"/>
            <a:ext cx="9144000" cy="382588"/>
          </a:xfrm>
        </p:spPr>
        <p:txBody>
          <a:bodyPr/>
          <a:lstStyle/>
          <a:p>
            <a:pPr eaLnBrk="1" hangingPunct="1"/>
            <a:r>
              <a:rPr lang="en-US" sz="3200" b="1" dirty="0" smtClean="0">
                <a:latin typeface="Chalkboard" pitchFamily="-52" charset="0"/>
                <a:ea typeface="ＭＳ Ｐゴシック" pitchFamily="-52" charset="-128"/>
                <a:cs typeface="ＭＳ Ｐゴシック" pitchFamily="-52" charset="-128"/>
              </a:rPr>
              <a:t>(Part of) A Sample SSL Labs Server Report</a:t>
            </a:r>
          </a:p>
        </p:txBody>
      </p:sp>
      <p:sp>
        <p:nvSpPr>
          <p:cNvPr id="4" name="Slide Number Placeholder 3"/>
          <p:cNvSpPr>
            <a:spLocks noGrp="1"/>
          </p:cNvSpPr>
          <p:nvPr>
            <p:ph type="sldNum" sz="quarter" idx="12"/>
          </p:nvPr>
        </p:nvSpPr>
        <p:spPr/>
        <p:txBody>
          <a:bodyPr/>
          <a:lstStyle/>
          <a:p>
            <a:pPr>
              <a:defRPr/>
            </a:pPr>
            <a:fld id="{F3AB87C9-5175-44B3-B7D7-AF2576DE3572}" type="slidenum">
              <a:rPr lang="en-US" smtClean="0"/>
              <a:pPr>
                <a:defRPr/>
              </a:pPr>
              <a:t>10</a:t>
            </a:fld>
            <a:endParaRPr lang="en-US" dirty="0"/>
          </a:p>
        </p:txBody>
      </p:sp>
      <p:pic>
        <p:nvPicPr>
          <p:cNvPr id="6" name="Picture 5" descr="internet2.gif"/>
          <p:cNvPicPr>
            <a:picLocks noChangeAspect="1"/>
          </p:cNvPicPr>
          <p:nvPr/>
        </p:nvPicPr>
        <p:blipFill>
          <a:blip r:embed="rId2"/>
          <a:stretch>
            <a:fillRect/>
          </a:stretch>
        </p:blipFill>
        <p:spPr>
          <a:xfrm>
            <a:off x="852713" y="762351"/>
            <a:ext cx="7387436" cy="55939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a:xfrm>
            <a:off x="0" y="149225"/>
            <a:ext cx="9144000" cy="382588"/>
          </a:xfrm>
        </p:spPr>
        <p:txBody>
          <a:bodyPr/>
          <a:lstStyle/>
          <a:p>
            <a:pPr algn="l" eaLnBrk="1" hangingPunct="1"/>
            <a:r>
              <a:rPr lang="en-US" sz="2400" b="1" dirty="0" smtClean="0">
                <a:latin typeface="Chalkboard" pitchFamily="-52" charset="0"/>
                <a:ea typeface="ＭＳ Ｐゴシック" pitchFamily="-52" charset="-128"/>
                <a:cs typeface="ＭＳ Ｐゴシック" pitchFamily="-52" charset="-128"/>
              </a:rPr>
              <a:t>Higher Ed </a:t>
            </a:r>
            <a:r>
              <a:rPr lang="en-US" sz="2400" b="1" dirty="0" err="1" smtClean="0">
                <a:latin typeface="Chalkboard" pitchFamily="-52" charset="0"/>
                <a:ea typeface="ＭＳ Ｐゴシック" pitchFamily="-52" charset="-128"/>
                <a:cs typeface="ＭＳ Ｐゴシック" pitchFamily="-52" charset="-128"/>
              </a:rPr>
              <a:t>SSLlab</a:t>
            </a:r>
            <a:r>
              <a:rPr lang="en-US" sz="2400" b="1" dirty="0" smtClean="0">
                <a:latin typeface="Chalkboard" pitchFamily="-52" charset="0"/>
                <a:ea typeface="ＭＳ Ｐゴシック" pitchFamily="-52" charset="-128"/>
                <a:cs typeface="ＭＳ Ｐゴシック" pitchFamily="-52" charset="-128"/>
              </a:rPr>
              <a:t> Score Distribution for 119 Dot </a:t>
            </a:r>
            <a:r>
              <a:rPr lang="en-US" sz="2400" b="1" dirty="0" err="1" smtClean="0">
                <a:latin typeface="Chalkboard" pitchFamily="-52" charset="0"/>
                <a:ea typeface="ＭＳ Ｐゴシック" pitchFamily="-52" charset="-128"/>
                <a:cs typeface="ＭＳ Ｐゴシック" pitchFamily="-52" charset="-128"/>
              </a:rPr>
              <a:t>Edus</a:t>
            </a:r>
            <a:r>
              <a:rPr lang="en-US" sz="2400" b="1" dirty="0" smtClean="0">
                <a:latin typeface="Chalkboard" pitchFamily="-52" charset="0"/>
                <a:ea typeface="ＭＳ Ｐゴシック" pitchFamily="-52" charset="-128"/>
                <a:cs typeface="ＭＳ Ｐゴシック" pitchFamily="-52" charset="-128"/>
              </a:rPr>
              <a:t>, June 2011</a:t>
            </a:r>
          </a:p>
        </p:txBody>
      </p:sp>
      <p:sp>
        <p:nvSpPr>
          <p:cNvPr id="34819" name="Content Placeholder 2"/>
          <p:cNvSpPr>
            <a:spLocks noGrp="1"/>
          </p:cNvSpPr>
          <p:nvPr>
            <p:ph idx="1"/>
          </p:nvPr>
        </p:nvSpPr>
        <p:spPr>
          <a:xfrm>
            <a:off x="157163" y="688975"/>
            <a:ext cx="8785225" cy="5932488"/>
          </a:xfrm>
        </p:spPr>
        <p:txBody>
          <a:bodyPr/>
          <a:lstStyle/>
          <a:p>
            <a:pPr eaLnBrk="1" hangingPunct="1">
              <a:buFont typeface="Arial" pitchFamily="-52" charset="0"/>
              <a:buNone/>
            </a:pPr>
            <a:r>
              <a:rPr lang="en-US" sz="1600" b="1" smtClean="0">
                <a:latin typeface="Chalkboard" pitchFamily="-52" charset="0"/>
                <a:ea typeface="ＭＳ Ｐゴシック" pitchFamily="-52" charset="-128"/>
                <a:cs typeface="ＭＳ Ｐゴシック" pitchFamily="-52" charset="-128"/>
              </a:rPr>
              <a:t> 																	Cumulative    	Cumulative</a:t>
            </a:r>
          </a:p>
          <a:p>
            <a:pPr eaLnBrk="1" hangingPunct="1">
              <a:buFont typeface="Arial" pitchFamily="-52" charset="0"/>
              <a:buNone/>
            </a:pPr>
            <a:r>
              <a:rPr lang="en-US" sz="1600" b="1" smtClean="0">
                <a:latin typeface="Chalkboard" pitchFamily="-52" charset="0"/>
                <a:ea typeface="ＭＳ Ｐゴシック" pitchFamily="-52" charset="-128"/>
                <a:cs typeface="ＭＳ Ｐゴシック" pitchFamily="-52" charset="-128"/>
              </a:rPr>
              <a:t>score	Frequency	Percent			Frequency	Percent</a:t>
            </a:r>
          </a:p>
          <a:p>
            <a:pPr eaLnBrk="1" hangingPunct="1">
              <a:buFont typeface="Arial" pitchFamily="-52" charset="0"/>
              <a:buNone/>
            </a:pPr>
            <a:r>
              <a:rPr lang="en-US" sz="1600" b="1" smtClean="0">
                <a:latin typeface="Chalkboard" pitchFamily="-52" charset="0"/>
                <a:ea typeface="ＭＳ Ｐゴシック" pitchFamily="-52" charset="-128"/>
                <a:cs typeface="ＭＳ Ｐゴシック" pitchFamily="-52" charset="-128"/>
              </a:rPr>
              <a:t>--------------------------------------------------------------</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0</a:t>
            </a:r>
            <a:r>
              <a:rPr lang="en-US" sz="1600" smtClean="0">
                <a:latin typeface="Chalkboard" pitchFamily="-52" charset="0"/>
                <a:ea typeface="ＭＳ Ｐゴシック" pitchFamily="-52" charset="-128"/>
                <a:cs typeface="ＭＳ Ｐゴシック" pitchFamily="-52" charset="-128"/>
              </a:rPr>
              <a:t>		7        			5.88      		7        			5.88				</a:t>
            </a:r>
            <a:r>
              <a:rPr lang="en-US" sz="1600" smtClean="0">
                <a:latin typeface="Chalkboard" pitchFamily="-52" charset="0"/>
                <a:ea typeface="ＭＳ Ｐゴシック" pitchFamily="-52" charset="-128"/>
                <a:cs typeface="ＭＳ Ｐゴシック" pitchFamily="-52" charset="-128"/>
                <a:sym typeface="Wingdings" pitchFamily="-52" charset="2"/>
              </a:rPr>
              <a:t>&lt;-- </a:t>
            </a:r>
            <a:r>
              <a:rPr lang="en-US" sz="1600" b="1" smtClean="0">
                <a:latin typeface="Chalkboard" pitchFamily="-52" charset="0"/>
                <a:ea typeface="ＭＳ Ｐゴシック" pitchFamily="-52" charset="-128"/>
                <a:cs typeface="ＭＳ Ｐゴシック" pitchFamily="-52" charset="-128"/>
                <a:sym typeface="Wingdings" pitchFamily="-52" charset="2"/>
              </a:rPr>
              <a:t>F</a:t>
            </a:r>
            <a:r>
              <a:rPr lang="en-US" sz="1600" smtClean="0">
                <a:latin typeface="Chalkboard" pitchFamily="-52" charset="0"/>
                <a:ea typeface="ＭＳ Ｐゴシック" pitchFamily="-52" charset="-128"/>
                <a:cs typeface="ＭＳ Ｐゴシック" pitchFamily="-52" charset="-128"/>
                <a:sym typeface="Wingdings" pitchFamily="-52" charset="2"/>
              </a:rPr>
              <a:t> (score&lt;20)</a:t>
            </a:r>
            <a:endParaRPr lang="en-US" sz="160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48</a:t>
            </a:r>
            <a:r>
              <a:rPr lang="en-US" sz="1600" smtClean="0">
                <a:latin typeface="Chalkboard" pitchFamily="-52" charset="0"/>
                <a:ea typeface="ＭＳ Ｐゴシック" pitchFamily="-52" charset="-128"/>
                <a:cs typeface="ＭＳ Ｐゴシック" pitchFamily="-52" charset="-128"/>
              </a:rPr>
              <a:t>	10        			8.40         	17        		14.29			</a:t>
            </a:r>
            <a:r>
              <a:rPr lang="en-US" sz="1600" smtClean="0">
                <a:latin typeface="Chalkboard" pitchFamily="-52" charset="0"/>
                <a:ea typeface="ＭＳ Ｐゴシック" pitchFamily="-52" charset="-128"/>
                <a:cs typeface="ＭＳ Ｐゴシック" pitchFamily="-52" charset="-128"/>
                <a:sym typeface="Wingdings" pitchFamily="-52" charset="2"/>
              </a:rPr>
              <a:t>&lt;-- </a:t>
            </a:r>
            <a:r>
              <a:rPr lang="en-US" sz="1600" b="1" smtClean="0">
                <a:latin typeface="Chalkboard" pitchFamily="-52" charset="0"/>
                <a:ea typeface="ＭＳ Ｐゴシック" pitchFamily="-52" charset="-128"/>
                <a:cs typeface="ＭＳ Ｐゴシック" pitchFamily="-52" charset="-128"/>
                <a:sym typeface="Wingdings" pitchFamily="-52" charset="2"/>
              </a:rPr>
              <a:t>D</a:t>
            </a:r>
            <a:r>
              <a:rPr lang="en-US" sz="1600" smtClean="0">
                <a:latin typeface="Chalkboard" pitchFamily="-52" charset="0"/>
                <a:ea typeface="ＭＳ Ｐゴシック" pitchFamily="-52" charset="-128"/>
                <a:cs typeface="ＭＳ Ｐゴシック" pitchFamily="-52" charset="-128"/>
                <a:sym typeface="Wingdings" pitchFamily="-52" charset="2"/>
              </a:rPr>
              <a:t> (score&gt;=20)</a:t>
            </a:r>
            <a:endParaRPr lang="en-US" sz="160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52</a:t>
            </a:r>
            <a:r>
              <a:rPr lang="en-US" sz="1600" smtClean="0">
                <a:latin typeface="Chalkboard" pitchFamily="-52" charset="0"/>
                <a:ea typeface="ＭＳ Ｐゴシック" pitchFamily="-52" charset="-128"/>
                <a:cs typeface="ＭＳ Ｐゴシック" pitchFamily="-52" charset="-128"/>
              </a:rPr>
              <a:t>	29       			24.37     		46        			38.66		</a:t>
            </a:r>
            <a:r>
              <a:rPr lang="en-US" sz="1600" smtClean="0">
                <a:latin typeface="Chalkboard" pitchFamily="-52" charset="0"/>
                <a:ea typeface="ＭＳ Ｐゴシック" pitchFamily="-52" charset="-128"/>
                <a:cs typeface="ＭＳ Ｐゴシック" pitchFamily="-52" charset="-128"/>
                <a:sym typeface="Wingdings" pitchFamily="-52" charset="2"/>
              </a:rPr>
              <a:t>&lt;-- </a:t>
            </a:r>
            <a:r>
              <a:rPr lang="en-US" sz="1600" b="1" smtClean="0">
                <a:latin typeface="Chalkboard" pitchFamily="-52" charset="0"/>
                <a:ea typeface="ＭＳ Ｐゴシック" pitchFamily="-52" charset="-128"/>
                <a:cs typeface="ＭＳ Ｐゴシック" pitchFamily="-52" charset="-128"/>
                <a:sym typeface="Wingdings" pitchFamily="-52" charset="2"/>
              </a:rPr>
              <a:t>C</a:t>
            </a:r>
            <a:r>
              <a:rPr lang="en-US" sz="1600" smtClean="0">
                <a:latin typeface="Chalkboard" pitchFamily="-52" charset="0"/>
                <a:ea typeface="ＭＳ Ｐゴシック" pitchFamily="-52" charset="-128"/>
                <a:cs typeface="ＭＳ Ｐゴシック" pitchFamily="-52" charset="-128"/>
                <a:sym typeface="Wingdings" pitchFamily="-52" charset="2"/>
              </a:rPr>
              <a:t> (score&gt;=50)</a:t>
            </a:r>
            <a:endParaRPr lang="en-US" sz="160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57</a:t>
            </a:r>
            <a:r>
              <a:rPr lang="en-US" sz="1600" smtClean="0">
                <a:latin typeface="Chalkboard" pitchFamily="-52" charset="0"/>
                <a:ea typeface="ＭＳ Ｐゴシック" pitchFamily="-52" charset="-128"/>
                <a:cs typeface="ＭＳ Ｐゴシック" pitchFamily="-52" charset="-128"/>
              </a:rPr>
              <a:t>	4        			3.36        	50        		42.02</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60</a:t>
            </a:r>
            <a:r>
              <a:rPr lang="en-US" sz="1600" smtClean="0">
                <a:latin typeface="Chalkboard" pitchFamily="-52" charset="0"/>
                <a:ea typeface="ＭＳ Ｐゴシック" pitchFamily="-52" charset="-128"/>
                <a:cs typeface="ＭＳ Ｐゴシック" pitchFamily="-52" charset="-128"/>
              </a:rPr>
              <a:t>	1        			0.84        	51        		42.86</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61</a:t>
            </a:r>
            <a:r>
              <a:rPr lang="en-US" sz="1600" smtClean="0">
                <a:latin typeface="Chalkboard" pitchFamily="-52" charset="0"/>
                <a:ea typeface="ＭＳ Ｐゴシック" pitchFamily="-52" charset="-128"/>
                <a:cs typeface="ＭＳ Ｐゴシック" pitchFamily="-52" charset="-128"/>
              </a:rPr>
              <a:t>		19       			15.97            70        		58.82</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62</a:t>
            </a:r>
            <a:r>
              <a:rPr lang="en-US" sz="1600" smtClean="0">
                <a:latin typeface="Chalkboard" pitchFamily="-52" charset="0"/>
                <a:ea typeface="ＭＳ Ｐゴシック" pitchFamily="-52" charset="-128"/>
                <a:cs typeface="ＭＳ Ｐゴシック" pitchFamily="-52" charset="-128"/>
              </a:rPr>
              <a:t>	1        			0.84           	71        			59.66</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73</a:t>
            </a:r>
            <a:r>
              <a:rPr lang="en-US" sz="1600" smtClean="0">
                <a:latin typeface="Chalkboard" pitchFamily="-52" charset="0"/>
                <a:ea typeface="ＭＳ Ｐゴシック" pitchFamily="-52" charset="-128"/>
                <a:cs typeface="ＭＳ Ｐゴシック" pitchFamily="-52" charset="-128"/>
              </a:rPr>
              <a:t>	8        			6.72           	79        		66.39			</a:t>
            </a:r>
            <a:r>
              <a:rPr lang="en-US" sz="1600" smtClean="0">
                <a:latin typeface="Chalkboard" pitchFamily="-52" charset="0"/>
                <a:ea typeface="ＭＳ Ｐゴシック" pitchFamily="-52" charset="-128"/>
                <a:cs typeface="ＭＳ Ｐゴシック" pitchFamily="-52" charset="-128"/>
                <a:sym typeface="Wingdings" pitchFamily="-52" charset="2"/>
              </a:rPr>
              <a:t>&lt;-- </a:t>
            </a:r>
            <a:r>
              <a:rPr lang="en-US" sz="1600" b="1" smtClean="0">
                <a:latin typeface="Chalkboard" pitchFamily="-52" charset="0"/>
                <a:ea typeface="ＭＳ Ｐゴシック" pitchFamily="-52" charset="-128"/>
                <a:cs typeface="ＭＳ Ｐゴシック" pitchFamily="-52" charset="-128"/>
                <a:sym typeface="Wingdings" pitchFamily="-52" charset="2"/>
              </a:rPr>
              <a:t>B</a:t>
            </a:r>
            <a:r>
              <a:rPr lang="en-US" sz="1600" smtClean="0">
                <a:latin typeface="Chalkboard" pitchFamily="-52" charset="0"/>
                <a:ea typeface="ＭＳ Ｐゴシック" pitchFamily="-52" charset="-128"/>
                <a:cs typeface="ＭＳ Ｐゴシック" pitchFamily="-52" charset="-128"/>
                <a:sym typeface="Wingdings" pitchFamily="-52" charset="2"/>
              </a:rPr>
              <a:t> (score&gt;=65)</a:t>
            </a:r>
            <a:endParaRPr lang="en-US" sz="160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76	</a:t>
            </a:r>
            <a:r>
              <a:rPr lang="en-US" sz="1600" smtClean="0">
                <a:latin typeface="Chalkboard" pitchFamily="-52" charset="0"/>
                <a:ea typeface="ＭＳ Ｐゴシック" pitchFamily="-52" charset="-128"/>
                <a:cs typeface="ＭＳ Ｐゴシック" pitchFamily="-52" charset="-128"/>
              </a:rPr>
              <a:t>	1        			0.84           	80        		67.23		</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81</a:t>
            </a:r>
            <a:r>
              <a:rPr lang="en-US" sz="1600" smtClean="0">
                <a:latin typeface="Chalkboard" pitchFamily="-52" charset="0"/>
                <a:ea typeface="ＭＳ Ｐゴシック" pitchFamily="-52" charset="-128"/>
                <a:cs typeface="ＭＳ Ｐゴシック" pitchFamily="-52" charset="-128"/>
              </a:rPr>
              <a:t>		5        			4.20         	85        		71.43		</a:t>
            </a:r>
            <a:r>
              <a:rPr lang="en-US" sz="1600" smtClean="0">
                <a:latin typeface="Chalkboard" pitchFamily="-52" charset="0"/>
                <a:ea typeface="ＭＳ Ｐゴシック" pitchFamily="-52" charset="-128"/>
                <a:cs typeface="ＭＳ Ｐゴシック" pitchFamily="-52" charset="-128"/>
                <a:sym typeface="Wingdings" pitchFamily="-52" charset="2"/>
              </a:rPr>
              <a:t>&lt;-- </a:t>
            </a:r>
            <a:r>
              <a:rPr lang="en-US" sz="1600" b="1" smtClean="0">
                <a:latin typeface="Chalkboard" pitchFamily="-52" charset="0"/>
                <a:ea typeface="ＭＳ Ｐゴシック" pitchFamily="-52" charset="-128"/>
                <a:cs typeface="ＭＳ Ｐゴシック" pitchFamily="-52" charset="-128"/>
                <a:sym typeface="Wingdings" pitchFamily="-52" charset="2"/>
              </a:rPr>
              <a:t>A</a:t>
            </a:r>
            <a:r>
              <a:rPr lang="en-US" sz="1600" smtClean="0">
                <a:latin typeface="Chalkboard" pitchFamily="-52" charset="0"/>
                <a:ea typeface="ＭＳ Ｐゴシック" pitchFamily="-52" charset="-128"/>
                <a:cs typeface="ＭＳ Ｐゴシック" pitchFamily="-52" charset="-128"/>
                <a:sym typeface="Wingdings" pitchFamily="-52" charset="2"/>
              </a:rPr>
              <a:t> (score&gt;=80)</a:t>
            </a:r>
            <a:endParaRPr lang="en-US" sz="160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84</a:t>
            </a:r>
            <a:r>
              <a:rPr lang="en-US" sz="1600" smtClean="0">
                <a:latin typeface="Chalkboard" pitchFamily="-52" charset="0"/>
                <a:ea typeface="ＭＳ Ｐゴシック" pitchFamily="-52" charset="-128"/>
                <a:cs typeface="ＭＳ Ｐゴシック" pitchFamily="-52" charset="-128"/>
              </a:rPr>
              <a:t>	1        			0.84         	86        		72.27</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85</a:t>
            </a:r>
            <a:r>
              <a:rPr lang="en-US" sz="1600" smtClean="0">
                <a:latin typeface="Chalkboard" pitchFamily="-52" charset="0"/>
                <a:ea typeface="ＭＳ Ｐゴシック" pitchFamily="-52" charset="-128"/>
                <a:cs typeface="ＭＳ Ｐゴシック" pitchFamily="-52" charset="-128"/>
              </a:rPr>
              <a:t>	25       			21.01          	111        		93.28</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86</a:t>
            </a:r>
            <a:r>
              <a:rPr lang="en-US" sz="1600" smtClean="0">
                <a:latin typeface="Chalkboard" pitchFamily="-52" charset="0"/>
                <a:ea typeface="ＭＳ Ｐゴシック" pitchFamily="-52" charset="-128"/>
                <a:cs typeface="ＭＳ Ｐゴシック" pitchFamily="-52" charset="-128"/>
              </a:rPr>
              <a:t>	1        			0.84          	112        		94.12</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a:t>
            </a:r>
            <a:r>
              <a:rPr lang="en-US" sz="1600" b="1" smtClean="0">
                <a:latin typeface="Chalkboard" pitchFamily="-52" charset="0"/>
                <a:ea typeface="ＭＳ Ｐゴシック" pitchFamily="-52" charset="-128"/>
                <a:cs typeface="ＭＳ Ｐゴシック" pitchFamily="-52" charset="-128"/>
              </a:rPr>
              <a:t>88</a:t>
            </a:r>
            <a:r>
              <a:rPr lang="en-US" sz="1600" smtClean="0">
                <a:latin typeface="Chalkboard" pitchFamily="-52" charset="0"/>
                <a:ea typeface="ＭＳ Ｐゴシック" pitchFamily="-52" charset="-128"/>
                <a:cs typeface="ＭＳ Ｐゴシック" pitchFamily="-52" charset="-128"/>
              </a:rPr>
              <a:t>	7        			5.88          	119      		100.00</a:t>
            </a:r>
          </a:p>
          <a:p>
            <a:pPr eaLnBrk="1" hangingPunct="1">
              <a:buFont typeface="Arial" pitchFamily="-52" charset="0"/>
              <a:buNone/>
            </a:pPr>
            <a:endParaRPr lang="en-US" sz="160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Mean=62.8</a:t>
            </a:r>
          </a:p>
          <a:p>
            <a:pPr eaLnBrk="1" hangingPunct="1">
              <a:buFont typeface="Arial" pitchFamily="-52" charset="0"/>
              <a:buNone/>
            </a:pPr>
            <a:r>
              <a:rPr lang="en-US" sz="1600" smtClean="0">
                <a:latin typeface="Chalkboard" pitchFamily="-52" charset="0"/>
                <a:ea typeface="ＭＳ Ｐゴシック" pitchFamily="-52" charset="-128"/>
                <a:cs typeface="ＭＳ Ｐゴシック" pitchFamily="-52" charset="-128"/>
              </a:rPr>
              <a:t>   Q3 (75</a:t>
            </a:r>
            <a:r>
              <a:rPr lang="en-US" sz="1600" baseline="30000" smtClean="0">
                <a:latin typeface="Chalkboard" pitchFamily="-52" charset="0"/>
                <a:ea typeface="ＭＳ Ｐゴシック" pitchFamily="-52" charset="-128"/>
                <a:cs typeface="ＭＳ Ｐゴシック" pitchFamily="-52" charset="-128"/>
              </a:rPr>
              <a:t>th</a:t>
            </a:r>
            <a:r>
              <a:rPr lang="en-US" sz="1600" smtClean="0">
                <a:latin typeface="Chalkboard" pitchFamily="-52" charset="0"/>
                <a:ea typeface="ＭＳ Ｐゴシック" pitchFamily="-52" charset="-128"/>
                <a:cs typeface="ＭＳ Ｐゴシック" pitchFamily="-52" charset="-128"/>
              </a:rPr>
              <a:t> percentile)=85, Median (50</a:t>
            </a:r>
            <a:r>
              <a:rPr lang="en-US" sz="1600" baseline="30000" smtClean="0">
                <a:latin typeface="Chalkboard" pitchFamily="-52" charset="0"/>
                <a:ea typeface="ＭＳ Ｐゴシック" pitchFamily="-52" charset="-128"/>
                <a:cs typeface="ＭＳ Ｐゴシック" pitchFamily="-52" charset="-128"/>
              </a:rPr>
              <a:t>th</a:t>
            </a:r>
            <a:r>
              <a:rPr lang="en-US" sz="1600" smtClean="0">
                <a:latin typeface="Chalkboard" pitchFamily="-52" charset="0"/>
                <a:ea typeface="ＭＳ Ｐゴシック" pitchFamily="-52" charset="-128"/>
                <a:cs typeface="ＭＳ Ｐゴシック" pitchFamily="-52" charset="-128"/>
              </a:rPr>
              <a:t> percentile)=61, Q1 (25</a:t>
            </a:r>
            <a:r>
              <a:rPr lang="en-US" sz="1600" baseline="30000" smtClean="0">
                <a:latin typeface="Chalkboard" pitchFamily="-52" charset="0"/>
                <a:ea typeface="ＭＳ Ｐゴシック" pitchFamily="-52" charset="-128"/>
                <a:cs typeface="ＭＳ Ｐゴシック" pitchFamily="-52" charset="-128"/>
              </a:rPr>
              <a:t>th</a:t>
            </a:r>
            <a:r>
              <a:rPr lang="en-US" sz="1600" smtClean="0">
                <a:latin typeface="Chalkboard" pitchFamily="-52" charset="0"/>
                <a:ea typeface="ＭＳ Ｐゴシック" pitchFamily="-52" charset="-128"/>
                <a:cs typeface="ＭＳ Ｐゴシック" pitchFamily="-52" charset="-128"/>
              </a:rPr>
              <a:t> percentile)=52</a:t>
            </a:r>
          </a:p>
        </p:txBody>
      </p:sp>
      <p:sp>
        <p:nvSpPr>
          <p:cNvPr id="4" name="Slide Number Placeholder 3"/>
          <p:cNvSpPr>
            <a:spLocks noGrp="1"/>
          </p:cNvSpPr>
          <p:nvPr>
            <p:ph type="sldNum" sz="quarter" idx="12"/>
          </p:nvPr>
        </p:nvSpPr>
        <p:spPr/>
        <p:txBody>
          <a:bodyPr/>
          <a:lstStyle/>
          <a:p>
            <a:pPr>
              <a:defRPr/>
            </a:pPr>
            <a:fld id="{6D799274-02DB-4A60-B847-687B7F26BC3F}"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49225"/>
            <a:ext cx="9144000" cy="382588"/>
          </a:xfrm>
        </p:spPr>
        <p:txBody>
          <a:bodyPr/>
          <a:lstStyle/>
          <a:p>
            <a:pPr algn="l" eaLnBrk="1" hangingPunct="1"/>
            <a:r>
              <a:rPr lang="en-US" sz="2400" b="1" smtClean="0">
                <a:latin typeface="Chalkboard" pitchFamily="-52" charset="0"/>
                <a:ea typeface="ＭＳ Ｐゴシック" pitchFamily="-52" charset="-128"/>
                <a:cs typeface="ＭＳ Ｐゴシック" pitchFamily="-52" charset="-128"/>
              </a:rPr>
              <a:t> Some Additional Higher Ed SSLlab Results...</a:t>
            </a:r>
          </a:p>
        </p:txBody>
      </p:sp>
      <p:sp>
        <p:nvSpPr>
          <p:cNvPr id="35843" name="Content Placeholder 2"/>
          <p:cNvSpPr>
            <a:spLocks noGrp="1"/>
          </p:cNvSpPr>
          <p:nvPr>
            <p:ph idx="1"/>
          </p:nvPr>
        </p:nvSpPr>
        <p:spPr>
          <a:xfrm>
            <a:off x="157163" y="688975"/>
            <a:ext cx="8785225" cy="5932488"/>
          </a:xfrm>
        </p:spPr>
        <p:txBody>
          <a:bodyPr/>
          <a:lstStyle/>
          <a:p>
            <a:pPr eaLnBrk="1" hangingPunct="1">
              <a:buFont typeface="Arial" pitchFamily="-52" charset="0"/>
              <a:buNone/>
            </a:pPr>
            <a:r>
              <a:rPr lang="en-US" sz="1600" dirty="0" smtClean="0">
                <a:latin typeface="Chalkboard" pitchFamily="-52" charset="0"/>
                <a:ea typeface="ＭＳ Ｐゴシック" pitchFamily="-52" charset="-128"/>
                <a:cs typeface="ＭＳ Ｐゴシック" pitchFamily="-52" charset="-128"/>
              </a:rPr>
              <a:t> </a:t>
            </a:r>
            <a:r>
              <a:rPr lang="en-US" sz="1600" b="1" i="1" dirty="0" smtClean="0">
                <a:latin typeface="Chalkboard" pitchFamily="-52" charset="0"/>
                <a:ea typeface="ＭＳ Ｐゴシック" pitchFamily="-52" charset="-128"/>
                <a:cs typeface="ＭＳ Ｐゴシック" pitchFamily="-52" charset="-128"/>
              </a:rPr>
              <a:t>Does the server permit SSL 2.0? </a:t>
            </a:r>
            <a:r>
              <a:rPr lang="en-US" sz="1600" i="1" dirty="0" smtClean="0">
                <a:latin typeface="Chalkboard" pitchFamily="-52" charset="0"/>
                <a:ea typeface="ＭＳ Ｐゴシック" pitchFamily="-52" charset="-128"/>
                <a:cs typeface="ＭＳ Ｐゴシック" pitchFamily="-52" charset="-128"/>
              </a:rPr>
              <a:t>(It shouldn't – SSL2.0 is known to be insecure):</a:t>
            </a:r>
            <a:r>
              <a:rPr lang="en-US" sz="1600" dirty="0" smtClean="0">
                <a:latin typeface="Chalkboard" pitchFamily="-52" charset="0"/>
                <a:ea typeface="ＭＳ Ｐゴシック" pitchFamily="-52" charset="-128"/>
                <a:cs typeface="ＭＳ Ｐゴシック" pitchFamily="-52" charset="-128"/>
              </a:rPr>
              <a:t/>
            </a:r>
            <a:br>
              <a:rPr lang="en-US" sz="1600" dirty="0" smtClean="0">
                <a:latin typeface="Chalkboard" pitchFamily="-52" charset="0"/>
                <a:ea typeface="ＭＳ Ｐゴシック" pitchFamily="-52" charset="-128"/>
                <a:cs typeface="ＭＳ Ｐゴシック" pitchFamily="-52" charset="-128"/>
              </a:rPr>
            </a:br>
            <a:r>
              <a:rPr lang="en-US" sz="1600" dirty="0" smtClean="0">
                <a:latin typeface="Chalkboard" pitchFamily="-52" charset="0"/>
                <a:ea typeface="ＭＳ Ｐゴシック" pitchFamily="-52" charset="-128"/>
                <a:cs typeface="ＭＳ Ｐゴシック" pitchFamily="-52" charset="-128"/>
              </a:rPr>
              <a:t>NO														76	(63.87%)</a:t>
            </a:r>
            <a:br>
              <a:rPr lang="en-US" sz="1600" dirty="0" smtClean="0">
                <a:latin typeface="Chalkboard" pitchFamily="-52" charset="0"/>
                <a:ea typeface="ＭＳ Ｐゴシック" pitchFamily="-52" charset="-128"/>
                <a:cs typeface="ＭＳ Ｐゴシック" pitchFamily="-52" charset="-128"/>
              </a:rPr>
            </a:br>
            <a:r>
              <a:rPr lang="en-US" sz="1600" b="1" dirty="0" smtClean="0">
                <a:latin typeface="Chalkboard" pitchFamily="-52" charset="0"/>
                <a:ea typeface="ＭＳ Ｐゴシック" pitchFamily="-52" charset="-128"/>
                <a:cs typeface="ＭＳ Ｐゴシック" pitchFamily="-52" charset="-128"/>
              </a:rPr>
              <a:t>YES														43	(36.13%)</a:t>
            </a:r>
          </a:p>
          <a:p>
            <a:pPr eaLnBrk="1" hangingPunct="1">
              <a:buFont typeface="Arial" pitchFamily="-52" charset="0"/>
              <a:buNone/>
            </a:pPr>
            <a:endParaRPr lang="en-US" sz="16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b="1" i="1" dirty="0" smtClean="0">
                <a:latin typeface="Chalkboard" pitchFamily="-52" charset="0"/>
                <a:ea typeface="ＭＳ Ｐゴシック" pitchFamily="-52" charset="-128"/>
                <a:cs typeface="ＭＳ Ｐゴシック" pitchFamily="-52" charset="-128"/>
              </a:rPr>
              <a:t>Does the server do renegotiation securely? </a:t>
            </a:r>
            <a:r>
              <a:rPr lang="en-US" sz="1600" i="1" dirty="0" smtClean="0">
                <a:latin typeface="Chalkboard" pitchFamily="-52" charset="0"/>
                <a:ea typeface="ＭＳ Ｐゴシック" pitchFamily="-52" charset="-128"/>
                <a:cs typeface="ＭＳ Ｐゴシック" pitchFamily="-52" charset="-128"/>
              </a:rPr>
              <a:t>(insecure renegotiation is also bad)</a:t>
            </a:r>
            <a:r>
              <a:rPr lang="en-US" sz="1600" dirty="0" smtClean="0">
                <a:latin typeface="Chalkboard" pitchFamily="-52" charset="0"/>
                <a:ea typeface="ＭＳ Ｐゴシック" pitchFamily="-52" charset="-128"/>
                <a:cs typeface="ＭＳ Ｐゴシック" pitchFamily="-52" charset="-128"/>
              </a:rPr>
              <a:t/>
            </a:r>
            <a:br>
              <a:rPr lang="en-US" sz="1600" dirty="0" smtClean="0">
                <a:latin typeface="Chalkboard" pitchFamily="-52" charset="0"/>
                <a:ea typeface="ＭＳ Ｐゴシック" pitchFamily="-52" charset="-128"/>
                <a:cs typeface="ＭＳ Ｐゴシック" pitchFamily="-52" charset="-128"/>
              </a:rPr>
            </a:br>
            <a:r>
              <a:rPr lang="en-US" sz="1600" dirty="0" smtClean="0">
                <a:latin typeface="Chalkboard" pitchFamily="-52" charset="0"/>
                <a:ea typeface="ＭＳ Ｐゴシック" pitchFamily="-52" charset="-128"/>
                <a:cs typeface="ＭＳ Ｐゴシック" pitchFamily="-52" charset="-128"/>
              </a:rPr>
              <a:t>YES														54 (45.38%)</a:t>
            </a:r>
            <a:br>
              <a:rPr lang="en-US" sz="1600" dirty="0" smtClean="0">
                <a:latin typeface="Chalkboard" pitchFamily="-52" charset="0"/>
                <a:ea typeface="ＭＳ Ｐゴシック" pitchFamily="-52" charset="-128"/>
                <a:cs typeface="ＭＳ Ｐゴシック" pitchFamily="-52" charset="-128"/>
              </a:rPr>
            </a:br>
            <a:r>
              <a:rPr lang="en-US" sz="1600" dirty="0" smtClean="0">
                <a:latin typeface="Chalkboard" pitchFamily="-52" charset="0"/>
                <a:ea typeface="ＭＳ Ｐゴシック" pitchFamily="-52" charset="-128"/>
                <a:cs typeface="ＭＳ Ｐゴシック" pitchFamily="-52" charset="-128"/>
              </a:rPr>
              <a:t>BLOCKS ENTIRELY									18 (15.13%)</a:t>
            </a:r>
            <a:br>
              <a:rPr lang="en-US" sz="1600" dirty="0" smtClean="0">
                <a:latin typeface="Chalkboard" pitchFamily="-52" charset="0"/>
                <a:ea typeface="ＭＳ Ｐゴシック" pitchFamily="-52" charset="-128"/>
                <a:cs typeface="ＭＳ Ｐゴシック" pitchFamily="-52" charset="-128"/>
              </a:rPr>
            </a:br>
            <a:r>
              <a:rPr lang="en-US" sz="1600" b="1" dirty="0" smtClean="0">
                <a:latin typeface="Chalkboard" pitchFamily="-52" charset="0"/>
                <a:ea typeface="ＭＳ Ｐゴシック" pitchFamily="-52" charset="-128"/>
                <a:cs typeface="ＭＳ Ｐゴシック" pitchFamily="-52" charset="-128"/>
              </a:rPr>
              <a:t>NO (VULNERABLE)								47 (39.50%)</a:t>
            </a:r>
          </a:p>
          <a:p>
            <a:pPr eaLnBrk="1" hangingPunct="1">
              <a:buFont typeface="Arial" pitchFamily="-52" charset="0"/>
              <a:buNone/>
            </a:pPr>
            <a:endParaRPr lang="en-US" sz="1600" dirty="0" smtClean="0">
              <a:latin typeface="Chalkboard" pitchFamily="-52" charset="0"/>
              <a:ea typeface="ＭＳ Ｐゴシック" pitchFamily="-52" charset="-128"/>
              <a:cs typeface="ＭＳ Ｐゴシック" pitchFamily="-52" charset="-128"/>
            </a:endParaRPr>
          </a:p>
          <a:p>
            <a:pPr eaLnBrk="1" hangingPunct="1">
              <a:buNone/>
            </a:pPr>
            <a:r>
              <a:rPr lang="en-US" sz="1600" b="1" i="1" dirty="0" smtClean="0">
                <a:latin typeface="Chalkboard" pitchFamily="-52" charset="0"/>
                <a:ea typeface="ＭＳ Ｐゴシック" pitchFamily="-52" charset="-128"/>
                <a:cs typeface="ＭＳ Ｐゴシック" pitchFamily="-52" charset="-128"/>
              </a:rPr>
              <a:t>What's the minimum cipher length acceptable to the server? </a:t>
            </a:r>
            <a:r>
              <a:rPr lang="en-US" sz="1600" i="1" dirty="0" smtClean="0">
                <a:latin typeface="Chalkboard" pitchFamily="-52" charset="0"/>
                <a:ea typeface="ＭＳ Ｐゴシック" pitchFamily="-52" charset="-128"/>
                <a:cs typeface="ＭＳ Ｐゴシック" pitchFamily="-52" charset="-128"/>
              </a:rPr>
              <a:t>(128 bit or better is good)</a:t>
            </a:r>
            <a:r>
              <a:rPr lang="en-US" sz="1600" dirty="0" smtClean="0">
                <a:latin typeface="Chalkboard" pitchFamily="-52" charset="0"/>
                <a:ea typeface="ＭＳ Ｐゴシック" pitchFamily="-52" charset="-128"/>
                <a:cs typeface="ＭＳ Ｐゴシック" pitchFamily="-52" charset="-128"/>
              </a:rPr>
              <a:t/>
            </a:r>
            <a:br>
              <a:rPr lang="en-US" sz="1600" dirty="0" smtClean="0">
                <a:latin typeface="Chalkboard" pitchFamily="-52" charset="0"/>
                <a:ea typeface="ＭＳ Ｐゴシック" pitchFamily="-52" charset="-128"/>
                <a:cs typeface="ＭＳ Ｐゴシック" pitchFamily="-52" charset="-128"/>
              </a:rPr>
            </a:br>
            <a:r>
              <a:rPr lang="en-US" sz="1600" dirty="0" smtClean="0">
                <a:latin typeface="Chalkboard" pitchFamily="-52" charset="0"/>
                <a:ea typeface="ＭＳ Ｐゴシック" pitchFamily="-52" charset="-128"/>
                <a:cs typeface="ＭＳ Ｐゴシック" pitchFamily="-52" charset="-128"/>
              </a:rPr>
              <a:t>128 BIT												41 (34.45%)</a:t>
            </a:r>
            <a:br>
              <a:rPr lang="en-US" sz="1600" dirty="0" smtClean="0">
                <a:latin typeface="Chalkboard" pitchFamily="-52" charset="0"/>
                <a:ea typeface="ＭＳ Ｐゴシック" pitchFamily="-52" charset="-128"/>
                <a:cs typeface="ＭＳ Ｐゴシック" pitchFamily="-52" charset="-128"/>
              </a:rPr>
            </a:br>
            <a:r>
              <a:rPr lang="en-US" sz="1600" dirty="0" smtClean="0">
                <a:latin typeface="Chalkboard" pitchFamily="-52" charset="0"/>
                <a:ea typeface="ＭＳ Ｐゴシック" pitchFamily="-52" charset="-128"/>
                <a:cs typeface="ＭＳ Ｐゴシック" pitchFamily="-52" charset="-128"/>
              </a:rPr>
              <a:t>168 BIT												1 (0.84%)</a:t>
            </a:r>
            <a:br>
              <a:rPr lang="en-US" sz="1600" dirty="0" smtClean="0">
                <a:latin typeface="Chalkboard" pitchFamily="-52" charset="0"/>
                <a:ea typeface="ＭＳ Ｐゴシック" pitchFamily="-52" charset="-128"/>
                <a:cs typeface="ＭＳ Ｐゴシック" pitchFamily="-52" charset="-128"/>
              </a:rPr>
            </a:br>
            <a:r>
              <a:rPr lang="en-US" sz="1600" b="1" dirty="0" smtClean="0">
                <a:latin typeface="Chalkboard" pitchFamily="-52" charset="0"/>
                <a:ea typeface="ＭＳ Ｐゴシック" pitchFamily="-52" charset="-128"/>
                <a:cs typeface="ＭＳ Ｐゴシック" pitchFamily="-52" charset="-128"/>
              </a:rPr>
              <a:t>EVEN ANONYMOUS CIPHERS ARE OK		2 (1.68%)</a:t>
            </a:r>
            <a:br>
              <a:rPr lang="en-US" sz="1600" b="1" dirty="0" smtClean="0">
                <a:latin typeface="Chalkboard" pitchFamily="-52" charset="0"/>
                <a:ea typeface="ＭＳ Ｐゴシック" pitchFamily="-52" charset="-128"/>
                <a:cs typeface="ＭＳ Ｐゴシック" pitchFamily="-52" charset="-128"/>
              </a:rPr>
            </a:br>
            <a:r>
              <a:rPr lang="en-US" sz="1600" b="1" dirty="0" smtClean="0">
                <a:latin typeface="Chalkboard" pitchFamily="-52" charset="0"/>
                <a:ea typeface="ＭＳ Ｐゴシック" pitchFamily="-52" charset="-128"/>
                <a:cs typeface="ＭＳ Ｐゴシック" pitchFamily="-52" charset="-128"/>
              </a:rPr>
              <a:t>40 bit													63 (52.94%)</a:t>
            </a:r>
            <a:br>
              <a:rPr lang="en-US" sz="1600" b="1" dirty="0" smtClean="0">
                <a:latin typeface="Chalkboard" pitchFamily="-52" charset="0"/>
                <a:ea typeface="ＭＳ Ｐゴシック" pitchFamily="-52" charset="-128"/>
                <a:cs typeface="ＭＳ Ｐゴシック" pitchFamily="-52" charset="-128"/>
              </a:rPr>
            </a:br>
            <a:r>
              <a:rPr lang="en-US" sz="1600" b="1" dirty="0" smtClean="0">
                <a:latin typeface="Chalkboard" pitchFamily="-52" charset="0"/>
                <a:ea typeface="ＭＳ Ｐゴシック" pitchFamily="-52" charset="-128"/>
                <a:cs typeface="ＭＳ Ｐゴシック" pitchFamily="-52" charset="-128"/>
              </a:rPr>
              <a:t>56 bit													12 (10.08%)</a:t>
            </a:r>
            <a:r>
              <a:rPr lang="en-US" sz="1600" dirty="0" smtClean="0">
                <a:latin typeface="Chalkboard" pitchFamily="-52" charset="0"/>
                <a:ea typeface="ＭＳ Ｐゴシック" pitchFamily="-52" charset="-128"/>
                <a:cs typeface="ＭＳ Ｐゴシック" pitchFamily="-52" charset="-128"/>
              </a:rPr>
              <a:t/>
            </a:r>
            <a:br>
              <a:rPr lang="en-US" sz="1600" dirty="0" smtClean="0">
                <a:latin typeface="Chalkboard" pitchFamily="-52" charset="0"/>
                <a:ea typeface="ＭＳ Ｐゴシック" pitchFamily="-52" charset="-128"/>
                <a:cs typeface="ＭＳ Ｐゴシック" pitchFamily="-52" charset="-128"/>
              </a:rPr>
            </a:br>
            <a:endParaRPr lang="en-US" sz="1600" dirty="0" smtClean="0">
              <a:latin typeface="Chalkboard" pitchFamily="-52" charset="0"/>
              <a:ea typeface="ＭＳ Ｐゴシック" pitchFamily="-52" charset="-128"/>
              <a:cs typeface="ＭＳ Ｐゴシック" pitchFamily="-52" charset="-128"/>
            </a:endParaRPr>
          </a:p>
          <a:p>
            <a:pPr eaLnBrk="1" hangingPunct="1">
              <a:buNone/>
            </a:pPr>
            <a:r>
              <a:rPr lang="en-US" sz="1600" b="1" i="1" dirty="0" smtClean="0">
                <a:latin typeface="Chalkboard" pitchFamily="-52" charset="0"/>
                <a:ea typeface="ＭＳ Ｐゴシック" pitchFamily="-52" charset="-128"/>
                <a:cs typeface="ＭＳ Ｐゴシック" pitchFamily="-52" charset="-128"/>
              </a:rPr>
              <a:t>Server cert signature length? </a:t>
            </a:r>
            <a:r>
              <a:rPr lang="en-US" sz="1600" i="1" dirty="0" smtClean="0">
                <a:latin typeface="Chalkboard" pitchFamily="-52" charset="0"/>
                <a:ea typeface="ＭＳ Ｐゴシック" pitchFamily="-52" charset="-128"/>
                <a:cs typeface="ＭＳ Ｐゴシック" pitchFamily="-52" charset="-128"/>
              </a:rPr>
              <a:t>(2048 bit or longer is now recommended)</a:t>
            </a:r>
            <a:r>
              <a:rPr lang="en-US" sz="1600" dirty="0" smtClean="0">
                <a:latin typeface="Chalkboard" pitchFamily="-52" charset="0"/>
                <a:ea typeface="ＭＳ Ｐゴシック" pitchFamily="-52" charset="-128"/>
                <a:cs typeface="ＭＳ Ｐゴシック" pitchFamily="-52" charset="-128"/>
              </a:rPr>
              <a:t/>
            </a:r>
            <a:br>
              <a:rPr lang="en-US" sz="1600" dirty="0" smtClean="0">
                <a:latin typeface="Chalkboard" pitchFamily="-52" charset="0"/>
                <a:ea typeface="ＭＳ Ｐゴシック" pitchFamily="-52" charset="-128"/>
                <a:cs typeface="ＭＳ Ｐゴシック" pitchFamily="-52" charset="-128"/>
              </a:rPr>
            </a:br>
            <a:r>
              <a:rPr lang="en-US" sz="1600" dirty="0" smtClean="0">
                <a:latin typeface="Chalkboard" pitchFamily="-52" charset="0"/>
                <a:ea typeface="ＭＳ Ｐゴシック" pitchFamily="-52" charset="-128"/>
                <a:cs typeface="ＭＳ Ｐゴシック" pitchFamily="-52" charset="-128"/>
              </a:rPr>
              <a:t>2048 bit												53 (44.54%)</a:t>
            </a:r>
            <a:br>
              <a:rPr lang="en-US" sz="1600" dirty="0" smtClean="0">
                <a:latin typeface="Chalkboard" pitchFamily="-52" charset="0"/>
                <a:ea typeface="ＭＳ Ｐゴシック" pitchFamily="-52" charset="-128"/>
                <a:cs typeface="ＭＳ Ｐゴシック" pitchFamily="-52" charset="-128"/>
              </a:rPr>
            </a:br>
            <a:r>
              <a:rPr lang="en-US" sz="1600" b="1" dirty="0" smtClean="0">
                <a:latin typeface="Chalkboard" pitchFamily="-52" charset="0"/>
                <a:ea typeface="ＭＳ Ｐゴシック" pitchFamily="-52" charset="-128"/>
                <a:cs typeface="ＭＳ Ｐゴシック" pitchFamily="-52" charset="-128"/>
              </a:rPr>
              <a:t>768 bit												1 (0.84%)</a:t>
            </a:r>
            <a:br>
              <a:rPr lang="en-US" sz="1600" b="1" dirty="0" smtClean="0">
                <a:latin typeface="Chalkboard" pitchFamily="-52" charset="0"/>
                <a:ea typeface="ＭＳ Ｐゴシック" pitchFamily="-52" charset="-128"/>
                <a:cs typeface="ＭＳ Ｐゴシック" pitchFamily="-52" charset="-128"/>
              </a:rPr>
            </a:br>
            <a:r>
              <a:rPr lang="en-US" sz="1600" b="1" dirty="0" smtClean="0">
                <a:latin typeface="Chalkboard" pitchFamily="-52" charset="0"/>
                <a:ea typeface="ＭＳ Ｐゴシック" pitchFamily="-52" charset="-128"/>
                <a:cs typeface="ＭＳ Ｐゴシック" pitchFamily="-52" charset="-128"/>
              </a:rPr>
              <a:t>1024 bit												65 (54.62%)</a:t>
            </a:r>
            <a:r>
              <a:rPr lang="en-US" sz="1600" dirty="0" smtClean="0">
                <a:latin typeface="Chalkboard" pitchFamily="-52" charset="0"/>
                <a:ea typeface="ＭＳ Ｐゴシック" pitchFamily="-52" charset="-128"/>
                <a:cs typeface="ＭＳ Ｐゴシック" pitchFamily="-52" charset="-128"/>
              </a:rPr>
              <a:t/>
            </a:r>
            <a:br>
              <a:rPr lang="en-US" sz="1600" dirty="0" smtClean="0">
                <a:latin typeface="Chalkboard" pitchFamily="-52" charset="0"/>
                <a:ea typeface="ＭＳ Ｐゴシック" pitchFamily="-52" charset="-128"/>
                <a:cs typeface="ＭＳ Ｐゴシック" pitchFamily="-52" charset="-128"/>
              </a:rPr>
            </a:br>
            <a:endParaRPr lang="en-US" sz="16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dirty="0" smtClean="0">
                <a:latin typeface="Chalkboard" pitchFamily="-52" charset="0"/>
                <a:ea typeface="ＭＳ Ｐゴシック" pitchFamily="-52" charset="-128"/>
                <a:cs typeface="ＭＳ Ｐゴシック" pitchFamily="-52" charset="-128"/>
              </a:rPr>
              <a:t>And there's a lot more data out there if you look at the sites you're responsible for...</a:t>
            </a:r>
          </a:p>
        </p:txBody>
      </p:sp>
      <p:sp>
        <p:nvSpPr>
          <p:cNvPr id="4" name="Slide Number Placeholder 3"/>
          <p:cNvSpPr>
            <a:spLocks noGrp="1"/>
          </p:cNvSpPr>
          <p:nvPr>
            <p:ph type="sldNum" sz="quarter" idx="12"/>
          </p:nvPr>
        </p:nvSpPr>
        <p:spPr/>
        <p:txBody>
          <a:bodyPr/>
          <a:lstStyle/>
          <a:p>
            <a:pPr>
              <a:defRPr/>
            </a:pPr>
            <a:fld id="{804D12A9-DAF5-4484-A180-9E13C7ECAA53}"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149224"/>
            <a:ext cx="9144000" cy="766989"/>
          </a:xfrm>
        </p:spPr>
        <p:txBody>
          <a:bodyPr/>
          <a:lstStyle/>
          <a:p>
            <a:pPr eaLnBrk="1" hangingPunct="1"/>
            <a:r>
              <a:rPr lang="en-US" sz="2800" b="1" dirty="0" smtClean="0">
                <a:latin typeface="Chalkboard" pitchFamily="-52" charset="0"/>
                <a:ea typeface="ＭＳ Ｐゴシック" pitchFamily="-52" charset="-128"/>
                <a:cs typeface="ＭＳ Ｐゴシック" pitchFamily="-52" charset="-128"/>
              </a:rPr>
              <a:t>The First Very Basic Step: </a:t>
            </a:r>
            <a:br>
              <a:rPr lang="en-US" sz="2800" b="1" dirty="0" smtClean="0">
                <a:latin typeface="Chalkboard" pitchFamily="-52" charset="0"/>
                <a:ea typeface="ＭＳ Ｐゴシック" pitchFamily="-52" charset="-128"/>
                <a:cs typeface="ＭＳ Ｐゴシック" pitchFamily="-52" charset="-128"/>
              </a:rPr>
            </a:br>
            <a:r>
              <a:rPr lang="en-US" sz="2800" b="1" dirty="0" smtClean="0">
                <a:latin typeface="Chalkboard" pitchFamily="-52" charset="0"/>
                <a:ea typeface="ＭＳ Ｐゴシック" pitchFamily="-52" charset="-128"/>
                <a:cs typeface="ＭＳ Ｐゴシック" pitchFamily="-52" charset="-128"/>
              </a:rPr>
              <a:t>Make Sure Your Web Server Software Is Current</a:t>
            </a:r>
          </a:p>
        </p:txBody>
      </p:sp>
      <p:sp>
        <p:nvSpPr>
          <p:cNvPr id="38915" name="Content Placeholder 2"/>
          <p:cNvSpPr>
            <a:spLocks noGrp="1"/>
          </p:cNvSpPr>
          <p:nvPr>
            <p:ph idx="1"/>
          </p:nvPr>
        </p:nvSpPr>
        <p:spPr>
          <a:xfrm>
            <a:off x="157163" y="1197429"/>
            <a:ext cx="8785225" cy="5424034"/>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There are two major Apache release trains, 1.x and 2.x</a:t>
            </a:r>
          </a:p>
          <a:p>
            <a:pPr eaLnBrk="1" hangingPunct="1"/>
            <a:r>
              <a:rPr lang="en-US" sz="2400" dirty="0" smtClean="0">
                <a:latin typeface="Chalkboard" pitchFamily="-52" charset="0"/>
                <a:ea typeface="ＭＳ Ｐゴシック" pitchFamily="-52" charset="-128"/>
                <a:cs typeface="ＭＳ Ｐゴシック" pitchFamily="-52" charset="-128"/>
              </a:rPr>
              <a:t>While Apache 1.3.42 was released in February 2010 (and thus may feel relatively "current"), it was (and is) the final release in the Apache 1.x family. </a:t>
            </a:r>
          </a:p>
          <a:p>
            <a:pPr eaLnBrk="1" hangingPunct="1"/>
            <a:r>
              <a:rPr lang="en-US" sz="2400" b="1" dirty="0" smtClean="0">
                <a:latin typeface="Chalkboard" pitchFamily="-52" charset="0"/>
                <a:ea typeface="ＭＳ Ｐゴシック" pitchFamily="-52" charset="-128"/>
                <a:cs typeface="ＭＳ Ｐゴシック" pitchFamily="-52" charset="-128"/>
              </a:rPr>
              <a:t>If you're still using any 1.x version of Apache (and some people in higher </a:t>
            </a:r>
            <a:r>
              <a:rPr lang="en-US" sz="2400" b="1" dirty="0" err="1" smtClean="0">
                <a:latin typeface="Chalkboard" pitchFamily="-52" charset="0"/>
                <a:ea typeface="ＭＳ Ｐゴシック" pitchFamily="-52" charset="-128"/>
                <a:cs typeface="ＭＳ Ｐゴシック" pitchFamily="-52" charset="-128"/>
              </a:rPr>
              <a:t>ed</a:t>
            </a:r>
            <a:r>
              <a:rPr lang="en-US" sz="2400" b="1" dirty="0" smtClean="0">
                <a:latin typeface="Chalkboard" pitchFamily="-52" charset="0"/>
                <a:ea typeface="ＭＳ Ｐゴシック" pitchFamily="-52" charset="-128"/>
                <a:cs typeface="ＭＳ Ｐゴシック" pitchFamily="-52" charset="-128"/>
              </a:rPr>
              <a:t> *ARE*), or if you're using an early 2.x version of Apache, you should upgrade. </a:t>
            </a:r>
            <a:r>
              <a:rPr lang="en-US" sz="2400" dirty="0" smtClean="0">
                <a:latin typeface="Chalkboard" pitchFamily="-52" charset="0"/>
                <a:ea typeface="ＭＳ Ｐゴシック" pitchFamily="-52" charset="-128"/>
                <a:cs typeface="ＭＳ Ｐゴシック" pitchFamily="-52" charset="-128"/>
              </a:rPr>
              <a:t>At the time I prepared these slides in late June 2011, the most recent production version of Apache 2.x was 2.2.19 (released May 22, 2011).</a:t>
            </a:r>
          </a:p>
          <a:p>
            <a:pPr eaLnBrk="1" hangingPunct="1"/>
            <a:r>
              <a:rPr lang="en-US" sz="2400" dirty="0" smtClean="0">
                <a:latin typeface="Chalkboard" pitchFamily="-52" charset="0"/>
                <a:ea typeface="ＭＳ Ｐゴシック" pitchFamily="-52" charset="-128"/>
                <a:cs typeface="ＭＳ Ｐゴシック" pitchFamily="-52" charset="-128"/>
              </a:rPr>
              <a:t>If you're using Microsoft IIS/6 (and some people in higher education are), you should also be looking at upgrading to the current version of IIS, which is currently IIS/7.5 </a:t>
            </a:r>
          </a:p>
        </p:txBody>
      </p:sp>
      <p:sp>
        <p:nvSpPr>
          <p:cNvPr id="4" name="Slide Number Placeholder 3"/>
          <p:cNvSpPr>
            <a:spLocks noGrp="1"/>
          </p:cNvSpPr>
          <p:nvPr>
            <p:ph type="sldNum" sz="quarter" idx="12"/>
          </p:nvPr>
        </p:nvSpPr>
        <p:spPr/>
        <p:txBody>
          <a:bodyPr/>
          <a:lstStyle/>
          <a:p>
            <a:pPr>
              <a:defRPr/>
            </a:pPr>
            <a:fld id="{19A09B43-9B28-40E8-8B9F-14FDEC87291F}"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149225"/>
            <a:ext cx="9144000" cy="382588"/>
          </a:xfrm>
        </p:spPr>
        <p:txBody>
          <a:bodyPr/>
          <a:lstStyle/>
          <a:p>
            <a:pPr algn="l" eaLnBrk="1" hangingPunct="1"/>
            <a:r>
              <a:rPr lang="en-US" sz="2400" b="1" dirty="0" smtClean="0">
                <a:latin typeface="Chalkboard" pitchFamily="-52" charset="0"/>
                <a:ea typeface="ＭＳ Ｐゴシック" pitchFamily="-52" charset="-128"/>
                <a:cs typeface="ＭＳ Ｐゴシック" pitchFamily="-52" charset="-128"/>
              </a:rPr>
              <a:t> Obsolete Server Versions Observed In </a:t>
            </a:r>
            <a:r>
              <a:rPr lang="en-US" sz="2400" b="1" dirty="0" err="1" smtClean="0">
                <a:latin typeface="Chalkboard" pitchFamily="-52" charset="0"/>
                <a:ea typeface="ＭＳ Ｐゴシック" pitchFamily="-52" charset="-128"/>
                <a:cs typeface="ＭＳ Ｐゴシック" pitchFamily="-52" charset="-128"/>
              </a:rPr>
              <a:t>Edu</a:t>
            </a:r>
            <a:r>
              <a:rPr lang="en-US" sz="2400" b="1" dirty="0" smtClean="0">
                <a:latin typeface="Chalkboard" pitchFamily="-52" charset="0"/>
                <a:ea typeface="ＭＳ Ｐゴシック" pitchFamily="-52" charset="-128"/>
                <a:cs typeface="ＭＳ Ｐゴシック" pitchFamily="-52" charset="-128"/>
              </a:rPr>
              <a:t> </a:t>
            </a:r>
            <a:r>
              <a:rPr lang="en-US" sz="2400" b="1" dirty="0" err="1" smtClean="0">
                <a:latin typeface="Chalkboard" pitchFamily="-52" charset="0"/>
                <a:ea typeface="ＭＳ Ｐゴシック" pitchFamily="-52" charset="-128"/>
                <a:cs typeface="ＭＳ Ｐゴシック" pitchFamily="-52" charset="-128"/>
              </a:rPr>
              <a:t>SSLlab</a:t>
            </a:r>
            <a:r>
              <a:rPr lang="en-US" sz="2400" b="1" dirty="0" smtClean="0">
                <a:latin typeface="Chalkboard" pitchFamily="-52" charset="0"/>
                <a:ea typeface="ＭＳ Ｐゴシック" pitchFamily="-52" charset="-128"/>
                <a:cs typeface="ＭＳ Ｐゴシック" pitchFamily="-52" charset="-128"/>
              </a:rPr>
              <a:t> Results</a:t>
            </a:r>
          </a:p>
        </p:txBody>
      </p:sp>
      <p:sp>
        <p:nvSpPr>
          <p:cNvPr id="39939" name="Content Placeholder 2"/>
          <p:cNvSpPr>
            <a:spLocks noGrp="1"/>
          </p:cNvSpPr>
          <p:nvPr>
            <p:ph idx="1"/>
          </p:nvPr>
        </p:nvSpPr>
        <p:spPr>
          <a:xfrm>
            <a:off x="157163" y="688975"/>
            <a:ext cx="8785225" cy="5932488"/>
          </a:xfrm>
        </p:spPr>
        <p:txBody>
          <a:bodyPr/>
          <a:lstStyle/>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(version not specified)			29 (24.37%)</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1.3.26									1 (0.84%)			</a:t>
            </a:r>
            <a:r>
              <a:rPr lang="en-US" sz="1600" b="1" dirty="0" smtClean="0">
                <a:latin typeface="Chalkboard" pitchFamily="-52" charset="0"/>
                <a:ea typeface="ＭＳ Ｐゴシック" pitchFamily="-52" charset="-128"/>
                <a:cs typeface="ＭＳ Ｐゴシック" pitchFamily="-52" charset="-128"/>
                <a:sym typeface="Wingdings"/>
              </a:rPr>
              <a:t>&lt;-- circa June 2002!</a:t>
            </a:r>
            <a:endParaRPr lang="en-US" sz="1600" b="1"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1.3.28									1 (0.84%)</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1.3.37									3 (2.52%)</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1.3.39									1 (0.84%)</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1.3.41									1 (0.84%)</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2.0.46									1 (0.84%)			</a:t>
            </a:r>
            <a:r>
              <a:rPr lang="en-US" sz="1600" b="1" dirty="0" smtClean="0">
                <a:latin typeface="Chalkboard" pitchFamily="-52" charset="0"/>
                <a:ea typeface="ＭＳ Ｐゴシック" pitchFamily="-52" charset="-128"/>
                <a:cs typeface="ＭＳ Ｐゴシック" pitchFamily="-52" charset="-128"/>
                <a:sym typeface="Wingdings"/>
              </a:rPr>
              <a:t>&lt;-- circa May 2003! </a:t>
            </a:r>
            <a:endParaRPr lang="en-US" sz="1600" b="1"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2.0.50								1 (0.84%)</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2.0.52									1 (0.84%)</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2.0.52 (</a:t>
            </a:r>
            <a:r>
              <a:rPr lang="en-US" sz="1600" b="1" dirty="0" err="1" smtClean="0">
                <a:latin typeface="Chalkboard" pitchFamily="-52" charset="0"/>
                <a:ea typeface="ＭＳ Ｐゴシック" pitchFamily="-52" charset="-128"/>
                <a:cs typeface="ＭＳ Ｐゴシック" pitchFamily="-52" charset="-128"/>
              </a:rPr>
              <a:t>rh</a:t>
            </a:r>
            <a:r>
              <a:rPr lang="en-US" sz="1600" b="1" dirty="0" smtClean="0">
                <a:latin typeface="Chalkboard" pitchFamily="-52" charset="0"/>
                <a:ea typeface="ＭＳ Ｐゴシック" pitchFamily="-52" charset="-128"/>
                <a:cs typeface="ＭＳ Ｐゴシック" pitchFamily="-52" charset="-128"/>
              </a:rPr>
              <a:t>)								5 (4.20%)</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2.0.54 (fedora)						1 (0.84%)</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2.0.59								1 (0.84%)</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apache 2.0.63								1 (0.84%)</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a:t>
            </a:r>
          </a:p>
          <a:p>
            <a:pPr eaLnBrk="1" hangingPunct="1">
              <a:buFont typeface="Arial" pitchFamily="-52" charset="0"/>
              <a:buNone/>
            </a:pPr>
            <a:endParaRPr lang="en-US" sz="1600" b="1"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iis/6.0											13 (10.92%)</a:t>
            </a: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iis/7.0											2 (1.68%)</a:t>
            </a:r>
          </a:p>
          <a:p>
            <a:pPr eaLnBrk="1" hangingPunct="1">
              <a:buFont typeface="Arial" pitchFamily="-52" charset="0"/>
              <a:buNone/>
            </a:pPr>
            <a:endParaRPr lang="en-US" sz="1600" b="1"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1600" b="1" dirty="0" smtClean="0">
                <a:latin typeface="Chalkboard" pitchFamily="-52" charset="0"/>
                <a:ea typeface="ＭＳ Ｐゴシック" pitchFamily="-52" charset="-128"/>
                <a:cs typeface="ＭＳ Ｐゴシック" pitchFamily="-52" charset="-128"/>
              </a:rPr>
              <a:t>[plus some other really odd corner cases]</a:t>
            </a:r>
          </a:p>
        </p:txBody>
      </p:sp>
      <p:sp>
        <p:nvSpPr>
          <p:cNvPr id="4" name="Slide Number Placeholder 3"/>
          <p:cNvSpPr>
            <a:spLocks noGrp="1"/>
          </p:cNvSpPr>
          <p:nvPr>
            <p:ph type="sldNum" sz="quarter" idx="12"/>
          </p:nvPr>
        </p:nvSpPr>
        <p:spPr/>
        <p:txBody>
          <a:bodyPr/>
          <a:lstStyle/>
          <a:p>
            <a:pPr>
              <a:defRPr/>
            </a:pPr>
            <a:fld id="{2EA2EFB4-806B-4D9F-8E59-BFC9136E4FE8}"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149225"/>
            <a:ext cx="9144000" cy="382588"/>
          </a:xfrm>
        </p:spPr>
        <p:txBody>
          <a:bodyPr/>
          <a:lstStyle/>
          <a:p>
            <a:pPr eaLnBrk="1" hangingPunct="1"/>
            <a:r>
              <a:rPr lang="en-US" sz="2800" b="1" dirty="0" smtClean="0">
                <a:latin typeface="Chalkboard" pitchFamily="-52" charset="0"/>
                <a:ea typeface="ＭＳ Ｐゴシック" pitchFamily="-52" charset="-128"/>
                <a:cs typeface="ＭＳ Ｐゴシック" pitchFamily="-52" charset="-128"/>
              </a:rPr>
              <a:t>Tailor/Harden Your Now-Current Apache Install</a:t>
            </a:r>
          </a:p>
        </p:txBody>
      </p:sp>
      <p:sp>
        <p:nvSpPr>
          <p:cNvPr id="46083" name="Content Placeholder 2"/>
          <p:cNvSpPr>
            <a:spLocks noGrp="1"/>
          </p:cNvSpPr>
          <p:nvPr>
            <p:ph idx="1"/>
          </p:nvPr>
        </p:nvSpPr>
        <p:spPr>
          <a:xfrm>
            <a:off x="157163" y="688975"/>
            <a:ext cx="8785225" cy="5932488"/>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The as-shipped Apache config file will generally run fine as-is for a basic web server (although you should </a:t>
            </a:r>
            <a:r>
              <a:rPr lang="en-US" sz="2400" i="1" dirty="0" smtClean="0">
                <a:latin typeface="Chalkboard" pitchFamily="-52" charset="0"/>
                <a:ea typeface="ＭＳ Ｐゴシック" pitchFamily="-52" charset="-128"/>
                <a:cs typeface="ＭＳ Ｐゴシック" pitchFamily="-52" charset="-128"/>
              </a:rPr>
              <a:t>at least </a:t>
            </a:r>
            <a:r>
              <a:rPr lang="en-US" sz="2400" dirty="0" smtClean="0">
                <a:latin typeface="Chalkboard" pitchFamily="-52" charset="0"/>
                <a:ea typeface="ＭＳ Ｐゴシック" pitchFamily="-52" charset="-128"/>
                <a:cs typeface="ＭＳ Ｐゴシック" pitchFamily="-52" charset="-128"/>
              </a:rPr>
              <a:t>tailor it to have an accurate </a:t>
            </a:r>
            <a:r>
              <a:rPr lang="en-US" sz="2400" dirty="0" err="1" smtClean="0">
                <a:latin typeface="Chalkboard" pitchFamily="-52" charset="0"/>
                <a:ea typeface="ＭＳ Ｐゴシック" pitchFamily="-52" charset="-128"/>
                <a:cs typeface="ＭＳ Ｐゴシック" pitchFamily="-52" charset="-128"/>
              </a:rPr>
              <a:t>ServerAdmin</a:t>
            </a:r>
            <a:r>
              <a:rPr lang="en-US" sz="2400" dirty="0" smtClean="0">
                <a:latin typeface="Chalkboard" pitchFamily="-52" charset="0"/>
                <a:ea typeface="ＭＳ Ｐゴシック" pitchFamily="-52" charset="-128"/>
                <a:cs typeface="ＭＳ Ｐゴシック" pitchFamily="-52" charset="-128"/>
              </a:rPr>
              <a:t> email address).</a:t>
            </a: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However are </a:t>
            </a:r>
            <a:r>
              <a:rPr lang="en-US" sz="2400" b="1" dirty="0" smtClean="0">
                <a:latin typeface="Chalkboard" pitchFamily="-52" charset="0"/>
                <a:ea typeface="ＭＳ Ｐゴシック" pitchFamily="-52" charset="-128"/>
                <a:cs typeface="ＭＳ Ｐゴシック" pitchFamily="-52" charset="-128"/>
              </a:rPr>
              <a:t>many</a:t>
            </a:r>
            <a:r>
              <a:rPr lang="en-US" sz="2400" dirty="0" smtClean="0">
                <a:latin typeface="Chalkboard" pitchFamily="-52" charset="0"/>
                <a:ea typeface="ＭＳ Ｐゴシック" pitchFamily="-52" charset="-128"/>
                <a:cs typeface="ＭＳ Ｐゴシック" pitchFamily="-52" charset="-128"/>
              </a:rPr>
              <a:t> additional things that you can and SHOULD also do via </a:t>
            </a:r>
            <a:r>
              <a:rPr lang="en-US" sz="2400" dirty="0" err="1" smtClean="0">
                <a:latin typeface="Chalkboard" pitchFamily="-52" charset="0"/>
                <a:ea typeface="ＭＳ Ｐゴシック" pitchFamily="-52" charset="-128"/>
                <a:cs typeface="ＭＳ Ｐゴシック" pitchFamily="-52" charset="-128"/>
              </a:rPr>
              <a:t>httpd.conf</a:t>
            </a:r>
            <a:r>
              <a:rPr lang="en-US" sz="2400" dirty="0" smtClean="0">
                <a:latin typeface="Chalkboard" pitchFamily="-52" charset="0"/>
                <a:ea typeface="ＭＳ Ｐゴシック" pitchFamily="-52" charset="-128"/>
                <a:cs typeface="ＭＳ Ｐゴシック" pitchFamily="-52" charset="-128"/>
              </a:rPr>
              <a:t> to help harden your server; some excellent starting suggestions are in:</a:t>
            </a:r>
            <a:br>
              <a:rPr lang="en-US" sz="2400" dirty="0" smtClean="0">
                <a:latin typeface="Chalkboard" pitchFamily="-52" charset="0"/>
                <a:ea typeface="ＭＳ Ｐゴシック" pitchFamily="-52" charset="-128"/>
                <a:cs typeface="ＭＳ Ｐゴシック" pitchFamily="-52" charset="-128"/>
              </a:rPr>
            </a:br>
            <a:endParaRPr lang="en-US" sz="2400" dirty="0" smtClean="0">
              <a:latin typeface="Chalkboard" pitchFamily="-52" charset="0"/>
              <a:ea typeface="ＭＳ Ｐゴシック" pitchFamily="-52" charset="-128"/>
              <a:cs typeface="ＭＳ Ｐゴシック" pitchFamily="-52" charset="-128"/>
            </a:endParaRPr>
          </a:p>
          <a:p>
            <a:pPr eaLnBrk="1" hangingPunct="1">
              <a:buNone/>
            </a:pPr>
            <a:r>
              <a:rPr lang="en-US" sz="2400" dirty="0" smtClean="0">
                <a:latin typeface="Chalkboard" pitchFamily="-52" charset="0"/>
                <a:ea typeface="ＭＳ Ｐゴシック" pitchFamily="-52" charset="-128"/>
                <a:cs typeface="ＭＳ Ｐゴシック" pitchFamily="-52" charset="-128"/>
              </a:rPr>
              <a:t>			"20 Ways to Secure Your Apache Configuration,"</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http://www.petefreitag.com/item/505.cfm</a:t>
            </a: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One of the most helpful things you can do is to install a web application firewall. A popular choice for Apache is </a:t>
            </a:r>
            <a:r>
              <a:rPr lang="en-US" sz="2400" dirty="0" err="1" smtClean="0">
                <a:latin typeface="Chalkboard" pitchFamily="-52" charset="0"/>
                <a:ea typeface="ＭＳ Ｐゴシック" pitchFamily="-52" charset="-128"/>
                <a:cs typeface="ＭＳ Ｐゴシック" pitchFamily="-52" charset="-128"/>
              </a:rPr>
              <a:t>mod_security</a:t>
            </a:r>
            <a:r>
              <a:rPr lang="en-US" sz="2400" dirty="0" smtClean="0">
                <a:latin typeface="Chalkboard" pitchFamily="-52" charset="0"/>
                <a:ea typeface="ＭＳ Ｐゴシック" pitchFamily="-52" charset="-128"/>
                <a:cs typeface="ＭＳ Ｐゴシック" pitchFamily="-52" charset="-128"/>
              </a:rPr>
              <a:t> (see http://</a:t>
            </a:r>
            <a:r>
              <a:rPr lang="en-US" sz="2400" dirty="0" err="1" smtClean="0">
                <a:latin typeface="Chalkboard" pitchFamily="-52" charset="0"/>
                <a:ea typeface="ＭＳ Ｐゴシック" pitchFamily="-52" charset="-128"/>
                <a:cs typeface="ＭＳ Ｐゴシック" pitchFamily="-52" charset="-128"/>
              </a:rPr>
              <a:t>www.modsecurity.org</a:t>
            </a:r>
            <a:r>
              <a:rPr lang="en-US" sz="2400" dirty="0" smtClean="0">
                <a:latin typeface="Chalkboard" pitchFamily="-52" charset="0"/>
                <a:ea typeface="ＭＳ Ｐゴシック" pitchFamily="-52" charset="-128"/>
                <a:cs typeface="ＭＳ Ｐゴシック" pitchFamily="-52" charset="-128"/>
              </a:rPr>
              <a:t>/) with the OWASP </a:t>
            </a:r>
            <a:r>
              <a:rPr lang="en-US" sz="2400" dirty="0" err="1" smtClean="0">
                <a:latin typeface="Chalkboard" pitchFamily="-52" charset="0"/>
                <a:ea typeface="ＭＳ Ｐゴシック" pitchFamily="-52" charset="-128"/>
                <a:cs typeface="ＭＳ Ｐゴシック" pitchFamily="-52" charset="-128"/>
              </a:rPr>
              <a:t>mod_security</a:t>
            </a:r>
            <a:r>
              <a:rPr lang="en-US" sz="2400" dirty="0" smtClean="0">
                <a:latin typeface="Chalkboard" pitchFamily="-52" charset="0"/>
                <a:ea typeface="ＭＳ Ｐゴシック" pitchFamily="-52" charset="-128"/>
                <a:cs typeface="ＭＳ Ｐゴシック" pitchFamily="-52" charset="-128"/>
              </a:rPr>
              <a:t> core rule set (from the same site)</a:t>
            </a:r>
          </a:p>
        </p:txBody>
      </p:sp>
      <p:sp>
        <p:nvSpPr>
          <p:cNvPr id="4" name="Slide Number Placeholder 3"/>
          <p:cNvSpPr>
            <a:spLocks noGrp="1"/>
          </p:cNvSpPr>
          <p:nvPr>
            <p:ph type="sldNum" sz="quarter" idx="12"/>
          </p:nvPr>
        </p:nvSpPr>
        <p:spPr/>
        <p:txBody>
          <a:bodyPr/>
          <a:lstStyle/>
          <a:p>
            <a:pPr>
              <a:defRPr/>
            </a:pPr>
            <a:fld id="{ACC4EBCA-DF27-41FB-B477-E838B7D0342F}"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Title 1"/>
          <p:cNvSpPr>
            <a:spLocks noGrp="1"/>
          </p:cNvSpPr>
          <p:nvPr>
            <p:ph type="title"/>
          </p:nvPr>
        </p:nvSpPr>
        <p:spPr>
          <a:xfrm>
            <a:off x="0" y="149225"/>
            <a:ext cx="9144000" cy="415925"/>
          </a:xfrm>
        </p:spPr>
        <p:txBody>
          <a:bodyPr/>
          <a:lstStyle/>
          <a:p>
            <a:pPr eaLnBrk="1" hangingPunct="1"/>
            <a:r>
              <a:rPr lang="en-US" sz="3200" b="1" dirty="0" smtClean="0">
                <a:latin typeface="Chalkboard" pitchFamily="-52" charset="0"/>
                <a:ea typeface="ＭＳ Ｐゴシック" pitchFamily="-52" charset="-128"/>
                <a:cs typeface="ＭＳ Ｐゴシック" pitchFamily="-52" charset="-128"/>
              </a:rPr>
              <a:t>You've Got More Work To Do</a:t>
            </a:r>
          </a:p>
        </p:txBody>
      </p:sp>
      <p:sp>
        <p:nvSpPr>
          <p:cNvPr id="54275"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Although you may now have a current web server installed and you may even be running </a:t>
            </a:r>
            <a:r>
              <a:rPr lang="en-US" sz="2400" dirty="0" err="1" smtClean="0">
                <a:latin typeface="Chalkboard" pitchFamily="-52" charset="0"/>
                <a:ea typeface="ＭＳ Ｐゴシック" pitchFamily="-52" charset="-128"/>
                <a:cs typeface="ＭＳ Ｐゴシック" pitchFamily="-52" charset="-128"/>
              </a:rPr>
              <a:t>mod_security</a:t>
            </a:r>
            <a:r>
              <a:rPr lang="en-US" sz="2400" dirty="0" smtClean="0">
                <a:latin typeface="Chalkboard" pitchFamily="-52" charset="0"/>
                <a:ea typeface="ＭＳ Ｐゴシック" pitchFamily="-52" charset="-128"/>
                <a:cs typeface="ＭＳ Ｐゴシック" pitchFamily="-52" charset="-128"/>
              </a:rPr>
              <a:t>, enabling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SSL/TLS on that server requires you to obtain (or create) a cert, and to then configure the server to do SSL/TLS. </a:t>
            </a:r>
          </a:p>
          <a:p>
            <a:pPr eaLnBrk="1" hangingPunct="1"/>
            <a:r>
              <a:rPr lang="en-US" sz="2400" dirty="0" smtClean="0">
                <a:latin typeface="Chalkboard" pitchFamily="-52" charset="0"/>
                <a:ea typeface="ＭＳ Ｐゴシック" pitchFamily="-52" charset="-128"/>
                <a:cs typeface="ＭＳ Ｐゴシック" pitchFamily="-52" charset="-128"/>
              </a:rPr>
              <a:t>Many operating systems will have a vendor web page or some other documentation walking you through the process of creating a certificate signing request (or even a fully "self-signed" certificate), while also helping you to enable </a:t>
            </a:r>
            <a:r>
              <a:rPr lang="en-US" sz="2400" dirty="0" err="1" smtClean="0">
                <a:latin typeface="Chalkboard" pitchFamily="-52" charset="0"/>
                <a:ea typeface="ＭＳ Ｐゴシック" pitchFamily="-52" charset="-128"/>
                <a:cs typeface="ＭＳ Ｐゴシック" pitchFamily="-52" charset="-128"/>
              </a:rPr>
              <a:t>mod_ssl</a:t>
            </a:r>
            <a:r>
              <a:rPr lang="en-US" sz="2400" dirty="0" smtClean="0">
                <a:latin typeface="Chalkboard" pitchFamily="-52" charset="0"/>
                <a:ea typeface="ＭＳ Ｐゴシック" pitchFamily="-52" charset="-128"/>
                <a:cs typeface="ＭＳ Ｐゴシック" pitchFamily="-52" charset="-128"/>
              </a:rPr>
              <a:t> (the Apache module that is normally used to enable SSL/TLS). For example, for Mac OS X, see:</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http://</a:t>
            </a:r>
            <a:r>
              <a:rPr lang="en-US" sz="2400" dirty="0" err="1" smtClean="0">
                <a:latin typeface="Chalkboard" pitchFamily="-52" charset="0"/>
                <a:ea typeface="ＭＳ Ｐゴシック" pitchFamily="-52" charset="-128"/>
                <a:cs typeface="ＭＳ Ｐゴシック" pitchFamily="-52" charset="-128"/>
              </a:rPr>
              <a:t>developer.apple.com/internet/serverside/modssl.html</a:t>
            </a:r>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We're going to assume that you'll be using a package manager to install </a:t>
            </a:r>
            <a:r>
              <a:rPr lang="en-US" sz="2400" dirty="0" err="1" smtClean="0">
                <a:latin typeface="Chalkboard" pitchFamily="-52" charset="0"/>
                <a:ea typeface="ＭＳ Ｐゴシック" pitchFamily="-52" charset="-128"/>
                <a:cs typeface="ＭＳ Ｐゴシック" pitchFamily="-52" charset="-128"/>
              </a:rPr>
              <a:t>mod_tls</a:t>
            </a:r>
            <a:r>
              <a:rPr lang="en-US" sz="2400" dirty="0" smtClean="0">
                <a:latin typeface="Chalkboard" pitchFamily="-52" charset="0"/>
                <a:ea typeface="ＭＳ Ｐゴシック" pitchFamily="-52" charset="-128"/>
                <a:cs typeface="ＭＳ Ｐゴシック" pitchFamily="-52" charset="-128"/>
              </a:rPr>
              <a:t>, which means that it will automatically satisfy any unresolved dependencies (such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as installation of </a:t>
            </a:r>
            <a:r>
              <a:rPr lang="en-US" sz="2400" dirty="0" err="1" smtClean="0">
                <a:latin typeface="Chalkboard" pitchFamily="-52" charset="0"/>
                <a:ea typeface="ＭＳ Ｐゴシック" pitchFamily="-52" charset="-128"/>
                <a:cs typeface="ＭＳ Ｐゴシック" pitchFamily="-52" charset="-128"/>
              </a:rPr>
              <a:t>Openssl</a:t>
            </a:r>
            <a:r>
              <a:rPr lang="en-US" sz="2400" dirty="0" smtClean="0">
                <a:latin typeface="Chalkboard" pitchFamily="-52" charset="0"/>
                <a:ea typeface="ＭＳ Ｐゴシック" pitchFamily="-52" charset="-128"/>
                <a:cs typeface="ＭＳ Ｐゴシック" pitchFamily="-52" charset="-128"/>
              </a:rPr>
              <a:t>)</a:t>
            </a: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endParaRPr lang="en-US" sz="2400" dirty="0" smtClean="0">
              <a:latin typeface="Chalkboard" pitchFamily="-52" charset="0"/>
              <a:ea typeface="ＭＳ Ｐゴシック" pitchFamily="-52" charset="-128"/>
              <a:cs typeface="ＭＳ Ｐゴシック" pitchFamily="-52" charset="-128"/>
            </a:endParaRPr>
          </a:p>
        </p:txBody>
      </p:sp>
      <p:sp>
        <p:nvSpPr>
          <p:cNvPr id="4" name="Slide Number Placeholder 3"/>
          <p:cNvSpPr>
            <a:spLocks noGrp="1"/>
          </p:cNvSpPr>
          <p:nvPr>
            <p:ph type="sldNum" sz="quarter" idx="12"/>
          </p:nvPr>
        </p:nvSpPr>
        <p:spPr/>
        <p:txBody>
          <a:bodyPr/>
          <a:lstStyle/>
          <a:p>
            <a:pPr>
              <a:defRPr/>
            </a:pPr>
            <a:fld id="{AA0AF1B3-A45D-4327-9FD4-EA726740D972}"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149225"/>
            <a:ext cx="9144000" cy="415925"/>
          </a:xfrm>
        </p:spPr>
        <p:txBody>
          <a:bodyPr/>
          <a:lstStyle/>
          <a:p>
            <a:pPr eaLnBrk="1" hangingPunct="1"/>
            <a:r>
              <a:rPr lang="en-US" sz="3200" b="1" smtClean="0">
                <a:latin typeface="Chalkboard" pitchFamily="-52" charset="0"/>
                <a:ea typeface="ＭＳ Ｐゴシック" pitchFamily="-52" charset="-128"/>
                <a:cs typeface="ＭＳ Ｐゴシック" pitchFamily="-52" charset="-128"/>
              </a:rPr>
              <a:t>The Process of Creating A Cert With OpenSSL</a:t>
            </a:r>
          </a:p>
        </p:txBody>
      </p:sp>
      <p:sp>
        <p:nvSpPr>
          <p:cNvPr id="56323" name="Content Placeholder 2"/>
          <p:cNvSpPr>
            <a:spLocks noGrp="1"/>
          </p:cNvSpPr>
          <p:nvPr>
            <p:ph idx="1"/>
          </p:nvPr>
        </p:nvSpPr>
        <p:spPr>
          <a:xfrm>
            <a:off x="157163" y="717550"/>
            <a:ext cx="8785225" cy="5903913"/>
          </a:xfrm>
        </p:spPr>
        <p:txBody>
          <a:bodyPr/>
          <a:lstStyle/>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1) </a:t>
            </a:r>
            <a:r>
              <a:rPr lang="en-US" sz="2000" i="1" dirty="0" smtClean="0">
                <a:latin typeface="Chalkboard" pitchFamily="-52" charset="0"/>
                <a:ea typeface="ＭＳ Ｐゴシック" pitchFamily="-52" charset="-128"/>
                <a:cs typeface="ＭＳ Ｐゴシック" pitchFamily="-52" charset="-128"/>
              </a:rPr>
              <a:t>Create a PEM-format 3DES-encrypted RSA server private key</a:t>
            </a: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 </a:t>
            </a:r>
            <a:r>
              <a:rPr lang="en-US" sz="2000" dirty="0" err="1" smtClean="0">
                <a:latin typeface="Chalkboard" pitchFamily="-52" charset="0"/>
                <a:ea typeface="ＭＳ Ｐゴシック" pitchFamily="-52" charset="-128"/>
                <a:cs typeface="ＭＳ Ｐゴシック" pitchFamily="-52" charset="-128"/>
              </a:rPr>
              <a:t>openssl</a:t>
            </a:r>
            <a:r>
              <a:rPr lang="en-US" sz="2000" dirty="0" smtClean="0">
                <a:latin typeface="Chalkboard" pitchFamily="-52" charset="0"/>
                <a:ea typeface="ＭＳ Ｐゴシック" pitchFamily="-52" charset="-128"/>
                <a:cs typeface="ＭＳ Ｐゴシック" pitchFamily="-52" charset="-128"/>
              </a:rPr>
              <a:t> </a:t>
            </a:r>
            <a:r>
              <a:rPr lang="en-US" sz="2000" dirty="0" err="1" smtClean="0">
                <a:latin typeface="Chalkboard" pitchFamily="-52" charset="0"/>
                <a:ea typeface="ＭＳ Ｐゴシック" pitchFamily="-52" charset="-128"/>
                <a:cs typeface="ＭＳ Ｐゴシック" pitchFamily="-52" charset="-128"/>
              </a:rPr>
              <a:t>genrsa</a:t>
            </a:r>
            <a:r>
              <a:rPr lang="en-US" sz="2000" dirty="0" smtClean="0">
                <a:latin typeface="Chalkboard" pitchFamily="-52" charset="0"/>
                <a:ea typeface="ＭＳ Ｐゴシック" pitchFamily="-52" charset="-128"/>
                <a:cs typeface="ＭＳ Ｐゴシック" pitchFamily="-52" charset="-128"/>
              </a:rPr>
              <a:t> -des3 -out </a:t>
            </a:r>
            <a:r>
              <a:rPr lang="en-US" sz="2000" dirty="0" err="1" smtClean="0">
                <a:latin typeface="Chalkboard" pitchFamily="-52" charset="0"/>
                <a:ea typeface="ＭＳ Ｐゴシック" pitchFamily="-52" charset="-128"/>
                <a:cs typeface="ＭＳ Ｐゴシック" pitchFamily="-52" charset="-128"/>
              </a:rPr>
              <a:t>server.key</a:t>
            </a:r>
            <a:r>
              <a:rPr lang="en-US" sz="2000" dirty="0" smtClean="0">
                <a:latin typeface="Chalkboard" pitchFamily="-52" charset="0"/>
                <a:ea typeface="ＭＳ Ｐゴシック" pitchFamily="-52" charset="-128"/>
                <a:cs typeface="ＭＳ Ｐゴシック" pitchFamily="-52" charset="-128"/>
              </a:rPr>
              <a:t> 2048</a:t>
            </a:r>
            <a:br>
              <a:rPr lang="en-US" sz="2000" dirty="0" smtClean="0">
                <a:latin typeface="Chalkboard" pitchFamily="-52" charset="0"/>
                <a:ea typeface="ＭＳ Ｐゴシック" pitchFamily="-52" charset="-128"/>
                <a:cs typeface="ＭＳ Ｐゴシック" pitchFamily="-52" charset="-128"/>
              </a:rPr>
            </a:br>
            <a:r>
              <a:rPr lang="en-US" sz="2000" dirty="0" smtClean="0">
                <a:latin typeface="Chalkboard" pitchFamily="-52" charset="0"/>
                <a:ea typeface="ＭＳ Ｐゴシック" pitchFamily="-52" charset="-128"/>
                <a:cs typeface="ＭＳ Ｐゴシック" pitchFamily="-52" charset="-128"/>
              </a:rPr>
              <a:t>% </a:t>
            </a:r>
            <a:r>
              <a:rPr lang="en-US" sz="2000" dirty="0" err="1" smtClean="0">
                <a:latin typeface="Chalkboard" pitchFamily="-52" charset="0"/>
                <a:ea typeface="ＭＳ Ｐゴシック" pitchFamily="-52" charset="-128"/>
                <a:cs typeface="ＭＳ Ｐゴシック" pitchFamily="-52" charset="-128"/>
              </a:rPr>
              <a:t>chmod</a:t>
            </a:r>
            <a:r>
              <a:rPr lang="en-US" sz="2000" dirty="0" smtClean="0">
                <a:latin typeface="Chalkboard" pitchFamily="-52" charset="0"/>
                <a:ea typeface="ＭＳ Ｐゴシック" pitchFamily="-52" charset="-128"/>
                <a:cs typeface="ＭＳ Ｐゴシック" pitchFamily="-52" charset="-128"/>
              </a:rPr>
              <a:t> 0400 </a:t>
            </a:r>
            <a:r>
              <a:rPr lang="en-US" sz="2000" dirty="0" err="1" smtClean="0">
                <a:latin typeface="Chalkboard" pitchFamily="-52" charset="0"/>
                <a:ea typeface="ＭＳ Ｐゴシック" pitchFamily="-52" charset="-128"/>
                <a:cs typeface="ＭＳ Ｐゴシック" pitchFamily="-52" charset="-128"/>
              </a:rPr>
              <a:t>server.key</a:t>
            </a:r>
            <a:r>
              <a:rPr lang="en-US" sz="2000" dirty="0" smtClean="0">
                <a:latin typeface="Chalkboard" pitchFamily="-52" charset="0"/>
                <a:ea typeface="ＭＳ Ｐゴシック" pitchFamily="-52" charset="-128"/>
                <a:cs typeface="ＭＳ Ｐゴシック" pitchFamily="-52" charset="-128"/>
              </a:rPr>
              <a:t> </a:t>
            </a:r>
            <a:r>
              <a:rPr lang="en-US" sz="2000" dirty="0" smtClean="0">
                <a:latin typeface="Chalkboard" pitchFamily="-52" charset="0"/>
                <a:ea typeface="ＭＳ Ｐゴシック" pitchFamily="-52" charset="-128"/>
                <a:cs typeface="ＭＳ Ｐゴシック" pitchFamily="-52" charset="-128"/>
                <a:sym typeface="Wingdings" pitchFamily="-52" charset="2"/>
              </a:rPr>
              <a:t>&lt;-- protect your private key from being read</a:t>
            </a:r>
            <a:r>
              <a:rPr lang="en-US" sz="2000" dirty="0" smtClean="0">
                <a:latin typeface="Chalkboard" pitchFamily="-52" charset="0"/>
                <a:ea typeface="ＭＳ Ｐゴシック" pitchFamily="-52" charset="-128"/>
                <a:cs typeface="ＭＳ Ｐゴシック" pitchFamily="-52" charset="-128"/>
              </a:rPr>
              <a:t/>
            </a:r>
            <a:br>
              <a:rPr lang="en-US" sz="2000" dirty="0" smtClean="0">
                <a:latin typeface="Chalkboard" pitchFamily="-52" charset="0"/>
                <a:ea typeface="ＭＳ Ｐゴシック" pitchFamily="-52" charset="-128"/>
                <a:cs typeface="ＭＳ Ｐゴシック" pitchFamily="-52" charset="-128"/>
              </a:rPr>
            </a:br>
            <a:r>
              <a:rPr lang="en-US" sz="2000" dirty="0" smtClean="0">
                <a:latin typeface="Chalkboard" pitchFamily="-52" charset="0"/>
                <a:ea typeface="ＭＳ Ｐゴシック" pitchFamily="-52" charset="-128"/>
                <a:cs typeface="ＭＳ Ｐゴシック" pitchFamily="-52" charset="-128"/>
              </a:rPr>
              <a:t/>
            </a:r>
            <a:br>
              <a:rPr lang="en-US" sz="2000" dirty="0" smtClean="0">
                <a:latin typeface="Chalkboard" pitchFamily="-52" charset="0"/>
                <a:ea typeface="ＭＳ Ｐゴシック" pitchFamily="-52" charset="-128"/>
                <a:cs typeface="ＭＳ Ｐゴシック" pitchFamily="-52" charset="-128"/>
              </a:rPr>
            </a:br>
            <a:r>
              <a:rPr lang="en-US" sz="2000" u="sng" dirty="0" smtClean="0">
                <a:latin typeface="Chalkboard" pitchFamily="-52" charset="0"/>
                <a:ea typeface="ＭＳ Ｐゴシック" pitchFamily="-52" charset="-128"/>
                <a:cs typeface="ＭＳ Ｐゴシック" pitchFamily="-52" charset="-128"/>
              </a:rPr>
              <a:t>Note</a:t>
            </a:r>
            <a:r>
              <a:rPr lang="en-US" sz="2000" dirty="0" smtClean="0">
                <a:latin typeface="Chalkboard" pitchFamily="-52" charset="0"/>
                <a:ea typeface="ＭＳ Ｐゴシック" pitchFamily="-52" charset="-128"/>
                <a:cs typeface="ＭＳ Ｐゴシック" pitchFamily="-52" charset="-128"/>
              </a:rPr>
              <a:t>: pick a strong password and do NOT forget it! </a:t>
            </a:r>
            <a:br>
              <a:rPr lang="en-US" sz="2000" dirty="0" smtClean="0">
                <a:latin typeface="Chalkboard" pitchFamily="-52" charset="0"/>
                <a:ea typeface="ＭＳ Ｐゴシック" pitchFamily="-52" charset="-128"/>
                <a:cs typeface="ＭＳ Ｐゴシック" pitchFamily="-52" charset="-128"/>
              </a:rPr>
            </a:br>
            <a:r>
              <a:rPr lang="en-US" sz="2000" dirty="0" smtClean="0">
                <a:latin typeface="Chalkboard" pitchFamily="-52" charset="0"/>
                <a:ea typeface="ＭＳ Ｐゴシック" pitchFamily="-52" charset="-128"/>
                <a:cs typeface="ＭＳ Ｐゴシック" pitchFamily="-52" charset="-128"/>
              </a:rPr>
              <a:t>Back up </a:t>
            </a:r>
            <a:r>
              <a:rPr lang="en-US" sz="2000" dirty="0" err="1" smtClean="0">
                <a:latin typeface="Chalkboard" pitchFamily="-52" charset="0"/>
                <a:ea typeface="ＭＳ Ｐゴシック" pitchFamily="-52" charset="-128"/>
                <a:cs typeface="ＭＳ Ｐゴシック" pitchFamily="-52" charset="-128"/>
              </a:rPr>
              <a:t>server.key</a:t>
            </a:r>
            <a:r>
              <a:rPr lang="en-US" sz="2000" dirty="0" smtClean="0">
                <a:latin typeface="Chalkboard" pitchFamily="-52" charset="0"/>
                <a:ea typeface="ＭＳ Ｐゴシック" pitchFamily="-52" charset="-128"/>
                <a:cs typeface="ＭＳ Ｐゴシック" pitchFamily="-52" charset="-128"/>
              </a:rPr>
              <a:t> (and your password!) somewhere safe!</a:t>
            </a:r>
          </a:p>
          <a:p>
            <a:pPr eaLnBrk="1" hangingPunct="1">
              <a:buFont typeface="Arial" pitchFamily="-52" charset="0"/>
              <a:buNone/>
            </a:pPr>
            <a:endParaRPr lang="en-US" sz="20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2) </a:t>
            </a:r>
            <a:r>
              <a:rPr lang="en-US" sz="2000" i="1" dirty="0" smtClean="0">
                <a:latin typeface="Chalkboard" pitchFamily="-52" charset="0"/>
                <a:ea typeface="ＭＳ Ｐゴシック" pitchFamily="-52" charset="-128"/>
                <a:cs typeface="ＭＳ Ｐゴシック" pitchFamily="-52" charset="-128"/>
              </a:rPr>
              <a:t>Create a PEM-format Certificate Signing Request </a:t>
            </a: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	</a:t>
            </a:r>
            <a:r>
              <a:rPr lang="en-US" sz="2000" dirty="0" err="1" smtClean="0">
                <a:latin typeface="Chalkboard" pitchFamily="-52" charset="0"/>
                <a:ea typeface="ＭＳ Ｐゴシック" pitchFamily="-52" charset="-128"/>
                <a:cs typeface="ＭＳ Ｐゴシック" pitchFamily="-52" charset="-128"/>
              </a:rPr>
              <a:t>openssl</a:t>
            </a:r>
            <a:r>
              <a:rPr lang="en-US" sz="2000" dirty="0" smtClean="0">
                <a:latin typeface="Chalkboard" pitchFamily="-52" charset="0"/>
                <a:ea typeface="ＭＳ Ｐゴシック" pitchFamily="-52" charset="-128"/>
                <a:cs typeface="ＭＳ Ｐゴシック" pitchFamily="-52" charset="-128"/>
              </a:rPr>
              <a:t> </a:t>
            </a:r>
            <a:r>
              <a:rPr lang="en-US" sz="2000" dirty="0" err="1" smtClean="0">
                <a:latin typeface="Chalkboard" pitchFamily="-52" charset="0"/>
                <a:ea typeface="ＭＳ Ｐゴシック" pitchFamily="-52" charset="-128"/>
                <a:cs typeface="ＭＳ Ｐゴシック" pitchFamily="-52" charset="-128"/>
              </a:rPr>
              <a:t>req</a:t>
            </a:r>
            <a:r>
              <a:rPr lang="en-US" sz="2000" dirty="0" smtClean="0">
                <a:latin typeface="Chalkboard" pitchFamily="-52" charset="0"/>
                <a:ea typeface="ＭＳ Ｐゴシック" pitchFamily="-52" charset="-128"/>
                <a:cs typeface="ＭＳ Ｐゴシック" pitchFamily="-52" charset="-128"/>
              </a:rPr>
              <a:t> -new -key </a:t>
            </a:r>
            <a:r>
              <a:rPr lang="en-US" sz="2000" dirty="0" err="1" smtClean="0">
                <a:latin typeface="Chalkboard" pitchFamily="-52" charset="0"/>
                <a:ea typeface="ＭＳ Ｐゴシック" pitchFamily="-52" charset="-128"/>
                <a:cs typeface="ＭＳ Ｐゴシック" pitchFamily="-52" charset="-128"/>
              </a:rPr>
              <a:t>server.key</a:t>
            </a:r>
            <a:r>
              <a:rPr lang="en-US" sz="2000" dirty="0" smtClean="0">
                <a:latin typeface="Chalkboard" pitchFamily="-52" charset="0"/>
                <a:ea typeface="ＭＳ Ｐゴシック" pitchFamily="-52" charset="-128"/>
                <a:cs typeface="ＭＳ Ｐゴシック" pitchFamily="-52" charset="-128"/>
              </a:rPr>
              <a:t> -out </a:t>
            </a:r>
            <a:r>
              <a:rPr lang="en-US" sz="2000" dirty="0" err="1" smtClean="0">
                <a:latin typeface="Chalkboard" pitchFamily="-52" charset="0"/>
                <a:ea typeface="ＭＳ Ｐゴシック" pitchFamily="-52" charset="-128"/>
                <a:cs typeface="ＭＳ Ｐゴシック" pitchFamily="-52" charset="-128"/>
              </a:rPr>
              <a:t>server.csr</a:t>
            </a:r>
            <a:endParaRPr lang="en-US" sz="20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endParaRPr lang="en-US" sz="20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a:t>
            </a:r>
            <a:r>
              <a:rPr lang="en-US" sz="2000" b="1" u="sng" dirty="0" smtClean="0">
                <a:latin typeface="Chalkboard" pitchFamily="-52" charset="0"/>
                <a:ea typeface="ＭＳ Ｐゴシック" pitchFamily="-52" charset="-128"/>
                <a:cs typeface="ＭＳ Ｐゴシック" pitchFamily="-52" charset="-128"/>
              </a:rPr>
              <a:t>Note</a:t>
            </a:r>
            <a:r>
              <a:rPr lang="en-US" sz="2000" b="1" dirty="0" smtClean="0">
                <a:latin typeface="Chalkboard" pitchFamily="-52" charset="0"/>
                <a:ea typeface="ＭＳ Ｐゴシック" pitchFamily="-52" charset="-128"/>
                <a:cs typeface="ＭＳ Ｐゴシック" pitchFamily="-52" charset="-128"/>
              </a:rPr>
              <a:t>: when asked for your "Common Name," this MUST be the fully qualified domain name of your server!</a:t>
            </a:r>
          </a:p>
          <a:p>
            <a:pPr eaLnBrk="1" hangingPunct="1">
              <a:buFont typeface="Arial" pitchFamily="-52" charset="0"/>
              <a:buNone/>
            </a:pPr>
            <a:endParaRPr lang="en-US" sz="2000" b="1" dirty="0" smtClean="0">
              <a:latin typeface="Chalkboard" pitchFamily="-52" charset="0"/>
              <a:ea typeface="ＭＳ Ｐゴシック" pitchFamily="-52" charset="-128"/>
              <a:cs typeface="ＭＳ Ｐゴシック" pitchFamily="-52" charset="-128"/>
            </a:endParaRPr>
          </a:p>
          <a:p>
            <a:pPr eaLnBrk="1" hangingPunct="1">
              <a:buNone/>
            </a:pPr>
            <a:r>
              <a:rPr lang="en-US" sz="2000" b="1" dirty="0" smtClean="0">
                <a:latin typeface="Chalkboard" pitchFamily="-52" charset="0"/>
                <a:ea typeface="ＭＳ Ｐゴシック" pitchFamily="-52" charset="-128"/>
                <a:cs typeface="ＭＳ Ｐゴシック" pitchFamily="-52" charset="-128"/>
              </a:rPr>
              <a:t>	That CSR could then be forwarded to a real certificate authority for signing, or we could sign it ourselves.</a:t>
            </a:r>
            <a:r>
              <a:rPr lang="en-US" sz="2000" dirty="0" smtClean="0">
                <a:latin typeface="Chalkboard" pitchFamily="-52" charset="0"/>
                <a:ea typeface="ＭＳ Ｐゴシック" pitchFamily="-52" charset="-128"/>
                <a:cs typeface="ＭＳ Ｐゴシック" pitchFamily="-52" charset="-128"/>
              </a:rPr>
              <a:t> For the purpose of this part of the discussion, we'll create our own "certificate authority" and issue and sign our own server certificate, purely for discussion purposes.</a:t>
            </a:r>
          </a:p>
        </p:txBody>
      </p:sp>
      <p:sp>
        <p:nvSpPr>
          <p:cNvPr id="4" name="Slide Number Placeholder 3"/>
          <p:cNvSpPr>
            <a:spLocks noGrp="1"/>
          </p:cNvSpPr>
          <p:nvPr>
            <p:ph type="sldNum" sz="quarter" idx="12"/>
          </p:nvPr>
        </p:nvSpPr>
        <p:spPr/>
        <p:txBody>
          <a:bodyPr/>
          <a:lstStyle/>
          <a:p>
            <a:pPr>
              <a:defRPr/>
            </a:pPr>
            <a:fld id="{E7C0F833-0022-4AD8-A778-7081FED9C2ED}"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Title 1"/>
          <p:cNvSpPr>
            <a:spLocks noGrp="1"/>
          </p:cNvSpPr>
          <p:nvPr>
            <p:ph type="title"/>
          </p:nvPr>
        </p:nvSpPr>
        <p:spPr>
          <a:xfrm>
            <a:off x="0" y="149225"/>
            <a:ext cx="9144000" cy="415925"/>
          </a:xfrm>
        </p:spPr>
        <p:txBody>
          <a:bodyPr/>
          <a:lstStyle/>
          <a:p>
            <a:pPr eaLnBrk="1" hangingPunct="1"/>
            <a:r>
              <a:rPr lang="en-US" sz="3200" b="1" dirty="0" smtClean="0">
                <a:latin typeface="Chalkboard" pitchFamily="-52" charset="0"/>
                <a:ea typeface="ＭＳ Ｐゴシック" pitchFamily="-52" charset="-128"/>
                <a:cs typeface="ＭＳ Ｐゴシック" pitchFamily="-52" charset="-128"/>
              </a:rPr>
              <a:t>Creating Our Own "Certificate Authority"</a:t>
            </a:r>
          </a:p>
        </p:txBody>
      </p:sp>
      <p:sp>
        <p:nvSpPr>
          <p:cNvPr id="59395" name="Content Placeholder 2"/>
          <p:cNvSpPr>
            <a:spLocks noGrp="1"/>
          </p:cNvSpPr>
          <p:nvPr>
            <p:ph idx="1"/>
          </p:nvPr>
        </p:nvSpPr>
        <p:spPr>
          <a:xfrm>
            <a:off x="157163" y="785813"/>
            <a:ext cx="8785225" cy="5835650"/>
          </a:xfrm>
        </p:spPr>
        <p:txBody>
          <a:bodyPr/>
          <a:lstStyle/>
          <a:p>
            <a:pPr eaLnBrk="1" hangingPunct="1">
              <a:buFont typeface="Arial" pitchFamily="-52" charset="0"/>
              <a:buNone/>
            </a:pPr>
            <a:r>
              <a:rPr lang="en-US" sz="2400" dirty="0" smtClean="0">
                <a:latin typeface="Chalkboard" pitchFamily="-52" charset="0"/>
                <a:ea typeface="ＭＳ Ｐゴシック" pitchFamily="-52" charset="-128"/>
                <a:cs typeface="ＭＳ Ｐゴシック" pitchFamily="-52" charset="-128"/>
              </a:rPr>
              <a:t>	</a:t>
            </a:r>
            <a:r>
              <a:rPr lang="en-US" sz="2000" dirty="0" smtClean="0">
                <a:latin typeface="Chalkboard" pitchFamily="-52" charset="0"/>
                <a:ea typeface="ＭＳ Ｐゴシック" pitchFamily="-52" charset="-128"/>
                <a:cs typeface="ＭＳ Ｐゴシック" pitchFamily="-52" charset="-128"/>
              </a:rPr>
              <a:t>1) </a:t>
            </a:r>
            <a:r>
              <a:rPr lang="en-US" sz="2000" i="1" dirty="0" smtClean="0">
                <a:latin typeface="Chalkboard" pitchFamily="-52" charset="0"/>
                <a:ea typeface="ＭＳ Ｐゴシック" pitchFamily="-52" charset="-128"/>
                <a:cs typeface="ＭＳ Ｐゴシック" pitchFamily="-52" charset="-128"/>
              </a:rPr>
              <a:t>Let's create a 2048 bit key for your own "certificate authority"</a:t>
            </a: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 </a:t>
            </a:r>
            <a:r>
              <a:rPr lang="en-US" sz="2000" dirty="0" err="1" smtClean="0">
                <a:latin typeface="Chalkboard" pitchFamily="-52" charset="0"/>
                <a:ea typeface="ＭＳ Ｐゴシック" pitchFamily="-52" charset="-128"/>
                <a:cs typeface="ＭＳ Ｐゴシック" pitchFamily="-52" charset="-128"/>
              </a:rPr>
              <a:t>openssl</a:t>
            </a:r>
            <a:r>
              <a:rPr lang="en-US" sz="2000" dirty="0" smtClean="0">
                <a:latin typeface="Chalkboard" pitchFamily="-52" charset="0"/>
                <a:ea typeface="ＭＳ Ｐゴシック" pitchFamily="-52" charset="-128"/>
                <a:cs typeface="ＭＳ Ｐゴシック" pitchFamily="-52" charset="-128"/>
              </a:rPr>
              <a:t> </a:t>
            </a:r>
            <a:r>
              <a:rPr lang="en-US" sz="2000" dirty="0" err="1" smtClean="0">
                <a:latin typeface="Chalkboard" pitchFamily="-52" charset="0"/>
                <a:ea typeface="ＭＳ Ｐゴシック" pitchFamily="-52" charset="-128"/>
                <a:cs typeface="ＭＳ Ｐゴシック" pitchFamily="-52" charset="-128"/>
              </a:rPr>
              <a:t>genrsa</a:t>
            </a:r>
            <a:r>
              <a:rPr lang="en-US" sz="2000" dirty="0" smtClean="0">
                <a:latin typeface="Chalkboard" pitchFamily="-52" charset="0"/>
                <a:ea typeface="ＭＳ Ｐゴシック" pitchFamily="-52" charset="-128"/>
                <a:cs typeface="ＭＳ Ｐゴシック" pitchFamily="-52" charset="-128"/>
              </a:rPr>
              <a:t> –des3 -out </a:t>
            </a:r>
            <a:r>
              <a:rPr lang="en-US" sz="2000" dirty="0" err="1" smtClean="0">
                <a:latin typeface="Chalkboard" pitchFamily="-52" charset="0"/>
                <a:ea typeface="ＭＳ Ｐゴシック" pitchFamily="-52" charset="-128"/>
                <a:cs typeface="ＭＳ Ｐゴシック" pitchFamily="-52" charset="-128"/>
              </a:rPr>
              <a:t>ca.key</a:t>
            </a:r>
            <a:r>
              <a:rPr lang="en-US" sz="2000" dirty="0" smtClean="0">
                <a:latin typeface="Chalkboard" pitchFamily="-52" charset="0"/>
                <a:ea typeface="ＭＳ Ｐゴシック" pitchFamily="-52" charset="-128"/>
                <a:cs typeface="ＭＳ Ｐゴシック" pitchFamily="-52" charset="-128"/>
              </a:rPr>
              <a:t> 2048</a:t>
            </a:r>
            <a:br>
              <a:rPr lang="en-US" sz="2000" dirty="0" smtClean="0">
                <a:latin typeface="Chalkboard" pitchFamily="-52" charset="0"/>
                <a:ea typeface="ＭＳ Ｐゴシック" pitchFamily="-52" charset="-128"/>
                <a:cs typeface="ＭＳ Ｐゴシック" pitchFamily="-52" charset="-128"/>
              </a:rPr>
            </a:br>
            <a:r>
              <a:rPr lang="en-US" sz="2000" dirty="0" smtClean="0">
                <a:latin typeface="Chalkboard" pitchFamily="-52" charset="0"/>
                <a:ea typeface="ＭＳ Ｐゴシック" pitchFamily="-52" charset="-128"/>
                <a:cs typeface="ＭＳ Ｐゴシック" pitchFamily="-52" charset="-128"/>
              </a:rPr>
              <a:t>% </a:t>
            </a:r>
            <a:r>
              <a:rPr lang="en-US" sz="2000" dirty="0" err="1" smtClean="0">
                <a:latin typeface="Chalkboard" pitchFamily="-52" charset="0"/>
                <a:ea typeface="ＭＳ Ｐゴシック" pitchFamily="-52" charset="-128"/>
                <a:cs typeface="ＭＳ Ｐゴシック" pitchFamily="-52" charset="-128"/>
              </a:rPr>
              <a:t>chmod</a:t>
            </a:r>
            <a:r>
              <a:rPr lang="en-US" sz="2000" dirty="0" smtClean="0">
                <a:latin typeface="Chalkboard" pitchFamily="-52" charset="0"/>
                <a:ea typeface="ＭＳ Ｐゴシック" pitchFamily="-52" charset="-128"/>
                <a:cs typeface="ＭＳ Ｐゴシック" pitchFamily="-52" charset="-128"/>
              </a:rPr>
              <a:t> 0400 </a:t>
            </a:r>
            <a:r>
              <a:rPr lang="en-US" sz="2000" dirty="0" err="1" smtClean="0">
                <a:latin typeface="Chalkboard" pitchFamily="-52" charset="0"/>
                <a:ea typeface="ＭＳ Ｐゴシック" pitchFamily="-52" charset="-128"/>
                <a:cs typeface="ＭＳ Ｐゴシック" pitchFamily="-52" charset="-128"/>
              </a:rPr>
              <a:t>ca.key</a:t>
            </a:r>
            <a:r>
              <a:rPr lang="en-US" sz="2000" dirty="0" smtClean="0">
                <a:latin typeface="Chalkboard" pitchFamily="-52" charset="0"/>
                <a:ea typeface="ＭＳ Ｐゴシック" pitchFamily="-52" charset="-128"/>
                <a:cs typeface="ＭＳ Ｐゴシック" pitchFamily="-52" charset="-128"/>
              </a:rPr>
              <a:t>	</a:t>
            </a:r>
          </a:p>
          <a:p>
            <a:pPr eaLnBrk="1" hangingPunct="1">
              <a:buFont typeface="Arial" pitchFamily="-52" charset="0"/>
              <a:buNone/>
            </a:pPr>
            <a:endParaRPr lang="en-US" sz="20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a:t>
            </a:r>
            <a:r>
              <a:rPr lang="en-US" sz="2000" u="sng" dirty="0" smtClean="0">
                <a:latin typeface="Chalkboard" pitchFamily="-52" charset="0"/>
                <a:ea typeface="ＭＳ Ｐゴシック" pitchFamily="-52" charset="-128"/>
                <a:cs typeface="ＭＳ Ｐゴシック" pitchFamily="-52" charset="-128"/>
              </a:rPr>
              <a:t>Note</a:t>
            </a:r>
            <a:r>
              <a:rPr lang="en-US" sz="2000" dirty="0" smtClean="0">
                <a:latin typeface="Chalkboard" pitchFamily="-52" charset="0"/>
                <a:ea typeface="ＭＳ Ｐゴシック" pitchFamily="-52" charset="-128"/>
                <a:cs typeface="ＭＳ Ｐゴシック" pitchFamily="-52" charset="-128"/>
              </a:rPr>
              <a:t>: pick a strong password and don't forget it!</a:t>
            </a: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Back up </a:t>
            </a:r>
            <a:r>
              <a:rPr lang="en-US" sz="2000" dirty="0" err="1" smtClean="0">
                <a:latin typeface="Chalkboard" pitchFamily="-52" charset="0"/>
                <a:ea typeface="ＭＳ Ｐゴシック" pitchFamily="-52" charset="-128"/>
                <a:cs typeface="ＭＳ Ｐゴシック" pitchFamily="-52" charset="-128"/>
              </a:rPr>
              <a:t>ca.key</a:t>
            </a:r>
            <a:r>
              <a:rPr lang="en-US" sz="2000" dirty="0" smtClean="0">
                <a:latin typeface="Chalkboard" pitchFamily="-52" charset="0"/>
                <a:ea typeface="ＭＳ Ｐゴシック" pitchFamily="-52" charset="-128"/>
                <a:cs typeface="ＭＳ Ｐゴシック" pitchFamily="-52" charset="-128"/>
              </a:rPr>
              <a:t> (and your password for that key!) somewhere safe!</a:t>
            </a:r>
          </a:p>
          <a:p>
            <a:pPr eaLnBrk="1" hangingPunct="1">
              <a:buFont typeface="Arial" pitchFamily="-52" charset="0"/>
              <a:buNone/>
            </a:pPr>
            <a:endParaRPr lang="en-US" sz="20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2) </a:t>
            </a:r>
            <a:r>
              <a:rPr lang="en-US" sz="2000" i="1" dirty="0" smtClean="0">
                <a:latin typeface="Chalkboard" pitchFamily="-52" charset="0"/>
                <a:ea typeface="ＭＳ Ｐゴシック" pitchFamily="-52" charset="-128"/>
                <a:cs typeface="ＭＳ Ｐゴシック" pitchFamily="-52" charset="-128"/>
              </a:rPr>
              <a:t>Now create a self-signed "CA" cert</a:t>
            </a: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 </a:t>
            </a:r>
            <a:r>
              <a:rPr lang="en-US" sz="2000" dirty="0" err="1" smtClean="0">
                <a:latin typeface="Chalkboard" pitchFamily="-52" charset="0"/>
                <a:ea typeface="ＭＳ Ｐゴシック" pitchFamily="-52" charset="-128"/>
                <a:cs typeface="ＭＳ Ｐゴシック" pitchFamily="-52" charset="-128"/>
              </a:rPr>
              <a:t>openssl</a:t>
            </a:r>
            <a:r>
              <a:rPr lang="en-US" sz="2000" dirty="0" smtClean="0">
                <a:latin typeface="Chalkboard" pitchFamily="-52" charset="0"/>
                <a:ea typeface="ＭＳ Ｐゴシック" pitchFamily="-52" charset="-128"/>
                <a:cs typeface="ＭＳ Ｐゴシック" pitchFamily="-52" charset="-128"/>
              </a:rPr>
              <a:t> </a:t>
            </a:r>
            <a:r>
              <a:rPr lang="en-US" sz="2000" dirty="0" err="1" smtClean="0">
                <a:latin typeface="Chalkboard" pitchFamily="-52" charset="0"/>
                <a:ea typeface="ＭＳ Ｐゴシック" pitchFamily="-52" charset="-128"/>
                <a:cs typeface="ＭＳ Ｐゴシック" pitchFamily="-52" charset="-128"/>
              </a:rPr>
              <a:t>req</a:t>
            </a:r>
            <a:r>
              <a:rPr lang="en-US" sz="2000" dirty="0" smtClean="0">
                <a:latin typeface="Chalkboard" pitchFamily="-52" charset="0"/>
                <a:ea typeface="ＭＳ Ｐゴシック" pitchFamily="-52" charset="-128"/>
                <a:cs typeface="ＭＳ Ｐゴシック" pitchFamily="-52" charset="-128"/>
              </a:rPr>
              <a:t> -new -x509 -days 365 -key </a:t>
            </a:r>
            <a:r>
              <a:rPr lang="en-US" sz="2000" dirty="0" err="1" smtClean="0">
                <a:latin typeface="Chalkboard" pitchFamily="-52" charset="0"/>
                <a:ea typeface="ＭＳ Ｐゴシック" pitchFamily="-52" charset="-128"/>
                <a:cs typeface="ＭＳ Ｐゴシック" pitchFamily="-52" charset="-128"/>
              </a:rPr>
              <a:t>ca.key</a:t>
            </a:r>
            <a:r>
              <a:rPr lang="en-US" sz="2000" dirty="0" smtClean="0">
                <a:latin typeface="Chalkboard" pitchFamily="-52" charset="0"/>
                <a:ea typeface="ＭＳ Ｐゴシック" pitchFamily="-52" charset="-128"/>
                <a:cs typeface="ＭＳ Ｐゴシック" pitchFamily="-52" charset="-128"/>
              </a:rPr>
              <a:t> -out </a:t>
            </a:r>
            <a:r>
              <a:rPr lang="en-US" sz="2000" dirty="0" err="1" smtClean="0">
                <a:latin typeface="Chalkboard" pitchFamily="-52" charset="0"/>
                <a:ea typeface="ＭＳ Ｐゴシック" pitchFamily="-52" charset="-128"/>
                <a:cs typeface="ＭＳ Ｐゴシック" pitchFamily="-52" charset="-128"/>
              </a:rPr>
              <a:t>ca.crt</a:t>
            </a:r>
            <a:endParaRPr lang="en-US" sz="2000" dirty="0" smtClean="0">
              <a:latin typeface="Chalkboard" pitchFamily="-52" charset="0"/>
              <a:ea typeface="ＭＳ Ｐゴシック" pitchFamily="-52" charset="-128"/>
              <a:cs typeface="ＭＳ Ｐゴシック" pitchFamily="-52" charset="-128"/>
            </a:endParaRPr>
          </a:p>
          <a:p>
            <a:pPr eaLnBrk="1" hangingPunct="1"/>
            <a:endParaRPr lang="en-US" sz="20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3)</a:t>
            </a:r>
            <a:r>
              <a:rPr lang="en-US" sz="2000" i="1" dirty="0" smtClean="0">
                <a:latin typeface="Chalkboard" pitchFamily="-52" charset="0"/>
                <a:ea typeface="ＭＳ Ｐゴシック" pitchFamily="-52" charset="-128"/>
                <a:cs typeface="ＭＳ Ｐゴシック" pitchFamily="-52" charset="-128"/>
              </a:rPr>
              <a:t> Now create and sign the server cert with the "CA" cert you made</a:t>
            </a: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 </a:t>
            </a:r>
            <a:r>
              <a:rPr lang="en-US" sz="2000" dirty="0" err="1" smtClean="0">
                <a:latin typeface="Chalkboard" pitchFamily="-52" charset="0"/>
                <a:ea typeface="ＭＳ Ｐゴシック" pitchFamily="-52" charset="-128"/>
                <a:cs typeface="ＭＳ Ｐゴシック" pitchFamily="-52" charset="-128"/>
              </a:rPr>
              <a:t>openssl</a:t>
            </a:r>
            <a:r>
              <a:rPr lang="en-US" sz="2000" dirty="0" smtClean="0">
                <a:latin typeface="Chalkboard" pitchFamily="-52" charset="0"/>
                <a:ea typeface="ＭＳ Ｐゴシック" pitchFamily="-52" charset="-128"/>
                <a:cs typeface="ＭＳ Ｐゴシック" pitchFamily="-52" charset="-128"/>
              </a:rPr>
              <a:t> x509 –</a:t>
            </a:r>
            <a:r>
              <a:rPr lang="en-US" sz="2000" dirty="0" err="1" smtClean="0">
                <a:latin typeface="Chalkboard" pitchFamily="-52" charset="0"/>
                <a:ea typeface="ＭＳ Ｐゴシック" pitchFamily="-52" charset="-128"/>
                <a:cs typeface="ＭＳ Ｐゴシック" pitchFamily="-52" charset="-128"/>
              </a:rPr>
              <a:t>req</a:t>
            </a:r>
            <a:r>
              <a:rPr lang="en-US" sz="2000" dirty="0" smtClean="0">
                <a:latin typeface="Chalkboard" pitchFamily="-52" charset="0"/>
                <a:ea typeface="ＭＳ Ｐゴシック" pitchFamily="-52" charset="-128"/>
                <a:cs typeface="ＭＳ Ｐゴシック" pitchFamily="-52" charset="-128"/>
              </a:rPr>
              <a:t> -days 365 -in </a:t>
            </a:r>
            <a:r>
              <a:rPr lang="en-US" sz="2000" dirty="0" err="1" smtClean="0">
                <a:latin typeface="Chalkboard" pitchFamily="-52" charset="0"/>
                <a:ea typeface="ＭＳ Ｐゴシック" pitchFamily="-52" charset="-128"/>
                <a:cs typeface="ＭＳ Ｐゴシック" pitchFamily="-52" charset="-128"/>
              </a:rPr>
              <a:t>server.csr</a:t>
            </a:r>
            <a:r>
              <a:rPr lang="en-US" sz="2000" dirty="0" smtClean="0">
                <a:latin typeface="Chalkboard" pitchFamily="-52" charset="0"/>
                <a:ea typeface="ＭＳ Ｐゴシック" pitchFamily="-52" charset="-128"/>
                <a:cs typeface="ＭＳ Ｐゴシック" pitchFamily="-52" charset="-128"/>
              </a:rPr>
              <a:t> -out </a:t>
            </a:r>
            <a:r>
              <a:rPr lang="en-US" sz="2000" dirty="0" err="1" smtClean="0">
                <a:latin typeface="Chalkboard" pitchFamily="-52" charset="0"/>
                <a:ea typeface="ＭＳ Ｐゴシック" pitchFamily="-52" charset="-128"/>
                <a:cs typeface="ＭＳ Ｐゴシック" pitchFamily="-52" charset="-128"/>
              </a:rPr>
              <a:t>server.crt</a:t>
            </a:r>
            <a:r>
              <a:rPr lang="en-US" sz="2000" dirty="0" smtClean="0">
                <a:latin typeface="Chalkboard" pitchFamily="-52" charset="0"/>
                <a:ea typeface="ＭＳ Ｐゴシック" pitchFamily="-52" charset="-128"/>
                <a:cs typeface="ＭＳ Ｐゴシック" pitchFamily="-52" charset="-128"/>
              </a:rPr>
              <a:t> \</a:t>
            </a:r>
            <a:br>
              <a:rPr lang="en-US" sz="2000" dirty="0" smtClean="0">
                <a:latin typeface="Chalkboard" pitchFamily="-52" charset="0"/>
                <a:ea typeface="ＭＳ Ｐゴシック" pitchFamily="-52" charset="-128"/>
                <a:cs typeface="ＭＳ Ｐゴシック" pitchFamily="-52" charset="-128"/>
              </a:rPr>
            </a:br>
            <a:r>
              <a:rPr lang="en-US" sz="2000" dirty="0" smtClean="0">
                <a:latin typeface="Chalkboard" pitchFamily="-52" charset="0"/>
                <a:ea typeface="ＭＳ Ｐゴシック" pitchFamily="-52" charset="-128"/>
                <a:cs typeface="ＭＳ Ｐゴシック" pitchFamily="-52" charset="-128"/>
              </a:rPr>
              <a:t>-CA </a:t>
            </a:r>
            <a:r>
              <a:rPr lang="en-US" sz="2000" dirty="0" err="1" smtClean="0">
                <a:latin typeface="Chalkboard" pitchFamily="-52" charset="0"/>
                <a:ea typeface="ＭＳ Ｐゴシック" pitchFamily="-52" charset="-128"/>
                <a:cs typeface="ＭＳ Ｐゴシック" pitchFamily="-52" charset="-128"/>
              </a:rPr>
              <a:t>ca.crt</a:t>
            </a:r>
            <a:r>
              <a:rPr lang="en-US" sz="2000" dirty="0" smtClean="0">
                <a:latin typeface="Chalkboard" pitchFamily="-52" charset="0"/>
                <a:ea typeface="ＭＳ Ｐゴシック" pitchFamily="-52" charset="-128"/>
                <a:cs typeface="ＭＳ Ｐゴシック" pitchFamily="-52" charset="-128"/>
              </a:rPr>
              <a:t> -</a:t>
            </a:r>
            <a:r>
              <a:rPr lang="en-US" sz="2000" dirty="0" err="1" smtClean="0">
                <a:latin typeface="Chalkboard" pitchFamily="-52" charset="0"/>
                <a:ea typeface="ＭＳ Ｐゴシック" pitchFamily="-52" charset="-128"/>
                <a:cs typeface="ＭＳ Ｐゴシック" pitchFamily="-52" charset="-128"/>
              </a:rPr>
              <a:t>CAkey</a:t>
            </a:r>
            <a:r>
              <a:rPr lang="en-US" sz="2000" dirty="0" smtClean="0">
                <a:latin typeface="Chalkboard" pitchFamily="-52" charset="0"/>
                <a:ea typeface="ＭＳ Ｐゴシック" pitchFamily="-52" charset="-128"/>
                <a:cs typeface="ＭＳ Ｐゴシック" pitchFamily="-52" charset="-128"/>
              </a:rPr>
              <a:t> </a:t>
            </a:r>
            <a:r>
              <a:rPr lang="en-US" sz="2000" dirty="0" err="1" smtClean="0">
                <a:latin typeface="Chalkboard" pitchFamily="-52" charset="0"/>
                <a:ea typeface="ＭＳ Ｐゴシック" pitchFamily="-52" charset="-128"/>
                <a:cs typeface="ＭＳ Ｐゴシック" pitchFamily="-52" charset="-128"/>
              </a:rPr>
              <a:t>ca.key</a:t>
            </a:r>
            <a:r>
              <a:rPr lang="en-US" sz="2000" dirty="0" smtClean="0">
                <a:latin typeface="Chalkboard" pitchFamily="-52" charset="0"/>
                <a:ea typeface="ＭＳ Ｐゴシック" pitchFamily="-52" charset="-128"/>
                <a:cs typeface="ＭＳ Ｐゴシック" pitchFamily="-52" charset="-128"/>
              </a:rPr>
              <a:t> –</a:t>
            </a:r>
            <a:r>
              <a:rPr lang="en-US" sz="2000" dirty="0" err="1" smtClean="0">
                <a:latin typeface="Chalkboard" pitchFamily="-52" charset="0"/>
                <a:ea typeface="ＭＳ Ｐゴシック" pitchFamily="-52" charset="-128"/>
                <a:cs typeface="ＭＳ Ｐゴシック" pitchFamily="-52" charset="-128"/>
              </a:rPr>
              <a:t>CAcreateserial</a:t>
            </a:r>
            <a:endParaRPr lang="en-US" sz="20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endParaRPr lang="en-US" sz="20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2000" dirty="0" smtClean="0">
                <a:latin typeface="Chalkboard" pitchFamily="-52" charset="0"/>
                <a:ea typeface="ＭＳ Ｐゴシック" pitchFamily="-52" charset="-128"/>
                <a:cs typeface="ＭＳ Ｐゴシック" pitchFamily="-52" charset="-128"/>
              </a:rPr>
              <a:t>	You can then copy </a:t>
            </a:r>
            <a:r>
              <a:rPr lang="en-US" sz="2000" dirty="0" err="1" smtClean="0">
                <a:latin typeface="Chalkboard" pitchFamily="-52" charset="0"/>
                <a:ea typeface="ＭＳ Ｐゴシック" pitchFamily="-52" charset="-128"/>
                <a:cs typeface="ＭＳ Ｐゴシック" pitchFamily="-52" charset="-128"/>
              </a:rPr>
              <a:t>server.crt</a:t>
            </a:r>
            <a:r>
              <a:rPr lang="en-US" sz="2000" dirty="0" smtClean="0">
                <a:latin typeface="Chalkboard" pitchFamily="-52" charset="0"/>
                <a:ea typeface="ＭＳ Ｐゴシック" pitchFamily="-52" charset="-128"/>
                <a:cs typeface="ＭＳ Ｐゴシック" pitchFamily="-52" charset="-128"/>
              </a:rPr>
              <a:t> and </a:t>
            </a:r>
            <a:r>
              <a:rPr lang="en-US" sz="2000" dirty="0" err="1" smtClean="0">
                <a:latin typeface="Chalkboard" pitchFamily="-52" charset="0"/>
                <a:ea typeface="ＭＳ Ｐゴシック" pitchFamily="-52" charset="-128"/>
                <a:cs typeface="ＭＳ Ｐゴシック" pitchFamily="-52" charset="-128"/>
              </a:rPr>
              <a:t>server.key</a:t>
            </a:r>
            <a:r>
              <a:rPr lang="en-US" sz="2000" dirty="0" smtClean="0">
                <a:latin typeface="Chalkboard" pitchFamily="-52" charset="0"/>
                <a:ea typeface="ＭＳ Ｐゴシック" pitchFamily="-52" charset="-128"/>
                <a:cs typeface="ＭＳ Ｐゴシック" pitchFamily="-52" charset="-128"/>
              </a:rPr>
              <a:t> and server-</a:t>
            </a:r>
            <a:r>
              <a:rPr lang="en-US" sz="2000" dirty="0" err="1" smtClean="0">
                <a:latin typeface="Chalkboard" pitchFamily="-52" charset="0"/>
                <a:ea typeface="ＭＳ Ｐゴシック" pitchFamily="-52" charset="-128"/>
                <a:cs typeface="ＭＳ Ｐゴシック" pitchFamily="-52" charset="-128"/>
              </a:rPr>
              <a:t>ca.crt</a:t>
            </a:r>
            <a:r>
              <a:rPr lang="en-US" sz="2000" dirty="0" smtClean="0">
                <a:latin typeface="Chalkboard" pitchFamily="-52" charset="0"/>
                <a:ea typeface="ＭＳ Ｐゴシック" pitchFamily="-52" charset="-128"/>
                <a:cs typeface="ＭＳ Ｐゴシック" pitchFamily="-52" charset="-128"/>
              </a:rPr>
              <a:t> into place in the locations specified in the </a:t>
            </a:r>
            <a:r>
              <a:rPr lang="en-US" sz="2000" dirty="0" err="1" smtClean="0">
                <a:latin typeface="Chalkboard" pitchFamily="-52" charset="0"/>
                <a:ea typeface="ＭＳ Ｐゴシック" pitchFamily="-52" charset="-128"/>
                <a:cs typeface="ＭＳ Ｐゴシック" pitchFamily="-52" charset="-128"/>
              </a:rPr>
              <a:t>httpd-ssl.conf</a:t>
            </a:r>
            <a:r>
              <a:rPr lang="en-US" sz="2000" dirty="0" smtClean="0">
                <a:latin typeface="Chalkboard" pitchFamily="-52" charset="0"/>
                <a:ea typeface="ＭＳ Ｐゴシック" pitchFamily="-52" charset="-128"/>
                <a:cs typeface="ＭＳ Ｐゴシック" pitchFamily="-52" charset="-128"/>
              </a:rPr>
              <a:t> file.</a:t>
            </a:r>
          </a:p>
          <a:p>
            <a:pPr eaLnBrk="1" hangingPunct="1"/>
            <a:endParaRPr lang="en-US" sz="2000" dirty="0" smtClean="0">
              <a:latin typeface="Chalkboard" pitchFamily="-52" charset="0"/>
              <a:ea typeface="ＭＳ Ｐゴシック" pitchFamily="-52" charset="-128"/>
              <a:cs typeface="ＭＳ Ｐゴシック" pitchFamily="-52" charset="-128"/>
            </a:endParaRPr>
          </a:p>
          <a:p>
            <a:pPr eaLnBrk="1" hangingPunct="1"/>
            <a:endParaRPr lang="en-US" sz="2400" dirty="0" smtClean="0">
              <a:latin typeface="Chalkboard" pitchFamily="-52" charset="0"/>
              <a:ea typeface="ＭＳ Ｐゴシック" pitchFamily="-52" charset="-128"/>
              <a:cs typeface="ＭＳ Ｐゴシック" pitchFamily="-52" charset="-128"/>
            </a:endParaRPr>
          </a:p>
        </p:txBody>
      </p:sp>
      <p:sp>
        <p:nvSpPr>
          <p:cNvPr id="4" name="Slide Number Placeholder 3"/>
          <p:cNvSpPr>
            <a:spLocks noGrp="1"/>
          </p:cNvSpPr>
          <p:nvPr>
            <p:ph type="sldNum" sz="quarter" idx="12"/>
          </p:nvPr>
        </p:nvSpPr>
        <p:spPr/>
        <p:txBody>
          <a:bodyPr/>
          <a:lstStyle/>
          <a:p>
            <a:pPr>
              <a:defRPr/>
            </a:pPr>
            <a:fld id="{1850F19A-5379-4515-A845-1F081559C948}"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Title 1"/>
          <p:cNvSpPr>
            <a:spLocks noGrp="1"/>
          </p:cNvSpPr>
          <p:nvPr>
            <p:ph type="title"/>
          </p:nvPr>
        </p:nvSpPr>
        <p:spPr>
          <a:xfrm>
            <a:off x="0" y="149225"/>
            <a:ext cx="9144000" cy="415925"/>
          </a:xfrm>
        </p:spPr>
        <p:txBody>
          <a:bodyPr/>
          <a:lstStyle/>
          <a:p>
            <a:pPr eaLnBrk="1" hangingPunct="1"/>
            <a:r>
              <a:rPr lang="en-US" sz="3200" b="1" dirty="0" smtClean="0">
                <a:latin typeface="Chalkboard" pitchFamily="-52" charset="0"/>
                <a:ea typeface="ＭＳ Ｐゴシック" pitchFamily="-52" charset="-128"/>
                <a:cs typeface="ＭＳ Ｐゴシック" pitchFamily="-52" charset="-128"/>
              </a:rPr>
              <a:t>Additional Key Edits to Do In </a:t>
            </a:r>
            <a:r>
              <a:rPr lang="en-US" sz="3200" b="1" dirty="0" err="1" smtClean="0">
                <a:latin typeface="Chalkboard" pitchFamily="-52" charset="0"/>
                <a:ea typeface="ＭＳ Ｐゴシック" pitchFamily="-52" charset="-128"/>
                <a:cs typeface="ＭＳ Ｐゴシック" pitchFamily="-52" charset="-128"/>
              </a:rPr>
              <a:t>httpd-ssl.conf</a:t>
            </a:r>
            <a:endParaRPr lang="en-US" sz="3200" b="1" dirty="0" smtClean="0">
              <a:latin typeface="Chalkboard" pitchFamily="-52" charset="0"/>
              <a:ea typeface="ＭＳ Ｐゴシック" pitchFamily="-52" charset="-128"/>
              <a:cs typeface="ＭＳ Ｐゴシック" pitchFamily="-52" charset="-128"/>
            </a:endParaRPr>
          </a:p>
        </p:txBody>
      </p:sp>
      <p:sp>
        <p:nvSpPr>
          <p:cNvPr id="63491" name="Content Placeholder 2"/>
          <p:cNvSpPr>
            <a:spLocks noGrp="1"/>
          </p:cNvSpPr>
          <p:nvPr>
            <p:ph idx="1"/>
          </p:nvPr>
        </p:nvSpPr>
        <p:spPr>
          <a:xfrm>
            <a:off x="157163" y="785813"/>
            <a:ext cx="8986837" cy="5835650"/>
          </a:xfrm>
        </p:spPr>
        <p:txBody>
          <a:bodyPr/>
          <a:lstStyle/>
          <a:p>
            <a:pPr marL="457200" indent="-457200" eaLnBrk="1" hangingPunct="1">
              <a:buFont typeface="Arial" pitchFamily="-52" charset="0"/>
              <a:buNone/>
            </a:pPr>
            <a:r>
              <a:rPr lang="en-US" sz="1800" i="1" smtClean="0">
                <a:latin typeface="Chalkboard" pitchFamily="-52" charset="0"/>
                <a:ea typeface="ＭＳ Ｐゴシック" pitchFamily="-52" charset="-128"/>
                <a:cs typeface="ＭＳ Ｐゴシック" pitchFamily="-52" charset="-128"/>
              </a:rPr>
              <a:t>In the default VirtualHost stanza, localize appropriately:</a:t>
            </a:r>
            <a:br>
              <a:rPr lang="en-US" sz="1800" i="1" smtClean="0">
                <a:latin typeface="Chalkboard" pitchFamily="-52" charset="0"/>
                <a:ea typeface="ＭＳ Ｐゴシック" pitchFamily="-52" charset="-128"/>
                <a:cs typeface="ＭＳ Ｐゴシック" pitchFamily="-52" charset="-128"/>
              </a:rPr>
            </a:b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ServerName  someserver.example.edu:443</a:t>
            </a: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ServerAdmin johnsmith@example.edu</a:t>
            </a:r>
          </a:p>
          <a:p>
            <a:pPr marL="457200" indent="-457200" eaLnBrk="1" hangingPunct="1">
              <a:buFont typeface="Arial" pitchFamily="-52" charset="0"/>
              <a:buNone/>
            </a:pP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b="1" i="1" smtClean="0">
                <a:latin typeface="Chalkboard" pitchFamily="-52" charset="0"/>
                <a:ea typeface="ＭＳ Ｐゴシック" pitchFamily="-52" charset="-128"/>
                <a:cs typeface="ＭＳ Ｐゴシック" pitchFamily="-52" charset="-128"/>
              </a:rPr>
              <a:t>Only do higher security ciphers, and only use trustworthy SSL Protocols:</a:t>
            </a:r>
            <a:endParaRPr lang="en-US" sz="1800" b="1"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b="1" smtClean="0">
                <a:latin typeface="Chalkboard" pitchFamily="-52" charset="0"/>
                <a:ea typeface="ＭＳ Ｐゴシック" pitchFamily="-52" charset="-128"/>
                <a:cs typeface="ＭＳ Ｐゴシック" pitchFamily="-52" charset="-128"/>
              </a:rPr>
              <a:t>SSLCipherSuite  ALL:!aNULL:!ADH:!eNULL:!LOW:!MEDIUM:!EXP:+HIGH</a:t>
            </a:r>
          </a:p>
          <a:p>
            <a:pPr marL="457200" indent="-457200" eaLnBrk="1" hangingPunct="1">
              <a:buFont typeface="Arial" pitchFamily="-52" charset="0"/>
              <a:buNone/>
            </a:pPr>
            <a:r>
              <a:rPr lang="en-US" sz="1800" b="1" smtClean="0">
                <a:latin typeface="Chalkboard" pitchFamily="-52" charset="0"/>
                <a:ea typeface="ＭＳ Ｐゴシック" pitchFamily="-52" charset="-128"/>
                <a:cs typeface="ＭＳ Ｐゴシック" pitchFamily="-52" charset="-128"/>
              </a:rPr>
              <a:t>SSLHonorCipherOrder on</a:t>
            </a:r>
          </a:p>
          <a:p>
            <a:pPr marL="457200" indent="-457200" eaLnBrk="1" hangingPunct="1">
              <a:buFont typeface="Arial" pitchFamily="-52" charset="0"/>
              <a:buNone/>
            </a:pP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b="1" smtClean="0">
                <a:latin typeface="Chalkboard" pitchFamily="-52" charset="0"/>
                <a:ea typeface="ＭＳ Ｐゴシック" pitchFamily="-52" charset="-128"/>
                <a:cs typeface="ＭＳ Ｐゴシック" pitchFamily="-52" charset="-128"/>
              </a:rPr>
              <a:t># SSL Protocol Support</a:t>
            </a:r>
          </a:p>
          <a:p>
            <a:pPr marL="457200" indent="-457200" eaLnBrk="1" hangingPunct="1">
              <a:buFont typeface="Arial" pitchFamily="-52" charset="0"/>
              <a:buNone/>
            </a:pPr>
            <a:r>
              <a:rPr lang="en-US" sz="1800" b="1" smtClean="0">
                <a:latin typeface="Chalkboard" pitchFamily="-52" charset="0"/>
                <a:ea typeface="ＭＳ Ｐゴシック" pitchFamily="-52" charset="-128"/>
                <a:cs typeface="ＭＳ Ｐゴシック" pitchFamily="-52" charset="-128"/>
              </a:rPr>
              <a:t>SSLProtocol  –ALL  +SSLv3  +TLSv1</a:t>
            </a:r>
            <a:r>
              <a:rPr lang="en-US" sz="1800" smtClean="0">
                <a:latin typeface="Chalkboard" pitchFamily="-52" charset="0"/>
                <a:ea typeface="ＭＳ Ｐゴシック" pitchFamily="-52" charset="-128"/>
                <a:cs typeface="ＭＳ Ｐゴシック" pitchFamily="-52" charset="-128"/>
              </a:rPr>
              <a:t/>
            </a:r>
            <a:br>
              <a:rPr lang="en-US" sz="1800" smtClean="0">
                <a:latin typeface="Chalkboard" pitchFamily="-52" charset="0"/>
                <a:ea typeface="ＭＳ Ｐゴシック" pitchFamily="-52" charset="-128"/>
                <a:cs typeface="ＭＳ Ｐゴシック" pitchFamily="-52" charset="-128"/>
              </a:rPr>
            </a:b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Point to the locations of the cert files:</a:t>
            </a:r>
            <a:br>
              <a:rPr lang="en-US" sz="1800" smtClean="0">
                <a:latin typeface="Chalkboard" pitchFamily="-52" charset="0"/>
                <a:ea typeface="ＭＳ Ｐゴシック" pitchFamily="-52" charset="-128"/>
                <a:cs typeface="ＭＳ Ｐゴシック" pitchFamily="-52" charset="-128"/>
              </a:rPr>
            </a:b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SSLCertificateFile "/opt/local/apache2/ssl.keys/server.crt"</a:t>
            </a: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SSLCertificateKeyFile "/opt/local/apache2/ssl.keys/server.key"</a:t>
            </a: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SSLCertificateChainFile "/opt/local/apache2/ssl.keys/server-ca.crt"</a:t>
            </a:r>
          </a:p>
          <a:p>
            <a:pPr marL="457200" indent="-457200" eaLnBrk="1" hangingPunct="1">
              <a:buFont typeface="Arial" pitchFamily="-52" charset="0"/>
              <a:buNone/>
            </a:pPr>
            <a:endParaRPr lang="en-US" sz="1800" smtClean="0">
              <a:latin typeface="Chalkboard" pitchFamily="-52" charset="0"/>
              <a:ea typeface="ＭＳ Ｐゴシック" pitchFamily="-52" charset="-128"/>
              <a:cs typeface="ＭＳ Ｐゴシック" pitchFamily="-52" charset="-128"/>
            </a:endParaRPr>
          </a:p>
        </p:txBody>
      </p:sp>
      <p:sp>
        <p:nvSpPr>
          <p:cNvPr id="4" name="Slide Number Placeholder 3"/>
          <p:cNvSpPr>
            <a:spLocks noGrp="1"/>
          </p:cNvSpPr>
          <p:nvPr>
            <p:ph type="sldNum" sz="quarter" idx="12"/>
          </p:nvPr>
        </p:nvSpPr>
        <p:spPr/>
        <p:txBody>
          <a:bodyPr/>
          <a:lstStyle/>
          <a:p>
            <a:pPr>
              <a:defRPr/>
            </a:pPr>
            <a:fld id="{864F3595-9473-4E89-AEF0-3C1AEE7ED602}"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149225"/>
            <a:ext cx="9144000" cy="1329418"/>
          </a:xfrm>
        </p:spPr>
        <p:txBody>
          <a:bodyPr/>
          <a:lstStyle/>
          <a:p>
            <a:pPr eaLnBrk="1" hangingPunct="1"/>
            <a:r>
              <a:rPr lang="en-US" sz="2800" b="1" dirty="0" smtClean="0">
                <a:latin typeface="Chalkboard" pitchFamily="-52" charset="0"/>
                <a:ea typeface="ＭＳ Ｐゴシック" pitchFamily="-52" charset="-128"/>
                <a:cs typeface="ＭＳ Ｐゴシック" pitchFamily="-52" charset="-128"/>
              </a:rPr>
              <a:t>Why Worry About Web Security Now? Six Reasons</a:t>
            </a:r>
            <a:br>
              <a:rPr lang="en-US" sz="2800" b="1" dirty="0" smtClean="0">
                <a:latin typeface="Chalkboard" pitchFamily="-52" charset="0"/>
                <a:ea typeface="ＭＳ Ｐゴシック" pitchFamily="-52" charset="-128"/>
                <a:cs typeface="ＭＳ Ｐゴシック" pitchFamily="-52" charset="-128"/>
              </a:rPr>
            </a:br>
            <a:r>
              <a:rPr lang="en-US" sz="2800" b="1" dirty="0" smtClean="0">
                <a:latin typeface="Chalkboard" pitchFamily="-52" charset="0"/>
                <a:ea typeface="ＭＳ Ｐゴシック" pitchFamily="-52" charset="-128"/>
                <a:cs typeface="ＭＳ Ｐゴシック" pitchFamily="-52" charset="-128"/>
              </a:rPr>
              <a:t> </a:t>
            </a:r>
            <a:br>
              <a:rPr lang="en-US" sz="2800" b="1" dirty="0" smtClean="0">
                <a:latin typeface="Chalkboard" pitchFamily="-52" charset="0"/>
                <a:ea typeface="ＭＳ Ｐゴシック" pitchFamily="-52" charset="-128"/>
                <a:cs typeface="ＭＳ Ｐゴシック" pitchFamily="-52" charset="-128"/>
              </a:rPr>
            </a:br>
            <a:r>
              <a:rPr lang="en-US" sz="2800" b="1" dirty="0" smtClean="0">
                <a:latin typeface="Chalkboard" pitchFamily="-52" charset="0"/>
                <a:ea typeface="ＭＳ Ｐゴシック" pitchFamily="-52" charset="-128"/>
                <a:cs typeface="ＭＳ Ｐゴシック" pitchFamily="-52" charset="-128"/>
              </a:rPr>
              <a:t>Reason #1: The Web Is A Common Bearer Service</a:t>
            </a:r>
          </a:p>
        </p:txBody>
      </p:sp>
      <p:sp>
        <p:nvSpPr>
          <p:cNvPr id="18435" name="Content Placeholder 2"/>
          <p:cNvSpPr>
            <a:spLocks noGrp="1"/>
          </p:cNvSpPr>
          <p:nvPr>
            <p:ph idx="1"/>
          </p:nvPr>
        </p:nvSpPr>
        <p:spPr>
          <a:xfrm>
            <a:off x="157163" y="1832429"/>
            <a:ext cx="8785225" cy="4789034"/>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While dedicated clients using specialized network protocols were once common, these days virtually all enterprise network applications are accessed via a common bearer service -- </a:t>
            </a:r>
            <a:r>
              <a:rPr lang="en-US" sz="2400" b="1" dirty="0" smtClean="0">
                <a:latin typeface="Chalkboard" pitchFamily="-52" charset="0"/>
                <a:ea typeface="ＭＳ Ｐゴシック" pitchFamily="-52" charset="-128"/>
                <a:cs typeface="ＭＳ Ｐゴシック" pitchFamily="-52" charset="-128"/>
              </a:rPr>
              <a:t>"everything is over the Web."</a:t>
            </a:r>
          </a:p>
          <a:p>
            <a:pPr eaLnBrk="1" hangingPunct="1"/>
            <a:endParaRPr lang="en-US" sz="2400" b="1"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This is true for your users' email, calendaring and scheduling, campus administrative applications, GUI network device configuration, high performance computing (via web science gateways), and even campus ecommerce activities (whether that's buying a ten buck tee shirt as part of a departmental fund raiser or paying $10,000 in tuition for the term).</a:t>
            </a:r>
          </a:p>
        </p:txBody>
      </p:sp>
      <p:sp>
        <p:nvSpPr>
          <p:cNvPr id="4" name="Slide Number Placeholder 3"/>
          <p:cNvSpPr>
            <a:spLocks noGrp="1"/>
          </p:cNvSpPr>
          <p:nvPr>
            <p:ph type="sldNum" sz="quarter" idx="12"/>
          </p:nvPr>
        </p:nvSpPr>
        <p:spPr/>
        <p:txBody>
          <a:bodyPr/>
          <a:lstStyle/>
          <a:p>
            <a:pPr>
              <a:defRPr/>
            </a:pPr>
            <a:fld id="{E457BC5D-3854-4B68-861F-BC6496C97090}"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Title 1"/>
          <p:cNvSpPr>
            <a:spLocks noGrp="1"/>
          </p:cNvSpPr>
          <p:nvPr>
            <p:ph type="title"/>
          </p:nvPr>
        </p:nvSpPr>
        <p:spPr>
          <a:xfrm>
            <a:off x="0" y="149225"/>
            <a:ext cx="9144000" cy="875846"/>
          </a:xfrm>
        </p:spPr>
        <p:txBody>
          <a:bodyPr/>
          <a:lstStyle/>
          <a:p>
            <a:pPr eaLnBrk="1" hangingPunct="1"/>
            <a:r>
              <a:rPr lang="en-US" sz="3200" b="1" dirty="0" smtClean="0">
                <a:latin typeface="Chalkboard" pitchFamily="-52" charset="0"/>
                <a:ea typeface="ＭＳ Ｐゴシック" pitchFamily="-52" charset="-128"/>
                <a:cs typeface="ＭＳ Ｐゴシック" pitchFamily="-52" charset="-128"/>
              </a:rPr>
              <a:t>What Are The Parameters in Those </a:t>
            </a:r>
            <a:br>
              <a:rPr lang="en-US" sz="3200" b="1" dirty="0" smtClean="0">
                <a:latin typeface="Chalkboard" pitchFamily="-52" charset="0"/>
                <a:ea typeface="ＭＳ Ｐゴシック" pitchFamily="-52" charset="-128"/>
                <a:cs typeface="ＭＳ Ｐゴシック" pitchFamily="-52" charset="-128"/>
              </a:rPr>
            </a:br>
            <a:r>
              <a:rPr lang="en-US" sz="3200" b="1" dirty="0" err="1" smtClean="0">
                <a:latin typeface="Chalkboard" pitchFamily="-52" charset="0"/>
                <a:ea typeface="ＭＳ Ｐゴシック" pitchFamily="-52" charset="-128"/>
                <a:cs typeface="ＭＳ Ｐゴシック" pitchFamily="-52" charset="-128"/>
              </a:rPr>
              <a:t>SSLCipherSuite</a:t>
            </a:r>
            <a:r>
              <a:rPr lang="en-US" sz="3200" b="1" dirty="0" smtClean="0">
                <a:latin typeface="Chalkboard" pitchFamily="-52" charset="0"/>
                <a:ea typeface="ＭＳ Ｐゴシック" pitchFamily="-52" charset="-128"/>
                <a:cs typeface="ＭＳ Ｐゴシック" pitchFamily="-52" charset="-128"/>
              </a:rPr>
              <a:t> and </a:t>
            </a:r>
            <a:r>
              <a:rPr lang="en-US" sz="3200" b="1" dirty="0" err="1" smtClean="0">
                <a:latin typeface="Chalkboard" pitchFamily="-52" charset="0"/>
                <a:ea typeface="ＭＳ Ｐゴシック" pitchFamily="-52" charset="-128"/>
                <a:cs typeface="ＭＳ Ｐゴシック" pitchFamily="-52" charset="-128"/>
              </a:rPr>
              <a:t>SSProtocol</a:t>
            </a:r>
            <a:r>
              <a:rPr lang="en-US" sz="3200" b="1" dirty="0" smtClean="0">
                <a:latin typeface="Chalkboard" pitchFamily="-52" charset="0"/>
                <a:ea typeface="ＭＳ Ｐゴシック" pitchFamily="-52" charset="-128"/>
                <a:cs typeface="ＭＳ Ｐゴシック" pitchFamily="-52" charset="-128"/>
              </a:rPr>
              <a:t> Lines?</a:t>
            </a:r>
          </a:p>
        </p:txBody>
      </p:sp>
      <p:sp>
        <p:nvSpPr>
          <p:cNvPr id="64515" name="Content Placeholder 2"/>
          <p:cNvSpPr>
            <a:spLocks noGrp="1"/>
          </p:cNvSpPr>
          <p:nvPr>
            <p:ph idx="1"/>
          </p:nvPr>
        </p:nvSpPr>
        <p:spPr>
          <a:xfrm>
            <a:off x="157163" y="1243013"/>
            <a:ext cx="8715375" cy="5378450"/>
          </a:xfrm>
        </p:spPr>
        <p:txBody>
          <a:bodyPr/>
          <a:lstStyle/>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 See http://httpd.apache.org/docs/2.0/mod/mod_ssl.html#sslciphersuite</a:t>
            </a:r>
          </a:p>
          <a:p>
            <a:pPr marL="457200" indent="-457200" eaLnBrk="1" hangingPunct="1">
              <a:buFont typeface="Arial" pitchFamily="-52" charset="0"/>
              <a:buNone/>
            </a:pP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SSLCipherSuite  ALL:!aNULL:!ADH:!eNULL:!LOW:!MEDIUM:!EXP:+HIGH</a:t>
            </a:r>
          </a:p>
          <a:p>
            <a:pPr marL="457200" indent="-457200" eaLnBrk="1" hangingPunct="1">
              <a:buFont typeface="Arial" pitchFamily="-52" charset="0"/>
              <a:buNone/>
            </a:pP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That forbids auth algorithms w/o authentication (!aNULL), forbids Diffie Hellman </a:t>
            </a: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authentication (!ADH), forbids null cipher authentication (!eNULL), forbids Low</a:t>
            </a: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and Medium strength ciphers (!LOW, !MEDIUM) and export ciphers (!EXP); </a:t>
            </a: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and says the server should use High strength ciphers.</a:t>
            </a:r>
          </a:p>
          <a:p>
            <a:pPr marL="457200" indent="-457200" eaLnBrk="1" hangingPunct="1">
              <a:buFont typeface="Arial" pitchFamily="-52" charset="0"/>
              <a:buNone/>
            </a:pP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 See http://httpd.apache.org/docs/2.0/mod/mod_ssl.html#sslprotocol</a:t>
            </a:r>
            <a:br>
              <a:rPr lang="en-US" sz="1800" smtClean="0">
                <a:latin typeface="Chalkboard" pitchFamily="-52" charset="0"/>
                <a:ea typeface="ＭＳ Ｐゴシック" pitchFamily="-52" charset="-128"/>
                <a:cs typeface="ＭＳ Ｐゴシック" pitchFamily="-52" charset="-128"/>
              </a:rPr>
            </a:b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SSLProtocol  –ALL  +SSLv3  +TLSv1</a:t>
            </a:r>
            <a:br>
              <a:rPr lang="en-US" sz="1800" smtClean="0">
                <a:latin typeface="Chalkboard" pitchFamily="-52" charset="0"/>
                <a:ea typeface="ＭＳ Ｐゴシック" pitchFamily="-52" charset="-128"/>
                <a:cs typeface="ＭＳ Ｐゴシック" pitchFamily="-52" charset="-128"/>
              </a:rPr>
            </a:br>
            <a:endParaRPr lang="en-US" sz="1800" smtClean="0">
              <a:latin typeface="Chalkboard" pitchFamily="-52" charset="0"/>
              <a:ea typeface="ＭＳ Ｐゴシック" pitchFamily="-52" charset="-128"/>
              <a:cs typeface="ＭＳ Ｐゴシック" pitchFamily="-52" charset="-128"/>
            </a:endParaRP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That command disables SSLv2, an inherently insecure protocol that you should</a:t>
            </a:r>
          </a:p>
          <a:p>
            <a:pPr marL="457200" indent="-457200" eaLnBrk="1" hangingPunct="1">
              <a:buFont typeface="Arial" pitchFamily="-52" charset="0"/>
              <a:buNone/>
            </a:pPr>
            <a:r>
              <a:rPr lang="en-US" sz="1800" smtClean="0">
                <a:latin typeface="Chalkboard" pitchFamily="-52" charset="0"/>
                <a:ea typeface="ＭＳ Ｐゴシック" pitchFamily="-52" charset="-128"/>
                <a:cs typeface="ＭＳ Ｐゴシック" pitchFamily="-52" charset="-128"/>
              </a:rPr>
              <a:t>NEVER use (see RFC 6176, "Prohibiting Secure Sockets Layer (SSL) Version 2.0")</a:t>
            </a:r>
          </a:p>
        </p:txBody>
      </p:sp>
      <p:sp>
        <p:nvSpPr>
          <p:cNvPr id="4" name="Slide Number Placeholder 3"/>
          <p:cNvSpPr>
            <a:spLocks noGrp="1"/>
          </p:cNvSpPr>
          <p:nvPr>
            <p:ph type="sldNum" sz="quarter" idx="12"/>
          </p:nvPr>
        </p:nvSpPr>
        <p:spPr/>
        <p:txBody>
          <a:bodyPr/>
          <a:lstStyle/>
          <a:p>
            <a:pPr>
              <a:defRPr/>
            </a:pPr>
            <a:fld id="{ABC93D6B-D8C0-4002-98E4-8AE10CF3465B}"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Title 1"/>
          <p:cNvSpPr>
            <a:spLocks noGrp="1"/>
          </p:cNvSpPr>
          <p:nvPr>
            <p:ph type="title"/>
          </p:nvPr>
        </p:nvSpPr>
        <p:spPr>
          <a:xfrm>
            <a:off x="0" y="117475"/>
            <a:ext cx="9144000" cy="544513"/>
          </a:xfrm>
        </p:spPr>
        <p:txBody>
          <a:bodyPr/>
          <a:lstStyle/>
          <a:p>
            <a:r>
              <a:rPr lang="en-US" sz="3200" b="1" dirty="0" smtClean="0">
                <a:latin typeface="Chalkboard" pitchFamily="-52" charset="0"/>
                <a:ea typeface="ＭＳ Ｐゴシック" pitchFamily="-52" charset="-128"/>
                <a:cs typeface="ＭＳ Ｐゴシック" pitchFamily="-52" charset="-128"/>
              </a:rPr>
              <a:t>Looking for TLS 1.2 Support?</a:t>
            </a:r>
          </a:p>
        </p:txBody>
      </p:sp>
      <p:sp>
        <p:nvSpPr>
          <p:cNvPr id="66563" name="Content Placeholder 2"/>
          <p:cNvSpPr>
            <a:spLocks noGrp="1"/>
          </p:cNvSpPr>
          <p:nvPr>
            <p:ph idx="1"/>
          </p:nvPr>
        </p:nvSpPr>
        <p:spPr>
          <a:xfrm>
            <a:off x="163513" y="889000"/>
            <a:ext cx="8753475" cy="5705475"/>
          </a:xfrm>
        </p:spPr>
        <p:txBody>
          <a:bodyPr/>
          <a:lstStyle/>
          <a:p>
            <a:r>
              <a:rPr lang="en-US" sz="2000" dirty="0" err="1" smtClean="0">
                <a:latin typeface="Chalkboard" pitchFamily="-52" charset="0"/>
                <a:ea typeface="ＭＳ Ｐゴシック" pitchFamily="-52" charset="-128"/>
                <a:cs typeface="ＭＳ Ｐゴシック" pitchFamily="-52" charset="-128"/>
              </a:rPr>
              <a:t>OpenSSL</a:t>
            </a:r>
            <a:r>
              <a:rPr lang="en-US" sz="2000" dirty="0" smtClean="0">
                <a:latin typeface="Chalkboard" pitchFamily="-52" charset="0"/>
                <a:ea typeface="ＭＳ Ｐゴシック" pitchFamily="-52" charset="-128"/>
                <a:cs typeface="ＭＳ Ｐゴシック" pitchFamily="-52" charset="-128"/>
              </a:rPr>
              <a:t> supports TLS v1.0, but currently shipping production versions of </a:t>
            </a:r>
            <a:r>
              <a:rPr lang="en-US" sz="2000" dirty="0" err="1" smtClean="0">
                <a:latin typeface="Chalkboard" pitchFamily="-52" charset="0"/>
                <a:ea typeface="ＭＳ Ｐゴシック" pitchFamily="-52" charset="-128"/>
                <a:cs typeface="ＭＳ Ｐゴシック" pitchFamily="-52" charset="-128"/>
              </a:rPr>
              <a:t>OpenSSL</a:t>
            </a:r>
            <a:r>
              <a:rPr lang="en-US" sz="2000" dirty="0" smtClean="0">
                <a:latin typeface="Chalkboard" pitchFamily="-52" charset="0"/>
                <a:ea typeface="ＭＳ Ｐゴシック" pitchFamily="-52" charset="-128"/>
                <a:cs typeface="ＭＳ Ｐゴシック" pitchFamily="-52" charset="-128"/>
              </a:rPr>
              <a:t> </a:t>
            </a:r>
            <a:r>
              <a:rPr lang="en-US" sz="2000" b="1" dirty="0" smtClean="0">
                <a:latin typeface="Chalkboard" pitchFamily="-52" charset="0"/>
                <a:ea typeface="ＭＳ Ｐゴシック" pitchFamily="-52" charset="-128"/>
                <a:cs typeface="ＭＳ Ｐゴシック" pitchFamily="-52" charset="-128"/>
              </a:rPr>
              <a:t>DO NOT </a:t>
            </a:r>
            <a:r>
              <a:rPr lang="en-US" sz="2000" dirty="0" smtClean="0">
                <a:latin typeface="Chalkboard" pitchFamily="-52" charset="0"/>
                <a:ea typeface="ＭＳ Ｐゴシック" pitchFamily="-52" charset="-128"/>
                <a:cs typeface="ＭＳ Ｐゴシック" pitchFamily="-52" charset="-128"/>
              </a:rPr>
              <a:t>do TLS v1.1 (RFC4346, April 2006) nor TLS v1.2 (RFC 5246, Aug 2008), at least as of the time these slides were built.</a:t>
            </a:r>
            <a:br>
              <a:rPr lang="en-US" sz="2000" dirty="0" smtClean="0">
                <a:latin typeface="Chalkboard" pitchFamily="-52" charset="0"/>
                <a:ea typeface="ＭＳ Ｐゴシック" pitchFamily="-52" charset="-128"/>
                <a:cs typeface="ＭＳ Ｐゴシック" pitchFamily="-52" charset="-128"/>
              </a:rPr>
            </a:br>
            <a:endParaRPr lang="en-US" sz="2000" dirty="0" smtClean="0">
              <a:latin typeface="Chalkboard" pitchFamily="-52" charset="0"/>
              <a:ea typeface="ＭＳ Ｐゴシック" pitchFamily="-52" charset="-128"/>
              <a:cs typeface="ＭＳ Ｐゴシック" pitchFamily="-52" charset="-128"/>
            </a:endParaRPr>
          </a:p>
          <a:p>
            <a:r>
              <a:rPr lang="en-US" sz="2000" dirty="0" smtClean="0">
                <a:latin typeface="Chalkboard" pitchFamily="-52" charset="0"/>
                <a:ea typeface="ＭＳ Ｐゴシック" pitchFamily="-52" charset="-128"/>
                <a:cs typeface="ＭＳ Ｐゴシック" pitchFamily="-52" charset="-128"/>
              </a:rPr>
              <a:t>If you're an "enthusiast" and want support for TLS v1.1 or TLS v1.2, you may want to see the alternative TLS implementations mentioned at </a:t>
            </a:r>
            <a:br>
              <a:rPr lang="en-US" sz="2000" dirty="0" smtClean="0">
                <a:latin typeface="Chalkboard" pitchFamily="-52" charset="0"/>
                <a:ea typeface="ＭＳ Ｐゴシック" pitchFamily="-52" charset="-128"/>
                <a:cs typeface="ＭＳ Ｐゴシック" pitchFamily="-52" charset="-128"/>
              </a:rPr>
            </a:br>
            <a:r>
              <a:rPr lang="en-US" sz="2000" dirty="0" err="1" smtClean="0">
                <a:latin typeface="Chalkboard" pitchFamily="-52" charset="0"/>
                <a:ea typeface="ＭＳ Ｐゴシック" pitchFamily="-52" charset="-128"/>
                <a:cs typeface="ＭＳ Ｐゴシック" pitchFamily="-52" charset="-128"/>
              </a:rPr>
              <a:t>en.wikipedia.org/wiki/Comparison_of_TLS_Implementations</a:t>
            </a:r>
            <a:r>
              <a:rPr lang="en-US" sz="2000" dirty="0" smtClean="0">
                <a:latin typeface="Chalkboard" pitchFamily="-52" charset="0"/>
                <a:ea typeface="ＭＳ Ｐゴシック" pitchFamily="-52" charset="-128"/>
                <a:cs typeface="ＭＳ Ｐゴシック" pitchFamily="-52" charset="-128"/>
              </a:rPr>
              <a:t> (But is there a "</a:t>
            </a:r>
            <a:r>
              <a:rPr lang="en-US" sz="2000" dirty="0" err="1" smtClean="0">
                <a:latin typeface="Chalkboard" pitchFamily="-52" charset="0"/>
                <a:ea typeface="ＭＳ Ｐゴシック" pitchFamily="-52" charset="-128"/>
                <a:cs typeface="ＭＳ Ｐゴシック" pitchFamily="-52" charset="-128"/>
              </a:rPr>
              <a:t>mod_foocrypt</a:t>
            </a:r>
            <a:r>
              <a:rPr lang="en-US" sz="2000" dirty="0" smtClean="0">
                <a:latin typeface="Chalkboard" pitchFamily="-52" charset="0"/>
                <a:ea typeface="ＭＳ Ｐゴシック" pitchFamily="-52" charset="-128"/>
                <a:cs typeface="ＭＳ Ｐゴシック" pitchFamily="-52" charset="-128"/>
              </a:rPr>
              <a:t>" to easily integrate all of those alternatives? For </a:t>
            </a:r>
            <a:r>
              <a:rPr lang="en-US" sz="2000" dirty="0" err="1" smtClean="0">
                <a:latin typeface="Chalkboard" pitchFamily="-52" charset="0"/>
                <a:ea typeface="ＭＳ Ｐゴシック" pitchFamily="-52" charset="-128"/>
                <a:cs typeface="ＭＳ Ｐゴシック" pitchFamily="-52" charset="-128"/>
              </a:rPr>
              <a:t>gnutls</a:t>
            </a:r>
            <a:r>
              <a:rPr lang="en-US" sz="2000" dirty="0" smtClean="0">
                <a:latin typeface="Chalkboard" pitchFamily="-52" charset="0"/>
                <a:ea typeface="ＭＳ Ｐゴシック" pitchFamily="-52" charset="-128"/>
                <a:cs typeface="ＭＳ Ｐゴシック" pitchFamily="-52" charset="-128"/>
              </a:rPr>
              <a:t> yes, there is </a:t>
            </a:r>
            <a:r>
              <a:rPr lang="en-US" sz="2000" dirty="0" err="1" smtClean="0">
                <a:latin typeface="Chalkboard" pitchFamily="-52" charset="0"/>
                <a:ea typeface="ＭＳ Ｐゴシック" pitchFamily="-52" charset="-128"/>
                <a:cs typeface="ＭＳ Ｐゴシック" pitchFamily="-52" charset="-128"/>
              </a:rPr>
              <a:t>mod_gnutls</a:t>
            </a:r>
            <a:r>
              <a:rPr lang="en-US" sz="2000" dirty="0" smtClean="0">
                <a:latin typeface="Chalkboard" pitchFamily="-52" charset="0"/>
                <a:ea typeface="ＭＳ Ｐゴシック" pitchFamily="-52" charset="-128"/>
                <a:cs typeface="ＭＳ Ｐゴシック" pitchFamily="-52" charset="-128"/>
              </a:rPr>
              <a:t>, but in some other cases, no...)</a:t>
            </a:r>
          </a:p>
          <a:p>
            <a:endParaRPr lang="en-US" sz="2000" dirty="0" smtClean="0">
              <a:latin typeface="Chalkboard" pitchFamily="-52" charset="0"/>
              <a:ea typeface="ＭＳ Ｐゴシック" pitchFamily="-52" charset="-128"/>
              <a:cs typeface="ＭＳ Ｐゴシック" pitchFamily="-52" charset="-128"/>
            </a:endParaRPr>
          </a:p>
          <a:p>
            <a:r>
              <a:rPr lang="en-US" sz="2000" dirty="0" smtClean="0">
                <a:latin typeface="Chalkboard" pitchFamily="-52" charset="0"/>
                <a:ea typeface="ＭＳ Ｐゴシック" pitchFamily="-52" charset="-128"/>
                <a:cs typeface="ＭＳ Ｐゴシック" pitchFamily="-52" charset="-128"/>
              </a:rPr>
              <a:t>Some TLS 1.2 implementations are also fairly exotic/experimental and may be thinly supported, tricky to successfully build on some operating systems, or lack other features (like compression support). </a:t>
            </a:r>
          </a:p>
          <a:p>
            <a:endParaRPr lang="en-US" sz="2000" dirty="0" smtClean="0">
              <a:latin typeface="Chalkboard" pitchFamily="-52" charset="0"/>
              <a:ea typeface="ＭＳ Ｐゴシック" pitchFamily="-52" charset="-128"/>
              <a:cs typeface="ＭＳ Ｐゴシック" pitchFamily="-52" charset="-128"/>
            </a:endParaRPr>
          </a:p>
          <a:p>
            <a:r>
              <a:rPr lang="en-US" sz="2000" dirty="0" smtClean="0">
                <a:latin typeface="Chalkboard" pitchFamily="-52" charset="0"/>
                <a:ea typeface="ＭＳ Ｐゴシック" pitchFamily="-52" charset="-128"/>
                <a:cs typeface="ＭＳ Ｐゴシック" pitchFamily="-52" charset="-128"/>
              </a:rPr>
              <a:t>Browser support for TLS v1.2 also remains regrettably uneven (</a:t>
            </a:r>
            <a:r>
              <a:rPr lang="en-US" sz="2000" dirty="0" err="1" smtClean="0">
                <a:latin typeface="Chalkboard" pitchFamily="-52" charset="0"/>
                <a:ea typeface="ＭＳ Ｐゴシック" pitchFamily="-52" charset="-128"/>
                <a:cs typeface="ＭＳ Ｐゴシック" pitchFamily="-52" charset="-128"/>
              </a:rPr>
              <a:t>en.wikipedia.org/wiki/Transport_Layer_Security</a:t>
            </a:r>
            <a:r>
              <a:rPr lang="en-US" sz="2000" dirty="0" smtClean="0">
                <a:latin typeface="Chalkboard" pitchFamily="-52" charset="0"/>
                <a:ea typeface="ＭＳ Ｐゴシック" pitchFamily="-52" charset="-128"/>
                <a:cs typeface="ＭＳ Ｐゴシック" pitchFamily="-52" charset="-128"/>
              </a:rPr>
              <a:t/>
            </a:r>
            <a:br>
              <a:rPr lang="en-US" sz="2000" dirty="0" smtClean="0">
                <a:latin typeface="Chalkboard" pitchFamily="-52" charset="0"/>
                <a:ea typeface="ＭＳ Ｐゴシック" pitchFamily="-52" charset="-128"/>
                <a:cs typeface="ＭＳ Ｐゴシック" pitchFamily="-52" charset="-128"/>
              </a:rPr>
            </a:br>
            <a:r>
              <a:rPr lang="en-US" sz="2000" dirty="0" smtClean="0">
                <a:latin typeface="Chalkboard" pitchFamily="-52" charset="0"/>
                <a:ea typeface="ＭＳ Ｐゴシック" pitchFamily="-52" charset="-128"/>
                <a:cs typeface="ＭＳ Ｐゴシック" pitchFamily="-52" charset="-128"/>
              </a:rPr>
              <a:t>#</a:t>
            </a:r>
            <a:r>
              <a:rPr lang="en-US" sz="2000" dirty="0" err="1" smtClean="0">
                <a:latin typeface="Chalkboard" pitchFamily="-52" charset="0"/>
                <a:ea typeface="ＭＳ Ｐゴシック" pitchFamily="-52" charset="-128"/>
                <a:cs typeface="ＭＳ Ｐゴシック" pitchFamily="-52" charset="-128"/>
              </a:rPr>
              <a:t>Browser_implementations</a:t>
            </a:r>
            <a:r>
              <a:rPr lang="en-US" sz="2000" dirty="0" smtClean="0">
                <a:latin typeface="Chalkboard" pitchFamily="-52" charset="0"/>
                <a:ea typeface="ＭＳ Ｐゴシック" pitchFamily="-52" charset="-128"/>
                <a:cs typeface="ＭＳ Ｐゴシック" pitchFamily="-52" charset="-128"/>
              </a:rPr>
              <a:t> ). Kudos to MSIE and Opera in this case!</a:t>
            </a:r>
          </a:p>
          <a:p>
            <a:endParaRPr lang="en-US" sz="2000" dirty="0" smtClean="0">
              <a:latin typeface="Chalkboard" pitchFamily="-52" charset="0"/>
              <a:ea typeface="ＭＳ Ｐゴシック" pitchFamily="-52" charset="-128"/>
              <a:cs typeface="ＭＳ Ｐゴシック" pitchFamily="-52" charset="-128"/>
            </a:endParaRPr>
          </a:p>
          <a:p>
            <a:endParaRPr lang="en-US" sz="2400" dirty="0" smtClean="0">
              <a:latin typeface="Chalkboard" pitchFamily="-52" charset="0"/>
              <a:ea typeface="ＭＳ Ｐゴシック" pitchFamily="-52" charset="-128"/>
              <a:cs typeface="ＭＳ Ｐゴシック" pitchFamily="-52" charset="-128"/>
            </a:endParaRPr>
          </a:p>
        </p:txBody>
      </p:sp>
      <p:sp>
        <p:nvSpPr>
          <p:cNvPr id="4" name="Slide Number Placeholder 3"/>
          <p:cNvSpPr>
            <a:spLocks noGrp="1"/>
          </p:cNvSpPr>
          <p:nvPr>
            <p:ph type="sldNum" sz="quarter" idx="12"/>
          </p:nvPr>
        </p:nvSpPr>
        <p:spPr/>
        <p:txBody>
          <a:bodyPr/>
          <a:lstStyle/>
          <a:p>
            <a:pPr>
              <a:defRPr/>
            </a:pPr>
            <a:fld id="{381B432E-7076-4890-90C2-9AA5D460C007}"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Title 1"/>
          <p:cNvSpPr>
            <a:spLocks noGrp="1"/>
          </p:cNvSpPr>
          <p:nvPr>
            <p:ph type="title"/>
          </p:nvPr>
        </p:nvSpPr>
        <p:spPr>
          <a:xfrm>
            <a:off x="0" y="149225"/>
            <a:ext cx="9144000" cy="415925"/>
          </a:xfrm>
        </p:spPr>
        <p:txBody>
          <a:bodyPr/>
          <a:lstStyle/>
          <a:p>
            <a:pPr eaLnBrk="1" hangingPunct="1"/>
            <a:r>
              <a:rPr lang="en-US" sz="3200" b="1" u="sng" smtClean="0">
                <a:latin typeface="Chalkboard" pitchFamily="-52" charset="0"/>
                <a:ea typeface="ＭＳ Ｐゴシック" pitchFamily="-52" charset="-128"/>
                <a:cs typeface="ＭＳ Ｐゴシック" pitchFamily="-52" charset="-128"/>
              </a:rPr>
              <a:t>This</a:t>
            </a:r>
            <a:r>
              <a:rPr lang="en-US" sz="3200" b="1" smtClean="0">
                <a:latin typeface="Chalkboard" pitchFamily="-52" charset="0"/>
                <a:ea typeface="ＭＳ Ｐゴシック" pitchFamily="-52" charset="-128"/>
                <a:cs typeface="ＭＳ Ｐゴシック" pitchFamily="-52" charset="-128"/>
              </a:rPr>
              <a:t> Example Warning Is NOT</a:t>
            </a:r>
            <a:r>
              <a:rPr lang="en-US" sz="3200" b="1" i="1" smtClean="0">
                <a:latin typeface="Chalkboard" pitchFamily="-52" charset="0"/>
                <a:ea typeface="ＭＳ Ｐゴシック" pitchFamily="-52" charset="-128"/>
                <a:cs typeface="ＭＳ Ｐゴシック" pitchFamily="-52" charset="-128"/>
              </a:rPr>
              <a:t> </a:t>
            </a:r>
            <a:r>
              <a:rPr lang="en-US" sz="3200" b="1" smtClean="0">
                <a:latin typeface="Chalkboard" pitchFamily="-52" charset="0"/>
                <a:ea typeface="ＭＳ Ｐゴシック" pitchFamily="-52" charset="-128"/>
                <a:cs typeface="ＭＳ Ｐゴシック" pitchFamily="-52" charset="-128"/>
              </a:rPr>
              <a:t>An "Error"</a:t>
            </a:r>
          </a:p>
        </p:txBody>
      </p:sp>
      <p:pic>
        <p:nvPicPr>
          <p:cNvPr id="68611" name="Picture 7" descr="canard-untrusted.gif"/>
          <p:cNvPicPr>
            <a:picLocks noChangeAspect="1"/>
          </p:cNvPicPr>
          <p:nvPr/>
        </p:nvPicPr>
        <p:blipFill>
          <a:blip r:embed="rId2"/>
          <a:srcRect/>
          <a:stretch>
            <a:fillRect/>
          </a:stretch>
        </p:blipFill>
        <p:spPr bwMode="auto">
          <a:xfrm>
            <a:off x="749300" y="779463"/>
            <a:ext cx="7131050" cy="577215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pPr>
              <a:defRPr/>
            </a:pPr>
            <a:fld id="{398589F3-032C-41B2-8944-AB0ED137B25B}"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Title 1"/>
          <p:cNvSpPr>
            <a:spLocks noGrp="1"/>
          </p:cNvSpPr>
          <p:nvPr>
            <p:ph type="title"/>
          </p:nvPr>
        </p:nvSpPr>
        <p:spPr>
          <a:xfrm>
            <a:off x="0" y="149225"/>
            <a:ext cx="9144000" cy="415925"/>
          </a:xfrm>
        </p:spPr>
        <p:txBody>
          <a:bodyPr/>
          <a:lstStyle/>
          <a:p>
            <a:pPr eaLnBrk="1" hangingPunct="1"/>
            <a:r>
              <a:rPr lang="en-US" sz="3200" b="1" smtClean="0">
                <a:latin typeface="Chalkboard" pitchFamily="-52" charset="0"/>
                <a:ea typeface="ＭＳ Ｐゴシック" pitchFamily="-52" charset="-128"/>
                <a:cs typeface="ＭＳ Ｐゴシック" pitchFamily="-52" charset="-128"/>
              </a:rPr>
              <a:t>If You WERE to Click "Add Exception" (Doh!)</a:t>
            </a:r>
          </a:p>
        </p:txBody>
      </p:sp>
      <p:pic>
        <p:nvPicPr>
          <p:cNvPr id="69635" name="Picture 4" descr="canard-untrusted-2.gif"/>
          <p:cNvPicPr>
            <a:picLocks noChangeAspect="1"/>
          </p:cNvPicPr>
          <p:nvPr/>
        </p:nvPicPr>
        <p:blipFill>
          <a:blip r:embed="rId2"/>
          <a:srcRect/>
          <a:stretch>
            <a:fillRect/>
          </a:stretch>
        </p:blipFill>
        <p:spPr bwMode="auto">
          <a:xfrm>
            <a:off x="908050" y="892175"/>
            <a:ext cx="7327900" cy="4127500"/>
          </a:xfrm>
          <a:prstGeom prst="rect">
            <a:avLst/>
          </a:prstGeom>
          <a:noFill/>
          <a:ln w="9525">
            <a:noFill/>
            <a:miter lim="800000"/>
            <a:headEnd/>
            <a:tailEnd/>
          </a:ln>
        </p:spPr>
      </p:pic>
      <p:sp>
        <p:nvSpPr>
          <p:cNvPr id="69636" name="TextBox 5"/>
          <p:cNvSpPr txBox="1">
            <a:spLocks noChangeArrowheads="1"/>
          </p:cNvSpPr>
          <p:nvPr/>
        </p:nvSpPr>
        <p:spPr bwMode="auto">
          <a:xfrm>
            <a:off x="630238" y="5156200"/>
            <a:ext cx="8159750" cy="1570038"/>
          </a:xfrm>
          <a:prstGeom prst="rect">
            <a:avLst/>
          </a:prstGeom>
          <a:noFill/>
          <a:ln w="9525">
            <a:noFill/>
            <a:miter lim="800000"/>
            <a:headEnd/>
            <a:tailEnd/>
          </a:ln>
        </p:spPr>
        <p:txBody>
          <a:bodyPr wrap="none">
            <a:prstTxWarp prst="textNoShape">
              <a:avLst/>
            </a:prstTxWarp>
            <a:spAutoFit/>
          </a:bodyPr>
          <a:lstStyle/>
          <a:p>
            <a:r>
              <a:rPr lang="en-US" sz="2400">
                <a:latin typeface="Chalkboard" pitchFamily="-52" charset="0"/>
              </a:rPr>
              <a:t>In spite of all those warnings, most users will, naturally, </a:t>
            </a:r>
            <a:br>
              <a:rPr lang="en-US" sz="2400">
                <a:latin typeface="Chalkboard" pitchFamily="-52" charset="0"/>
              </a:rPr>
            </a:br>
            <a:r>
              <a:rPr lang="en-US" sz="2400">
                <a:latin typeface="Chalkboard" pitchFamily="-52" charset="0"/>
              </a:rPr>
              <a:t>happily proceed to click on "Confirm Security Exception." </a:t>
            </a:r>
            <a:br>
              <a:rPr lang="en-US" sz="2400">
                <a:latin typeface="Chalkboard" pitchFamily="-52" charset="0"/>
              </a:rPr>
            </a:br>
            <a:r>
              <a:rPr lang="en-US" sz="2400" b="1">
                <a:latin typeface="Chalkboard" pitchFamily="-52" charset="0"/>
              </a:rPr>
              <a:t>At that point, the SSL/TLS "trust" game is over for </a:t>
            </a:r>
            <a:br>
              <a:rPr lang="en-US" sz="2400" b="1">
                <a:latin typeface="Chalkboard" pitchFamily="-52" charset="0"/>
              </a:rPr>
            </a:br>
            <a:r>
              <a:rPr lang="en-US" sz="2400" b="1">
                <a:latin typeface="Chalkboard" pitchFamily="-52" charset="0"/>
              </a:rPr>
              <a:t>that server...</a:t>
            </a:r>
          </a:p>
        </p:txBody>
      </p:sp>
      <p:sp>
        <p:nvSpPr>
          <p:cNvPr id="7" name="Slide Number Placeholder 6"/>
          <p:cNvSpPr>
            <a:spLocks noGrp="1"/>
          </p:cNvSpPr>
          <p:nvPr>
            <p:ph type="sldNum" sz="quarter" idx="12"/>
          </p:nvPr>
        </p:nvSpPr>
        <p:spPr/>
        <p:txBody>
          <a:bodyPr/>
          <a:lstStyle/>
          <a:p>
            <a:pPr>
              <a:defRPr/>
            </a:pPr>
            <a:fld id="{ED8060C1-8BFE-407E-BBAB-F4FE338835E3}"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Title 1"/>
          <p:cNvSpPr>
            <a:spLocks noGrp="1"/>
          </p:cNvSpPr>
          <p:nvPr>
            <p:ph type="title"/>
          </p:nvPr>
        </p:nvSpPr>
        <p:spPr>
          <a:xfrm>
            <a:off x="0" y="149225"/>
            <a:ext cx="9144000" cy="793750"/>
          </a:xfrm>
        </p:spPr>
        <p:txBody>
          <a:bodyPr/>
          <a:lstStyle/>
          <a:p>
            <a:pPr eaLnBrk="1" hangingPunct="1"/>
            <a:r>
              <a:rPr lang="en-US" sz="2800" b="1" smtClean="0">
                <a:latin typeface="Chalkboard" pitchFamily="-52" charset="0"/>
                <a:ea typeface="ＭＳ Ｐゴシック" pitchFamily="-52" charset="-128"/>
                <a:cs typeface="ＭＳ Ｐゴシック" pitchFamily="-52" charset="-128"/>
              </a:rPr>
              <a:t>What If You Want To Delete A (Mistakenly) Trusted SSL/TLS Server Certificate? In Firefox Preferences...</a:t>
            </a:r>
          </a:p>
        </p:txBody>
      </p:sp>
      <p:sp>
        <p:nvSpPr>
          <p:cNvPr id="7" name="Slide Number Placeholder 6"/>
          <p:cNvSpPr>
            <a:spLocks noGrp="1"/>
          </p:cNvSpPr>
          <p:nvPr>
            <p:ph type="sldNum" sz="quarter" idx="12"/>
          </p:nvPr>
        </p:nvSpPr>
        <p:spPr/>
        <p:txBody>
          <a:bodyPr/>
          <a:lstStyle/>
          <a:p>
            <a:pPr>
              <a:defRPr/>
            </a:pPr>
            <a:fld id="{ECF14B6E-432C-4EF0-B924-E90417D5B551}" type="slidenum">
              <a:rPr lang="en-US" smtClean="0"/>
              <a:pPr>
                <a:defRPr/>
              </a:pPr>
              <a:t>24</a:t>
            </a:fld>
            <a:endParaRPr lang="en-US" dirty="0"/>
          </a:p>
        </p:txBody>
      </p:sp>
      <p:pic>
        <p:nvPicPr>
          <p:cNvPr id="71684" name="Picture 7" descr="backing-it-out.gif"/>
          <p:cNvPicPr>
            <a:picLocks noChangeAspect="1"/>
          </p:cNvPicPr>
          <p:nvPr/>
        </p:nvPicPr>
        <p:blipFill>
          <a:blip r:embed="rId2"/>
          <a:srcRect/>
          <a:stretch>
            <a:fillRect/>
          </a:stretch>
        </p:blipFill>
        <p:spPr bwMode="auto">
          <a:xfrm>
            <a:off x="1316038" y="1216025"/>
            <a:ext cx="6446837" cy="537051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Title 1"/>
          <p:cNvSpPr>
            <a:spLocks noGrp="1"/>
          </p:cNvSpPr>
          <p:nvPr>
            <p:ph type="title"/>
          </p:nvPr>
        </p:nvSpPr>
        <p:spPr>
          <a:xfrm>
            <a:off x="0" y="149225"/>
            <a:ext cx="9144000" cy="415925"/>
          </a:xfrm>
        </p:spPr>
        <p:txBody>
          <a:bodyPr/>
          <a:lstStyle/>
          <a:p>
            <a:pPr eaLnBrk="1" hangingPunct="1"/>
            <a:r>
              <a:rPr lang="en-US" sz="3200" b="1" dirty="0" smtClean="0">
                <a:latin typeface="Chalkboard" pitchFamily="-52" charset="0"/>
                <a:ea typeface="ＭＳ Ｐゴシック" pitchFamily="-52" charset="-128"/>
                <a:cs typeface="ＭＳ Ｐゴシック" pitchFamily="-52" charset="-128"/>
              </a:rPr>
              <a:t>It Can Get Worse...</a:t>
            </a:r>
          </a:p>
        </p:txBody>
      </p:sp>
      <p:sp>
        <p:nvSpPr>
          <p:cNvPr id="73731"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I'm not going to give you an actual URL to click on,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but let's assume that someone on the Internet did ask you to click on a link that pointed to a URL that looked like...</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r>
            <a:br>
              <a:rPr lang="en-US" sz="2400" dirty="0" smtClean="0">
                <a:latin typeface="Chalkboard" pitchFamily="-52" charset="0"/>
                <a:ea typeface="ＭＳ Ｐゴシック" pitchFamily="-52" charset="-128"/>
                <a:cs typeface="ＭＳ Ｐゴシック" pitchFamily="-52" charset="-128"/>
              </a:rPr>
            </a:br>
            <a:r>
              <a:rPr lang="en-US" sz="2400" dirty="0" err="1" smtClean="0">
                <a:latin typeface="Chalkboard" pitchFamily="-52" charset="0"/>
                <a:ea typeface="ＭＳ Ｐゴシック" pitchFamily="-52" charset="-128"/>
                <a:cs typeface="ＭＳ Ｐゴシック" pitchFamily="-52" charset="-128"/>
              </a:rPr>
              <a:t>http://www.example.com/my-ca.crt</a:t>
            </a:r>
            <a:endParaRPr lang="en-US" sz="2400" dirty="0" smtClean="0">
              <a:latin typeface="Chalkboard" pitchFamily="-52" charset="0"/>
              <a:ea typeface="ＭＳ Ｐゴシック" pitchFamily="-52" charset="-128"/>
              <a:cs typeface="ＭＳ Ｐゴシック" pitchFamily="-52" charset="-128"/>
            </a:endParaRP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2400" dirty="0" smtClean="0">
                <a:latin typeface="Chalkboard" pitchFamily="-52" charset="0"/>
                <a:ea typeface="ＭＳ Ｐゴシック" pitchFamily="-52" charset="-128"/>
                <a:cs typeface="ＭＳ Ｐゴシック" pitchFamily="-52" charset="-128"/>
              </a:rPr>
              <a:t>	Would you do it? Would you click on that link? I think many people would – heck, people click on phishing URLs all the time, to say nothing of malware URLs, right?</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There's nothing that looks particularly evil about that link (I mean heck, it doesn't end in .exe or anything, right?)</a:t>
            </a: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If someone did click on a link like that, they might see a popup dialog that looked like...</a:t>
            </a:r>
          </a:p>
        </p:txBody>
      </p:sp>
      <p:sp>
        <p:nvSpPr>
          <p:cNvPr id="4" name="Slide Number Placeholder 3"/>
          <p:cNvSpPr>
            <a:spLocks noGrp="1"/>
          </p:cNvSpPr>
          <p:nvPr>
            <p:ph type="sldNum" sz="quarter" idx="12"/>
          </p:nvPr>
        </p:nvSpPr>
        <p:spPr/>
        <p:txBody>
          <a:bodyPr/>
          <a:lstStyle/>
          <a:p>
            <a:pPr>
              <a:defRPr/>
            </a:pPr>
            <a:fld id="{20553C4C-8766-46F6-AD17-E30955C570E3}"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Title 1"/>
          <p:cNvSpPr>
            <a:spLocks noGrp="1"/>
          </p:cNvSpPr>
          <p:nvPr>
            <p:ph type="title"/>
          </p:nvPr>
        </p:nvSpPr>
        <p:spPr>
          <a:xfrm>
            <a:off x="0" y="149225"/>
            <a:ext cx="9144000" cy="785813"/>
          </a:xfrm>
        </p:spPr>
        <p:txBody>
          <a:bodyPr/>
          <a:lstStyle/>
          <a:p>
            <a:pPr eaLnBrk="1" hangingPunct="1"/>
            <a:r>
              <a:rPr lang="en-US" sz="2800" b="1" smtClean="0">
                <a:latin typeface="Chalkboard" pitchFamily="-52" charset="0"/>
                <a:ea typeface="ＭＳ Ｐゴシック" pitchFamily="-52" charset="-128"/>
                <a:cs typeface="ＭＳ Ｐゴシック" pitchFamily="-52" charset="-128"/>
              </a:rPr>
              <a:t>The Rather Matter-of-Fact Warning You See When </a:t>
            </a:r>
            <a:br>
              <a:rPr lang="en-US" sz="2800" b="1" smtClean="0">
                <a:latin typeface="Chalkboard" pitchFamily="-52" charset="0"/>
                <a:ea typeface="ＭＳ Ｐゴシック" pitchFamily="-52" charset="-128"/>
                <a:cs typeface="ＭＳ Ｐゴシック" pitchFamily="-52" charset="-128"/>
              </a:rPr>
            </a:br>
            <a:r>
              <a:rPr lang="en-US" sz="2800" b="1" smtClean="0">
                <a:latin typeface="Chalkboard" pitchFamily="-52" charset="0"/>
                <a:ea typeface="ＭＳ Ｐゴシック" pitchFamily="-52" charset="-128"/>
                <a:cs typeface="ＭＳ Ｐゴシック" pitchFamily="-52" charset="-128"/>
              </a:rPr>
              <a:t>You're Offered A New Certificate Authority</a:t>
            </a:r>
          </a:p>
        </p:txBody>
      </p:sp>
      <p:pic>
        <p:nvPicPr>
          <p:cNvPr id="74755" name="Picture 6" descr="trust-new-ca.gif"/>
          <p:cNvPicPr>
            <a:picLocks noChangeAspect="1"/>
          </p:cNvPicPr>
          <p:nvPr/>
        </p:nvPicPr>
        <p:blipFill>
          <a:blip r:embed="rId2"/>
          <a:srcRect/>
          <a:stretch>
            <a:fillRect/>
          </a:stretch>
        </p:blipFill>
        <p:spPr bwMode="auto">
          <a:xfrm>
            <a:off x="1352550" y="1324656"/>
            <a:ext cx="6438900" cy="3810000"/>
          </a:xfrm>
          <a:prstGeom prst="rect">
            <a:avLst/>
          </a:prstGeom>
          <a:noFill/>
          <a:ln w="9525">
            <a:noFill/>
            <a:miter lim="800000"/>
            <a:headEnd/>
            <a:tailEnd/>
          </a:ln>
        </p:spPr>
      </p:pic>
      <p:sp>
        <p:nvSpPr>
          <p:cNvPr id="74756" name="TextBox 7"/>
          <p:cNvSpPr txBox="1">
            <a:spLocks noChangeArrowheads="1"/>
          </p:cNvSpPr>
          <p:nvPr/>
        </p:nvSpPr>
        <p:spPr bwMode="auto">
          <a:xfrm>
            <a:off x="403225" y="5470071"/>
            <a:ext cx="8545513" cy="1015663"/>
          </a:xfrm>
          <a:prstGeom prst="rect">
            <a:avLst/>
          </a:prstGeom>
          <a:noFill/>
          <a:ln w="9525">
            <a:noFill/>
            <a:miter lim="800000"/>
            <a:headEnd/>
            <a:tailEnd/>
          </a:ln>
        </p:spPr>
        <p:txBody>
          <a:bodyPr wrap="square">
            <a:prstTxWarp prst="textNoShape">
              <a:avLst/>
            </a:prstTxWarp>
            <a:spAutoFit/>
          </a:bodyPr>
          <a:lstStyle/>
          <a:p>
            <a:r>
              <a:rPr lang="en-US" sz="2000" b="1" dirty="0">
                <a:latin typeface="Chalkboard" pitchFamily="-52" charset="0"/>
              </a:rPr>
              <a:t>Note:</a:t>
            </a:r>
            <a:r>
              <a:rPr lang="en-US" sz="2000" dirty="0">
                <a:latin typeface="Chalkboard" pitchFamily="-52" charset="0"/>
              </a:rPr>
              <a:t> Most users won't examine the CA certificate, or if they did,</a:t>
            </a:r>
            <a:r>
              <a:rPr lang="en-US" sz="2000" dirty="0" smtClean="0">
                <a:latin typeface="Chalkboard" pitchFamily="-52" charset="0"/>
              </a:rPr>
              <a:t> </a:t>
            </a:r>
            <a:br>
              <a:rPr lang="en-US" sz="2000" dirty="0" smtClean="0">
                <a:latin typeface="Chalkboard" pitchFamily="-52" charset="0"/>
              </a:rPr>
            </a:br>
            <a:r>
              <a:rPr lang="en-US" sz="2000" dirty="0" smtClean="0">
                <a:latin typeface="Chalkboard" pitchFamily="-52" charset="0"/>
              </a:rPr>
              <a:t>they </a:t>
            </a:r>
            <a:r>
              <a:rPr lang="en-US" sz="2000" dirty="0">
                <a:latin typeface="Chalkboard" pitchFamily="-52" charset="0"/>
              </a:rPr>
              <a:t>typically won't understand/correctly interpret what they'd likely be shown. Most users have</a:t>
            </a:r>
            <a:r>
              <a:rPr lang="en-US" sz="2000" dirty="0" smtClean="0">
                <a:latin typeface="Chalkboard" pitchFamily="-52" charset="0"/>
              </a:rPr>
              <a:t> been trained to "</a:t>
            </a:r>
            <a:r>
              <a:rPr lang="en-US" sz="2000" dirty="0">
                <a:latin typeface="Chalkboard" pitchFamily="-52" charset="0"/>
              </a:rPr>
              <a:t>always" just click "OK"</a:t>
            </a:r>
          </a:p>
        </p:txBody>
      </p:sp>
      <p:sp>
        <p:nvSpPr>
          <p:cNvPr id="9" name="Slide Number Placeholder 8"/>
          <p:cNvSpPr>
            <a:spLocks noGrp="1"/>
          </p:cNvSpPr>
          <p:nvPr>
            <p:ph type="sldNum" sz="quarter" idx="12"/>
          </p:nvPr>
        </p:nvSpPr>
        <p:spPr/>
        <p:txBody>
          <a:bodyPr/>
          <a:lstStyle/>
          <a:p>
            <a:pPr>
              <a:defRPr/>
            </a:pPr>
            <a:fld id="{0A1E09C2-865E-4B03-8FB5-091E2F3ACB88}"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Title 1"/>
          <p:cNvSpPr>
            <a:spLocks noGrp="1"/>
          </p:cNvSpPr>
          <p:nvPr>
            <p:ph type="title"/>
          </p:nvPr>
        </p:nvSpPr>
        <p:spPr>
          <a:xfrm>
            <a:off x="0" y="149225"/>
            <a:ext cx="9144000" cy="636588"/>
          </a:xfrm>
        </p:spPr>
        <p:txBody>
          <a:bodyPr/>
          <a:lstStyle/>
          <a:p>
            <a:pPr eaLnBrk="1" hangingPunct="1"/>
            <a:r>
              <a:rPr lang="en-US" sz="2800" b="1" smtClean="0">
                <a:latin typeface="Chalkboard" pitchFamily="-52" charset="0"/>
                <a:ea typeface="ＭＳ Ｐゴシック" pitchFamily="-52" charset="-128"/>
                <a:cs typeface="ＭＳ Ｐゴシック" pitchFamily="-52" charset="-128"/>
              </a:rPr>
              <a:t>Compare That Quite Low Key New CA Warning Dialog </a:t>
            </a:r>
            <a:br>
              <a:rPr lang="en-US" sz="2800" b="1" smtClean="0">
                <a:latin typeface="Chalkboard" pitchFamily="-52" charset="0"/>
                <a:ea typeface="ＭＳ Ｐゴシック" pitchFamily="-52" charset="-128"/>
                <a:cs typeface="ＭＳ Ｐゴシック" pitchFamily="-52" charset="-128"/>
              </a:rPr>
            </a:br>
            <a:r>
              <a:rPr lang="en-US" sz="2800" b="1" smtClean="0">
                <a:latin typeface="Chalkboard" pitchFamily="-52" charset="0"/>
                <a:ea typeface="ＭＳ Ｐゴシック" pitchFamily="-52" charset="-128"/>
                <a:cs typeface="ＭＳ Ｐゴシック" pitchFamily="-52" charset="-128"/>
              </a:rPr>
              <a:t>To the Earlier Positively Shrill Self-Signed Cert Dialog</a:t>
            </a:r>
          </a:p>
        </p:txBody>
      </p:sp>
      <p:sp>
        <p:nvSpPr>
          <p:cNvPr id="75779" name="Content Placeholder 2"/>
          <p:cNvSpPr>
            <a:spLocks noGrp="1"/>
          </p:cNvSpPr>
          <p:nvPr>
            <p:ph idx="1"/>
          </p:nvPr>
        </p:nvSpPr>
        <p:spPr>
          <a:xfrm>
            <a:off x="157163" y="1062038"/>
            <a:ext cx="8785225" cy="5559425"/>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On </a:t>
            </a:r>
            <a:r>
              <a:rPr lang="en-US" sz="2400" smtClean="0">
                <a:latin typeface="Chalkboard" pitchFamily="-52" charset="0"/>
                <a:ea typeface="ＭＳ Ｐゴシック" pitchFamily="-52" charset="-128"/>
                <a:cs typeface="ＭＳ Ｐゴシック" pitchFamily="-52" charset="-128"/>
              </a:rPr>
              <a:t>slide </a:t>
            </a:r>
            <a:r>
              <a:rPr lang="en-US" sz="2400" smtClean="0">
                <a:latin typeface="Chalkboard" pitchFamily="-52" charset="0"/>
                <a:ea typeface="ＭＳ Ｐゴシック" pitchFamily="-52" charset="-128"/>
                <a:cs typeface="ＭＳ Ｐゴシック" pitchFamily="-52" charset="-128"/>
              </a:rPr>
              <a:t>22, </a:t>
            </a:r>
            <a:r>
              <a:rPr lang="en-US" sz="2400" dirty="0" smtClean="0">
                <a:latin typeface="Chalkboard" pitchFamily="-52" charset="0"/>
                <a:ea typeface="ＭＳ Ｐゴシック" pitchFamily="-52" charset="-128"/>
                <a:cs typeface="ＭＳ Ｐゴシック" pitchFamily="-52" charset="-128"/>
              </a:rPr>
              <a:t>we showed you the relatively in-your-face dialog box Firefox displays when you run into someone who's trying to get you to accept a self-signed cert.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It was pretty shrill. Remember the little "passport inspector" logo and the "Get me out of here!" text?</a:t>
            </a: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b="1" i="1" dirty="0" smtClean="0">
                <a:latin typeface="Chalkboard" pitchFamily="-52" charset="0"/>
                <a:ea typeface="ＭＳ Ｐゴシック" pitchFamily="-52" charset="-128"/>
                <a:cs typeface="ＭＳ Ｐゴシック" pitchFamily="-52" charset="-128"/>
              </a:rPr>
              <a:t>Contrast that with what you just saw on the preceding slide. Given the unbounded destruction that trusting a random CA can impose, don't you think that the "Are you SURE you want to accept this new CA?" dialog should have a few more bells ringing and flashing lights going off???</a:t>
            </a: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In my opinion, that's a pretty matter-of-fact dialog box for such a potentially security-devastating decision!</a:t>
            </a:r>
          </a:p>
        </p:txBody>
      </p:sp>
      <p:sp>
        <p:nvSpPr>
          <p:cNvPr id="4" name="Slide Number Placeholder 3"/>
          <p:cNvSpPr>
            <a:spLocks noGrp="1"/>
          </p:cNvSpPr>
          <p:nvPr>
            <p:ph type="sldNum" sz="quarter" idx="12"/>
          </p:nvPr>
        </p:nvSpPr>
        <p:spPr/>
        <p:txBody>
          <a:bodyPr/>
          <a:lstStyle/>
          <a:p>
            <a:pPr>
              <a:defRPr/>
            </a:pPr>
            <a:fld id="{1FAB9E90-9E82-4112-800B-A7D1ED4669FB}"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Title 1"/>
          <p:cNvSpPr>
            <a:spLocks noGrp="1"/>
          </p:cNvSpPr>
          <p:nvPr>
            <p:ph type="title"/>
          </p:nvPr>
        </p:nvSpPr>
        <p:spPr>
          <a:xfrm>
            <a:off x="0" y="149225"/>
            <a:ext cx="9144000" cy="415925"/>
          </a:xfrm>
        </p:spPr>
        <p:txBody>
          <a:bodyPr/>
          <a:lstStyle/>
          <a:p>
            <a:pPr eaLnBrk="1" hangingPunct="1"/>
            <a:r>
              <a:rPr lang="en-US" sz="2700" b="1" smtClean="0">
                <a:latin typeface="Chalkboard" pitchFamily="-52" charset="0"/>
                <a:ea typeface="ＭＳ Ｐゴシック" pitchFamily="-52" charset="-128"/>
                <a:cs typeface="ＭＳ Ｐゴシック" pitchFamily="-52" charset="-128"/>
              </a:rPr>
              <a:t>What Could Happen? Man In The Middle (MITM) Attacks</a:t>
            </a:r>
          </a:p>
        </p:txBody>
      </p:sp>
      <p:sp>
        <p:nvSpPr>
          <p:cNvPr id="76803" name="Content Placeholder 2"/>
          <p:cNvSpPr>
            <a:spLocks noGrp="1"/>
          </p:cNvSpPr>
          <p:nvPr>
            <p:ph idx="1"/>
          </p:nvPr>
        </p:nvSpPr>
        <p:spPr>
          <a:xfrm>
            <a:off x="157163" y="565150"/>
            <a:ext cx="8785225" cy="6056313"/>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SSL/TLS is supposed to provide </a:t>
            </a:r>
            <a:r>
              <a:rPr lang="en-US" sz="2400" b="1" dirty="0" smtClean="0">
                <a:latin typeface="Chalkboard" pitchFamily="-52" charset="0"/>
                <a:ea typeface="ＭＳ Ｐゴシック" pitchFamily="-52" charset="-128"/>
                <a:cs typeface="ＭＳ Ｐゴシック" pitchFamily="-52" charset="-128"/>
              </a:rPr>
              <a:t>end-to-end </a:t>
            </a:r>
            <a:r>
              <a:rPr lang="en-US" sz="2400" dirty="0" smtClean="0">
                <a:latin typeface="Chalkboard" pitchFamily="-52" charset="0"/>
                <a:ea typeface="ＭＳ Ｐゴシック" pitchFamily="-52" charset="-128"/>
                <a:cs typeface="ＭＳ Ｐゴシック" pitchFamily="-52" charset="-128"/>
              </a:rPr>
              <a:t>encryption, all the way </a:t>
            </a:r>
            <a:r>
              <a:rPr lang="en-US" sz="2400" u="sng" dirty="0" smtClean="0">
                <a:latin typeface="Chalkboard" pitchFamily="-52" charset="0"/>
                <a:ea typeface="ＭＳ Ｐゴシック" pitchFamily="-52" charset="-128"/>
                <a:cs typeface="ＭＳ Ｐゴシック" pitchFamily="-52" charset="-128"/>
              </a:rPr>
              <a:t>from</a:t>
            </a:r>
            <a:r>
              <a:rPr lang="en-US" sz="2400" dirty="0" smtClean="0">
                <a:latin typeface="Chalkboard" pitchFamily="-52" charset="0"/>
                <a:ea typeface="ＭＳ Ｐゴシック" pitchFamily="-52" charset="-128"/>
                <a:cs typeface="ＭＳ Ｐゴシック" pitchFamily="-52" charset="-128"/>
              </a:rPr>
              <a:t> your browser, all the way </a:t>
            </a:r>
            <a:r>
              <a:rPr lang="en-US" sz="2400" u="sng" dirty="0" smtClean="0">
                <a:latin typeface="Chalkboard" pitchFamily="-52" charset="0"/>
                <a:ea typeface="ＭＳ Ｐゴシック" pitchFamily="-52" charset="-128"/>
                <a:cs typeface="ＭＳ Ｐゴシック" pitchFamily="-52" charset="-128"/>
              </a:rPr>
              <a:t>to</a:t>
            </a:r>
            <a:r>
              <a:rPr lang="en-US" sz="2400" dirty="0" smtClean="0">
                <a:latin typeface="Chalkboard" pitchFamily="-52" charset="0"/>
                <a:ea typeface="ＭＳ Ｐゴシック" pitchFamily="-52" charset="-128"/>
                <a:cs typeface="ＭＳ Ｐゴシック" pitchFamily="-52" charset="-128"/>
              </a:rPr>
              <a:t> the remote site's secure web server. When traffic is subject to a successful MITM attack, that ceases to be true. When someone manages to successfully conduct a MITM attack, they get between you and the server you're trying to securely communicate with, impersonating that real server.</a:t>
            </a:r>
          </a:p>
          <a:p>
            <a:pPr eaLnBrk="1" hangingPunct="1"/>
            <a:r>
              <a:rPr lang="en-US" sz="2400" u="sng" dirty="0" smtClean="0">
                <a:latin typeface="Chalkboard" pitchFamily="-52" charset="0"/>
                <a:ea typeface="ＭＳ Ｐゴシック" pitchFamily="-52" charset="-128"/>
                <a:cs typeface="ＭＳ Ｐゴシック" pitchFamily="-52" charset="-128"/>
              </a:rPr>
              <a:t>They</a:t>
            </a:r>
            <a:r>
              <a:rPr lang="en-US" sz="2400" dirty="0" smtClean="0">
                <a:latin typeface="Chalkboard" pitchFamily="-52" charset="0"/>
                <a:ea typeface="ＭＳ Ｐゴシック" pitchFamily="-52" charset="-128"/>
                <a:cs typeface="ＭＳ Ｐゴシック" pitchFamily="-52" charset="-128"/>
              </a:rPr>
              <a:t> (rather than the ultimate destination) can accept and decrypt your encrypted traffic. </a:t>
            </a:r>
            <a:r>
              <a:rPr lang="en-US" sz="2400" u="sng" dirty="0" smtClean="0">
                <a:latin typeface="Chalkboard" pitchFamily="-52" charset="0"/>
                <a:ea typeface="ＭＳ Ｐゴシック" pitchFamily="-52" charset="-128"/>
                <a:cs typeface="ＭＳ Ｐゴシック" pitchFamily="-52" charset="-128"/>
              </a:rPr>
              <a:t>They</a:t>
            </a:r>
            <a:r>
              <a:rPr lang="en-US" sz="2400" dirty="0" smtClean="0">
                <a:latin typeface="Chalkboard" pitchFamily="-52" charset="0"/>
                <a:ea typeface="ＭＳ Ｐゴシック" pitchFamily="-52" charset="-128"/>
                <a:cs typeface="ＭＳ Ｐゴシック" pitchFamily="-52" charset="-128"/>
              </a:rPr>
              <a:t> can then view (and/or modify!) that traffic, before surreptitiously re-encrypting it via a second SSL/TLS session, and sending it on its way.</a:t>
            </a:r>
          </a:p>
          <a:p>
            <a:pPr eaLnBrk="1" hangingPunct="1"/>
            <a:r>
              <a:rPr lang="en-US" sz="2400" dirty="0" smtClean="0">
                <a:latin typeface="Chalkboard" pitchFamily="-52" charset="0"/>
                <a:ea typeface="ＭＳ Ｐゴシック" pitchFamily="-52" charset="-128"/>
                <a:cs typeface="ＭＳ Ｐゴシック" pitchFamily="-52" charset="-128"/>
              </a:rPr>
              <a:t>If SSL/TLS works the way it is supposed to, it wouldn't be possible for you to be conned into trusting an imposter's system – the imposter wouldn't have the certificate it should have, signed by a trusted CA. If users decide to trust a new random CA, however, that model can fall apart</a:t>
            </a:r>
          </a:p>
        </p:txBody>
      </p:sp>
      <p:sp>
        <p:nvSpPr>
          <p:cNvPr id="4" name="Slide Number Placeholder 3"/>
          <p:cNvSpPr>
            <a:spLocks noGrp="1"/>
          </p:cNvSpPr>
          <p:nvPr>
            <p:ph type="sldNum" sz="quarter" idx="12"/>
          </p:nvPr>
        </p:nvSpPr>
        <p:spPr/>
        <p:txBody>
          <a:bodyPr/>
          <a:lstStyle/>
          <a:p>
            <a:pPr>
              <a:defRPr/>
            </a:pPr>
            <a:fld id="{19226906-1C08-475B-A03F-AF6134B8C638}"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Title 1"/>
          <p:cNvSpPr>
            <a:spLocks noGrp="1"/>
          </p:cNvSpPr>
          <p:nvPr>
            <p:ph type="title"/>
          </p:nvPr>
        </p:nvSpPr>
        <p:spPr>
          <a:xfrm>
            <a:off x="0" y="149225"/>
            <a:ext cx="9144000" cy="415925"/>
          </a:xfrm>
        </p:spPr>
        <p:txBody>
          <a:bodyPr/>
          <a:lstStyle/>
          <a:p>
            <a:pPr eaLnBrk="1" hangingPunct="1"/>
            <a:r>
              <a:rPr lang="en-US" sz="2800" b="1" u="sng" smtClean="0">
                <a:latin typeface="Chalkboard" pitchFamily="-52" charset="0"/>
                <a:ea typeface="ＭＳ Ｐゴシック" pitchFamily="-52" charset="-128"/>
                <a:cs typeface="ＭＳ Ｐゴシック" pitchFamily="-52" charset="-128"/>
              </a:rPr>
              <a:t>Shared</a:t>
            </a:r>
            <a:r>
              <a:rPr lang="en-US" sz="2800" b="1" smtClean="0">
                <a:latin typeface="Chalkboard" pitchFamily="-52" charset="0"/>
                <a:ea typeface="ＭＳ Ｐゴシック" pitchFamily="-52" charset="-128"/>
                <a:cs typeface="ＭＳ Ｐゴシック" pitchFamily="-52" charset="-128"/>
              </a:rPr>
              <a:t> Computers Can Be </a:t>
            </a:r>
            <a:r>
              <a:rPr lang="en-US" sz="2800" b="1" u="sng" smtClean="0">
                <a:latin typeface="Chalkboard" pitchFamily="-52" charset="0"/>
                <a:ea typeface="ＭＳ Ｐゴシック" pitchFamily="-52" charset="-128"/>
                <a:cs typeface="ＭＳ Ｐゴシック" pitchFamily="-52" charset="-128"/>
              </a:rPr>
              <a:t>Very</a:t>
            </a:r>
            <a:r>
              <a:rPr lang="en-US" sz="2800" b="1" smtClean="0">
                <a:latin typeface="Chalkboard" pitchFamily="-52" charset="0"/>
                <a:ea typeface="ＭＳ Ｐゴシック" pitchFamily="-52" charset="-128"/>
                <a:cs typeface="ＭＳ Ｐゴシック" pitchFamily="-52" charset="-128"/>
              </a:rPr>
              <a:t> Vulnerable</a:t>
            </a:r>
          </a:p>
        </p:txBody>
      </p:sp>
      <p:sp>
        <p:nvSpPr>
          <p:cNvPr id="78851"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We're all familiar with shared computers – we have them in our homes, in our campus computer labs, in cyber cafes, in libraries, in hotel lobbies, at conferences, etc.</a:t>
            </a:r>
          </a:p>
          <a:p>
            <a:pPr eaLnBrk="1" hangingPunct="1"/>
            <a:r>
              <a:rPr lang="en-US" sz="2400" dirty="0" smtClean="0">
                <a:latin typeface="Chalkboard" pitchFamily="-52" charset="0"/>
                <a:ea typeface="ＭＳ Ｐゴシック" pitchFamily="-52" charset="-128"/>
                <a:cs typeface="ＭＳ Ｐゴシック" pitchFamily="-52" charset="-128"/>
              </a:rPr>
              <a:t>If those systems aren't </a:t>
            </a:r>
            <a:r>
              <a:rPr lang="en-US" sz="2400" b="1" dirty="0" smtClean="0">
                <a:latin typeface="Chalkboard" pitchFamily="-52" charset="0"/>
                <a:ea typeface="ＭＳ Ｐゴシック" pitchFamily="-52" charset="-128"/>
                <a:cs typeface="ＭＳ Ｐゴシック" pitchFamily="-52" charset="-128"/>
              </a:rPr>
              <a:t>COMPLETELY</a:t>
            </a:r>
            <a:r>
              <a:rPr lang="en-US" sz="2400" dirty="0" smtClean="0">
                <a:latin typeface="Chalkboard" pitchFamily="-52" charset="0"/>
                <a:ea typeface="ＭＳ Ｐゴシック" pitchFamily="-52" charset="-128"/>
                <a:cs typeface="ＭＳ Ｐゴシック" pitchFamily="-52" charset="-128"/>
              </a:rPr>
              <a:t> locked down and </a:t>
            </a:r>
            <a:r>
              <a:rPr lang="en-US" sz="2400" b="1" dirty="0" smtClean="0">
                <a:latin typeface="Chalkboard" pitchFamily="-52" charset="0"/>
                <a:ea typeface="ＭＳ Ｐゴシック" pitchFamily="-52" charset="-128"/>
                <a:cs typeface="ＭＳ Ｐゴシック" pitchFamily="-52" charset="-128"/>
              </a:rPr>
              <a:t>ROUTINELY</a:t>
            </a:r>
            <a:r>
              <a:rPr lang="en-US" sz="2400" dirty="0" smtClean="0">
                <a:latin typeface="Chalkboard" pitchFamily="-52" charset="0"/>
                <a:ea typeface="ＭＳ Ｐゴシック" pitchFamily="-52" charset="-128"/>
                <a:cs typeface="ＭＳ Ｐゴシック" pitchFamily="-52" charset="-128"/>
              </a:rPr>
              <a:t> re-imaged to a known-good state after </a:t>
            </a:r>
            <a:br>
              <a:rPr lang="en-US" sz="2400" dirty="0" smtClean="0">
                <a:latin typeface="Chalkboard" pitchFamily="-52" charset="0"/>
                <a:ea typeface="ＭＳ Ｐゴシック" pitchFamily="-52" charset="-128"/>
                <a:cs typeface="ＭＳ Ｐゴシック" pitchFamily="-52" charset="-128"/>
              </a:rPr>
            </a:br>
            <a:r>
              <a:rPr lang="en-US" sz="2400" b="1" dirty="0" smtClean="0">
                <a:latin typeface="Chalkboard" pitchFamily="-52" charset="0"/>
                <a:ea typeface="ＭＳ Ｐゴシック" pitchFamily="-52" charset="-128"/>
                <a:cs typeface="ＭＳ Ｐゴシック" pitchFamily="-52" charset="-128"/>
              </a:rPr>
              <a:t>EVERY USE</a:t>
            </a:r>
            <a:r>
              <a:rPr lang="en-US" sz="2400" dirty="0" smtClean="0">
                <a:latin typeface="Chalkboard" pitchFamily="-52" charset="0"/>
                <a:ea typeface="ＭＳ Ｐゴシック" pitchFamily="-52" charset="-128"/>
                <a:cs typeface="ＭＳ Ｐゴシック" pitchFamily="-52" charset="-128"/>
              </a:rPr>
              <a:t>, a malicious (or clueless) user could accept a bogus certificate authority (it only takes a few seconds to do so), and then:</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via DNS changer malware, configure the system to use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an untrustworthy recursive resolver ("DNS server"),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thereby driving subsequent users to a web server of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the malicious user's choice that will *seem* to be the</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secure and trustworthy destination they wanted</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alternatively, the attacker could just "securely" proxy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all the user's https traffic (and snoop on it that way)</a:t>
            </a:r>
          </a:p>
        </p:txBody>
      </p:sp>
      <p:sp>
        <p:nvSpPr>
          <p:cNvPr id="4" name="Slide Number Placeholder 3"/>
          <p:cNvSpPr>
            <a:spLocks noGrp="1"/>
          </p:cNvSpPr>
          <p:nvPr>
            <p:ph type="sldNum" sz="quarter" idx="12"/>
          </p:nvPr>
        </p:nvSpPr>
        <p:spPr/>
        <p:txBody>
          <a:bodyPr/>
          <a:lstStyle/>
          <a:p>
            <a:pPr>
              <a:defRPr/>
            </a:pPr>
            <a:fld id="{C00434E0-4BAB-4192-A77A-0F54DF411D26}"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149225"/>
            <a:ext cx="9144000" cy="446088"/>
          </a:xfrm>
        </p:spPr>
        <p:txBody>
          <a:bodyPr/>
          <a:lstStyle/>
          <a:p>
            <a:pPr eaLnBrk="1" hangingPunct="1"/>
            <a:r>
              <a:rPr lang="en-US" sz="2800" b="1" dirty="0" smtClean="0">
                <a:latin typeface="Chalkboard" pitchFamily="-52" charset="0"/>
                <a:ea typeface="ＭＳ Ｐゴシック" pitchFamily="-52" charset="-128"/>
                <a:cs typeface="ＭＳ Ｐゴシック" pitchFamily="-52" charset="-128"/>
              </a:rPr>
              <a:t>Reason #2: Web Apps Are A Prime Focus For Attacks</a:t>
            </a:r>
          </a:p>
        </p:txBody>
      </p:sp>
      <p:sp>
        <p:nvSpPr>
          <p:cNvPr id="19459" name="Content Placeholder 2"/>
          <p:cNvSpPr>
            <a:spLocks noGrp="1"/>
          </p:cNvSpPr>
          <p:nvPr>
            <p:ph idx="1"/>
          </p:nvPr>
        </p:nvSpPr>
        <p:spPr>
          <a:xfrm>
            <a:off x="157163" y="841375"/>
            <a:ext cx="8785225" cy="5780088"/>
          </a:xfrm>
        </p:spPr>
        <p:txBody>
          <a:bodyPr/>
          <a:lstStyle/>
          <a:p>
            <a:r>
              <a:rPr lang="en-US" sz="2400" dirty="0" smtClean="0">
                <a:latin typeface="Chalkboard" pitchFamily="-52" charset="0"/>
                <a:ea typeface="ＭＳ Ｐゴシック" pitchFamily="-52" charset="-128"/>
                <a:cs typeface="ＭＳ Ｐゴシック" pitchFamily="-52" charset="-128"/>
              </a:rPr>
              <a:t>Quoting from:</a:t>
            </a:r>
            <a:br>
              <a:rPr lang="en-US" sz="2400" dirty="0" smtClean="0">
                <a:latin typeface="Chalkboard" pitchFamily="-52" charset="0"/>
                <a:ea typeface="ＭＳ Ｐゴシック" pitchFamily="-52" charset="-128"/>
                <a:cs typeface="ＭＳ Ｐゴシック" pitchFamily="-52" charset="-128"/>
              </a:rPr>
            </a:br>
            <a:r>
              <a:rPr lang="en-US" sz="2400" dirty="0" err="1" smtClean="0">
                <a:latin typeface="Chalkboard" pitchFamily="-52" charset="0"/>
                <a:ea typeface="ＭＳ Ｐゴシック" pitchFamily="-52" charset="-128"/>
                <a:cs typeface="ＭＳ Ｐゴシック" pitchFamily="-52" charset="-128"/>
              </a:rPr>
              <a:t>http://www.sans.org/top-cyber-security-risks/summary.php</a:t>
            </a:r>
            <a:r>
              <a:rPr lang="en-US" sz="2400" dirty="0" smtClean="0">
                <a:latin typeface="Chalkboard" pitchFamily="-52" charset="0"/>
                <a:ea typeface="ＭＳ Ｐゴシック" pitchFamily="-52" charset="-128"/>
                <a:cs typeface="ＭＳ Ｐゴシック" pitchFamily="-52" charset="-128"/>
              </a:rPr>
              <a:t>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r>
            <a:br>
              <a:rPr lang="en-US" sz="2400" dirty="0" smtClean="0">
                <a:latin typeface="Chalkboard" pitchFamily="-52" charset="0"/>
                <a:ea typeface="ＭＳ Ｐゴシック" pitchFamily="-52" charset="-128"/>
                <a:cs typeface="ＭＳ Ｐゴシック" pitchFamily="-52" charset="-128"/>
              </a:rPr>
            </a:br>
            <a:r>
              <a:rPr lang="en-US" sz="2400" b="1" i="1" dirty="0" smtClean="0">
                <a:latin typeface="Chalkboard" pitchFamily="-52" charset="0"/>
                <a:ea typeface="ＭＳ Ｐゴシック" pitchFamily="-52" charset="-128"/>
                <a:cs typeface="ＭＳ Ｐゴシック" pitchFamily="-52" charset="-128"/>
              </a:rPr>
              <a:t>Priority Two: Internet-facing web sites that are vulnerable.</a:t>
            </a:r>
          </a:p>
          <a:p>
            <a:pPr>
              <a:buFont typeface="Arial" pitchFamily="-52" charset="0"/>
              <a:buNone/>
            </a:pPr>
            <a:r>
              <a:rPr lang="en-US" sz="2000" dirty="0" smtClean="0">
                <a:latin typeface="Chalkboard" pitchFamily="-52" charset="0"/>
                <a:ea typeface="ＭＳ Ｐゴシック" pitchFamily="-52" charset="-128"/>
                <a:cs typeface="ＭＳ Ｐゴシック" pitchFamily="-52" charset="-128"/>
              </a:rPr>
              <a:t>	</a:t>
            </a:r>
            <a:br>
              <a:rPr lang="en-US" sz="2000" dirty="0" smtClean="0">
                <a:latin typeface="Chalkboard" pitchFamily="-52" charset="0"/>
                <a:ea typeface="ＭＳ Ｐゴシック" pitchFamily="-52" charset="-128"/>
                <a:cs typeface="ＭＳ Ｐゴシック" pitchFamily="-52" charset="-128"/>
              </a:rPr>
            </a:br>
            <a:r>
              <a:rPr lang="en-US" sz="2000" b="1" dirty="0" smtClean="0">
                <a:latin typeface="Chalkboard" pitchFamily="-52" charset="0"/>
                <a:ea typeface="ＭＳ Ｐゴシック" pitchFamily="-52" charset="-128"/>
                <a:cs typeface="ＭＳ Ｐゴシック" pitchFamily="-52" charset="-128"/>
              </a:rPr>
              <a:t>Attacks against web applications constitute more than 60% of the total attack attempts observed on the Internet. </a:t>
            </a:r>
            <a:r>
              <a:rPr lang="en-US" sz="2000" dirty="0" smtClean="0">
                <a:latin typeface="Chalkboard" pitchFamily="-52" charset="0"/>
                <a:ea typeface="ＭＳ Ｐゴシック" pitchFamily="-52" charset="-128"/>
                <a:cs typeface="ＭＳ Ｐゴシック" pitchFamily="-52" charset="-128"/>
              </a:rPr>
              <a:t>[...]</a:t>
            </a:r>
          </a:p>
          <a:p>
            <a:pPr>
              <a:buFont typeface="Arial" pitchFamily="-52" charset="0"/>
              <a:buNone/>
            </a:pPr>
            <a:endParaRPr lang="en-US" sz="2000" dirty="0" smtClean="0">
              <a:latin typeface="Chalkboard" pitchFamily="-52" charset="0"/>
              <a:ea typeface="ＭＳ Ｐゴシック" pitchFamily="-52" charset="-128"/>
              <a:cs typeface="ＭＳ Ｐゴシック" pitchFamily="-52" charset="-128"/>
            </a:endParaRPr>
          </a:p>
          <a:p>
            <a:pPr>
              <a:buFont typeface="Arial" pitchFamily="-52" charset="0"/>
              <a:buNone/>
            </a:pPr>
            <a:r>
              <a:rPr lang="en-US" sz="2000" dirty="0" smtClean="0">
                <a:latin typeface="Chalkboard" pitchFamily="-52" charset="0"/>
                <a:ea typeface="ＭＳ Ｐゴシック" pitchFamily="-52" charset="-128"/>
                <a:cs typeface="ＭＳ Ｐゴシック" pitchFamily="-52" charset="-128"/>
              </a:rPr>
              <a:t>	Despite the enormous number of attacks and despite widespread publicity about these vulnerabilities, most web site owners fail to scan effectively for the common flaws and become unwitting tools used by criminals to infect the visitors that trusted those sites to provide a safe web experience.</a:t>
            </a:r>
          </a:p>
          <a:p>
            <a:pPr>
              <a:buFont typeface="Arial" pitchFamily="-52" charset="0"/>
              <a:buNone/>
            </a:pPr>
            <a:endParaRPr lang="en-US" sz="2000" dirty="0" smtClean="0">
              <a:latin typeface="Chalkboard" pitchFamily="-52" charset="0"/>
              <a:ea typeface="ＭＳ Ｐゴシック" pitchFamily="-52" charset="-128"/>
              <a:cs typeface="ＭＳ Ｐゴシック" pitchFamily="-52" charset="-128"/>
            </a:endParaRPr>
          </a:p>
          <a:p>
            <a:pPr>
              <a:buFont typeface="Arial" pitchFamily="-52" charset="0"/>
              <a:buNone/>
            </a:pPr>
            <a:r>
              <a:rPr lang="en-US" sz="2000" dirty="0" smtClean="0">
                <a:latin typeface="Chalkboard" pitchFamily="-52" charset="0"/>
                <a:ea typeface="ＭＳ Ｐゴシック" pitchFamily="-52" charset="-128"/>
                <a:cs typeface="ＭＳ Ｐゴシック" pitchFamily="-52" charset="-128"/>
              </a:rPr>
              <a:t>	[Priority One? "Client-side software that remains unpatched."]</a:t>
            </a:r>
          </a:p>
          <a:p>
            <a:pPr eaLnBrk="1" hangingPunct="1"/>
            <a:endParaRPr lang="en-US" sz="2000" b="1" dirty="0" smtClean="0">
              <a:latin typeface="Chalkboard" pitchFamily="-52" charset="0"/>
              <a:ea typeface="ＭＳ Ｐゴシック" pitchFamily="-52" charset="-128"/>
              <a:cs typeface="ＭＳ Ｐゴシック" pitchFamily="-52" charset="-128"/>
            </a:endParaRPr>
          </a:p>
        </p:txBody>
      </p:sp>
      <p:sp>
        <p:nvSpPr>
          <p:cNvPr id="4" name="Slide Number Placeholder 3"/>
          <p:cNvSpPr>
            <a:spLocks noGrp="1"/>
          </p:cNvSpPr>
          <p:nvPr>
            <p:ph type="sldNum" sz="quarter" idx="12"/>
          </p:nvPr>
        </p:nvSpPr>
        <p:spPr/>
        <p:txBody>
          <a:bodyPr/>
          <a:lstStyle/>
          <a:p>
            <a:pPr>
              <a:defRPr/>
            </a:pPr>
            <a:fld id="{A784F8DF-2293-4492-B9D6-D12FDCDC12CE}"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Title 1"/>
          <p:cNvSpPr>
            <a:spLocks noGrp="1"/>
          </p:cNvSpPr>
          <p:nvPr>
            <p:ph type="title"/>
          </p:nvPr>
        </p:nvSpPr>
        <p:spPr>
          <a:xfrm>
            <a:off x="0" y="149225"/>
            <a:ext cx="9144000" cy="415925"/>
          </a:xfrm>
        </p:spPr>
        <p:txBody>
          <a:bodyPr/>
          <a:lstStyle/>
          <a:p>
            <a:pPr eaLnBrk="1" hangingPunct="1"/>
            <a:r>
              <a:rPr lang="en-US" sz="3200" b="1" smtClean="0">
                <a:latin typeface="Chalkboard" pitchFamily="-52" charset="0"/>
                <a:ea typeface="ＭＳ Ｐゴシック" pitchFamily="-52" charset="-128"/>
                <a:cs typeface="ＭＳ Ｐゴシック" pitchFamily="-52" charset="-128"/>
              </a:rPr>
              <a:t>The Default Set of CAs in User Browsers</a:t>
            </a:r>
          </a:p>
        </p:txBody>
      </p:sp>
      <p:sp>
        <p:nvSpPr>
          <p:cNvPr id="79875" name="Content Placeholder 2"/>
          <p:cNvSpPr>
            <a:spLocks noGrp="1"/>
          </p:cNvSpPr>
          <p:nvPr>
            <p:ph idx="1"/>
          </p:nvPr>
        </p:nvSpPr>
        <p:spPr>
          <a:xfrm>
            <a:off x="157163" y="785813"/>
            <a:ext cx="8785225" cy="5835650"/>
          </a:xfrm>
        </p:spPr>
        <p:txBody>
          <a:bodyPr/>
          <a:lstStyle/>
          <a:p>
            <a:pPr eaLnBrk="1" hangingPunct="1"/>
            <a:r>
              <a:rPr lang="en-US" sz="2400" smtClean="0">
                <a:latin typeface="Chalkboard" pitchFamily="-52" charset="0"/>
                <a:ea typeface="ＭＳ Ｐゴシック" pitchFamily="-52" charset="-128"/>
                <a:cs typeface="ＭＳ Ｐゴシック" pitchFamily="-52" charset="-128"/>
              </a:rPr>
              <a:t>Users have the discretion to </a:t>
            </a:r>
            <a:r>
              <a:rPr lang="en-US" sz="2400" b="1" smtClean="0">
                <a:latin typeface="Chalkboard" pitchFamily="-52" charset="0"/>
                <a:ea typeface="ＭＳ Ｐゴシック" pitchFamily="-52" charset="-128"/>
                <a:cs typeface="ＭＳ Ｐゴシック" pitchFamily="-52" charset="-128"/>
              </a:rPr>
              <a:t>add</a:t>
            </a:r>
            <a:r>
              <a:rPr lang="en-US" sz="2400" smtClean="0">
                <a:latin typeface="Chalkboard" pitchFamily="-52" charset="0"/>
                <a:ea typeface="ＭＳ Ｐゴシック" pitchFamily="-52" charset="-128"/>
                <a:cs typeface="ＭＳ Ｐゴシック" pitchFamily="-52" charset="-128"/>
              </a:rPr>
              <a:t> additional certificate authorities to their list of trustworthy CAs, as we just showed you. Obviously that's a huge potential risk.</a:t>
            </a:r>
          </a:p>
          <a:p>
            <a:pPr eaLnBrk="1" hangingPunct="1"/>
            <a:endParaRPr lang="en-US" sz="2400" smtClean="0">
              <a:latin typeface="Chalkboard" pitchFamily="-52" charset="0"/>
              <a:ea typeface="ＭＳ Ｐゴシック" pitchFamily="-52" charset="-128"/>
              <a:cs typeface="ＭＳ Ｐゴシック" pitchFamily="-52" charset="-128"/>
            </a:endParaRPr>
          </a:p>
          <a:p>
            <a:pPr eaLnBrk="1" hangingPunct="1"/>
            <a:r>
              <a:rPr lang="en-US" sz="2400" smtClean="0">
                <a:latin typeface="Chalkboard" pitchFamily="-52" charset="0"/>
                <a:ea typeface="ＭＳ Ｐゴシック" pitchFamily="-52" charset="-128"/>
                <a:cs typeface="ＭＳ Ｐゴシック" pitchFamily="-52" charset="-128"/>
              </a:rPr>
              <a:t>Users can also review the default list of as-shipped browser-trusted certificate authorities, and </a:t>
            </a:r>
            <a:r>
              <a:rPr lang="en-US" sz="2400" b="1" smtClean="0">
                <a:latin typeface="Chalkboard" pitchFamily="-52" charset="0"/>
                <a:ea typeface="ＭＳ Ｐゴシック" pitchFamily="-52" charset="-128"/>
                <a:cs typeface="ＭＳ Ｐゴシック" pitchFamily="-52" charset="-128"/>
              </a:rPr>
              <a:t>delete</a:t>
            </a:r>
            <a:r>
              <a:rPr lang="en-US" sz="2400" smtClean="0">
                <a:latin typeface="Chalkboard" pitchFamily="-52" charset="0"/>
                <a:ea typeface="ＭＳ Ｐゴシック" pitchFamily="-52" charset="-128"/>
                <a:cs typeface="ＭＳ Ｐゴシック" pitchFamily="-52" charset="-128"/>
              </a:rPr>
              <a:t> any </a:t>
            </a:r>
            <a:br>
              <a:rPr lang="en-US" sz="2400" smtClean="0">
                <a:latin typeface="Chalkboard" pitchFamily="-52" charset="0"/>
                <a:ea typeface="ＭＳ Ｐゴシック" pitchFamily="-52" charset="-128"/>
                <a:cs typeface="ＭＳ Ｐゴシック" pitchFamily="-52" charset="-128"/>
              </a:rPr>
            </a:br>
            <a:r>
              <a:rPr lang="en-US" sz="2400" smtClean="0">
                <a:latin typeface="Chalkboard" pitchFamily="-52" charset="0"/>
                <a:ea typeface="ＭＳ Ｐゴシック" pitchFamily="-52" charset="-128"/>
                <a:cs typeface="ＭＳ Ｐゴシック" pitchFamily="-52" charset="-128"/>
              </a:rPr>
              <a:t>CAs that they don't like (but few people do).</a:t>
            </a:r>
            <a:r>
              <a:rPr lang="en-US" sz="2400" b="1" smtClean="0">
                <a:latin typeface="Chalkboard" pitchFamily="-52" charset="0"/>
                <a:ea typeface="ＭＳ Ｐゴシック" pitchFamily="-52" charset="-128"/>
                <a:cs typeface="ＭＳ Ｐゴシック" pitchFamily="-52" charset="-128"/>
              </a:rPr>
              <a:t> </a:t>
            </a:r>
          </a:p>
          <a:p>
            <a:pPr eaLnBrk="1" hangingPunct="1"/>
            <a:endParaRPr lang="en-US" sz="2400" b="1" smtClean="0">
              <a:latin typeface="Chalkboard" pitchFamily="-52" charset="0"/>
              <a:ea typeface="ＭＳ Ｐゴシック" pitchFamily="-52" charset="-128"/>
              <a:cs typeface="ＭＳ Ｐゴシック" pitchFamily="-52" charset="-128"/>
            </a:endParaRPr>
          </a:p>
          <a:p>
            <a:pPr eaLnBrk="1" hangingPunct="1"/>
            <a:r>
              <a:rPr lang="en-US" sz="2400" b="1" smtClean="0">
                <a:latin typeface="Chalkboard" pitchFamily="-52" charset="0"/>
                <a:ea typeface="ＭＳ Ｐゴシック" pitchFamily="-52" charset="-128"/>
                <a:cs typeface="ＭＳ Ｐゴシック" pitchFamily="-52" charset="-128"/>
              </a:rPr>
              <a:t>In most cases, user simply blindly trust those who create and distribute browsers to ultimately decide which CAs should be considered to be "trustworthy" by default.</a:t>
            </a:r>
          </a:p>
          <a:p>
            <a:pPr eaLnBrk="1" hangingPunct="1"/>
            <a:endParaRPr lang="en-US" sz="2400" b="1" smtClean="0">
              <a:latin typeface="Chalkboard" pitchFamily="-52" charset="0"/>
              <a:ea typeface="ＭＳ Ｐゴシック" pitchFamily="-52" charset="-128"/>
              <a:cs typeface="ＭＳ Ｐゴシック" pitchFamily="-52" charset="-128"/>
            </a:endParaRPr>
          </a:p>
          <a:p>
            <a:pPr eaLnBrk="1" hangingPunct="1"/>
            <a:r>
              <a:rPr lang="en-US" sz="2400" smtClean="0">
                <a:latin typeface="Chalkboard" pitchFamily="-52" charset="0"/>
                <a:ea typeface="ＭＳ Ｐゴシック" pitchFamily="-52" charset="-128"/>
                <a:cs typeface="ＭＳ Ｐゴシック" pitchFamily="-52" charset="-128"/>
              </a:rPr>
              <a:t>There are some things about that that should make you unsettled.</a:t>
            </a:r>
          </a:p>
        </p:txBody>
      </p:sp>
      <p:sp>
        <p:nvSpPr>
          <p:cNvPr id="4" name="Slide Number Placeholder 3"/>
          <p:cNvSpPr>
            <a:spLocks noGrp="1"/>
          </p:cNvSpPr>
          <p:nvPr>
            <p:ph type="sldNum" sz="quarter" idx="12"/>
          </p:nvPr>
        </p:nvSpPr>
        <p:spPr/>
        <p:txBody>
          <a:bodyPr/>
          <a:lstStyle/>
          <a:p>
            <a:pPr>
              <a:defRPr/>
            </a:pPr>
            <a:fld id="{47E3BE61-285D-4C87-B9BA-4C61ACC56725}"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Title 1"/>
          <p:cNvSpPr>
            <a:spLocks noGrp="1"/>
          </p:cNvSpPr>
          <p:nvPr>
            <p:ph type="title"/>
          </p:nvPr>
        </p:nvSpPr>
        <p:spPr>
          <a:xfrm>
            <a:off x="0" y="149225"/>
            <a:ext cx="9144000" cy="415925"/>
          </a:xfrm>
        </p:spPr>
        <p:txBody>
          <a:bodyPr/>
          <a:lstStyle/>
          <a:p>
            <a:pPr eaLnBrk="1" hangingPunct="1"/>
            <a:r>
              <a:rPr lang="en-US" sz="2600" b="1" smtClean="0">
                <a:latin typeface="Chalkboard" pitchFamily="-52" charset="0"/>
                <a:ea typeface="ＭＳ Ｐゴシック" pitchFamily="-52" charset="-128"/>
                <a:cs typeface="ＭＳ Ｐゴシック" pitchFamily="-52" charset="-128"/>
              </a:rPr>
              <a:t>Different Browser Vendors Trust Different Default CAs</a:t>
            </a:r>
          </a:p>
        </p:txBody>
      </p:sp>
      <p:sp>
        <p:nvSpPr>
          <p:cNvPr id="80899" name="Content Placeholder 2"/>
          <p:cNvSpPr>
            <a:spLocks noGrp="1"/>
          </p:cNvSpPr>
          <p:nvPr>
            <p:ph idx="1"/>
          </p:nvPr>
        </p:nvSpPr>
        <p:spPr>
          <a:xfrm>
            <a:off x="157163" y="785813"/>
            <a:ext cx="8785225" cy="5835650"/>
          </a:xfrm>
        </p:spPr>
        <p:txBody>
          <a:bodyPr/>
          <a:lstStyle/>
          <a:p>
            <a:pPr eaLnBrk="1" hangingPunct="1"/>
            <a:r>
              <a:rPr lang="en-US" sz="2000" smtClean="0">
                <a:latin typeface="Chalkboard" pitchFamily="-52" charset="0"/>
                <a:ea typeface="ＭＳ Ｐゴシック" pitchFamily="-52" charset="-128"/>
                <a:cs typeface="ＭＳ Ｐゴシック" pitchFamily="-52" charset="-128"/>
              </a:rPr>
              <a:t>While you might expect all vendors to trust an agreed upon common set of commercial certificate authorities, that's not the case. (We'll leave comparing and diff'ing the various default CA lists, and speculating on the reasons for the differences between the various vendor lists, as an exercise for the reader). To get you started:</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Mozilla Included Certificate List</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http://www.mozilla.org/projects/security/certs/included/</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Opera Root Store</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http://my.opera.com/rootstore/blog/</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Windows Root Certificate Program Members</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http://social.technet.microsoft.com/wiki/contents/articles/3281.aspx</a:t>
            </a:r>
          </a:p>
          <a:p>
            <a:pPr eaLnBrk="1" hangingPunct="1">
              <a:buFont typeface="Arial" pitchFamily="-52" charset="0"/>
              <a:buNone/>
            </a:pPr>
            <a:endParaRPr lang="en-US" sz="2000" smtClean="0">
              <a:latin typeface="Chalkboard" pitchFamily="-52" charset="0"/>
              <a:ea typeface="ＭＳ Ｐゴシック" pitchFamily="-52" charset="-128"/>
              <a:cs typeface="ＭＳ Ｐゴシック" pitchFamily="-52" charset="-128"/>
            </a:endParaRPr>
          </a:p>
          <a:p>
            <a:pPr eaLnBrk="1" hangingPunct="1">
              <a:buFont typeface="Arial" pitchFamily="-52" charset="0"/>
              <a:buNone/>
            </a:pPr>
            <a:r>
              <a:rPr lang="en-US" sz="2000" smtClean="0">
                <a:latin typeface="Chalkboard" pitchFamily="-52" charset="0"/>
                <a:ea typeface="ＭＳ Ｐゴシック" pitchFamily="-52" charset="-128"/>
                <a:cs typeface="ＭＳ Ｐゴシック" pitchFamily="-52" charset="-128"/>
              </a:rPr>
              <a:t>	Note: those lists can and do get "automatically" updated over time!</a:t>
            </a:r>
            <a:br>
              <a:rPr lang="en-US" sz="2000" smtClean="0">
                <a:latin typeface="Chalkboard" pitchFamily="-52" charset="0"/>
                <a:ea typeface="ＭＳ Ｐゴシック" pitchFamily="-52" charset="-128"/>
                <a:cs typeface="ＭＳ Ｐゴシック" pitchFamily="-52" charset="-128"/>
              </a:rPr>
            </a:br>
            <a:endParaRPr lang="en-US" sz="2000" smtClean="0">
              <a:latin typeface="Chalkboard" pitchFamily="-52" charset="0"/>
              <a:ea typeface="ＭＳ Ｐゴシック" pitchFamily="-52" charset="-128"/>
              <a:cs typeface="ＭＳ Ｐゴシック" pitchFamily="-52" charset="-128"/>
            </a:endParaRPr>
          </a:p>
          <a:p>
            <a:pPr eaLnBrk="1" hangingPunct="1"/>
            <a:r>
              <a:rPr lang="en-US" sz="2000" smtClean="0">
                <a:latin typeface="Chalkboard" pitchFamily="-52" charset="0"/>
                <a:ea typeface="ＭＳ Ｐゴシック" pitchFamily="-52" charset="-128"/>
                <a:cs typeface="ＭＳ Ｐゴシック" pitchFamily="-52" charset="-128"/>
              </a:rPr>
              <a:t>You can also check the list of CAs your browser trusts by checking from within that browser. For example, in Firefox, go to Preferences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sym typeface="Wingdings" pitchFamily="-52" charset="2"/>
              </a:rPr>
              <a:t>--&gt; Advanced --&gt; Encryption --&gt; View Certificates --&gt; Authorities.</a:t>
            </a:r>
          </a:p>
        </p:txBody>
      </p:sp>
      <p:sp>
        <p:nvSpPr>
          <p:cNvPr id="4" name="Slide Number Placeholder 3"/>
          <p:cNvSpPr>
            <a:spLocks noGrp="1"/>
          </p:cNvSpPr>
          <p:nvPr>
            <p:ph type="sldNum" sz="quarter" idx="12"/>
          </p:nvPr>
        </p:nvSpPr>
        <p:spPr/>
        <p:txBody>
          <a:bodyPr/>
          <a:lstStyle/>
          <a:p>
            <a:pPr>
              <a:defRPr/>
            </a:pPr>
            <a:fld id="{12D4DF43-2BE8-4468-9118-B5462C0ACDD7}"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Title 1"/>
          <p:cNvSpPr>
            <a:spLocks noGrp="1"/>
          </p:cNvSpPr>
          <p:nvPr>
            <p:ph type="title"/>
          </p:nvPr>
        </p:nvSpPr>
        <p:spPr>
          <a:xfrm>
            <a:off x="0" y="149225"/>
            <a:ext cx="9144000" cy="415925"/>
          </a:xfrm>
        </p:spPr>
        <p:txBody>
          <a:bodyPr/>
          <a:lstStyle/>
          <a:p>
            <a:pPr eaLnBrk="1" hangingPunct="1"/>
            <a:r>
              <a:rPr lang="en-US" sz="2600" b="1" smtClean="0">
                <a:latin typeface="Chalkboard" pitchFamily="-52" charset="0"/>
                <a:ea typeface="ＭＳ Ｐゴシック" pitchFamily="-52" charset="-128"/>
                <a:cs typeface="ＭＳ Ｐゴシック" pitchFamily="-52" charset="-128"/>
              </a:rPr>
              <a:t>Should Each of Us </a:t>
            </a:r>
            <a:r>
              <a:rPr lang="en-US" sz="2600" b="1" u="sng" smtClean="0">
                <a:latin typeface="Chalkboard" pitchFamily="-52" charset="0"/>
                <a:ea typeface="ＭＳ Ｐゴシック" pitchFamily="-52" charset="-128"/>
                <a:cs typeface="ＭＳ Ｐゴシック" pitchFamily="-52" charset="-128"/>
              </a:rPr>
              <a:t>Really</a:t>
            </a:r>
            <a:r>
              <a:rPr lang="en-US" sz="2600" b="1" smtClean="0">
                <a:latin typeface="Chalkboard" pitchFamily="-52" charset="0"/>
                <a:ea typeface="ＭＳ Ｐゴシック" pitchFamily="-52" charset="-128"/>
                <a:cs typeface="ＭＳ Ｐゴシック" pitchFamily="-52" charset="-128"/>
              </a:rPr>
              <a:t> Be Trusting All Default CAs?</a:t>
            </a:r>
          </a:p>
        </p:txBody>
      </p:sp>
      <p:sp>
        <p:nvSpPr>
          <p:cNvPr id="81923" name="Content Placeholder 2"/>
          <p:cNvSpPr>
            <a:spLocks noGrp="1"/>
          </p:cNvSpPr>
          <p:nvPr>
            <p:ph idx="1"/>
          </p:nvPr>
        </p:nvSpPr>
        <p:spPr>
          <a:xfrm>
            <a:off x="157163" y="785813"/>
            <a:ext cx="8785225" cy="5835650"/>
          </a:xfrm>
        </p:spPr>
        <p:txBody>
          <a:bodyPr/>
          <a:lstStyle/>
          <a:p>
            <a:pPr eaLnBrk="1" hangingPunct="1"/>
            <a:r>
              <a:rPr lang="en-US" sz="2400" smtClean="0">
                <a:latin typeface="Chalkboard" pitchFamily="-52" charset="0"/>
                <a:ea typeface="ＭＳ Ｐゴシック" pitchFamily="-52" charset="-128"/>
                <a:cs typeface="ＭＳ Ｐゴシック" pitchFamily="-52" charset="-128"/>
              </a:rPr>
              <a:t>There have been many reports in the media about (potentially state-sponsored) cyber attackers aggressively targeting cutting edge intellectual property, such as new U.S. scientific discoveries or undisclosed inventions. </a:t>
            </a:r>
          </a:p>
          <a:p>
            <a:pPr eaLnBrk="1" hangingPunct="1"/>
            <a:r>
              <a:rPr lang="en-US" sz="2400" smtClean="0">
                <a:latin typeface="Chalkboard" pitchFamily="-52" charset="0"/>
                <a:ea typeface="ＭＳ Ｐゴシック" pitchFamily="-52" charset="-128"/>
                <a:cs typeface="ＭＳ Ｐゴシック" pitchFamily="-52" charset="-128"/>
              </a:rPr>
              <a:t>We've all also heard repeated reports alleging that (some) foreign governments routinely conduct cyber surveillance of peaceful political and religious dissidents in the U.S.</a:t>
            </a:r>
          </a:p>
          <a:p>
            <a:pPr eaLnBrk="1" hangingPunct="1"/>
            <a:r>
              <a:rPr lang="en-US" sz="2400" smtClean="0">
                <a:latin typeface="Chalkboard" pitchFamily="-52" charset="0"/>
                <a:ea typeface="ＭＳ Ｐゴシック" pitchFamily="-52" charset="-128"/>
                <a:cs typeface="ＭＳ Ｐゴシック" pitchFamily="-52" charset="-128"/>
                <a:sym typeface="Wingdings" pitchFamily="-52" charset="2"/>
              </a:rPr>
              <a:t>While I trust </a:t>
            </a:r>
            <a:r>
              <a:rPr lang="en-US" sz="2400" u="sng" smtClean="0">
                <a:latin typeface="Chalkboard" pitchFamily="-52" charset="0"/>
                <a:ea typeface="ＭＳ Ｐゴシック" pitchFamily="-52" charset="-128"/>
                <a:cs typeface="ＭＳ Ｐゴシック" pitchFamily="-52" charset="-128"/>
                <a:sym typeface="Wingdings" pitchFamily="-52" charset="2"/>
              </a:rPr>
              <a:t>our</a:t>
            </a:r>
            <a:r>
              <a:rPr lang="en-US" sz="2400" smtClean="0">
                <a:latin typeface="Chalkboard" pitchFamily="-52" charset="0"/>
                <a:ea typeface="ＭＳ Ｐゴシック" pitchFamily="-52" charset="-128"/>
                <a:cs typeface="ＭＳ Ｐゴシック" pitchFamily="-52" charset="-128"/>
                <a:sym typeface="Wingdings" pitchFamily="-52" charset="2"/>
              </a:rPr>
              <a:t> government to abide by the rule of law (e.g., acquiring court orders for any interceptions they may conduct), I'm not sure I trust all </a:t>
            </a:r>
            <a:r>
              <a:rPr lang="en-US" sz="2400" u="sng" smtClean="0">
                <a:latin typeface="Chalkboard" pitchFamily="-52" charset="0"/>
                <a:ea typeface="ＭＳ Ｐゴシック" pitchFamily="-52" charset="-128"/>
                <a:cs typeface="ＭＳ Ｐゴシック" pitchFamily="-52" charset="-128"/>
                <a:sym typeface="Wingdings" pitchFamily="-52" charset="2"/>
              </a:rPr>
              <a:t>foreign</a:t>
            </a:r>
            <a:r>
              <a:rPr lang="en-US" sz="2400" smtClean="0">
                <a:latin typeface="Chalkboard" pitchFamily="-52" charset="0"/>
                <a:ea typeface="ＭＳ Ｐゴシック" pitchFamily="-52" charset="-128"/>
                <a:cs typeface="ＭＳ Ｐゴシック" pitchFamily="-52" charset="-128"/>
                <a:sym typeface="Wingdings" pitchFamily="-52" charset="2"/>
              </a:rPr>
              <a:t> governments.</a:t>
            </a:r>
          </a:p>
          <a:p>
            <a:pPr eaLnBrk="1" hangingPunct="1"/>
            <a:r>
              <a:rPr lang="en-US" sz="2400" smtClean="0">
                <a:latin typeface="Chalkboard" pitchFamily="-52" charset="0"/>
                <a:ea typeface="ＭＳ Ｐゴシック" pitchFamily="-52" charset="-128"/>
                <a:cs typeface="ＭＳ Ｐゴシック" pitchFamily="-52" charset="-128"/>
                <a:sym typeface="Wingdings" pitchFamily="-52" charset="2"/>
              </a:rPr>
              <a:t>Out of all the default certificate authorities in your web browser, could there be at least *one* CA that's under the influence or control of a foreign government? If so, we need to worry about so-called "Compelled Certificate Creation" attacks...</a:t>
            </a:r>
          </a:p>
        </p:txBody>
      </p:sp>
      <p:sp>
        <p:nvSpPr>
          <p:cNvPr id="4" name="Slide Number Placeholder 3"/>
          <p:cNvSpPr>
            <a:spLocks noGrp="1"/>
          </p:cNvSpPr>
          <p:nvPr>
            <p:ph type="sldNum" sz="quarter" idx="12"/>
          </p:nvPr>
        </p:nvSpPr>
        <p:spPr/>
        <p:txBody>
          <a:bodyPr/>
          <a:lstStyle/>
          <a:p>
            <a:pPr>
              <a:defRPr/>
            </a:pPr>
            <a:fld id="{1FDEDED4-1A3F-464C-BB5D-E8622B3FD36A}"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Title 1"/>
          <p:cNvSpPr>
            <a:spLocks noGrp="1"/>
          </p:cNvSpPr>
          <p:nvPr>
            <p:ph type="title"/>
          </p:nvPr>
        </p:nvSpPr>
        <p:spPr>
          <a:xfrm>
            <a:off x="0" y="149225"/>
            <a:ext cx="9144000" cy="415925"/>
          </a:xfrm>
        </p:spPr>
        <p:txBody>
          <a:bodyPr/>
          <a:lstStyle/>
          <a:p>
            <a:pPr eaLnBrk="1" hangingPunct="1"/>
            <a:r>
              <a:rPr lang="en-US" sz="2800" b="1" smtClean="0">
                <a:latin typeface="Chalkboard" pitchFamily="-52" charset="0"/>
                <a:ea typeface="ＭＳ Ｐゴシック" pitchFamily="-52" charset="-128"/>
                <a:cs typeface="ＭＳ Ｐゴシック" pitchFamily="-52" charset="-128"/>
              </a:rPr>
              <a:t>Compelled Certificate Creation Attacks</a:t>
            </a:r>
          </a:p>
        </p:txBody>
      </p:sp>
      <p:sp>
        <p:nvSpPr>
          <p:cNvPr id="4" name="Slide Number Placeholder 3"/>
          <p:cNvSpPr>
            <a:spLocks noGrp="1"/>
          </p:cNvSpPr>
          <p:nvPr>
            <p:ph type="sldNum" sz="quarter" idx="12"/>
          </p:nvPr>
        </p:nvSpPr>
        <p:spPr/>
        <p:txBody>
          <a:bodyPr/>
          <a:lstStyle/>
          <a:p>
            <a:pPr>
              <a:defRPr/>
            </a:pPr>
            <a:fld id="{3002A768-F537-4716-A3AE-B258E1011010}" type="slidenum">
              <a:rPr lang="en-US" smtClean="0"/>
              <a:pPr>
                <a:defRPr/>
              </a:pPr>
              <a:t>33</a:t>
            </a:fld>
            <a:endParaRPr lang="en-US" dirty="0"/>
          </a:p>
        </p:txBody>
      </p:sp>
      <p:pic>
        <p:nvPicPr>
          <p:cNvPr id="82948" name="Picture 5" descr="compelled-creation.gif"/>
          <p:cNvPicPr>
            <a:picLocks noChangeAspect="1"/>
          </p:cNvPicPr>
          <p:nvPr/>
        </p:nvPicPr>
        <p:blipFill>
          <a:blip r:embed="rId2"/>
          <a:srcRect/>
          <a:stretch>
            <a:fillRect/>
          </a:stretch>
        </p:blipFill>
        <p:spPr bwMode="auto">
          <a:xfrm>
            <a:off x="1824038" y="747713"/>
            <a:ext cx="5502275" cy="560863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Title 1"/>
          <p:cNvSpPr>
            <a:spLocks noGrp="1"/>
          </p:cNvSpPr>
          <p:nvPr>
            <p:ph type="title"/>
          </p:nvPr>
        </p:nvSpPr>
        <p:spPr>
          <a:xfrm>
            <a:off x="0" y="149225"/>
            <a:ext cx="9144000" cy="415925"/>
          </a:xfrm>
        </p:spPr>
        <p:txBody>
          <a:bodyPr/>
          <a:lstStyle/>
          <a:p>
            <a:pPr eaLnBrk="1" hangingPunct="1"/>
            <a:r>
              <a:rPr lang="en-US" sz="2800" b="1" smtClean="0">
                <a:latin typeface="Chalkboard" pitchFamily="-52" charset="0"/>
                <a:ea typeface="ＭＳ Ｐゴシック" pitchFamily="-52" charset="-128"/>
                <a:cs typeface="ＭＳ Ｐゴシック" pitchFamily="-52" charset="-128"/>
              </a:rPr>
              <a:t>Secure Renegotiation: A More Mundane MITM Risk</a:t>
            </a:r>
          </a:p>
        </p:txBody>
      </p:sp>
      <p:sp>
        <p:nvSpPr>
          <p:cNvPr id="83971"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In 2009, it was discovered that SSL and TLS were vulnerable to insecure protocol </a:t>
            </a:r>
            <a:r>
              <a:rPr lang="en-US" sz="2400" dirty="0" err="1" smtClean="0">
                <a:latin typeface="Chalkboard" pitchFamily="-52" charset="0"/>
                <a:ea typeface="ＭＳ Ｐゴシック" pitchFamily="-52" charset="-128"/>
                <a:cs typeface="ＭＳ Ｐゴシック" pitchFamily="-52" charset="-128"/>
              </a:rPr>
              <a:t>renegotiaton</a:t>
            </a:r>
            <a:r>
              <a:rPr lang="en-US" sz="2400" dirty="0" smtClean="0">
                <a:latin typeface="Chalkboard" pitchFamily="-52" charset="0"/>
                <a:ea typeface="ＭＳ Ｐゴシック" pitchFamily="-52" charset="-128"/>
                <a:cs typeface="ＭＳ Ｐゴシック" pitchFamily="-52" charset="-128"/>
              </a:rPr>
              <a:t>, potentially enabling an entire class of MITM attacks against SSL/TLS (see </a:t>
            </a:r>
            <a:r>
              <a:rPr lang="en-US" sz="2400" dirty="0" err="1" smtClean="0">
                <a:latin typeface="Chalkboard" pitchFamily="-52" charset="0"/>
                <a:ea typeface="ＭＳ Ｐゴシック" pitchFamily="-52" charset="-128"/>
                <a:cs typeface="ＭＳ Ｐゴシック" pitchFamily="-52" charset="-128"/>
              </a:rPr>
              <a:t>http://cve.mitre.org/cgi-bin/cvename.cgi?name</a:t>
            </a:r>
            <a:r>
              <a:rPr lang="en-US" sz="2400" dirty="0" smtClean="0">
                <a:latin typeface="Chalkboard" pitchFamily="-52" charset="0"/>
                <a:ea typeface="ＭＳ Ｐゴシック" pitchFamily="-52" charset="-128"/>
                <a:cs typeface="ＭＳ Ｐゴシック" pitchFamily="-52" charset="-128"/>
              </a:rPr>
              <a:t>=CAN-2009-3555 )</a:t>
            </a:r>
          </a:p>
          <a:p>
            <a:pPr eaLnBrk="1" hangingPunct="1"/>
            <a:r>
              <a:rPr lang="en-US" sz="2400" dirty="0" smtClean="0">
                <a:latin typeface="Chalkboard" pitchFamily="-52" charset="0"/>
                <a:ea typeface="ＭＳ Ｐゴシック" pitchFamily="-52" charset="-128"/>
                <a:cs typeface="ＭＳ Ｐゴシック" pitchFamily="-52" charset="-128"/>
              </a:rPr>
              <a:t>RFC 5746 (February 2010) described a protocol-level fix for the insecure renegotiation, but many sites have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neither blocked renegotiation entirely (something of a blunt weapon when it comes to addressing this issue), nor implemented secure renegotiation (typically by updating their web server AND SSL/TLS implementation).</a:t>
            </a:r>
          </a:p>
          <a:p>
            <a:pPr eaLnBrk="1" hangingPunct="1"/>
            <a:r>
              <a:rPr lang="en-US" sz="2400" dirty="0" smtClean="0">
                <a:latin typeface="Chalkboard" pitchFamily="-52" charset="0"/>
                <a:ea typeface="ＭＳ Ｐゴシック" pitchFamily="-52" charset="-128"/>
                <a:cs typeface="ＭＳ Ｐゴシック" pitchFamily="-52" charset="-128"/>
              </a:rPr>
              <a:t>Remember: nearly 40% of all the higher </a:t>
            </a:r>
            <a:r>
              <a:rPr lang="en-US" sz="2400" dirty="0" err="1" smtClean="0">
                <a:latin typeface="Chalkboard" pitchFamily="-52" charset="0"/>
                <a:ea typeface="ＭＳ Ｐゴシック" pitchFamily="-52" charset="-128"/>
                <a:cs typeface="ＭＳ Ｐゴシック" pitchFamily="-52" charset="-128"/>
              </a:rPr>
              <a:t>ed</a:t>
            </a:r>
            <a:r>
              <a:rPr lang="en-US" sz="2400" dirty="0" smtClean="0">
                <a:latin typeface="Chalkboard" pitchFamily="-52" charset="0"/>
                <a:ea typeface="ＭＳ Ｐゴシック" pitchFamily="-52" charset="-128"/>
                <a:cs typeface="ＭＳ Ｐゴシック" pitchFamily="-52" charset="-128"/>
              </a:rPr>
              <a:t> web servers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I checked with the </a:t>
            </a:r>
            <a:r>
              <a:rPr lang="en-US" sz="2400" dirty="0" err="1" smtClean="0">
                <a:latin typeface="Chalkboard" pitchFamily="-52" charset="0"/>
                <a:ea typeface="ＭＳ Ｐゴシック" pitchFamily="-52" charset="-128"/>
                <a:cs typeface="ＭＳ Ｐゴシック" pitchFamily="-52" charset="-128"/>
              </a:rPr>
              <a:t>SSLlabs</a:t>
            </a:r>
            <a:r>
              <a:rPr lang="en-US" sz="2400" dirty="0" smtClean="0">
                <a:latin typeface="Chalkboard" pitchFamily="-52" charset="0"/>
                <a:ea typeface="ＭＳ Ｐゴシック" pitchFamily="-52" charset="-128"/>
                <a:cs typeface="ＭＳ Ｐゴシック" pitchFamily="-52" charset="-128"/>
              </a:rPr>
              <a:t> tool remain vulnerable to this risk as of the time I made these slides.</a:t>
            </a:r>
          </a:p>
        </p:txBody>
      </p:sp>
      <p:sp>
        <p:nvSpPr>
          <p:cNvPr id="4" name="Slide Number Placeholder 3"/>
          <p:cNvSpPr>
            <a:spLocks noGrp="1"/>
          </p:cNvSpPr>
          <p:nvPr>
            <p:ph type="sldNum" sz="quarter" idx="12"/>
          </p:nvPr>
        </p:nvSpPr>
        <p:spPr/>
        <p:txBody>
          <a:bodyPr/>
          <a:lstStyle/>
          <a:p>
            <a:pPr>
              <a:defRPr/>
            </a:pPr>
            <a:fld id="{41244762-5567-4FEC-9457-82CF9FEF0E44}"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Title 1"/>
          <p:cNvSpPr>
            <a:spLocks noGrp="1"/>
          </p:cNvSpPr>
          <p:nvPr>
            <p:ph type="title"/>
          </p:nvPr>
        </p:nvSpPr>
        <p:spPr>
          <a:xfrm>
            <a:off x="0" y="149225"/>
            <a:ext cx="9144000" cy="639989"/>
          </a:xfrm>
        </p:spPr>
        <p:txBody>
          <a:bodyPr/>
          <a:lstStyle/>
          <a:p>
            <a:pPr eaLnBrk="1" hangingPunct="1"/>
            <a:r>
              <a:rPr lang="en-US" sz="2400" b="1" dirty="0" smtClean="0">
                <a:latin typeface="Chalkboard" pitchFamily="-52" charset="0"/>
                <a:ea typeface="ＭＳ Ｐゴシック" pitchFamily="-52" charset="-128"/>
                <a:cs typeface="ＭＳ Ｐゴシック" pitchFamily="-52" charset="-128"/>
              </a:rPr>
              <a:t>There Can Be Certificate Management Issues, Too. A Simple Example: Your School (Probably) Uses More Than One Domain</a:t>
            </a:r>
          </a:p>
        </p:txBody>
      </p:sp>
      <p:sp>
        <p:nvSpPr>
          <p:cNvPr id="88067" name="Content Placeholder 2"/>
          <p:cNvSpPr>
            <a:spLocks noGrp="1"/>
          </p:cNvSpPr>
          <p:nvPr>
            <p:ph idx="1"/>
          </p:nvPr>
        </p:nvSpPr>
        <p:spPr>
          <a:xfrm>
            <a:off x="157163" y="1115786"/>
            <a:ext cx="8785225" cy="5505676"/>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I'd be willing to *bet* that all of your schools use more than one domain. </a:t>
            </a:r>
          </a:p>
          <a:p>
            <a:pPr eaLnBrk="1" hangingPunct="1"/>
            <a:r>
              <a:rPr lang="en-US" sz="2400" dirty="0" smtClean="0">
                <a:latin typeface="Chalkboard" pitchFamily="-52" charset="0"/>
                <a:ea typeface="ＭＳ Ｐゴシック" pitchFamily="-52" charset="-128"/>
                <a:cs typeface="ＭＳ Ｐゴシック" pitchFamily="-52" charset="-128"/>
              </a:rPr>
              <a:t>You may have a closely managed certificate management process for the one dot </a:t>
            </a:r>
            <a:r>
              <a:rPr lang="en-US" sz="2400" dirty="0" err="1" smtClean="0">
                <a:latin typeface="Chalkboard" pitchFamily="-52" charset="0"/>
                <a:ea typeface="ＭＳ Ｐゴシック" pitchFamily="-52" charset="-128"/>
                <a:cs typeface="ＭＳ Ｐゴシック" pitchFamily="-52" charset="-128"/>
              </a:rPr>
              <a:t>edu</a:t>
            </a:r>
            <a:r>
              <a:rPr lang="en-US" sz="2400" dirty="0" smtClean="0">
                <a:latin typeface="Chalkboard" pitchFamily="-52" charset="0"/>
                <a:ea typeface="ＭＳ Ｐゴシック" pitchFamily="-52" charset="-128"/>
                <a:cs typeface="ＭＳ Ｐゴシック" pitchFamily="-52" charset="-128"/>
              </a:rPr>
              <a:t> domain your school primarily uses, but I bet you also have a "</a:t>
            </a:r>
            <a:r>
              <a:rPr lang="en-US" sz="2400" dirty="0" err="1" smtClean="0">
                <a:latin typeface="Chalkboard" pitchFamily="-52" charset="0"/>
                <a:ea typeface="ＭＳ Ｐゴシック" pitchFamily="-52" charset="-128"/>
                <a:cs typeface="ＭＳ Ｐゴシック" pitchFamily="-52" charset="-128"/>
              </a:rPr>
              <a:t>hodge</a:t>
            </a:r>
            <a:r>
              <a:rPr lang="en-US" sz="2400" dirty="0" smtClean="0">
                <a:latin typeface="Chalkboard" pitchFamily="-52" charset="0"/>
                <a:ea typeface="ＭＳ Ｐゴシック" pitchFamily="-52" charset="-128"/>
                <a:cs typeface="ＭＳ Ｐゴシック" pitchFamily="-52" charset="-128"/>
              </a:rPr>
              <a:t> </a:t>
            </a:r>
            <a:r>
              <a:rPr lang="en-US" sz="2400" dirty="0" err="1" smtClean="0">
                <a:latin typeface="Chalkboard" pitchFamily="-52" charset="0"/>
                <a:ea typeface="ＭＳ Ｐゴシック" pitchFamily="-52" charset="-128"/>
                <a:cs typeface="ＭＳ Ｐゴシック" pitchFamily="-52" charset="-128"/>
              </a:rPr>
              <a:t>podge</a:t>
            </a:r>
            <a:r>
              <a:rPr lang="en-US" sz="2400" dirty="0" smtClean="0">
                <a:latin typeface="Chalkboard" pitchFamily="-52" charset="0"/>
                <a:ea typeface="ＭＳ Ｐゴシック" pitchFamily="-52" charset="-128"/>
                <a:cs typeface="ＭＳ Ｐゴシック" pitchFamily="-52" charset="-128"/>
              </a:rPr>
              <a:t>" of dot </a:t>
            </a:r>
            <a:r>
              <a:rPr lang="en-US" sz="2400" dirty="0" err="1" smtClean="0">
                <a:latin typeface="Chalkboard" pitchFamily="-52" charset="0"/>
                <a:ea typeface="ＭＳ Ｐゴシック" pitchFamily="-52" charset="-128"/>
                <a:cs typeface="ＭＳ Ｐゴシック" pitchFamily="-52" charset="-128"/>
              </a:rPr>
              <a:t>coms</a:t>
            </a:r>
            <a:r>
              <a:rPr lang="en-US" sz="2400" dirty="0" smtClean="0">
                <a:latin typeface="Chalkboard" pitchFamily="-52" charset="0"/>
                <a:ea typeface="ＭＳ Ｐゴシック" pitchFamily="-52" charset="-128"/>
                <a:cs typeface="ＭＳ Ｐゴシック" pitchFamily="-52" charset="-128"/>
              </a:rPr>
              <a:t> or dot orgs or legacy </a:t>
            </a:r>
            <a:r>
              <a:rPr lang="en-US" sz="2400" dirty="0" err="1" smtClean="0">
                <a:latin typeface="Chalkboard" pitchFamily="-52" charset="0"/>
                <a:ea typeface="ＭＳ Ｐゴシック" pitchFamily="-52" charset="-128"/>
                <a:cs typeface="ＭＳ Ｐゴシック" pitchFamily="-52" charset="-128"/>
              </a:rPr>
              <a:t>edu</a:t>
            </a:r>
            <a:r>
              <a:rPr lang="en-US" sz="2400" dirty="0" smtClean="0">
                <a:latin typeface="Chalkboard" pitchFamily="-52" charset="0"/>
                <a:ea typeface="ＭＳ Ｐゴシック" pitchFamily="-52" charset="-128"/>
                <a:cs typeface="ＭＳ Ｐゴシック" pitchFamily="-52" charset="-128"/>
              </a:rPr>
              <a:t> domains that are also in use. </a:t>
            </a:r>
          </a:p>
          <a:p>
            <a:pPr eaLnBrk="1" hangingPunct="1"/>
            <a:r>
              <a:rPr lang="en-US" sz="2400" dirty="0" smtClean="0">
                <a:latin typeface="Chalkboard" pitchFamily="-52" charset="0"/>
                <a:ea typeface="ＭＳ Ｐゴシック" pitchFamily="-52" charset="-128"/>
                <a:cs typeface="ＭＳ Ｐゴシック" pitchFamily="-52" charset="-128"/>
              </a:rPr>
              <a:t>How do </a:t>
            </a:r>
            <a:r>
              <a:rPr lang="en-US" sz="2400" dirty="0" err="1" smtClean="0">
                <a:latin typeface="Chalkboard" pitchFamily="-52" charset="0"/>
                <a:ea typeface="ＭＳ Ｐゴシック" pitchFamily="-52" charset="-128"/>
                <a:cs typeface="ＭＳ Ｐゴシック" pitchFamily="-52" charset="-128"/>
              </a:rPr>
              <a:t>certs</a:t>
            </a:r>
            <a:r>
              <a:rPr lang="en-US" sz="2400" dirty="0" smtClean="0">
                <a:latin typeface="Chalkboard" pitchFamily="-52" charset="0"/>
                <a:ea typeface="ＭＳ Ｐゴシック" pitchFamily="-52" charset="-128"/>
                <a:cs typeface="ＭＳ Ｐゴシック" pitchFamily="-52" charset="-128"/>
              </a:rPr>
              <a:t> for THOSE domains get handled? </a:t>
            </a:r>
          </a:p>
          <a:p>
            <a:pPr eaLnBrk="1" hangingPunct="1"/>
            <a:r>
              <a:rPr lang="en-US" sz="2400" dirty="0" smtClean="0">
                <a:latin typeface="Chalkboard" pitchFamily="-52" charset="0"/>
                <a:ea typeface="ＭＳ Ｐゴシック" pitchFamily="-52" charset="-128"/>
                <a:cs typeface="ＭＳ Ｐゴシック" pitchFamily="-52" charset="-128"/>
              </a:rPr>
              <a:t>Anyone who's on the domain's whois points of contact, or who can read common role accounts (root, postmaster, etc.) for that domain, may be able to request a domain validation certificate from some </a:t>
            </a:r>
            <a:r>
              <a:rPr lang="en-US" sz="2400" dirty="0" err="1" smtClean="0">
                <a:latin typeface="Chalkboard" pitchFamily="-52" charset="0"/>
                <a:ea typeface="ＭＳ Ｐゴシック" pitchFamily="-52" charset="-128"/>
                <a:cs typeface="ＭＳ Ｐゴシック" pitchFamily="-52" charset="-128"/>
              </a:rPr>
              <a:t>CAs</a:t>
            </a:r>
            <a:r>
              <a:rPr lang="en-US" sz="2400" dirty="0" smtClean="0">
                <a:latin typeface="Chalkboard" pitchFamily="-52" charset="0"/>
                <a:ea typeface="ＭＳ Ｐゴシック" pitchFamily="-52" charset="-128"/>
                <a:cs typeface="ＭＳ Ｐゴシック" pitchFamily="-52" charset="-128"/>
              </a:rPr>
              <a:t>, and in many cases I'll be you that they've already done so!</a:t>
            </a:r>
            <a:endParaRPr lang="en-US" sz="2400" dirty="0" smtClean="0">
              <a:latin typeface="Chalkboard" pitchFamily="-52" charset="0"/>
              <a:ea typeface="ＭＳ Ｐゴシック" pitchFamily="-52" charset="-128"/>
              <a:cs typeface="ＭＳ Ｐゴシック" pitchFamily="-52" charset="-128"/>
              <a:sym typeface="Wingdings" pitchFamily="-52" charset="2"/>
            </a:endParaRPr>
          </a:p>
          <a:p>
            <a:pPr eaLnBrk="1" hangingPunct="1"/>
            <a:r>
              <a:rPr lang="en-US" sz="2400" dirty="0" smtClean="0">
                <a:latin typeface="Chalkboard" pitchFamily="-52" charset="0"/>
                <a:ea typeface="ＭＳ Ｐゴシック" pitchFamily="-52" charset="-128"/>
                <a:cs typeface="ＭＳ Ｐゴシック" pitchFamily="-52" charset="-128"/>
                <a:sym typeface="Wingdings" pitchFamily="-52" charset="2"/>
              </a:rPr>
              <a:t>Is that how you expected this to all work? :-;</a:t>
            </a:r>
            <a:r>
              <a:rPr lang="en-US" sz="2400" dirty="0" smtClean="0">
                <a:latin typeface="Chalkboard" pitchFamily="-52" charset="0"/>
                <a:ea typeface="ＭＳ Ｐゴシック" pitchFamily="-52" charset="-128"/>
                <a:cs typeface="ＭＳ Ｐゴシック" pitchFamily="-52" charset="-128"/>
              </a:rPr>
              <a:t> </a:t>
            </a:r>
          </a:p>
        </p:txBody>
      </p:sp>
      <p:sp>
        <p:nvSpPr>
          <p:cNvPr id="4" name="Slide Number Placeholder 3"/>
          <p:cNvSpPr>
            <a:spLocks noGrp="1"/>
          </p:cNvSpPr>
          <p:nvPr>
            <p:ph type="sldNum" sz="quarter" idx="12"/>
          </p:nvPr>
        </p:nvSpPr>
        <p:spPr/>
        <p:txBody>
          <a:bodyPr/>
          <a:lstStyle/>
          <a:p>
            <a:pPr>
              <a:defRPr/>
            </a:pPr>
            <a:fld id="{88237B81-6DD0-42AA-96C8-FA5D75CEE7EB}"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Title 1"/>
          <p:cNvSpPr>
            <a:spLocks noGrp="1"/>
          </p:cNvSpPr>
          <p:nvPr>
            <p:ph type="title"/>
          </p:nvPr>
        </p:nvSpPr>
        <p:spPr>
          <a:xfrm>
            <a:off x="0" y="149225"/>
            <a:ext cx="9144000" cy="415925"/>
          </a:xfrm>
        </p:spPr>
        <p:txBody>
          <a:bodyPr/>
          <a:lstStyle/>
          <a:p>
            <a:pPr eaLnBrk="1" hangingPunct="1"/>
            <a:r>
              <a:rPr lang="en-US" sz="3200" b="1" smtClean="0">
                <a:latin typeface="Chalkboard" pitchFamily="-52" charset="0"/>
                <a:ea typeface="ＭＳ Ｐゴシック" pitchFamily="-52" charset="-128"/>
                <a:cs typeface="ＭＳ Ｐゴシック" pitchFamily="-52" charset="-128"/>
              </a:rPr>
              <a:t>Certificate Characteristics</a:t>
            </a:r>
          </a:p>
        </p:txBody>
      </p:sp>
      <p:sp>
        <p:nvSpPr>
          <p:cNvPr id="89091"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We also haven't talked about certificate "characteristics:"</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What </a:t>
            </a:r>
            <a:r>
              <a:rPr lang="en-US" sz="2400" b="1" dirty="0" smtClean="0">
                <a:latin typeface="Chalkboard" pitchFamily="-52" charset="0"/>
                <a:ea typeface="ＭＳ Ｐゴシック" pitchFamily="-52" charset="-128"/>
                <a:cs typeface="ＭＳ Ｐゴシック" pitchFamily="-52" charset="-128"/>
              </a:rPr>
              <a:t>DURATION</a:t>
            </a:r>
            <a:r>
              <a:rPr lang="en-US" sz="2400" dirty="0" smtClean="0">
                <a:latin typeface="Chalkboard" pitchFamily="-52" charset="0"/>
                <a:ea typeface="ＭＳ Ｐゴシック" pitchFamily="-52" charset="-128"/>
                <a:cs typeface="ＭＳ Ｐゴシック" pitchFamily="-52" charset="-128"/>
              </a:rPr>
              <a:t> certificates should you buy?</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Are </a:t>
            </a:r>
            <a:r>
              <a:rPr lang="en-US" sz="2400" b="1" dirty="0" smtClean="0">
                <a:latin typeface="Chalkboard" pitchFamily="-52" charset="0"/>
                <a:ea typeface="ＭＳ Ｐゴシック" pitchFamily="-52" charset="-128"/>
                <a:cs typeface="ＭＳ Ｐゴシック" pitchFamily="-52" charset="-128"/>
              </a:rPr>
              <a:t>WILDCARD</a:t>
            </a:r>
            <a:r>
              <a:rPr lang="en-US" sz="2400" dirty="0" smtClean="0">
                <a:latin typeface="Chalkboard" pitchFamily="-52" charset="0"/>
                <a:ea typeface="ＭＳ Ｐゴシック" pitchFamily="-52" charset="-128"/>
                <a:cs typeface="ＭＳ Ｐゴシック" pitchFamily="-52" charset="-128"/>
              </a:rPr>
              <a:t> certificates a good idea? They're sure</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convenient, but might they be TOO convenient?</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Do you need </a:t>
            </a:r>
            <a:r>
              <a:rPr lang="en-US" sz="2400" dirty="0" err="1" smtClean="0">
                <a:latin typeface="Chalkboard" pitchFamily="-52" charset="0"/>
                <a:ea typeface="ＭＳ Ｐゴシック" pitchFamily="-52" charset="-128"/>
                <a:cs typeface="ＭＳ Ｐゴシック" pitchFamily="-52" charset="-128"/>
              </a:rPr>
              <a:t>certs</a:t>
            </a:r>
            <a:r>
              <a:rPr lang="en-US" sz="2400" dirty="0" smtClean="0">
                <a:latin typeface="Chalkboard" pitchFamily="-52" charset="0"/>
                <a:ea typeface="ＭＳ Ｐゴシック" pitchFamily="-52" charset="-128"/>
                <a:cs typeface="ＭＳ Ｐゴシック" pitchFamily="-52" charset="-128"/>
              </a:rPr>
              <a:t> with </a:t>
            </a:r>
            <a:r>
              <a:rPr lang="en-US" sz="2400" b="1" dirty="0" smtClean="0">
                <a:latin typeface="Chalkboard" pitchFamily="-52" charset="0"/>
                <a:ea typeface="ＭＳ Ｐゴシック" pitchFamily="-52" charset="-128"/>
                <a:cs typeface="ＭＳ Ｐゴシック" pitchFamily="-52" charset="-128"/>
              </a:rPr>
              <a:t>2048 BIT SIGNATURES?</a:t>
            </a:r>
            <a:r>
              <a:rPr lang="en-US" sz="2400" dirty="0" smtClean="0">
                <a:latin typeface="Chalkboard" pitchFamily="-52" charset="0"/>
                <a:ea typeface="ＭＳ Ｐゴシック" pitchFamily="-52" charset="-128"/>
                <a:cs typeface="ＭＳ Ｐゴシック" pitchFamily="-52" charset="-128"/>
              </a:rPr>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t>
            </a:r>
            <a:r>
              <a:rPr lang="en-US" sz="2000" dirty="0" smtClean="0">
                <a:latin typeface="Chalkboard" pitchFamily="-52" charset="0"/>
                <a:ea typeface="ＭＳ Ｐゴシック" pitchFamily="-52" charset="-128"/>
                <a:cs typeface="ＭＳ Ｐゴシック" pitchFamily="-52" charset="-128"/>
              </a:rPr>
              <a:t>( www.incommonfederation.org/cert/doc/2048-bit-Certificates.pdf )</a:t>
            </a:r>
            <a:r>
              <a:rPr lang="en-US" sz="2400" dirty="0" smtClean="0">
                <a:latin typeface="Chalkboard" pitchFamily="-52" charset="0"/>
                <a:ea typeface="ＭＳ Ｐゴシック" pitchFamily="-52" charset="-128"/>
                <a:cs typeface="ＭＳ Ｐゴシック" pitchFamily="-52" charset="-128"/>
              </a:rPr>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How about </a:t>
            </a:r>
            <a:r>
              <a:rPr lang="en-US" sz="2400" b="1" dirty="0" smtClean="0">
                <a:latin typeface="Chalkboard" pitchFamily="-52" charset="0"/>
                <a:ea typeface="ＭＳ Ｐゴシック" pitchFamily="-52" charset="-128"/>
                <a:cs typeface="ＭＳ Ｐゴシック" pitchFamily="-52" charset="-128"/>
              </a:rPr>
              <a:t>EXTENDED VALIDATION </a:t>
            </a:r>
            <a:r>
              <a:rPr lang="en-US" sz="2400" dirty="0" smtClean="0">
                <a:latin typeface="Chalkboard" pitchFamily="-52" charset="0"/>
                <a:ea typeface="ＭＳ Ｐゴシック" pitchFamily="-52" charset="-128"/>
                <a:cs typeface="ＭＳ Ｐゴシック" pitchFamily="-52" charset="-128"/>
              </a:rPr>
              <a:t>(so-called "green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bar") </a:t>
            </a:r>
            <a:r>
              <a:rPr lang="en-US" sz="2400" dirty="0" err="1" smtClean="0">
                <a:latin typeface="Chalkboard" pitchFamily="-52" charset="0"/>
                <a:ea typeface="ＭＳ Ｐゴシック" pitchFamily="-52" charset="-128"/>
                <a:cs typeface="ＭＳ Ｐゴシック" pitchFamily="-52" charset="-128"/>
              </a:rPr>
              <a:t>certs</a:t>
            </a:r>
            <a:r>
              <a:rPr lang="en-US" sz="2400" dirty="0" smtClean="0">
                <a:latin typeface="Chalkboard" pitchFamily="-52" charset="0"/>
                <a:ea typeface="ＭＳ Ｐゴシック" pitchFamily="-52" charset="-128"/>
                <a:cs typeface="ＭＳ Ｐゴシック" pitchFamily="-52" charset="-128"/>
              </a:rPr>
              <a:t>? (They cost more from traditional </a:t>
            </a:r>
            <a:r>
              <a:rPr lang="en-US" sz="2400" dirty="0" err="1" smtClean="0">
                <a:latin typeface="Chalkboard" pitchFamily="-52" charset="0"/>
                <a:ea typeface="ＭＳ Ｐゴシック" pitchFamily="-52" charset="-128"/>
                <a:cs typeface="ＭＳ Ｐゴシック" pitchFamily="-52" charset="-128"/>
              </a:rPr>
              <a:t>CAs</a:t>
            </a:r>
            <a:r>
              <a:rPr lang="en-US" sz="2400" dirty="0" smtClean="0">
                <a:latin typeface="Chalkboard" pitchFamily="-52" charset="0"/>
                <a:ea typeface="ＭＳ Ｐゴシック" pitchFamily="-52" charset="-128"/>
                <a:cs typeface="ＭＳ Ｐゴシック" pitchFamily="-52" charset="-128"/>
              </a:rPr>
              <a:t>, but</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that may not be true if you purchase them from</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the </a:t>
            </a:r>
            <a:r>
              <a:rPr lang="en-US" sz="2400" dirty="0" err="1" smtClean="0">
                <a:latin typeface="Chalkboard" pitchFamily="-52" charset="0"/>
                <a:ea typeface="ＭＳ Ｐゴシック" pitchFamily="-52" charset="-128"/>
                <a:cs typeface="ＭＳ Ｐゴシック" pitchFamily="-52" charset="-128"/>
              </a:rPr>
              <a:t>InCommon</a:t>
            </a:r>
            <a:r>
              <a:rPr lang="en-US" sz="2400" dirty="0" smtClean="0">
                <a:latin typeface="Chalkboard" pitchFamily="-52" charset="0"/>
                <a:ea typeface="ＭＳ Ｐゴシック" pitchFamily="-52" charset="-128"/>
                <a:cs typeface="ＭＳ Ｐゴシック" pitchFamily="-52" charset="-128"/>
              </a:rPr>
              <a:t> certificate program)</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What about things like "Step Up" or "Server Gated</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Cryptography" (SGC) </a:t>
            </a:r>
            <a:r>
              <a:rPr lang="en-US" sz="2400" dirty="0" err="1" smtClean="0">
                <a:latin typeface="Chalkboard" pitchFamily="-52" charset="0"/>
                <a:ea typeface="ＭＳ Ｐゴシック" pitchFamily="-52" charset="-128"/>
                <a:cs typeface="ＭＳ Ｐゴシック" pitchFamily="-52" charset="-128"/>
              </a:rPr>
              <a:t>certs</a:t>
            </a:r>
            <a:r>
              <a:rPr lang="en-US" sz="2400" dirty="0" smtClean="0">
                <a:latin typeface="Chalkboard" pitchFamily="-52" charset="0"/>
                <a:ea typeface="ＭＳ Ｐゴシック" pitchFamily="-52" charset="-128"/>
                <a:cs typeface="ＭＳ Ｐゴシック" pitchFamily="-52" charset="-128"/>
              </a:rPr>
              <a:t>? Believe it or not, some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schools </a:t>
            </a:r>
            <a:r>
              <a:rPr lang="en-US" sz="2400" b="1" u="sng" dirty="0" smtClean="0">
                <a:latin typeface="Chalkboard" pitchFamily="-52" charset="0"/>
                <a:ea typeface="ＭＳ Ｐゴシック" pitchFamily="-52" charset="-128"/>
                <a:cs typeface="ＭＳ Ｐゴシック" pitchFamily="-52" charset="-128"/>
              </a:rPr>
              <a:t>are</a:t>
            </a:r>
            <a:r>
              <a:rPr lang="en-US" sz="2400" dirty="0" smtClean="0">
                <a:latin typeface="Chalkboard" pitchFamily="-52" charset="0"/>
                <a:ea typeface="ＭＳ Ｐゴシック" pitchFamily="-52" charset="-128"/>
                <a:cs typeface="ＭＳ Ｐゴシック" pitchFamily="-52" charset="-128"/>
              </a:rPr>
              <a:t> still using them (I wouldn't be). (Nice</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article on that topic at http://</a:t>
            </a:r>
            <a:r>
              <a:rPr lang="en-US" sz="2400" dirty="0" err="1" smtClean="0">
                <a:latin typeface="Chalkboard" pitchFamily="-52" charset="0"/>
                <a:ea typeface="ＭＳ Ｐゴシック" pitchFamily="-52" charset="-128"/>
                <a:cs typeface="ＭＳ Ｐゴシック" pitchFamily="-52" charset="-128"/>
              </a:rPr>
              <a:t>www.sslshopper.com</a:t>
            </a:r>
            <a:r>
              <a:rPr lang="en-US" sz="2400" dirty="0" smtClean="0">
                <a:latin typeface="Chalkboard" pitchFamily="-52" charset="0"/>
                <a:ea typeface="ＭＳ Ｐゴシック" pitchFamily="-52" charset="-128"/>
                <a:cs typeface="ＭＳ Ｐゴシック" pitchFamily="-52" charset="-128"/>
              </a:rPr>
              <a:t>/</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article-say-no-to-</a:t>
            </a:r>
            <a:r>
              <a:rPr lang="en-US" sz="2400" dirty="0" err="1" smtClean="0">
                <a:latin typeface="Chalkboard" pitchFamily="-52" charset="0"/>
                <a:ea typeface="ＭＳ Ｐゴシック" pitchFamily="-52" charset="-128"/>
                <a:cs typeface="ＭＳ Ｐゴシック" pitchFamily="-52" charset="-128"/>
              </a:rPr>
              <a:t>sgc-ssl-certificates.html</a:t>
            </a:r>
            <a:r>
              <a:rPr lang="en-US" sz="2400" dirty="0" smtClean="0">
                <a:latin typeface="Chalkboard" pitchFamily="-52" charset="0"/>
                <a:ea typeface="ＭＳ Ｐゴシック" pitchFamily="-52" charset="-128"/>
                <a:cs typeface="ＭＳ Ｐゴシック" pitchFamily="-52" charset="-128"/>
              </a:rPr>
              <a:t> )</a:t>
            </a:r>
            <a:br>
              <a:rPr lang="en-US" sz="2400" dirty="0" smtClean="0">
                <a:latin typeface="Chalkboard" pitchFamily="-52" charset="0"/>
                <a:ea typeface="ＭＳ Ｐゴシック" pitchFamily="-52" charset="-128"/>
                <a:cs typeface="ＭＳ Ｐゴシック" pitchFamily="-52" charset="-128"/>
              </a:rPr>
            </a:br>
            <a:endParaRPr lang="en-US" sz="2400" dirty="0" smtClean="0">
              <a:latin typeface="Chalkboard" pitchFamily="-52" charset="0"/>
              <a:ea typeface="ＭＳ Ｐゴシック" pitchFamily="-52" charset="-128"/>
              <a:cs typeface="ＭＳ Ｐゴシック" pitchFamily="-52" charset="-128"/>
            </a:endParaRPr>
          </a:p>
        </p:txBody>
      </p:sp>
      <p:sp>
        <p:nvSpPr>
          <p:cNvPr id="4" name="Slide Number Placeholder 3"/>
          <p:cNvSpPr>
            <a:spLocks noGrp="1"/>
          </p:cNvSpPr>
          <p:nvPr>
            <p:ph type="sldNum" sz="quarter" idx="12"/>
          </p:nvPr>
        </p:nvSpPr>
        <p:spPr/>
        <p:txBody>
          <a:bodyPr/>
          <a:lstStyle/>
          <a:p>
            <a:pPr>
              <a:defRPr/>
            </a:pPr>
            <a:fld id="{1BE78A5E-7F86-446D-A43D-C9A45E742FB8}"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Title 1"/>
          <p:cNvSpPr>
            <a:spLocks noGrp="1"/>
          </p:cNvSpPr>
          <p:nvPr>
            <p:ph type="title"/>
          </p:nvPr>
        </p:nvSpPr>
        <p:spPr>
          <a:xfrm>
            <a:off x="0" y="149225"/>
            <a:ext cx="9144000" cy="415925"/>
          </a:xfrm>
        </p:spPr>
        <p:txBody>
          <a:bodyPr/>
          <a:lstStyle/>
          <a:p>
            <a:pPr eaLnBrk="1" hangingPunct="1"/>
            <a:r>
              <a:rPr lang="en-US" sz="3200" b="1" smtClean="0">
                <a:latin typeface="Chalkboard" pitchFamily="-52" charset="0"/>
                <a:ea typeface="ＭＳ Ｐゴシック" pitchFamily="-52" charset="-128"/>
                <a:cs typeface="ＭＳ Ｐゴシック" pitchFamily="-52" charset="-128"/>
              </a:rPr>
              <a:t>Using Server Certs Beyond "Just" The Web</a:t>
            </a:r>
          </a:p>
        </p:txBody>
      </p:sp>
      <p:sp>
        <p:nvSpPr>
          <p:cNvPr id="91139"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Another interesting topic: certificates aren't a technology limited just to web servers. Have you considered using certificates to secure other campus services, too?</a:t>
            </a: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For example, you can (and should!) use SSL/TLS wherever else you can, or wherever passwords are transmitted, such as for:</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SMTPS (secure opportunistic encryption of server-to</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server email, when both sides support it)</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IMAPS (secure user access to their email via dedicated</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clients such as Thunderbird or Outlook – they ARE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logging in, after all, right?)</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Secure Submit (secure authenticated email submission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by users)</a:t>
            </a:r>
          </a:p>
        </p:txBody>
      </p:sp>
      <p:sp>
        <p:nvSpPr>
          <p:cNvPr id="4" name="Slide Number Placeholder 3"/>
          <p:cNvSpPr>
            <a:spLocks noGrp="1"/>
          </p:cNvSpPr>
          <p:nvPr>
            <p:ph type="sldNum" sz="quarter" idx="12"/>
          </p:nvPr>
        </p:nvSpPr>
        <p:spPr/>
        <p:txBody>
          <a:bodyPr/>
          <a:lstStyle/>
          <a:p>
            <a:pPr>
              <a:defRPr/>
            </a:pPr>
            <a:fld id="{16E1FF9D-5237-4747-BB3E-41B3F9524847}"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Title 1"/>
          <p:cNvSpPr>
            <a:spLocks noGrp="1"/>
          </p:cNvSpPr>
          <p:nvPr>
            <p:ph type="title"/>
          </p:nvPr>
        </p:nvSpPr>
        <p:spPr>
          <a:xfrm>
            <a:off x="0" y="149225"/>
            <a:ext cx="9144000" cy="415925"/>
          </a:xfrm>
        </p:spPr>
        <p:txBody>
          <a:bodyPr/>
          <a:lstStyle/>
          <a:p>
            <a:pPr eaLnBrk="1" hangingPunct="1"/>
            <a:r>
              <a:rPr lang="en-US" sz="3200" b="1" smtClean="0">
                <a:latin typeface="Chalkboard" pitchFamily="-52" charset="0"/>
                <a:ea typeface="ＭＳ Ｐゴシック" pitchFamily="-52" charset="-128"/>
                <a:cs typeface="ＭＳ Ｐゴシック" pitchFamily="-52" charset="-128"/>
              </a:rPr>
              <a:t>Personal Certs</a:t>
            </a:r>
          </a:p>
        </p:txBody>
      </p:sp>
      <p:sp>
        <p:nvSpPr>
          <p:cNvPr id="92163" name="Content Placeholder 2"/>
          <p:cNvSpPr>
            <a:spLocks noGrp="1"/>
          </p:cNvSpPr>
          <p:nvPr>
            <p:ph idx="1"/>
          </p:nvPr>
        </p:nvSpPr>
        <p:spPr>
          <a:xfrm>
            <a:off x="157163" y="785813"/>
            <a:ext cx="8785225" cy="5835650"/>
          </a:xfrm>
        </p:spPr>
        <p:txBody>
          <a:bodyPr/>
          <a:lstStyle/>
          <a:p>
            <a:pPr eaLnBrk="1" hangingPunct="1"/>
            <a:r>
              <a:rPr lang="en-US" sz="2400" smtClean="0">
                <a:latin typeface="Chalkboard" pitchFamily="-52" charset="0"/>
                <a:ea typeface="ＭＳ Ｐゴシック" pitchFamily="-52" charset="-128"/>
                <a:cs typeface="ＭＳ Ｐゴシック" pitchFamily="-52" charset="-128"/>
              </a:rPr>
              <a:t>We also don't really have much time left today to talk about personal certificates, but that's another potential "game changer" from the InCommon Certificate program.</a:t>
            </a:r>
          </a:p>
          <a:p>
            <a:pPr eaLnBrk="1" hangingPunct="1"/>
            <a:endParaRPr lang="en-US" sz="2400" smtClean="0">
              <a:latin typeface="Chalkboard" pitchFamily="-52" charset="0"/>
              <a:ea typeface="ＭＳ Ｐゴシック" pitchFamily="-52" charset="-128"/>
              <a:cs typeface="ＭＳ Ｐゴシック" pitchFamily="-52" charset="-128"/>
            </a:endParaRPr>
          </a:p>
          <a:p>
            <a:pPr eaLnBrk="1" hangingPunct="1"/>
            <a:r>
              <a:rPr lang="en-US" sz="2400" smtClean="0">
                <a:latin typeface="Chalkboard" pitchFamily="-52" charset="0"/>
                <a:ea typeface="ＭＳ Ｐゴシック" pitchFamily="-52" charset="-128"/>
                <a:cs typeface="ＭＳ Ｐゴシック" pitchFamily="-52" charset="-128"/>
              </a:rPr>
              <a:t>Personal certificates have had limited deployment to date in the U.S., except in the government (where the "Common Access Card" or "CAC" is ubiquitous), but that </a:t>
            </a:r>
            <a:r>
              <a:rPr lang="en-US" sz="2400" b="1" smtClean="0">
                <a:latin typeface="Chalkboard" pitchFamily="-52" charset="0"/>
                <a:ea typeface="ＭＳ Ｐゴシック" pitchFamily="-52" charset="-128"/>
                <a:cs typeface="ＭＳ Ｐゴシック" pitchFamily="-52" charset="-128"/>
              </a:rPr>
              <a:t>may</a:t>
            </a:r>
            <a:r>
              <a:rPr lang="en-US" sz="2400" smtClean="0">
                <a:latin typeface="Chalkboard" pitchFamily="-52" charset="0"/>
                <a:ea typeface="ＭＳ Ｐゴシック" pitchFamily="-52" charset="-128"/>
                <a:cs typeface="ＭＳ Ｐゴシック" pitchFamily="-52" charset="-128"/>
              </a:rPr>
              <a:t> be about to change.</a:t>
            </a:r>
          </a:p>
          <a:p>
            <a:pPr eaLnBrk="1" hangingPunct="1"/>
            <a:endParaRPr lang="en-US" sz="2400" smtClean="0">
              <a:latin typeface="Chalkboard" pitchFamily="-52" charset="0"/>
              <a:ea typeface="ＭＳ Ｐゴシック" pitchFamily="-52" charset="-128"/>
              <a:cs typeface="ＭＳ Ｐゴシック" pitchFamily="-52" charset="-128"/>
            </a:endParaRPr>
          </a:p>
          <a:p>
            <a:pPr eaLnBrk="1" hangingPunct="1"/>
            <a:r>
              <a:rPr lang="en-US" sz="2400" smtClean="0">
                <a:latin typeface="Chalkboard" pitchFamily="-52" charset="0"/>
                <a:ea typeface="ＭＳ Ｐゴシック" pitchFamily="-52" charset="-128"/>
                <a:cs typeface="ＭＳ Ｐゴシック" pitchFamily="-52" charset="-128"/>
              </a:rPr>
              <a:t>Sometimes trying a new technology like personal certs is just a matter of getting your "feet wet."</a:t>
            </a:r>
          </a:p>
          <a:p>
            <a:pPr eaLnBrk="1" hangingPunct="1"/>
            <a:endParaRPr lang="en-US" sz="2400" smtClean="0">
              <a:latin typeface="Chalkboard" pitchFamily="-52" charset="0"/>
              <a:ea typeface="ＭＳ Ｐゴシック" pitchFamily="-52" charset="-128"/>
              <a:cs typeface="ＭＳ Ｐゴシック" pitchFamily="-52" charset="-128"/>
            </a:endParaRPr>
          </a:p>
          <a:p>
            <a:pPr eaLnBrk="1" hangingPunct="1"/>
            <a:r>
              <a:rPr lang="en-US" sz="2400" smtClean="0">
                <a:latin typeface="Chalkboard" pitchFamily="-52" charset="0"/>
                <a:ea typeface="ＭＳ Ｐゴシック" pitchFamily="-52" charset="-128"/>
                <a:cs typeface="ＭＳ Ｐゴシック" pitchFamily="-52" charset="-128"/>
              </a:rPr>
              <a:t>For example, what about using personal certs for S/MIME secured email?</a:t>
            </a:r>
          </a:p>
        </p:txBody>
      </p:sp>
      <p:sp>
        <p:nvSpPr>
          <p:cNvPr id="4" name="Slide Number Placeholder 3"/>
          <p:cNvSpPr>
            <a:spLocks noGrp="1"/>
          </p:cNvSpPr>
          <p:nvPr>
            <p:ph type="sldNum" sz="quarter" idx="12"/>
          </p:nvPr>
        </p:nvSpPr>
        <p:spPr/>
        <p:txBody>
          <a:bodyPr/>
          <a:lstStyle/>
          <a:p>
            <a:pPr>
              <a:defRPr/>
            </a:pPr>
            <a:fld id="{C8BB6CBD-3857-49AA-B08A-82ADCD15CC86}"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Title 1"/>
          <p:cNvSpPr>
            <a:spLocks noGrp="1"/>
          </p:cNvSpPr>
          <p:nvPr>
            <p:ph type="title"/>
          </p:nvPr>
        </p:nvSpPr>
        <p:spPr>
          <a:xfrm>
            <a:off x="0" y="149225"/>
            <a:ext cx="9144000" cy="415925"/>
          </a:xfrm>
        </p:spPr>
        <p:txBody>
          <a:bodyPr/>
          <a:lstStyle/>
          <a:p>
            <a:pPr eaLnBrk="1" hangingPunct="1"/>
            <a:r>
              <a:rPr lang="en-US" sz="2800" b="1" dirty="0" smtClean="0">
                <a:latin typeface="Chalkboard" pitchFamily="-52" charset="0"/>
                <a:ea typeface="ＭＳ Ｐゴシック" pitchFamily="-52" charset="-128"/>
                <a:cs typeface="ＭＳ Ｐゴシック" pitchFamily="-52" charset="-128"/>
              </a:rPr>
              <a:t>S/MIME: An Alternative to PGP/Gnu Privacy Guard</a:t>
            </a:r>
          </a:p>
        </p:txBody>
      </p:sp>
      <p:sp>
        <p:nvSpPr>
          <p:cNvPr id="93187"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While PGP/Gnu Privacy Guard has garnered some traction in the technical community, it's still pretty uncommon among non-technical friends and relatives. </a:t>
            </a:r>
          </a:p>
          <a:p>
            <a:pPr eaLnBrk="1" hangingPunct="1"/>
            <a:r>
              <a:rPr lang="en-US" sz="2400" dirty="0" smtClean="0">
                <a:latin typeface="Chalkboard" pitchFamily="-52" charset="0"/>
                <a:ea typeface="ＭＳ Ｐゴシック" pitchFamily="-52" charset="-128"/>
                <a:cs typeface="ＭＳ Ｐゴシック" pitchFamily="-52" charset="-128"/>
              </a:rPr>
              <a:t>An interesting potential alternative to PGP/Gnu Privacy Guard is S/MIME. Many email clients have built-in S/MIME support, and in some ways key management for S/MIME is far easier than PGP or Gnu Privacy Guard . If you'd like to try using S/MIME on an ad hoc </a:t>
            </a:r>
            <a:r>
              <a:rPr lang="en-US" sz="2400" b="1" dirty="0" smtClean="0">
                <a:latin typeface="Chalkboard" pitchFamily="-52" charset="0"/>
                <a:ea typeface="ＭＳ Ｐゴシック" pitchFamily="-52" charset="-128"/>
                <a:cs typeface="ＭＳ Ｐゴシック" pitchFamily="-52" charset="-128"/>
              </a:rPr>
              <a:t>TEST BASIS</a:t>
            </a:r>
            <a:r>
              <a:rPr lang="en-US" sz="2400" dirty="0" smtClean="0">
                <a:latin typeface="Chalkboard" pitchFamily="-52" charset="0"/>
                <a:ea typeface="ＭＳ Ｐゴシック" pitchFamily="-52" charset="-128"/>
                <a:cs typeface="ＭＳ Ｐゴシック" pitchFamily="-52" charset="-128"/>
              </a:rPr>
              <a:t>, I've got a draft one pager with instructions for doing S/MIME with Thunderbird on the Mac out at:</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http://</a:t>
            </a:r>
            <a:r>
              <a:rPr lang="en-US" sz="2400" dirty="0" err="1" smtClean="0">
                <a:latin typeface="Chalkboard" pitchFamily="-52" charset="0"/>
                <a:ea typeface="ＭＳ Ｐゴシック" pitchFamily="-52" charset="-128"/>
                <a:cs typeface="ＭＳ Ｐゴシック" pitchFamily="-52" charset="-128"/>
              </a:rPr>
              <a:t>pages.uoregon.edu/joe/smime</a:t>
            </a:r>
            <a:r>
              <a:rPr lang="en-US" sz="2400" dirty="0" smtClean="0">
                <a:latin typeface="Chalkboard" pitchFamily="-52" charset="0"/>
                <a:ea typeface="ＭＳ Ｐゴシック" pitchFamily="-52" charset="-128"/>
                <a:cs typeface="ＭＳ Ｐゴシック" pitchFamily="-52" charset="-128"/>
              </a:rPr>
              <a:t>/</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That one pager's available in PDF and </a:t>
            </a:r>
            <a:r>
              <a:rPr lang="en-US" sz="2400" dirty="0" err="1" smtClean="0">
                <a:latin typeface="Chalkboard" pitchFamily="-52" charset="0"/>
                <a:ea typeface="ＭＳ Ｐゴシック" pitchFamily="-52" charset="-128"/>
                <a:cs typeface="ＭＳ Ｐゴシック" pitchFamily="-52" charset="-128"/>
              </a:rPr>
              <a:t>docx</a:t>
            </a:r>
            <a:r>
              <a:rPr lang="en-US" sz="2400" dirty="0" smtClean="0">
                <a:latin typeface="Chalkboard" pitchFamily="-52" charset="0"/>
                <a:ea typeface="ＭＳ Ｐゴシック" pitchFamily="-52" charset="-128"/>
                <a:cs typeface="ＭＳ Ｐゴシック" pitchFamily="-52" charset="-128"/>
              </a:rPr>
              <a:t> formats.</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Any feedback on that </a:t>
            </a:r>
            <a:r>
              <a:rPr lang="en-US" sz="2400" dirty="0" err="1" smtClean="0">
                <a:latin typeface="Chalkboard" pitchFamily="-52" charset="0"/>
                <a:ea typeface="ＭＳ Ｐゴシック" pitchFamily="-52" charset="-128"/>
                <a:cs typeface="ＭＳ Ｐゴシック" pitchFamily="-52" charset="-128"/>
              </a:rPr>
              <a:t>writeup</a:t>
            </a:r>
            <a:r>
              <a:rPr lang="en-US" sz="2400" dirty="0" smtClean="0">
                <a:latin typeface="Chalkboard" pitchFamily="-52" charset="0"/>
                <a:ea typeface="ＭＳ Ｐゴシック" pitchFamily="-52" charset="-128"/>
                <a:cs typeface="ＭＳ Ｐゴシック" pitchFamily="-52" charset="-128"/>
              </a:rPr>
              <a:t> would be appreciated.</a:t>
            </a:r>
          </a:p>
        </p:txBody>
      </p:sp>
      <p:sp>
        <p:nvSpPr>
          <p:cNvPr id="4" name="Slide Number Placeholder 3"/>
          <p:cNvSpPr>
            <a:spLocks noGrp="1"/>
          </p:cNvSpPr>
          <p:nvPr>
            <p:ph type="sldNum" sz="quarter" idx="12"/>
          </p:nvPr>
        </p:nvSpPr>
        <p:spPr/>
        <p:txBody>
          <a:bodyPr/>
          <a:lstStyle/>
          <a:p>
            <a:pPr>
              <a:defRPr/>
            </a:pPr>
            <a:fld id="{1F00B9F4-E251-41C0-8CBA-7C7284D9818F}"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49225"/>
            <a:ext cx="9144000" cy="539750"/>
          </a:xfrm>
        </p:spPr>
        <p:txBody>
          <a:bodyPr/>
          <a:lstStyle/>
          <a:p>
            <a:pPr eaLnBrk="1" hangingPunct="1"/>
            <a:r>
              <a:rPr lang="en-US" sz="2600" b="1" dirty="0" smtClean="0">
                <a:latin typeface="Chalkboard" pitchFamily="-52" charset="0"/>
                <a:ea typeface="ＭＳ Ｐゴシック" pitchFamily="-52" charset="-128"/>
                <a:cs typeface="ＭＳ Ｐゴシック" pitchFamily="-52" charset="-128"/>
              </a:rPr>
              <a:t>Reason #3: Many Education Web Sites Remain Vulnerable</a:t>
            </a:r>
          </a:p>
        </p:txBody>
      </p:sp>
      <p:sp>
        <p:nvSpPr>
          <p:cNvPr id="20483" name="Content Placeholder 2"/>
          <p:cNvSpPr>
            <a:spLocks noGrp="1"/>
          </p:cNvSpPr>
          <p:nvPr>
            <p:ph idx="1"/>
          </p:nvPr>
        </p:nvSpPr>
        <p:spPr>
          <a:xfrm>
            <a:off x="157163" y="942975"/>
            <a:ext cx="8785225" cy="5678488"/>
          </a:xfrm>
        </p:spPr>
        <p:txBody>
          <a:bodyPr/>
          <a:lstStyle/>
          <a:p>
            <a:r>
              <a:rPr lang="en-US" sz="2000" b="1" smtClean="0">
                <a:latin typeface="Chalkboard" pitchFamily="-52" charset="0"/>
                <a:ea typeface="ＭＳ Ｐゴシック" pitchFamily="-52" charset="-128"/>
                <a:cs typeface="ＭＳ Ｐゴシック" pitchFamily="-52" charset="-128"/>
              </a:rPr>
              <a:t>"Most Websites Vulnerable to Attack, WhiteHat Study Says"*</a:t>
            </a:r>
            <a:r>
              <a:rPr lang="en-US" sz="2000" smtClean="0">
                <a:latin typeface="Chalkboard" pitchFamily="-52" charset="0"/>
                <a:ea typeface="ＭＳ Ｐゴシック" pitchFamily="-52" charset="-128"/>
                <a:cs typeface="ＭＳ Ｐゴシック" pitchFamily="-52" charset="-128"/>
              </a:rPr>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The average website has serious vulnerabilities more than nine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months of the year, according to a new report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Heavily regulated industries like healthcare and banking have the 	lowest rates, yet 14 and 16 percent, respectively, of the sites in those 	industries had serious vulnerabilities throughout the year.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The education industry has the dubious honor of leading the category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 </a:t>
            </a:r>
            <a:r>
              <a:rPr lang="en-US" sz="2000" b="1" smtClean="0">
                <a:latin typeface="Chalkboard" pitchFamily="-52" charset="0"/>
                <a:ea typeface="ＭＳ Ｐゴシック" pitchFamily="-52" charset="-128"/>
                <a:cs typeface="ＭＳ Ｐゴシック" pitchFamily="-52" charset="-128"/>
              </a:rPr>
              <a:t>78 percent of [education] sites </a:t>
            </a:r>
            <a:r>
              <a:rPr lang="en-US" sz="2000" smtClean="0">
                <a:latin typeface="Chalkboard" pitchFamily="-52" charset="0"/>
                <a:ea typeface="ＭＳ Ｐゴシック" pitchFamily="-52" charset="-128"/>
                <a:cs typeface="ＭＳ Ｐゴシック" pitchFamily="-52" charset="-128"/>
              </a:rPr>
              <a:t>[...] </a:t>
            </a:r>
            <a:r>
              <a:rPr lang="en-US" sz="2000" b="1" smtClean="0">
                <a:latin typeface="Chalkboard" pitchFamily="-52" charset="0"/>
                <a:ea typeface="ＭＳ Ｐゴシック" pitchFamily="-52" charset="-128"/>
                <a:cs typeface="ＭＳ Ｐゴシック" pitchFamily="-52" charset="-128"/>
              </a:rPr>
              <a:t>were vulnerable </a:t>
            </a:r>
            <a:r>
              <a:rPr lang="en-US" sz="2000" smtClean="0">
                <a:latin typeface="Chalkboard" pitchFamily="-52" charset="0"/>
                <a:ea typeface="ＭＳ Ｐゴシック" pitchFamily="-52" charset="-128"/>
                <a:cs typeface="ＭＳ Ｐゴシック" pitchFamily="-52" charset="-128"/>
              </a:rPr>
              <a:t>[...]</a:t>
            </a:r>
            <a:br>
              <a:rPr lang="en-US" sz="2000" smtClean="0">
                <a:latin typeface="Chalkboard" pitchFamily="-52" charset="0"/>
                <a:ea typeface="ＭＳ Ｐゴシック" pitchFamily="-52" charset="-128"/>
                <a:cs typeface="ＭＳ Ｐゴシック" pitchFamily="-52" charset="-128"/>
              </a:rPr>
            </a:br>
            <a:endParaRPr lang="en-US" sz="2000" smtClean="0">
              <a:latin typeface="Chalkboard" pitchFamily="-52" charset="0"/>
              <a:ea typeface="ＭＳ Ｐゴシック" pitchFamily="-52" charset="-128"/>
              <a:cs typeface="ＭＳ Ｐゴシック" pitchFamily="-52" charset="-128"/>
            </a:endParaRPr>
          </a:p>
          <a:p>
            <a:pPr>
              <a:buFont typeface="Arial" pitchFamily="-52" charset="0"/>
              <a:buNone/>
            </a:pPr>
            <a:r>
              <a:rPr lang="en-US" sz="2000" smtClean="0">
                <a:latin typeface="Chalkboard" pitchFamily="-52" charset="0"/>
                <a:ea typeface="ＭＳ Ｐゴシック" pitchFamily="-52" charset="-128"/>
                <a:cs typeface="ＭＳ Ｐゴシック" pitchFamily="-52" charset="-128"/>
              </a:rPr>
              <a:t>	</a:t>
            </a:r>
          </a:p>
          <a:p>
            <a:pPr>
              <a:buFont typeface="Arial" pitchFamily="-52" charset="0"/>
              <a:buNone/>
            </a:pPr>
            <a:r>
              <a:rPr lang="en-US" sz="2000" smtClean="0">
                <a:latin typeface="Chalkboard" pitchFamily="-52" charset="0"/>
                <a:ea typeface="ＭＳ Ｐゴシック" pitchFamily="-52" charset="-128"/>
                <a:cs typeface="ＭＳ Ｐゴシック" pitchFamily="-52" charset="-128"/>
              </a:rPr>
              <a:t>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	* www.darkreading.com/vulnerability-management/167901026/	security/application-security/229300525/most-websites-vulnerable-to-	attack-whitehat-study-says.html (March 8</a:t>
            </a:r>
            <a:r>
              <a:rPr lang="en-US" sz="2000" baseline="30000" smtClean="0">
                <a:latin typeface="Chalkboard" pitchFamily="-52" charset="0"/>
                <a:ea typeface="ＭＳ Ｐゴシック" pitchFamily="-52" charset="-128"/>
                <a:cs typeface="ＭＳ Ｐゴシック" pitchFamily="-52" charset="-128"/>
              </a:rPr>
              <a:t>th</a:t>
            </a:r>
            <a:r>
              <a:rPr lang="en-US" sz="2000" smtClean="0">
                <a:latin typeface="Chalkboard" pitchFamily="-52" charset="0"/>
                <a:ea typeface="ＭＳ Ｐゴシック" pitchFamily="-52" charset="-128"/>
                <a:cs typeface="ＭＳ Ｐゴシック" pitchFamily="-52" charset="-128"/>
              </a:rPr>
              <a:t>, 2011)</a:t>
            </a:r>
          </a:p>
        </p:txBody>
      </p:sp>
      <p:sp>
        <p:nvSpPr>
          <p:cNvPr id="4" name="Slide Number Placeholder 3"/>
          <p:cNvSpPr>
            <a:spLocks noGrp="1"/>
          </p:cNvSpPr>
          <p:nvPr>
            <p:ph type="sldNum" sz="quarter" idx="12"/>
          </p:nvPr>
        </p:nvSpPr>
        <p:spPr/>
        <p:txBody>
          <a:bodyPr/>
          <a:lstStyle/>
          <a:p>
            <a:pPr>
              <a:defRPr/>
            </a:pPr>
            <a:fld id="{773978B3-9B99-48CC-8967-668A99FC3265}"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Title 1"/>
          <p:cNvSpPr>
            <a:spLocks noGrp="1"/>
          </p:cNvSpPr>
          <p:nvPr>
            <p:ph type="title"/>
          </p:nvPr>
        </p:nvSpPr>
        <p:spPr>
          <a:xfrm>
            <a:off x="0" y="149225"/>
            <a:ext cx="9144000" cy="415925"/>
          </a:xfrm>
        </p:spPr>
        <p:txBody>
          <a:bodyPr/>
          <a:lstStyle/>
          <a:p>
            <a:pPr eaLnBrk="1" hangingPunct="1"/>
            <a:r>
              <a:rPr lang="en-US" sz="2800" b="1" smtClean="0">
                <a:latin typeface="Chalkboard" pitchFamily="-52" charset="0"/>
                <a:ea typeface="ＭＳ Ｐゴシック" pitchFamily="-52" charset="-128"/>
                <a:cs typeface="ＭＳ Ｐゴシック" pitchFamily="-52" charset="-128"/>
              </a:rPr>
              <a:t>Another Topic Related To Personal Certs</a:t>
            </a:r>
          </a:p>
        </p:txBody>
      </p:sp>
      <p:sp>
        <p:nvSpPr>
          <p:cNvPr id="94211"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While you </a:t>
            </a:r>
            <a:r>
              <a:rPr lang="en-US" sz="2400" i="1" dirty="0" smtClean="0">
                <a:latin typeface="Chalkboard" pitchFamily="-52" charset="0"/>
                <a:ea typeface="ＭＳ Ｐゴシック" pitchFamily="-52" charset="-128"/>
                <a:cs typeface="ＭＳ Ｐゴシック" pitchFamily="-52" charset="-128"/>
              </a:rPr>
              <a:t>can</a:t>
            </a:r>
            <a:r>
              <a:rPr lang="en-US" sz="2400" dirty="0" smtClean="0">
                <a:latin typeface="Chalkboard" pitchFamily="-52" charset="0"/>
                <a:ea typeface="ＭＳ Ｐゴシック" pitchFamily="-52" charset="-128"/>
                <a:cs typeface="ＭＳ Ｐゴシック" pitchFamily="-52" charset="-128"/>
              </a:rPr>
              <a:t> store personal </a:t>
            </a:r>
            <a:r>
              <a:rPr lang="en-US" sz="2400" dirty="0" err="1" smtClean="0">
                <a:latin typeface="Chalkboard" pitchFamily="-52" charset="0"/>
                <a:ea typeface="ＭＳ Ｐゴシック" pitchFamily="-52" charset="-128"/>
                <a:cs typeface="ＭＳ Ｐゴシック" pitchFamily="-52" charset="-128"/>
              </a:rPr>
              <a:t>certs</a:t>
            </a:r>
            <a:r>
              <a:rPr lang="en-US" sz="2400" dirty="0" smtClean="0">
                <a:latin typeface="Chalkboard" pitchFamily="-52" charset="0"/>
                <a:ea typeface="ＭＳ Ｐゴシック" pitchFamily="-52" charset="-128"/>
                <a:cs typeface="ＭＳ Ｐゴシック" pitchFamily="-52" charset="-128"/>
              </a:rPr>
              <a:t> in your browser on a dedicated laptop or workstation, it's far more secure to store personal certificates on a secure cryptographic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token that you can carry with you at all times.</a:t>
            </a:r>
          </a:p>
          <a:p>
            <a:pPr eaLnBrk="1" hangingPunct="1"/>
            <a:r>
              <a:rPr lang="en-US" sz="2400" dirty="0" smtClean="0">
                <a:latin typeface="Chalkboard" pitchFamily="-52" charset="0"/>
                <a:ea typeface="ＭＳ Ｐゴシック" pitchFamily="-52" charset="-128"/>
                <a:cs typeface="ＭＳ Ｐゴシック" pitchFamily="-52" charset="-128"/>
              </a:rPr>
              <a:t>I'd love to hear the community's experiences with secure ("FIPS-140 certified") hardware cryptographic devices that they may have used to hold personal certificates.</a:t>
            </a:r>
          </a:p>
          <a:p>
            <a:pPr eaLnBrk="1" hangingPunct="1"/>
            <a:r>
              <a:rPr lang="en-US" sz="2400" dirty="0" smtClean="0">
                <a:latin typeface="Chalkboard" pitchFamily="-52" charset="0"/>
                <a:ea typeface="ＭＳ Ｐゴシック" pitchFamily="-52" charset="-128"/>
                <a:cs typeface="ＭＳ Ｐゴシック" pitchFamily="-52" charset="-128"/>
              </a:rPr>
              <a:t>Do the products you've tried work well with all platforms? (Mac, Linux, Windows, etc.?)</a:t>
            </a:r>
          </a:p>
          <a:p>
            <a:pPr eaLnBrk="1" hangingPunct="1"/>
            <a:r>
              <a:rPr lang="en-US" sz="2400" dirty="0" smtClean="0">
                <a:latin typeface="Chalkboard" pitchFamily="-52" charset="0"/>
                <a:ea typeface="ＭＳ Ｐゴシック" pitchFamily="-52" charset="-128"/>
                <a:cs typeface="ＭＳ Ｐゴシック" pitchFamily="-52" charset="-128"/>
              </a:rPr>
              <a:t>How do you deal with portable devices that may not have an integrated USB port or smart card reader?</a:t>
            </a:r>
          </a:p>
          <a:p>
            <a:pPr eaLnBrk="1" hangingPunct="1"/>
            <a:r>
              <a:rPr lang="en-US" sz="2400" dirty="0" smtClean="0">
                <a:latin typeface="Chalkboard" pitchFamily="-52" charset="0"/>
                <a:ea typeface="ＭＳ Ｐゴシック" pitchFamily="-52" charset="-128"/>
                <a:cs typeface="ＭＳ Ｐゴシック" pitchFamily="-52" charset="-128"/>
              </a:rPr>
              <a:t>Can users load (or reload) their own personal </a:t>
            </a:r>
            <a:r>
              <a:rPr lang="en-US" sz="2400" dirty="0" err="1" smtClean="0">
                <a:latin typeface="Chalkboard" pitchFamily="-52" charset="0"/>
                <a:ea typeface="ＭＳ Ｐゴシック" pitchFamily="-52" charset="-128"/>
                <a:cs typeface="ＭＳ Ｐゴシック" pitchFamily="-52" charset="-128"/>
              </a:rPr>
              <a:t>certs</a:t>
            </a:r>
            <a:r>
              <a:rPr lang="en-US" sz="2400" dirty="0" smtClean="0">
                <a:latin typeface="Chalkboard" pitchFamily="-52" charset="0"/>
                <a:ea typeface="ＭＳ Ｐゴシック" pitchFamily="-52" charset="-128"/>
                <a:cs typeface="ＭＳ Ｐゴシック" pitchFamily="-52" charset="-128"/>
              </a:rPr>
              <a:t>, or do they need to be loaded and administered centrally?</a:t>
            </a:r>
          </a:p>
          <a:p>
            <a:pPr eaLnBrk="1" hangingPunct="1"/>
            <a:r>
              <a:rPr lang="en-US" sz="2400" dirty="0" smtClean="0">
                <a:latin typeface="Chalkboard" pitchFamily="-52" charset="0"/>
                <a:ea typeface="ＭＳ Ｐゴシック" pitchFamily="-52" charset="-128"/>
                <a:cs typeface="ＭＳ Ｐゴシック" pitchFamily="-52" charset="-128"/>
              </a:rPr>
              <a:t>Are hardware tokens for personal </a:t>
            </a:r>
            <a:r>
              <a:rPr lang="en-US" sz="2400" dirty="0" err="1" smtClean="0">
                <a:latin typeface="Chalkboard" pitchFamily="-52" charset="0"/>
                <a:ea typeface="ＭＳ Ｐゴシック" pitchFamily="-52" charset="-128"/>
                <a:cs typeface="ＭＳ Ｐゴシック" pitchFamily="-52" charset="-128"/>
              </a:rPr>
              <a:t>certs</a:t>
            </a:r>
            <a:r>
              <a:rPr lang="en-US" sz="2400" dirty="0" smtClean="0">
                <a:latin typeface="Chalkboard" pitchFamily="-52" charset="0"/>
                <a:ea typeface="ＭＳ Ｐゴシック" pitchFamily="-52" charset="-128"/>
                <a:cs typeface="ＭＳ Ｐゴシック" pitchFamily="-52" charset="-128"/>
              </a:rPr>
              <a:t> "priced right?"</a:t>
            </a:r>
          </a:p>
        </p:txBody>
      </p:sp>
      <p:sp>
        <p:nvSpPr>
          <p:cNvPr id="4" name="Slide Number Placeholder 3"/>
          <p:cNvSpPr>
            <a:spLocks noGrp="1"/>
          </p:cNvSpPr>
          <p:nvPr>
            <p:ph type="sldNum" sz="quarter" idx="12"/>
          </p:nvPr>
        </p:nvSpPr>
        <p:spPr/>
        <p:txBody>
          <a:bodyPr/>
          <a:lstStyle/>
          <a:p>
            <a:pPr>
              <a:defRPr/>
            </a:pPr>
            <a:fld id="{2D58243F-F2C4-472D-8A7D-C10601F94089}"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Title 1"/>
          <p:cNvSpPr>
            <a:spLocks noGrp="1"/>
          </p:cNvSpPr>
          <p:nvPr>
            <p:ph type="title"/>
          </p:nvPr>
        </p:nvSpPr>
        <p:spPr>
          <a:xfrm>
            <a:off x="0" y="149225"/>
            <a:ext cx="9144000" cy="415925"/>
          </a:xfrm>
        </p:spPr>
        <p:txBody>
          <a:bodyPr/>
          <a:lstStyle/>
          <a:p>
            <a:pPr eaLnBrk="1" hangingPunct="1"/>
            <a:r>
              <a:rPr lang="en-US" sz="2600" b="1" smtClean="0">
                <a:latin typeface="Chalkboard" pitchFamily="-52" charset="0"/>
                <a:ea typeface="ＭＳ Ｐゴシック" pitchFamily="-52" charset="-128"/>
                <a:cs typeface="ＭＳ Ｐゴシック" pitchFamily="-52" charset="-128"/>
              </a:rPr>
              <a:t>A Benchmark Two Factor Authenticator, For Comparison</a:t>
            </a:r>
          </a:p>
        </p:txBody>
      </p:sp>
      <p:sp>
        <p:nvSpPr>
          <p:cNvPr id="95235"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We need to try to get to the point where we have secure personal-certificate-based hardware authentication devices that cost no more than my kid's $6.50 </a:t>
            </a:r>
            <a:r>
              <a:rPr lang="en-US" sz="2400" dirty="0" err="1" smtClean="0">
                <a:latin typeface="Chalkboard" pitchFamily="-52" charset="0"/>
                <a:ea typeface="ＭＳ Ｐゴシック" pitchFamily="-52" charset="-128"/>
                <a:cs typeface="ＭＳ Ｐゴシック" pitchFamily="-52" charset="-128"/>
              </a:rPr>
              <a:t>WoW</a:t>
            </a:r>
            <a:r>
              <a:rPr lang="en-US" sz="2400" dirty="0" smtClean="0">
                <a:latin typeface="Chalkboard" pitchFamily="-52" charset="0"/>
                <a:ea typeface="ＭＳ Ｐゴシック" pitchFamily="-52" charset="-128"/>
                <a:cs typeface="ＭＳ Ｐゴシック" pitchFamily="-52" charset="-128"/>
              </a:rPr>
              <a:t> authenticator...</a:t>
            </a:r>
          </a:p>
        </p:txBody>
      </p:sp>
      <p:sp>
        <p:nvSpPr>
          <p:cNvPr id="4" name="Slide Number Placeholder 3"/>
          <p:cNvSpPr>
            <a:spLocks noGrp="1"/>
          </p:cNvSpPr>
          <p:nvPr>
            <p:ph type="sldNum" sz="quarter" idx="12"/>
          </p:nvPr>
        </p:nvSpPr>
        <p:spPr/>
        <p:txBody>
          <a:bodyPr/>
          <a:lstStyle/>
          <a:p>
            <a:pPr>
              <a:defRPr/>
            </a:pPr>
            <a:fld id="{69ED20A1-9A01-4DD8-8E6C-5309F7F8164F}" type="slidenum">
              <a:rPr lang="en-US" smtClean="0"/>
              <a:pPr>
                <a:defRPr/>
              </a:pPr>
              <a:t>41</a:t>
            </a:fld>
            <a:endParaRPr lang="en-US" dirty="0"/>
          </a:p>
        </p:txBody>
      </p:sp>
      <p:pic>
        <p:nvPicPr>
          <p:cNvPr id="95237" name="Picture 4" descr="wow-authenticator.gif"/>
          <p:cNvPicPr>
            <a:picLocks noChangeAspect="1"/>
          </p:cNvPicPr>
          <p:nvPr/>
        </p:nvPicPr>
        <p:blipFill>
          <a:blip r:embed="rId2"/>
          <a:srcRect/>
          <a:stretch>
            <a:fillRect/>
          </a:stretch>
        </p:blipFill>
        <p:spPr bwMode="auto">
          <a:xfrm>
            <a:off x="1831975" y="2116138"/>
            <a:ext cx="5354638" cy="450532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Title 1"/>
          <p:cNvSpPr>
            <a:spLocks noGrp="1"/>
          </p:cNvSpPr>
          <p:nvPr>
            <p:ph type="title"/>
          </p:nvPr>
        </p:nvSpPr>
        <p:spPr>
          <a:xfrm>
            <a:off x="0" y="149225"/>
            <a:ext cx="9144000" cy="415925"/>
          </a:xfrm>
        </p:spPr>
        <p:txBody>
          <a:bodyPr/>
          <a:lstStyle/>
          <a:p>
            <a:pPr eaLnBrk="1" hangingPunct="1"/>
            <a:r>
              <a:rPr lang="en-US" sz="2600" b="1" dirty="0" smtClean="0">
                <a:latin typeface="Chalkboard" pitchFamily="-52" charset="0"/>
                <a:ea typeface="ＭＳ Ｐゴシック" pitchFamily="-52" charset="-128"/>
                <a:cs typeface="ＭＳ Ｐゴシック" pitchFamily="-52" charset="-128"/>
              </a:rPr>
              <a:t>Thanks For The Chance To Talk Today!</a:t>
            </a:r>
          </a:p>
        </p:txBody>
      </p:sp>
      <p:sp>
        <p:nvSpPr>
          <p:cNvPr id="95235" name="Content Placeholder 2"/>
          <p:cNvSpPr>
            <a:spLocks noGrp="1"/>
          </p:cNvSpPr>
          <p:nvPr>
            <p:ph idx="1"/>
          </p:nvPr>
        </p:nvSpPr>
        <p:spPr>
          <a:xfrm>
            <a:off x="157163" y="785813"/>
            <a:ext cx="8785225" cy="5835650"/>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Are there any questions?</a:t>
            </a:r>
          </a:p>
        </p:txBody>
      </p:sp>
      <p:sp>
        <p:nvSpPr>
          <p:cNvPr id="4" name="Slide Number Placeholder 3"/>
          <p:cNvSpPr>
            <a:spLocks noGrp="1"/>
          </p:cNvSpPr>
          <p:nvPr>
            <p:ph type="sldNum" sz="quarter" idx="12"/>
          </p:nvPr>
        </p:nvSpPr>
        <p:spPr/>
        <p:txBody>
          <a:bodyPr/>
          <a:lstStyle/>
          <a:p>
            <a:pPr>
              <a:defRPr/>
            </a:pPr>
            <a:fld id="{69ED20A1-9A01-4DD8-8E6C-5309F7F8164F}" type="slidenum">
              <a:rPr lang="en-US" smtClean="0"/>
              <a:pPr>
                <a:defRPr/>
              </a:pPr>
              <a:t>42</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149225"/>
            <a:ext cx="9144000" cy="1293813"/>
          </a:xfrm>
        </p:spPr>
        <p:txBody>
          <a:bodyPr/>
          <a:lstStyle/>
          <a:p>
            <a:pPr eaLnBrk="1" hangingPunct="1"/>
            <a:r>
              <a:rPr lang="en-US" sz="2800" b="1" dirty="0" smtClean="0">
                <a:latin typeface="Chalkboard" pitchFamily="-52" charset="0"/>
                <a:ea typeface="ＭＳ Ｐゴシック" pitchFamily="-52" charset="-128"/>
                <a:cs typeface="ＭＳ Ｐゴシック" pitchFamily="-52" charset="-128"/>
              </a:rPr>
              <a:t>Reason #4: Some May Mistakenly Believe That The </a:t>
            </a:r>
            <a:br>
              <a:rPr lang="en-US" sz="2800" b="1" dirty="0" smtClean="0">
                <a:latin typeface="Chalkboard" pitchFamily="-52" charset="0"/>
                <a:ea typeface="ＭＳ Ｐゴシック" pitchFamily="-52" charset="-128"/>
                <a:cs typeface="ＭＳ Ｐゴシック" pitchFamily="-52" charset="-128"/>
              </a:rPr>
            </a:br>
            <a:r>
              <a:rPr lang="en-US" sz="2800" b="1" dirty="0" smtClean="0">
                <a:latin typeface="Chalkboard" pitchFamily="-52" charset="0"/>
                <a:ea typeface="ＭＳ Ｐゴシック" pitchFamily="-52" charset="-128"/>
                <a:cs typeface="ＭＳ Ｐゴシック" pitchFamily="-52" charset="-128"/>
              </a:rPr>
              <a:t>Sheer Presence of An "https" Prefix In A URL</a:t>
            </a:r>
            <a:br>
              <a:rPr lang="en-US" sz="2800" b="1" dirty="0" smtClean="0">
                <a:latin typeface="Chalkboard" pitchFamily="-52" charset="0"/>
                <a:ea typeface="ＭＳ Ｐゴシック" pitchFamily="-52" charset="-128"/>
                <a:cs typeface="ＭＳ Ｐゴシック" pitchFamily="-52" charset="-128"/>
              </a:rPr>
            </a:br>
            <a:r>
              <a:rPr lang="en-US" sz="2800" b="1" dirty="0" smtClean="0">
                <a:latin typeface="Chalkboard" pitchFamily="-52" charset="0"/>
                <a:ea typeface="ＭＳ Ｐゴシック" pitchFamily="-52" charset="-128"/>
                <a:cs typeface="ＭＳ Ｐゴシック" pitchFamily="-52" charset="-128"/>
              </a:rPr>
              <a:t>Equates to Overall Web Site "Security"</a:t>
            </a:r>
          </a:p>
        </p:txBody>
      </p:sp>
      <p:sp>
        <p:nvSpPr>
          <p:cNvPr id="21507" name="Content Placeholder 2"/>
          <p:cNvSpPr>
            <a:spLocks noGrp="1"/>
          </p:cNvSpPr>
          <p:nvPr>
            <p:ph idx="1"/>
          </p:nvPr>
        </p:nvSpPr>
        <p:spPr>
          <a:xfrm>
            <a:off x="157163" y="1550988"/>
            <a:ext cx="8785225" cy="5070475"/>
          </a:xfrm>
        </p:spPr>
        <p:txBody>
          <a:bodyPr/>
          <a:lstStyle/>
          <a:p>
            <a:r>
              <a:rPr lang="en-US" sz="2000" smtClean="0">
                <a:latin typeface="Chalkboard" pitchFamily="-52" charset="0"/>
                <a:ea typeface="ＭＳ Ｐゴシック" pitchFamily="-52" charset="-128"/>
                <a:cs typeface="ＭＳ Ｐゴシック" pitchFamily="-52" charset="-128"/>
              </a:rPr>
              <a:t>Many users have been trained to check to see if web sites use "https" (SSL/TLS) before they trust personally identifiable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information (such as credit card numbers) to a web site.</a:t>
            </a:r>
          </a:p>
          <a:p>
            <a:r>
              <a:rPr lang="en-US" sz="2000" smtClean="0">
                <a:latin typeface="Chalkboard" pitchFamily="-52" charset="0"/>
                <a:ea typeface="ＭＳ Ｐゴシック" pitchFamily="-52" charset="-128"/>
                <a:cs typeface="ＭＳ Ｐゴシック" pitchFamily="-52" charset="-128"/>
              </a:rPr>
              <a:t>SSL/TLS support *IS* an important part of securing a web site, but not all SSL/TLS implementations are the same, and just having some sort of SSL/TLS support, by and of itself, is not enough to make your website secure. (SSL/TLS support is "necessary but not sufficient," as mathematicians might say). </a:t>
            </a:r>
          </a:p>
          <a:p>
            <a:r>
              <a:rPr lang="en-US" sz="2000" b="1" smtClean="0">
                <a:latin typeface="Chalkboard" pitchFamily="-52" charset="0"/>
                <a:ea typeface="ＭＳ Ｐゴシック" pitchFamily="-52" charset="-128"/>
                <a:cs typeface="ＭＳ Ｐゴシック" pitchFamily="-52" charset="-128"/>
              </a:rPr>
              <a:t>We need to "step up our game" when it comes to web site security in general (while also improving how we deploy SSL/TLS in particular).</a:t>
            </a:r>
          </a:p>
          <a:p>
            <a:r>
              <a:rPr lang="en-US" sz="2000" smtClean="0">
                <a:latin typeface="Chalkboard" pitchFamily="-52" charset="0"/>
                <a:ea typeface="ＭＳ Ｐゴシック" pitchFamily="-52" charset="-128"/>
                <a:cs typeface="ＭＳ Ｐゴシック" pitchFamily="-52" charset="-128"/>
              </a:rPr>
              <a:t>Confusion on this point is similar to confusion about DNSSEC: while DNSSEC is needed to eliminate some DNS-related vulnerabilities, and it</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is an important thing for sites to do, DNSSEC does NOT fix all potential </a:t>
            </a:r>
            <a:br>
              <a:rPr lang="en-US" sz="2000" smtClean="0">
                <a:latin typeface="Chalkboard" pitchFamily="-52" charset="0"/>
                <a:ea typeface="ＭＳ Ｐゴシック" pitchFamily="-52" charset="-128"/>
                <a:cs typeface="ＭＳ Ｐゴシック" pitchFamily="-52" charset="-128"/>
              </a:rPr>
            </a:br>
            <a:r>
              <a:rPr lang="en-US" sz="2000" smtClean="0">
                <a:latin typeface="Chalkboard" pitchFamily="-52" charset="0"/>
                <a:ea typeface="ＭＳ Ｐゴシック" pitchFamily="-52" charset="-128"/>
                <a:cs typeface="ＭＳ Ｐゴシック" pitchFamily="-52" charset="-128"/>
              </a:rPr>
              <a:t>DNS vulnerabilities (nor does it pretend to do so). Similarly, SSL/TLS helps mitigate some web security vulnerabilities, but is not a magic pill</a:t>
            </a:r>
          </a:p>
          <a:p>
            <a:endParaRPr lang="en-US" sz="2000" smtClean="0">
              <a:latin typeface="Chalkboard" pitchFamily="-52" charset="0"/>
              <a:ea typeface="ＭＳ Ｐゴシック" pitchFamily="-52" charset="-128"/>
              <a:cs typeface="ＭＳ Ｐゴシック" pitchFamily="-52" charset="-128"/>
            </a:endParaRPr>
          </a:p>
        </p:txBody>
      </p:sp>
      <p:sp>
        <p:nvSpPr>
          <p:cNvPr id="4" name="Slide Number Placeholder 3"/>
          <p:cNvSpPr>
            <a:spLocks noGrp="1"/>
          </p:cNvSpPr>
          <p:nvPr>
            <p:ph type="sldNum" sz="quarter" idx="12"/>
          </p:nvPr>
        </p:nvSpPr>
        <p:spPr/>
        <p:txBody>
          <a:bodyPr/>
          <a:lstStyle/>
          <a:p>
            <a:pPr>
              <a:defRPr/>
            </a:pPr>
            <a:fld id="{CCCBBBCF-4FC2-4F39-93D4-04532544DDA1}"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149225"/>
            <a:ext cx="9144000" cy="722313"/>
          </a:xfrm>
        </p:spPr>
        <p:txBody>
          <a:bodyPr/>
          <a:lstStyle/>
          <a:p>
            <a:pPr eaLnBrk="1" hangingPunct="1"/>
            <a:r>
              <a:rPr lang="en-US" sz="2800" b="1" dirty="0" smtClean="0">
                <a:latin typeface="Chalkboard" pitchFamily="-52" charset="0"/>
                <a:ea typeface="ＭＳ Ｐゴシック" pitchFamily="-52" charset="-128"/>
                <a:cs typeface="ＭＳ Ｐゴシック" pitchFamily="-52" charset="-128"/>
              </a:rPr>
              <a:t>Reason #5: There Is (Appropriate!) Increasing </a:t>
            </a:r>
            <a:br>
              <a:rPr lang="en-US" sz="2800" b="1" dirty="0" smtClean="0">
                <a:latin typeface="Chalkboard" pitchFamily="-52" charset="0"/>
                <a:ea typeface="ＭＳ Ｐゴシック" pitchFamily="-52" charset="-128"/>
                <a:cs typeface="ＭＳ Ｐゴシック" pitchFamily="-52" charset="-128"/>
              </a:rPr>
            </a:br>
            <a:r>
              <a:rPr lang="en-US" sz="2800" b="1" dirty="0" smtClean="0">
                <a:latin typeface="Chalkboard" pitchFamily="-52" charset="0"/>
                <a:ea typeface="ＭＳ Ｐゴシック" pitchFamily="-52" charset="-128"/>
                <a:cs typeface="ＭＳ Ｐゴシック" pitchFamily="-52" charset="-128"/>
              </a:rPr>
              <a:t>Public Scrutiny Of Internet SSL/TLS Usage</a:t>
            </a:r>
          </a:p>
        </p:txBody>
      </p:sp>
      <p:sp>
        <p:nvSpPr>
          <p:cNvPr id="4" name="Slide Number Placeholder 3"/>
          <p:cNvSpPr>
            <a:spLocks noGrp="1"/>
          </p:cNvSpPr>
          <p:nvPr>
            <p:ph type="sldNum" sz="quarter" idx="12"/>
          </p:nvPr>
        </p:nvSpPr>
        <p:spPr/>
        <p:txBody>
          <a:bodyPr/>
          <a:lstStyle/>
          <a:p>
            <a:pPr>
              <a:defRPr/>
            </a:pPr>
            <a:fld id="{A8728FD8-0CBB-4FE9-94A9-9C46C7E3DEAD}" type="slidenum">
              <a:rPr lang="en-US" smtClean="0"/>
              <a:pPr>
                <a:defRPr/>
              </a:pPr>
              <a:t>6</a:t>
            </a:fld>
            <a:endParaRPr lang="en-US" dirty="0"/>
          </a:p>
        </p:txBody>
      </p:sp>
      <p:pic>
        <p:nvPicPr>
          <p:cNvPr id="22532" name="Picture 4" descr="ssl-observatory.gif"/>
          <p:cNvPicPr>
            <a:picLocks noChangeAspect="1"/>
          </p:cNvPicPr>
          <p:nvPr/>
        </p:nvPicPr>
        <p:blipFill>
          <a:blip r:embed="rId2"/>
          <a:srcRect/>
          <a:stretch>
            <a:fillRect/>
          </a:stretch>
        </p:blipFill>
        <p:spPr bwMode="auto">
          <a:xfrm>
            <a:off x="1577975" y="1090613"/>
            <a:ext cx="5989638" cy="563086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149225"/>
            <a:ext cx="9144000" cy="722313"/>
          </a:xfrm>
        </p:spPr>
        <p:txBody>
          <a:bodyPr/>
          <a:lstStyle/>
          <a:p>
            <a:pPr eaLnBrk="1" hangingPunct="1"/>
            <a:r>
              <a:rPr lang="en-US" sz="2800" b="1" dirty="0" smtClean="0">
                <a:latin typeface="Chalkboard" pitchFamily="-52" charset="0"/>
                <a:ea typeface="ＭＳ Ｐゴシック" pitchFamily="-52" charset="-128"/>
                <a:cs typeface="ＭＳ Ｐゴシック" pitchFamily="-52" charset="-128"/>
              </a:rPr>
              <a:t>Reason #6: Internet2/InCommon Now Has</a:t>
            </a:r>
            <a:br>
              <a:rPr lang="en-US" sz="2800" b="1" dirty="0" smtClean="0">
                <a:latin typeface="Chalkboard" pitchFamily="-52" charset="0"/>
                <a:ea typeface="ＭＳ Ｐゴシック" pitchFamily="-52" charset="-128"/>
                <a:cs typeface="ＭＳ Ｐゴシック" pitchFamily="-52" charset="-128"/>
              </a:rPr>
            </a:br>
            <a:r>
              <a:rPr lang="en-US" sz="2800" b="1" dirty="0" smtClean="0">
                <a:latin typeface="Chalkboard" pitchFamily="-52" charset="0"/>
                <a:ea typeface="ＭＳ Ｐゴシック" pitchFamily="-52" charset="-128"/>
                <a:cs typeface="ＭＳ Ｐゴシック" pitchFamily="-52" charset="-128"/>
              </a:rPr>
              <a:t>Its Own Certificate Service</a:t>
            </a:r>
          </a:p>
        </p:txBody>
      </p:sp>
      <p:sp>
        <p:nvSpPr>
          <p:cNvPr id="23555" name="Content Placeholder 2"/>
          <p:cNvSpPr>
            <a:spLocks noGrp="1"/>
          </p:cNvSpPr>
          <p:nvPr>
            <p:ph idx="1"/>
          </p:nvPr>
        </p:nvSpPr>
        <p:spPr>
          <a:xfrm>
            <a:off x="157163" y="1169988"/>
            <a:ext cx="8785225" cy="5451475"/>
          </a:xfrm>
        </p:spPr>
        <p:txBody>
          <a:bodyPr/>
          <a:lstStyle/>
          <a:p>
            <a:r>
              <a:rPr lang="en-US" sz="2400" dirty="0" smtClean="0">
                <a:latin typeface="Chalkboard" pitchFamily="-52" charset="0"/>
                <a:ea typeface="ＭＳ Ｐゴシック" pitchFamily="-52" charset="-128"/>
                <a:cs typeface="ＭＳ Ｐゴシック" pitchFamily="-52" charset="-128"/>
              </a:rPr>
              <a:t>You can read about it at http://</a:t>
            </a:r>
            <a:r>
              <a:rPr lang="en-US" sz="2400" dirty="0" err="1" smtClean="0">
                <a:latin typeface="Chalkboard" pitchFamily="-52" charset="0"/>
                <a:ea typeface="ＭＳ Ｐゴシック" pitchFamily="-52" charset="-128"/>
                <a:cs typeface="ＭＳ Ｐゴシック" pitchFamily="-52" charset="-128"/>
              </a:rPr>
              <a:t>www.incommon.org</a:t>
            </a:r>
            <a:r>
              <a:rPr lang="en-US" sz="2400" dirty="0" smtClean="0">
                <a:latin typeface="Chalkboard" pitchFamily="-52" charset="0"/>
                <a:ea typeface="ＭＳ Ｐゴシック" pitchFamily="-52" charset="-128"/>
                <a:cs typeface="ＭＳ Ｐゴシック" pitchFamily="-52" charset="-128"/>
              </a:rPr>
              <a:t>/cert/</a:t>
            </a:r>
          </a:p>
          <a:p>
            <a:endParaRPr lang="en-US" sz="2400" dirty="0" smtClean="0">
              <a:latin typeface="Chalkboard" pitchFamily="-52" charset="0"/>
              <a:ea typeface="ＭＳ Ｐゴシック" pitchFamily="-52" charset="-128"/>
              <a:cs typeface="ＭＳ Ｐゴシック" pitchFamily="-52" charset="-128"/>
            </a:endParaRPr>
          </a:p>
          <a:p>
            <a:r>
              <a:rPr lang="en-US" sz="2400" dirty="0" smtClean="0">
                <a:latin typeface="Chalkboard" pitchFamily="-52" charset="0"/>
                <a:ea typeface="ＭＳ Ｐゴシック" pitchFamily="-52" charset="-128"/>
                <a:cs typeface="ＭＳ Ｐゴシック" pitchFamily="-52" charset="-128"/>
              </a:rPr>
              <a:t>Because of that new cert service, those of us involved with Internet2 security have become motivated to look more closely at the "state of the practice" when it comes to certificate use, both for routine uses (such as for securing web servers), as well as for less common scenarios (such as deployment of "personal certificates")</a:t>
            </a:r>
          </a:p>
          <a:p>
            <a:endParaRPr lang="en-US" sz="2400" dirty="0" smtClean="0">
              <a:latin typeface="Chalkboard" pitchFamily="-52" charset="0"/>
              <a:ea typeface="ＭＳ Ｐゴシック" pitchFamily="-52" charset="-128"/>
              <a:cs typeface="ＭＳ Ｐゴシック" pitchFamily="-52" charset="-128"/>
            </a:endParaRPr>
          </a:p>
          <a:p>
            <a:r>
              <a:rPr lang="en-US" sz="2400" dirty="0" smtClean="0">
                <a:latin typeface="Chalkboard" pitchFamily="-52" charset="0"/>
                <a:ea typeface="ＭＳ Ｐゴシック" pitchFamily="-52" charset="-128"/>
                <a:cs typeface="ＭＳ Ｐゴシック" pitchFamily="-52" charset="-128"/>
              </a:rPr>
              <a:t>Let's now talk a little about SSL/TLS.</a:t>
            </a:r>
          </a:p>
        </p:txBody>
      </p:sp>
      <p:sp>
        <p:nvSpPr>
          <p:cNvPr id="4" name="Slide Number Placeholder 3"/>
          <p:cNvSpPr>
            <a:spLocks noGrp="1"/>
          </p:cNvSpPr>
          <p:nvPr>
            <p:ph type="sldNum" sz="quarter" idx="12"/>
          </p:nvPr>
        </p:nvSpPr>
        <p:spPr/>
        <p:txBody>
          <a:bodyPr/>
          <a:lstStyle/>
          <a:p>
            <a:pPr>
              <a:defRPr/>
            </a:pPr>
            <a:fld id="{5811B96F-06F1-4175-B1ED-4F791BB94949}"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49225"/>
            <a:ext cx="8229600" cy="374650"/>
          </a:xfrm>
        </p:spPr>
        <p:txBody>
          <a:bodyPr/>
          <a:lstStyle/>
          <a:p>
            <a:pPr eaLnBrk="1" hangingPunct="1"/>
            <a:r>
              <a:rPr lang="en-US" sz="3200" b="1" dirty="0" smtClean="0">
                <a:latin typeface="Chalkboard" pitchFamily="-52" charset="0"/>
                <a:ea typeface="ＭＳ Ｐゴシック" pitchFamily="-52" charset="-128"/>
                <a:cs typeface="ＭＳ Ｐゴシック" pitchFamily="-52" charset="-128"/>
              </a:rPr>
              <a:t>The SSL/TLS Protocols Go WAY Back...</a:t>
            </a:r>
          </a:p>
        </p:txBody>
      </p:sp>
      <p:sp>
        <p:nvSpPr>
          <p:cNvPr id="26627" name="Content Placeholder 2"/>
          <p:cNvSpPr>
            <a:spLocks noGrp="1"/>
          </p:cNvSpPr>
          <p:nvPr>
            <p:ph idx="1"/>
          </p:nvPr>
        </p:nvSpPr>
        <p:spPr>
          <a:xfrm>
            <a:off x="157163" y="738188"/>
            <a:ext cx="8785225" cy="5883275"/>
          </a:xfrm>
        </p:spPr>
        <p:txBody>
          <a:bodyPr/>
          <a:lstStyle/>
          <a:p>
            <a:pPr eaLnBrk="1" hangingPunct="1"/>
            <a:r>
              <a:rPr lang="en-US" sz="2400" dirty="0" smtClean="0">
                <a:latin typeface="Chalkboard" pitchFamily="-52" charset="0"/>
                <a:ea typeface="ＭＳ Ｐゴシック" pitchFamily="-52" charset="-128"/>
                <a:cs typeface="ＭＳ Ｐゴシック" pitchFamily="-52" charset="-128"/>
              </a:rPr>
              <a:t>SSL is a relatively old technology (at least by World Wide Web historical standards), dating to 1994-1995 with the public release of SSL version 2.0* by Netscape... </a:t>
            </a:r>
          </a:p>
          <a:p>
            <a:pPr eaLnBrk="1" hangingPunct="1"/>
            <a:r>
              <a:rPr lang="en-US" sz="2400" dirty="0" smtClean="0">
                <a:latin typeface="Chalkboard" pitchFamily="-52" charset="0"/>
                <a:ea typeface="ＭＳ Ｐゴシック" pitchFamily="-52" charset="-128"/>
                <a:cs typeface="ＭＳ Ｐゴシック" pitchFamily="-52" charset="-128"/>
              </a:rPr>
              <a:t>For context, Mosaic, the first popular graphical web browser, was created at NCSA and released in 1993.</a:t>
            </a:r>
          </a:p>
          <a:p>
            <a:pPr eaLnBrk="1" hangingPunct="1"/>
            <a:r>
              <a:rPr lang="en-US" sz="2400" dirty="0" smtClean="0">
                <a:latin typeface="Chalkboard" pitchFamily="-52" charset="0"/>
                <a:ea typeface="ＭＳ Ｐゴシック" pitchFamily="-52" charset="-128"/>
                <a:cs typeface="ＭＳ Ｐゴシック" pitchFamily="-52" charset="-128"/>
              </a:rPr>
              <a:t>SSL/TLS has continued to evolve over time:</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-- 1996: SSL version 3.0</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-- 1999: TLS 1.0 (aka SSL 3.1)   </a:t>
            </a:r>
            <a:r>
              <a:rPr lang="en-US" sz="2400" i="1" dirty="0" smtClean="0">
                <a:latin typeface="Chalkboard" pitchFamily="-52" charset="0"/>
                <a:ea typeface="ＭＳ Ｐゴシック" pitchFamily="-52" charset="-128"/>
                <a:cs typeface="ＭＳ Ｐゴシック" pitchFamily="-52" charset="-128"/>
                <a:sym typeface="Wingdings" pitchFamily="-52" charset="2"/>
              </a:rPr>
              <a:t>&lt;-- the latest broadly</a:t>
            </a:r>
            <a:r>
              <a:rPr lang="en-US" sz="2400" dirty="0" smtClean="0">
                <a:latin typeface="Chalkboard" pitchFamily="-52" charset="0"/>
                <a:ea typeface="ＭＳ Ｐゴシック" pitchFamily="-52" charset="-128"/>
                <a:cs typeface="ＭＳ Ｐゴシック" pitchFamily="-52" charset="-128"/>
              </a:rPr>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-- 2006: TLS 1.1 (aka SSL 3.2)		   </a:t>
            </a:r>
            <a:r>
              <a:rPr lang="en-US" sz="2400" i="1" dirty="0" smtClean="0">
                <a:latin typeface="Chalkboard" pitchFamily="-52" charset="0"/>
                <a:ea typeface="ＭＳ Ｐゴシック" pitchFamily="-52" charset="-128"/>
                <a:cs typeface="ＭＳ Ｐゴシック" pitchFamily="-52" charset="-128"/>
              </a:rPr>
              <a:t>adopted version,</a:t>
            </a:r>
            <a:r>
              <a:rPr lang="en-US" sz="2400" dirty="0" smtClean="0">
                <a:latin typeface="Chalkboard" pitchFamily="-52" charset="0"/>
                <a:ea typeface="ＭＳ Ｐゴシック" pitchFamily="-52" charset="-128"/>
                <a:cs typeface="ＭＳ Ｐゴシック" pitchFamily="-52" charset="-128"/>
              </a:rPr>
              <a:t/>
            </a:r>
            <a:br>
              <a:rPr lang="en-US" sz="2400" dirty="0" smtClean="0">
                <a:latin typeface="Chalkboard" pitchFamily="-52" charset="0"/>
                <a:ea typeface="ＭＳ Ｐゴシック" pitchFamily="-52" charset="-128"/>
                <a:cs typeface="ＭＳ Ｐゴシック" pitchFamily="-52" charset="-128"/>
              </a:rPr>
            </a:br>
            <a:r>
              <a:rPr lang="en-US" sz="2400" dirty="0" smtClean="0">
                <a:latin typeface="Chalkboard" pitchFamily="-52" charset="0"/>
                <a:ea typeface="ＭＳ Ｐゴシック" pitchFamily="-52" charset="-128"/>
                <a:cs typeface="ＭＳ Ｐゴシック" pitchFamily="-52" charset="-128"/>
              </a:rPr>
              <a:t>-- 2008: TLS 1.2 (aka SSL 3.3)		   </a:t>
            </a:r>
            <a:r>
              <a:rPr lang="en-US" sz="2400" i="1" dirty="0" smtClean="0">
                <a:latin typeface="Chalkboard" pitchFamily="-52" charset="0"/>
                <a:ea typeface="ＭＳ Ｐゴシック" pitchFamily="-52" charset="-128"/>
                <a:cs typeface="ＭＳ Ｐゴシック" pitchFamily="-52" charset="-128"/>
              </a:rPr>
              <a:t>believe it or not!</a:t>
            </a:r>
          </a:p>
          <a:p>
            <a:pPr eaLnBrk="1" hangingPunct="1"/>
            <a:r>
              <a:rPr lang="en-US" sz="2400" dirty="0" smtClean="0">
                <a:latin typeface="Chalkboard" pitchFamily="-52" charset="0"/>
                <a:ea typeface="ＭＳ Ｐゴシック" pitchFamily="-52" charset="-128"/>
                <a:cs typeface="ＭＳ Ｐゴシック" pitchFamily="-52" charset="-128"/>
              </a:rPr>
              <a:t>Unfortunately we've not keep up. </a:t>
            </a:r>
            <a:r>
              <a:rPr lang="en-US" sz="2400" b="1" dirty="0" smtClean="0">
                <a:latin typeface="Chalkboard" pitchFamily="-52" charset="0"/>
                <a:ea typeface="ＭＳ Ｐゴシック" pitchFamily="-52" charset="-128"/>
                <a:cs typeface="ＭＳ Ｐゴシック" pitchFamily="-52" charset="-128"/>
              </a:rPr>
              <a:t>Many sites, including many universities and R&amp;E sites, have weaknesses or exhibit known SSL/TLS-related vulnerabilities. Does yours?</a:t>
            </a:r>
          </a:p>
          <a:p>
            <a:pPr eaLnBrk="1" hangingPunct="1">
              <a:buFont typeface="Arial" pitchFamily="-52" charset="0"/>
              <a:buNone/>
            </a:pPr>
            <a:r>
              <a:rPr lang="en-US" sz="1800" dirty="0" smtClean="0">
                <a:latin typeface="Chalkboard" pitchFamily="-52" charset="0"/>
                <a:ea typeface="ＭＳ Ｐゴシック" pitchFamily="-52" charset="-128"/>
                <a:cs typeface="ＭＳ Ｐゴシック" pitchFamily="-52" charset="-128"/>
              </a:rPr>
              <a:t>----</a:t>
            </a:r>
          </a:p>
          <a:p>
            <a:pPr eaLnBrk="1" hangingPunct="1">
              <a:buFont typeface="Arial" pitchFamily="-52" charset="0"/>
              <a:buNone/>
            </a:pPr>
            <a:r>
              <a:rPr lang="en-US" sz="1800" dirty="0" smtClean="0">
                <a:latin typeface="Chalkboard" pitchFamily="-52" charset="0"/>
                <a:ea typeface="ＭＳ Ｐゴシック" pitchFamily="-52" charset="-128"/>
                <a:cs typeface="ＭＳ Ｐゴシック" pitchFamily="-52" charset="-128"/>
              </a:rPr>
              <a:t>* SSL version 1 was reportedly never publicly released. </a:t>
            </a:r>
          </a:p>
        </p:txBody>
      </p:sp>
      <p:sp>
        <p:nvSpPr>
          <p:cNvPr id="4" name="Slide Number Placeholder 3"/>
          <p:cNvSpPr>
            <a:spLocks noGrp="1"/>
          </p:cNvSpPr>
          <p:nvPr>
            <p:ph type="sldNum" sz="quarter" idx="12"/>
          </p:nvPr>
        </p:nvSpPr>
        <p:spPr/>
        <p:txBody>
          <a:bodyPr/>
          <a:lstStyle/>
          <a:p>
            <a:pPr>
              <a:defRPr/>
            </a:pPr>
            <a:fld id="{1D2EB5CD-DDA3-4A80-9260-BB1460411D16}"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49225"/>
            <a:ext cx="9144000" cy="382588"/>
          </a:xfrm>
        </p:spPr>
        <p:txBody>
          <a:bodyPr/>
          <a:lstStyle/>
          <a:p>
            <a:pPr eaLnBrk="1" hangingPunct="1"/>
            <a:r>
              <a:rPr lang="en-US" sz="3200" b="1" u="sng" dirty="0" smtClean="0">
                <a:latin typeface="Chalkboard" pitchFamily="-52" charset="0"/>
                <a:ea typeface="ＭＳ Ｐゴシック" pitchFamily="-52" charset="-128"/>
                <a:cs typeface="ＭＳ Ｐゴシック" pitchFamily="-52" charset="-128"/>
              </a:rPr>
              <a:t>PLEASE CHECK </a:t>
            </a:r>
            <a:r>
              <a:rPr lang="en-US" sz="3200" b="1" i="1" u="sng" dirty="0" smtClean="0">
                <a:latin typeface="Chalkboard" pitchFamily="-52" charset="0"/>
                <a:ea typeface="ＭＳ Ｐゴシック" pitchFamily="-52" charset="-128"/>
                <a:cs typeface="ＭＳ Ｐゴシック" pitchFamily="-52" charset="-128"/>
              </a:rPr>
              <a:t>YOUR</a:t>
            </a:r>
            <a:r>
              <a:rPr lang="en-US" sz="3200" b="1" u="sng" dirty="0" smtClean="0">
                <a:latin typeface="Chalkboard" pitchFamily="-52" charset="0"/>
                <a:ea typeface="ＭＳ Ｐゴシック" pitchFamily="-52" charset="-128"/>
                <a:cs typeface="ＭＳ Ｐゴシック" pitchFamily="-52" charset="-128"/>
              </a:rPr>
              <a:t> "Secure" Web Servers</a:t>
            </a:r>
          </a:p>
        </p:txBody>
      </p:sp>
      <p:sp>
        <p:nvSpPr>
          <p:cNvPr id="33795" name="Content Placeholder 2"/>
          <p:cNvSpPr>
            <a:spLocks noGrp="1"/>
          </p:cNvSpPr>
          <p:nvPr>
            <p:ph idx="1"/>
          </p:nvPr>
        </p:nvSpPr>
        <p:spPr>
          <a:xfrm>
            <a:off x="157163" y="861785"/>
            <a:ext cx="8785225" cy="5759677"/>
          </a:xfrm>
        </p:spPr>
        <p:txBody>
          <a:bodyPr/>
          <a:lstStyle/>
          <a:p>
            <a:pPr eaLnBrk="1" hangingPunct="1"/>
            <a:r>
              <a:rPr lang="en-US" sz="2400" b="1" dirty="0" smtClean="0">
                <a:latin typeface="Chalkboard" pitchFamily="-52" charset="0"/>
                <a:ea typeface="ＭＳ Ｐゴシック" pitchFamily="-52" charset="-128"/>
                <a:cs typeface="ＭＳ Ｐゴシック" pitchFamily="-52" charset="-128"/>
              </a:rPr>
              <a:t>Check the domains/secure </a:t>
            </a:r>
            <a:r>
              <a:rPr lang="en-US" sz="2400" b="1" dirty="0" err="1" smtClean="0">
                <a:latin typeface="Chalkboard" pitchFamily="-52" charset="0"/>
                <a:ea typeface="ＭＳ Ｐゴシック" pitchFamily="-52" charset="-128"/>
                <a:cs typeface="ＭＳ Ｐゴシック" pitchFamily="-52" charset="-128"/>
              </a:rPr>
              <a:t>website(s</a:t>
            </a:r>
            <a:r>
              <a:rPr lang="en-US" sz="2400" b="1" dirty="0" smtClean="0">
                <a:latin typeface="Chalkboard" pitchFamily="-52" charset="0"/>
                <a:ea typeface="ＭＳ Ｐゴシック" pitchFamily="-52" charset="-128"/>
                <a:cs typeface="ＭＳ Ｐゴシック" pitchFamily="-52" charset="-128"/>
              </a:rPr>
              <a:t>) YOU care about at </a:t>
            </a:r>
            <a:br>
              <a:rPr lang="en-US" sz="2400" b="1" dirty="0" smtClean="0">
                <a:latin typeface="Chalkboard" pitchFamily="-52" charset="0"/>
                <a:ea typeface="ＭＳ Ｐゴシック" pitchFamily="-52" charset="-128"/>
                <a:cs typeface="ＭＳ Ｐゴシック" pitchFamily="-52" charset="-128"/>
              </a:rPr>
            </a:br>
            <a:r>
              <a:rPr lang="en-US" sz="2400" b="1" dirty="0" smtClean="0">
                <a:latin typeface="Chalkboard" pitchFamily="-52" charset="0"/>
                <a:ea typeface="ＭＳ Ｐゴシック" pitchFamily="-52" charset="-128"/>
                <a:cs typeface="ＭＳ Ｐゴシック" pitchFamily="-52" charset="-128"/>
              </a:rPr>
              <a:t/>
            </a:r>
            <a:br>
              <a:rPr lang="en-US" sz="2400" b="1" dirty="0" smtClean="0">
                <a:latin typeface="Chalkboard" pitchFamily="-52" charset="0"/>
                <a:ea typeface="ＭＳ Ｐゴシック" pitchFamily="-52" charset="-128"/>
                <a:cs typeface="ＭＳ Ｐゴシック" pitchFamily="-52" charset="-128"/>
              </a:rPr>
            </a:br>
            <a:r>
              <a:rPr lang="en-US" sz="2400" b="1" dirty="0" smtClean="0">
                <a:latin typeface="Chalkboard" pitchFamily="-52" charset="0"/>
                <a:ea typeface="ＭＳ Ｐゴシック" pitchFamily="-52" charset="-128"/>
                <a:cs typeface="ＭＳ Ｐゴシック" pitchFamily="-52" charset="-128"/>
              </a:rPr>
              <a:t>		https://</a:t>
            </a:r>
            <a:r>
              <a:rPr lang="en-US" sz="2400" b="1" dirty="0" err="1" smtClean="0">
                <a:latin typeface="Chalkboard" pitchFamily="-52" charset="0"/>
                <a:ea typeface="ＭＳ Ｐゴシック" pitchFamily="-52" charset="-128"/>
                <a:cs typeface="ＭＳ Ｐゴシック" pitchFamily="-52" charset="-128"/>
              </a:rPr>
              <a:t>www.ssllabs.com/ssldb/index.html</a:t>
            </a:r>
            <a:r>
              <a:rPr lang="en-US" sz="2400" b="1" dirty="0" smtClean="0">
                <a:latin typeface="Chalkboard" pitchFamily="-52" charset="0"/>
                <a:ea typeface="ＭＳ Ｐゴシック" pitchFamily="-52" charset="-128"/>
                <a:cs typeface="ＭＳ Ｐゴシック" pitchFamily="-52" charset="-128"/>
              </a:rPr>
              <a:t> </a:t>
            </a:r>
            <a:endParaRPr lang="en-US" sz="2400" dirty="0" smtClean="0">
              <a:latin typeface="Chalkboard" pitchFamily="-52" charset="0"/>
              <a:ea typeface="ＭＳ Ｐゴシック" pitchFamily="-52" charset="-128"/>
              <a:cs typeface="ＭＳ Ｐゴシック" pitchFamily="-52" charset="-128"/>
            </a:endParaRP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Note that you can "hide" your scores if you're worried you might do badly!</a:t>
            </a: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I've yet to see ANY SITE get a perfect "100" score, but most servers can pretty easily get "tidied up" to the point where they can get a nice solid score in the 85-88 range, high enough for an "A" grade on that assessment.</a:t>
            </a:r>
          </a:p>
          <a:p>
            <a:pPr eaLnBrk="1" hangingPunct="1"/>
            <a:endParaRPr lang="en-US" sz="2400" dirty="0" smtClean="0">
              <a:latin typeface="Chalkboard" pitchFamily="-52" charset="0"/>
              <a:ea typeface="ＭＳ Ｐゴシック" pitchFamily="-52" charset="-128"/>
              <a:cs typeface="ＭＳ Ｐゴシック" pitchFamily="-52" charset="-128"/>
            </a:endParaRPr>
          </a:p>
          <a:p>
            <a:pPr eaLnBrk="1" hangingPunct="1"/>
            <a:r>
              <a:rPr lang="en-US" sz="2400" dirty="0" smtClean="0">
                <a:latin typeface="Chalkboard" pitchFamily="-52" charset="0"/>
                <a:ea typeface="ＭＳ Ｐゴシック" pitchFamily="-52" charset="-128"/>
                <a:cs typeface="ＭＳ Ｐゴシック" pitchFamily="-52" charset="-128"/>
              </a:rPr>
              <a:t>I went ahead and checked nearly 120 </a:t>
            </a:r>
            <a:r>
              <a:rPr lang="en-US" sz="2400" dirty="0" err="1" smtClean="0">
                <a:latin typeface="Chalkboard" pitchFamily="-52" charset="0"/>
                <a:ea typeface="ＭＳ Ｐゴシック" pitchFamily="-52" charset="-128"/>
                <a:cs typeface="ＭＳ Ｐゴシック" pitchFamily="-52" charset="-128"/>
              </a:rPr>
              <a:t>edu</a:t>
            </a:r>
            <a:r>
              <a:rPr lang="en-US" sz="2400" dirty="0" smtClean="0">
                <a:latin typeface="Chalkboard" pitchFamily="-52" charset="0"/>
                <a:ea typeface="ＭＳ Ｐゴシック" pitchFamily="-52" charset="-128"/>
                <a:cs typeface="ＭＳ Ｐゴシック" pitchFamily="-52" charset="-128"/>
              </a:rPr>
              <a:t> domains just to get a sense of how the community was doing...</a:t>
            </a:r>
          </a:p>
        </p:txBody>
      </p:sp>
      <p:sp>
        <p:nvSpPr>
          <p:cNvPr id="4" name="Slide Number Placeholder 3"/>
          <p:cNvSpPr>
            <a:spLocks noGrp="1"/>
          </p:cNvSpPr>
          <p:nvPr>
            <p:ph type="sldNum" sz="quarter" idx="12"/>
          </p:nvPr>
        </p:nvSpPr>
        <p:spPr/>
        <p:txBody>
          <a:bodyPr/>
          <a:lstStyle/>
          <a:p>
            <a:pPr>
              <a:defRPr/>
            </a:pPr>
            <a:fld id="{F3AB87C9-5175-44B3-B7D7-AF2576DE3572}"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8550</TotalTime>
  <Words>6273</Words>
  <Application>Microsoft Macintosh PowerPoint</Application>
  <PresentationFormat>On-screen Show (4:3)</PresentationFormat>
  <Paragraphs>301</Paragraphs>
  <Slides>42</Slides>
  <Notes>0</Notes>
  <HiddenSlides>0</HiddenSlides>
  <MMClips>0</MMClips>
  <ScaleCrop>false</ScaleCrop>
  <HeadingPairs>
    <vt:vector size="4" baseType="variant">
      <vt:variant>
        <vt:lpstr>Design Template</vt:lpstr>
      </vt:variant>
      <vt:variant>
        <vt:i4>1</vt:i4>
      </vt:variant>
      <vt:variant>
        <vt:lpstr>Slide Titles</vt:lpstr>
      </vt:variant>
      <vt:variant>
        <vt:i4>42</vt:i4>
      </vt:variant>
    </vt:vector>
  </HeadingPairs>
  <TitlesOfParts>
    <vt:vector size="43" baseType="lpstr">
      <vt:lpstr>Office Theme</vt:lpstr>
      <vt:lpstr>SSL/TLS Web Server Security</vt:lpstr>
      <vt:lpstr>Why Worry About Web Security Now? Six Reasons   Reason #1: The Web Is A Common Bearer Service</vt:lpstr>
      <vt:lpstr>Reason #2: Web Apps Are A Prime Focus For Attacks</vt:lpstr>
      <vt:lpstr>Reason #3: Many Education Web Sites Remain Vulnerable</vt:lpstr>
      <vt:lpstr>Reason #4: Some May Mistakenly Believe That The  Sheer Presence of An "https" Prefix In A URL Equates to Overall Web Site "Security"</vt:lpstr>
      <vt:lpstr>Reason #5: There Is (Appropriate!) Increasing  Public Scrutiny Of Internet SSL/TLS Usage</vt:lpstr>
      <vt:lpstr>Reason #6: Internet2/InCommon Now Has Its Own Certificate Service</vt:lpstr>
      <vt:lpstr>The SSL/TLS Protocols Go WAY Back...</vt:lpstr>
      <vt:lpstr>PLEASE CHECK YOUR "Secure" Web Servers</vt:lpstr>
      <vt:lpstr>(Part of) A Sample SSL Labs Server Report</vt:lpstr>
      <vt:lpstr>Higher Ed SSLlab Score Distribution for 119 Dot Edus, June 2011</vt:lpstr>
      <vt:lpstr> Some Additional Higher Ed SSLlab Results...</vt:lpstr>
      <vt:lpstr>The First Very Basic Step:  Make Sure Your Web Server Software Is Current</vt:lpstr>
      <vt:lpstr> Obsolete Server Versions Observed In Edu SSLlab Results</vt:lpstr>
      <vt:lpstr>Tailor/Harden Your Now-Current Apache Install</vt:lpstr>
      <vt:lpstr>You've Got More Work To Do</vt:lpstr>
      <vt:lpstr>The Process of Creating A Cert With OpenSSL</vt:lpstr>
      <vt:lpstr>Creating Our Own "Certificate Authority"</vt:lpstr>
      <vt:lpstr>Additional Key Edits to Do In httpd-ssl.conf</vt:lpstr>
      <vt:lpstr>What Are The Parameters in Those  SSLCipherSuite and SSProtocol Lines?</vt:lpstr>
      <vt:lpstr>Looking for TLS 1.2 Support?</vt:lpstr>
      <vt:lpstr>This Example Warning Is NOT An "Error"</vt:lpstr>
      <vt:lpstr>If You WERE to Click "Add Exception" (Doh!)</vt:lpstr>
      <vt:lpstr>What If You Want To Delete A (Mistakenly) Trusted SSL/TLS Server Certificate? In Firefox Preferences...</vt:lpstr>
      <vt:lpstr>It Can Get Worse...</vt:lpstr>
      <vt:lpstr>The Rather Matter-of-Fact Warning You See When  You're Offered A New Certificate Authority</vt:lpstr>
      <vt:lpstr>Compare That Quite Low Key New CA Warning Dialog  To the Earlier Positively Shrill Self-Signed Cert Dialog</vt:lpstr>
      <vt:lpstr>What Could Happen? Man In The Middle (MITM) Attacks</vt:lpstr>
      <vt:lpstr>Shared Computers Can Be Very Vulnerable</vt:lpstr>
      <vt:lpstr>The Default Set of CAs in User Browsers</vt:lpstr>
      <vt:lpstr>Different Browser Vendors Trust Different Default CAs</vt:lpstr>
      <vt:lpstr>Should Each of Us Really Be Trusting All Default CAs?</vt:lpstr>
      <vt:lpstr>Compelled Certificate Creation Attacks</vt:lpstr>
      <vt:lpstr>Secure Renegotiation: A More Mundane MITM Risk</vt:lpstr>
      <vt:lpstr>There Can Be Certificate Management Issues, Too. A Simple Example: Your School (Probably) Uses More Than One Domain</vt:lpstr>
      <vt:lpstr>Certificate Characteristics</vt:lpstr>
      <vt:lpstr>Using Server Certs Beyond "Just" The Web</vt:lpstr>
      <vt:lpstr>Personal Certs</vt:lpstr>
      <vt:lpstr>S/MIME: An Alternative to PGP/Gnu Privacy Guard</vt:lpstr>
      <vt:lpstr>Another Topic Related To Personal Certs</vt:lpstr>
      <vt:lpstr>A Benchmark Two Factor Authenticator, For Comparison</vt:lpstr>
      <vt:lpstr>Thanks For The Chance To Talk Today!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InCommon Certificates</dc:title>
  <dc:creator>Joe St Sauver</dc:creator>
  <cp:lastModifiedBy>Joe St Sauver</cp:lastModifiedBy>
  <cp:revision>55</cp:revision>
  <cp:lastPrinted>2011-06-30T04:24:58Z</cp:lastPrinted>
  <dcterms:created xsi:type="dcterms:W3CDTF">2011-07-03T17:40:06Z</dcterms:created>
  <dcterms:modified xsi:type="dcterms:W3CDTF">2011-07-03T17:41:07Z</dcterms:modified>
</cp:coreProperties>
</file>