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94" d="100"/>
          <a:sy n="94" d="100"/>
        </p:scale>
        <p:origin x="-688" y="32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225754834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Shape 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 name="Shape 27"/>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 name="Shape 33"/>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399" cy="4114800"/>
          </a:xfrm>
          <a:prstGeom prst="rect">
            <a:avLst/>
          </a:prstGeom>
        </p:spPr>
        <p:txBody>
          <a:bodyPr lIns="91425" tIns="91425" rIns="91425" bIns="91425" anchor="t" anchorCtr="0">
            <a:sp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7"/>
        <p:cNvGrpSpPr/>
        <p:nvPr/>
      </p:nvGrpSpPr>
      <p:grpSpPr>
        <a:xfrm>
          <a:off x="0" y="0"/>
          <a:ext cx="0" cy="0"/>
          <a:chOff x="0" y="0"/>
          <a:chExt cx="0" cy="0"/>
        </a:xfrm>
      </p:grpSpPr>
      <p:sp>
        <p:nvSpPr>
          <p:cNvPr id="8" name="Shape 8"/>
          <p:cNvSpPr txBox="1">
            <a:spLocks noGrp="1"/>
          </p:cNvSpPr>
          <p:nvPr>
            <p:ph type="subTitle" idx="1"/>
          </p:nvPr>
        </p:nvSpPr>
        <p:spPr>
          <a:xfrm>
            <a:off x="685800" y="3786737"/>
            <a:ext cx="7772400" cy="1046400"/>
          </a:xfrm>
          <a:prstGeom prst="rect">
            <a:avLst/>
          </a:prstGeom>
          <a:noFill/>
          <a:ln>
            <a:noFill/>
          </a:ln>
        </p:spPr>
        <p:txBody>
          <a:bodyPr lIns="91425" tIns="91425" rIns="91425" bIns="91425" anchor="t" anchorCtr="0"/>
          <a:lstStyle>
            <a:lvl1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1pPr>
            <a:lvl2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2pPr>
            <a:lvl3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3pPr>
            <a:lvl4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4pPr>
            <a:lvl5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5pPr>
            <a:lvl6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6pPr>
            <a:lvl7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7pPr>
            <a:lvl8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8pPr>
            <a:lvl9pPr marL="0" indent="190500" algn="ctr" rtl="0">
              <a:lnSpc>
                <a:spcPct val="100000"/>
              </a:lnSpc>
              <a:spcBef>
                <a:spcPts val="0"/>
              </a:spcBef>
              <a:spcAft>
                <a:spcPts val="0"/>
              </a:spcAft>
              <a:buClr>
                <a:schemeClr val="lt2"/>
              </a:buClr>
              <a:buSzPct val="100000"/>
              <a:buFont typeface="Arial"/>
              <a:buNone/>
              <a:defRPr sz="3000" b="0" i="0" u="none" strike="noStrike" cap="none" baseline="0">
                <a:solidFill>
                  <a:schemeClr val="lt2"/>
                </a:solidFill>
                <a:latin typeface="Arial"/>
                <a:ea typeface="Arial"/>
                <a:cs typeface="Arial"/>
                <a:sym typeface="Arial"/>
              </a:defRPr>
            </a:lvl9pPr>
          </a:lstStyle>
          <a:p>
            <a:endParaRPr/>
          </a:p>
        </p:txBody>
      </p:sp>
      <p:sp>
        <p:nvSpPr>
          <p:cNvPr id="9" name="Shape 9"/>
          <p:cNvSpPr txBox="1">
            <a:spLocks noGrp="1"/>
          </p:cNvSpPr>
          <p:nvPr>
            <p:ph type="ctrTitle"/>
          </p:nvPr>
        </p:nvSpPr>
        <p:spPr>
          <a:xfrm>
            <a:off x="685800" y="2111123"/>
            <a:ext cx="7772400" cy="1546500"/>
          </a:xfrm>
          <a:prstGeom prst="rect">
            <a:avLst/>
          </a:prstGeom>
          <a:noFill/>
          <a:ln>
            <a:noFill/>
          </a:ln>
        </p:spPr>
        <p:txBody>
          <a:bodyPr lIns="91425" tIns="91425" rIns="91425" bIns="91425" anchor="b" anchorCtr="0"/>
          <a:lstStyle>
            <a:lvl1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1pPr>
            <a:lvl2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2pPr>
            <a:lvl3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3pPr>
            <a:lvl4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4pPr>
            <a:lvl5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5pPr>
            <a:lvl6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6pPr>
            <a:lvl7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7pPr>
            <a:lvl8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8pPr>
            <a:lvl9pPr marL="0" indent="304800" algn="ctr" rtl="0">
              <a:spcBef>
                <a:spcPts val="0"/>
              </a:spcBef>
              <a:buClr>
                <a:schemeClr val="lt1"/>
              </a:buClr>
              <a:buSzPct val="100000"/>
              <a:buFont typeface="Arial"/>
              <a:buNone/>
              <a:defRPr sz="4800" b="1" i="0" u="none" strike="noStrike" cap="none" baseline="0">
                <a:solidFill>
                  <a:schemeClr val="lt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
        <p:nvSpPr>
          <p:cNvPr id="15" name="Shape 15"/>
          <p:cNvSpPr txBox="1">
            <a:spLocks noGrp="1"/>
          </p:cNvSpPr>
          <p:nvPr>
            <p:ph type="body" idx="1"/>
          </p:nvPr>
        </p:nvSpPr>
        <p:spPr>
          <a:xfrm>
            <a:off x="457200"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
        <p:nvSpPr>
          <p:cNvPr id="16" name="Shape 16"/>
          <p:cNvSpPr txBox="1">
            <a:spLocks noGrp="1"/>
          </p:cNvSpPr>
          <p:nvPr>
            <p:ph type="body" idx="2"/>
          </p:nvPr>
        </p:nvSpPr>
        <p:spPr>
          <a:xfrm>
            <a:off x="4692273" y="1600200"/>
            <a:ext cx="3994500" cy="4967700"/>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Only" type="titleOnly">
  <p:cSld name="titleOnly">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algn="l" rtl="0">
              <a:spcBef>
                <a:spcPts val="0"/>
              </a:spcBef>
              <a:buSzPct val="100000"/>
              <a:buFont typeface="Arial"/>
              <a:buNone/>
              <a:defRPr sz="3600" b="1">
                <a:solidFill>
                  <a:schemeClr val="lt1"/>
                </a:solidFill>
                <a:latin typeface="Arial"/>
                <a:ea typeface="Arial"/>
                <a:cs typeface="Arial"/>
                <a:sym typeface="Arial"/>
              </a:defRPr>
            </a:lvl1pPr>
            <a:lvl2pPr algn="l" rtl="0">
              <a:spcBef>
                <a:spcPts val="0"/>
              </a:spcBef>
              <a:buSzPct val="100000"/>
              <a:buFont typeface="Arial"/>
              <a:buNone/>
              <a:defRPr sz="3600" b="1">
                <a:solidFill>
                  <a:schemeClr val="lt1"/>
                </a:solidFill>
                <a:latin typeface="Arial"/>
                <a:ea typeface="Arial"/>
                <a:cs typeface="Arial"/>
                <a:sym typeface="Arial"/>
              </a:defRPr>
            </a:lvl2pPr>
            <a:lvl3pPr algn="l" rtl="0">
              <a:spcBef>
                <a:spcPts val="0"/>
              </a:spcBef>
              <a:buSzPct val="100000"/>
              <a:buFont typeface="Arial"/>
              <a:buNone/>
              <a:defRPr sz="3600" b="1">
                <a:solidFill>
                  <a:schemeClr val="lt1"/>
                </a:solidFill>
                <a:latin typeface="Arial"/>
                <a:ea typeface="Arial"/>
                <a:cs typeface="Arial"/>
                <a:sym typeface="Arial"/>
              </a:defRPr>
            </a:lvl3pPr>
            <a:lvl4pPr algn="l" rtl="0">
              <a:spcBef>
                <a:spcPts val="0"/>
              </a:spcBef>
              <a:buSzPct val="100000"/>
              <a:buFont typeface="Arial"/>
              <a:buNone/>
              <a:defRPr sz="3600" b="1">
                <a:solidFill>
                  <a:schemeClr val="lt1"/>
                </a:solidFill>
                <a:latin typeface="Arial"/>
                <a:ea typeface="Arial"/>
                <a:cs typeface="Arial"/>
                <a:sym typeface="Arial"/>
              </a:defRPr>
            </a:lvl4pPr>
            <a:lvl5pPr algn="l" rtl="0">
              <a:spcBef>
                <a:spcPts val="0"/>
              </a:spcBef>
              <a:buSzPct val="100000"/>
              <a:buFont typeface="Arial"/>
              <a:buNone/>
              <a:defRPr sz="3600" b="1">
                <a:solidFill>
                  <a:schemeClr val="lt1"/>
                </a:solidFill>
                <a:latin typeface="Arial"/>
                <a:ea typeface="Arial"/>
                <a:cs typeface="Arial"/>
                <a:sym typeface="Arial"/>
              </a:defRPr>
            </a:lvl5pPr>
            <a:lvl6pPr algn="l" rtl="0">
              <a:spcBef>
                <a:spcPts val="0"/>
              </a:spcBef>
              <a:buSzPct val="100000"/>
              <a:buFont typeface="Arial"/>
              <a:buNone/>
              <a:defRPr sz="3600" b="1">
                <a:solidFill>
                  <a:schemeClr val="lt1"/>
                </a:solidFill>
                <a:latin typeface="Arial"/>
                <a:ea typeface="Arial"/>
                <a:cs typeface="Arial"/>
                <a:sym typeface="Arial"/>
              </a:defRPr>
            </a:lvl6pPr>
            <a:lvl7pPr algn="l" rtl="0">
              <a:spcBef>
                <a:spcPts val="0"/>
              </a:spcBef>
              <a:buSzPct val="100000"/>
              <a:buFont typeface="Arial"/>
              <a:buNone/>
              <a:defRPr sz="3600" b="1">
                <a:solidFill>
                  <a:schemeClr val="lt1"/>
                </a:solidFill>
                <a:latin typeface="Arial"/>
                <a:ea typeface="Arial"/>
                <a:cs typeface="Arial"/>
                <a:sym typeface="Arial"/>
              </a:defRPr>
            </a:lvl7pPr>
            <a:lvl8pPr algn="l" rtl="0">
              <a:spcBef>
                <a:spcPts val="0"/>
              </a:spcBef>
              <a:buSzPct val="100000"/>
              <a:buFont typeface="Arial"/>
              <a:buNone/>
              <a:defRPr sz="3600" b="1">
                <a:solidFill>
                  <a:schemeClr val="lt1"/>
                </a:solidFill>
                <a:latin typeface="Arial"/>
                <a:ea typeface="Arial"/>
                <a:cs typeface="Arial"/>
                <a:sym typeface="Arial"/>
              </a:defRPr>
            </a:lvl8pPr>
            <a:lvl9pPr algn="l" rtl="0">
              <a:spcBef>
                <a:spcPts val="0"/>
              </a:spcBef>
              <a:buSzPct val="100000"/>
              <a:buFont typeface="Arial"/>
              <a:buNone/>
              <a:defRPr sz="3600" b="1">
                <a:solidFill>
                  <a:schemeClr val="lt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5875078"/>
            <a:ext cx="8229600" cy="692700"/>
          </a:xfrm>
          <a:prstGeom prst="rect">
            <a:avLst/>
          </a:prstGeom>
          <a:noFill/>
          <a:ln>
            <a:noFill/>
          </a:ln>
        </p:spPr>
        <p:txBody>
          <a:bodyPr lIns="91425" tIns="91425" rIns="91425" bIns="91425" anchor="t" anchorCtr="0"/>
          <a:lstStyle>
            <a:lvl1pPr marL="285750" indent="-285750" algn="ctr" rtl="0">
              <a:lnSpc>
                <a:spcPct val="100000"/>
              </a:lnSpc>
              <a:spcBef>
                <a:spcPts val="0"/>
              </a:spcBef>
              <a:spcAft>
                <a:spcPts val="0"/>
              </a:spcAft>
              <a:buClr>
                <a:schemeClr val="lt1"/>
              </a:buClr>
              <a:buSzPct val="166666"/>
              <a:buFont typeface="Arial"/>
              <a:buChar char="•"/>
              <a:defRPr sz="1800">
                <a:solidFill>
                  <a:schemeClr val="lt1"/>
                </a:solidFill>
              </a:defRPr>
            </a:lvl1pPr>
            <a:lvl2pPr marL="285750" indent="-285750" algn="ctr" rtl="0">
              <a:lnSpc>
                <a:spcPct val="100000"/>
              </a:lnSpc>
              <a:spcBef>
                <a:spcPts val="0"/>
              </a:spcBef>
              <a:spcAft>
                <a:spcPts val="0"/>
              </a:spcAft>
              <a:buClr>
                <a:schemeClr val="lt1"/>
              </a:buClr>
              <a:buSzPct val="100000"/>
              <a:buFont typeface="Courier New"/>
              <a:buChar char="o"/>
              <a:defRPr sz="1800">
                <a:solidFill>
                  <a:schemeClr val="lt1"/>
                </a:solidFill>
              </a:defRPr>
            </a:lvl2pPr>
            <a:lvl3pPr marL="285750" indent="-285750" algn="ctr" rtl="0">
              <a:lnSpc>
                <a:spcPct val="100000"/>
              </a:lnSpc>
              <a:spcBef>
                <a:spcPts val="0"/>
              </a:spcBef>
              <a:spcAft>
                <a:spcPts val="0"/>
              </a:spcAft>
              <a:buClr>
                <a:schemeClr val="lt1"/>
              </a:buClr>
              <a:buSzPct val="100000"/>
              <a:buFont typeface="Wingdings"/>
              <a:buChar char="§"/>
              <a:defRPr sz="1800">
                <a:solidFill>
                  <a:schemeClr val="lt1"/>
                </a:solidFill>
              </a:defRPr>
            </a:lvl3pPr>
            <a:lvl4pPr marL="285750" indent="-285750" algn="ctr" rtl="0">
              <a:lnSpc>
                <a:spcPct val="100000"/>
              </a:lnSpc>
              <a:spcBef>
                <a:spcPts val="0"/>
              </a:spcBef>
              <a:spcAft>
                <a:spcPts val="0"/>
              </a:spcAft>
              <a:buClr>
                <a:schemeClr val="lt1"/>
              </a:buClr>
              <a:buSzPct val="166666"/>
              <a:buFont typeface="Arial"/>
              <a:buChar char="•"/>
              <a:defRPr sz="1800">
                <a:solidFill>
                  <a:schemeClr val="lt1"/>
                </a:solidFill>
              </a:defRPr>
            </a:lvl4pPr>
            <a:lvl5pPr marL="285750" indent="-285750" algn="ctr" rtl="0">
              <a:lnSpc>
                <a:spcPct val="100000"/>
              </a:lnSpc>
              <a:spcBef>
                <a:spcPts val="0"/>
              </a:spcBef>
              <a:spcAft>
                <a:spcPts val="0"/>
              </a:spcAft>
              <a:buClr>
                <a:schemeClr val="lt1"/>
              </a:buClr>
              <a:buSzPct val="100000"/>
              <a:buFont typeface="Courier New"/>
              <a:buChar char="o"/>
              <a:defRPr sz="1800">
                <a:solidFill>
                  <a:schemeClr val="lt1"/>
                </a:solidFill>
              </a:defRPr>
            </a:lvl5pPr>
            <a:lvl6pPr marL="285750" indent="-285750" algn="ctr" rtl="0">
              <a:lnSpc>
                <a:spcPct val="100000"/>
              </a:lnSpc>
              <a:spcBef>
                <a:spcPts val="0"/>
              </a:spcBef>
              <a:spcAft>
                <a:spcPts val="0"/>
              </a:spcAft>
              <a:buClr>
                <a:schemeClr val="lt1"/>
              </a:buClr>
              <a:buSzPct val="100000"/>
              <a:buFont typeface="Wingdings"/>
              <a:buChar char="§"/>
              <a:defRPr sz="1800">
                <a:solidFill>
                  <a:schemeClr val="lt1"/>
                </a:solidFill>
              </a:defRPr>
            </a:lvl6pPr>
            <a:lvl7pPr marL="285750" indent="-285750" algn="ctr" rtl="0">
              <a:lnSpc>
                <a:spcPct val="100000"/>
              </a:lnSpc>
              <a:spcBef>
                <a:spcPts val="0"/>
              </a:spcBef>
              <a:spcAft>
                <a:spcPts val="0"/>
              </a:spcAft>
              <a:buClr>
                <a:schemeClr val="lt1"/>
              </a:buClr>
              <a:buSzPct val="166666"/>
              <a:buFont typeface="Arial"/>
              <a:buChar char="•"/>
              <a:defRPr sz="1800">
                <a:solidFill>
                  <a:schemeClr val="lt1"/>
                </a:solidFill>
              </a:defRPr>
            </a:lvl7pPr>
            <a:lvl8pPr marL="285750" indent="-285750" algn="ctr" rtl="0">
              <a:lnSpc>
                <a:spcPct val="100000"/>
              </a:lnSpc>
              <a:spcBef>
                <a:spcPts val="0"/>
              </a:spcBef>
              <a:spcAft>
                <a:spcPts val="0"/>
              </a:spcAft>
              <a:buClr>
                <a:schemeClr val="lt1"/>
              </a:buClr>
              <a:buSzPct val="100000"/>
              <a:buFont typeface="Courier New"/>
              <a:buChar char="o"/>
              <a:defRPr sz="1800">
                <a:solidFill>
                  <a:schemeClr val="lt1"/>
                </a:solidFill>
              </a:defRPr>
            </a:lvl8pPr>
            <a:lvl9pPr marL="285750" indent="-285750" algn="ctr" rtl="0">
              <a:lnSpc>
                <a:spcPct val="100000"/>
              </a:lnSpc>
              <a:spcBef>
                <a:spcPts val="0"/>
              </a:spcBef>
              <a:spcAft>
                <a:spcPts val="0"/>
              </a:spcAft>
              <a:buClr>
                <a:schemeClr val="lt1"/>
              </a:buClr>
              <a:buSzPct val="100000"/>
              <a:buFont typeface="Wingdings"/>
              <a:buChar char="§"/>
              <a:defRPr sz="18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74637"/>
            <a:ext cx="8229600" cy="1143000"/>
          </a:xfrm>
          <a:prstGeom prst="rect">
            <a:avLst/>
          </a:prstGeom>
          <a:noFill/>
          <a:ln>
            <a:noFill/>
          </a:ln>
        </p:spPr>
        <p:txBody>
          <a:bodyPr lIns="91425" tIns="91425" rIns="91425" bIns="91425" anchor="b" anchorCtr="0"/>
          <a:lstStyle>
            <a:lvl1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1pPr>
            <a:lvl2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2pPr>
            <a:lvl3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3pPr>
            <a:lvl4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4pPr>
            <a:lvl5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5pPr>
            <a:lvl6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6pPr>
            <a:lvl7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7pPr>
            <a:lvl8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8pPr>
            <a:lvl9pPr marL="0" indent="228600" algn="l" rtl="0">
              <a:spcBef>
                <a:spcPts val="0"/>
              </a:spcBef>
              <a:buClr>
                <a:schemeClr val="lt1"/>
              </a:buClr>
              <a:buSzPct val="100000"/>
              <a:buFont typeface="Arial"/>
              <a:buNone/>
              <a:defRPr sz="3600" b="1" i="0" u="none" strike="noStrike" cap="none" baseline="0">
                <a:solidFill>
                  <a:schemeClr val="lt1"/>
                </a:solidFill>
                <a:latin typeface="Arial"/>
                <a:ea typeface="Arial"/>
                <a:cs typeface="Arial"/>
                <a:sym typeface="Arial"/>
              </a:defRPr>
            </a:lvl9pPr>
          </a:lstStyle>
          <a:p>
            <a:endParaRPr/>
          </a:p>
        </p:txBody>
      </p:sp>
      <p:sp>
        <p:nvSpPr>
          <p:cNvPr id="6" name="Shape 6"/>
          <p:cNvSpPr txBox="1">
            <a:spLocks noGrp="1"/>
          </p:cNvSpPr>
          <p:nvPr>
            <p:ph type="body" idx="1"/>
          </p:nvPr>
        </p:nvSpPr>
        <p:spPr>
          <a:xfrm>
            <a:off x="457200" y="1600200"/>
            <a:ext cx="8229600" cy="4967700"/>
          </a:xfrm>
          <a:prstGeom prst="rect">
            <a:avLst/>
          </a:prstGeom>
          <a:noFill/>
          <a:ln>
            <a:noFill/>
          </a:ln>
        </p:spPr>
        <p:txBody>
          <a:bodyPr lIns="91425" tIns="91425" rIns="91425" bIns="91425" anchor="t" anchorCtr="0"/>
          <a:lstStyle>
            <a:lvl1pPr marL="342900" indent="-342900" algn="l" rtl="0">
              <a:spcBef>
                <a:spcPts val="600"/>
              </a:spcBef>
              <a:buClr>
                <a:schemeClr val="lt1"/>
              </a:buClr>
              <a:buSzPct val="166666"/>
              <a:buFont typeface="Arial"/>
              <a:buChar char="•"/>
              <a:defRPr sz="3000" b="0" i="0" u="none" strike="noStrike" cap="none" baseline="0">
                <a:solidFill>
                  <a:schemeClr val="lt1"/>
                </a:solidFill>
                <a:latin typeface="Arial"/>
                <a:ea typeface="Arial"/>
                <a:cs typeface="Arial"/>
                <a:sym typeface="Arial"/>
              </a:defRPr>
            </a:lvl1pPr>
            <a:lvl2pPr marL="742950" indent="-285750" algn="l" rtl="0">
              <a:spcBef>
                <a:spcPts val="480"/>
              </a:spcBef>
              <a:buClr>
                <a:schemeClr val="lt1"/>
              </a:buClr>
              <a:buSzPct val="100000"/>
              <a:buFont typeface="Courier New"/>
              <a:buChar char="o"/>
              <a:defRPr sz="2400" b="0" i="0" u="none" strike="noStrike" cap="none" baseline="0">
                <a:solidFill>
                  <a:schemeClr val="lt1"/>
                </a:solidFill>
                <a:latin typeface="Arial"/>
                <a:ea typeface="Arial"/>
                <a:cs typeface="Arial"/>
                <a:sym typeface="Arial"/>
              </a:defRPr>
            </a:lvl2pPr>
            <a:lvl3pPr marL="1143000" indent="-228600" algn="l" rtl="0">
              <a:spcBef>
                <a:spcPts val="480"/>
              </a:spcBef>
              <a:buClr>
                <a:schemeClr val="lt1"/>
              </a:buClr>
              <a:buSzPct val="100000"/>
              <a:buFont typeface="Wingdings"/>
              <a:buChar char="§"/>
              <a:defRPr sz="2400" b="0" i="0" u="none" strike="noStrike" cap="none" baseline="0">
                <a:solidFill>
                  <a:schemeClr val="lt1"/>
                </a:solidFill>
                <a:latin typeface="Arial"/>
                <a:ea typeface="Arial"/>
                <a:cs typeface="Arial"/>
                <a:sym typeface="Arial"/>
              </a:defRPr>
            </a:lvl3pPr>
            <a:lvl4pPr marL="1600200" indent="-228600" algn="l" rtl="0">
              <a:spcBef>
                <a:spcPts val="360"/>
              </a:spcBef>
              <a:buClr>
                <a:schemeClr val="lt1"/>
              </a:buClr>
              <a:buSzPct val="166666"/>
              <a:buFont typeface="Arial"/>
              <a:buChar char="•"/>
              <a:defRPr sz="1800" b="0" i="0" u="none" strike="noStrike" cap="none" baseline="0">
                <a:solidFill>
                  <a:schemeClr val="lt1"/>
                </a:solidFill>
                <a:latin typeface="Arial"/>
                <a:ea typeface="Arial"/>
                <a:cs typeface="Arial"/>
                <a:sym typeface="Arial"/>
              </a:defRPr>
            </a:lvl4pPr>
            <a:lvl5pPr marL="2057400" indent="-228600" algn="l" rtl="0">
              <a:spcBef>
                <a:spcPts val="360"/>
              </a:spcBef>
              <a:buClr>
                <a:schemeClr val="lt1"/>
              </a:buClr>
              <a:buSzPct val="100000"/>
              <a:buFont typeface="Courier New"/>
              <a:buChar char="o"/>
              <a:defRPr sz="1800" b="0" i="0" u="none" strike="noStrike" cap="none" baseline="0">
                <a:solidFill>
                  <a:schemeClr val="lt1"/>
                </a:solidFill>
                <a:latin typeface="Arial"/>
                <a:ea typeface="Arial"/>
                <a:cs typeface="Arial"/>
                <a:sym typeface="Arial"/>
              </a:defRPr>
            </a:lvl5pPr>
            <a:lvl6pPr marL="2514600" indent="-228600" algn="l" rtl="0">
              <a:spcBef>
                <a:spcPts val="360"/>
              </a:spcBef>
              <a:buClr>
                <a:schemeClr val="lt1"/>
              </a:buClr>
              <a:buSzPct val="100000"/>
              <a:buFont typeface="Wingdings"/>
              <a:buChar char="§"/>
              <a:defRPr sz="1800" b="0" i="0" u="none" strike="noStrike" cap="none" baseline="0">
                <a:solidFill>
                  <a:schemeClr val="lt1"/>
                </a:solidFill>
                <a:latin typeface="Arial"/>
                <a:ea typeface="Arial"/>
                <a:cs typeface="Arial"/>
                <a:sym typeface="Arial"/>
              </a:defRPr>
            </a:lvl6pPr>
            <a:lvl7pPr marL="2971800" indent="-228600" algn="l" rtl="0">
              <a:spcBef>
                <a:spcPts val="360"/>
              </a:spcBef>
              <a:buClr>
                <a:schemeClr val="lt1"/>
              </a:buClr>
              <a:buSzPct val="166666"/>
              <a:buFont typeface="Arial"/>
              <a:buChar char="•"/>
              <a:defRPr sz="1800" b="0" i="0" u="none" strike="noStrike" cap="none" baseline="0">
                <a:solidFill>
                  <a:schemeClr val="lt1"/>
                </a:solidFill>
                <a:latin typeface="Arial"/>
                <a:ea typeface="Arial"/>
                <a:cs typeface="Arial"/>
                <a:sym typeface="Arial"/>
              </a:defRPr>
            </a:lvl7pPr>
            <a:lvl8pPr marL="3429000" indent="-228600" algn="l" rtl="0">
              <a:spcBef>
                <a:spcPts val="360"/>
              </a:spcBef>
              <a:buClr>
                <a:schemeClr val="lt1"/>
              </a:buClr>
              <a:buSzPct val="100000"/>
              <a:buFont typeface="Courier New"/>
              <a:buChar char="o"/>
              <a:defRPr sz="1800" b="0" i="0" u="none" strike="noStrike" cap="none" baseline="0">
                <a:solidFill>
                  <a:schemeClr val="lt1"/>
                </a:solidFill>
                <a:latin typeface="Arial"/>
                <a:ea typeface="Arial"/>
                <a:cs typeface="Arial"/>
                <a:sym typeface="Arial"/>
              </a:defRPr>
            </a:lvl8pPr>
            <a:lvl9pPr marL="3886200" indent="-228600" algn="l" rtl="0">
              <a:spcBef>
                <a:spcPts val="360"/>
              </a:spcBef>
              <a:buClr>
                <a:schemeClr val="lt1"/>
              </a:buClr>
              <a:buSzPct val="100000"/>
              <a:buFont typeface="Wingdings"/>
              <a:buChar char="§"/>
              <a:defRPr sz="1800" b="0" i="0" u="none" strike="noStrike" cap="none" baseline="0">
                <a:solidFill>
                  <a:schemeClr val="lt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Shape 23"/>
          <p:cNvSpPr txBox="1">
            <a:spLocks noGrp="1"/>
          </p:cNvSpPr>
          <p:nvPr>
            <p:ph type="ctrTitle"/>
          </p:nvPr>
        </p:nvSpPr>
        <p:spPr>
          <a:xfrm>
            <a:off x="1521900" y="1625013"/>
            <a:ext cx="6100200" cy="1846629"/>
          </a:xfrm>
          <a:prstGeom prst="rect">
            <a:avLst/>
          </a:prstGeom>
        </p:spPr>
        <p:txBody>
          <a:bodyPr lIns="91425" tIns="91425" rIns="91425" bIns="91425" anchor="b" anchorCtr="0">
            <a:spAutoFit/>
          </a:bodyPr>
          <a:lstStyle/>
          <a:p>
            <a:pPr>
              <a:buNone/>
            </a:pPr>
            <a:r>
              <a:rPr lang="en" sz="3600" dirty="0" smtClean="0"/>
              <a:t>Artifiial </a:t>
            </a:r>
            <a:r>
              <a:rPr lang="en" sz="3600" dirty="0"/>
              <a:t>Neural Networks to Predict Fermentation Yield</a:t>
            </a:r>
          </a:p>
        </p:txBody>
      </p:sp>
      <p:sp>
        <p:nvSpPr>
          <p:cNvPr id="24" name="Shape 24"/>
          <p:cNvSpPr txBox="1">
            <a:spLocks noGrp="1"/>
          </p:cNvSpPr>
          <p:nvPr>
            <p:ph type="subTitle" idx="1"/>
          </p:nvPr>
        </p:nvSpPr>
        <p:spPr>
          <a:xfrm>
            <a:off x="685799" y="3786737"/>
            <a:ext cx="7772400" cy="2413200"/>
          </a:xfrm>
          <a:prstGeom prst="rect">
            <a:avLst/>
          </a:prstGeom>
        </p:spPr>
        <p:txBody>
          <a:bodyPr lIns="91425" tIns="91425" rIns="91425" bIns="91425" anchor="t" anchorCtr="0">
            <a:spAutoFit/>
          </a:bodyPr>
          <a:lstStyle/>
          <a:p>
            <a:pPr lvl="0" rtl="0">
              <a:buNone/>
            </a:pPr>
            <a:r>
              <a:rPr lang="en"/>
              <a:t>John Abel, Earl St-Sauver, Kimberly Stachenfeld, Jay Stotsky</a:t>
            </a:r>
          </a:p>
          <a:p>
            <a:endParaRPr lang="en"/>
          </a:p>
          <a:p>
            <a:pPr lvl="0" rtl="0">
              <a:buNone/>
            </a:pPr>
            <a:r>
              <a:rPr lang="en"/>
              <a:t>November 15, 2012</a:t>
            </a:r>
          </a:p>
          <a:p>
            <a:endParaRPr lang="en"/>
          </a:p>
          <a:p>
            <a:pPr>
              <a:buNone/>
            </a:pPr>
            <a:r>
              <a:rPr lang="en"/>
              <a:t>ChBE 160</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en"/>
              <a:t>Substrate Concentration</a:t>
            </a:r>
          </a:p>
        </p:txBody>
      </p:sp>
      <p:sp>
        <p:nvSpPr>
          <p:cNvPr id="80" name="Shape 80"/>
          <p:cNvSpPr txBox="1"/>
          <p:nvPr/>
        </p:nvSpPr>
        <p:spPr>
          <a:xfrm>
            <a:off x="281550" y="5148525"/>
            <a:ext cx="8687999" cy="1107965"/>
          </a:xfrm>
          <a:prstGeom prst="rect">
            <a:avLst/>
          </a:prstGeom>
          <a:noFill/>
        </p:spPr>
        <p:txBody>
          <a:bodyPr lIns="91425" tIns="91425" rIns="91425" bIns="91425" anchor="t" anchorCtr="0">
            <a:spAutoFit/>
          </a:bodyPr>
          <a:lstStyle/>
          <a:p>
            <a:pPr algn="ctr">
              <a:buNone/>
            </a:pPr>
            <a:r>
              <a:rPr lang="en" sz="2000" dirty="0">
                <a:solidFill>
                  <a:srgbClr val="FFFFFF"/>
                </a:solidFill>
              </a:rPr>
              <a:t>Note that the network is capable of predicting the outcome of models with both familiar and unfamiliar parameters, and that the pattern of deviation is similar for both cases</a:t>
            </a:r>
            <a:r>
              <a:rPr lang="en" sz="2000" dirty="0" smtClean="0">
                <a:solidFill>
                  <a:srgbClr val="FFFFFF"/>
                </a:solidFill>
              </a:rPr>
              <a:t>. Correlation Coefficient 0.8079</a:t>
            </a:r>
            <a:endParaRPr lang="en" sz="2000" dirty="0">
              <a:solidFill>
                <a:srgbClr val="FFFFFF"/>
              </a:solidFill>
            </a:endParaRPr>
          </a:p>
        </p:txBody>
      </p:sp>
      <p:pic>
        <p:nvPicPr>
          <p:cNvPr id="2" name="Picture 1"/>
          <p:cNvPicPr>
            <a:picLocks noChangeAspect="1"/>
          </p:cNvPicPr>
          <p:nvPr/>
        </p:nvPicPr>
        <p:blipFill>
          <a:blip r:embed="rId3"/>
          <a:stretch>
            <a:fillRect/>
          </a:stretch>
        </p:blipFill>
        <p:spPr>
          <a:xfrm>
            <a:off x="228600" y="1600200"/>
            <a:ext cx="8686800" cy="3494483"/>
          </a:xfrm>
          <a:prstGeom prst="rect">
            <a:avLst/>
          </a:prstGeom>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rtl="0">
              <a:buNone/>
            </a:pPr>
            <a:r>
              <a:rPr lang="en" dirty="0"/>
              <a:t>Ethanol Concentration</a:t>
            </a:r>
          </a:p>
        </p:txBody>
      </p:sp>
      <p:sp>
        <p:nvSpPr>
          <p:cNvPr id="87" name="Shape 87"/>
          <p:cNvSpPr txBox="1"/>
          <p:nvPr/>
        </p:nvSpPr>
        <p:spPr>
          <a:xfrm>
            <a:off x="281550" y="5148525"/>
            <a:ext cx="8687999" cy="1107965"/>
          </a:xfrm>
          <a:prstGeom prst="rect">
            <a:avLst/>
          </a:prstGeom>
          <a:noFill/>
        </p:spPr>
        <p:txBody>
          <a:bodyPr lIns="91425" tIns="91425" rIns="91425" bIns="91425" anchor="t" anchorCtr="0">
            <a:spAutoFit/>
          </a:bodyPr>
          <a:lstStyle/>
          <a:p>
            <a:pPr lvl="0" algn="ctr" rtl="0">
              <a:buNone/>
            </a:pPr>
            <a:r>
              <a:rPr lang="en" sz="2000" dirty="0">
                <a:solidFill>
                  <a:srgbClr val="FFFFFF"/>
                </a:solidFill>
              </a:rPr>
              <a:t>The data set on the left was the set used to train the neural network. The plot on the right shows the performance of the neural network on an unfamiliar data set. </a:t>
            </a:r>
            <a:r>
              <a:rPr lang="en" sz="2000" dirty="0" smtClean="0">
                <a:solidFill>
                  <a:srgbClr val="FFFFFF"/>
                </a:solidFill>
              </a:rPr>
              <a:t> Correlation Coef. 0.7715</a:t>
            </a:r>
            <a:endParaRPr lang="en" sz="2000" dirty="0">
              <a:solidFill>
                <a:srgbClr val="FFFFFF"/>
              </a:solidFill>
            </a:endParaRPr>
          </a:p>
        </p:txBody>
      </p:sp>
      <p:pic>
        <p:nvPicPr>
          <p:cNvPr id="2" name="Picture 1"/>
          <p:cNvPicPr>
            <a:picLocks noChangeAspect="1"/>
          </p:cNvPicPr>
          <p:nvPr/>
        </p:nvPicPr>
        <p:blipFill>
          <a:blip r:embed="rId3"/>
          <a:stretch>
            <a:fillRect/>
          </a:stretch>
        </p:blipFill>
        <p:spPr>
          <a:xfrm>
            <a:off x="304800" y="1600200"/>
            <a:ext cx="8382000" cy="3293857"/>
          </a:xfrm>
          <a:prstGeom prst="rect">
            <a:avLst/>
          </a:prstGeom>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en" dirty="0"/>
              <a:t>Triple-Variable Optimized</a:t>
            </a:r>
          </a:p>
        </p:txBody>
      </p:sp>
      <p:sp>
        <p:nvSpPr>
          <p:cNvPr id="94" name="Shape 94"/>
          <p:cNvSpPr txBox="1">
            <a:spLocks noGrp="1"/>
          </p:cNvSpPr>
          <p:nvPr>
            <p:ph type="body" idx="1"/>
          </p:nvPr>
        </p:nvSpPr>
        <p:spPr>
          <a:xfrm>
            <a:off x="457200" y="1600200"/>
            <a:ext cx="8229600" cy="4108787"/>
          </a:xfrm>
          <a:prstGeom prst="rect">
            <a:avLst/>
          </a:prstGeom>
        </p:spPr>
        <p:txBody>
          <a:bodyPr lIns="91425" tIns="91425" rIns="91425" bIns="91425" anchor="t" anchorCtr="0">
            <a:spAutoFit/>
          </a:bodyPr>
          <a:lstStyle/>
          <a:p>
            <a:pPr marL="457200" lvl="0" indent="-419100" rtl="0">
              <a:buClr>
                <a:schemeClr val="lt1"/>
              </a:buClr>
              <a:buSzPct val="166666"/>
              <a:buFont typeface="Arial"/>
              <a:buChar char="•"/>
            </a:pPr>
            <a:r>
              <a:rPr lang="en" sz="2400" dirty="0"/>
              <a:t>When a single variable </a:t>
            </a:r>
            <a:r>
              <a:rPr lang="en" sz="2400" dirty="0" smtClean="0"/>
              <a:t>(X, E or S) </a:t>
            </a:r>
            <a:r>
              <a:rPr lang="en" sz="2400" dirty="0"/>
              <a:t>was optimized, the error greatly increased for the other </a:t>
            </a:r>
            <a:r>
              <a:rPr lang="en" sz="2400" dirty="0" smtClean="0"/>
              <a:t>outputs</a:t>
            </a:r>
            <a:endParaRPr lang="en" sz="2400" dirty="0"/>
          </a:p>
          <a:p>
            <a:pPr marL="457200" lvl="0" indent="-419100" rtl="0">
              <a:buClr>
                <a:schemeClr val="lt1"/>
              </a:buClr>
              <a:buSzPct val="166666"/>
              <a:buFont typeface="Arial"/>
              <a:buChar char="•"/>
            </a:pPr>
            <a:r>
              <a:rPr lang="en" sz="2400" dirty="0"/>
              <a:t>Optimizing across all outputs increased run time, but substantially increased accuracy, particularly with metabolites. </a:t>
            </a:r>
          </a:p>
          <a:p>
            <a:pPr marL="457200" lvl="0" indent="-419100" rtl="0">
              <a:buClr>
                <a:schemeClr val="lt1"/>
              </a:buClr>
              <a:buSzPct val="166666"/>
              <a:buFont typeface="Arial"/>
              <a:buChar char="•"/>
            </a:pPr>
            <a:r>
              <a:rPr lang="en" sz="2400" dirty="0"/>
              <a:t>The single-variable optimized network actually provided </a:t>
            </a:r>
            <a:r>
              <a:rPr lang="en" sz="2400" dirty="0" smtClean="0"/>
              <a:t>adequate </a:t>
            </a:r>
            <a:r>
              <a:rPr lang="en" sz="2400" dirty="0"/>
              <a:t>results, but this is likely because for this particular </a:t>
            </a:r>
            <a:r>
              <a:rPr lang="en" sz="2400" dirty="0" smtClean="0"/>
              <a:t>system.</a:t>
            </a:r>
          </a:p>
          <a:p>
            <a:pPr marL="457200" lvl="0" indent="-419100" rtl="0">
              <a:buClr>
                <a:schemeClr val="lt1"/>
              </a:buClr>
              <a:buSzPct val="166666"/>
              <a:buFont typeface="Arial"/>
              <a:buChar char="•"/>
            </a:pPr>
            <a:r>
              <a:rPr lang="en" sz="2400" dirty="0" smtClean="0"/>
              <a:t>Additional tweaking of model required for better prediction of cell metabolism. (Initial variance reduction)</a:t>
            </a:r>
            <a:endParaRPr lang="en" sz="2400"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en"/>
              <a:t>Objective</a:t>
            </a:r>
          </a:p>
        </p:txBody>
      </p:sp>
      <p:sp>
        <p:nvSpPr>
          <p:cNvPr id="30" name="Shape 30"/>
          <p:cNvSpPr txBox="1">
            <a:spLocks noGrp="1"/>
          </p:cNvSpPr>
          <p:nvPr>
            <p:ph type="body" idx="1"/>
          </p:nvPr>
        </p:nvSpPr>
        <p:spPr>
          <a:xfrm>
            <a:off x="457200" y="1600200"/>
            <a:ext cx="8229600" cy="2569904"/>
          </a:xfrm>
          <a:prstGeom prst="rect">
            <a:avLst/>
          </a:prstGeom>
        </p:spPr>
        <p:txBody>
          <a:bodyPr lIns="91425" tIns="91425" rIns="91425" bIns="91425" anchor="t" anchorCtr="0">
            <a:spAutoFit/>
          </a:bodyPr>
          <a:lstStyle/>
          <a:p>
            <a:pPr lvl="0" rtl="0">
              <a:buNone/>
            </a:pPr>
            <a:r>
              <a:rPr lang="en" dirty="0" smtClean="0"/>
              <a:t>	Use </a:t>
            </a:r>
            <a:r>
              <a:rPr lang="en" dirty="0"/>
              <a:t>artificial neural networking to </a:t>
            </a:r>
            <a:r>
              <a:rPr lang="en" dirty="0" smtClean="0"/>
              <a:t>model fermentation </a:t>
            </a:r>
            <a:r>
              <a:rPr lang="en" dirty="0"/>
              <a:t>process, particularly output variables which are difficult or impossible to measure using on-line sensors in real time. </a:t>
            </a:r>
          </a:p>
          <a:p>
            <a:endParaRPr lang="en" dirty="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en"/>
              <a:t>Background</a:t>
            </a:r>
          </a:p>
        </p:txBody>
      </p:sp>
      <p:sp>
        <p:nvSpPr>
          <p:cNvPr id="36" name="Shape 36"/>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381000" rtl="0">
              <a:buClr>
                <a:schemeClr val="lt1"/>
              </a:buClr>
              <a:buSzPct val="166666"/>
              <a:buFont typeface="Arial"/>
              <a:buChar char="•"/>
            </a:pPr>
            <a:r>
              <a:rPr lang="en" sz="2400"/>
              <a:t>Unique advantages</a:t>
            </a:r>
          </a:p>
          <a:p>
            <a:pPr marL="457200" lvl="0" indent="-381000" rtl="0">
              <a:buClr>
                <a:schemeClr val="lt1"/>
              </a:buClr>
              <a:buSzPct val="166666"/>
              <a:buFont typeface="Arial"/>
              <a:buChar char="•"/>
            </a:pPr>
            <a:r>
              <a:rPr lang="en" sz="2400"/>
              <a:t>Efficiently predict nonlinear processes</a:t>
            </a:r>
          </a:p>
          <a:p>
            <a:pPr marL="457200" lvl="0" indent="-381000" rtl="0">
              <a:buClr>
                <a:schemeClr val="lt1"/>
              </a:buClr>
              <a:buSzPct val="166666"/>
              <a:buFont typeface="Arial"/>
              <a:buChar char="•"/>
            </a:pPr>
            <a:r>
              <a:rPr lang="en" sz="2400"/>
              <a:t>Input nodes - used to distribute only</a:t>
            </a:r>
          </a:p>
          <a:p>
            <a:pPr marL="457200" lvl="0" indent="-381000" rtl="0">
              <a:buClr>
                <a:schemeClr val="lt1"/>
              </a:buClr>
              <a:buSzPct val="166666"/>
              <a:buFont typeface="Arial"/>
              <a:buChar char="•"/>
            </a:pPr>
            <a:r>
              <a:rPr lang="en" sz="2400"/>
              <a:t>Hidden nodes - "black/grey box"</a:t>
            </a:r>
          </a:p>
          <a:p>
            <a:pPr marL="457200" lvl="0" indent="-381000" rtl="0">
              <a:buClr>
                <a:schemeClr val="lt1"/>
              </a:buClr>
              <a:buSzPct val="166666"/>
              <a:buFont typeface="Arial"/>
              <a:buChar char="•"/>
            </a:pPr>
            <a:r>
              <a:rPr lang="en" sz="2400"/>
              <a:t>Output nodes</a:t>
            </a:r>
          </a:p>
          <a:p>
            <a:pPr marL="457200" lvl="0" indent="-381000" rtl="0">
              <a:buClr>
                <a:schemeClr val="lt1"/>
              </a:buClr>
              <a:buSzPct val="166666"/>
              <a:buFont typeface="Arial"/>
              <a:buChar char="•"/>
            </a:pPr>
            <a:r>
              <a:rPr lang="en" sz="2400"/>
              <a:t>Apply internal node calculations only to hidden nodes</a:t>
            </a:r>
          </a:p>
          <a:p>
            <a:pPr marL="457200" lvl="0" indent="-381000" rtl="0">
              <a:buClr>
                <a:schemeClr val="lt1"/>
              </a:buClr>
              <a:buSzPct val="166666"/>
              <a:buFont typeface="Arial"/>
              <a:buChar char="•"/>
            </a:pPr>
            <a:r>
              <a:rPr lang="en" sz="2400"/>
              <a:t>Time delays</a:t>
            </a:r>
          </a:p>
          <a:p>
            <a:pPr marL="457200" lvl="0" indent="-381000" rtl="0">
              <a:buClr>
                <a:schemeClr val="lt1"/>
              </a:buClr>
              <a:buSzPct val="166666"/>
              <a:buFont typeface="Arial"/>
              <a:buChar char="•"/>
            </a:pPr>
            <a:r>
              <a:rPr lang="en" sz="2400"/>
              <a:t>Does not require previous knowledge of the system's relationships, ANNs "learn" from data</a:t>
            </a:r>
          </a:p>
          <a:p>
            <a:endParaRPr lang="en" sz="2400"/>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en"/>
              <a:t>Modeling Yeast Fermentation</a:t>
            </a:r>
          </a:p>
        </p:txBody>
      </p:sp>
      <p:sp>
        <p:nvSpPr>
          <p:cNvPr id="42" name="Shape 42"/>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381000" rtl="0">
              <a:buClr>
                <a:schemeClr val="lt1"/>
              </a:buClr>
              <a:buSzPct val="166666"/>
              <a:buFont typeface="Arial"/>
              <a:buChar char="•"/>
            </a:pPr>
            <a:r>
              <a:rPr lang="en" sz="2400"/>
              <a:t>Training data was generated from an ODE model of the yeast process. </a:t>
            </a:r>
          </a:p>
          <a:p>
            <a:pPr marL="457200" lvl="0" indent="-381000" rtl="0">
              <a:buClr>
                <a:schemeClr val="lt1"/>
              </a:buClr>
              <a:buSzPct val="166666"/>
              <a:buFont typeface="Arial"/>
              <a:buChar char="•"/>
            </a:pPr>
            <a:r>
              <a:rPr lang="en" sz="2400"/>
              <a:t>The results of the ODE model are taken as the "actual" model</a:t>
            </a:r>
          </a:p>
          <a:p>
            <a:pPr marL="457200" lvl="0" indent="-381000" rtl="0">
              <a:buClr>
                <a:schemeClr val="lt1"/>
              </a:buClr>
              <a:buSzPct val="166666"/>
              <a:buFont typeface="Arial"/>
              <a:buChar char="•"/>
            </a:pPr>
            <a:r>
              <a:rPr lang="en" sz="2400"/>
              <a:t>A genetic algorithm selected weights to minimize the difference between the outputs of the artificial neural network and the ODE model</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en" dirty="0"/>
              <a:t>Neural Network Model</a:t>
            </a:r>
          </a:p>
        </p:txBody>
      </p:sp>
      <p:sp>
        <p:nvSpPr>
          <p:cNvPr id="48" name="Shape 48"/>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381000" rtl="0">
              <a:buClr>
                <a:schemeClr val="lt1"/>
              </a:buClr>
              <a:buSzPct val="166666"/>
              <a:buFont typeface="Arial"/>
              <a:buChar char="•"/>
            </a:pPr>
            <a:r>
              <a:rPr lang="en" sz="2400" dirty="0"/>
              <a:t>Feed-forward multilayer perceptron</a:t>
            </a:r>
          </a:p>
          <a:p>
            <a:pPr marL="457200" lvl="0" indent="-381000" rtl="0">
              <a:buClr>
                <a:schemeClr val="lt1"/>
              </a:buClr>
              <a:buSzPct val="166666"/>
              <a:buFont typeface="Arial"/>
              <a:buChar char="•"/>
            </a:pPr>
            <a:r>
              <a:rPr lang="en" sz="2400" dirty="0"/>
              <a:t>Uses sigmoidal activation function:</a:t>
            </a:r>
          </a:p>
          <a:p>
            <a:pPr lvl="0" rtl="0">
              <a:buNone/>
            </a:pPr>
            <a:endParaRPr lang="en" sz="2400" dirty="0"/>
          </a:p>
          <a:p>
            <a:endParaRPr lang="en" sz="2400" dirty="0"/>
          </a:p>
          <a:p>
            <a:pPr marL="457200" lvl="0" indent="-381000" rtl="0">
              <a:buClr>
                <a:schemeClr val="lt1"/>
              </a:buClr>
              <a:buSzPct val="166666"/>
              <a:buFont typeface="Arial"/>
              <a:buChar char="•"/>
            </a:pPr>
            <a:r>
              <a:rPr lang="en" sz="2400" dirty="0"/>
              <a:t>Three input nodes, one hidden layer of 6 nodes (plus bias) with delay, three output nodes with a delay</a:t>
            </a:r>
          </a:p>
          <a:p>
            <a:pPr marL="457200" lvl="0" indent="-381000" rtl="0">
              <a:buClr>
                <a:schemeClr val="lt1"/>
              </a:buClr>
              <a:buSzPct val="166666"/>
              <a:buFont typeface="Arial"/>
              <a:buChar char="•"/>
            </a:pPr>
            <a:r>
              <a:rPr lang="en" sz="2400" dirty="0"/>
              <a:t>Bias inputs added in each layer</a:t>
            </a:r>
          </a:p>
          <a:p>
            <a:pPr marL="457200" lvl="0" indent="-381000">
              <a:buClr>
                <a:schemeClr val="lt1"/>
              </a:buClr>
              <a:buSzPct val="166666"/>
              <a:buFont typeface="Arial"/>
              <a:buChar char="•"/>
            </a:pPr>
            <a:r>
              <a:rPr lang="en" sz="2400" dirty="0"/>
              <a:t>Genetic algorithm-optimized weights, uses random mutation to prevent model from too easily becoming "stuck"</a:t>
            </a:r>
          </a:p>
        </p:txBody>
      </p:sp>
      <p:sp>
        <p:nvSpPr>
          <p:cNvPr id="5" name="Shape 49"/>
          <p:cNvSpPr/>
          <p:nvPr/>
        </p:nvSpPr>
        <p:spPr>
          <a:xfrm>
            <a:off x="990600" y="2515995"/>
            <a:ext cx="2505075" cy="819150"/>
          </a:xfrm>
          <a:prstGeom prst="rect">
            <a:avLst/>
          </a:prstGeom>
          <a:blipFill>
            <a:blip r:embed="rId3"/>
            <a:stretch>
              <a:fillRect/>
            </a:stretch>
          </a:blipFill>
          <a:ln>
            <a:noFill/>
          </a:ln>
        </p:spPr>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en"/>
              <a:t>Neural Network Architecture</a:t>
            </a:r>
          </a:p>
        </p:txBody>
      </p:sp>
      <p:sp>
        <p:nvSpPr>
          <p:cNvPr id="55" name="Shape 55"/>
          <p:cNvSpPr/>
          <p:nvPr/>
        </p:nvSpPr>
        <p:spPr>
          <a:xfrm>
            <a:off x="436289" y="2003453"/>
            <a:ext cx="8210461" cy="2851093"/>
          </a:xfrm>
          <a:prstGeom prst="rect">
            <a:avLst/>
          </a:prstGeom>
          <a:blipFill>
            <a:blip r:embed="rId3"/>
            <a:stretch>
              <a:fillRect/>
            </a:stretch>
          </a:blipFill>
          <a:ln>
            <a:noFill/>
          </a:ln>
        </p:spPr>
      </p:sp>
      <p:sp>
        <p:nvSpPr>
          <p:cNvPr id="2" name="TextBox 1"/>
          <p:cNvSpPr txBox="1"/>
          <p:nvPr/>
        </p:nvSpPr>
        <p:spPr>
          <a:xfrm>
            <a:off x="609600" y="5410200"/>
            <a:ext cx="7848600" cy="830997"/>
          </a:xfrm>
          <a:prstGeom prst="rect">
            <a:avLst/>
          </a:prstGeom>
          <a:noFill/>
        </p:spPr>
        <p:txBody>
          <a:bodyPr wrap="square" rtlCol="0">
            <a:spAutoFit/>
          </a:bodyPr>
          <a:lstStyle/>
          <a:p>
            <a:r>
              <a:rPr lang="en-US" sz="2400" dirty="0" smtClean="0">
                <a:solidFill>
                  <a:schemeClr val="bg1"/>
                </a:solidFill>
              </a:rPr>
              <a:t>Hidden nodes optimized to allow for adequate learning, but avoid over-training.</a:t>
            </a:r>
            <a:endParaRPr lang="en-US" sz="2400" dirty="0">
              <a:solidFill>
                <a:schemeClr val="bg1"/>
              </a:solidFill>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a:buNone/>
            </a:pPr>
            <a:r>
              <a:rPr lang="en"/>
              <a:t>Generalizability vs. Recall</a:t>
            </a:r>
          </a:p>
        </p:txBody>
      </p:sp>
      <p:sp>
        <p:nvSpPr>
          <p:cNvPr id="61" name="Shape 61"/>
          <p:cNvSpPr txBox="1">
            <a:spLocks noGrp="1"/>
          </p:cNvSpPr>
          <p:nvPr>
            <p:ph type="body" idx="1"/>
          </p:nvPr>
        </p:nvSpPr>
        <p:spPr>
          <a:xfrm>
            <a:off x="457200" y="1600200"/>
            <a:ext cx="8229600" cy="4967700"/>
          </a:xfrm>
          <a:prstGeom prst="rect">
            <a:avLst/>
          </a:prstGeom>
        </p:spPr>
        <p:txBody>
          <a:bodyPr lIns="91425" tIns="91425" rIns="91425" bIns="91425" anchor="t" anchorCtr="0">
            <a:spAutoFit/>
          </a:bodyPr>
          <a:lstStyle/>
          <a:p>
            <a:pPr marL="457200" lvl="0" indent="-419100" rtl="0">
              <a:buClr>
                <a:schemeClr val="lt1"/>
              </a:buClr>
              <a:buSzPct val="166666"/>
              <a:buFont typeface="Arial"/>
              <a:buChar char="•"/>
            </a:pPr>
            <a:r>
              <a:rPr lang="en"/>
              <a:t>The pattern of error between the predicted and actual metabolite concentrations for the training data set and the novel data set are similar</a:t>
            </a:r>
          </a:p>
          <a:p>
            <a:pPr marL="914400" lvl="1" indent="-381000" rtl="0">
              <a:buClr>
                <a:schemeClr val="lt1"/>
              </a:buClr>
              <a:buSzPct val="80000"/>
              <a:buFont typeface="Courier New"/>
              <a:buChar char="o"/>
            </a:pPr>
            <a:r>
              <a:rPr lang="en"/>
              <a:t>The model is therefore recall-limited</a:t>
            </a:r>
          </a:p>
          <a:p>
            <a:pPr marL="914400" lvl="1" indent="-381000" rtl="0">
              <a:buClr>
                <a:schemeClr val="lt1"/>
              </a:buClr>
              <a:buSzPct val="80000"/>
              <a:buFont typeface="Courier New"/>
              <a:buChar char="o"/>
            </a:pPr>
            <a:r>
              <a:rPr lang="en"/>
              <a:t>That is, the generalization is nearly as good as permitted by recall</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740559"/>
            <a:ext cx="8229600" cy="677078"/>
          </a:xfrm>
          <a:prstGeom prst="rect">
            <a:avLst/>
          </a:prstGeom>
        </p:spPr>
        <p:txBody>
          <a:bodyPr lIns="91425" tIns="91425" rIns="91425" bIns="91425" anchor="b" anchorCtr="0">
            <a:spAutoFit/>
          </a:bodyPr>
          <a:lstStyle/>
          <a:p>
            <a:pPr>
              <a:buNone/>
            </a:pPr>
            <a:r>
              <a:rPr lang="en" sz="3200" dirty="0"/>
              <a:t>Weight </a:t>
            </a:r>
            <a:r>
              <a:rPr lang="en" sz="3200" dirty="0" smtClean="0"/>
              <a:t>bounds – unique differences</a:t>
            </a:r>
            <a:endParaRPr lang="en" sz="3200" dirty="0"/>
          </a:p>
        </p:txBody>
      </p:sp>
      <p:sp>
        <p:nvSpPr>
          <p:cNvPr id="67" name="Shape 67"/>
          <p:cNvSpPr txBox="1">
            <a:spLocks noGrp="1"/>
          </p:cNvSpPr>
          <p:nvPr>
            <p:ph type="body" idx="1"/>
          </p:nvPr>
        </p:nvSpPr>
        <p:spPr>
          <a:xfrm>
            <a:off x="457200" y="1600200"/>
            <a:ext cx="8229600" cy="4083139"/>
          </a:xfrm>
          <a:prstGeom prst="rect">
            <a:avLst/>
          </a:prstGeom>
        </p:spPr>
        <p:txBody>
          <a:bodyPr lIns="91425" tIns="91425" rIns="91425" bIns="91425" anchor="t" anchorCtr="0">
            <a:spAutoFit/>
          </a:bodyPr>
          <a:lstStyle/>
          <a:p>
            <a:pPr marL="457200" lvl="0" indent="-419100" rtl="0">
              <a:buClr>
                <a:schemeClr val="lt1"/>
              </a:buClr>
              <a:buSzPct val="166666"/>
              <a:buFont typeface="Arial"/>
              <a:buChar char="•"/>
            </a:pPr>
            <a:r>
              <a:rPr lang="en" sz="2400" dirty="0"/>
              <a:t>We set the bounds on the weight to be </a:t>
            </a:r>
            <a:r>
              <a:rPr lang="en" sz="2400" dirty="0" smtClean="0"/>
              <a:t>[-10, 10] </a:t>
            </a:r>
            <a:r>
              <a:rPr lang="en" sz="2400" dirty="0"/>
              <a:t>by default</a:t>
            </a:r>
          </a:p>
          <a:p>
            <a:pPr marL="457200" lvl="0" indent="-419100" rtl="0">
              <a:buClr>
                <a:schemeClr val="lt1"/>
              </a:buClr>
              <a:buSzPct val="166666"/>
              <a:buFont typeface="Arial"/>
              <a:buChar char="•"/>
            </a:pPr>
            <a:r>
              <a:rPr lang="en" sz="2400" dirty="0"/>
              <a:t>For time-delay weights, we limited the range to [-1.5, 1.5]</a:t>
            </a:r>
          </a:p>
          <a:p>
            <a:pPr marL="914400" lvl="1" indent="-381000" rtl="0">
              <a:buClr>
                <a:schemeClr val="lt1"/>
              </a:buClr>
              <a:buSzPct val="80000"/>
              <a:buFont typeface="Courier New"/>
              <a:buChar char="o"/>
            </a:pPr>
            <a:r>
              <a:rPr lang="en" dirty="0"/>
              <a:t>Thus, the effects of time-delayed inputs are secondary to that of parameter inputs, which should carry more information</a:t>
            </a:r>
          </a:p>
          <a:p>
            <a:pPr marL="914400" lvl="1" indent="-381000">
              <a:buClr>
                <a:schemeClr val="lt1"/>
              </a:buClr>
              <a:buSzPct val="80000"/>
              <a:buFont typeface="Courier New"/>
              <a:buChar char="o"/>
            </a:pPr>
            <a:r>
              <a:rPr lang="en" dirty="0"/>
              <a:t>Since the search space is so large, limiting the range of time-delay weights dramatically improved the speed, accuracy, and consistency of the model</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74637"/>
            <a:ext cx="8229600" cy="1143000"/>
          </a:xfrm>
          <a:prstGeom prst="rect">
            <a:avLst/>
          </a:prstGeom>
        </p:spPr>
        <p:txBody>
          <a:bodyPr lIns="91425" tIns="91425" rIns="91425" bIns="91425" anchor="b" anchorCtr="0">
            <a:spAutoFit/>
          </a:bodyPr>
          <a:lstStyle/>
          <a:p>
            <a:pPr lvl="0" rtl="0">
              <a:buNone/>
            </a:pPr>
            <a:r>
              <a:rPr lang="en"/>
              <a:t>Cell Mass Concentration</a:t>
            </a:r>
          </a:p>
        </p:txBody>
      </p:sp>
      <p:sp>
        <p:nvSpPr>
          <p:cNvPr id="73" name="Shape 73"/>
          <p:cNvSpPr txBox="1"/>
          <p:nvPr/>
        </p:nvSpPr>
        <p:spPr>
          <a:xfrm>
            <a:off x="281550" y="5148525"/>
            <a:ext cx="8687999" cy="1415742"/>
          </a:xfrm>
          <a:prstGeom prst="rect">
            <a:avLst/>
          </a:prstGeom>
          <a:noFill/>
        </p:spPr>
        <p:txBody>
          <a:bodyPr lIns="91425" tIns="91425" rIns="91425" bIns="91425" anchor="t" anchorCtr="0">
            <a:spAutoFit/>
          </a:bodyPr>
          <a:lstStyle/>
          <a:p>
            <a:pPr lvl="0" algn="ctr" rtl="0">
              <a:buNone/>
            </a:pPr>
            <a:r>
              <a:rPr lang="en" sz="2000" dirty="0">
                <a:solidFill>
                  <a:srgbClr val="FFFFFF"/>
                </a:solidFill>
              </a:rPr>
              <a:t>The above plot shows the ANN predicted and actual values of cell mass concentration throughout the culture. The data set on the right was the set used to train the neural network. The plot on the left shows the performance of the neural network on a different data set</a:t>
            </a:r>
            <a:r>
              <a:rPr lang="en" sz="2000" dirty="0" smtClean="0">
                <a:solidFill>
                  <a:srgbClr val="FFFFFF"/>
                </a:solidFill>
              </a:rPr>
              <a:t>. </a:t>
            </a:r>
            <a:r>
              <a:rPr lang="en" sz="2000" smtClean="0">
                <a:solidFill>
                  <a:srgbClr val="FFFFFF"/>
                </a:solidFill>
              </a:rPr>
              <a:t>Correlation Coefficient 0.9015</a:t>
            </a:r>
            <a:endParaRPr lang="en" sz="2000">
              <a:solidFill>
                <a:srgbClr val="FFFFFF"/>
              </a:solidFill>
            </a:endParaRPr>
          </a:p>
        </p:txBody>
      </p:sp>
      <p:pic>
        <p:nvPicPr>
          <p:cNvPr id="2" name="Picture 1"/>
          <p:cNvPicPr>
            <a:picLocks noChangeAspect="1"/>
          </p:cNvPicPr>
          <p:nvPr/>
        </p:nvPicPr>
        <p:blipFill>
          <a:blip r:embed="rId3"/>
          <a:stretch>
            <a:fillRect/>
          </a:stretch>
        </p:blipFill>
        <p:spPr>
          <a:xfrm>
            <a:off x="457200" y="1524000"/>
            <a:ext cx="8382000" cy="3464212"/>
          </a:xfrm>
          <a:prstGeom prst="rect">
            <a:avLst/>
          </a:prstGeom>
        </p:spPr>
      </p:pic>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TotalTime>
  <Words>537</Words>
  <Application>Microsoft Macintosh PowerPoint</Application>
  <PresentationFormat>On-screen Show (4:3)</PresentationFormat>
  <Paragraphs>51</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
      <vt:lpstr>Artifiial Neural Networks to Predict Fermentation Yield</vt:lpstr>
      <vt:lpstr>Objective</vt:lpstr>
      <vt:lpstr>Background</vt:lpstr>
      <vt:lpstr>Modeling Yeast Fermentation</vt:lpstr>
      <vt:lpstr>Neural Network Model</vt:lpstr>
      <vt:lpstr>Neural Network Architecture</vt:lpstr>
      <vt:lpstr>Generalizability vs. Recall</vt:lpstr>
      <vt:lpstr>Weight bounds – unique differences</vt:lpstr>
      <vt:lpstr>Cell Mass Concentration</vt:lpstr>
      <vt:lpstr>Substrate Concentration</vt:lpstr>
      <vt:lpstr>Ethanol Concentration</vt:lpstr>
      <vt:lpstr>Triple-Variable Optimized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Networks to Predict Fermentation Yield</dc:title>
  <cp:lastModifiedBy>Kimberly Stachenfeld</cp:lastModifiedBy>
  <cp:revision>10</cp:revision>
  <dcterms:modified xsi:type="dcterms:W3CDTF">2012-11-16T01:14:12Z</dcterms:modified>
</cp:coreProperties>
</file>