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sldIdLst>
    <p:sldId id="449" r:id="rId2"/>
    <p:sldId id="437" r:id="rId3"/>
    <p:sldId id="438" r:id="rId4"/>
    <p:sldId id="439" r:id="rId5"/>
    <p:sldId id="440" r:id="rId6"/>
    <p:sldId id="441" r:id="rId7"/>
    <p:sldId id="442" r:id="rId8"/>
    <p:sldId id="443" r:id="rId9"/>
    <p:sldId id="444" r:id="rId10"/>
    <p:sldId id="445" r:id="rId11"/>
    <p:sldId id="342" r:id="rId12"/>
    <p:sldId id="388" r:id="rId13"/>
    <p:sldId id="389" r:id="rId14"/>
    <p:sldId id="390" r:id="rId15"/>
    <p:sldId id="347" r:id="rId16"/>
    <p:sldId id="348" r:id="rId17"/>
    <p:sldId id="344" r:id="rId18"/>
    <p:sldId id="345" r:id="rId19"/>
    <p:sldId id="346" r:id="rId20"/>
    <p:sldId id="391" r:id="rId21"/>
    <p:sldId id="393" r:id="rId22"/>
    <p:sldId id="349" r:id="rId23"/>
    <p:sldId id="350" r:id="rId24"/>
    <p:sldId id="351" r:id="rId25"/>
    <p:sldId id="352" r:id="rId26"/>
    <p:sldId id="353" r:id="rId27"/>
    <p:sldId id="354" r:id="rId28"/>
    <p:sldId id="355" r:id="rId29"/>
    <p:sldId id="356" r:id="rId30"/>
    <p:sldId id="446" r:id="rId31"/>
    <p:sldId id="447" r:id="rId32"/>
    <p:sldId id="448"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0"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C9A5E-E1A3-4E00-85B9-0275C42BDB74}" type="datetimeFigureOut">
              <a:rPr lang="es-ES" smtClean="0"/>
              <a:t>31/10/2020</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092508-FB8F-4EDE-A1D0-1054D122378B}" type="slidenum">
              <a:rPr lang="es-ES" smtClean="0"/>
              <a:t>‹Nº›</a:t>
            </a:fld>
            <a:endParaRPr lang="es-ES"/>
          </a:p>
        </p:txBody>
      </p:sp>
    </p:spTree>
    <p:extLst>
      <p:ext uri="{BB962C8B-B14F-4D97-AF65-F5344CB8AC3E}">
        <p14:creationId xmlns:p14="http://schemas.microsoft.com/office/powerpoint/2010/main" val="370147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a:t>
            </a:fld>
            <a:endParaRPr lang="es-ES"/>
          </a:p>
        </p:txBody>
      </p:sp>
    </p:spTree>
    <p:extLst>
      <p:ext uri="{BB962C8B-B14F-4D97-AF65-F5344CB8AC3E}">
        <p14:creationId xmlns:p14="http://schemas.microsoft.com/office/powerpoint/2010/main" val="2873459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10</a:t>
            </a:fld>
            <a:endParaRPr lang="es-ES"/>
          </a:p>
        </p:txBody>
      </p:sp>
    </p:spTree>
    <p:extLst>
      <p:ext uri="{BB962C8B-B14F-4D97-AF65-F5344CB8AC3E}">
        <p14:creationId xmlns:p14="http://schemas.microsoft.com/office/powerpoint/2010/main" val="265516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11</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12</a:t>
            </a:fld>
            <a:endParaRPr lang="es-ES"/>
          </a:p>
        </p:txBody>
      </p:sp>
    </p:spTree>
    <p:extLst>
      <p:ext uri="{BB962C8B-B14F-4D97-AF65-F5344CB8AC3E}">
        <p14:creationId xmlns:p14="http://schemas.microsoft.com/office/powerpoint/2010/main" val="351248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13</a:t>
            </a:fld>
            <a:endParaRPr lang="es-ES"/>
          </a:p>
        </p:txBody>
      </p:sp>
    </p:spTree>
    <p:extLst>
      <p:ext uri="{BB962C8B-B14F-4D97-AF65-F5344CB8AC3E}">
        <p14:creationId xmlns:p14="http://schemas.microsoft.com/office/powerpoint/2010/main" val="170233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14</a:t>
            </a:fld>
            <a:endParaRPr lang="es-ES"/>
          </a:p>
        </p:txBody>
      </p:sp>
    </p:spTree>
    <p:extLst>
      <p:ext uri="{BB962C8B-B14F-4D97-AF65-F5344CB8AC3E}">
        <p14:creationId xmlns:p14="http://schemas.microsoft.com/office/powerpoint/2010/main" val="276219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15</a:t>
            </a:fld>
            <a:endParaRPr lang="es-ES"/>
          </a:p>
        </p:txBody>
      </p:sp>
    </p:spTree>
    <p:extLst>
      <p:ext uri="{BB962C8B-B14F-4D97-AF65-F5344CB8AC3E}">
        <p14:creationId xmlns:p14="http://schemas.microsoft.com/office/powerpoint/2010/main" val="132566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16</a:t>
            </a:fld>
            <a:endParaRPr lang="es-ES"/>
          </a:p>
        </p:txBody>
      </p:sp>
    </p:spTree>
    <p:extLst>
      <p:ext uri="{BB962C8B-B14F-4D97-AF65-F5344CB8AC3E}">
        <p14:creationId xmlns:p14="http://schemas.microsoft.com/office/powerpoint/2010/main" val="163128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17</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18</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19</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2</a:t>
            </a:fld>
            <a:endParaRPr lang="es-ES"/>
          </a:p>
        </p:txBody>
      </p:sp>
    </p:spTree>
    <p:extLst>
      <p:ext uri="{BB962C8B-B14F-4D97-AF65-F5344CB8AC3E}">
        <p14:creationId xmlns:p14="http://schemas.microsoft.com/office/powerpoint/2010/main" val="2741543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20</a:t>
            </a:fld>
            <a:endParaRPr lang="es-ES"/>
          </a:p>
        </p:txBody>
      </p:sp>
    </p:spTree>
    <p:extLst>
      <p:ext uri="{BB962C8B-B14F-4D97-AF65-F5344CB8AC3E}">
        <p14:creationId xmlns:p14="http://schemas.microsoft.com/office/powerpoint/2010/main" val="202003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21</a:t>
            </a:fld>
            <a:endParaRPr lang="es-ES"/>
          </a:p>
        </p:txBody>
      </p:sp>
    </p:spTree>
    <p:extLst>
      <p:ext uri="{BB962C8B-B14F-4D97-AF65-F5344CB8AC3E}">
        <p14:creationId xmlns:p14="http://schemas.microsoft.com/office/powerpoint/2010/main" val="340702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22</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23</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24</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25</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26</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27</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28</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4092508-FB8F-4EDE-A1D0-1054D122378B}" type="slidenum">
              <a:rPr lang="es-ES" smtClean="0"/>
              <a:t>29</a:t>
            </a:fld>
            <a:endParaRPr lang="es-ES"/>
          </a:p>
        </p:txBody>
      </p:sp>
    </p:spTree>
    <p:extLst>
      <p:ext uri="{BB962C8B-B14F-4D97-AF65-F5344CB8AC3E}">
        <p14:creationId xmlns:p14="http://schemas.microsoft.com/office/powerpoint/2010/main" val="37410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3</a:t>
            </a:fld>
            <a:endParaRPr lang="es-ES"/>
          </a:p>
        </p:txBody>
      </p:sp>
    </p:spTree>
    <p:extLst>
      <p:ext uri="{BB962C8B-B14F-4D97-AF65-F5344CB8AC3E}">
        <p14:creationId xmlns:p14="http://schemas.microsoft.com/office/powerpoint/2010/main" val="3694394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30</a:t>
            </a:fld>
            <a:endParaRPr lang="es-ES"/>
          </a:p>
        </p:txBody>
      </p:sp>
    </p:spTree>
    <p:extLst>
      <p:ext uri="{BB962C8B-B14F-4D97-AF65-F5344CB8AC3E}">
        <p14:creationId xmlns:p14="http://schemas.microsoft.com/office/powerpoint/2010/main" val="3020764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31</a:t>
            </a:fld>
            <a:endParaRPr lang="es-ES"/>
          </a:p>
        </p:txBody>
      </p:sp>
    </p:spTree>
    <p:extLst>
      <p:ext uri="{BB962C8B-B14F-4D97-AF65-F5344CB8AC3E}">
        <p14:creationId xmlns:p14="http://schemas.microsoft.com/office/powerpoint/2010/main" val="3369733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32</a:t>
            </a:fld>
            <a:endParaRPr lang="es-ES"/>
          </a:p>
        </p:txBody>
      </p:sp>
    </p:spTree>
    <p:extLst>
      <p:ext uri="{BB962C8B-B14F-4D97-AF65-F5344CB8AC3E}">
        <p14:creationId xmlns:p14="http://schemas.microsoft.com/office/powerpoint/2010/main" val="145553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4</a:t>
            </a:fld>
            <a:endParaRPr lang="es-ES"/>
          </a:p>
        </p:txBody>
      </p:sp>
    </p:spTree>
    <p:extLst>
      <p:ext uri="{BB962C8B-B14F-4D97-AF65-F5344CB8AC3E}">
        <p14:creationId xmlns:p14="http://schemas.microsoft.com/office/powerpoint/2010/main" val="85506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5</a:t>
            </a:fld>
            <a:endParaRPr lang="es-ES"/>
          </a:p>
        </p:txBody>
      </p:sp>
    </p:spTree>
    <p:extLst>
      <p:ext uri="{BB962C8B-B14F-4D97-AF65-F5344CB8AC3E}">
        <p14:creationId xmlns:p14="http://schemas.microsoft.com/office/powerpoint/2010/main" val="367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6</a:t>
            </a:fld>
            <a:endParaRPr lang="es-ES"/>
          </a:p>
        </p:txBody>
      </p:sp>
    </p:spTree>
    <p:extLst>
      <p:ext uri="{BB962C8B-B14F-4D97-AF65-F5344CB8AC3E}">
        <p14:creationId xmlns:p14="http://schemas.microsoft.com/office/powerpoint/2010/main" val="47308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7</a:t>
            </a:fld>
            <a:endParaRPr lang="es-ES"/>
          </a:p>
        </p:txBody>
      </p:sp>
    </p:spTree>
    <p:extLst>
      <p:ext uri="{BB962C8B-B14F-4D97-AF65-F5344CB8AC3E}">
        <p14:creationId xmlns:p14="http://schemas.microsoft.com/office/powerpoint/2010/main" val="182042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8</a:t>
            </a:fld>
            <a:endParaRPr lang="es-ES"/>
          </a:p>
        </p:txBody>
      </p:sp>
    </p:spTree>
    <p:extLst>
      <p:ext uri="{BB962C8B-B14F-4D97-AF65-F5344CB8AC3E}">
        <p14:creationId xmlns:p14="http://schemas.microsoft.com/office/powerpoint/2010/main" val="540459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C4092508-FB8F-4EDE-A1D0-1054D122378B}" type="slidenum">
              <a:rPr lang="es-ES" smtClean="0"/>
              <a:t>9</a:t>
            </a:fld>
            <a:endParaRPr lang="es-ES"/>
          </a:p>
        </p:txBody>
      </p:sp>
    </p:spTree>
    <p:extLst>
      <p:ext uri="{BB962C8B-B14F-4D97-AF65-F5344CB8AC3E}">
        <p14:creationId xmlns:p14="http://schemas.microsoft.com/office/powerpoint/2010/main" val="1834780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6D81F962-18C9-42EE-9CFF-90F216E7FFBA}" type="datetimeFigureOut">
              <a:rPr lang="es-ES" smtClean="0"/>
              <a:t>31/10/2020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546907C-7CCA-4594-9E4E-0ACD35BAE3F1}" type="slidenum">
              <a:rPr lang="es-ES" smtClean="0"/>
              <a:t>‹Nº›</a:t>
            </a:fld>
            <a:endParaRPr lang="es-ES"/>
          </a:p>
        </p:txBody>
      </p:sp>
    </p:spTree>
    <p:extLst>
      <p:ext uri="{BB962C8B-B14F-4D97-AF65-F5344CB8AC3E}">
        <p14:creationId xmlns:p14="http://schemas.microsoft.com/office/powerpoint/2010/main" val="26616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D81F962-18C9-42EE-9CFF-90F216E7FFBA}" type="datetimeFigureOut">
              <a:rPr lang="es-ES" smtClean="0"/>
              <a:t>31/10/2020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546907C-7CCA-4594-9E4E-0ACD35BAE3F1}" type="slidenum">
              <a:rPr lang="es-ES" smtClean="0"/>
              <a:t>‹Nº›</a:t>
            </a:fld>
            <a:endParaRPr lang="es-ES"/>
          </a:p>
        </p:txBody>
      </p:sp>
    </p:spTree>
    <p:extLst>
      <p:ext uri="{BB962C8B-B14F-4D97-AF65-F5344CB8AC3E}">
        <p14:creationId xmlns:p14="http://schemas.microsoft.com/office/powerpoint/2010/main" val="3583363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1F962-18C9-42EE-9CFF-90F216E7FFBA}" type="datetimeFigureOut">
              <a:rPr lang="es-ES" smtClean="0"/>
              <a:t>31/10/2020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6907C-7CCA-4594-9E4E-0ACD35BAE3F1}" type="slidenum">
              <a:rPr lang="es-ES" smtClean="0"/>
              <a:t>‹Nº›</a:t>
            </a:fld>
            <a:endParaRPr lang="es-ES"/>
          </a:p>
        </p:txBody>
      </p:sp>
    </p:spTree>
    <p:extLst>
      <p:ext uri="{BB962C8B-B14F-4D97-AF65-F5344CB8AC3E}">
        <p14:creationId xmlns:p14="http://schemas.microsoft.com/office/powerpoint/2010/main" val="3349012857"/>
      </p:ext>
    </p:extLst>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1 CuadroTexto"/>
          <p:cNvSpPr txBox="1"/>
          <p:nvPr/>
        </p:nvSpPr>
        <p:spPr>
          <a:xfrm>
            <a:off x="5531" y="5301208"/>
            <a:ext cx="7225051" cy="584775"/>
          </a:xfrm>
          <a:prstGeom prst="rect">
            <a:avLst/>
          </a:prstGeom>
          <a:noFill/>
        </p:spPr>
        <p:txBody>
          <a:bodyPr wrap="square" rtlCol="0">
            <a:spAutoFit/>
          </a:bodyPr>
          <a:lstStyle/>
          <a:p>
            <a:pPr algn="ctr"/>
            <a:r>
              <a:rPr lang="es-CO" sz="3200" b="1" smtClean="0">
                <a:solidFill>
                  <a:schemeClr val="bg1"/>
                </a:solidFill>
                <a:latin typeface="Arial Rounded MT Bold" panose="020F0704030504030204" pitchFamily="34" charset="0"/>
                <a:cs typeface="Arial" charset="0"/>
              </a:rPr>
              <a:t>DIAGRAMA </a:t>
            </a:r>
            <a:r>
              <a:rPr lang="es-CO" sz="3200" b="1" smtClean="0">
                <a:solidFill>
                  <a:schemeClr val="bg1"/>
                </a:solidFill>
                <a:latin typeface="Arial Rounded MT Bold" panose="020F0704030504030204" pitchFamily="34" charset="0"/>
                <a:cs typeface="Arial" charset="0"/>
              </a:rPr>
              <a:t>DE </a:t>
            </a:r>
            <a:r>
              <a:rPr lang="es-CO" sz="3200" b="1" smtClean="0">
                <a:solidFill>
                  <a:schemeClr val="bg1"/>
                </a:solidFill>
                <a:latin typeface="Arial Rounded MT Bold" panose="020F0704030504030204" pitchFamily="34" charset="0"/>
                <a:cs typeface="Arial" charset="0"/>
              </a:rPr>
              <a:t>CLASES</a:t>
            </a:r>
            <a:endParaRPr lang="es-CO" sz="36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742223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rot="10800000" flipH="1" flipV="1">
            <a:off x="983432" y="1988840"/>
            <a:ext cx="9361040" cy="35283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indent="-342900" algn="just">
              <a:buFont typeface="Arial" pitchFamily="34" charset="0"/>
              <a:buChar char="•"/>
            </a:pPr>
            <a:r>
              <a:rPr lang="es-CO" dirty="0">
                <a:latin typeface="Georgia" pitchFamily="18" charset="0"/>
              </a:rPr>
              <a:t>Se heredan todos los miembros (atributos y métodos): aunque sólo son accesibles los declarados </a:t>
            </a:r>
            <a:r>
              <a:rPr lang="es-CO" dirty="0" err="1">
                <a:latin typeface="Georgia" pitchFamily="18" charset="0"/>
              </a:rPr>
              <a:t>public</a:t>
            </a:r>
            <a:r>
              <a:rPr lang="es-CO" dirty="0">
                <a:latin typeface="Georgia" pitchFamily="18" charset="0"/>
              </a:rPr>
              <a:t> o </a:t>
            </a:r>
            <a:r>
              <a:rPr lang="es-CO" dirty="0" err="1">
                <a:latin typeface="Georgia" pitchFamily="18" charset="0"/>
              </a:rPr>
              <a:t>protected</a:t>
            </a:r>
            <a:r>
              <a:rPr lang="es-CO" dirty="0">
                <a:latin typeface="Georgia" pitchFamily="18" charset="0"/>
              </a:rPr>
              <a:t> ( no los </a:t>
            </a:r>
            <a:r>
              <a:rPr lang="es-CO" dirty="0" err="1">
                <a:latin typeface="Georgia" pitchFamily="18" charset="0"/>
              </a:rPr>
              <a:t>private</a:t>
            </a:r>
            <a:r>
              <a:rPr lang="es-CO" dirty="0">
                <a:latin typeface="Georgia" pitchFamily="18" charset="0"/>
              </a:rPr>
              <a:t>),</a:t>
            </a:r>
          </a:p>
          <a:p>
            <a:pPr marL="342900" indent="-342900" algn="just">
              <a:buFont typeface="Arial" pitchFamily="34" charset="0"/>
              <a:buChar char="•"/>
            </a:pPr>
            <a:endParaRPr lang="es-CO" dirty="0">
              <a:latin typeface="Georgia" pitchFamily="18" charset="0"/>
            </a:endParaRPr>
          </a:p>
          <a:p>
            <a:pPr marL="342900" indent="-342900" algn="just">
              <a:buFont typeface="Arial" pitchFamily="34" charset="0"/>
              <a:buChar char="•"/>
            </a:pPr>
            <a:r>
              <a:rPr lang="es-CO" dirty="0">
                <a:latin typeface="Georgia" pitchFamily="18" charset="0"/>
              </a:rPr>
              <a:t>El mecanismo de herencia permite definir nuevas clases partiendo de otras ya  existentes. </a:t>
            </a:r>
          </a:p>
          <a:p>
            <a:pPr algn="just"/>
            <a:endParaRPr lang="es-CO" dirty="0">
              <a:latin typeface="Georgia" pitchFamily="18" charset="0"/>
            </a:endParaRPr>
          </a:p>
          <a:p>
            <a:pPr marL="342900" indent="-342900" algn="just">
              <a:buFont typeface="Arial" pitchFamily="34" charset="0"/>
              <a:buChar char="•"/>
            </a:pPr>
            <a:r>
              <a:rPr lang="es-CO" dirty="0">
                <a:latin typeface="Georgia" pitchFamily="18" charset="0"/>
              </a:rPr>
              <a:t>Las clases que  derivan  de otras heredan automáticamente todo su  comportamiento, pero además pueden introducir características particulares propias que  las diferencian</a:t>
            </a:r>
          </a:p>
        </p:txBody>
      </p:sp>
      <p:sp>
        <p:nvSpPr>
          <p:cNvPr id="8" name="Rectangle 5"/>
          <p:cNvSpPr>
            <a:spLocks noChangeArrowheads="1"/>
          </p:cNvSpPr>
          <p:nvPr/>
        </p:nvSpPr>
        <p:spPr bwMode="auto">
          <a:xfrm>
            <a:off x="3503712" y="620688"/>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HERENCIA</a:t>
            </a:r>
          </a:p>
        </p:txBody>
      </p:sp>
    </p:spTree>
    <p:extLst>
      <p:ext uri="{BB962C8B-B14F-4D97-AF65-F5344CB8AC3E}">
        <p14:creationId xmlns:p14="http://schemas.microsoft.com/office/powerpoint/2010/main" val="182686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47728" y="548679"/>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DIAGRAMA DE CLASES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sp>
        <p:nvSpPr>
          <p:cNvPr id="3" name="2 CuadroTexto"/>
          <p:cNvSpPr txBox="1"/>
          <p:nvPr/>
        </p:nvSpPr>
        <p:spPr>
          <a:xfrm>
            <a:off x="1825432" y="1556793"/>
            <a:ext cx="4486593" cy="4247317"/>
          </a:xfrm>
          <a:prstGeom prst="rect">
            <a:avLst/>
          </a:prstGeom>
          <a:noFill/>
        </p:spPr>
        <p:txBody>
          <a:bodyPr wrap="square" rtlCol="0">
            <a:spAutoFit/>
          </a:bodyPr>
          <a:lstStyle/>
          <a:p>
            <a:pPr marL="342900" indent="-342900" algn="just">
              <a:lnSpc>
                <a:spcPct val="150000"/>
              </a:lnSpc>
              <a:buFont typeface="Wingdings" pitchFamily="2" charset="2"/>
              <a:buChar char="Ø"/>
            </a:pPr>
            <a:r>
              <a:rPr lang="es-ES" sz="2000" dirty="0"/>
              <a:t>Los diagramas de clases, describen los tipos de objetos de un sistema, así como los distintos tipos de relaciones que pueden existir entre ellos.</a:t>
            </a:r>
          </a:p>
          <a:p>
            <a:pPr algn="just">
              <a:lnSpc>
                <a:spcPct val="150000"/>
              </a:lnSpc>
            </a:pPr>
            <a:endParaRPr lang="es-ES" sz="2000" dirty="0"/>
          </a:p>
          <a:p>
            <a:pPr marL="342900" indent="-342900" algn="just">
              <a:lnSpc>
                <a:spcPct val="150000"/>
              </a:lnSpc>
              <a:buFont typeface="Wingdings" pitchFamily="2" charset="2"/>
              <a:buChar char="Ø"/>
            </a:pPr>
            <a:r>
              <a:rPr lang="es-ES" sz="2000" dirty="0"/>
              <a:t> Los diagramas de clases se convierten así en la técnica más potente para el modelado conceptual de un sistema software</a:t>
            </a:r>
          </a:p>
        </p:txBody>
      </p:sp>
      <p:pic>
        <p:nvPicPr>
          <p:cNvPr id="4" name="Imagen 3"/>
          <p:cNvPicPr>
            <a:picLocks noChangeAspect="1"/>
          </p:cNvPicPr>
          <p:nvPr/>
        </p:nvPicPr>
        <p:blipFill rotWithShape="1">
          <a:blip r:embed="rId3"/>
          <a:srcRect l="41731" t="30813" r="13382" b="11110"/>
          <a:stretch/>
        </p:blipFill>
        <p:spPr>
          <a:xfrm>
            <a:off x="6312024" y="1556792"/>
            <a:ext cx="4104456" cy="3888432"/>
          </a:xfrm>
          <a:prstGeom prst="rect">
            <a:avLst/>
          </a:prstGeom>
        </p:spPr>
      </p:pic>
    </p:spTree>
    <p:extLst>
      <p:ext uri="{BB962C8B-B14F-4D97-AF65-F5344CB8AC3E}">
        <p14:creationId xmlns:p14="http://schemas.microsoft.com/office/powerpoint/2010/main" val="718707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DEFINICIÓN DE CLASES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http://www.codecompiling.net/files/slides/UML_clase_04_UML_clases.pdf</a:t>
            </a:r>
            <a:endParaRPr lang="es-ES" sz="1000" dirty="0"/>
          </a:p>
        </p:txBody>
      </p:sp>
      <p:pic>
        <p:nvPicPr>
          <p:cNvPr id="5" name="Imagen 4"/>
          <p:cNvPicPr>
            <a:picLocks noChangeAspect="1"/>
          </p:cNvPicPr>
          <p:nvPr/>
        </p:nvPicPr>
        <p:blipFill rotWithShape="1">
          <a:blip r:embed="rId3"/>
          <a:srcRect l="11610" t="19484" r="12791" b="8657"/>
          <a:stretch/>
        </p:blipFill>
        <p:spPr>
          <a:xfrm>
            <a:off x="2434869" y="1526925"/>
            <a:ext cx="7701897" cy="4392488"/>
          </a:xfrm>
          <a:prstGeom prst="rect">
            <a:avLst/>
          </a:prstGeom>
        </p:spPr>
      </p:pic>
    </p:spTree>
    <p:extLst>
      <p:ext uri="{BB962C8B-B14F-4D97-AF65-F5344CB8AC3E}">
        <p14:creationId xmlns:p14="http://schemas.microsoft.com/office/powerpoint/2010/main" val="339073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DEFINICIÓN DE CLASES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http://www.codecompiling.net/files/slides/UML_clase_04_UML_clases.pdf</a:t>
            </a:r>
            <a:endParaRPr lang="es-ES" sz="1000" dirty="0"/>
          </a:p>
        </p:txBody>
      </p:sp>
      <p:pic>
        <p:nvPicPr>
          <p:cNvPr id="3" name="Imagen 2"/>
          <p:cNvPicPr>
            <a:picLocks noChangeAspect="1"/>
          </p:cNvPicPr>
          <p:nvPr/>
        </p:nvPicPr>
        <p:blipFill rotWithShape="1">
          <a:blip r:embed="rId3"/>
          <a:srcRect l="22850" t="22333" r="24309" b="24493"/>
          <a:stretch/>
        </p:blipFill>
        <p:spPr>
          <a:xfrm>
            <a:off x="2333261" y="1412776"/>
            <a:ext cx="7632848" cy="4608512"/>
          </a:xfrm>
          <a:prstGeom prst="rect">
            <a:avLst/>
          </a:prstGeom>
        </p:spPr>
      </p:pic>
    </p:spTree>
    <p:extLst>
      <p:ext uri="{BB962C8B-B14F-4D97-AF65-F5344CB8AC3E}">
        <p14:creationId xmlns:p14="http://schemas.microsoft.com/office/powerpoint/2010/main" val="1881535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DEFINICIÓN DE CLASES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http://www.codecompiling.net/files/slides/UML_clase_04_UML_clases.pdf</a:t>
            </a:r>
            <a:endParaRPr lang="es-ES" sz="1000" dirty="0"/>
          </a:p>
        </p:txBody>
      </p:sp>
      <p:pic>
        <p:nvPicPr>
          <p:cNvPr id="4" name="Imagen 3"/>
          <p:cNvPicPr>
            <a:picLocks noChangeAspect="1"/>
          </p:cNvPicPr>
          <p:nvPr/>
        </p:nvPicPr>
        <p:blipFill rotWithShape="1">
          <a:blip r:embed="rId3"/>
          <a:srcRect l="12791" t="22438" r="13382" b="15547"/>
          <a:stretch/>
        </p:blipFill>
        <p:spPr>
          <a:xfrm>
            <a:off x="2135561" y="1556792"/>
            <a:ext cx="8286635" cy="4176464"/>
          </a:xfrm>
          <a:prstGeom prst="rect">
            <a:avLst/>
          </a:prstGeom>
        </p:spPr>
      </p:pic>
    </p:spTree>
    <p:extLst>
      <p:ext uri="{BB962C8B-B14F-4D97-AF65-F5344CB8AC3E}">
        <p14:creationId xmlns:p14="http://schemas.microsoft.com/office/powerpoint/2010/main" val="2390959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657" t="27239" r="20387" b="8022"/>
          <a:stretch/>
        </p:blipFill>
        <p:spPr bwMode="auto">
          <a:xfrm>
            <a:off x="2351584" y="1124744"/>
            <a:ext cx="7848872" cy="5023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349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237" t="28358" r="20701" b="9142"/>
          <a:stretch/>
        </p:blipFill>
        <p:spPr bwMode="auto">
          <a:xfrm>
            <a:off x="2423592" y="1196752"/>
            <a:ext cx="7632848" cy="478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886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863752" y="471167"/>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ELEMENTOS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846" t="7402" r="13568" b="11782"/>
          <a:stretch/>
        </p:blipFill>
        <p:spPr bwMode="auto">
          <a:xfrm>
            <a:off x="2428916" y="1340769"/>
            <a:ext cx="7560840" cy="473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270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ELEMENTOS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636" t="22574" r="15457" b="23322"/>
          <a:stretch/>
        </p:blipFill>
        <p:spPr bwMode="auto">
          <a:xfrm>
            <a:off x="2135560" y="1672208"/>
            <a:ext cx="8136904" cy="395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63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ELEMENTOS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007" y="1412777"/>
            <a:ext cx="8128679" cy="4551097"/>
          </a:xfrm>
          <a:prstGeom prst="rect">
            <a:avLst/>
          </a:prstGeom>
        </p:spPr>
      </p:pic>
    </p:spTree>
    <p:extLst>
      <p:ext uri="{BB962C8B-B14F-4D97-AF65-F5344CB8AC3E}">
        <p14:creationId xmlns:p14="http://schemas.microsoft.com/office/powerpoint/2010/main" val="1186299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204249" y="980728"/>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OBJETO</a:t>
            </a:r>
          </a:p>
        </p:txBody>
      </p:sp>
      <p:sp>
        <p:nvSpPr>
          <p:cNvPr id="6" name="5 CuadroTexto"/>
          <p:cNvSpPr txBox="1"/>
          <p:nvPr/>
        </p:nvSpPr>
        <p:spPr>
          <a:xfrm>
            <a:off x="1559496" y="2204864"/>
            <a:ext cx="8762114"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buFont typeface="Wingdings" pitchFamily="2" charset="2"/>
              <a:buChar char="Ø"/>
            </a:pPr>
            <a:r>
              <a:rPr lang="es-CO" sz="2000" dirty="0">
                <a:latin typeface="Georgia" pitchFamily="18" charset="0"/>
              </a:rPr>
              <a:t>Un objeto es una estructura donde se modelan datos </a:t>
            </a:r>
          </a:p>
          <a:p>
            <a:pPr marL="285750" indent="-285750">
              <a:buFont typeface="Wingdings" pitchFamily="2" charset="2"/>
              <a:buChar char="Ø"/>
            </a:pPr>
            <a:r>
              <a:rPr lang="es-CO" sz="2000" dirty="0">
                <a:latin typeface="Georgia" pitchFamily="18" charset="0"/>
              </a:rPr>
              <a:t>Un objeto puede modelar entidades del mundo real.</a:t>
            </a:r>
          </a:p>
          <a:p>
            <a:pPr marL="285750" indent="-285750">
              <a:buFont typeface="Wingdings" pitchFamily="2" charset="2"/>
              <a:buChar char="Ø"/>
            </a:pPr>
            <a:r>
              <a:rPr lang="es-CO" sz="2000" dirty="0">
                <a:latin typeface="Georgia" pitchFamily="18" charset="0"/>
              </a:rPr>
              <a:t>Representar artefactos de software. ( Pilas, gráficos)</a:t>
            </a:r>
          </a:p>
          <a:p>
            <a:pPr marL="285750" indent="-285750">
              <a:buFont typeface="Wingdings" pitchFamily="2" charset="2"/>
              <a:buChar char="Ø"/>
            </a:pPr>
            <a:r>
              <a:rPr lang="es-CO" sz="2000" dirty="0">
                <a:latin typeface="Georgia" pitchFamily="18" charset="0"/>
              </a:rPr>
              <a:t>El objeto es un dato de tipo </a:t>
            </a:r>
            <a:r>
              <a:rPr lang="es-CO" sz="2000" dirty="0" err="1">
                <a:latin typeface="Georgia" pitchFamily="18" charset="0"/>
              </a:rPr>
              <a:t>class</a:t>
            </a:r>
            <a:r>
              <a:rPr lang="es-CO" sz="2000" dirty="0">
                <a:latin typeface="Georgia" pitchFamily="18" charset="0"/>
              </a:rPr>
              <a:t>, el cual tiene sus variables y las funciones que actúan sobre las variables.</a:t>
            </a:r>
          </a:p>
          <a:p>
            <a:pPr marL="285750" indent="-285750">
              <a:buFont typeface="Wingdings" pitchFamily="2" charset="2"/>
              <a:buChar char="Ø"/>
            </a:pPr>
            <a:r>
              <a:rPr lang="es-CO" sz="2000" dirty="0">
                <a:latin typeface="Georgia" pitchFamily="18" charset="0"/>
              </a:rPr>
              <a:t>Un objeto no es una clase</a:t>
            </a:r>
          </a:p>
          <a:p>
            <a:endParaRPr lang="es-CO" sz="2000" dirty="0">
              <a:latin typeface="Georgia" pitchFamily="18" charset="0"/>
            </a:endParaRPr>
          </a:p>
          <a:p>
            <a:pPr marL="285750" indent="-285750">
              <a:buFont typeface="Wingdings" pitchFamily="2" charset="2"/>
              <a:buChar char="Ø"/>
            </a:pPr>
            <a:endParaRPr lang="es-CO" sz="2000" dirty="0">
              <a:latin typeface="Georgia" pitchFamily="18" charset="0"/>
            </a:endParaRPr>
          </a:p>
          <a:p>
            <a:pPr marL="285750" indent="-285750">
              <a:buFont typeface="Wingdings" pitchFamily="2" charset="2"/>
              <a:buChar char="Ø"/>
            </a:pPr>
            <a:r>
              <a:rPr lang="es-CO" sz="2000" dirty="0">
                <a:latin typeface="Georgia" pitchFamily="18" charset="0"/>
              </a:rPr>
              <a:t>Ejemplo: estudiante, profesor,  automóvil, libro etc. </a:t>
            </a:r>
          </a:p>
        </p:txBody>
      </p:sp>
    </p:spTree>
    <p:extLst>
      <p:ext uri="{BB962C8B-B14F-4D97-AF65-F5344CB8AC3E}">
        <p14:creationId xmlns:p14="http://schemas.microsoft.com/office/powerpoint/2010/main" val="613201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719736" y="703508"/>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ELEMENTOS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4" name="Imagen 3"/>
          <p:cNvPicPr>
            <a:picLocks noChangeAspect="1"/>
          </p:cNvPicPr>
          <p:nvPr/>
        </p:nvPicPr>
        <p:blipFill rotWithShape="1">
          <a:blip r:embed="rId3"/>
          <a:srcRect l="50888" t="36219" r="15154" b="24406"/>
          <a:stretch/>
        </p:blipFill>
        <p:spPr>
          <a:xfrm>
            <a:off x="2999656" y="1355442"/>
            <a:ext cx="6552728" cy="4773858"/>
          </a:xfrm>
          <a:prstGeom prst="rect">
            <a:avLst/>
          </a:prstGeom>
        </p:spPr>
      </p:pic>
    </p:spTree>
    <p:extLst>
      <p:ext uri="{BB962C8B-B14F-4D97-AF65-F5344CB8AC3E}">
        <p14:creationId xmlns:p14="http://schemas.microsoft.com/office/powerpoint/2010/main" val="286916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647728" y="548680"/>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ELEMENTOS 	</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3" name="Imagen 2"/>
          <p:cNvPicPr>
            <a:picLocks noChangeAspect="1"/>
          </p:cNvPicPr>
          <p:nvPr/>
        </p:nvPicPr>
        <p:blipFill rotWithShape="1">
          <a:blip r:embed="rId3"/>
          <a:srcRect l="35645" t="17719" r="21634" b="61610"/>
          <a:stretch/>
        </p:blipFill>
        <p:spPr>
          <a:xfrm>
            <a:off x="2279577" y="1628800"/>
            <a:ext cx="8184911" cy="2376264"/>
          </a:xfrm>
          <a:prstGeom prst="rect">
            <a:avLst/>
          </a:prstGeom>
        </p:spPr>
      </p:pic>
    </p:spTree>
    <p:extLst>
      <p:ext uri="{BB962C8B-B14F-4D97-AF65-F5344CB8AC3E}">
        <p14:creationId xmlns:p14="http://schemas.microsoft.com/office/powerpoint/2010/main" val="524814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575720" y="467891"/>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sp>
        <p:nvSpPr>
          <p:cNvPr id="5" name="4 CuadroTexto"/>
          <p:cNvSpPr txBox="1"/>
          <p:nvPr/>
        </p:nvSpPr>
        <p:spPr>
          <a:xfrm>
            <a:off x="2135560" y="1196826"/>
            <a:ext cx="7704856" cy="1015663"/>
          </a:xfrm>
          <a:prstGeom prst="rect">
            <a:avLst/>
          </a:prstGeom>
          <a:noFill/>
        </p:spPr>
        <p:txBody>
          <a:bodyPr wrap="square" rtlCol="0">
            <a:spAutoFit/>
          </a:bodyPr>
          <a:lstStyle/>
          <a:p>
            <a:pPr marL="285750" indent="-285750">
              <a:lnSpc>
                <a:spcPct val="150000"/>
              </a:lnSpc>
              <a:buFont typeface="Wingdings" pitchFamily="2" charset="2"/>
              <a:buChar char="Ø"/>
            </a:pPr>
            <a:r>
              <a:rPr lang="es-ES" sz="2000" dirty="0"/>
              <a:t>Representan relaciones estructurales entre las clases (la forma en que están relacionadas entre si las clases)</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000" t="46595" r="32500" b="35681"/>
          <a:stretch/>
        </p:blipFill>
        <p:spPr bwMode="auto">
          <a:xfrm>
            <a:off x="6330942" y="2164782"/>
            <a:ext cx="3653490" cy="112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n 2"/>
          <p:cNvPicPr>
            <a:picLocks noChangeAspect="1"/>
          </p:cNvPicPr>
          <p:nvPr/>
        </p:nvPicPr>
        <p:blipFill rotWithShape="1">
          <a:blip r:embed="rId4"/>
          <a:srcRect l="28147" t="38188" r="15154" b="24406"/>
          <a:stretch/>
        </p:blipFill>
        <p:spPr>
          <a:xfrm>
            <a:off x="2279576" y="3383594"/>
            <a:ext cx="6845564" cy="2709702"/>
          </a:xfrm>
          <a:prstGeom prst="rect">
            <a:avLst/>
          </a:prstGeom>
        </p:spPr>
      </p:pic>
    </p:spTree>
    <p:extLst>
      <p:ext uri="{BB962C8B-B14F-4D97-AF65-F5344CB8AC3E}">
        <p14:creationId xmlns:p14="http://schemas.microsoft.com/office/powerpoint/2010/main" val="4241216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935760" y="499048"/>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538" t="14100" r="26156" b="33023"/>
          <a:stretch/>
        </p:blipFill>
        <p:spPr bwMode="auto">
          <a:xfrm>
            <a:off x="2679255" y="1484784"/>
            <a:ext cx="727280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231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753928" y="524201"/>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31" t="8955" r="22275" b="34958"/>
          <a:stretch/>
        </p:blipFill>
        <p:spPr bwMode="auto">
          <a:xfrm>
            <a:off x="2927649" y="1559811"/>
            <a:ext cx="6765127" cy="410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848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431704" y="1124744"/>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731" t="62057" r="22275" b="8416"/>
          <a:stretch/>
        </p:blipFill>
        <p:spPr bwMode="auto">
          <a:xfrm>
            <a:off x="2317310" y="1916832"/>
            <a:ext cx="766815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943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557731" y="886856"/>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971" t="46642" r="20386" b="15112"/>
          <a:stretch/>
        </p:blipFill>
        <p:spPr bwMode="auto">
          <a:xfrm>
            <a:off x="1846224" y="1988840"/>
            <a:ext cx="853558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452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871864" y="54149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391" t="27238" r="21540" b="8416"/>
          <a:stretch/>
        </p:blipFill>
        <p:spPr bwMode="auto">
          <a:xfrm>
            <a:off x="2567608" y="1268760"/>
            <a:ext cx="7416824" cy="470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399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079776" y="584910"/>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972" t="28171" r="19442" b="55095"/>
          <a:stretch/>
        </p:blipFill>
        <p:spPr bwMode="auto">
          <a:xfrm>
            <a:off x="2456186" y="1340768"/>
            <a:ext cx="749262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s://users.dcc.uchile.cl/~psalinas/uml/img/modelo/edependenci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2636913"/>
            <a:ext cx="6622508" cy="1432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pendencia U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704" y="4242420"/>
            <a:ext cx="5869249" cy="842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49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935760" y="710402"/>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2000" dirty="0">
                <a:latin typeface="Berlin Sans FB" pitchFamily="34" charset="0"/>
              </a:rPr>
              <a:t>MULTIPLICIDAD DE  ASOCIACIONES</a:t>
            </a:r>
          </a:p>
        </p:txBody>
      </p:sp>
      <p:sp>
        <p:nvSpPr>
          <p:cNvPr id="2" name="1 CuadroTexto"/>
          <p:cNvSpPr txBox="1"/>
          <p:nvPr/>
        </p:nvSpPr>
        <p:spPr>
          <a:xfrm>
            <a:off x="1847528" y="6453337"/>
            <a:ext cx="8280920" cy="246221"/>
          </a:xfrm>
          <a:prstGeom prst="rect">
            <a:avLst/>
          </a:prstGeom>
          <a:noFill/>
        </p:spPr>
        <p:txBody>
          <a:bodyPr wrap="square" rtlCol="0">
            <a:spAutoFit/>
          </a:bodyPr>
          <a:lstStyle/>
          <a:p>
            <a:r>
              <a:rPr lang="es-CO" sz="1000" dirty="0"/>
              <a:t>Fuente: http://datateca.unad.edu.co/contenidos/200609/exeuml/leccin_19_diagrama_de_secuencia.html</a:t>
            </a:r>
            <a:endParaRPr lang="es-ES" sz="1000"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852" t="30854" r="24224" b="16791"/>
          <a:stretch/>
        </p:blipFill>
        <p:spPr bwMode="auto">
          <a:xfrm>
            <a:off x="2639617" y="1725013"/>
            <a:ext cx="7063225" cy="424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973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2855640" y="1052736"/>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ATRIBUTOS </a:t>
            </a:r>
          </a:p>
        </p:txBody>
      </p:sp>
      <p:sp>
        <p:nvSpPr>
          <p:cNvPr id="5" name="4 Rectángulo redondeado"/>
          <p:cNvSpPr/>
          <p:nvPr/>
        </p:nvSpPr>
        <p:spPr>
          <a:xfrm rot="10800000" flipH="1" flipV="1">
            <a:off x="1271464" y="2301968"/>
            <a:ext cx="6912768" cy="2207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s-CO" sz="2000" dirty="0"/>
              <a:t>Estos son los datos que caracterizan al objeto. Son variables que almacenan datos relacionados al estado de un objeto.</a:t>
            </a:r>
          </a:p>
        </p:txBody>
      </p:sp>
      <p:pic>
        <p:nvPicPr>
          <p:cNvPr id="7" name="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646" y="1828823"/>
            <a:ext cx="2345354" cy="2345354"/>
          </a:xfrm>
          <a:prstGeom prst="rect">
            <a:avLst/>
          </a:prstGeom>
        </p:spPr>
      </p:pic>
    </p:spTree>
    <p:extLst>
      <p:ext uri="{BB962C8B-B14F-4D97-AF65-F5344CB8AC3E}">
        <p14:creationId xmlns:p14="http://schemas.microsoft.com/office/powerpoint/2010/main" val="3690973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511824" y="764704"/>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Ejercicio 1.</a:t>
            </a:r>
          </a:p>
        </p:txBody>
      </p:sp>
      <p:sp>
        <p:nvSpPr>
          <p:cNvPr id="11" name="10 CuadroTexto"/>
          <p:cNvSpPr txBox="1"/>
          <p:nvPr/>
        </p:nvSpPr>
        <p:spPr>
          <a:xfrm>
            <a:off x="1919536" y="1628801"/>
            <a:ext cx="8496944" cy="31700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CO" sz="2000" dirty="0"/>
              <a:t>La cadena de venta de electrodomésticos </a:t>
            </a:r>
            <a:r>
              <a:rPr lang="es-CO" sz="2000" dirty="0" err="1"/>
              <a:t>Gabartino</a:t>
            </a:r>
            <a:r>
              <a:rPr lang="es-CO" sz="2000" dirty="0"/>
              <a:t>,  lanzará una nueva línea de créditos personales y sus directivos quieren minimizar el tiempo necesario para el otorgamiento de los mismos. Los potenciales compradores se acercan al mostrador de atención al cliente, donde pregunta que artículos son aptos para el otorgamiento de créditos. Si le gusta alguno de los artículos que se ofrecen, se acerca a un vendedor y le solicita que se lo muestre. Una vez que ha visto el producto en funcionamiento, el cliente puede decidir que el artículo no le resulta satisfactorio, en cuyo caso puede acercarse al mostrador de atención al cliente y ver si hay otro producto de su interés. También puede decidir irse del local sin comprar nada. </a:t>
            </a:r>
          </a:p>
        </p:txBody>
      </p:sp>
    </p:spTree>
    <p:extLst>
      <p:ext uri="{BB962C8B-B14F-4D97-AF65-F5344CB8AC3E}">
        <p14:creationId xmlns:p14="http://schemas.microsoft.com/office/powerpoint/2010/main" val="3924644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3791744" y="692696"/>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Ejercicio 1</a:t>
            </a:r>
          </a:p>
        </p:txBody>
      </p:sp>
      <p:sp>
        <p:nvSpPr>
          <p:cNvPr id="11" name="10 CuadroTexto"/>
          <p:cNvSpPr txBox="1"/>
          <p:nvPr/>
        </p:nvSpPr>
        <p:spPr>
          <a:xfrm>
            <a:off x="1919536" y="1628801"/>
            <a:ext cx="8496944" cy="31700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CO" sz="2000" dirty="0"/>
              <a:t>En caso de que el artículo sea del agrado del cliente, el vendedor le pide sus datos y emite una orden de solicitud de crédito, la cual es entregada al departamento de ventas. Los empleados de este departamento se encargan de estudiar la condición crediticia y fiscal del cliente a través del sistema </a:t>
            </a:r>
            <a:r>
              <a:rPr lang="es-CO" sz="2000" dirty="0" err="1"/>
              <a:t>SisCre</a:t>
            </a:r>
            <a:r>
              <a:rPr lang="es-CO" sz="2000" dirty="0"/>
              <a:t>. Simultáneamente se analiza su situación penal a través de un sistema de consulta provisto por la Interpol. Si alguno de los dos sistemas arroja elementos en contra del potencial cliente entonces el departamento de venta emite una orden de crédito rechazada. En caso contrario se emite una orden de crédito aprobada. Para el enunciado expuesto anteriormente se solicita un diagrama de casos de uso. </a:t>
            </a:r>
          </a:p>
        </p:txBody>
      </p:sp>
    </p:spTree>
    <p:extLst>
      <p:ext uri="{BB962C8B-B14F-4D97-AF65-F5344CB8AC3E}">
        <p14:creationId xmlns:p14="http://schemas.microsoft.com/office/powerpoint/2010/main" val="824205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007768" y="764704"/>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Ejercicio 2</a:t>
            </a:r>
          </a:p>
        </p:txBody>
      </p:sp>
      <p:sp>
        <p:nvSpPr>
          <p:cNvPr id="11" name="10 CuadroTexto"/>
          <p:cNvSpPr txBox="1"/>
          <p:nvPr/>
        </p:nvSpPr>
        <p:spPr>
          <a:xfrm>
            <a:off x="1919536" y="1556793"/>
            <a:ext cx="8496944" cy="424731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CO" dirty="0"/>
              <a:t>Escuela Infantil Para la inscripción de los niños. El </a:t>
            </a:r>
            <a:r>
              <a:rPr lang="es-CO" dirty="0">
                <a:solidFill>
                  <a:srgbClr val="00B050"/>
                </a:solidFill>
              </a:rPr>
              <a:t>supervisor docente </a:t>
            </a:r>
            <a:r>
              <a:rPr lang="es-CO" dirty="0"/>
              <a:t>recibe los documentos solicitados para su incorporación a la escuela por parte del </a:t>
            </a:r>
            <a:r>
              <a:rPr lang="es-CO" dirty="0">
                <a:solidFill>
                  <a:srgbClr val="00B050"/>
                </a:solidFill>
              </a:rPr>
              <a:t>tutor</a:t>
            </a:r>
            <a:r>
              <a:rPr lang="es-CO" dirty="0"/>
              <a:t> o representante y posteriormente los analiza para aprobarlos o rechazarlos. Si son aprobados, los mismos son entregados al </a:t>
            </a:r>
            <a:r>
              <a:rPr lang="es-CO" dirty="0">
                <a:solidFill>
                  <a:srgbClr val="FF0000"/>
                </a:solidFill>
              </a:rPr>
              <a:t>jefe de control </a:t>
            </a:r>
            <a:r>
              <a:rPr lang="es-CO" dirty="0"/>
              <a:t>de estudios para que sea incorporado al control de expediente. En caso de ser rechazado, el supervisor docente elabora un informe de rechazo que será entregado al tutor o representante y al </a:t>
            </a:r>
            <a:r>
              <a:rPr lang="es-CO" dirty="0">
                <a:solidFill>
                  <a:srgbClr val="FF0000"/>
                </a:solidFill>
              </a:rPr>
              <a:t>director de escuela</a:t>
            </a:r>
            <a:r>
              <a:rPr lang="es-CO" dirty="0"/>
              <a:t>. Los </a:t>
            </a:r>
            <a:r>
              <a:rPr lang="es-CO" dirty="0">
                <a:solidFill>
                  <a:srgbClr val="FF0000"/>
                </a:solidFill>
              </a:rPr>
              <a:t>docentes</a:t>
            </a:r>
            <a:r>
              <a:rPr lang="es-CO" dirty="0"/>
              <a:t> son procesados por un </a:t>
            </a:r>
            <a:r>
              <a:rPr lang="es-CO" b="1" dirty="0">
                <a:solidFill>
                  <a:srgbClr val="FF0000"/>
                </a:solidFill>
              </a:rPr>
              <a:t>supervisor de docentes</a:t>
            </a:r>
            <a:r>
              <a:rPr lang="es-CO" dirty="0"/>
              <a:t>, para ello el supervisor le solicita el </a:t>
            </a:r>
            <a:r>
              <a:rPr lang="es-CO" dirty="0" err="1"/>
              <a:t>curriculum</a:t>
            </a:r>
            <a:r>
              <a:rPr lang="es-CO" dirty="0"/>
              <a:t>, luego realiza una entrevista, en el caso de aprobar la entrevista el docente deberá realizar una prueba de conocimiento y una prueba escrita, que en caso de aprobar ambas el docente será aceptado y se creará un expediente para el docente. En caso de no aprobar la entrevista se le informara por escrito la no aceptación explicando el motivo de la misma. Para el enunciado expuesto anteriormente se solicita un diagrama de casos de uso. </a:t>
            </a:r>
          </a:p>
          <a:p>
            <a:r>
              <a:rPr lang="es-CO" dirty="0"/>
              <a:t> </a:t>
            </a:r>
          </a:p>
          <a:p>
            <a:r>
              <a:rPr lang="es-CO" dirty="0"/>
              <a:t> </a:t>
            </a:r>
          </a:p>
        </p:txBody>
      </p:sp>
    </p:spTree>
    <p:extLst>
      <p:ext uri="{BB962C8B-B14F-4D97-AF65-F5344CB8AC3E}">
        <p14:creationId xmlns:p14="http://schemas.microsoft.com/office/powerpoint/2010/main" val="2213922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359696" y="836712"/>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MÉTODOS</a:t>
            </a:r>
          </a:p>
        </p:txBody>
      </p:sp>
      <p:sp>
        <p:nvSpPr>
          <p:cNvPr id="2" name="1 Rectángulo"/>
          <p:cNvSpPr/>
          <p:nvPr/>
        </p:nvSpPr>
        <p:spPr>
          <a:xfrm>
            <a:off x="1631504" y="2132856"/>
            <a:ext cx="8496943" cy="338437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es-CO" sz="2000" dirty="0">
                <a:latin typeface="Georgia" pitchFamily="18" charset="0"/>
              </a:rPr>
              <a:t>Los métodos de un objeto  se caracterizan por su comportamiento, es decir, son todas las acciones (denominadas operaciones) que el objeto puede realizar por sí mismo. Estas operaciones hacen posible que el objeto responda a las solicitudes externas (o que actúe sobre otros objetos). Además, las operaciones están estrechamente ligadas a los atributos, ya que sus acciones pueden depender de, o modificar, los valores de un atributo.</a:t>
            </a:r>
          </a:p>
        </p:txBody>
      </p:sp>
    </p:spTree>
    <p:extLst>
      <p:ext uri="{BB962C8B-B14F-4D97-AF65-F5344CB8AC3E}">
        <p14:creationId xmlns:p14="http://schemas.microsoft.com/office/powerpoint/2010/main" val="751665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287688" y="565714"/>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CLASES</a:t>
            </a:r>
          </a:p>
        </p:txBody>
      </p:sp>
      <p:sp>
        <p:nvSpPr>
          <p:cNvPr id="5" name="4 Rectángulo redondeado"/>
          <p:cNvSpPr/>
          <p:nvPr/>
        </p:nvSpPr>
        <p:spPr>
          <a:xfrm rot="10800000" flipH="1" flipV="1">
            <a:off x="5899381" y="1873934"/>
            <a:ext cx="5309187" cy="21265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endParaRPr lang="es-CO" sz="1600" dirty="0">
              <a:latin typeface="Georgia" pitchFamily="18" charset="0"/>
            </a:endParaRPr>
          </a:p>
          <a:p>
            <a:pPr algn="just"/>
            <a:r>
              <a:rPr lang="es-CO" sz="1600" dirty="0">
                <a:latin typeface="Georgia" pitchFamily="18" charset="0"/>
              </a:rPr>
              <a:t>Esta conformada por los datos y operaciones comunes a un conjunto de objetos. Cada elemento de la clase se caracteriza por ciertos valores y las operaciones disponibles para crear dichos elementos, modificarlos y destruirlos</a:t>
            </a:r>
          </a:p>
          <a:p>
            <a:pPr algn="ctr"/>
            <a:endParaRPr lang="es-ES" sz="2800" dirty="0">
              <a:latin typeface="Georgia" pitchFamily="18" charset="0"/>
            </a:endParaRPr>
          </a:p>
        </p:txBody>
      </p:sp>
      <p:pic>
        <p:nvPicPr>
          <p:cNvPr id="8" name="Picture 2" descr="http://oscarsotorrio.com/image.axd?picture=2008%2F10%2FPOO(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528" y="3238798"/>
            <a:ext cx="3759635" cy="2819727"/>
          </a:xfrm>
          <a:prstGeom prst="rect">
            <a:avLst/>
          </a:prstGeom>
          <a:noFill/>
          <a:extLst>
            <a:ext uri="{909E8E84-426E-40DD-AFC4-6F175D3DCCD1}">
              <a14:hiddenFill xmlns:a14="http://schemas.microsoft.com/office/drawing/2010/main">
                <a:solidFill>
                  <a:srgbClr val="FFFFFF"/>
                </a:solidFill>
              </a14:hiddenFill>
            </a:ext>
          </a:extLst>
        </p:spPr>
      </p:pic>
      <p:sp>
        <p:nvSpPr>
          <p:cNvPr id="2" name="1 Flecha curvada hacia arriba"/>
          <p:cNvSpPr/>
          <p:nvPr/>
        </p:nvSpPr>
        <p:spPr>
          <a:xfrm rot="18954575">
            <a:off x="5698891" y="4549730"/>
            <a:ext cx="2016223" cy="1080120"/>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724995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503712" y="476672"/>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CLASES</a:t>
            </a:r>
          </a:p>
        </p:txBody>
      </p:sp>
      <p:sp>
        <p:nvSpPr>
          <p:cNvPr id="3" name="CuadroTexto 2"/>
          <p:cNvSpPr txBox="1"/>
          <p:nvPr/>
        </p:nvSpPr>
        <p:spPr>
          <a:xfrm>
            <a:off x="1919536" y="1700808"/>
            <a:ext cx="7920880" cy="4247317"/>
          </a:xfrm>
          <a:prstGeom prst="rect">
            <a:avLst/>
          </a:prstGeom>
          <a:noFill/>
        </p:spPr>
        <p:txBody>
          <a:bodyPr wrap="square" rtlCol="0">
            <a:spAutoFit/>
          </a:bodyPr>
          <a:lstStyle/>
          <a:p>
            <a:pPr marL="285750" indent="-285750" algn="just">
              <a:buFont typeface="Arial" panose="020B0604020202020204" pitchFamily="34" charset="0"/>
              <a:buChar char="•"/>
            </a:pPr>
            <a:r>
              <a:rPr lang="es-CO" dirty="0">
                <a:latin typeface="Georgia" panose="02040502050405020303" pitchFamily="18" charset="0"/>
              </a:rPr>
              <a:t>Describe un conjunto de objetos del mundo del problema, que tienen las mismas características (atributos, propiedades)  y el mismo comportamiento (operaciones, métodos). </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latin typeface="Georgia" panose="02040502050405020303" pitchFamily="18" charset="0"/>
              </a:rPr>
              <a:t>Estructura de software que especifica determinado tipo de objeto. </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latin typeface="Georgia" panose="02040502050405020303" pitchFamily="18" charset="0"/>
              </a:rPr>
              <a:t>Es una abstracción que enfatiza características relevantes de un concepto del mundo real. </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latin typeface="Georgia" panose="02040502050405020303" pitchFamily="18" charset="0"/>
              </a:rPr>
              <a:t> Las clases representan nuevos tipos de datos.</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latin typeface="Georgia" panose="02040502050405020303" pitchFamily="18" charset="0"/>
              </a:rPr>
              <a:t>Un objeto es una instancia de una clase con valores concretos en sus atributos. </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latin typeface="Georgia" panose="02040502050405020303" pitchFamily="18" charset="0"/>
              </a:rPr>
              <a:t>Los objetos son agrupados en clases.</a:t>
            </a:r>
          </a:p>
        </p:txBody>
      </p:sp>
    </p:spTree>
    <p:extLst>
      <p:ext uri="{BB962C8B-B14F-4D97-AF65-F5344CB8AC3E}">
        <p14:creationId xmlns:p14="http://schemas.microsoft.com/office/powerpoint/2010/main" val="2675259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035660" y="764704"/>
            <a:ext cx="583264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CLASES</a:t>
            </a:r>
          </a:p>
        </p:txBody>
      </p:sp>
      <p:sp>
        <p:nvSpPr>
          <p:cNvPr id="3" name="CuadroTexto 2"/>
          <p:cNvSpPr txBox="1"/>
          <p:nvPr/>
        </p:nvSpPr>
        <p:spPr>
          <a:xfrm>
            <a:off x="1991544" y="1988841"/>
            <a:ext cx="7920880" cy="2585323"/>
          </a:xfrm>
          <a:prstGeom prst="rect">
            <a:avLst/>
          </a:prstGeom>
          <a:noFill/>
        </p:spPr>
        <p:txBody>
          <a:bodyPr wrap="square" rtlCol="0">
            <a:spAutoFit/>
          </a:bodyPr>
          <a:lstStyle/>
          <a:p>
            <a:pPr marL="285750" indent="-285750" algn="just">
              <a:buFont typeface="Arial" panose="020B0604020202020204" pitchFamily="34" charset="0"/>
              <a:buChar char="•"/>
            </a:pPr>
            <a:r>
              <a:rPr lang="es-CO" dirty="0"/>
              <a:t>Una clase es una definición abstracta de un objeto.</a:t>
            </a:r>
          </a:p>
          <a:p>
            <a:pPr algn="just"/>
            <a:endParaRPr lang="es-CO" dirty="0"/>
          </a:p>
          <a:p>
            <a:pPr marL="285750" indent="-285750" algn="just">
              <a:buFont typeface="Arial" panose="020B0604020202020204" pitchFamily="34" charset="0"/>
              <a:buChar char="•"/>
            </a:pPr>
            <a:r>
              <a:rPr lang="es-CO" dirty="0"/>
              <a:t>Una clase es una plantilla para crear objetos.</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t>La noción de Clase viene de clasificación: esto es, agrupar (en un conjunto) objetos (elementos) que se comportan de la misma manera.</a:t>
            </a:r>
          </a:p>
          <a:p>
            <a:pPr marL="285750" indent="-285750" algn="just">
              <a:buFont typeface="Arial" panose="020B0604020202020204" pitchFamily="34" charset="0"/>
              <a:buChar char="•"/>
            </a:pPr>
            <a:endParaRPr lang="es-CO" dirty="0">
              <a:latin typeface="Georgia" panose="02040502050405020303" pitchFamily="18" charset="0"/>
            </a:endParaRPr>
          </a:p>
          <a:p>
            <a:pPr marL="285750" indent="-285750" algn="just">
              <a:buFont typeface="Arial" panose="020B0604020202020204" pitchFamily="34" charset="0"/>
              <a:buChar char="•"/>
            </a:pPr>
            <a:r>
              <a:rPr lang="es-CO" dirty="0"/>
              <a:t>Todos los objetos de una clase tienen la misma estructura (los mismos atributos), lo que varía son los valores de dichos atributos</a:t>
            </a:r>
            <a:endParaRPr lang="es-CO" dirty="0">
              <a:latin typeface="Georgia" panose="02040502050405020303" pitchFamily="18" charset="0"/>
            </a:endParaRPr>
          </a:p>
        </p:txBody>
      </p:sp>
    </p:spTree>
    <p:extLst>
      <p:ext uri="{BB962C8B-B14F-4D97-AF65-F5344CB8AC3E}">
        <p14:creationId xmlns:p14="http://schemas.microsoft.com/office/powerpoint/2010/main" val="336597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919536" y="1268760"/>
            <a:ext cx="8568952" cy="496855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just"/>
            <a:endParaRPr lang="es-CO" sz="2000" dirty="0">
              <a:latin typeface="Georgia" pitchFamily="18" charset="0"/>
            </a:endParaRPr>
          </a:p>
          <a:p>
            <a:pPr algn="just"/>
            <a:r>
              <a:rPr lang="es-CO" sz="2000" dirty="0">
                <a:latin typeface="Georgia" pitchFamily="18" charset="0"/>
              </a:rPr>
              <a:t>Las clases pueden declararse como publicas,  privadas  y protegidas </a:t>
            </a:r>
          </a:p>
          <a:p>
            <a:pPr algn="just"/>
            <a:endParaRPr lang="es-CO" sz="2000" dirty="0">
              <a:latin typeface="Georgia" pitchFamily="18" charset="0"/>
            </a:endParaRPr>
          </a:p>
          <a:p>
            <a:pPr marL="342900" indent="-342900" algn="just">
              <a:buFont typeface="Wingdings" pitchFamily="2" charset="2"/>
              <a:buChar char="Ø"/>
            </a:pPr>
            <a:r>
              <a:rPr lang="es-CO" sz="2000" b="1" dirty="0">
                <a:latin typeface="Georgia" pitchFamily="18" charset="0"/>
              </a:rPr>
              <a:t>Publicas: </a:t>
            </a:r>
            <a:r>
              <a:rPr lang="es-CO" sz="2000" dirty="0">
                <a:latin typeface="Georgia" pitchFamily="18" charset="0"/>
              </a:rPr>
              <a:t>Se pueden usar dentro de otras clases.</a:t>
            </a:r>
          </a:p>
          <a:p>
            <a:pPr marL="342900" indent="-342900" algn="just">
              <a:buFont typeface="Wingdings" pitchFamily="2" charset="2"/>
              <a:buChar char="Ø"/>
            </a:pPr>
            <a:r>
              <a:rPr lang="es-CO" sz="2000" b="1" dirty="0">
                <a:latin typeface="Georgia" pitchFamily="18" charset="0"/>
              </a:rPr>
              <a:t>Privadas </a:t>
            </a:r>
            <a:r>
              <a:rPr lang="es-CO" sz="2000" dirty="0">
                <a:latin typeface="Georgia" pitchFamily="18" charset="0"/>
              </a:rPr>
              <a:t>( </a:t>
            </a:r>
            <a:r>
              <a:rPr lang="es-CO" sz="2000" dirty="0" err="1">
                <a:latin typeface="Georgia" pitchFamily="18" charset="0"/>
              </a:rPr>
              <a:t>private</a:t>
            </a:r>
            <a:r>
              <a:rPr lang="es-CO" sz="2000" dirty="0">
                <a:latin typeface="Georgia" pitchFamily="18" charset="0"/>
              </a:rPr>
              <a:t>): Solo se pueden utilizar dentro de la misma clase</a:t>
            </a:r>
          </a:p>
          <a:p>
            <a:pPr marL="342900" indent="-342900" algn="just">
              <a:buFont typeface="Wingdings" pitchFamily="2" charset="2"/>
              <a:buChar char="Ø"/>
            </a:pPr>
            <a:r>
              <a:rPr lang="es-CO" sz="2000" b="1" dirty="0">
                <a:latin typeface="Georgia" pitchFamily="18" charset="0"/>
              </a:rPr>
              <a:t>Protegidas</a:t>
            </a:r>
            <a:r>
              <a:rPr lang="es-CO" sz="2000" dirty="0">
                <a:latin typeface="Georgia" pitchFamily="18" charset="0"/>
              </a:rPr>
              <a:t>( </a:t>
            </a:r>
            <a:r>
              <a:rPr lang="es-CO" sz="2000" dirty="0" err="1">
                <a:latin typeface="Georgia" pitchFamily="18" charset="0"/>
              </a:rPr>
              <a:t>protected</a:t>
            </a:r>
            <a:r>
              <a:rPr lang="es-CO" sz="2000" dirty="0">
                <a:latin typeface="Georgia" pitchFamily="18" charset="0"/>
              </a:rPr>
              <a:t>)</a:t>
            </a:r>
            <a:r>
              <a:rPr lang="es-CO" sz="2000" dirty="0"/>
              <a:t> </a:t>
            </a:r>
            <a:r>
              <a:rPr lang="es-CO" sz="2000" dirty="0">
                <a:latin typeface="Georgia" pitchFamily="18" charset="0"/>
              </a:rPr>
              <a:t>:si una clase hereda de otra, tendrá acceso </a:t>
            </a:r>
          </a:p>
          <a:p>
            <a:pPr algn="just"/>
            <a:r>
              <a:rPr lang="es-CO" sz="2000" dirty="0">
                <a:latin typeface="Georgia" pitchFamily="18" charset="0"/>
              </a:rPr>
              <a:t>a las variables/funciones protegidas de la </a:t>
            </a:r>
            <a:r>
              <a:rPr lang="es-CO" sz="2000" dirty="0" err="1">
                <a:latin typeface="Georgia" pitchFamily="18" charset="0"/>
              </a:rPr>
              <a:t>super</a:t>
            </a:r>
            <a:r>
              <a:rPr lang="es-CO" sz="2000" dirty="0">
                <a:latin typeface="Georgia" pitchFamily="18" charset="0"/>
              </a:rPr>
              <a:t>-clase, de lo contrario, </a:t>
            </a:r>
          </a:p>
          <a:p>
            <a:pPr algn="just"/>
            <a:r>
              <a:rPr lang="es-CO" sz="2000" dirty="0">
                <a:latin typeface="Georgia" pitchFamily="18" charset="0"/>
              </a:rPr>
              <a:t>no podrá acceder a ellas</a:t>
            </a:r>
          </a:p>
          <a:p>
            <a:pPr algn="just"/>
            <a:endParaRPr lang="es-CO" sz="2000" dirty="0">
              <a:latin typeface="Georgia" pitchFamily="18" charset="0"/>
            </a:endParaRPr>
          </a:p>
          <a:p>
            <a:pPr algn="just"/>
            <a:r>
              <a:rPr lang="es-CO" sz="2000" dirty="0">
                <a:latin typeface="Georgia" pitchFamily="18" charset="0"/>
              </a:rPr>
              <a:t>Ejemplo:</a:t>
            </a:r>
          </a:p>
          <a:p>
            <a:pPr algn="just"/>
            <a:endParaRPr lang="es-CO" sz="2000" dirty="0">
              <a:latin typeface="Georgia" pitchFamily="18" charset="0"/>
            </a:endParaRPr>
          </a:p>
          <a:p>
            <a:pPr algn="just"/>
            <a:r>
              <a:rPr lang="es-CO" sz="2000" dirty="0" err="1">
                <a:latin typeface="Georgia" pitchFamily="18" charset="0"/>
              </a:rPr>
              <a:t>Public</a:t>
            </a:r>
            <a:r>
              <a:rPr lang="es-CO" sz="2000" dirty="0">
                <a:latin typeface="Georgia" pitchFamily="18" charset="0"/>
              </a:rPr>
              <a:t> </a:t>
            </a:r>
            <a:r>
              <a:rPr lang="es-CO" sz="2000" dirty="0" err="1">
                <a:latin typeface="Georgia" pitchFamily="18" charset="0"/>
              </a:rPr>
              <a:t>class</a:t>
            </a:r>
            <a:r>
              <a:rPr lang="es-CO" sz="2000" dirty="0">
                <a:latin typeface="Georgia" pitchFamily="18" charset="0"/>
              </a:rPr>
              <a:t> persona {</a:t>
            </a:r>
          </a:p>
          <a:p>
            <a:pPr algn="just"/>
            <a:endParaRPr lang="es-CO" sz="2000" dirty="0">
              <a:latin typeface="Georgia" pitchFamily="18" charset="0"/>
            </a:endParaRPr>
          </a:p>
          <a:p>
            <a:pPr lvl="1" algn="just"/>
            <a:r>
              <a:rPr lang="es-CO" sz="2000" dirty="0" err="1">
                <a:latin typeface="Georgia" pitchFamily="18" charset="0"/>
              </a:rPr>
              <a:t>Private</a:t>
            </a:r>
            <a:r>
              <a:rPr lang="es-CO" sz="2000" dirty="0">
                <a:latin typeface="Georgia" pitchFamily="18" charset="0"/>
              </a:rPr>
              <a:t> </a:t>
            </a:r>
            <a:r>
              <a:rPr lang="es-CO" sz="2000" dirty="0" err="1">
                <a:latin typeface="Georgia" pitchFamily="18" charset="0"/>
              </a:rPr>
              <a:t>int</a:t>
            </a:r>
            <a:r>
              <a:rPr lang="es-CO" sz="2000" dirty="0">
                <a:latin typeface="Georgia" pitchFamily="18" charset="0"/>
              </a:rPr>
              <a:t> </a:t>
            </a:r>
            <a:r>
              <a:rPr lang="es-CO" sz="2000" dirty="0" err="1">
                <a:latin typeface="Georgia" pitchFamily="18" charset="0"/>
              </a:rPr>
              <a:t>idpersona</a:t>
            </a:r>
            <a:r>
              <a:rPr lang="es-CO" sz="2000" dirty="0">
                <a:latin typeface="Georgia" pitchFamily="18" charset="0"/>
              </a:rPr>
              <a:t>;</a:t>
            </a:r>
          </a:p>
          <a:p>
            <a:pPr lvl="1" algn="just"/>
            <a:r>
              <a:rPr lang="es-CO" sz="2000" dirty="0" err="1">
                <a:latin typeface="Georgia" pitchFamily="18" charset="0"/>
              </a:rPr>
              <a:t>Private</a:t>
            </a:r>
            <a:r>
              <a:rPr lang="es-CO" sz="2000" dirty="0">
                <a:latin typeface="Georgia" pitchFamily="18" charset="0"/>
              </a:rPr>
              <a:t> </a:t>
            </a:r>
            <a:r>
              <a:rPr lang="es-CO" sz="2000" dirty="0" err="1">
                <a:latin typeface="Georgia" pitchFamily="18" charset="0"/>
              </a:rPr>
              <a:t>String</a:t>
            </a:r>
            <a:r>
              <a:rPr lang="es-CO" sz="2000" dirty="0">
                <a:latin typeface="Georgia" pitchFamily="18" charset="0"/>
              </a:rPr>
              <a:t> nombre;</a:t>
            </a:r>
          </a:p>
          <a:p>
            <a:pPr lvl="1" algn="just"/>
            <a:r>
              <a:rPr lang="es-CO" sz="2000" dirty="0" err="1">
                <a:latin typeface="Georgia" pitchFamily="18" charset="0"/>
              </a:rPr>
              <a:t>Private</a:t>
            </a:r>
            <a:r>
              <a:rPr lang="es-CO" sz="2000" dirty="0">
                <a:latin typeface="Georgia" pitchFamily="18" charset="0"/>
              </a:rPr>
              <a:t> </a:t>
            </a:r>
            <a:r>
              <a:rPr lang="es-CO" sz="2000" dirty="0" err="1">
                <a:latin typeface="Georgia" pitchFamily="18" charset="0"/>
              </a:rPr>
              <a:t>int</a:t>
            </a:r>
            <a:r>
              <a:rPr lang="es-CO" sz="2000" dirty="0">
                <a:latin typeface="Georgia" pitchFamily="18" charset="0"/>
              </a:rPr>
              <a:t> edad;</a:t>
            </a:r>
          </a:p>
          <a:p>
            <a:pPr lvl="1" algn="just"/>
            <a:r>
              <a:rPr lang="es-CO" sz="2000" dirty="0" err="1">
                <a:latin typeface="Georgia" pitchFamily="18" charset="0"/>
              </a:rPr>
              <a:t>Private</a:t>
            </a:r>
            <a:r>
              <a:rPr lang="es-CO" sz="2000" dirty="0">
                <a:latin typeface="Georgia" pitchFamily="18" charset="0"/>
              </a:rPr>
              <a:t> </a:t>
            </a:r>
            <a:r>
              <a:rPr lang="es-CO" sz="2000" dirty="0" err="1">
                <a:latin typeface="Georgia" pitchFamily="18" charset="0"/>
              </a:rPr>
              <a:t>string</a:t>
            </a:r>
            <a:r>
              <a:rPr lang="es-CO" sz="2000" dirty="0">
                <a:latin typeface="Georgia" pitchFamily="18" charset="0"/>
              </a:rPr>
              <a:t> genero;</a:t>
            </a:r>
          </a:p>
        </p:txBody>
      </p:sp>
      <p:sp>
        <p:nvSpPr>
          <p:cNvPr id="8" name="Rectangle 5"/>
          <p:cNvSpPr>
            <a:spLocks noChangeArrowheads="1"/>
          </p:cNvSpPr>
          <p:nvPr/>
        </p:nvSpPr>
        <p:spPr bwMode="auto">
          <a:xfrm>
            <a:off x="4655840" y="546719"/>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EJEMPLO</a:t>
            </a:r>
          </a:p>
        </p:txBody>
      </p:sp>
    </p:spTree>
    <p:extLst>
      <p:ext uri="{BB962C8B-B14F-4D97-AF65-F5344CB8AC3E}">
        <p14:creationId xmlns:p14="http://schemas.microsoft.com/office/powerpoint/2010/main" val="149073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rot="10800000" flipH="1" flipV="1">
            <a:off x="1631504" y="3753162"/>
            <a:ext cx="8746191" cy="2484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CO" sz="1600" dirty="0">
                <a:latin typeface="Georgia" pitchFamily="18" charset="0"/>
              </a:rPr>
              <a:t>Es una propiedad que  permite  que los objetos  sean creados a partir de otros objetos ya existentes obteniendo de estos características (métodos y atributos)  similares a los ya existentes.</a:t>
            </a:r>
          </a:p>
          <a:p>
            <a:pPr algn="just"/>
            <a:endParaRPr lang="es-CO" sz="1600" dirty="0">
              <a:latin typeface="Georgia" pitchFamily="18" charset="0"/>
            </a:endParaRPr>
          </a:p>
          <a:p>
            <a:pPr algn="just"/>
            <a:r>
              <a:rPr lang="es-CO" sz="1600" dirty="0">
                <a:latin typeface="Georgia" pitchFamily="18" charset="0"/>
              </a:rPr>
              <a:t>Se pueden añadir varios elementos o redefinir los existentes.</a:t>
            </a:r>
          </a:p>
          <a:p>
            <a:pPr algn="just"/>
            <a:endParaRPr lang="es-CO" sz="1600" dirty="0">
              <a:latin typeface="Georgia" pitchFamily="18" charset="0"/>
            </a:endParaRPr>
          </a:p>
          <a:p>
            <a:pPr algn="just"/>
            <a:r>
              <a:rPr lang="es-CO" sz="1600" dirty="0">
                <a:latin typeface="Georgia" pitchFamily="18" charset="0"/>
              </a:rPr>
              <a:t>La herencia permite la reutilización de software. (código y diseño)</a:t>
            </a:r>
            <a:endParaRPr lang="es-CO" dirty="0"/>
          </a:p>
        </p:txBody>
      </p:sp>
      <p:sp>
        <p:nvSpPr>
          <p:cNvPr id="8" name="Rectangle 5"/>
          <p:cNvSpPr>
            <a:spLocks noChangeArrowheads="1"/>
          </p:cNvSpPr>
          <p:nvPr/>
        </p:nvSpPr>
        <p:spPr bwMode="auto">
          <a:xfrm>
            <a:off x="3611852" y="514839"/>
            <a:ext cx="5112568" cy="489915"/>
          </a:xfrm>
          <a:prstGeom prst="rect">
            <a:avLst/>
          </a:prstGeom>
          <a:solidFill>
            <a:srgbClr val="FFFFFF"/>
          </a:solidFill>
          <a:ln w="9525" algn="ctr">
            <a:solidFill>
              <a:srgbClr val="299926"/>
            </a:solidFill>
            <a:miter lim="800000"/>
            <a:headEnd/>
            <a:tailEnd/>
          </a:ln>
        </p:spPr>
        <p:txBody>
          <a:bodyPr wrap="none" anchor="ctr"/>
          <a:lstStyle/>
          <a:p>
            <a:pPr algn="ctr">
              <a:spcBef>
                <a:spcPct val="20000"/>
              </a:spcBef>
            </a:pPr>
            <a:r>
              <a:rPr lang="es-CO" sz="3200" dirty="0">
                <a:latin typeface="Berlin Sans FB" pitchFamily="34" charset="0"/>
              </a:rPr>
              <a:t>HERENCIA</a:t>
            </a:r>
          </a:p>
        </p:txBody>
      </p:sp>
      <p:grpSp>
        <p:nvGrpSpPr>
          <p:cNvPr id="9" name="8 Grupo"/>
          <p:cNvGrpSpPr/>
          <p:nvPr/>
        </p:nvGrpSpPr>
        <p:grpSpPr>
          <a:xfrm>
            <a:off x="2412333" y="1433043"/>
            <a:ext cx="7717242" cy="2161515"/>
            <a:chOff x="1043608" y="3837707"/>
            <a:chExt cx="7717242" cy="2722749"/>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350" t="27771" r="47943" b="43890"/>
            <a:stretch/>
          </p:blipFill>
          <p:spPr bwMode="auto">
            <a:xfrm>
              <a:off x="2987824" y="3837707"/>
              <a:ext cx="3367743" cy="272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10 Grupo"/>
            <p:cNvGrpSpPr/>
            <p:nvPr/>
          </p:nvGrpSpPr>
          <p:grpSpPr>
            <a:xfrm>
              <a:off x="1324503" y="4187429"/>
              <a:ext cx="3103481" cy="465229"/>
              <a:chOff x="1324503" y="4187429"/>
              <a:chExt cx="3103481" cy="465229"/>
            </a:xfrm>
          </p:grpSpPr>
          <p:sp>
            <p:nvSpPr>
              <p:cNvPr id="17" name="16 CuadroTexto"/>
              <p:cNvSpPr txBox="1"/>
              <p:nvPr/>
            </p:nvSpPr>
            <p:spPr>
              <a:xfrm>
                <a:off x="1324503" y="4187429"/>
                <a:ext cx="1368152" cy="465229"/>
              </a:xfrm>
              <a:prstGeom prst="rect">
                <a:avLst/>
              </a:prstGeom>
              <a:solidFill>
                <a:schemeClr val="accent1"/>
              </a:solidFill>
            </p:spPr>
            <p:txBody>
              <a:bodyPr wrap="square" rtlCol="0">
                <a:spAutoFit/>
              </a:bodyPr>
              <a:lstStyle/>
              <a:p>
                <a:pPr algn="ctr"/>
                <a:r>
                  <a:rPr lang="es-CO" dirty="0"/>
                  <a:t>Superclase</a:t>
                </a:r>
              </a:p>
            </p:txBody>
          </p:sp>
          <p:cxnSp>
            <p:nvCxnSpPr>
              <p:cNvPr id="18" name="17 Conector recto de flecha"/>
              <p:cNvCxnSpPr/>
              <p:nvPr/>
            </p:nvCxnSpPr>
            <p:spPr>
              <a:xfrm>
                <a:off x="2555776" y="4372095"/>
                <a:ext cx="187220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2" name="11 Grupo"/>
            <p:cNvGrpSpPr/>
            <p:nvPr/>
          </p:nvGrpSpPr>
          <p:grpSpPr>
            <a:xfrm>
              <a:off x="1043608" y="5814556"/>
              <a:ext cx="2160240" cy="465229"/>
              <a:chOff x="1043608" y="5814556"/>
              <a:chExt cx="2160240" cy="465229"/>
            </a:xfrm>
          </p:grpSpPr>
          <p:sp>
            <p:nvSpPr>
              <p:cNvPr id="15" name="14 CuadroTexto"/>
              <p:cNvSpPr txBox="1"/>
              <p:nvPr/>
            </p:nvSpPr>
            <p:spPr>
              <a:xfrm>
                <a:off x="1043608" y="5814556"/>
                <a:ext cx="1368152" cy="465229"/>
              </a:xfrm>
              <a:prstGeom prst="rect">
                <a:avLst/>
              </a:prstGeom>
              <a:solidFill>
                <a:schemeClr val="accent1"/>
              </a:solidFill>
            </p:spPr>
            <p:txBody>
              <a:bodyPr wrap="square" rtlCol="0">
                <a:spAutoFit/>
              </a:bodyPr>
              <a:lstStyle/>
              <a:p>
                <a:pPr algn="ctr"/>
                <a:r>
                  <a:rPr lang="es-CO" dirty="0"/>
                  <a:t>Subclase</a:t>
                </a:r>
              </a:p>
            </p:txBody>
          </p:sp>
          <p:cxnSp>
            <p:nvCxnSpPr>
              <p:cNvPr id="16" name="15 Conector recto de flecha"/>
              <p:cNvCxnSpPr/>
              <p:nvPr/>
            </p:nvCxnSpPr>
            <p:spPr>
              <a:xfrm>
                <a:off x="2267744" y="5999222"/>
                <a:ext cx="93610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3" name="12 CuadroTexto"/>
            <p:cNvSpPr txBox="1"/>
            <p:nvPr/>
          </p:nvSpPr>
          <p:spPr>
            <a:xfrm>
              <a:off x="7392698" y="5800804"/>
              <a:ext cx="1368152" cy="465228"/>
            </a:xfrm>
            <a:prstGeom prst="rect">
              <a:avLst/>
            </a:prstGeom>
            <a:solidFill>
              <a:schemeClr val="accent1"/>
            </a:solidFill>
          </p:spPr>
          <p:txBody>
            <a:bodyPr wrap="square" rtlCol="0">
              <a:spAutoFit/>
            </a:bodyPr>
            <a:lstStyle/>
            <a:p>
              <a:pPr algn="ctr"/>
              <a:r>
                <a:rPr lang="es-CO" dirty="0"/>
                <a:t>Subclase</a:t>
              </a:r>
            </a:p>
          </p:txBody>
        </p:sp>
        <p:cxnSp>
          <p:nvCxnSpPr>
            <p:cNvPr id="14" name="13 Conector recto de flecha"/>
            <p:cNvCxnSpPr>
              <a:stCxn id="13" idx="1"/>
            </p:cNvCxnSpPr>
            <p:nvPr/>
          </p:nvCxnSpPr>
          <p:spPr>
            <a:xfrm flipH="1" flipV="1">
              <a:off x="6228184" y="5985469"/>
              <a:ext cx="1164514" cy="4794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207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stem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stemas" id="{18EE601F-214B-4FC5-BCED-AA4355154CC1}" vid="{83C5ED2C-C07B-422D-82FC-4EA1BAACFA7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sistemas</Template>
  <TotalTime>13375</TotalTime>
  <Words>1189</Words>
  <Application>Microsoft Office PowerPoint</Application>
  <PresentationFormat>Panorámica</PresentationFormat>
  <Paragraphs>148</Paragraphs>
  <Slides>32</Slides>
  <Notes>32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Arial Rounded MT Bold</vt:lpstr>
      <vt:lpstr>Berlin Sans FB</vt:lpstr>
      <vt:lpstr>Calibri</vt:lpstr>
      <vt:lpstr>Calibri Light</vt:lpstr>
      <vt:lpstr>Georgia</vt:lpstr>
      <vt:lpstr>Wingdings</vt:lpstr>
      <vt:lpstr>sistemas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Eydy-Suarez</dc:creator>
  <cp:lastModifiedBy>Eydy del Carmen Suárez Brieva</cp:lastModifiedBy>
  <cp:revision>274</cp:revision>
  <dcterms:created xsi:type="dcterms:W3CDTF">2016-03-28T00:11:12Z</dcterms:created>
  <dcterms:modified xsi:type="dcterms:W3CDTF">2020-10-31T14:57:50Z</dcterms:modified>
</cp:coreProperties>
</file>