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Quicksan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icksand-regular.fntdata"/><Relationship Id="rId14" Type="http://schemas.openxmlformats.org/officeDocument/2006/relationships/slide" Target="slides/slide9.xml"/><Relationship Id="rId16" Type="http://schemas.openxmlformats.org/officeDocument/2006/relationships/font" Target="fonts/Quicksa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5bab668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a5bab668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vs real time transforms - is about backfills vs </a:t>
            </a:r>
            <a:r>
              <a:rPr lang="en"/>
              <a:t>continuous</a:t>
            </a:r>
            <a:r>
              <a:rPr lang="en"/>
              <a:t> updates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matrices...one around data capture and one around data processing.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laking of data for kafka, cloud storage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processing -- ksql materialize, spark flink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 and materialziation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9f3c525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9f3c525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vs real time transforms - is about backfills vs continuous updates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matrices...one around data capture and one around data processing.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laking of data for kafka, cloud storage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processing -- ksql materialize, spark flink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 and materialziation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6aa863d3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6aa863d3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7bb32c74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7bb32c74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7bb32c74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c7bb32c74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7bb32c74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7bb32c74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c7bb32c74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c7bb32c74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cf64b285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ccf64b285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ccf64b285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ccf64b285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9950" y="347125"/>
            <a:ext cx="62181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b="85404" l="0" r="0" t="9957"/>
          <a:stretch/>
        </p:blipFill>
        <p:spPr>
          <a:xfrm flipH="1" rot="-5400000">
            <a:off x="-2507949" y="2507949"/>
            <a:ext cx="5143499" cy="1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/>
          <p:nvPr/>
        </p:nvSpPr>
        <p:spPr>
          <a:xfrm>
            <a:off x="1264050" y="103100"/>
            <a:ext cx="6615900" cy="650400"/>
          </a:xfrm>
          <a:prstGeom prst="roundRect">
            <a:avLst>
              <a:gd fmla="val 1194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92024" lvl="0" marL="18288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Data Processing</a:t>
            </a:r>
            <a:r>
              <a:rPr lang="en" sz="2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Comparison</a:t>
            </a:r>
            <a:endParaRPr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7774270" y="1078850"/>
            <a:ext cx="1018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Materialize</a:t>
            </a:r>
            <a:endParaRPr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ksqlDB</a:t>
            </a:r>
            <a:endParaRPr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4670500" y="1198128"/>
            <a:ext cx="1018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Spark</a:t>
            </a:r>
            <a:endParaRPr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6734750" y="943103"/>
            <a:ext cx="1018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Google Cloud </a:t>
            </a:r>
            <a:r>
              <a:rPr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Dataflow</a:t>
            </a:r>
            <a:endParaRPr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534350" y="929875"/>
            <a:ext cx="1018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Snowflake</a:t>
            </a:r>
            <a:endParaRPr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Bigquery</a:t>
            </a:r>
            <a:endParaRPr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Athena</a:t>
            </a:r>
            <a:endParaRPr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08600" y="1652695"/>
            <a:ext cx="17448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Millisecond Latency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7025" y="2676508"/>
            <a:ext cx="21864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Mix Streams and History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56200" y="2932461"/>
            <a:ext cx="1897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Exactly Once Semantics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07000" y="3188414"/>
            <a:ext cx="16464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Hot Failover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27600" y="3444375"/>
            <a:ext cx="21258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Continuous Materialized views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56200" y="3956273"/>
            <a:ext cx="1897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Unlimited Windowing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56200" y="1908650"/>
            <a:ext cx="1897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Process Historical Data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2282400" y="1620444"/>
            <a:ext cx="6550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/>
          <p:nvPr/>
        </p:nvCxnSpPr>
        <p:spPr>
          <a:xfrm>
            <a:off x="2282400" y="1877209"/>
            <a:ext cx="6550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2282400" y="2133974"/>
            <a:ext cx="6550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>
            <a:off x="2282400" y="2390739"/>
            <a:ext cx="6550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/>
          <p:nvPr/>
        </p:nvCxnSpPr>
        <p:spPr>
          <a:xfrm>
            <a:off x="2282400" y="2904268"/>
            <a:ext cx="6550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/>
          <p:nvPr/>
        </p:nvCxnSpPr>
        <p:spPr>
          <a:xfrm>
            <a:off x="2282400" y="3161033"/>
            <a:ext cx="6550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/>
          <p:nvPr/>
        </p:nvCxnSpPr>
        <p:spPr>
          <a:xfrm>
            <a:off x="2282400" y="3417798"/>
            <a:ext cx="6550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/>
          <p:nvPr/>
        </p:nvCxnSpPr>
        <p:spPr>
          <a:xfrm>
            <a:off x="2282400" y="3918056"/>
            <a:ext cx="6550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>
            <a:off x="2282400" y="4174820"/>
            <a:ext cx="6550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798" y="1653471"/>
            <a:ext cx="220200" cy="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8166137" y="2885967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356200" y="2164601"/>
            <a:ext cx="1897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Continuous Transforms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8166137" y="3146331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5079017" y="2118572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5079017" y="1622325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356200" y="4212226"/>
            <a:ext cx="1897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End-to-end Testing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85" name="Google Shape;85;p14"/>
          <p:cNvCxnSpPr/>
          <p:nvPr/>
        </p:nvCxnSpPr>
        <p:spPr>
          <a:xfrm>
            <a:off x="2282400" y="4431585"/>
            <a:ext cx="6550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6" name="Google Shape;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798" y="1904301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798" y="2157135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798" y="2666301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798" y="2926569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798" y="3184893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798" y="3445052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798" y="3939362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798" y="4192159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0534" y="1653471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0534" y="2164587"/>
            <a:ext cx="220200" cy="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8166137" y="4159004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414" y="1906304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414" y="2675757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414" y="2928608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414" y="3170061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414" y="3447091"/>
            <a:ext cx="220200" cy="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5079017" y="3908216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5079017" y="4161043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3398" y="1653471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3398" y="1904301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3398" y="2157135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3398" y="2926569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3398" y="3184893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3398" y="3445052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3398" y="4192159"/>
            <a:ext cx="220200" cy="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 txBox="1"/>
          <p:nvPr/>
        </p:nvSpPr>
        <p:spPr>
          <a:xfrm>
            <a:off x="7136417" y="3908216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2998" y="1904301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2998" y="2926569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2998" y="3184893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2998" y="3939362"/>
            <a:ext cx="220200" cy="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936017" y="2118572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936017" y="1622325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733900" y="2420555"/>
            <a:ext cx="15195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19" name="Google Shape;119;p14"/>
          <p:cNvCxnSpPr/>
          <p:nvPr/>
        </p:nvCxnSpPr>
        <p:spPr>
          <a:xfrm>
            <a:off x="2282400" y="2647504"/>
            <a:ext cx="6550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4"/>
          <p:cNvSpPr txBox="1"/>
          <p:nvPr/>
        </p:nvSpPr>
        <p:spPr>
          <a:xfrm>
            <a:off x="8166137" y="2391668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pic>
        <p:nvPicPr>
          <p:cNvPr id="121" name="Google Shape;12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798" y="2415399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414" y="2424854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3398" y="2415399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2998" y="2415399"/>
            <a:ext cx="220200" cy="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4"/>
          <p:cNvSpPr txBox="1"/>
          <p:nvPr/>
        </p:nvSpPr>
        <p:spPr>
          <a:xfrm>
            <a:off x="7114169" y="2642571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3913769" y="2642571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356200" y="4473175"/>
            <a:ext cx="1897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Streaming Data Reducers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28" name="Google Shape;128;p14"/>
          <p:cNvCxnSpPr/>
          <p:nvPr/>
        </p:nvCxnSpPr>
        <p:spPr>
          <a:xfrm>
            <a:off x="2282400" y="4694158"/>
            <a:ext cx="6550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4"/>
          <p:cNvSpPr txBox="1"/>
          <p:nvPr/>
        </p:nvSpPr>
        <p:spPr>
          <a:xfrm>
            <a:off x="356200" y="4729128"/>
            <a:ext cx="1897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Automatic Scaling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0" name="Google Shape;130;p14"/>
          <p:cNvCxnSpPr/>
          <p:nvPr/>
        </p:nvCxnSpPr>
        <p:spPr>
          <a:xfrm>
            <a:off x="2282400" y="4958375"/>
            <a:ext cx="6550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1" name="Google Shape;13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798" y="4456114"/>
            <a:ext cx="220200" cy="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4"/>
          <p:cNvSpPr txBox="1"/>
          <p:nvPr/>
        </p:nvSpPr>
        <p:spPr>
          <a:xfrm>
            <a:off x="5079017" y="4419561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7136417" y="4419561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pic>
        <p:nvPicPr>
          <p:cNvPr id="134" name="Google Shape;13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0534" y="4456229"/>
            <a:ext cx="220200" cy="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4"/>
          <p:cNvSpPr txBox="1"/>
          <p:nvPr/>
        </p:nvSpPr>
        <p:spPr>
          <a:xfrm>
            <a:off x="3936017" y="4419561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798" y="4714499"/>
            <a:ext cx="220200" cy="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/>
        </p:nvSpPr>
        <p:spPr>
          <a:xfrm>
            <a:off x="5079017" y="4677946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7136417" y="4677946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0534" y="4714614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2998" y="4716237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0413" y="3445052"/>
            <a:ext cx="220200" cy="22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4"/>
          <p:cNvCxnSpPr/>
          <p:nvPr/>
        </p:nvCxnSpPr>
        <p:spPr>
          <a:xfrm>
            <a:off x="2282400" y="3667117"/>
            <a:ext cx="6550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798" y="3688424"/>
            <a:ext cx="220200" cy="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8166137" y="3664693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5079017" y="3657277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7136417" y="3657277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208250" y="3700320"/>
            <a:ext cx="20451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Materialize to your  DB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3790" y="1121490"/>
            <a:ext cx="1140203" cy="4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4"/>
          <p:cNvSpPr txBox="1"/>
          <p:nvPr/>
        </p:nvSpPr>
        <p:spPr>
          <a:xfrm>
            <a:off x="5702625" y="1194408"/>
            <a:ext cx="1018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Flink</a:t>
            </a:r>
            <a:endParaRPr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6130913" y="1622325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pic>
        <p:nvPicPr>
          <p:cNvPr id="151" name="Google Shape;15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5310" y="2157261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5310" y="2675757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5310" y="2928608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5310" y="3170061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5310" y="3447091"/>
            <a:ext cx="220200" cy="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4"/>
          <p:cNvSpPr txBox="1"/>
          <p:nvPr/>
        </p:nvSpPr>
        <p:spPr>
          <a:xfrm>
            <a:off x="6130913" y="3908216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157" name="Google Shape;157;p14"/>
          <p:cNvSpPr txBox="1"/>
          <p:nvPr/>
        </p:nvSpPr>
        <p:spPr>
          <a:xfrm>
            <a:off x="6130913" y="4161043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pic>
        <p:nvPicPr>
          <p:cNvPr id="158" name="Google Shape;15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5310" y="2424854"/>
            <a:ext cx="220200" cy="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4"/>
          <p:cNvSpPr txBox="1"/>
          <p:nvPr/>
        </p:nvSpPr>
        <p:spPr>
          <a:xfrm>
            <a:off x="6130913" y="4419561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6130913" y="4677946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6130913" y="3657277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162" name="Google Shape;162;p14"/>
          <p:cNvSpPr/>
          <p:nvPr/>
        </p:nvSpPr>
        <p:spPr>
          <a:xfrm>
            <a:off x="8171621" y="1913713"/>
            <a:ext cx="201300" cy="201300"/>
          </a:xfrm>
          <a:prstGeom prst="ellipse">
            <a:avLst/>
          </a:prstGeom>
          <a:solidFill>
            <a:srgbClr val="F5E1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"/>
          <p:cNvSpPr txBox="1"/>
          <p:nvPr/>
        </p:nvSpPr>
        <p:spPr>
          <a:xfrm>
            <a:off x="8268294" y="1927217"/>
            <a:ext cx="41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</a:t>
            </a:r>
            <a:endParaRPr sz="800"/>
          </a:p>
        </p:txBody>
      </p:sp>
      <p:sp>
        <p:nvSpPr>
          <p:cNvPr id="164" name="Google Shape;164;p14"/>
          <p:cNvSpPr/>
          <p:nvPr/>
        </p:nvSpPr>
        <p:spPr>
          <a:xfrm>
            <a:off x="6136578" y="1913713"/>
            <a:ext cx="201300" cy="201300"/>
          </a:xfrm>
          <a:prstGeom prst="ellipse">
            <a:avLst/>
          </a:prstGeom>
          <a:solidFill>
            <a:srgbClr val="F5E1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"/>
          <p:cNvSpPr txBox="1"/>
          <p:nvPr/>
        </p:nvSpPr>
        <p:spPr>
          <a:xfrm>
            <a:off x="6233251" y="1927217"/>
            <a:ext cx="41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166" name="Google Shape;166;p14"/>
          <p:cNvSpPr txBox="1"/>
          <p:nvPr/>
        </p:nvSpPr>
        <p:spPr>
          <a:xfrm>
            <a:off x="3921125" y="3398868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167" name="Google Shape;167;p14"/>
          <p:cNvSpPr/>
          <p:nvPr/>
        </p:nvSpPr>
        <p:spPr>
          <a:xfrm>
            <a:off x="3934230" y="3688670"/>
            <a:ext cx="201300" cy="201300"/>
          </a:xfrm>
          <a:prstGeom prst="ellipse">
            <a:avLst/>
          </a:prstGeom>
          <a:solidFill>
            <a:srgbClr val="F5E1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"/>
          <p:cNvSpPr txBox="1"/>
          <p:nvPr/>
        </p:nvSpPr>
        <p:spPr>
          <a:xfrm>
            <a:off x="4030904" y="3702174"/>
            <a:ext cx="41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</a:t>
            </a:r>
            <a:endParaRPr sz="800"/>
          </a:p>
        </p:txBody>
      </p:sp>
      <p:sp>
        <p:nvSpPr>
          <p:cNvPr id="169" name="Google Shape;169;p14"/>
          <p:cNvSpPr/>
          <p:nvPr/>
        </p:nvSpPr>
        <p:spPr>
          <a:xfrm>
            <a:off x="8179073" y="2683166"/>
            <a:ext cx="201300" cy="201300"/>
          </a:xfrm>
          <a:prstGeom prst="ellipse">
            <a:avLst/>
          </a:prstGeom>
          <a:solidFill>
            <a:srgbClr val="F5E1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"/>
          <p:cNvSpPr txBox="1"/>
          <p:nvPr/>
        </p:nvSpPr>
        <p:spPr>
          <a:xfrm>
            <a:off x="8275747" y="2696670"/>
            <a:ext cx="41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</a:t>
            </a:r>
            <a:endParaRPr sz="800"/>
          </a:p>
        </p:txBody>
      </p:sp>
      <p:sp>
        <p:nvSpPr>
          <p:cNvPr id="171" name="Google Shape;171;p14"/>
          <p:cNvSpPr/>
          <p:nvPr/>
        </p:nvSpPr>
        <p:spPr>
          <a:xfrm>
            <a:off x="8180750" y="3956209"/>
            <a:ext cx="201300" cy="201300"/>
          </a:xfrm>
          <a:prstGeom prst="ellipse">
            <a:avLst/>
          </a:prstGeom>
          <a:solidFill>
            <a:srgbClr val="F5E1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"/>
          <p:cNvSpPr txBox="1"/>
          <p:nvPr/>
        </p:nvSpPr>
        <p:spPr>
          <a:xfrm>
            <a:off x="8277424" y="3969713"/>
            <a:ext cx="41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</a:t>
            </a:r>
            <a:endParaRPr sz="800"/>
          </a:p>
        </p:txBody>
      </p:sp>
      <p:sp>
        <p:nvSpPr>
          <p:cNvPr id="173" name="Google Shape;173;p14"/>
          <p:cNvSpPr txBox="1"/>
          <p:nvPr/>
        </p:nvSpPr>
        <p:spPr>
          <a:xfrm>
            <a:off x="3936017" y="4161152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56200" y="2415558"/>
            <a:ext cx="1897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Global Replication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5"/>
          <p:cNvPicPr preferRelativeResize="0"/>
          <p:nvPr/>
        </p:nvPicPr>
        <p:blipFill rotWithShape="1">
          <a:blip r:embed="rId3">
            <a:alphaModFix/>
          </a:blip>
          <a:srcRect b="85404" l="0" r="0" t="9957"/>
          <a:stretch/>
        </p:blipFill>
        <p:spPr>
          <a:xfrm flipH="1" rot="-5400000">
            <a:off x="-2507949" y="2507949"/>
            <a:ext cx="5143499" cy="1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5"/>
          <p:cNvSpPr/>
          <p:nvPr/>
        </p:nvSpPr>
        <p:spPr>
          <a:xfrm>
            <a:off x="1264050" y="103100"/>
            <a:ext cx="6615900" cy="650400"/>
          </a:xfrm>
          <a:prstGeom prst="roundRect">
            <a:avLst>
              <a:gd fmla="val 1194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92024" lvl="0" marL="18288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System of Record</a:t>
            </a:r>
            <a:r>
              <a:rPr lang="en" sz="2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Comparison</a:t>
            </a:r>
            <a:endParaRPr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3758864" y="1082275"/>
            <a:ext cx="1018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Kafka</a:t>
            </a:r>
            <a:endParaRPr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5141934" y="1082275"/>
            <a:ext cx="1018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Pulsar</a:t>
            </a:r>
            <a:endParaRPr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6525005" y="801509"/>
            <a:ext cx="1018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Snowflake</a:t>
            </a:r>
            <a:endParaRPr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Bigquery</a:t>
            </a:r>
            <a:endParaRPr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Athena</a:t>
            </a:r>
            <a:endParaRPr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208300" y="1500300"/>
            <a:ext cx="20451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Millisecond Latency Access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5" name="Google Shape;185;p15"/>
          <p:cNvSpPr txBox="1"/>
          <p:nvPr/>
        </p:nvSpPr>
        <p:spPr>
          <a:xfrm>
            <a:off x="67025" y="2524108"/>
            <a:ext cx="21864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Easily mix Streams and Batch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6" name="Google Shape;186;p15"/>
          <p:cNvSpPr txBox="1"/>
          <p:nvPr/>
        </p:nvSpPr>
        <p:spPr>
          <a:xfrm>
            <a:off x="127600" y="2780050"/>
            <a:ext cx="21258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Global Replication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7" name="Google Shape;187;p15"/>
          <p:cNvSpPr txBox="1"/>
          <p:nvPr/>
        </p:nvSpPr>
        <p:spPr>
          <a:xfrm>
            <a:off x="607000" y="3036014"/>
            <a:ext cx="16464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Automatic Scaling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8" name="Google Shape;188;p15"/>
          <p:cNvSpPr txBox="1"/>
          <p:nvPr/>
        </p:nvSpPr>
        <p:spPr>
          <a:xfrm>
            <a:off x="127550" y="3291975"/>
            <a:ext cx="21258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Cloud storage Cost Efficiency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9" name="Google Shape;189;p15"/>
          <p:cNvSpPr txBox="1"/>
          <p:nvPr/>
        </p:nvSpPr>
        <p:spPr>
          <a:xfrm>
            <a:off x="208300" y="3803875"/>
            <a:ext cx="20451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Out-of-box Destinations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733900" y="2258162"/>
            <a:ext cx="15195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Queryable via OLAP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91" name="Google Shape;191;p15"/>
          <p:cNvCxnSpPr/>
          <p:nvPr/>
        </p:nvCxnSpPr>
        <p:spPr>
          <a:xfrm>
            <a:off x="2282400" y="1469721"/>
            <a:ext cx="6550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5"/>
          <p:cNvCxnSpPr/>
          <p:nvPr/>
        </p:nvCxnSpPr>
        <p:spPr>
          <a:xfrm>
            <a:off x="2282400" y="1726486"/>
            <a:ext cx="6550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5"/>
          <p:cNvCxnSpPr/>
          <p:nvPr/>
        </p:nvCxnSpPr>
        <p:spPr>
          <a:xfrm>
            <a:off x="2282400" y="1983251"/>
            <a:ext cx="6550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5"/>
          <p:cNvCxnSpPr/>
          <p:nvPr/>
        </p:nvCxnSpPr>
        <p:spPr>
          <a:xfrm>
            <a:off x="2282400" y="2240015"/>
            <a:ext cx="6550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5"/>
          <p:cNvCxnSpPr/>
          <p:nvPr/>
        </p:nvCxnSpPr>
        <p:spPr>
          <a:xfrm>
            <a:off x="2282400" y="2753545"/>
            <a:ext cx="6550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5"/>
          <p:cNvCxnSpPr/>
          <p:nvPr/>
        </p:nvCxnSpPr>
        <p:spPr>
          <a:xfrm>
            <a:off x="2282400" y="3010310"/>
            <a:ext cx="6550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5"/>
          <p:cNvCxnSpPr/>
          <p:nvPr/>
        </p:nvCxnSpPr>
        <p:spPr>
          <a:xfrm>
            <a:off x="2282400" y="3267075"/>
            <a:ext cx="6550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5"/>
          <p:cNvCxnSpPr/>
          <p:nvPr/>
        </p:nvCxnSpPr>
        <p:spPr>
          <a:xfrm>
            <a:off x="2282400" y="3767332"/>
            <a:ext cx="6550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5"/>
          <p:cNvCxnSpPr/>
          <p:nvPr/>
        </p:nvCxnSpPr>
        <p:spPr>
          <a:xfrm>
            <a:off x="2282400" y="4024097"/>
            <a:ext cx="6550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0" name="Google Shape;2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798" y="1501071"/>
            <a:ext cx="220200" cy="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5"/>
          <p:cNvSpPr txBox="1"/>
          <p:nvPr/>
        </p:nvSpPr>
        <p:spPr>
          <a:xfrm>
            <a:off x="356200" y="2012201"/>
            <a:ext cx="1897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Unlimited Historical Data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2" name="Google Shape;202;p15"/>
          <p:cNvSpPr txBox="1"/>
          <p:nvPr/>
        </p:nvSpPr>
        <p:spPr>
          <a:xfrm>
            <a:off x="127600" y="4059825"/>
            <a:ext cx="21258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Stateful Transformations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3" name="Google Shape;203;p15"/>
          <p:cNvSpPr txBox="1"/>
          <p:nvPr/>
        </p:nvSpPr>
        <p:spPr>
          <a:xfrm>
            <a:off x="356200" y="4315779"/>
            <a:ext cx="1897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Data Reduction Support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4" name="Google Shape;204;p15"/>
          <p:cNvCxnSpPr/>
          <p:nvPr/>
        </p:nvCxnSpPr>
        <p:spPr>
          <a:xfrm>
            <a:off x="2282400" y="4280862"/>
            <a:ext cx="6550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5"/>
          <p:cNvCxnSpPr/>
          <p:nvPr/>
        </p:nvCxnSpPr>
        <p:spPr>
          <a:xfrm>
            <a:off x="2282400" y="4537627"/>
            <a:ext cx="6550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6" name="Google Shape;2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798" y="1755839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798" y="2010607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798" y="2520144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798" y="2774912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798" y="3029680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798" y="3284448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798" y="3793984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798" y="4048752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798" y="4303520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3416" y="1501071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3416" y="2772119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3416" y="3523108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3416" y="3778038"/>
            <a:ext cx="220200" cy="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5"/>
          <p:cNvSpPr txBox="1"/>
          <p:nvPr/>
        </p:nvSpPr>
        <p:spPr>
          <a:xfrm>
            <a:off x="5523416" y="4292997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pic>
        <p:nvPicPr>
          <p:cNvPr id="220" name="Google Shape;22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2236" y="2757543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2236" y="3015787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2236" y="3274031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2236" y="3532275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2236" y="4053862"/>
            <a:ext cx="220200" cy="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5"/>
          <p:cNvSpPr txBox="1"/>
          <p:nvPr/>
        </p:nvSpPr>
        <p:spPr>
          <a:xfrm>
            <a:off x="6932236" y="1469925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pic>
        <p:nvPicPr>
          <p:cNvPr id="226" name="Google Shape;22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928" y="3513877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928" y="3770653"/>
            <a:ext cx="220200" cy="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5"/>
          <p:cNvSpPr txBox="1"/>
          <p:nvPr/>
        </p:nvSpPr>
        <p:spPr>
          <a:xfrm>
            <a:off x="4145928" y="1757847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229" name="Google Shape;229;p15"/>
          <p:cNvSpPr txBox="1"/>
          <p:nvPr/>
        </p:nvSpPr>
        <p:spPr>
          <a:xfrm>
            <a:off x="4145928" y="2519474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4145928" y="4289305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231" name="Google Shape;231;p15"/>
          <p:cNvSpPr txBox="1"/>
          <p:nvPr/>
        </p:nvSpPr>
        <p:spPr>
          <a:xfrm>
            <a:off x="4145928" y="4027429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pic>
        <p:nvPicPr>
          <p:cNvPr id="232" name="Google Shape;23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928" y="1501071"/>
            <a:ext cx="220200" cy="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5"/>
          <p:cNvSpPr txBox="1"/>
          <p:nvPr/>
        </p:nvSpPr>
        <p:spPr>
          <a:xfrm>
            <a:off x="125923" y="1757107"/>
            <a:ext cx="21258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Creates Accessible Data Lake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34" name="Google Shape;234;p15"/>
          <p:cNvCxnSpPr/>
          <p:nvPr/>
        </p:nvCxnSpPr>
        <p:spPr>
          <a:xfrm>
            <a:off x="2282400" y="2496780"/>
            <a:ext cx="6550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5" name="Google Shape;23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798" y="2265375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2236" y="2235956"/>
            <a:ext cx="220200" cy="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5"/>
          <p:cNvSpPr txBox="1"/>
          <p:nvPr/>
        </p:nvSpPr>
        <p:spPr>
          <a:xfrm>
            <a:off x="4145928" y="2257599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238" name="Google Shape;238;p15"/>
          <p:cNvSpPr txBox="1"/>
          <p:nvPr/>
        </p:nvSpPr>
        <p:spPr>
          <a:xfrm>
            <a:off x="5523416" y="2512090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239" name="Google Shape;239;p15"/>
          <p:cNvSpPr txBox="1"/>
          <p:nvPr/>
        </p:nvSpPr>
        <p:spPr>
          <a:xfrm>
            <a:off x="6932236" y="2494200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67150" y="4571725"/>
            <a:ext cx="21864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Continuous Materialized Views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41" name="Google Shape;241;p15"/>
          <p:cNvCxnSpPr/>
          <p:nvPr/>
        </p:nvCxnSpPr>
        <p:spPr>
          <a:xfrm>
            <a:off x="2282400" y="4794392"/>
            <a:ext cx="6550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15"/>
          <p:cNvSpPr txBox="1"/>
          <p:nvPr/>
        </p:nvSpPr>
        <p:spPr>
          <a:xfrm>
            <a:off x="356200" y="4827685"/>
            <a:ext cx="1897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Exactly Once Semantics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43" name="Google Shape;243;p15"/>
          <p:cNvCxnSpPr/>
          <p:nvPr/>
        </p:nvCxnSpPr>
        <p:spPr>
          <a:xfrm>
            <a:off x="2282400" y="5051157"/>
            <a:ext cx="6550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4" name="Google Shape;2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798" y="4558288"/>
            <a:ext cx="220200" cy="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5"/>
          <p:cNvSpPr txBox="1"/>
          <p:nvPr/>
        </p:nvSpPr>
        <p:spPr>
          <a:xfrm>
            <a:off x="5523416" y="4553027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4145928" y="4551181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6932236" y="4551450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pic>
        <p:nvPicPr>
          <p:cNvPr id="248" name="Google Shape;2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798" y="4813056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2236" y="4814794"/>
            <a:ext cx="220200" cy="22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15"/>
          <p:cNvCxnSpPr/>
          <p:nvPr/>
        </p:nvCxnSpPr>
        <p:spPr>
          <a:xfrm>
            <a:off x="2282400" y="3516394"/>
            <a:ext cx="6550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1" name="Google Shape;2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798" y="3539216"/>
            <a:ext cx="220200" cy="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5"/>
          <p:cNvSpPr txBox="1"/>
          <p:nvPr/>
        </p:nvSpPr>
        <p:spPr>
          <a:xfrm>
            <a:off x="5523416" y="3027049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253" name="Google Shape;253;p15"/>
          <p:cNvSpPr txBox="1"/>
          <p:nvPr/>
        </p:nvSpPr>
        <p:spPr>
          <a:xfrm>
            <a:off x="208250" y="3547920"/>
            <a:ext cx="20451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Out-of-box Sources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6932236" y="3790519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pic>
        <p:nvPicPr>
          <p:cNvPr id="255" name="Google Shape;25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3790" y="969090"/>
            <a:ext cx="1140203" cy="4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5"/>
          <p:cNvSpPr txBox="1"/>
          <p:nvPr/>
        </p:nvSpPr>
        <p:spPr>
          <a:xfrm>
            <a:off x="7908075" y="777475"/>
            <a:ext cx="1018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Cloud Storage </a:t>
            </a:r>
            <a:endParaRPr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Lake</a:t>
            </a:r>
            <a:endParaRPr sz="1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57" name="Google Shape;25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3007" y="1729576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3007" y="2752882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3007" y="3007434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3007" y="3261985"/>
            <a:ext cx="220200" cy="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5"/>
          <p:cNvSpPr txBox="1"/>
          <p:nvPr/>
        </p:nvSpPr>
        <p:spPr>
          <a:xfrm>
            <a:off x="8313007" y="1469925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pic>
        <p:nvPicPr>
          <p:cNvPr id="262" name="Google Shape;26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3007" y="2238679"/>
            <a:ext cx="220200" cy="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5"/>
          <p:cNvSpPr txBox="1"/>
          <p:nvPr/>
        </p:nvSpPr>
        <p:spPr>
          <a:xfrm>
            <a:off x="8313007" y="2493231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264" name="Google Shape;264;p15"/>
          <p:cNvSpPr txBox="1"/>
          <p:nvPr/>
        </p:nvSpPr>
        <p:spPr>
          <a:xfrm>
            <a:off x="8313007" y="4555142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pic>
        <p:nvPicPr>
          <p:cNvPr id="265" name="Google Shape;26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3007" y="4814794"/>
            <a:ext cx="220200" cy="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5"/>
          <p:cNvSpPr txBox="1"/>
          <p:nvPr/>
        </p:nvSpPr>
        <p:spPr>
          <a:xfrm>
            <a:off x="8313007" y="3516537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267" name="Google Shape;267;p15"/>
          <p:cNvSpPr/>
          <p:nvPr/>
        </p:nvSpPr>
        <p:spPr>
          <a:xfrm>
            <a:off x="6941686" y="1996612"/>
            <a:ext cx="201300" cy="201300"/>
          </a:xfrm>
          <a:prstGeom prst="ellipse">
            <a:avLst/>
          </a:prstGeom>
          <a:solidFill>
            <a:srgbClr val="F5E1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5"/>
          <p:cNvSpPr txBox="1"/>
          <p:nvPr/>
        </p:nvSpPr>
        <p:spPr>
          <a:xfrm>
            <a:off x="7024844" y="2040378"/>
            <a:ext cx="41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</a:t>
            </a:r>
            <a:endParaRPr sz="800"/>
          </a:p>
        </p:txBody>
      </p:sp>
      <p:sp>
        <p:nvSpPr>
          <p:cNvPr id="269" name="Google Shape;269;p15"/>
          <p:cNvSpPr/>
          <p:nvPr/>
        </p:nvSpPr>
        <p:spPr>
          <a:xfrm>
            <a:off x="4155378" y="3038126"/>
            <a:ext cx="201300" cy="201300"/>
          </a:xfrm>
          <a:prstGeom prst="ellipse">
            <a:avLst/>
          </a:prstGeom>
          <a:solidFill>
            <a:srgbClr val="F5E1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5"/>
          <p:cNvSpPr txBox="1"/>
          <p:nvPr/>
        </p:nvSpPr>
        <p:spPr>
          <a:xfrm>
            <a:off x="4252051" y="3070434"/>
            <a:ext cx="41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</a:t>
            </a:r>
            <a:endParaRPr sz="800"/>
          </a:p>
        </p:txBody>
      </p:sp>
      <p:pic>
        <p:nvPicPr>
          <p:cNvPr id="271" name="Google Shape;2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928" y="4813056"/>
            <a:ext cx="220200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3416" y="4813056"/>
            <a:ext cx="220200" cy="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5"/>
          <p:cNvSpPr txBox="1"/>
          <p:nvPr/>
        </p:nvSpPr>
        <p:spPr>
          <a:xfrm>
            <a:off x="8313007" y="4035840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274" name="Google Shape;274;p15"/>
          <p:cNvSpPr txBox="1"/>
          <p:nvPr/>
        </p:nvSpPr>
        <p:spPr>
          <a:xfrm>
            <a:off x="8313007" y="4295491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275" name="Google Shape;275;p15"/>
          <p:cNvSpPr/>
          <p:nvPr/>
        </p:nvSpPr>
        <p:spPr>
          <a:xfrm>
            <a:off x="6941686" y="4312106"/>
            <a:ext cx="201300" cy="201300"/>
          </a:xfrm>
          <a:prstGeom prst="ellipse">
            <a:avLst/>
          </a:prstGeom>
          <a:solidFill>
            <a:srgbClr val="F5E1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5"/>
          <p:cNvSpPr txBox="1"/>
          <p:nvPr/>
        </p:nvSpPr>
        <p:spPr>
          <a:xfrm>
            <a:off x="7034708" y="4326378"/>
            <a:ext cx="41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</a:t>
            </a:r>
            <a:endParaRPr sz="800"/>
          </a:p>
        </p:txBody>
      </p:sp>
      <p:sp>
        <p:nvSpPr>
          <p:cNvPr id="277" name="Google Shape;277;p15"/>
          <p:cNvSpPr txBox="1"/>
          <p:nvPr/>
        </p:nvSpPr>
        <p:spPr>
          <a:xfrm>
            <a:off x="5523416" y="4032968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278" name="Google Shape;278;p15"/>
          <p:cNvSpPr/>
          <p:nvPr/>
        </p:nvSpPr>
        <p:spPr>
          <a:xfrm>
            <a:off x="4155378" y="3276002"/>
            <a:ext cx="201300" cy="201300"/>
          </a:xfrm>
          <a:prstGeom prst="ellipse">
            <a:avLst/>
          </a:prstGeom>
          <a:solidFill>
            <a:srgbClr val="F5E1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5"/>
          <p:cNvSpPr txBox="1"/>
          <p:nvPr/>
        </p:nvSpPr>
        <p:spPr>
          <a:xfrm>
            <a:off x="4261916" y="3318763"/>
            <a:ext cx="41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280" name="Google Shape;280;p15"/>
          <p:cNvSpPr/>
          <p:nvPr/>
        </p:nvSpPr>
        <p:spPr>
          <a:xfrm>
            <a:off x="5532866" y="3287079"/>
            <a:ext cx="201300" cy="201300"/>
          </a:xfrm>
          <a:prstGeom prst="ellipse">
            <a:avLst/>
          </a:prstGeom>
          <a:solidFill>
            <a:srgbClr val="F5E1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5"/>
          <p:cNvSpPr txBox="1"/>
          <p:nvPr/>
        </p:nvSpPr>
        <p:spPr>
          <a:xfrm>
            <a:off x="5643380" y="3328627"/>
            <a:ext cx="41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282" name="Google Shape;282;p15"/>
          <p:cNvSpPr txBox="1"/>
          <p:nvPr/>
        </p:nvSpPr>
        <p:spPr>
          <a:xfrm>
            <a:off x="8313007" y="3776188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pic>
        <p:nvPicPr>
          <p:cNvPr id="283" name="Google Shape;2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928" y="2781350"/>
            <a:ext cx="220200" cy="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5"/>
          <p:cNvSpPr txBox="1"/>
          <p:nvPr/>
        </p:nvSpPr>
        <p:spPr>
          <a:xfrm>
            <a:off x="5523416" y="2252060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285" name="Google Shape;285;p15"/>
          <p:cNvSpPr/>
          <p:nvPr/>
        </p:nvSpPr>
        <p:spPr>
          <a:xfrm>
            <a:off x="5532866" y="2016030"/>
            <a:ext cx="201300" cy="201300"/>
          </a:xfrm>
          <a:prstGeom prst="ellipse">
            <a:avLst/>
          </a:prstGeom>
          <a:solidFill>
            <a:srgbClr val="F5E1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5"/>
          <p:cNvSpPr txBox="1"/>
          <p:nvPr/>
        </p:nvSpPr>
        <p:spPr>
          <a:xfrm>
            <a:off x="5643380" y="2033227"/>
            <a:ext cx="41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287" name="Google Shape;287;p15"/>
          <p:cNvSpPr/>
          <p:nvPr/>
        </p:nvSpPr>
        <p:spPr>
          <a:xfrm>
            <a:off x="4155378" y="2019723"/>
            <a:ext cx="201300" cy="201300"/>
          </a:xfrm>
          <a:prstGeom prst="ellipse">
            <a:avLst/>
          </a:prstGeom>
          <a:solidFill>
            <a:srgbClr val="F5E1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"/>
          <p:cNvSpPr txBox="1"/>
          <p:nvPr/>
        </p:nvSpPr>
        <p:spPr>
          <a:xfrm>
            <a:off x="4252051" y="2033227"/>
            <a:ext cx="41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pic>
        <p:nvPicPr>
          <p:cNvPr id="289" name="Google Shape;2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3007" y="1984128"/>
            <a:ext cx="220200" cy="2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5"/>
          <p:cNvSpPr txBox="1"/>
          <p:nvPr/>
        </p:nvSpPr>
        <p:spPr>
          <a:xfrm>
            <a:off x="5523416" y="1756001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6932236" y="1733268"/>
            <a:ext cx="220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</a:rPr>
              <a:t>X</a:t>
            </a:r>
            <a:endParaRPr b="1" sz="20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" name="Google Shape;296;p16"/>
          <p:cNvCxnSpPr/>
          <p:nvPr/>
        </p:nvCxnSpPr>
        <p:spPr>
          <a:xfrm flipH="1" rot="10800000">
            <a:off x="756375" y="2010650"/>
            <a:ext cx="1302900" cy="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16"/>
          <p:cNvSpPr txBox="1"/>
          <p:nvPr/>
        </p:nvSpPr>
        <p:spPr>
          <a:xfrm>
            <a:off x="928025" y="1639175"/>
            <a:ext cx="9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Captures</a:t>
            </a:r>
            <a:endParaRPr/>
          </a:p>
        </p:txBody>
      </p:sp>
      <p:sp>
        <p:nvSpPr>
          <p:cNvPr id="298" name="Google Shape;298;p16"/>
          <p:cNvSpPr/>
          <p:nvPr/>
        </p:nvSpPr>
        <p:spPr>
          <a:xfrm>
            <a:off x="2074925" y="1559350"/>
            <a:ext cx="1341900" cy="94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 txBox="1"/>
          <p:nvPr/>
        </p:nvSpPr>
        <p:spPr>
          <a:xfrm>
            <a:off x="2177200" y="1723600"/>
            <a:ext cx="112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Captured Collection 1</a:t>
            </a:r>
            <a:endParaRPr/>
          </a:p>
        </p:txBody>
      </p:sp>
      <p:sp>
        <p:nvSpPr>
          <p:cNvPr id="300" name="Google Shape;300;p16"/>
          <p:cNvSpPr txBox="1"/>
          <p:nvPr/>
        </p:nvSpPr>
        <p:spPr>
          <a:xfrm>
            <a:off x="3500825" y="911950"/>
            <a:ext cx="10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Derivations</a:t>
            </a:r>
            <a:endParaRPr/>
          </a:p>
        </p:txBody>
      </p:sp>
      <p:sp>
        <p:nvSpPr>
          <p:cNvPr id="301" name="Google Shape;301;p16"/>
          <p:cNvSpPr/>
          <p:nvPr/>
        </p:nvSpPr>
        <p:spPr>
          <a:xfrm>
            <a:off x="4676525" y="2107502"/>
            <a:ext cx="1341900" cy="94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6"/>
          <p:cNvSpPr/>
          <p:nvPr/>
        </p:nvSpPr>
        <p:spPr>
          <a:xfrm>
            <a:off x="4676525" y="878950"/>
            <a:ext cx="1341900" cy="94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6"/>
          <p:cNvSpPr/>
          <p:nvPr/>
        </p:nvSpPr>
        <p:spPr>
          <a:xfrm>
            <a:off x="4676525" y="3320450"/>
            <a:ext cx="1341900" cy="94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6"/>
          <p:cNvSpPr txBox="1"/>
          <p:nvPr/>
        </p:nvSpPr>
        <p:spPr>
          <a:xfrm>
            <a:off x="4786625" y="1043200"/>
            <a:ext cx="112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Derived</a:t>
            </a:r>
            <a:r>
              <a:rPr lang="en"/>
              <a:t> Collection 1</a:t>
            </a:r>
            <a:endParaRPr/>
          </a:p>
        </p:txBody>
      </p:sp>
      <p:sp>
        <p:nvSpPr>
          <p:cNvPr id="305" name="Google Shape;305;p16"/>
          <p:cNvSpPr txBox="1"/>
          <p:nvPr/>
        </p:nvSpPr>
        <p:spPr>
          <a:xfrm>
            <a:off x="4786625" y="2263950"/>
            <a:ext cx="112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Derived Collection 2</a:t>
            </a:r>
            <a:endParaRPr/>
          </a:p>
        </p:txBody>
      </p:sp>
      <p:sp>
        <p:nvSpPr>
          <p:cNvPr id="306" name="Google Shape;306;p16"/>
          <p:cNvSpPr txBox="1"/>
          <p:nvPr/>
        </p:nvSpPr>
        <p:spPr>
          <a:xfrm rot="5400000">
            <a:off x="5165585" y="3029525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307" name="Google Shape;307;p16"/>
          <p:cNvSpPr txBox="1"/>
          <p:nvPr/>
        </p:nvSpPr>
        <p:spPr>
          <a:xfrm>
            <a:off x="4786625" y="3484700"/>
            <a:ext cx="112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Derived Collection z</a:t>
            </a:r>
            <a:endParaRPr/>
          </a:p>
        </p:txBody>
      </p:sp>
      <p:cxnSp>
        <p:nvCxnSpPr>
          <p:cNvPr id="308" name="Google Shape;308;p16"/>
          <p:cNvCxnSpPr>
            <a:stCxn id="298" idx="3"/>
            <a:endCxn id="303" idx="1"/>
          </p:cNvCxnSpPr>
          <p:nvPr/>
        </p:nvCxnSpPr>
        <p:spPr>
          <a:xfrm>
            <a:off x="3416825" y="2031400"/>
            <a:ext cx="1259700" cy="1761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16"/>
          <p:cNvCxnSpPr>
            <a:stCxn id="298" idx="3"/>
            <a:endCxn id="302" idx="1"/>
          </p:cNvCxnSpPr>
          <p:nvPr/>
        </p:nvCxnSpPr>
        <p:spPr>
          <a:xfrm flipH="1" rot="10800000">
            <a:off x="3416825" y="1351000"/>
            <a:ext cx="1259700" cy="680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0" name="Google Shape;3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2313" y="396800"/>
            <a:ext cx="8477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4527" y="155515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8363" y="2673875"/>
            <a:ext cx="7620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2300" y="3792600"/>
            <a:ext cx="847725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16"/>
          <p:cNvCxnSpPr>
            <a:stCxn id="302" idx="3"/>
            <a:endCxn id="310" idx="1"/>
          </p:cNvCxnSpPr>
          <p:nvPr/>
        </p:nvCxnSpPr>
        <p:spPr>
          <a:xfrm flipH="1" rot="10800000">
            <a:off x="6018425" y="873100"/>
            <a:ext cx="1203900" cy="4779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16"/>
          <p:cNvCxnSpPr>
            <a:stCxn id="302" idx="3"/>
            <a:endCxn id="311" idx="1"/>
          </p:cNvCxnSpPr>
          <p:nvPr/>
        </p:nvCxnSpPr>
        <p:spPr>
          <a:xfrm>
            <a:off x="6018425" y="1351000"/>
            <a:ext cx="1206000" cy="6804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16"/>
          <p:cNvCxnSpPr>
            <a:stCxn id="302" idx="3"/>
            <a:endCxn id="312" idx="1"/>
          </p:cNvCxnSpPr>
          <p:nvPr/>
        </p:nvCxnSpPr>
        <p:spPr>
          <a:xfrm>
            <a:off x="6018425" y="1351000"/>
            <a:ext cx="1200000" cy="17991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16"/>
          <p:cNvCxnSpPr>
            <a:stCxn id="302" idx="3"/>
            <a:endCxn id="313" idx="1"/>
          </p:cNvCxnSpPr>
          <p:nvPr/>
        </p:nvCxnSpPr>
        <p:spPr>
          <a:xfrm>
            <a:off x="6018425" y="1351000"/>
            <a:ext cx="1203900" cy="29178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16"/>
          <p:cNvCxnSpPr>
            <a:stCxn id="301" idx="3"/>
            <a:endCxn id="310" idx="1"/>
          </p:cNvCxnSpPr>
          <p:nvPr/>
        </p:nvCxnSpPr>
        <p:spPr>
          <a:xfrm flipH="1" rot="10800000">
            <a:off x="6018425" y="873152"/>
            <a:ext cx="1203900" cy="17064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16"/>
          <p:cNvCxnSpPr>
            <a:stCxn id="303" idx="3"/>
            <a:endCxn id="313" idx="1"/>
          </p:cNvCxnSpPr>
          <p:nvPr/>
        </p:nvCxnSpPr>
        <p:spPr>
          <a:xfrm>
            <a:off x="6018425" y="3792500"/>
            <a:ext cx="1203900" cy="4764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16"/>
          <p:cNvSpPr txBox="1"/>
          <p:nvPr/>
        </p:nvSpPr>
        <p:spPr>
          <a:xfrm>
            <a:off x="5809415" y="375952"/>
            <a:ext cx="147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Materializations</a:t>
            </a:r>
            <a:endParaRPr/>
          </a:p>
        </p:txBody>
      </p:sp>
      <p:cxnSp>
        <p:nvCxnSpPr>
          <p:cNvPr id="321" name="Google Shape;321;p16"/>
          <p:cNvCxnSpPr>
            <a:stCxn id="301" idx="1"/>
            <a:endCxn id="298" idx="3"/>
          </p:cNvCxnSpPr>
          <p:nvPr/>
        </p:nvCxnSpPr>
        <p:spPr>
          <a:xfrm rot="10800000">
            <a:off x="3416825" y="2031452"/>
            <a:ext cx="1259700" cy="54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16"/>
          <p:cNvCxnSpPr/>
          <p:nvPr/>
        </p:nvCxnSpPr>
        <p:spPr>
          <a:xfrm flipH="1" rot="10800000">
            <a:off x="756375" y="3129375"/>
            <a:ext cx="1302900" cy="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16"/>
          <p:cNvSpPr/>
          <p:nvPr/>
        </p:nvSpPr>
        <p:spPr>
          <a:xfrm>
            <a:off x="2074925" y="2678075"/>
            <a:ext cx="1341900" cy="94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6"/>
          <p:cNvSpPr txBox="1"/>
          <p:nvPr/>
        </p:nvSpPr>
        <p:spPr>
          <a:xfrm>
            <a:off x="2177199" y="2842325"/>
            <a:ext cx="112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Captured Collection n</a:t>
            </a:r>
            <a:endParaRPr/>
          </a:p>
        </p:txBody>
      </p:sp>
      <p:cxnSp>
        <p:nvCxnSpPr>
          <p:cNvPr id="325" name="Google Shape;325;p16"/>
          <p:cNvCxnSpPr>
            <a:stCxn id="323" idx="3"/>
            <a:endCxn id="301" idx="1"/>
          </p:cNvCxnSpPr>
          <p:nvPr/>
        </p:nvCxnSpPr>
        <p:spPr>
          <a:xfrm flipH="1" rot="10800000">
            <a:off x="3416825" y="2579525"/>
            <a:ext cx="1259700" cy="570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16"/>
          <p:cNvSpPr txBox="1"/>
          <p:nvPr/>
        </p:nvSpPr>
        <p:spPr>
          <a:xfrm rot="5400000">
            <a:off x="2561002" y="2457115"/>
            <a:ext cx="4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2607481" y="4009150"/>
            <a:ext cx="1079700" cy="68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 txBox="1"/>
          <p:nvPr/>
        </p:nvSpPr>
        <p:spPr>
          <a:xfrm>
            <a:off x="2586478" y="4041554"/>
            <a:ext cx="112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Library</a:t>
            </a:r>
            <a:endParaRPr/>
          </a:p>
        </p:txBody>
      </p:sp>
      <p:cxnSp>
        <p:nvCxnSpPr>
          <p:cNvPr id="329" name="Google Shape;329;p16"/>
          <p:cNvCxnSpPr>
            <a:stCxn id="327" idx="3"/>
            <a:endCxn id="298" idx="3"/>
          </p:cNvCxnSpPr>
          <p:nvPr/>
        </p:nvCxnSpPr>
        <p:spPr>
          <a:xfrm rot="10800000">
            <a:off x="3416881" y="2031250"/>
            <a:ext cx="270300" cy="2318100"/>
          </a:xfrm>
          <a:prstGeom prst="bentConnector3">
            <a:avLst>
              <a:gd fmla="val -88097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16"/>
          <p:cNvCxnSpPr>
            <a:stCxn id="327" idx="3"/>
            <a:endCxn id="323" idx="2"/>
          </p:cNvCxnSpPr>
          <p:nvPr/>
        </p:nvCxnSpPr>
        <p:spPr>
          <a:xfrm rot="10800000">
            <a:off x="2745781" y="3622150"/>
            <a:ext cx="941400" cy="727200"/>
          </a:xfrm>
          <a:prstGeom prst="bentConnector4">
            <a:avLst>
              <a:gd fmla="val -25295" name="adj1"/>
              <a:gd fmla="val 73389" name="adj2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16"/>
          <p:cNvCxnSpPr>
            <a:stCxn id="327" idx="3"/>
            <a:endCxn id="301" idx="1"/>
          </p:cNvCxnSpPr>
          <p:nvPr/>
        </p:nvCxnSpPr>
        <p:spPr>
          <a:xfrm flipH="1" rot="10800000">
            <a:off x="3687181" y="2579650"/>
            <a:ext cx="989400" cy="17697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16"/>
          <p:cNvCxnSpPr>
            <a:stCxn id="327" idx="3"/>
            <a:endCxn id="303" idx="2"/>
          </p:cNvCxnSpPr>
          <p:nvPr/>
        </p:nvCxnSpPr>
        <p:spPr>
          <a:xfrm flipH="1" rot="10800000">
            <a:off x="3687181" y="4264450"/>
            <a:ext cx="1660200" cy="84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16"/>
          <p:cNvCxnSpPr>
            <a:stCxn id="327" idx="3"/>
            <a:endCxn id="302" idx="1"/>
          </p:cNvCxnSpPr>
          <p:nvPr/>
        </p:nvCxnSpPr>
        <p:spPr>
          <a:xfrm flipH="1" rot="10800000">
            <a:off x="3687181" y="1351150"/>
            <a:ext cx="989400" cy="29982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8" name="Google Shape;338;p17"/>
          <p:cNvCxnSpPr/>
          <p:nvPr/>
        </p:nvCxnSpPr>
        <p:spPr>
          <a:xfrm flipH="1" rot="10800000">
            <a:off x="1088288" y="2392200"/>
            <a:ext cx="1302900" cy="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17"/>
          <p:cNvSpPr txBox="1"/>
          <p:nvPr/>
        </p:nvSpPr>
        <p:spPr>
          <a:xfrm>
            <a:off x="1202101" y="1563525"/>
            <a:ext cx="101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Ingestion: Peoples Names</a:t>
            </a:r>
            <a:endParaRPr/>
          </a:p>
        </p:txBody>
      </p:sp>
      <p:sp>
        <p:nvSpPr>
          <p:cNvPr id="340" name="Google Shape;340;p17"/>
          <p:cNvSpPr/>
          <p:nvPr/>
        </p:nvSpPr>
        <p:spPr>
          <a:xfrm>
            <a:off x="2406838" y="1940900"/>
            <a:ext cx="1341900" cy="94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7"/>
          <p:cNvSpPr txBox="1"/>
          <p:nvPr/>
        </p:nvSpPr>
        <p:spPr>
          <a:xfrm>
            <a:off x="2509113" y="2002437"/>
            <a:ext cx="112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Captured Collection (people)</a:t>
            </a:r>
            <a:endParaRPr/>
          </a:p>
        </p:txBody>
      </p:sp>
      <p:sp>
        <p:nvSpPr>
          <p:cNvPr id="342" name="Google Shape;342;p17"/>
          <p:cNvSpPr txBox="1"/>
          <p:nvPr/>
        </p:nvSpPr>
        <p:spPr>
          <a:xfrm>
            <a:off x="3596787" y="1250750"/>
            <a:ext cx="10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Derivation: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(sayHello)</a:t>
            </a: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4524438" y="1946037"/>
            <a:ext cx="1341900" cy="94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 txBox="1"/>
          <p:nvPr/>
        </p:nvSpPr>
        <p:spPr>
          <a:xfrm>
            <a:off x="4634588" y="2002437"/>
            <a:ext cx="112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Derived Collection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(greetings)</a:t>
            </a:r>
            <a:endParaRPr/>
          </a:p>
        </p:txBody>
      </p:sp>
      <p:pic>
        <p:nvPicPr>
          <p:cNvPr id="345" name="Google Shape;3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037" y="1939238"/>
            <a:ext cx="8477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7"/>
          <p:cNvSpPr txBox="1"/>
          <p:nvPr/>
        </p:nvSpPr>
        <p:spPr>
          <a:xfrm>
            <a:off x="5473487" y="1358450"/>
            <a:ext cx="16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Materialization</a:t>
            </a:r>
            <a:endParaRPr/>
          </a:p>
        </p:txBody>
      </p:sp>
      <p:cxnSp>
        <p:nvCxnSpPr>
          <p:cNvPr id="347" name="Google Shape;347;p17"/>
          <p:cNvCxnSpPr>
            <a:stCxn id="340" idx="3"/>
            <a:endCxn id="343" idx="1"/>
          </p:cNvCxnSpPr>
          <p:nvPr/>
        </p:nvCxnSpPr>
        <p:spPr>
          <a:xfrm>
            <a:off x="3748738" y="2412950"/>
            <a:ext cx="775800" cy="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17"/>
          <p:cNvCxnSpPr>
            <a:stCxn id="343" idx="3"/>
            <a:endCxn id="345" idx="1"/>
          </p:cNvCxnSpPr>
          <p:nvPr/>
        </p:nvCxnSpPr>
        <p:spPr>
          <a:xfrm flipH="1" rot="10800000">
            <a:off x="5866338" y="2415387"/>
            <a:ext cx="881700" cy="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17"/>
          <p:cNvSpPr txBox="1"/>
          <p:nvPr/>
        </p:nvSpPr>
        <p:spPr>
          <a:xfrm>
            <a:off x="6288100" y="2833725"/>
            <a:ext cx="176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DB table: hello_world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/>
          <p:nvPr/>
        </p:nvSpPr>
        <p:spPr>
          <a:xfrm>
            <a:off x="690250" y="3019850"/>
            <a:ext cx="4639200" cy="148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" name="Google Shape;355;p18"/>
          <p:cNvCxnSpPr/>
          <p:nvPr/>
        </p:nvCxnSpPr>
        <p:spPr>
          <a:xfrm flipH="1" rot="10800000">
            <a:off x="783488" y="3611400"/>
            <a:ext cx="1302900" cy="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18"/>
          <p:cNvSpPr txBox="1"/>
          <p:nvPr/>
        </p:nvSpPr>
        <p:spPr>
          <a:xfrm>
            <a:off x="729375" y="3087525"/>
            <a:ext cx="125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Ingestion: Temperature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Readings</a:t>
            </a:r>
            <a:endParaRPr/>
          </a:p>
        </p:txBody>
      </p:sp>
      <p:sp>
        <p:nvSpPr>
          <p:cNvPr id="357" name="Google Shape;357;p18"/>
          <p:cNvSpPr/>
          <p:nvPr/>
        </p:nvSpPr>
        <p:spPr>
          <a:xfrm>
            <a:off x="2102038" y="3160100"/>
            <a:ext cx="1341900" cy="94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8"/>
          <p:cNvSpPr txBox="1"/>
          <p:nvPr/>
        </p:nvSpPr>
        <p:spPr>
          <a:xfrm>
            <a:off x="2143425" y="3110074"/>
            <a:ext cx="1254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Captured Collection (</a:t>
            </a:r>
            <a:r>
              <a:rPr lang="en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temperature/</a:t>
            </a:r>
            <a:endParaRPr sz="900">
              <a:solidFill>
                <a:srgbClr val="2286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readings</a:t>
            </a:r>
            <a:r>
              <a:rPr lang="en"/>
              <a:t>)</a:t>
            </a:r>
            <a:endParaRPr/>
          </a:p>
        </p:txBody>
      </p:sp>
      <p:sp>
        <p:nvSpPr>
          <p:cNvPr id="359" name="Google Shape;359;p18"/>
          <p:cNvSpPr txBox="1"/>
          <p:nvPr/>
        </p:nvSpPr>
        <p:spPr>
          <a:xfrm>
            <a:off x="4387775" y="1184050"/>
            <a:ext cx="2191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sensors</a:t>
            </a:r>
            <a:r>
              <a:rPr lang="en"/>
              <a:t> + </a:t>
            </a:r>
            <a:r>
              <a:rPr lang="en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readings</a:t>
            </a:r>
            <a:r>
              <a:rPr lang="en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sing Register: </a:t>
            </a:r>
            <a:r>
              <a:rPr lang="en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tempToLocationRegister</a:t>
            </a:r>
            <a:endParaRPr/>
          </a:p>
        </p:txBody>
      </p:sp>
      <p:sp>
        <p:nvSpPr>
          <p:cNvPr id="360" name="Google Shape;360;p18"/>
          <p:cNvSpPr/>
          <p:nvPr/>
        </p:nvSpPr>
        <p:spPr>
          <a:xfrm>
            <a:off x="5667450" y="2367872"/>
            <a:ext cx="1341900" cy="118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5632174" y="2386775"/>
            <a:ext cx="1318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Derived Collection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temperature/</a:t>
            </a:r>
            <a:endParaRPr sz="900">
              <a:solidFill>
                <a:srgbClr val="2286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averageByLocation</a:t>
            </a:r>
            <a:r>
              <a:rPr lang="en"/>
              <a:t>)</a:t>
            </a:r>
            <a:endParaRPr/>
          </a:p>
        </p:txBody>
      </p:sp>
      <p:sp>
        <p:nvSpPr>
          <p:cNvPr id="362" name="Google Shape;362;p18"/>
          <p:cNvSpPr/>
          <p:nvPr/>
        </p:nvSpPr>
        <p:spPr>
          <a:xfrm>
            <a:off x="2102038" y="1864700"/>
            <a:ext cx="1341900" cy="94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8"/>
          <p:cNvSpPr txBox="1"/>
          <p:nvPr/>
        </p:nvSpPr>
        <p:spPr>
          <a:xfrm>
            <a:off x="2143400" y="1814674"/>
            <a:ext cx="1254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Captured Collection (</a:t>
            </a:r>
            <a:r>
              <a:rPr lang="en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temperature/</a:t>
            </a:r>
            <a:endParaRPr sz="900">
              <a:solidFill>
                <a:srgbClr val="2286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sensors</a:t>
            </a:r>
            <a:r>
              <a:rPr lang="en"/>
              <a:t>)</a:t>
            </a:r>
            <a:endParaRPr/>
          </a:p>
        </p:txBody>
      </p:sp>
      <p:cxnSp>
        <p:nvCxnSpPr>
          <p:cNvPr id="364" name="Google Shape;364;p18"/>
          <p:cNvCxnSpPr>
            <a:stCxn id="362" idx="3"/>
            <a:endCxn id="360" idx="1"/>
          </p:cNvCxnSpPr>
          <p:nvPr/>
        </p:nvCxnSpPr>
        <p:spPr>
          <a:xfrm>
            <a:off x="3443938" y="2336750"/>
            <a:ext cx="2223600" cy="6237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18"/>
          <p:cNvCxnSpPr>
            <a:stCxn id="366" idx="3"/>
            <a:endCxn id="360" idx="1"/>
          </p:cNvCxnSpPr>
          <p:nvPr/>
        </p:nvCxnSpPr>
        <p:spPr>
          <a:xfrm flipH="1" rot="10800000">
            <a:off x="5143900" y="2960570"/>
            <a:ext cx="523500" cy="6639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18"/>
          <p:cNvCxnSpPr>
            <a:endCxn id="362" idx="1"/>
          </p:cNvCxnSpPr>
          <p:nvPr/>
        </p:nvCxnSpPr>
        <p:spPr>
          <a:xfrm flipH="1" rot="10800000">
            <a:off x="783538" y="2336750"/>
            <a:ext cx="1318500" cy="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18"/>
          <p:cNvSpPr txBox="1"/>
          <p:nvPr/>
        </p:nvSpPr>
        <p:spPr>
          <a:xfrm>
            <a:off x="805575" y="1541401"/>
            <a:ext cx="125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Ingestion: Sensor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Locations</a:t>
            </a:r>
            <a:endParaRPr/>
          </a:p>
        </p:txBody>
      </p:sp>
      <p:cxnSp>
        <p:nvCxnSpPr>
          <p:cNvPr id="369" name="Google Shape;369;p18"/>
          <p:cNvCxnSpPr>
            <a:stCxn id="360" idx="3"/>
            <a:endCxn id="370" idx="1"/>
          </p:cNvCxnSpPr>
          <p:nvPr/>
        </p:nvCxnSpPr>
        <p:spPr>
          <a:xfrm>
            <a:off x="7009350" y="2960522"/>
            <a:ext cx="377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18"/>
          <p:cNvSpPr txBox="1"/>
          <p:nvPr/>
        </p:nvSpPr>
        <p:spPr>
          <a:xfrm>
            <a:off x="7386300" y="2544886"/>
            <a:ext cx="125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Verification</a:t>
            </a:r>
            <a:r>
              <a:rPr lang="en"/>
              <a:t>: Location and Avg Temps</a:t>
            </a:r>
            <a:endParaRPr/>
          </a:p>
        </p:txBody>
      </p:sp>
      <p:sp>
        <p:nvSpPr>
          <p:cNvPr id="371" name="Google Shape;371;p18"/>
          <p:cNvSpPr txBox="1"/>
          <p:nvPr/>
        </p:nvSpPr>
        <p:spPr>
          <a:xfrm>
            <a:off x="870680" y="975225"/>
            <a:ext cx="130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 Ingestions:</a:t>
            </a:r>
            <a:endParaRPr b="1"/>
          </a:p>
        </p:txBody>
      </p:sp>
      <p:sp>
        <p:nvSpPr>
          <p:cNvPr id="366" name="Google Shape;366;p18"/>
          <p:cNvSpPr/>
          <p:nvPr/>
        </p:nvSpPr>
        <p:spPr>
          <a:xfrm>
            <a:off x="3889000" y="3152420"/>
            <a:ext cx="1254900" cy="94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 txBox="1"/>
          <p:nvPr/>
        </p:nvSpPr>
        <p:spPr>
          <a:xfrm>
            <a:off x="3932217" y="3131345"/>
            <a:ext cx="1254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Derived</a:t>
            </a:r>
            <a:r>
              <a:rPr lang="en"/>
              <a:t> Collection (</a:t>
            </a:r>
            <a:r>
              <a:rPr lang="en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temperature/</a:t>
            </a:r>
            <a:endParaRPr sz="900">
              <a:solidFill>
                <a:srgbClr val="2286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averageTemps</a:t>
            </a:r>
            <a:r>
              <a:rPr lang="en"/>
              <a:t>)</a:t>
            </a:r>
            <a:endParaRPr/>
          </a:p>
        </p:txBody>
      </p:sp>
      <p:cxnSp>
        <p:nvCxnSpPr>
          <p:cNvPr id="373" name="Google Shape;373;p18"/>
          <p:cNvCxnSpPr>
            <a:stCxn id="357" idx="3"/>
            <a:endCxn id="366" idx="1"/>
          </p:cNvCxnSpPr>
          <p:nvPr/>
        </p:nvCxnSpPr>
        <p:spPr>
          <a:xfrm flipH="1" rot="10800000">
            <a:off x="3443938" y="3624350"/>
            <a:ext cx="445200" cy="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18"/>
          <p:cNvSpPr txBox="1"/>
          <p:nvPr/>
        </p:nvSpPr>
        <p:spPr>
          <a:xfrm>
            <a:off x="1313275" y="4103900"/>
            <a:ext cx="34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Data lake &amp; Materialization Tutorial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9" name="Google Shape;379;p19"/>
          <p:cNvCxnSpPr/>
          <p:nvPr/>
        </p:nvCxnSpPr>
        <p:spPr>
          <a:xfrm flipH="1" rot="10800000">
            <a:off x="1088288" y="3012216"/>
            <a:ext cx="1302900" cy="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19"/>
          <p:cNvSpPr txBox="1"/>
          <p:nvPr/>
        </p:nvSpPr>
        <p:spPr>
          <a:xfrm>
            <a:off x="1110375" y="2259741"/>
            <a:ext cx="125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Ingestion: Temperature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Readings</a:t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2406838" y="2560916"/>
            <a:ext cx="1341900" cy="94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 txBox="1"/>
          <p:nvPr/>
        </p:nvSpPr>
        <p:spPr>
          <a:xfrm>
            <a:off x="2448225" y="2510890"/>
            <a:ext cx="1254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Captured Collection (</a:t>
            </a:r>
            <a:r>
              <a:rPr lang="en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temperature/</a:t>
            </a:r>
            <a:endParaRPr sz="900">
              <a:solidFill>
                <a:srgbClr val="2286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readings</a:t>
            </a:r>
            <a:r>
              <a:rPr lang="en"/>
              <a:t>)</a:t>
            </a:r>
            <a:endParaRPr/>
          </a:p>
        </p:txBody>
      </p:sp>
      <p:sp>
        <p:nvSpPr>
          <p:cNvPr id="383" name="Google Shape;383;p19"/>
          <p:cNvSpPr txBox="1"/>
          <p:nvPr/>
        </p:nvSpPr>
        <p:spPr>
          <a:xfrm>
            <a:off x="3016175" y="1565050"/>
            <a:ext cx="219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averageTemps</a:t>
            </a:r>
            <a:r>
              <a:rPr lang="en"/>
              <a:t>)</a:t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4524450" y="2444072"/>
            <a:ext cx="1341900" cy="118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 txBox="1"/>
          <p:nvPr/>
        </p:nvSpPr>
        <p:spPr>
          <a:xfrm>
            <a:off x="4635148" y="2513375"/>
            <a:ext cx="112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Derived Collection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temperature/</a:t>
            </a:r>
            <a:endParaRPr sz="900">
              <a:solidFill>
                <a:srgbClr val="2286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averageTemps</a:t>
            </a:r>
            <a:r>
              <a:rPr lang="en"/>
              <a:t>)</a:t>
            </a:r>
            <a:endParaRPr/>
          </a:p>
        </p:txBody>
      </p:sp>
      <p:pic>
        <p:nvPicPr>
          <p:cNvPr id="386" name="Google Shape;3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737" y="2555613"/>
            <a:ext cx="8477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9"/>
          <p:cNvSpPr txBox="1"/>
          <p:nvPr/>
        </p:nvSpPr>
        <p:spPr>
          <a:xfrm>
            <a:off x="5549687" y="2044250"/>
            <a:ext cx="16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Materialization</a:t>
            </a:r>
            <a:endParaRPr/>
          </a:p>
        </p:txBody>
      </p:sp>
      <p:cxnSp>
        <p:nvCxnSpPr>
          <p:cNvPr id="388" name="Google Shape;388;p19"/>
          <p:cNvCxnSpPr>
            <a:stCxn id="384" idx="3"/>
            <a:endCxn id="386" idx="1"/>
          </p:cNvCxnSpPr>
          <p:nvPr/>
        </p:nvCxnSpPr>
        <p:spPr>
          <a:xfrm flipH="1" rot="10800000">
            <a:off x="5866350" y="3031922"/>
            <a:ext cx="1120500" cy="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19"/>
          <p:cNvSpPr txBox="1"/>
          <p:nvPr/>
        </p:nvSpPr>
        <p:spPr>
          <a:xfrm>
            <a:off x="6526800" y="3450100"/>
            <a:ext cx="176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DB table: temperatures</a:t>
            </a:r>
            <a:endParaRPr/>
          </a:p>
        </p:txBody>
      </p:sp>
      <p:cxnSp>
        <p:nvCxnSpPr>
          <p:cNvPr id="390" name="Google Shape;390;p19"/>
          <p:cNvCxnSpPr>
            <a:endCxn id="384" idx="1"/>
          </p:cNvCxnSpPr>
          <p:nvPr/>
        </p:nvCxnSpPr>
        <p:spPr>
          <a:xfrm>
            <a:off x="3748650" y="3032822"/>
            <a:ext cx="7758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5" name="Google Shape;395;p20"/>
          <p:cNvCxnSpPr/>
          <p:nvPr/>
        </p:nvCxnSpPr>
        <p:spPr>
          <a:xfrm flipH="1" rot="10800000">
            <a:off x="1088288" y="3611400"/>
            <a:ext cx="1302900" cy="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20"/>
          <p:cNvSpPr txBox="1"/>
          <p:nvPr/>
        </p:nvSpPr>
        <p:spPr>
          <a:xfrm>
            <a:off x="1110375" y="2858925"/>
            <a:ext cx="125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</a:t>
            </a:r>
            <a:r>
              <a:rPr lang="en"/>
              <a:t>: Capacity (batch)</a:t>
            </a: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2406838" y="3160100"/>
            <a:ext cx="1341900" cy="94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0"/>
          <p:cNvSpPr txBox="1"/>
          <p:nvPr/>
        </p:nvSpPr>
        <p:spPr>
          <a:xfrm>
            <a:off x="2354138" y="3110075"/>
            <a:ext cx="143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Captured Collection (</a:t>
            </a:r>
            <a:r>
              <a:rPr lang="en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citi-bike</a:t>
            </a:r>
            <a:r>
              <a:rPr lang="en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900">
              <a:solidFill>
                <a:srgbClr val="22863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station-attributes</a:t>
            </a:r>
            <a:r>
              <a:rPr lang="en"/>
              <a:t>)</a:t>
            </a:r>
            <a:endParaRPr/>
          </a:p>
        </p:txBody>
      </p:sp>
      <p:sp>
        <p:nvSpPr>
          <p:cNvPr id="399" name="Google Shape;399;p20"/>
          <p:cNvSpPr txBox="1"/>
          <p:nvPr/>
        </p:nvSpPr>
        <p:spPr>
          <a:xfrm>
            <a:off x="3168575" y="879250"/>
            <a:ext cx="2191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rides</a:t>
            </a:r>
            <a:r>
              <a:rPr lang="en"/>
              <a:t> + </a:t>
            </a:r>
            <a:r>
              <a:rPr lang="en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station-attributes</a:t>
            </a:r>
            <a:r>
              <a:rPr lang="en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Register: </a:t>
            </a:r>
            <a:r>
              <a:rPr lang="en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ridesAndMoves</a:t>
            </a:r>
            <a:endParaRPr/>
          </a:p>
        </p:txBody>
      </p:sp>
      <p:sp>
        <p:nvSpPr>
          <p:cNvPr id="400" name="Google Shape;400;p20"/>
          <p:cNvSpPr/>
          <p:nvPr/>
        </p:nvSpPr>
        <p:spPr>
          <a:xfrm>
            <a:off x="4524450" y="2444072"/>
            <a:ext cx="1341900" cy="118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0"/>
          <p:cNvSpPr txBox="1"/>
          <p:nvPr/>
        </p:nvSpPr>
        <p:spPr>
          <a:xfrm>
            <a:off x="4489163" y="2615364"/>
            <a:ext cx="143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Derived Collection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stations_fused</a:t>
            </a:r>
            <a:r>
              <a:rPr lang="en"/>
              <a:t>)</a:t>
            </a:r>
            <a:endParaRPr/>
          </a:p>
        </p:txBody>
      </p:sp>
      <p:pic>
        <p:nvPicPr>
          <p:cNvPr id="402" name="Google Shape;4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737" y="2555613"/>
            <a:ext cx="8477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0"/>
          <p:cNvSpPr txBox="1"/>
          <p:nvPr/>
        </p:nvSpPr>
        <p:spPr>
          <a:xfrm>
            <a:off x="5549687" y="2044250"/>
            <a:ext cx="16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Materialization</a:t>
            </a:r>
            <a:endParaRPr/>
          </a:p>
        </p:txBody>
      </p:sp>
      <p:cxnSp>
        <p:nvCxnSpPr>
          <p:cNvPr id="404" name="Google Shape;404;p20"/>
          <p:cNvCxnSpPr>
            <a:stCxn id="400" idx="3"/>
            <a:endCxn id="402" idx="1"/>
          </p:cNvCxnSpPr>
          <p:nvPr/>
        </p:nvCxnSpPr>
        <p:spPr>
          <a:xfrm flipH="1" rot="10800000">
            <a:off x="5866350" y="3031922"/>
            <a:ext cx="1120500" cy="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20"/>
          <p:cNvSpPr txBox="1"/>
          <p:nvPr/>
        </p:nvSpPr>
        <p:spPr>
          <a:xfrm>
            <a:off x="6526800" y="3450100"/>
            <a:ext cx="176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</a:t>
            </a:r>
            <a:r>
              <a:rPr lang="en"/>
              <a:t> DB table: Stations Fused</a:t>
            </a:r>
            <a:endParaRPr/>
          </a:p>
        </p:txBody>
      </p:sp>
      <p:sp>
        <p:nvSpPr>
          <p:cNvPr id="406" name="Google Shape;406;p20"/>
          <p:cNvSpPr/>
          <p:nvPr/>
        </p:nvSpPr>
        <p:spPr>
          <a:xfrm>
            <a:off x="2406838" y="1864700"/>
            <a:ext cx="1341900" cy="94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0"/>
          <p:cNvSpPr txBox="1"/>
          <p:nvPr/>
        </p:nvSpPr>
        <p:spPr>
          <a:xfrm>
            <a:off x="2448200" y="1814674"/>
            <a:ext cx="125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Captured Collection (</a:t>
            </a:r>
            <a:r>
              <a:rPr lang="en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citi-bike/rides</a:t>
            </a:r>
            <a:r>
              <a:rPr lang="en"/>
              <a:t>)</a:t>
            </a:r>
            <a:endParaRPr/>
          </a:p>
        </p:txBody>
      </p:sp>
      <p:cxnSp>
        <p:nvCxnSpPr>
          <p:cNvPr id="408" name="Google Shape;408;p20"/>
          <p:cNvCxnSpPr>
            <a:stCxn id="397" idx="3"/>
            <a:endCxn id="400" idx="1"/>
          </p:cNvCxnSpPr>
          <p:nvPr/>
        </p:nvCxnSpPr>
        <p:spPr>
          <a:xfrm flipH="1" rot="10800000">
            <a:off x="3748738" y="3036650"/>
            <a:ext cx="775800" cy="5955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20"/>
          <p:cNvCxnSpPr>
            <a:endCxn id="400" idx="1"/>
          </p:cNvCxnSpPr>
          <p:nvPr/>
        </p:nvCxnSpPr>
        <p:spPr>
          <a:xfrm>
            <a:off x="3748650" y="2345822"/>
            <a:ext cx="775800" cy="690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20"/>
          <p:cNvCxnSpPr>
            <a:endCxn id="406" idx="1"/>
          </p:cNvCxnSpPr>
          <p:nvPr/>
        </p:nvCxnSpPr>
        <p:spPr>
          <a:xfrm flipH="1" rot="10800000">
            <a:off x="1088338" y="2336750"/>
            <a:ext cx="1318500" cy="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20"/>
          <p:cNvSpPr txBox="1"/>
          <p:nvPr/>
        </p:nvSpPr>
        <p:spPr>
          <a:xfrm>
            <a:off x="1110375" y="1541401"/>
            <a:ext cx="125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</a:t>
            </a:r>
            <a:r>
              <a:rPr lang="en"/>
              <a:t>: Rides (stream)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1"/>
          <p:cNvSpPr/>
          <p:nvPr/>
        </p:nvSpPr>
        <p:spPr>
          <a:xfrm>
            <a:off x="1712675" y="1286850"/>
            <a:ext cx="2526225" cy="1014725"/>
          </a:xfrm>
          <a:custGeom>
            <a:rect b="b" l="l" r="r" t="t"/>
            <a:pathLst>
              <a:path extrusionOk="0" h="40589" w="101049">
                <a:moveTo>
                  <a:pt x="0" y="0"/>
                </a:moveTo>
                <a:cubicBezTo>
                  <a:pt x="5683" y="6044"/>
                  <a:pt x="17255" y="29550"/>
                  <a:pt x="34096" y="36266"/>
                </a:cubicBezTo>
                <a:cubicBezTo>
                  <a:pt x="50938" y="42982"/>
                  <a:pt x="89890" y="39624"/>
                  <a:pt x="101049" y="4029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0" dist="0" endA="0" fadeDir="5400012" kx="0" rotWithShape="0" algn="bl" stPos="0" sy="-100000" ky="0"/>
          </a:effectLst>
        </p:spPr>
      </p:sp>
      <p:sp>
        <p:nvSpPr>
          <p:cNvPr id="417" name="Google Shape;417;p21"/>
          <p:cNvSpPr/>
          <p:nvPr/>
        </p:nvSpPr>
        <p:spPr>
          <a:xfrm>
            <a:off x="1636475" y="1363050"/>
            <a:ext cx="2526225" cy="1014725"/>
          </a:xfrm>
          <a:custGeom>
            <a:rect b="b" l="l" r="r" t="t"/>
            <a:pathLst>
              <a:path extrusionOk="0" h="40589" w="101049">
                <a:moveTo>
                  <a:pt x="0" y="0"/>
                </a:moveTo>
                <a:cubicBezTo>
                  <a:pt x="5683" y="6044"/>
                  <a:pt x="17255" y="29550"/>
                  <a:pt x="34096" y="36266"/>
                </a:cubicBezTo>
                <a:cubicBezTo>
                  <a:pt x="50938" y="42982"/>
                  <a:pt x="89890" y="39624"/>
                  <a:pt x="101049" y="4029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0" dist="0" endA="0" fadeDir="5400012" kx="0" rotWithShape="0" algn="bl" stPos="0" sy="-100000" ky="0"/>
          </a:effectLst>
        </p:spPr>
      </p:sp>
      <p:sp>
        <p:nvSpPr>
          <p:cNvPr id="418" name="Google Shape;418;p21"/>
          <p:cNvSpPr/>
          <p:nvPr/>
        </p:nvSpPr>
        <p:spPr>
          <a:xfrm>
            <a:off x="1560275" y="1439250"/>
            <a:ext cx="2526225" cy="1014725"/>
          </a:xfrm>
          <a:custGeom>
            <a:rect b="b" l="l" r="r" t="t"/>
            <a:pathLst>
              <a:path extrusionOk="0" h="40589" w="101049">
                <a:moveTo>
                  <a:pt x="0" y="0"/>
                </a:moveTo>
                <a:cubicBezTo>
                  <a:pt x="5683" y="6044"/>
                  <a:pt x="17255" y="29550"/>
                  <a:pt x="34096" y="36266"/>
                </a:cubicBezTo>
                <a:cubicBezTo>
                  <a:pt x="50938" y="42982"/>
                  <a:pt x="89890" y="39624"/>
                  <a:pt x="101049" y="4029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0" dist="0" endA="0" fadeDir="5400012" kx="0" rotWithShape="0" algn="bl" stPos="0" sy="-100000" ky="0"/>
          </a:effectLst>
        </p:spPr>
      </p:sp>
      <p:sp>
        <p:nvSpPr>
          <p:cNvPr id="419" name="Google Shape;419;p21"/>
          <p:cNvSpPr/>
          <p:nvPr/>
        </p:nvSpPr>
        <p:spPr>
          <a:xfrm>
            <a:off x="1507322" y="1515450"/>
            <a:ext cx="2526225" cy="1014725"/>
          </a:xfrm>
          <a:custGeom>
            <a:rect b="b" l="l" r="r" t="t"/>
            <a:pathLst>
              <a:path extrusionOk="0" h="40589" w="101049">
                <a:moveTo>
                  <a:pt x="0" y="0"/>
                </a:moveTo>
                <a:cubicBezTo>
                  <a:pt x="5683" y="6044"/>
                  <a:pt x="17255" y="29550"/>
                  <a:pt x="34096" y="36266"/>
                </a:cubicBezTo>
                <a:cubicBezTo>
                  <a:pt x="50938" y="42982"/>
                  <a:pt x="89890" y="39624"/>
                  <a:pt x="101049" y="4029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0" dist="0" endA="0" fadeDir="5400012" kx="0" rotWithShape="0" algn="bl" stPos="0" sy="-100000" ky="0"/>
          </a:effectLst>
        </p:spPr>
      </p:sp>
      <p:cxnSp>
        <p:nvCxnSpPr>
          <p:cNvPr id="420" name="Google Shape;420;p21"/>
          <p:cNvCxnSpPr/>
          <p:nvPr/>
        </p:nvCxnSpPr>
        <p:spPr>
          <a:xfrm flipH="1">
            <a:off x="4260500" y="2161950"/>
            <a:ext cx="20700" cy="6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21"/>
          <p:cNvCxnSpPr/>
          <p:nvPr/>
        </p:nvCxnSpPr>
        <p:spPr>
          <a:xfrm flipH="1" rot="2700000">
            <a:off x="4641446" y="2314302"/>
            <a:ext cx="20789" cy="633851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21"/>
          <p:cNvCxnSpPr/>
          <p:nvPr/>
        </p:nvCxnSpPr>
        <p:spPr>
          <a:xfrm flipH="1" rot="5400000">
            <a:off x="4783489" y="2799254"/>
            <a:ext cx="20700" cy="6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21"/>
          <p:cNvCxnSpPr/>
          <p:nvPr/>
        </p:nvCxnSpPr>
        <p:spPr>
          <a:xfrm flipH="1" rot="8064561">
            <a:off x="4561723" y="3162902"/>
            <a:ext cx="20578" cy="63406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21"/>
          <p:cNvCxnSpPr/>
          <p:nvPr/>
        </p:nvCxnSpPr>
        <p:spPr>
          <a:xfrm flipH="1" rot="10750181">
            <a:off x="4238901" y="3319036"/>
            <a:ext cx="20702" cy="6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21"/>
          <p:cNvCxnSpPr/>
          <p:nvPr/>
        </p:nvCxnSpPr>
        <p:spPr>
          <a:xfrm flipH="1" rot="-8240238">
            <a:off x="3832973" y="3152514"/>
            <a:ext cx="20806" cy="63406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21"/>
          <p:cNvCxnSpPr/>
          <p:nvPr/>
        </p:nvCxnSpPr>
        <p:spPr>
          <a:xfrm flipH="1" rot="-5549373">
            <a:off x="3747207" y="2799094"/>
            <a:ext cx="20720" cy="6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21"/>
          <p:cNvCxnSpPr/>
          <p:nvPr/>
        </p:nvCxnSpPr>
        <p:spPr>
          <a:xfrm flipH="1" rot="-2806288">
            <a:off x="3879702" y="2424611"/>
            <a:ext cx="20587" cy="63427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Google Shape;428;p21"/>
          <p:cNvSpPr/>
          <p:nvPr/>
        </p:nvSpPr>
        <p:spPr>
          <a:xfrm>
            <a:off x="4064723" y="2847750"/>
            <a:ext cx="403500" cy="4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9" name="Google Shape;429;p21"/>
          <p:cNvCxnSpPr/>
          <p:nvPr/>
        </p:nvCxnSpPr>
        <p:spPr>
          <a:xfrm>
            <a:off x="3920100" y="1957550"/>
            <a:ext cx="72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2"/>
          <p:cNvSpPr/>
          <p:nvPr/>
        </p:nvSpPr>
        <p:spPr>
          <a:xfrm>
            <a:off x="1712675" y="1286850"/>
            <a:ext cx="2526225" cy="1014725"/>
          </a:xfrm>
          <a:custGeom>
            <a:rect b="b" l="l" r="r" t="t"/>
            <a:pathLst>
              <a:path extrusionOk="0" h="40589" w="101049">
                <a:moveTo>
                  <a:pt x="0" y="0"/>
                </a:moveTo>
                <a:cubicBezTo>
                  <a:pt x="5683" y="6044"/>
                  <a:pt x="17255" y="29550"/>
                  <a:pt x="34096" y="36266"/>
                </a:cubicBezTo>
                <a:cubicBezTo>
                  <a:pt x="50938" y="42982"/>
                  <a:pt x="89890" y="39624"/>
                  <a:pt x="101049" y="4029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0" dist="0" endA="0" fadeDir="5400012" kx="0" rotWithShape="0" algn="bl" stPos="0" sy="-100000" ky="0"/>
          </a:effectLst>
        </p:spPr>
      </p:sp>
      <p:sp>
        <p:nvSpPr>
          <p:cNvPr id="435" name="Google Shape;435;p22"/>
          <p:cNvSpPr/>
          <p:nvPr/>
        </p:nvSpPr>
        <p:spPr>
          <a:xfrm>
            <a:off x="1636475" y="1363050"/>
            <a:ext cx="2526225" cy="1014725"/>
          </a:xfrm>
          <a:custGeom>
            <a:rect b="b" l="l" r="r" t="t"/>
            <a:pathLst>
              <a:path extrusionOk="0" h="40589" w="101049">
                <a:moveTo>
                  <a:pt x="0" y="0"/>
                </a:moveTo>
                <a:cubicBezTo>
                  <a:pt x="5683" y="6044"/>
                  <a:pt x="17255" y="29550"/>
                  <a:pt x="34096" y="36266"/>
                </a:cubicBezTo>
                <a:cubicBezTo>
                  <a:pt x="50938" y="42982"/>
                  <a:pt x="89890" y="39624"/>
                  <a:pt x="101049" y="4029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0" dist="0" endA="0" fadeDir="5400012" kx="0" rotWithShape="0" algn="bl" stPos="0" sy="-100000" ky="0"/>
          </a:effectLst>
        </p:spPr>
      </p:sp>
      <p:sp>
        <p:nvSpPr>
          <p:cNvPr id="436" name="Google Shape;436;p22"/>
          <p:cNvSpPr/>
          <p:nvPr/>
        </p:nvSpPr>
        <p:spPr>
          <a:xfrm>
            <a:off x="1560275" y="1439250"/>
            <a:ext cx="2526225" cy="1014725"/>
          </a:xfrm>
          <a:custGeom>
            <a:rect b="b" l="l" r="r" t="t"/>
            <a:pathLst>
              <a:path extrusionOk="0" h="40589" w="101049">
                <a:moveTo>
                  <a:pt x="0" y="0"/>
                </a:moveTo>
                <a:cubicBezTo>
                  <a:pt x="5683" y="6044"/>
                  <a:pt x="17255" y="29550"/>
                  <a:pt x="34096" y="36266"/>
                </a:cubicBezTo>
                <a:cubicBezTo>
                  <a:pt x="50938" y="42982"/>
                  <a:pt x="89890" y="39624"/>
                  <a:pt x="101049" y="4029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0" dist="0" endA="0" fadeDir="5400012" kx="0" rotWithShape="0" algn="bl" stPos="0" sy="-100000" ky="0"/>
          </a:effectLst>
        </p:spPr>
      </p:sp>
      <p:sp>
        <p:nvSpPr>
          <p:cNvPr id="437" name="Google Shape;437;p22"/>
          <p:cNvSpPr/>
          <p:nvPr/>
        </p:nvSpPr>
        <p:spPr>
          <a:xfrm>
            <a:off x="1507322" y="1515450"/>
            <a:ext cx="2526225" cy="1014725"/>
          </a:xfrm>
          <a:custGeom>
            <a:rect b="b" l="l" r="r" t="t"/>
            <a:pathLst>
              <a:path extrusionOk="0" h="40589" w="101049">
                <a:moveTo>
                  <a:pt x="0" y="0"/>
                </a:moveTo>
                <a:cubicBezTo>
                  <a:pt x="5683" y="6044"/>
                  <a:pt x="17255" y="29550"/>
                  <a:pt x="34096" y="36266"/>
                </a:cubicBezTo>
                <a:cubicBezTo>
                  <a:pt x="50938" y="42982"/>
                  <a:pt x="89890" y="39624"/>
                  <a:pt x="101049" y="4029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0" dist="0" endA="0" fadeDir="5400012" kx="0" rotWithShape="0" algn="bl" stPos="0" sy="-100000" ky="0"/>
          </a:effectLst>
        </p:spPr>
      </p:sp>
      <p:cxnSp>
        <p:nvCxnSpPr>
          <p:cNvPr id="438" name="Google Shape;438;p22"/>
          <p:cNvCxnSpPr/>
          <p:nvPr/>
        </p:nvCxnSpPr>
        <p:spPr>
          <a:xfrm>
            <a:off x="3920100" y="1957550"/>
            <a:ext cx="72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