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89" r:id="rId5"/>
    <p:sldId id="339" r:id="rId6"/>
    <p:sldId id="329" r:id="rId7"/>
    <p:sldId id="336" r:id="rId8"/>
    <p:sldId id="33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6CECB-D9C9-A537-033A-1B89524A291D}" v="364" dt="2024-10-17T19:31:1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78" d="100"/>
          <a:sy n="78" d="100"/>
        </p:scale>
        <p:origin x="1267" y="72"/>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22/11/2024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22/11/2024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a:xfrm>
            <a:off x="954001" y="1890000"/>
            <a:ext cx="2329974" cy="360000"/>
          </a:xfrm>
        </p:spPr>
        <p:txBody>
          <a:bodyPr/>
          <a:lstStyle/>
          <a:p>
            <a:r>
              <a:rPr lang="en-US" sz="2000" dirty="0"/>
              <a:t>Group Name: A169</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54001" y="323793"/>
            <a:ext cx="4822452" cy="488392"/>
          </a:xfrm>
        </p:spPr>
        <p:txBody>
          <a:bodyPr/>
          <a:lstStyle/>
          <a:p>
            <a:r>
              <a:rPr lang="en-GB" sz="1400" dirty="0"/>
              <a:t>7COM1079-2024  Student Group No: A169</a:t>
            </a:r>
          </a:p>
          <a:p>
            <a:r>
              <a:rPr lang="en-GB" dirty="0"/>
              <a:t>	             	             </a:t>
            </a:r>
          </a:p>
        </p:txBody>
      </p:sp>
      <p:sp>
        <p:nvSpPr>
          <p:cNvPr id="5" name="TextBox 4">
            <a:extLst>
              <a:ext uri="{FF2B5EF4-FFF2-40B4-BE49-F238E27FC236}">
                <a16:creationId xmlns:a16="http://schemas.microsoft.com/office/drawing/2014/main" id="{CDC8A928-89F7-17E4-88AF-174B60B17FE5}"/>
              </a:ext>
            </a:extLst>
          </p:cNvPr>
          <p:cNvSpPr txBox="1"/>
          <p:nvPr/>
        </p:nvSpPr>
        <p:spPr>
          <a:xfrm>
            <a:off x="5152104" y="244824"/>
            <a:ext cx="3175820" cy="323165"/>
          </a:xfrm>
          <a:prstGeom prst="rect">
            <a:avLst/>
          </a:prstGeom>
          <a:noFill/>
        </p:spPr>
        <p:txBody>
          <a:bodyPr wrap="square" rtlCol="0">
            <a:spAutoFit/>
          </a:bodyPr>
          <a:lstStyle/>
          <a:p>
            <a:r>
              <a:rPr lang="en-GB" sz="1500" dirty="0">
                <a:solidFill>
                  <a:schemeClr val="bg2"/>
                </a:solidFill>
              </a:rPr>
              <a:t>Names of Student Attendees: </a:t>
            </a:r>
            <a:endParaRPr lang="en-US" sz="1500" dirty="0">
              <a:solidFill>
                <a:schemeClr val="bg2"/>
              </a:solidFill>
            </a:endParaRPr>
          </a:p>
        </p:txBody>
      </p:sp>
      <p:sp>
        <p:nvSpPr>
          <p:cNvPr id="6" name="TextBox 5">
            <a:extLst>
              <a:ext uri="{FF2B5EF4-FFF2-40B4-BE49-F238E27FC236}">
                <a16:creationId xmlns:a16="http://schemas.microsoft.com/office/drawing/2014/main" id="{D23AE479-E258-59D5-055E-38348B52C2AF}"/>
              </a:ext>
            </a:extLst>
          </p:cNvPr>
          <p:cNvSpPr txBox="1"/>
          <p:nvPr/>
        </p:nvSpPr>
        <p:spPr>
          <a:xfrm>
            <a:off x="7954297" y="244824"/>
            <a:ext cx="3744363" cy="1246495"/>
          </a:xfrm>
          <a:prstGeom prst="rect">
            <a:avLst/>
          </a:prstGeom>
          <a:noFill/>
        </p:spPr>
        <p:txBody>
          <a:bodyPr wrap="square" rtlCol="0">
            <a:spAutoFit/>
          </a:bodyPr>
          <a:lstStyle/>
          <a:p>
            <a:pPr marL="342900" indent="-342900">
              <a:buFont typeface="+mj-lt"/>
              <a:buAutoNum type="arabicPeriod"/>
            </a:pPr>
            <a:r>
              <a:rPr lang="en-US" sz="1500" dirty="0">
                <a:solidFill>
                  <a:schemeClr val="bg2"/>
                </a:solidFill>
              </a:rPr>
              <a:t>Ghouse Mohiddin Shaik</a:t>
            </a:r>
          </a:p>
          <a:p>
            <a:pPr marL="342900" indent="-342900">
              <a:buFont typeface="+mj-lt"/>
              <a:buAutoNum type="arabicPeriod"/>
            </a:pPr>
            <a:r>
              <a:rPr lang="en-US" sz="1500" dirty="0" err="1">
                <a:solidFill>
                  <a:schemeClr val="bg2"/>
                </a:solidFill>
              </a:rPr>
              <a:t>Muqtadir</a:t>
            </a:r>
            <a:r>
              <a:rPr lang="en-US" sz="1500" dirty="0">
                <a:solidFill>
                  <a:schemeClr val="bg2"/>
                </a:solidFill>
              </a:rPr>
              <a:t> Siddiqui Mohammed Abdul</a:t>
            </a:r>
          </a:p>
          <a:p>
            <a:pPr marL="342900" indent="-342900">
              <a:buFont typeface="+mj-lt"/>
              <a:buAutoNum type="arabicPeriod"/>
            </a:pPr>
            <a:r>
              <a:rPr lang="en-US" sz="1500" dirty="0" err="1">
                <a:solidFill>
                  <a:schemeClr val="bg2"/>
                </a:solidFill>
              </a:rPr>
              <a:t>kashif</a:t>
            </a:r>
            <a:r>
              <a:rPr lang="en-US" sz="1500" dirty="0">
                <a:solidFill>
                  <a:schemeClr val="bg2"/>
                </a:solidFill>
              </a:rPr>
              <a:t> Uddin Mohammed</a:t>
            </a:r>
          </a:p>
          <a:p>
            <a:pPr marL="342900" indent="-342900">
              <a:buFont typeface="+mj-lt"/>
              <a:buAutoNum type="arabicPeriod"/>
            </a:pPr>
            <a:r>
              <a:rPr lang="en-US" sz="1500" dirty="0">
                <a:solidFill>
                  <a:schemeClr val="bg2"/>
                </a:solidFill>
              </a:rPr>
              <a:t>Shahzad Hussain</a:t>
            </a:r>
          </a:p>
          <a:p>
            <a:pPr marL="342900" indent="-342900">
              <a:buFont typeface="+mj-lt"/>
              <a:buAutoNum type="arabicPeriod"/>
            </a:pPr>
            <a:r>
              <a:rPr lang="en-US" sz="1500" dirty="0">
                <a:solidFill>
                  <a:schemeClr val="bg2"/>
                </a:solidFill>
              </a:rPr>
              <a:t>Hassan Qureshi</a:t>
            </a:r>
          </a:p>
        </p:txBody>
      </p:sp>
      <p:sp>
        <p:nvSpPr>
          <p:cNvPr id="7" name="TextBox 6">
            <a:extLst>
              <a:ext uri="{FF2B5EF4-FFF2-40B4-BE49-F238E27FC236}">
                <a16:creationId xmlns:a16="http://schemas.microsoft.com/office/drawing/2014/main" id="{4F176AD0-2C57-DEFF-B05A-FB8A1988E0BC}"/>
              </a:ext>
            </a:extLst>
          </p:cNvPr>
          <p:cNvSpPr txBox="1"/>
          <p:nvPr/>
        </p:nvSpPr>
        <p:spPr>
          <a:xfrm>
            <a:off x="3283975" y="1831508"/>
            <a:ext cx="8414685" cy="830997"/>
          </a:xfrm>
          <a:prstGeom prst="rect">
            <a:avLst/>
          </a:prstGeom>
          <a:noFill/>
        </p:spPr>
        <p:txBody>
          <a:bodyPr wrap="square" rtlCol="0">
            <a:spAutoFit/>
          </a:bodyPr>
          <a:lstStyle/>
          <a:p>
            <a:r>
              <a:rPr lang="en-US" sz="2400" dirty="0">
                <a:solidFill>
                  <a:schemeClr val="bg2"/>
                </a:solidFill>
              </a:rPr>
              <a:t>Name of Student Presenting: Ghouse Mohiddin Shaik</a:t>
            </a:r>
          </a:p>
          <a:p>
            <a:endParaRPr lang="en-US" sz="2400" dirty="0">
              <a:solidFill>
                <a:schemeClr val="bg2"/>
              </a:solidFill>
            </a:endParaRPr>
          </a:p>
        </p:txBody>
      </p:sp>
      <p:sp>
        <p:nvSpPr>
          <p:cNvPr id="10" name="TextBox 9">
            <a:extLst>
              <a:ext uri="{FF2B5EF4-FFF2-40B4-BE49-F238E27FC236}">
                <a16:creationId xmlns:a16="http://schemas.microsoft.com/office/drawing/2014/main" id="{800B0757-0D26-E67B-533C-745441FF45F7}"/>
              </a:ext>
            </a:extLst>
          </p:cNvPr>
          <p:cNvSpPr txBox="1"/>
          <p:nvPr/>
        </p:nvSpPr>
        <p:spPr>
          <a:xfrm>
            <a:off x="857134" y="2587833"/>
            <a:ext cx="9763433" cy="892552"/>
          </a:xfrm>
          <a:prstGeom prst="rect">
            <a:avLst/>
          </a:prstGeom>
          <a:noFill/>
        </p:spPr>
        <p:txBody>
          <a:bodyPr wrap="square" rtlCol="0">
            <a:spAutoFit/>
          </a:bodyPr>
          <a:lstStyle/>
          <a:p>
            <a:r>
              <a:rPr lang="en-US" sz="2800" b="1" dirty="0">
                <a:solidFill>
                  <a:schemeClr val="bg2"/>
                </a:solidFill>
              </a:rPr>
              <a:t>Research question</a:t>
            </a:r>
            <a:r>
              <a:rPr lang="en-US" sz="2800" dirty="0">
                <a:solidFill>
                  <a:schemeClr val="bg2"/>
                </a:solidFill>
              </a:rPr>
              <a:t>: </a:t>
            </a:r>
            <a:r>
              <a:rPr lang="en-US" sz="2400" dirty="0">
                <a:solidFill>
                  <a:schemeClr val="bg2"/>
                </a:solidFill>
              </a:rPr>
              <a:t>Is there a correlation between a movie's duration and its average votes on IMDb?</a:t>
            </a:r>
          </a:p>
        </p:txBody>
      </p:sp>
      <p:sp>
        <p:nvSpPr>
          <p:cNvPr id="11" name="TextBox 10">
            <a:extLst>
              <a:ext uri="{FF2B5EF4-FFF2-40B4-BE49-F238E27FC236}">
                <a16:creationId xmlns:a16="http://schemas.microsoft.com/office/drawing/2014/main" id="{E4A7F0B2-31E4-AEBF-6E7D-963C31875B5F}"/>
              </a:ext>
            </a:extLst>
          </p:cNvPr>
          <p:cNvSpPr txBox="1"/>
          <p:nvPr/>
        </p:nvSpPr>
        <p:spPr>
          <a:xfrm>
            <a:off x="857134" y="3818216"/>
            <a:ext cx="9448800" cy="369332"/>
          </a:xfrm>
          <a:prstGeom prst="rect">
            <a:avLst/>
          </a:prstGeom>
          <a:noFill/>
        </p:spPr>
        <p:txBody>
          <a:bodyPr wrap="square" rtlCol="0">
            <a:spAutoFit/>
          </a:bodyPr>
          <a:lstStyle/>
          <a:p>
            <a:r>
              <a:rPr lang="en-US" sz="1800" dirty="0">
                <a:solidFill>
                  <a:schemeClr val="bg2"/>
                </a:solidFill>
              </a:rPr>
              <a:t>Tutorial Presentation for Feedback</a:t>
            </a:r>
            <a:endParaRPr lang="en-US" dirty="0">
              <a:solidFill>
                <a:schemeClr val="bg2"/>
              </a:solidFill>
            </a:endParaRPr>
          </a:p>
        </p:txBody>
      </p:sp>
      <p:sp>
        <p:nvSpPr>
          <p:cNvPr id="12" name="TextBox 11">
            <a:extLst>
              <a:ext uri="{FF2B5EF4-FFF2-40B4-BE49-F238E27FC236}">
                <a16:creationId xmlns:a16="http://schemas.microsoft.com/office/drawing/2014/main" id="{51B227C4-38E9-D931-BC58-C79E9CF94F81}"/>
              </a:ext>
            </a:extLst>
          </p:cNvPr>
          <p:cNvSpPr txBox="1"/>
          <p:nvPr/>
        </p:nvSpPr>
        <p:spPr>
          <a:xfrm>
            <a:off x="954001" y="4578834"/>
            <a:ext cx="2495666" cy="369332"/>
          </a:xfrm>
          <a:prstGeom prst="rect">
            <a:avLst/>
          </a:prstGeom>
          <a:noFill/>
        </p:spPr>
        <p:txBody>
          <a:bodyPr wrap="square" rtlCol="0">
            <a:spAutoFit/>
          </a:bodyPr>
          <a:lstStyle/>
          <a:p>
            <a:r>
              <a:rPr lang="en-US" dirty="0">
                <a:solidFill>
                  <a:schemeClr val="bg2"/>
                </a:solidFill>
              </a:rPr>
              <a:t>Date: 22/11/2024</a:t>
            </a:r>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BBACEC4-9B8B-77FD-06F4-BCDA587D8E81}"/>
              </a:ext>
            </a:extLst>
          </p:cNvPr>
          <p:cNvPicPr>
            <a:picLocks noChangeAspect="1"/>
          </p:cNvPicPr>
          <p:nvPr/>
        </p:nvPicPr>
        <p:blipFill>
          <a:blip r:embed="rId2"/>
          <a:stretch>
            <a:fillRect/>
          </a:stretch>
        </p:blipFill>
        <p:spPr>
          <a:xfrm>
            <a:off x="643467" y="882412"/>
            <a:ext cx="10905066" cy="3598670"/>
          </a:xfrm>
          <a:prstGeom prst="rect">
            <a:avLst/>
          </a:prstGeom>
        </p:spPr>
      </p:pic>
      <p:sp>
        <p:nvSpPr>
          <p:cNvPr id="3" name="Footer Placeholder 2">
            <a:extLst>
              <a:ext uri="{FF2B5EF4-FFF2-40B4-BE49-F238E27FC236}">
                <a16:creationId xmlns:a16="http://schemas.microsoft.com/office/drawing/2014/main" id="{E6EB5BD4-BD08-7B73-D9D9-2582DDE1B3D9}"/>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gn="ctr">
              <a:lnSpc>
                <a:spcPct val="90000"/>
              </a:lnSpc>
              <a:spcAft>
                <a:spcPts val="600"/>
              </a:spcAft>
            </a:pPr>
            <a:r>
              <a:rPr lang="en-US" sz="900" kern="1200">
                <a:solidFill>
                  <a:schemeClr val="tx1">
                    <a:tint val="75000"/>
                  </a:schemeClr>
                </a:solidFill>
                <a:latin typeface="+mn-lt"/>
                <a:ea typeface="+mn-ea"/>
                <a:cs typeface="+mn-cs"/>
              </a:rPr>
              <a:t>Analyzing the Correlation Between Movie Duration and IMDb Average Votes</a:t>
            </a:r>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E4D355CA-84B7-41B1-B164-8BB439CC7C6B}" type="slidenum">
              <a:rPr lang="en-US" sz="1200" smtClean="0">
                <a:solidFill>
                  <a:schemeClr val="tx1">
                    <a:tint val="75000"/>
                  </a:schemeClr>
                </a:solidFill>
              </a:rPr>
              <a:pPr>
                <a:spcAft>
                  <a:spcPts val="600"/>
                </a:spcAft>
              </a:pPr>
              <a:t>2</a:t>
            </a:fld>
            <a:endParaRPr lang="en-US" sz="1200">
              <a:solidFill>
                <a:schemeClr val="tx1">
                  <a:tint val="75000"/>
                </a:schemeClr>
              </a:solidFill>
            </a:endParaRPr>
          </a:p>
        </p:txBody>
      </p:sp>
      <p:sp>
        <p:nvSpPr>
          <p:cNvPr id="7" name="TextBox 6">
            <a:extLst>
              <a:ext uri="{FF2B5EF4-FFF2-40B4-BE49-F238E27FC236}">
                <a16:creationId xmlns:a16="http://schemas.microsoft.com/office/drawing/2014/main" id="{0B34B97E-B9F9-A2B2-1E74-3C3E54EE0DB7}"/>
              </a:ext>
            </a:extLst>
          </p:cNvPr>
          <p:cNvSpPr txBox="1"/>
          <p:nvPr/>
        </p:nvSpPr>
        <p:spPr>
          <a:xfrm>
            <a:off x="643467" y="599768"/>
            <a:ext cx="4960920" cy="369332"/>
          </a:xfrm>
          <a:prstGeom prst="rect">
            <a:avLst/>
          </a:prstGeom>
          <a:noFill/>
        </p:spPr>
        <p:txBody>
          <a:bodyPr wrap="square" rtlCol="0">
            <a:spAutoFit/>
          </a:bodyPr>
          <a:lstStyle/>
          <a:p>
            <a:r>
              <a:rPr lang="en-US" dirty="0"/>
              <a:t>Sample </a:t>
            </a:r>
          </a:p>
        </p:txBody>
      </p:sp>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(replace this text with your DSXXX number and filename)</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                    Names of Student Group Attendees: </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5"/>
            <a:ext cx="10974945" cy="2699181"/>
          </a:xfrm>
        </p:spPr>
        <p:txBody>
          <a:bodyPr>
            <a:noAutofit/>
          </a:bodyPr>
          <a:lstStyle/>
          <a:p>
            <a:pPr>
              <a:lnSpc>
                <a:spcPct val="100000"/>
              </a:lnSpc>
            </a:pPr>
            <a:r>
              <a:rPr lang="en-US" sz="2400" b="0" dirty="0">
                <a:latin typeface="Calibri"/>
                <a:cs typeface="Calibri"/>
              </a:rPr>
              <a:t>This dataset is interesting to us because </a:t>
            </a:r>
            <a:r>
              <a:rPr lang="en-US" sz="2400" b="0" dirty="0">
                <a:solidFill>
                  <a:srgbClr val="FF0000"/>
                </a:solidFill>
                <a:latin typeface="Calibri"/>
                <a:cs typeface="Calibri"/>
              </a:rPr>
              <a:t>(one sentence):</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i="1" dirty="0">
                <a:solidFill>
                  <a:schemeClr val="accent2">
                    <a:lumMod val="75000"/>
                  </a:schemeClr>
                </a:solidFill>
                <a:latin typeface="Calibri"/>
                <a:cs typeface="Calibri"/>
              </a:rPr>
              <a:t>From the column headings in your dataset choose ONE independent * and ONE dependent variable . </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US" sz="2400" b="0" dirty="0">
                <a:solidFill>
                  <a:srgbClr val="FF0000"/>
                </a:solidFill>
                <a:latin typeface="Calibri"/>
                <a:cs typeface="Calibri"/>
              </a:rPr>
              <a:t>the variable that remains constant /could cause an effect  on dep var)</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(select one): </a:t>
            </a:r>
            <a:r>
              <a:rPr lang="en-US" sz="2400" b="0" dirty="0">
                <a:solidFill>
                  <a:srgbClr val="FF0000"/>
                </a:solidFill>
                <a:latin typeface="Calibri"/>
                <a:cs typeface="Calibri"/>
              </a:rPr>
              <a:t>Nominal/categorial  OR Ordinal OR Interval/measurement data.</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a:t>
            </a:r>
            <a:r>
              <a:rPr lang="en-US" sz="2400" b="0" dirty="0">
                <a:solidFill>
                  <a:srgbClr val="FF0000"/>
                </a:solidFill>
                <a:latin typeface="Calibri"/>
                <a:cs typeface="Calibri"/>
              </a:rPr>
              <a:t>(your outcome variable that answers your RQ)</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(select one): </a:t>
            </a:r>
            <a:r>
              <a:rPr lang="en-US" sz="2400" b="0" dirty="0">
                <a:solidFill>
                  <a:srgbClr val="FF0000"/>
                </a:solidFill>
                <a:latin typeface="Calibri"/>
                <a:cs typeface="Calibri"/>
              </a:rPr>
              <a:t>Nominal/categorial  OR Ordinal OR Interval/measurement data</a:t>
            </a:r>
          </a:p>
        </p:txBody>
      </p:sp>
      <p:sp>
        <p:nvSpPr>
          <p:cNvPr id="6" name="TextBox 5">
            <a:extLst>
              <a:ext uri="{FF2B5EF4-FFF2-40B4-BE49-F238E27FC236}">
                <a16:creationId xmlns:a16="http://schemas.microsoft.com/office/drawing/2014/main" id="{732D6C0D-D649-2AA9-7741-835F3E841A25}"/>
              </a:ext>
            </a:extLst>
          </p:cNvPr>
          <p:cNvSpPr txBox="1"/>
          <p:nvPr/>
        </p:nvSpPr>
        <p:spPr>
          <a:xfrm>
            <a:off x="6766560" y="5385816"/>
            <a:ext cx="4187952" cy="1200329"/>
          </a:xfrm>
          <a:prstGeom prst="rect">
            <a:avLst/>
          </a:prstGeom>
          <a:noFill/>
        </p:spPr>
        <p:txBody>
          <a:bodyPr wrap="square" rtlCol="0">
            <a:spAutoFit/>
          </a:bodyPr>
          <a:lstStyle/>
          <a:p>
            <a:r>
              <a:rPr lang="en-GB" dirty="0">
                <a:solidFill>
                  <a:schemeClr val="accent2">
                    <a:lumMod val="75000"/>
                  </a:schemeClr>
                </a:solidFill>
              </a:rPr>
              <a:t>*For comparison of two nominal variables and for comparison of proportions you use two (or more) independent variables (see next slide)</a:t>
            </a: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 </a:t>
            </a:r>
            <a:r>
              <a:rPr lang="en-GB" sz="1800" dirty="0">
                <a:solidFill>
                  <a:srgbClr val="FF0000"/>
                </a:solidFill>
              </a:rPr>
              <a:t>Choose ONE of the three templates below replacing the blue text with your variables – then add hypotheses as shown in next slide:</a:t>
            </a: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93914"/>
            <a:ext cx="10640594" cy="2678085"/>
          </a:xfrm>
        </p:spPr>
        <p:txBody>
          <a:bodyPr>
            <a:noAutofit/>
          </a:bodyPr>
          <a:lstStyle/>
          <a:p>
            <a:pPr>
              <a:lnSpc>
                <a:spcPct val="100000"/>
              </a:lnSpc>
            </a:pPr>
            <a:r>
              <a:rPr lang="en-IE" sz="2400" dirty="0">
                <a:effectLst/>
                <a:latin typeface="Calibri" panose="020F0502020204030204" pitchFamily="34" charset="0"/>
                <a:ea typeface="Calibri" panose="020F0502020204030204" pitchFamily="34" charset="0"/>
                <a:cs typeface="Times New Roman" panose="02020603050405020304" pitchFamily="18" charset="0"/>
              </a:rPr>
              <a:t>Template </a:t>
            </a:r>
            <a:r>
              <a:rPr lang="en-IE" sz="2400" baseline="30000" dirty="0">
                <a:effectLst/>
                <a:latin typeface="Calibri" panose="020F0502020204030204" pitchFamily="34" charset="0"/>
                <a:ea typeface="Calibri" panose="020F0502020204030204" pitchFamily="34" charset="0"/>
                <a:cs typeface="Times New Roman" panose="02020603050405020304" pitchFamily="18" charset="0"/>
              </a:rPr>
              <a:t>1</a:t>
            </a:r>
            <a:r>
              <a:rPr lang="en-IE" sz="2400" dirty="0">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Interval/Ordinal vs Interval/Ordinal: “Is there a correlation between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[dependent interval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or</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ordinal variable]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and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[independent interval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or</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ordinal variable?]”</a:t>
            </a:r>
            <a:r>
              <a:rPr lang="en-IE" sz="2400" b="0" dirty="0">
                <a:effectLst/>
                <a:latin typeface="Calibri" panose="020F0502020204030204" pitchFamily="34" charset="0"/>
                <a:ea typeface="Calibri" panose="020F0502020204030204" pitchFamily="34" charset="0"/>
                <a:cs typeface="Times New Roman" panose="02020603050405020304" pitchFamily="18" charset="0"/>
              </a:rPr>
              <a:t>. </a:t>
            </a: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effectLst/>
                <a:latin typeface="Calibri" panose="020F0502020204030204" pitchFamily="34" charset="0"/>
                <a:ea typeface="Calibri" panose="020F0502020204030204" pitchFamily="34" charset="0"/>
                <a:cs typeface="Times New Roman" panose="02020603050405020304" pitchFamily="18" charset="0"/>
              </a:rPr>
            </a:br>
            <a:r>
              <a:rPr lang="en-IE" sz="2400" dirty="0">
                <a:effectLst/>
                <a:latin typeface="Calibri" panose="020F0502020204030204" pitchFamily="34" charset="0"/>
                <a:ea typeface="Calibri" panose="020F0502020204030204" pitchFamily="34" charset="0"/>
                <a:cs typeface="Times New Roman" panose="02020603050405020304" pitchFamily="18" charset="0"/>
              </a:rPr>
              <a:t>Template</a:t>
            </a:r>
            <a:r>
              <a:rPr lang="en-IE" sz="2400"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IE" sz="2400" dirty="0">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Interval/Ordinal vs Nominal. data “Is there a difference in the mean of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[dependent interval variable </a:t>
            </a:r>
            <a:r>
              <a:rPr lang="en-IE" sz="24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E" sz="2400" b="0" dirty="0">
                <a:latin typeface="Calibri" panose="020F0502020204030204" pitchFamily="34" charset="0"/>
                <a:ea typeface="Calibri" panose="020F0502020204030204" pitchFamily="34" charset="0"/>
                <a:cs typeface="Times New Roman" panose="02020603050405020304" pitchFamily="18" charset="0"/>
              </a:rPr>
              <a:t>or</a:t>
            </a:r>
            <a:r>
              <a:rPr lang="en-IE" sz="2400" b="0" dirty="0">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dependent ordinal variable]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between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[independent nominal variable] and [independent nominal variable?]</a:t>
            </a:r>
            <a:r>
              <a:rPr lang="en-IE" sz="2400" b="0" dirty="0">
                <a:effectLst/>
                <a:latin typeface="Calibri" panose="020F0502020204030204" pitchFamily="34" charset="0"/>
                <a:ea typeface="Calibri" panose="020F0502020204030204" pitchFamily="34" charset="0"/>
                <a:cs typeface="Times New Roman" panose="02020603050405020304" pitchFamily="18" charset="0"/>
              </a:rPr>
              <a:t>”.</a:t>
            </a:r>
            <a:br>
              <a:rPr lang="en-GB" sz="2400" b="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Template </a:t>
            </a:r>
            <a:r>
              <a:rPr lang="en-IE" sz="2400" baseline="30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Nominal vs Nominal  data (frequencies):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Is there a difference in proportions of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[dependent nominal variable]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between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[independent nominal variable]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and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[independent nominal variable]?”</a:t>
            </a:r>
            <a:br>
              <a:rPr lang="en-GB"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
        <p:nvSpPr>
          <p:cNvPr id="7" name="TextBox 6">
            <a:extLst>
              <a:ext uri="{FF2B5EF4-FFF2-40B4-BE49-F238E27FC236}">
                <a16:creationId xmlns:a16="http://schemas.microsoft.com/office/drawing/2014/main" id="{F7FEA660-7B39-BC91-3B96-7298CCF66DE1}"/>
              </a:ext>
            </a:extLst>
          </p:cNvPr>
          <p:cNvSpPr txBox="1"/>
          <p:nvPr/>
        </p:nvSpPr>
        <p:spPr>
          <a:xfrm>
            <a:off x="623945" y="5297755"/>
            <a:ext cx="11440040" cy="1477328"/>
          </a:xfrm>
          <a:prstGeom prst="rect">
            <a:avLst/>
          </a:prstGeom>
          <a:solidFill>
            <a:schemeClr val="bg1">
              <a:lumMod val="95000"/>
            </a:schemeClr>
          </a:solidFill>
        </p:spPr>
        <p:txBody>
          <a:bodyPr wrap="square" lIns="91440" tIns="45720" rIns="91440" bIns="45720" rtlCol="0" anchor="t">
            <a:spAutoFit/>
          </a:bodyPr>
          <a:lstStyle/>
          <a:p>
            <a:r>
              <a:rPr lang="en-GB" baseline="30000" dirty="0"/>
              <a:t>1</a:t>
            </a:r>
            <a:r>
              <a:rPr lang="en-GB" b="1" dirty="0">
                <a:latin typeface="Calibri"/>
                <a:cs typeface="Calibri"/>
              </a:rPr>
              <a:t>Correlation</a:t>
            </a:r>
            <a:r>
              <a:rPr lang="en-GB" dirty="0"/>
              <a:t> (</a:t>
            </a:r>
            <a:r>
              <a:rPr lang="en-IE" sz="1800" dirty="0">
                <a:effectLst/>
                <a:latin typeface="Calibri"/>
                <a:ea typeface="Calibri" panose="020F0502020204030204" pitchFamily="34" charset="0"/>
                <a:cs typeface="Times New Roman"/>
              </a:rPr>
              <a:t>Analysis of how </a:t>
            </a:r>
            <a:r>
              <a:rPr lang="en-IE" sz="1800" dirty="0">
                <a:solidFill>
                  <a:srgbClr val="FF0000"/>
                </a:solidFill>
                <a:effectLst/>
                <a:latin typeface="Calibri"/>
                <a:ea typeface="Calibri" panose="020F0502020204030204" pitchFamily="34" charset="0"/>
                <a:cs typeface="Times New Roman"/>
              </a:rPr>
              <a:t>ordinal</a:t>
            </a:r>
            <a:r>
              <a:rPr lang="en-IE" dirty="0">
                <a:solidFill>
                  <a:srgbClr val="FF0000"/>
                </a:solidFill>
                <a:latin typeface="Calibri"/>
                <a:ea typeface="Calibri" panose="020F0502020204030204" pitchFamily="34" charset="0"/>
                <a:cs typeface="Times New Roman"/>
              </a:rPr>
              <a:t>/</a:t>
            </a:r>
            <a:r>
              <a:rPr lang="en-IE" sz="1800" dirty="0">
                <a:solidFill>
                  <a:srgbClr val="FF0000"/>
                </a:solidFill>
                <a:effectLst/>
                <a:latin typeface="Calibri"/>
                <a:ea typeface="Calibri" panose="020F0502020204030204" pitchFamily="34" charset="0"/>
                <a:cs typeface="Times New Roman"/>
              </a:rPr>
              <a:t>interval </a:t>
            </a:r>
            <a:r>
              <a:rPr lang="en-IE" sz="1800" dirty="0">
                <a:solidFill>
                  <a:srgbClr val="00B050"/>
                </a:solidFill>
                <a:effectLst/>
                <a:latin typeface="Calibri"/>
                <a:ea typeface="Calibri" panose="020F0502020204030204" pitchFamily="34" charset="0"/>
                <a:cs typeface="Times New Roman"/>
              </a:rPr>
              <a:t>dependent var</a:t>
            </a:r>
            <a:r>
              <a:rPr lang="en-IE" sz="1800" dirty="0">
                <a:effectLst/>
                <a:latin typeface="Calibri"/>
                <a:ea typeface="Calibri" panose="020F0502020204030204" pitchFamily="34" charset="0"/>
                <a:cs typeface="Times New Roman"/>
              </a:rPr>
              <a:t> </a:t>
            </a:r>
            <a:r>
              <a:rPr lang="en-IE" dirty="0">
                <a:latin typeface="Calibri"/>
                <a:ea typeface="Calibri" panose="020F0502020204030204" pitchFamily="34" charset="0"/>
                <a:cs typeface="Times New Roman"/>
              </a:rPr>
              <a:t>correlates </a:t>
            </a:r>
            <a:r>
              <a:rPr lang="en-IE" sz="1800" dirty="0">
                <a:effectLst/>
                <a:latin typeface="Calibri"/>
                <a:ea typeface="Calibri" panose="020F0502020204030204" pitchFamily="34" charset="0"/>
                <a:cs typeface="Times New Roman"/>
              </a:rPr>
              <a:t>to an </a:t>
            </a:r>
            <a:r>
              <a:rPr lang="en-IE" sz="1800" dirty="0">
                <a:solidFill>
                  <a:srgbClr val="FF0000"/>
                </a:solidFill>
                <a:effectLst/>
                <a:latin typeface="Calibri"/>
                <a:ea typeface="Calibri" panose="020F0502020204030204" pitchFamily="34" charset="0"/>
                <a:cs typeface="Times New Roman"/>
              </a:rPr>
              <a:t>ordinal/interval </a:t>
            </a:r>
            <a:r>
              <a:rPr lang="en-IE" sz="1800" dirty="0">
                <a:solidFill>
                  <a:srgbClr val="00B050"/>
                </a:solidFill>
                <a:effectLst/>
                <a:latin typeface="Calibri"/>
                <a:ea typeface="Calibri" panose="020F0502020204030204" pitchFamily="34" charset="0"/>
                <a:cs typeface="Times New Roman"/>
              </a:rPr>
              <a:t>independent variable)</a:t>
            </a:r>
            <a:endParaRPr lang="en-GB" dirty="0">
              <a:latin typeface="Calibri"/>
              <a:cs typeface="Times New Roman"/>
            </a:endParaRP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means</a:t>
            </a:r>
            <a:r>
              <a:rPr lang="en-IE" sz="1800" dirty="0">
                <a:effectLst/>
                <a:latin typeface="Calibri" panose="020F0502020204030204" pitchFamily="34" charset="0"/>
                <a:ea typeface="Calibri" panose="020F0502020204030204" pitchFamily="34" charset="0"/>
                <a:cs typeface="Times New Roman" panose="02020603050405020304" pitchFamily="18" charset="0"/>
              </a:rPr>
              <a:t> (or medians): Analysis of the difference between the mean (or median) value of a characteristic shared by members of two different populations.</a:t>
            </a: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3</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proportions:</a:t>
            </a:r>
            <a:r>
              <a:rPr lang="en-IE" sz="1800" dirty="0">
                <a:effectLst/>
                <a:latin typeface="Calibri" panose="020F0502020204030204" pitchFamily="34" charset="0"/>
                <a:ea typeface="Calibri" panose="020F0502020204030204" pitchFamily="34" charset="0"/>
                <a:cs typeface="Times New Roman" panose="02020603050405020304" pitchFamily="18" charset="0"/>
              </a:rPr>
              <a:t> Analysis of the difference in proportions of a characteristic shared by members of two different populations. </a:t>
            </a:r>
            <a:endParaRPr lang="en-GB" dirty="0"/>
          </a:p>
        </p:txBody>
      </p:sp>
    </p:spTree>
    <p:extLst>
      <p:ext uri="{BB962C8B-B14F-4D97-AF65-F5344CB8AC3E}">
        <p14:creationId xmlns:p14="http://schemas.microsoft.com/office/powerpoint/2010/main" val="324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521219" y="284375"/>
            <a:ext cx="10406581" cy="1391600"/>
          </a:xfrm>
        </p:spPr>
        <p:txBody>
          <a:bodyPr vert="horz" lIns="0" tIns="0" rIns="0" bIns="0" rtlCol="0" anchor="t">
            <a:noAutofit/>
          </a:bodyPr>
          <a:lstStyle/>
          <a:p>
            <a:pPr>
              <a:lnSpc>
                <a:spcPct val="100000"/>
              </a:lnSpc>
            </a:pPr>
            <a:r>
              <a:rPr lang="en-GB" sz="2400" b="0" dirty="0">
                <a:latin typeface="Calibri"/>
                <a:cs typeface="Calibri"/>
              </a:rPr>
              <a:t>Add your </a:t>
            </a:r>
            <a:r>
              <a:rPr lang="en-GB" sz="2400" dirty="0">
                <a:latin typeface="Calibri"/>
                <a:cs typeface="Calibri"/>
              </a:rPr>
              <a:t>Hypotheses</a:t>
            </a:r>
            <a:r>
              <a:rPr lang="en-GB" sz="2400" b="0" dirty="0">
                <a:latin typeface="Calibri"/>
                <a:cs typeface="Calibri"/>
              </a:rPr>
              <a:t> to the previous RQ Slide  (both the Null and Alternative Hypotheses).  Here are definitions and examples. </a:t>
            </a:r>
            <a:r>
              <a:rPr lang="en-GB" sz="2400" dirty="0">
                <a:latin typeface="Calibri"/>
                <a:cs typeface="Calibri"/>
              </a:rPr>
              <a:t>Your wording will come directly from your RQ</a:t>
            </a:r>
            <a:r>
              <a:rPr lang="en-GB" sz="2400" b="0" dirty="0">
                <a:latin typeface="Calibri"/>
                <a:cs typeface="Calibri"/>
              </a:rPr>
              <a:t>. This is the formal way of reporting the results of your inferential test statistics,  in which we report the </a:t>
            </a:r>
            <a:r>
              <a:rPr lang="en-GB" sz="2400" b="0" i="1" dirty="0">
                <a:latin typeface="Calibri"/>
                <a:cs typeface="Calibri"/>
              </a:rPr>
              <a:t>effect</a:t>
            </a:r>
            <a:r>
              <a:rPr lang="en-GB" sz="2400" b="0" dirty="0">
                <a:latin typeface="Calibri"/>
                <a:cs typeface="Calibri"/>
              </a:rPr>
              <a:t> the independent variable has on the dependent variable – </a:t>
            </a:r>
          </a:p>
          <a:p>
            <a:pPr marL="457200" indent="-457200">
              <a:lnSpc>
                <a:spcPct val="100000"/>
              </a:lnSpc>
              <a:buAutoNum type="arabicPeriod"/>
            </a:pPr>
            <a:r>
              <a:rPr lang="en-GB" sz="2000" b="0" dirty="0">
                <a:latin typeface="Arial"/>
                <a:cs typeface="Arial"/>
              </a:rPr>
              <a:t>Null hypothesis (H</a:t>
            </a:r>
            <a:r>
              <a:rPr lang="en-GB" sz="2000" b="0" baseline="-25000" dirty="0">
                <a:latin typeface="Arial"/>
                <a:cs typeface="Arial"/>
              </a:rPr>
              <a:t>0</a:t>
            </a:r>
            <a:r>
              <a:rPr lang="en-GB" sz="2000" b="0" dirty="0">
                <a:latin typeface="Arial"/>
                <a:cs typeface="Arial"/>
              </a:rPr>
              <a:t>): There is </a:t>
            </a:r>
            <a:r>
              <a:rPr lang="en-GB" sz="2000" dirty="0">
                <a:latin typeface="Arial"/>
                <a:cs typeface="Arial"/>
              </a:rPr>
              <a:t>no </a:t>
            </a:r>
            <a:r>
              <a:rPr lang="en-GB" sz="2000" b="0" dirty="0">
                <a:latin typeface="Arial"/>
                <a:cs typeface="Arial"/>
              </a:rPr>
              <a:t>effect on the population – so you write one of the following:  </a:t>
            </a:r>
          </a:p>
          <a:p>
            <a:pPr>
              <a:lnSpc>
                <a:spcPct val="100000"/>
              </a:lnSpc>
            </a:pPr>
            <a:r>
              <a:rPr lang="en-GB" sz="2000" b="0" dirty="0">
                <a:solidFill>
                  <a:srgbClr val="FF0000"/>
                </a:solidFill>
                <a:latin typeface="Arial"/>
                <a:cs typeface="Arial"/>
              </a:rPr>
              <a:t>Null hypothesis (H</a:t>
            </a:r>
            <a:r>
              <a:rPr lang="en-GB" sz="2000" b="0" baseline="-25000" dirty="0">
                <a:solidFill>
                  <a:srgbClr val="FF0000"/>
                </a:solidFill>
                <a:latin typeface="Arial"/>
                <a:cs typeface="Arial"/>
              </a:rPr>
              <a:t>0</a:t>
            </a:r>
            <a:r>
              <a:rPr lang="en-GB" sz="2000" b="0" dirty="0">
                <a:solidFill>
                  <a:srgbClr val="FF0000"/>
                </a:solidFill>
                <a:latin typeface="Arial"/>
                <a:cs typeface="Arial"/>
              </a:rPr>
              <a:t>): There is </a:t>
            </a:r>
            <a:r>
              <a:rPr lang="en-GB" sz="2000" dirty="0">
                <a:solidFill>
                  <a:srgbClr val="FF0000"/>
                </a:solidFill>
                <a:latin typeface="Arial"/>
                <a:cs typeface="Arial"/>
              </a:rPr>
              <a:t>no</a:t>
            </a:r>
            <a:r>
              <a:rPr lang="en-GB" sz="2000" b="0" dirty="0">
                <a:solidFill>
                  <a:srgbClr val="FF0000"/>
                </a:solidFill>
                <a:latin typeface="Arial"/>
                <a:cs typeface="Arial"/>
              </a:rPr>
              <a:t> difference in the mean/median of the [dependent variable] between/among [subsets of the independent variable].              </a:t>
            </a:r>
            <a:r>
              <a:rPr lang="en-GB" sz="2000" b="0" dirty="0">
                <a:solidFill>
                  <a:schemeClr val="tx1"/>
                </a:solidFill>
                <a:latin typeface="Arial"/>
                <a:cs typeface="Arial"/>
              </a:rPr>
              <a:t>or</a:t>
            </a:r>
          </a:p>
          <a:p>
            <a:pPr>
              <a:lnSpc>
                <a:spcPct val="100000"/>
              </a:lnSpc>
            </a:pPr>
            <a:r>
              <a:rPr lang="en-GB" sz="2000" b="0" dirty="0">
                <a:solidFill>
                  <a:srgbClr val="FF0000"/>
                </a:solidFill>
                <a:latin typeface="Arial"/>
                <a:cs typeface="Arial"/>
              </a:rPr>
              <a:t>Null hypothesis (H</a:t>
            </a:r>
            <a:r>
              <a:rPr lang="en-GB" sz="2000" b="0" baseline="-25000" dirty="0">
                <a:solidFill>
                  <a:srgbClr val="FF0000"/>
                </a:solidFill>
                <a:latin typeface="Arial"/>
                <a:cs typeface="Arial"/>
              </a:rPr>
              <a:t>0</a:t>
            </a:r>
            <a:r>
              <a:rPr lang="en-GB" sz="2000" b="0" dirty="0">
                <a:solidFill>
                  <a:srgbClr val="FF0000"/>
                </a:solidFill>
                <a:latin typeface="Arial"/>
                <a:cs typeface="Arial"/>
              </a:rPr>
              <a:t>):  There is </a:t>
            </a:r>
            <a:r>
              <a:rPr lang="en-GB" sz="2000" dirty="0">
                <a:solidFill>
                  <a:srgbClr val="FF0000"/>
                </a:solidFill>
                <a:latin typeface="Arial"/>
                <a:cs typeface="Arial"/>
              </a:rPr>
              <a:t>no</a:t>
            </a:r>
            <a:r>
              <a:rPr lang="en-GB" sz="2000" b="0" dirty="0">
                <a:solidFill>
                  <a:srgbClr val="FF0000"/>
                </a:solidFill>
                <a:latin typeface="Arial"/>
                <a:cs typeface="Arial"/>
              </a:rPr>
              <a:t> difference in the proportions(s)of [subset(s) of dependent variable] between/among [subsets of independent variable].                     </a:t>
            </a:r>
            <a:r>
              <a:rPr lang="en-GB" sz="2000" b="0" dirty="0">
                <a:solidFill>
                  <a:schemeClr val="tx1"/>
                </a:solidFill>
                <a:latin typeface="Arial"/>
                <a:cs typeface="Arial"/>
              </a:rPr>
              <a:t>or</a:t>
            </a:r>
          </a:p>
          <a:p>
            <a:pPr>
              <a:lnSpc>
                <a:spcPct val="100000"/>
              </a:lnSpc>
            </a:pPr>
            <a:r>
              <a:rPr lang="en-GB" sz="2000" b="0" dirty="0">
                <a:solidFill>
                  <a:srgbClr val="FF0000"/>
                </a:solidFill>
                <a:latin typeface="Arial"/>
                <a:cs typeface="Arial"/>
              </a:rPr>
              <a:t>Null hypothesis (H</a:t>
            </a:r>
            <a:r>
              <a:rPr lang="en-GB" sz="2000" b="0" baseline="-25000" dirty="0">
                <a:solidFill>
                  <a:srgbClr val="FF0000"/>
                </a:solidFill>
                <a:latin typeface="Arial"/>
                <a:cs typeface="Arial"/>
              </a:rPr>
              <a:t>0</a:t>
            </a:r>
            <a:r>
              <a:rPr lang="en-GB" sz="2000" b="0" dirty="0">
                <a:solidFill>
                  <a:srgbClr val="FF0000"/>
                </a:solidFill>
                <a:latin typeface="Arial"/>
                <a:cs typeface="Arial"/>
              </a:rPr>
              <a:t>): There is </a:t>
            </a:r>
            <a:r>
              <a:rPr lang="en-GB" sz="2000" dirty="0">
                <a:solidFill>
                  <a:srgbClr val="FF0000"/>
                </a:solidFill>
                <a:latin typeface="Arial"/>
                <a:cs typeface="Arial"/>
              </a:rPr>
              <a:t>no</a:t>
            </a:r>
            <a:r>
              <a:rPr lang="en-GB" sz="2000" b="0" dirty="0">
                <a:solidFill>
                  <a:srgbClr val="FF0000"/>
                </a:solidFill>
                <a:latin typeface="Arial"/>
                <a:cs typeface="Arial"/>
              </a:rPr>
              <a:t> correlation between [dependent variable] and [independent variable].</a:t>
            </a:r>
          </a:p>
          <a:p>
            <a:pPr>
              <a:lnSpc>
                <a:spcPct val="100000"/>
              </a:lnSpc>
            </a:pPr>
            <a:r>
              <a:rPr lang="en-GB" sz="2000" b="0" dirty="0">
                <a:latin typeface="Arial"/>
                <a:cs typeface="Arial"/>
              </a:rPr>
              <a:t>2. Alternative hypothesis (H</a:t>
            </a:r>
            <a:r>
              <a:rPr lang="en-GB" sz="2000" b="0" baseline="-25000" dirty="0">
                <a:latin typeface="Arial"/>
                <a:cs typeface="Arial"/>
              </a:rPr>
              <a:t>1</a:t>
            </a:r>
            <a:r>
              <a:rPr lang="en-GB" sz="2000" b="0" dirty="0">
                <a:latin typeface="Arial"/>
                <a:cs typeface="Arial"/>
              </a:rPr>
              <a:t>):  There appears to be an effect on the population – so you copy what you wrote for the Null hypothesis but remove the ‘no’ and replace with ‘</a:t>
            </a:r>
            <a:r>
              <a:rPr lang="en-GB" sz="2000" dirty="0">
                <a:latin typeface="Arial"/>
                <a:cs typeface="Arial"/>
              </a:rPr>
              <a:t>a’  </a:t>
            </a:r>
            <a:r>
              <a:rPr lang="en-GB" sz="2000" b="0" dirty="0">
                <a:latin typeface="Arial"/>
                <a:cs typeface="Arial"/>
              </a:rPr>
              <a:t>For example:</a:t>
            </a:r>
          </a:p>
          <a:p>
            <a:pPr>
              <a:lnSpc>
                <a:spcPct val="100000"/>
              </a:lnSpc>
            </a:pPr>
            <a:r>
              <a:rPr lang="en-GB" sz="2000" b="0" dirty="0">
                <a:solidFill>
                  <a:srgbClr val="FF0000"/>
                </a:solidFill>
                <a:latin typeface="Arial"/>
                <a:cs typeface="Arial"/>
              </a:rPr>
              <a:t>Alt hypothesis (H</a:t>
            </a:r>
            <a:r>
              <a:rPr lang="en-GB" sz="2000" b="0" baseline="-25000" dirty="0">
                <a:solidFill>
                  <a:srgbClr val="FF0000"/>
                </a:solidFill>
                <a:latin typeface="Arial"/>
                <a:cs typeface="Arial"/>
              </a:rPr>
              <a:t>1</a:t>
            </a:r>
            <a:r>
              <a:rPr lang="en-GB" sz="2000" b="0" dirty="0">
                <a:solidFill>
                  <a:srgbClr val="FF0000"/>
                </a:solidFill>
                <a:latin typeface="Arial"/>
                <a:cs typeface="Arial"/>
              </a:rPr>
              <a:t>): There is </a:t>
            </a:r>
            <a:r>
              <a:rPr lang="en-GB" sz="2000" dirty="0">
                <a:solidFill>
                  <a:srgbClr val="FF0000"/>
                </a:solidFill>
                <a:latin typeface="Arial"/>
                <a:cs typeface="Arial"/>
              </a:rPr>
              <a:t>a</a:t>
            </a:r>
            <a:r>
              <a:rPr lang="en-GB" sz="2000" b="0" dirty="0">
                <a:solidFill>
                  <a:srgbClr val="FF0000"/>
                </a:solidFill>
                <a:latin typeface="Arial"/>
                <a:cs typeface="Arial"/>
              </a:rPr>
              <a:t> correlation between [dependent variable] and [independent variable].</a:t>
            </a: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
        <p:nvSpPr>
          <p:cNvPr id="6" name="TextBox 5">
            <a:extLst>
              <a:ext uri="{FF2B5EF4-FFF2-40B4-BE49-F238E27FC236}">
                <a16:creationId xmlns:a16="http://schemas.microsoft.com/office/drawing/2014/main" id="{1841CE34-1B2E-88D5-0C3F-506E8C37BB7B}"/>
              </a:ext>
            </a:extLst>
          </p:cNvPr>
          <p:cNvSpPr txBox="1"/>
          <p:nvPr/>
        </p:nvSpPr>
        <p:spPr>
          <a:xfrm>
            <a:off x="3356146" y="5298491"/>
            <a:ext cx="7811780" cy="1477328"/>
          </a:xfrm>
          <a:prstGeom prst="rect">
            <a:avLst/>
          </a:prstGeom>
          <a:noFill/>
        </p:spPr>
        <p:txBody>
          <a:bodyPr wrap="square" lIns="91440" tIns="45720" rIns="91440" bIns="45720" anchor="t">
            <a:spAutoFit/>
          </a:bodyPr>
          <a:lstStyle/>
          <a:p>
            <a:r>
              <a:rPr lang="en-GB" dirty="0"/>
              <a:t>L</a:t>
            </a:r>
            <a:r>
              <a:rPr lang="en-GB" sz="1800" b="0" dirty="0"/>
              <a:t>eave the hypotheses as </a:t>
            </a:r>
            <a:r>
              <a:rPr lang="en-GB" dirty="0"/>
              <a:t>two </a:t>
            </a:r>
            <a:r>
              <a:rPr lang="en-GB" sz="1800" b="0" dirty="0"/>
              <a:t>statements for now – after your </a:t>
            </a:r>
            <a:r>
              <a:rPr lang="en-GB" dirty="0"/>
              <a:t>statistical </a:t>
            </a:r>
            <a:r>
              <a:rPr lang="en-GB" sz="1800" b="0" dirty="0"/>
              <a:t>analysis </a:t>
            </a:r>
            <a:r>
              <a:rPr lang="en-GB" dirty="0"/>
              <a:t>test, </a:t>
            </a:r>
            <a:r>
              <a:rPr lang="en-GB" sz="1800" b="0" dirty="0"/>
              <a:t>you </a:t>
            </a:r>
            <a:r>
              <a:rPr lang="en-GB" dirty="0"/>
              <a:t>will </a:t>
            </a:r>
            <a:r>
              <a:rPr lang="en-GB" sz="1800" b="0" dirty="0"/>
              <a:t>choose one or the other.</a:t>
            </a:r>
            <a:r>
              <a:rPr lang="en-GB" dirty="0"/>
              <a:t> (</a:t>
            </a:r>
            <a:r>
              <a:rPr lang="en-GB" i="1" dirty="0"/>
              <a:t>You will report: "We fail to reject the null hypothesis" with no significant result, or if you do have significance [p-value = &lt; 0.05] you can state "We reject the null hypothesis".   More guidance on hypothesis testing is given in the lectures</a:t>
            </a:r>
            <a:r>
              <a:rPr lang="en-GB" dirty="0"/>
              <a:t>.)</a:t>
            </a:r>
            <a:endParaRPr lang="en-GB" dirty="0">
              <a:cs typeface="Arial"/>
            </a:endParaRPr>
          </a:p>
        </p:txBody>
      </p:sp>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3.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10814</TotalTime>
  <Words>940</Words>
  <Application>Microsoft Office PowerPoint</Application>
  <PresentationFormat>Widescreen</PresentationFormat>
  <Paragraphs>43</Paragraphs>
  <Slides>5</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Herts Theme</vt:lpstr>
      <vt:lpstr>PowerPoint Presentation</vt:lpstr>
      <vt:lpstr>PowerPoint Presentation</vt:lpstr>
      <vt:lpstr>This dataset is interesting to us because (one sentence):  From the column headings in your dataset choose ONE independent * and ONE dependent variable .  Our  Independent variable is: (the variable that remains constant /could cause an effect  on dep var)                    This  Independent variable datatype is (select one): Nominal/categorial  OR Ordinal OR Interval/measurement data. Our Dependent variable is: (your outcome variable that answers your RQ)                    This Dependent variable datatype is  (select one): Nominal/categorial  OR Ordinal OR Interval/measurement data</vt:lpstr>
      <vt:lpstr>Template 1: Interval/Ordinal vs Interval/Ordinal: “Is there a correlation between [dependent interval or ordinal variable] and [independent interval or ordinal variable?]”.   Template2 :Interval/Ordinal vs Nominal. data “Is there a difference in the mean of [dependent interval variable  or  dependent ordinal variable] between [independent nominal variable] and [independent nominal variable?]”.  Template 3:  Nominal vs Nominal  data (frequencies): “Is there a difference in proportions of [dependent nominal variable] between [independent nominal variable] and [independent nominal variable]?”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GHOUSE MOHIDDIN</cp:lastModifiedBy>
  <cp:revision>235</cp:revision>
  <dcterms:created xsi:type="dcterms:W3CDTF">2019-10-01T08:37:56Z</dcterms:created>
  <dcterms:modified xsi:type="dcterms:W3CDTF">2024-11-22T15:51:27Z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