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40"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54001" y="323793"/>
            <a:ext cx="4822452" cy="488392"/>
          </a:xfrm>
        </p:spPr>
        <p:txBody>
          <a:bodyPr/>
          <a:lstStyle/>
          <a:p>
            <a:r>
              <a:rPr lang="en-GB" sz="1400" dirty="0"/>
              <a:t>7COM1079-2024  Student Group No: A169</a:t>
            </a:r>
          </a:p>
          <a:p>
            <a:r>
              <a:rPr lang="en-GB" dirty="0"/>
              <a:t>	             	             </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err="1">
                <a:solidFill>
                  <a:schemeClr val="bg2"/>
                </a:solidFill>
              </a:rPr>
              <a:t>Muqtadir</a:t>
            </a:r>
            <a:r>
              <a:rPr lang="en-US" sz="1500" dirty="0">
                <a:solidFill>
                  <a:schemeClr val="bg2"/>
                </a:solidFill>
              </a:rPr>
              <a:t> Siddiqui Mohammed Abdul</a:t>
            </a:r>
          </a:p>
          <a:p>
            <a:pPr marL="342900" indent="-342900">
              <a:buFont typeface="+mj-lt"/>
              <a:buAutoNum type="arabicPeriod"/>
            </a:pPr>
            <a:r>
              <a:rPr lang="en-US" sz="1500" dirty="0" err="1">
                <a:solidFill>
                  <a:schemeClr val="bg2"/>
                </a:solidFill>
              </a:rPr>
              <a:t>kashif</a:t>
            </a:r>
            <a:r>
              <a:rPr lang="en-US" sz="1500" dirty="0">
                <a:solidFill>
                  <a:schemeClr val="bg2"/>
                </a:solidFill>
              </a:rPr>
              <a:t>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
        <p:nvSpPr>
          <p:cNvPr id="10" name="TextBox 9">
            <a:extLst>
              <a:ext uri="{FF2B5EF4-FFF2-40B4-BE49-F238E27FC236}">
                <a16:creationId xmlns:a16="http://schemas.microsoft.com/office/drawing/2014/main" id="{800B0757-0D26-E67B-533C-745441FF45F7}"/>
              </a:ext>
            </a:extLst>
          </p:cNvPr>
          <p:cNvSpPr txBox="1"/>
          <p:nvPr/>
        </p:nvSpPr>
        <p:spPr>
          <a:xfrm>
            <a:off x="857134" y="2587833"/>
            <a:ext cx="9763433" cy="892552"/>
          </a:xfrm>
          <a:prstGeom prst="rect">
            <a:avLst/>
          </a:prstGeom>
          <a:noFill/>
        </p:spPr>
        <p:txBody>
          <a:bodyPr wrap="square" rtlCol="0">
            <a:spAutoFit/>
          </a:bodyPr>
          <a:lstStyle/>
          <a:p>
            <a:r>
              <a:rPr lang="en-US" sz="2800" b="1" dirty="0">
                <a:solidFill>
                  <a:schemeClr val="bg2"/>
                </a:solidFill>
              </a:rPr>
              <a:t>Research question</a:t>
            </a:r>
            <a:r>
              <a:rPr lang="en-US" sz="2800" dirty="0">
                <a:solidFill>
                  <a:schemeClr val="bg2"/>
                </a:solidFill>
              </a:rPr>
              <a:t>: </a:t>
            </a:r>
            <a:r>
              <a:rPr lang="en-US" sz="2400" dirty="0">
                <a:solidFill>
                  <a:schemeClr val="bg2"/>
                </a:solidFill>
              </a:rPr>
              <a:t>Is there a correlation between a movie's duration and its average votes on IMDb?</a:t>
            </a:r>
          </a:p>
        </p:txBody>
      </p:sp>
      <p:sp>
        <p:nvSpPr>
          <p:cNvPr id="11" name="TextBox 10">
            <a:extLst>
              <a:ext uri="{FF2B5EF4-FFF2-40B4-BE49-F238E27FC236}">
                <a16:creationId xmlns:a16="http://schemas.microsoft.com/office/drawing/2014/main" id="{E4A7F0B2-31E4-AEBF-6E7D-963C31875B5F}"/>
              </a:ext>
            </a:extLst>
          </p:cNvPr>
          <p:cNvSpPr txBox="1"/>
          <p:nvPr/>
        </p:nvSpPr>
        <p:spPr>
          <a:xfrm>
            <a:off x="857134" y="3818216"/>
            <a:ext cx="9448800" cy="369332"/>
          </a:xfrm>
          <a:prstGeom prst="rect">
            <a:avLst/>
          </a:prstGeom>
          <a:noFill/>
        </p:spPr>
        <p:txBody>
          <a:bodyPr wrap="square" rtlCol="0">
            <a:spAutoFit/>
          </a:bodyPr>
          <a:lstStyle/>
          <a:p>
            <a:r>
              <a:rPr lang="en-US" sz="1800" dirty="0">
                <a:solidFill>
                  <a:schemeClr val="bg2"/>
                </a:solidFill>
              </a:rPr>
              <a:t>Tutorial Presentation for Feedback</a:t>
            </a:r>
            <a:endParaRPr lang="en-US" dirty="0">
              <a:solidFill>
                <a:schemeClr val="bg2"/>
              </a:solidFill>
            </a:endParaRPr>
          </a:p>
        </p:txBody>
      </p:sp>
      <p:sp>
        <p:nvSpPr>
          <p:cNvPr id="12" name="TextBox 11">
            <a:extLst>
              <a:ext uri="{FF2B5EF4-FFF2-40B4-BE49-F238E27FC236}">
                <a16:creationId xmlns:a16="http://schemas.microsoft.com/office/drawing/2014/main" id="{51B227C4-38E9-D931-BC58-C79E9CF94F81}"/>
              </a:ext>
            </a:extLst>
          </p:cNvPr>
          <p:cNvSpPr txBox="1"/>
          <p:nvPr/>
        </p:nvSpPr>
        <p:spPr>
          <a:xfrm>
            <a:off x="954001" y="4578834"/>
            <a:ext cx="2495666" cy="369332"/>
          </a:xfrm>
          <a:prstGeom prst="rect">
            <a:avLst/>
          </a:prstGeom>
          <a:noFill/>
        </p:spPr>
        <p:txBody>
          <a:bodyPr wrap="square" rtlCol="0">
            <a:spAutoFit/>
          </a:bodyPr>
          <a:lstStyle/>
          <a:p>
            <a:r>
              <a:rPr lang="en-US" dirty="0">
                <a:solidFill>
                  <a:schemeClr val="bg2"/>
                </a:solidFill>
              </a:rPr>
              <a:t>Date: 22/11/2024</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pPr algn="ctr">
              <a:lnSpc>
                <a:spcPct val="90000"/>
              </a:lnSpc>
              <a:spcAft>
                <a:spcPts val="600"/>
              </a:spcAft>
            </a:pPr>
            <a:r>
              <a:rPr lang="en-US" sz="1600" kern="1200" dirty="0">
                <a:solidFill>
                  <a:schemeClr val="tx1">
                    <a:tint val="75000"/>
                  </a:schemeClr>
                </a:solidFill>
                <a:latin typeface="+mn-lt"/>
                <a:ea typeface="+mn-ea"/>
                <a:cs typeface="+mn-cs"/>
              </a:rPr>
              <a:t>Analyzing the Correlation Between Movie Duration and IMDb Average Votes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a:extLst>
              <a:ext uri="{FF2B5EF4-FFF2-40B4-BE49-F238E27FC236}">
                <a16:creationId xmlns:a16="http://schemas.microsoft.com/office/drawing/2014/main" id="{C96EFA83-9C43-8D7E-DB2A-F7E0D063464B}"/>
              </a:ext>
            </a:extLst>
          </p:cNvPr>
          <p:cNvPicPr>
            <a:picLocks noChangeAspect="1"/>
          </p:cNvPicPr>
          <p:nvPr/>
        </p:nvPicPr>
        <p:blipFill>
          <a:blip r:embed="rId2"/>
          <a:stretch>
            <a:fillRect/>
          </a:stretch>
        </p:blipFill>
        <p:spPr>
          <a:xfrm>
            <a:off x="654686" y="1560838"/>
            <a:ext cx="10882627" cy="3591265"/>
          </a:xfrm>
          <a:prstGeom prst="rect">
            <a:avLst/>
          </a:prstGeom>
        </p:spPr>
      </p:pic>
    </p:spTree>
    <p:extLst>
      <p:ext uri="{BB962C8B-B14F-4D97-AF65-F5344CB8AC3E}">
        <p14:creationId xmlns:p14="http://schemas.microsoft.com/office/powerpoint/2010/main" val="163504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ACEC4-9B8B-77FD-06F4-BCDA587D8E81}"/>
              </a:ext>
            </a:extLst>
          </p:cNvPr>
          <p:cNvPicPr>
            <a:picLocks noChangeAspect="1"/>
          </p:cNvPicPr>
          <p:nvPr/>
        </p:nvPicPr>
        <p:blipFill>
          <a:blip r:embed="rId2"/>
          <a:srcRect b="50155"/>
          <a:stretch/>
        </p:blipFill>
        <p:spPr>
          <a:xfrm>
            <a:off x="279674" y="962658"/>
            <a:ext cx="10905066" cy="1793765"/>
          </a:xfrm>
          <a:prstGeom prst="rect">
            <a:avLst/>
          </a:prstGeom>
        </p:spPr>
      </p:pic>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lnSpc>
                <a:spcPct val="90000"/>
              </a:lnSpc>
              <a:spcAft>
                <a:spcPts val="600"/>
              </a:spcAft>
            </a:pPr>
            <a:r>
              <a:rPr lang="en-US" sz="900" kern="1200" dirty="0">
                <a:solidFill>
                  <a:schemeClr val="tx1">
                    <a:tint val="75000"/>
                  </a:schemeClr>
                </a:solidFill>
                <a:latin typeface="+mn-lt"/>
                <a:ea typeface="+mn-ea"/>
                <a:cs typeface="+mn-cs"/>
              </a:rPr>
              <a:t>Analyzing the Correlation Between Movie Duration and IMDb Average Votes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4D355CA-84B7-41B1-B164-8BB439CC7C6B}" type="slidenum">
              <a:rPr lang="en-US" sz="1200" smtClean="0">
                <a:solidFill>
                  <a:schemeClr val="tx1">
                    <a:tint val="75000"/>
                  </a:schemeClr>
                </a:solidFill>
              </a:rPr>
              <a:pPr>
                <a:spcAft>
                  <a:spcPts val="600"/>
                </a:spcAft>
              </a:pPr>
              <a:t>3</a:t>
            </a:fld>
            <a:endParaRPr lang="en-US" sz="1200">
              <a:solidFill>
                <a:schemeClr val="tx1">
                  <a:tint val="75000"/>
                </a:schemeClr>
              </a:solidFill>
            </a:endParaRPr>
          </a:p>
        </p:txBody>
      </p:sp>
      <p:sp>
        <p:nvSpPr>
          <p:cNvPr id="7" name="TextBox 6">
            <a:extLst>
              <a:ext uri="{FF2B5EF4-FFF2-40B4-BE49-F238E27FC236}">
                <a16:creationId xmlns:a16="http://schemas.microsoft.com/office/drawing/2014/main" id="{0B34B97E-B9F9-A2B2-1E74-3C3E54EE0DB7}"/>
              </a:ext>
            </a:extLst>
          </p:cNvPr>
          <p:cNvSpPr txBox="1"/>
          <p:nvPr/>
        </p:nvSpPr>
        <p:spPr>
          <a:xfrm>
            <a:off x="279674" y="442451"/>
            <a:ext cx="4960920" cy="369332"/>
          </a:xfrm>
          <a:prstGeom prst="rect">
            <a:avLst/>
          </a:prstGeom>
          <a:noFill/>
        </p:spPr>
        <p:txBody>
          <a:bodyPr wrap="square" rtlCol="0">
            <a:spAutoFit/>
          </a:bodyPr>
          <a:lstStyle/>
          <a:p>
            <a:pPr marL="285750" indent="-285750">
              <a:buFont typeface="Wingdings" panose="05000000000000000000" pitchFamily="2" charset="2"/>
              <a:buChar char="v"/>
            </a:pPr>
            <a:r>
              <a:rPr lang="en-US" b="1" u="sng" dirty="0"/>
              <a:t>Sample data:</a:t>
            </a:r>
          </a:p>
        </p:txBody>
      </p:sp>
      <p:sp>
        <p:nvSpPr>
          <p:cNvPr id="8" name="TextBox 7">
            <a:extLst>
              <a:ext uri="{FF2B5EF4-FFF2-40B4-BE49-F238E27FC236}">
                <a16:creationId xmlns:a16="http://schemas.microsoft.com/office/drawing/2014/main" id="{D192DE93-0C8F-355E-0F90-DF3BB0093809}"/>
              </a:ext>
            </a:extLst>
          </p:cNvPr>
          <p:cNvSpPr txBox="1"/>
          <p:nvPr/>
        </p:nvSpPr>
        <p:spPr>
          <a:xfrm>
            <a:off x="279674" y="3105834"/>
            <a:ext cx="11587861" cy="646331"/>
          </a:xfrm>
          <a:prstGeom prst="rect">
            <a:avLst/>
          </a:prstGeom>
          <a:noFill/>
        </p:spPr>
        <p:txBody>
          <a:bodyPr wrap="square" rtlCol="0">
            <a:spAutoFit/>
          </a:bodyPr>
          <a:lstStyle/>
          <a:p>
            <a:pPr marL="285750" indent="-285750">
              <a:buFont typeface="Wingdings" panose="05000000000000000000" pitchFamily="2" charset="2"/>
              <a:buChar char="v"/>
            </a:pPr>
            <a:r>
              <a:rPr lang="en-US" b="1" u="sng" dirty="0"/>
              <a:t>Columns used</a:t>
            </a:r>
            <a:r>
              <a:rPr lang="en-US" dirty="0"/>
              <a:t>:  1. duration </a:t>
            </a:r>
          </a:p>
          <a:p>
            <a:pPr lvl="4"/>
            <a:r>
              <a:rPr lang="en-US" dirty="0"/>
              <a:t>   2. avg_vote 			</a:t>
            </a:r>
          </a:p>
        </p:txBody>
      </p:sp>
      <p:sp>
        <p:nvSpPr>
          <p:cNvPr id="10" name="TextBox 9">
            <a:extLst>
              <a:ext uri="{FF2B5EF4-FFF2-40B4-BE49-F238E27FC236}">
                <a16:creationId xmlns:a16="http://schemas.microsoft.com/office/drawing/2014/main" id="{DA3B9CE3-21C4-0B01-A49D-A3E5EBCF015F}"/>
              </a:ext>
            </a:extLst>
          </p:cNvPr>
          <p:cNvSpPr txBox="1"/>
          <p:nvPr/>
        </p:nvSpPr>
        <p:spPr>
          <a:xfrm>
            <a:off x="279674" y="3977858"/>
            <a:ext cx="112776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The dataset contains </a:t>
            </a:r>
            <a:r>
              <a:rPr lang="en-US" b="1" dirty="0"/>
              <a:t>81,273 rows</a:t>
            </a:r>
            <a:r>
              <a:rPr lang="en-US" dirty="0"/>
              <a:t> in total.</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DSXXX number and filename)</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variable that remains constant /could cause an effect  on dep var)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  OR Ordinal OR 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(your outcome variable that answers your RQ)</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Nominal/categorial  OR Ordinal OR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10840</TotalTime>
  <Words>965</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Herts Theme</vt:lpstr>
      <vt:lpstr>PowerPoint Presentation</vt:lpstr>
      <vt:lpstr>PowerPoint Presentation</vt:lpstr>
      <vt:lpstr>PowerPoint Presentation</vt:lpstr>
      <vt:lpstr>This dataset is interesting to us because (one sentence):  From the column headings in your dataset choose ONE independent * and ONE dependent variable .  Our  Independent variable is: (the variable that remains constant /could cause an effect  on dep var)                    This  Independent variable datatype is (select one): Nominal/categorial  OR Ordinal OR Interval/measurement data. Our Dependent variable is: (your outcome variable that answers your RQ)                    This Dependent variable datatype is  (select one): Nominal/categorial  OR Ordinal OR Interval/measurement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GHOUSE MOHIDDIN</cp:lastModifiedBy>
  <cp:revision>236</cp:revision>
  <dcterms:created xsi:type="dcterms:W3CDTF">2019-10-01T08:37:56Z</dcterms:created>
  <dcterms:modified xsi:type="dcterms:W3CDTF">2024-11-22T16:24:18Z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