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handoutMasterIdLst>
    <p:handoutMasterId r:id="rId13"/>
  </p:handoutMasterIdLst>
  <p:sldIdLst>
    <p:sldId id="289" r:id="rId5"/>
    <p:sldId id="339" r:id="rId6"/>
    <p:sldId id="329" r:id="rId7"/>
    <p:sldId id="336" r:id="rId8"/>
    <p:sldId id="260" r:id="rId9"/>
    <p:sldId id="340" r:id="rId10"/>
    <p:sldId id="33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65" d="100"/>
          <a:sy n="65" d="100"/>
        </p:scale>
        <p:origin x="1048" y="28"/>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26/11/2024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26/11/2024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noRot="1" noChangeAspect="1"/>
          </p:cNvSpPr>
          <p:nvPr>
            <p:ph type="sldImg"/>
          </p:nvPr>
        </p:nvSpPr>
        <p:spPr>
          <a:xfrm>
            <a:off x="685800" y="1143000"/>
            <a:ext cx="5486400" cy="3086100"/>
          </a:xfrm>
          <a:prstGeom prst="rect">
            <a:avLst/>
          </a:prstGeom>
        </p:spPr>
      </p:sp>
      <p:sp>
        <p:nvSpPr>
          <p:cNvPr id="143"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44"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F2152A03-473D-4693-94B3-2C4A26E4B7E1}" type="slidenum">
              <a:rPr lang="en-GB" sz="1200" b="0" strike="noStrike" spc="-1">
                <a:latin typeface="Times New Roman"/>
              </a:rPr>
              <a:t>5</a:t>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noRot="1" noChangeAspect="1"/>
          </p:cNvSpPr>
          <p:nvPr>
            <p:ph type="sldImg"/>
          </p:nvPr>
        </p:nvSpPr>
        <p:spPr>
          <a:xfrm>
            <a:off x="685800" y="1143000"/>
            <a:ext cx="5486400" cy="3086100"/>
          </a:xfrm>
          <a:prstGeom prst="rect">
            <a:avLst/>
          </a:prstGeom>
        </p:spPr>
      </p:sp>
      <p:sp>
        <p:nvSpPr>
          <p:cNvPr id="143"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44"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F2152A03-473D-4693-94B3-2C4A26E4B7E1}" type="slidenum">
              <a:rPr lang="en-GB" sz="1200" b="0" strike="noStrike" spc="-1">
                <a:latin typeface="Times New Roman"/>
              </a:rPr>
              <a:t>6</a:t>
            </a:fld>
            <a:endParaRPr lang="en-US" sz="1200" b="0" strike="noStrike" spc="-1">
              <a:latin typeface="Times New Roman"/>
            </a:endParaRPr>
          </a:p>
        </p:txBody>
      </p:sp>
    </p:spTree>
    <p:extLst>
      <p:ext uri="{BB962C8B-B14F-4D97-AF65-F5344CB8AC3E}">
        <p14:creationId xmlns:p14="http://schemas.microsoft.com/office/powerpoint/2010/main" val="3631245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7</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a:t>7COM1079-2024  Student Group No: A169                             </a:t>
            </a:r>
            <a:endParaRPr lang="en-GB" dirty="0"/>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a:t>7COM1079-2024  Student Group No: A169                             </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3014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a:t>7COM1079-2024  Student Group No: A169                             </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a:t>7COM1079-2024  Student Group No: A169                             </a:t>
            </a:r>
            <a:endParaRPr lang="en-GB" dirty="0"/>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a:t>7COM1079-2024  Student Group No: A169                             </a:t>
            </a:r>
            <a:endParaRPr lang="en-GB" dirty="0"/>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a:t>7COM1079-2024  Student Group No: A169                             </a:t>
            </a:r>
            <a:endParaRPr lang="en-GB" dirty="0"/>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a:t>7COM1079-2024  Student Group No: A169                             </a:t>
            </a:r>
            <a:endParaRPr lang="en-GB" dirty="0"/>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a:t>7COM1079-2024  Student Group No: A169                             </a:t>
            </a:r>
            <a:endParaRPr lang="en-GB" dirty="0"/>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a:t>7COM1079-2024  Student Group No: A169                             </a:t>
            </a:r>
            <a:endParaRPr lang="en-GB" dirty="0"/>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 id="2147483724" r:id="rId14"/>
  </p:sldLayoutIdLst>
  <p:hf hdr="0" ft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a:xfrm>
            <a:off x="954001" y="1890000"/>
            <a:ext cx="2329974" cy="360000"/>
          </a:xfrm>
        </p:spPr>
        <p:txBody>
          <a:bodyPr/>
          <a:lstStyle/>
          <a:p>
            <a:r>
              <a:rPr lang="en-US" sz="2000" dirty="0"/>
              <a:t>Group Name: A169</a:t>
            </a:r>
          </a:p>
        </p:txBody>
      </p:sp>
      <p:sp>
        <p:nvSpPr>
          <p:cNvPr id="5" name="TextBox 4">
            <a:extLst>
              <a:ext uri="{FF2B5EF4-FFF2-40B4-BE49-F238E27FC236}">
                <a16:creationId xmlns:a16="http://schemas.microsoft.com/office/drawing/2014/main" id="{CDC8A928-89F7-17E4-88AF-174B60B17FE5}"/>
              </a:ext>
            </a:extLst>
          </p:cNvPr>
          <p:cNvSpPr txBox="1"/>
          <p:nvPr/>
        </p:nvSpPr>
        <p:spPr>
          <a:xfrm>
            <a:off x="5152104" y="244824"/>
            <a:ext cx="3175820" cy="323165"/>
          </a:xfrm>
          <a:prstGeom prst="rect">
            <a:avLst/>
          </a:prstGeom>
          <a:noFill/>
        </p:spPr>
        <p:txBody>
          <a:bodyPr wrap="square" rtlCol="0">
            <a:spAutoFit/>
          </a:bodyPr>
          <a:lstStyle/>
          <a:p>
            <a:r>
              <a:rPr lang="en-GB" sz="1500" dirty="0">
                <a:solidFill>
                  <a:schemeClr val="bg2"/>
                </a:solidFill>
              </a:rPr>
              <a:t>Names of Student Attendees: </a:t>
            </a:r>
            <a:endParaRPr lang="en-US" sz="1500" dirty="0">
              <a:solidFill>
                <a:schemeClr val="bg2"/>
              </a:solidFill>
            </a:endParaRPr>
          </a:p>
        </p:txBody>
      </p:sp>
      <p:sp>
        <p:nvSpPr>
          <p:cNvPr id="6" name="TextBox 5">
            <a:extLst>
              <a:ext uri="{FF2B5EF4-FFF2-40B4-BE49-F238E27FC236}">
                <a16:creationId xmlns:a16="http://schemas.microsoft.com/office/drawing/2014/main" id="{D23AE479-E258-59D5-055E-38348B52C2AF}"/>
              </a:ext>
            </a:extLst>
          </p:cNvPr>
          <p:cNvSpPr txBox="1"/>
          <p:nvPr/>
        </p:nvSpPr>
        <p:spPr>
          <a:xfrm>
            <a:off x="7954297" y="244824"/>
            <a:ext cx="3744363" cy="1246495"/>
          </a:xfrm>
          <a:prstGeom prst="rect">
            <a:avLst/>
          </a:prstGeom>
          <a:noFill/>
        </p:spPr>
        <p:txBody>
          <a:bodyPr wrap="square" rtlCol="0">
            <a:spAutoFit/>
          </a:bodyPr>
          <a:lstStyle/>
          <a:p>
            <a:pPr marL="342900" indent="-342900">
              <a:buFont typeface="+mj-lt"/>
              <a:buAutoNum type="arabicPeriod"/>
            </a:pPr>
            <a:r>
              <a:rPr lang="en-US" sz="1500" dirty="0">
                <a:solidFill>
                  <a:schemeClr val="bg2"/>
                </a:solidFill>
              </a:rPr>
              <a:t>Ghouse Mohiddin Shaik</a:t>
            </a:r>
          </a:p>
          <a:p>
            <a:pPr marL="342900" indent="-342900">
              <a:buFont typeface="+mj-lt"/>
              <a:buAutoNum type="arabicPeriod"/>
            </a:pPr>
            <a:r>
              <a:rPr lang="en-US" sz="1500" dirty="0">
                <a:solidFill>
                  <a:schemeClr val="bg2"/>
                </a:solidFill>
              </a:rPr>
              <a:t>Muqtadir Siddiqui Mohammed Abdul</a:t>
            </a:r>
          </a:p>
          <a:p>
            <a:pPr marL="342900" indent="-342900">
              <a:buFont typeface="+mj-lt"/>
              <a:buAutoNum type="arabicPeriod"/>
            </a:pPr>
            <a:r>
              <a:rPr lang="en-US" sz="1500" dirty="0">
                <a:solidFill>
                  <a:schemeClr val="bg2"/>
                </a:solidFill>
              </a:rPr>
              <a:t>kashif Uddin Mohammed</a:t>
            </a:r>
          </a:p>
          <a:p>
            <a:pPr marL="342900" indent="-342900">
              <a:buFont typeface="+mj-lt"/>
              <a:buAutoNum type="arabicPeriod"/>
            </a:pPr>
            <a:r>
              <a:rPr lang="en-US" sz="1500" dirty="0">
                <a:solidFill>
                  <a:schemeClr val="bg2"/>
                </a:solidFill>
              </a:rPr>
              <a:t>Shahzad Hussain</a:t>
            </a:r>
          </a:p>
          <a:p>
            <a:pPr marL="342900" indent="-342900">
              <a:buFont typeface="+mj-lt"/>
              <a:buAutoNum type="arabicPeriod"/>
            </a:pPr>
            <a:r>
              <a:rPr lang="en-US" sz="1500" dirty="0">
                <a:solidFill>
                  <a:schemeClr val="bg2"/>
                </a:solidFill>
              </a:rPr>
              <a:t>Hassan Qureshi</a:t>
            </a:r>
          </a:p>
        </p:txBody>
      </p:sp>
      <p:sp>
        <p:nvSpPr>
          <p:cNvPr id="7" name="TextBox 6">
            <a:extLst>
              <a:ext uri="{FF2B5EF4-FFF2-40B4-BE49-F238E27FC236}">
                <a16:creationId xmlns:a16="http://schemas.microsoft.com/office/drawing/2014/main" id="{4F176AD0-2C57-DEFF-B05A-FB8A1988E0BC}"/>
              </a:ext>
            </a:extLst>
          </p:cNvPr>
          <p:cNvSpPr txBox="1"/>
          <p:nvPr/>
        </p:nvSpPr>
        <p:spPr>
          <a:xfrm>
            <a:off x="3283975" y="1831508"/>
            <a:ext cx="8414685" cy="830997"/>
          </a:xfrm>
          <a:prstGeom prst="rect">
            <a:avLst/>
          </a:prstGeom>
          <a:noFill/>
        </p:spPr>
        <p:txBody>
          <a:bodyPr wrap="square" rtlCol="0">
            <a:spAutoFit/>
          </a:bodyPr>
          <a:lstStyle/>
          <a:p>
            <a:r>
              <a:rPr lang="en-US" sz="2400" dirty="0">
                <a:solidFill>
                  <a:schemeClr val="bg2"/>
                </a:solidFill>
              </a:rPr>
              <a:t>Name of Student Presenting: Ghouse Mohiddin Shaik</a:t>
            </a:r>
          </a:p>
          <a:p>
            <a:endParaRPr lang="en-US" sz="2400" dirty="0">
              <a:solidFill>
                <a:schemeClr val="bg2"/>
              </a:solidFill>
            </a:endParaRPr>
          </a:p>
        </p:txBody>
      </p:sp>
      <p:sp>
        <p:nvSpPr>
          <p:cNvPr id="10" name="TextBox 9">
            <a:extLst>
              <a:ext uri="{FF2B5EF4-FFF2-40B4-BE49-F238E27FC236}">
                <a16:creationId xmlns:a16="http://schemas.microsoft.com/office/drawing/2014/main" id="{800B0757-0D26-E67B-533C-745441FF45F7}"/>
              </a:ext>
            </a:extLst>
          </p:cNvPr>
          <p:cNvSpPr txBox="1"/>
          <p:nvPr/>
        </p:nvSpPr>
        <p:spPr>
          <a:xfrm>
            <a:off x="857134" y="2516438"/>
            <a:ext cx="9763433" cy="892552"/>
          </a:xfrm>
          <a:prstGeom prst="rect">
            <a:avLst/>
          </a:prstGeom>
          <a:noFill/>
        </p:spPr>
        <p:txBody>
          <a:bodyPr wrap="square" rtlCol="0">
            <a:spAutoFit/>
          </a:bodyPr>
          <a:lstStyle/>
          <a:p>
            <a:r>
              <a:rPr lang="en-US" sz="2800" b="1" dirty="0">
                <a:solidFill>
                  <a:schemeClr val="bg2"/>
                </a:solidFill>
              </a:rPr>
              <a:t>Research question</a:t>
            </a:r>
            <a:r>
              <a:rPr lang="en-US" sz="2800" dirty="0">
                <a:solidFill>
                  <a:schemeClr val="bg2"/>
                </a:solidFill>
              </a:rPr>
              <a:t>: </a:t>
            </a:r>
            <a:r>
              <a:rPr lang="en-US" sz="2400" dirty="0">
                <a:solidFill>
                  <a:schemeClr val="bg2"/>
                </a:solidFill>
              </a:rPr>
              <a:t>Is there a correlation between a movie's duration and its average votes on IMDb?</a:t>
            </a:r>
          </a:p>
        </p:txBody>
      </p:sp>
      <p:sp>
        <p:nvSpPr>
          <p:cNvPr id="11" name="TextBox 10">
            <a:extLst>
              <a:ext uri="{FF2B5EF4-FFF2-40B4-BE49-F238E27FC236}">
                <a16:creationId xmlns:a16="http://schemas.microsoft.com/office/drawing/2014/main" id="{E4A7F0B2-31E4-AEBF-6E7D-963C31875B5F}"/>
              </a:ext>
            </a:extLst>
          </p:cNvPr>
          <p:cNvSpPr txBox="1"/>
          <p:nvPr/>
        </p:nvSpPr>
        <p:spPr>
          <a:xfrm>
            <a:off x="857134" y="3840982"/>
            <a:ext cx="9448800" cy="369332"/>
          </a:xfrm>
          <a:prstGeom prst="rect">
            <a:avLst/>
          </a:prstGeom>
          <a:noFill/>
        </p:spPr>
        <p:txBody>
          <a:bodyPr wrap="square" rtlCol="0">
            <a:spAutoFit/>
          </a:bodyPr>
          <a:lstStyle/>
          <a:p>
            <a:r>
              <a:rPr lang="en-US" sz="1800" dirty="0">
                <a:solidFill>
                  <a:schemeClr val="bg2"/>
                </a:solidFill>
              </a:rPr>
              <a:t>Tutorial Presentation for Feedback</a:t>
            </a:r>
            <a:endParaRPr lang="en-US" dirty="0">
              <a:solidFill>
                <a:schemeClr val="bg2"/>
              </a:solidFill>
            </a:endParaRPr>
          </a:p>
        </p:txBody>
      </p:sp>
      <p:sp>
        <p:nvSpPr>
          <p:cNvPr id="12" name="TextBox 11">
            <a:extLst>
              <a:ext uri="{FF2B5EF4-FFF2-40B4-BE49-F238E27FC236}">
                <a16:creationId xmlns:a16="http://schemas.microsoft.com/office/drawing/2014/main" id="{51B227C4-38E9-D931-BC58-C79E9CF94F81}"/>
              </a:ext>
            </a:extLst>
          </p:cNvPr>
          <p:cNvSpPr txBox="1"/>
          <p:nvPr/>
        </p:nvSpPr>
        <p:spPr>
          <a:xfrm>
            <a:off x="857134" y="4686989"/>
            <a:ext cx="2495666" cy="369332"/>
          </a:xfrm>
          <a:prstGeom prst="rect">
            <a:avLst/>
          </a:prstGeom>
          <a:noFill/>
        </p:spPr>
        <p:txBody>
          <a:bodyPr wrap="square" rtlCol="0">
            <a:spAutoFit/>
          </a:bodyPr>
          <a:lstStyle/>
          <a:p>
            <a:r>
              <a:rPr lang="en-US" dirty="0">
                <a:solidFill>
                  <a:schemeClr val="bg2"/>
                </a:solidFill>
              </a:rPr>
              <a:t>Date: 10/11/2024</a:t>
            </a:r>
          </a:p>
        </p:txBody>
      </p:sp>
      <p:sp>
        <p:nvSpPr>
          <p:cNvPr id="8" name="Slide Number Placeholder 7">
            <a:extLst>
              <a:ext uri="{FF2B5EF4-FFF2-40B4-BE49-F238E27FC236}">
                <a16:creationId xmlns:a16="http://schemas.microsoft.com/office/drawing/2014/main" id="{019653D2-E849-D694-0C6A-48554CF68868}"/>
              </a:ext>
            </a:extLst>
          </p:cNvPr>
          <p:cNvSpPr>
            <a:spLocks noGrp="1"/>
          </p:cNvSpPr>
          <p:nvPr>
            <p:ph type="sldNum" sz="quarter" idx="12"/>
          </p:nvPr>
        </p:nvSpPr>
        <p:spPr>
          <a:xfrm>
            <a:off x="11387260" y="6382344"/>
            <a:ext cx="622800" cy="230832"/>
          </a:xfrm>
        </p:spPr>
        <p:txBody>
          <a:bodyPr/>
          <a:lstStyle/>
          <a:p>
            <a:fld id="{E4D355CA-84B7-41B1-B164-8BB439CC7C6B}" type="slidenum">
              <a:rPr lang="en-GB" smtClean="0"/>
              <a:pPr/>
              <a:t>1</a:t>
            </a:fld>
            <a:endParaRPr lang="en-GB" dirty="0"/>
          </a:p>
        </p:txBody>
      </p:sp>
      <p:sp>
        <p:nvSpPr>
          <p:cNvPr id="9" name="TextBox 8">
            <a:extLst>
              <a:ext uri="{FF2B5EF4-FFF2-40B4-BE49-F238E27FC236}">
                <a16:creationId xmlns:a16="http://schemas.microsoft.com/office/drawing/2014/main" id="{02804C14-4EFA-7261-5D25-1E3EAF8CA730}"/>
              </a:ext>
            </a:extLst>
          </p:cNvPr>
          <p:cNvSpPr txBox="1"/>
          <p:nvPr/>
        </p:nvSpPr>
        <p:spPr>
          <a:xfrm>
            <a:off x="857134" y="244824"/>
            <a:ext cx="4572000" cy="3231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solidFill>
                  <a:srgbClr val="FFFFFF"/>
                </a:solidFill>
                <a:effectLst/>
                <a:uLnTx/>
                <a:uFillTx/>
                <a:latin typeface="Arial" panose="020B0604020202020204"/>
                <a:ea typeface="+mn-ea"/>
                <a:cs typeface="+mn-cs"/>
              </a:rPr>
              <a:t>7COM1079-2024  Student Group No: A169</a:t>
            </a:r>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BBACEC4-9B8B-77FD-06F4-BCDA587D8E81}"/>
              </a:ext>
            </a:extLst>
          </p:cNvPr>
          <p:cNvPicPr>
            <a:picLocks noChangeAspect="1"/>
          </p:cNvPicPr>
          <p:nvPr/>
        </p:nvPicPr>
        <p:blipFill>
          <a:blip r:embed="rId2"/>
          <a:srcRect b="50155"/>
          <a:stretch/>
        </p:blipFill>
        <p:spPr>
          <a:xfrm>
            <a:off x="279674" y="962658"/>
            <a:ext cx="11183328" cy="2555572"/>
          </a:xfrm>
          <a:prstGeom prst="rect">
            <a:avLst/>
          </a:prstGeom>
        </p:spPr>
      </p:pic>
      <p:sp>
        <p:nvSpPr>
          <p:cNvPr id="7" name="TextBox 6">
            <a:extLst>
              <a:ext uri="{FF2B5EF4-FFF2-40B4-BE49-F238E27FC236}">
                <a16:creationId xmlns:a16="http://schemas.microsoft.com/office/drawing/2014/main" id="{0B34B97E-B9F9-A2B2-1E74-3C3E54EE0DB7}"/>
              </a:ext>
            </a:extLst>
          </p:cNvPr>
          <p:cNvSpPr txBox="1"/>
          <p:nvPr/>
        </p:nvSpPr>
        <p:spPr>
          <a:xfrm>
            <a:off x="279674" y="442451"/>
            <a:ext cx="4960920" cy="430887"/>
          </a:xfrm>
          <a:prstGeom prst="rect">
            <a:avLst/>
          </a:prstGeom>
          <a:noFill/>
        </p:spPr>
        <p:txBody>
          <a:bodyPr wrap="square" rtlCol="0">
            <a:spAutoFit/>
          </a:bodyPr>
          <a:lstStyle/>
          <a:p>
            <a:pPr marL="285750" indent="-285750">
              <a:buFont typeface="Wingdings" panose="05000000000000000000" pitchFamily="2" charset="2"/>
              <a:buChar char="v"/>
            </a:pPr>
            <a:r>
              <a:rPr lang="en-US" sz="2200" b="1" u="sng" dirty="0"/>
              <a:t>Sample data:</a:t>
            </a:r>
          </a:p>
        </p:txBody>
      </p:sp>
      <p:sp>
        <p:nvSpPr>
          <p:cNvPr id="8" name="TextBox 7">
            <a:extLst>
              <a:ext uri="{FF2B5EF4-FFF2-40B4-BE49-F238E27FC236}">
                <a16:creationId xmlns:a16="http://schemas.microsoft.com/office/drawing/2014/main" id="{D192DE93-0C8F-355E-0F90-DF3BB0093809}"/>
              </a:ext>
            </a:extLst>
          </p:cNvPr>
          <p:cNvSpPr txBox="1"/>
          <p:nvPr/>
        </p:nvSpPr>
        <p:spPr>
          <a:xfrm>
            <a:off x="279674" y="3686079"/>
            <a:ext cx="11587861" cy="769441"/>
          </a:xfrm>
          <a:prstGeom prst="rect">
            <a:avLst/>
          </a:prstGeom>
          <a:noFill/>
        </p:spPr>
        <p:txBody>
          <a:bodyPr wrap="square" rtlCol="0">
            <a:spAutoFit/>
          </a:bodyPr>
          <a:lstStyle/>
          <a:p>
            <a:pPr marL="285750" indent="-285750">
              <a:buFont typeface="Wingdings" panose="05000000000000000000" pitchFamily="2" charset="2"/>
              <a:buChar char="v"/>
            </a:pPr>
            <a:r>
              <a:rPr lang="en-US" sz="2200" b="1" u="sng" dirty="0"/>
              <a:t>Columns used</a:t>
            </a:r>
            <a:r>
              <a:rPr lang="en-US" sz="2200" dirty="0"/>
              <a:t>:  1. duration (minutes)</a:t>
            </a:r>
          </a:p>
          <a:p>
            <a:pPr lvl="4"/>
            <a:r>
              <a:rPr lang="en-US" sz="2200" dirty="0"/>
              <a:t>         2. avg_vote (out of 10)			</a:t>
            </a:r>
          </a:p>
        </p:txBody>
      </p:sp>
      <p:sp>
        <p:nvSpPr>
          <p:cNvPr id="10" name="TextBox 9">
            <a:extLst>
              <a:ext uri="{FF2B5EF4-FFF2-40B4-BE49-F238E27FC236}">
                <a16:creationId xmlns:a16="http://schemas.microsoft.com/office/drawing/2014/main" id="{DA3B9CE3-21C4-0B01-A49D-A3E5EBCF015F}"/>
              </a:ext>
            </a:extLst>
          </p:cNvPr>
          <p:cNvSpPr txBox="1"/>
          <p:nvPr/>
        </p:nvSpPr>
        <p:spPr>
          <a:xfrm>
            <a:off x="279674" y="4684925"/>
            <a:ext cx="11277600" cy="430887"/>
          </a:xfrm>
          <a:prstGeom prst="rect">
            <a:avLst/>
          </a:prstGeom>
          <a:noFill/>
        </p:spPr>
        <p:txBody>
          <a:bodyPr wrap="square" rtlCol="0">
            <a:spAutoFit/>
          </a:bodyPr>
          <a:lstStyle/>
          <a:p>
            <a:pPr marL="285750" indent="-285750">
              <a:buFont typeface="Wingdings" panose="05000000000000000000" pitchFamily="2" charset="2"/>
              <a:buChar char="v"/>
            </a:pPr>
            <a:r>
              <a:rPr lang="en-US" sz="2200" dirty="0"/>
              <a:t>The dataset contains </a:t>
            </a:r>
            <a:r>
              <a:rPr lang="en-US" sz="2200" b="1" dirty="0"/>
              <a:t>81,273 rows </a:t>
            </a:r>
            <a:r>
              <a:rPr lang="en-US" sz="2200" dirty="0"/>
              <a:t>and </a:t>
            </a:r>
            <a:r>
              <a:rPr lang="en-US" sz="2200" b="1" dirty="0"/>
              <a:t>22 columns</a:t>
            </a:r>
            <a:r>
              <a:rPr lang="en-US" sz="2200" dirty="0"/>
              <a:t> in total.</a:t>
            </a:r>
          </a:p>
        </p:txBody>
      </p:sp>
      <p:sp>
        <p:nvSpPr>
          <p:cNvPr id="9" name="Slide Number Placeholder 7">
            <a:extLst>
              <a:ext uri="{FF2B5EF4-FFF2-40B4-BE49-F238E27FC236}">
                <a16:creationId xmlns:a16="http://schemas.microsoft.com/office/drawing/2014/main" id="{06F4E122-F086-0C11-ED62-737813015FDE}"/>
              </a:ext>
            </a:extLst>
          </p:cNvPr>
          <p:cNvSpPr txBox="1">
            <a:spLocks/>
          </p:cNvSpPr>
          <p:nvPr/>
        </p:nvSpPr>
        <p:spPr>
          <a:xfrm>
            <a:off x="11387260" y="6382344"/>
            <a:ext cx="622800" cy="230832"/>
          </a:xfrm>
          <a:prstGeom prst="rect">
            <a:avLst/>
          </a:prstGeom>
        </p:spPr>
        <p:txBody>
          <a:bodyPr vert="horz" wrap="square" lIns="0" tIns="0" rIns="0" bIns="0" rtlCol="0" anchor="t" anchorCtr="0">
            <a:noAutofit/>
          </a:bodyPr>
          <a:lstStyle>
            <a:defPPr>
              <a:defRPr lang="en-US"/>
            </a:defPPr>
            <a:lvl1pPr marL="0" algn="r" defTabSz="914400" rtl="0" eaLnBrk="1" latinLnBrk="0" hangingPunct="1">
              <a:defRPr sz="1500" b="1" kern="1200">
                <a:solidFill>
                  <a:srgbClr val="8F9898"/>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4D355CA-84B7-41B1-B164-8BB439CC7C6B}" type="slidenum">
              <a:rPr lang="en-GB" smtClean="0"/>
              <a:pPr/>
              <a:t>2</a:t>
            </a:fld>
            <a:endParaRPr lang="en-GB" dirty="0"/>
          </a:p>
        </p:txBody>
      </p:sp>
      <p:sp>
        <p:nvSpPr>
          <p:cNvPr id="11" name="TextBox 10">
            <a:extLst>
              <a:ext uri="{FF2B5EF4-FFF2-40B4-BE49-F238E27FC236}">
                <a16:creationId xmlns:a16="http://schemas.microsoft.com/office/drawing/2014/main" id="{16760456-8F96-4079-AF5E-0ABEB02865E7}"/>
              </a:ext>
            </a:extLst>
          </p:cNvPr>
          <p:cNvSpPr txBox="1"/>
          <p:nvPr/>
        </p:nvSpPr>
        <p:spPr>
          <a:xfrm>
            <a:off x="181940" y="6534835"/>
            <a:ext cx="4572000" cy="3231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solidFill>
                  <a:schemeClr val="bg2">
                    <a:lumMod val="50000"/>
                  </a:schemeClr>
                </a:solidFill>
                <a:effectLst/>
                <a:uLnTx/>
                <a:uFillTx/>
                <a:latin typeface="Arial" panose="020B0604020202020204"/>
                <a:ea typeface="+mn-ea"/>
                <a:cs typeface="+mn-cs"/>
              </a:rPr>
              <a:t>7COM1079-2024  Student Group No: A169</a:t>
            </a:r>
          </a:p>
        </p:txBody>
      </p:sp>
    </p:spTree>
    <p:extLst>
      <p:ext uri="{BB962C8B-B14F-4D97-AF65-F5344CB8AC3E}">
        <p14:creationId xmlns:p14="http://schemas.microsoft.com/office/powerpoint/2010/main" val="8497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9" y="796046"/>
            <a:ext cx="10110240" cy="588024"/>
          </a:xfrm>
        </p:spPr>
        <p:txBody>
          <a:bodyPr vert="horz" lIns="0" tIns="0" rIns="0" bIns="0" rtlCol="0" anchor="t">
            <a:noAutofit/>
          </a:bodyPr>
          <a:lstStyle/>
          <a:p>
            <a:r>
              <a:rPr lang="en-US" dirty="0"/>
              <a:t>Dataset </a:t>
            </a:r>
            <a:r>
              <a:rPr lang="en-US" dirty="0">
                <a:solidFill>
                  <a:srgbClr val="203232"/>
                </a:solidFill>
              </a:rPr>
              <a:t>ID: DS231 (IMDb movies.csv)</a:t>
            </a:r>
            <a:endParaRPr lang="en-US" sz="2400" dirty="0">
              <a:solidFill>
                <a:srgbClr val="FF0000"/>
              </a:solidFill>
            </a:endParaRPr>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9" y="1374422"/>
            <a:ext cx="10853086" cy="3934998"/>
          </a:xfrm>
        </p:spPr>
        <p:txBody>
          <a:bodyPr>
            <a:noAutofit/>
          </a:bodyPr>
          <a:lstStyle/>
          <a:p>
            <a:pPr>
              <a:lnSpc>
                <a:spcPct val="100000"/>
              </a:lnSpc>
            </a:pPr>
            <a:r>
              <a:rPr lang="en-US" sz="2800" b="0" dirty="0">
                <a:latin typeface="Calibri"/>
                <a:cs typeface="Calibri"/>
              </a:rPr>
              <a:t>This dataset is interesting to us because, it provides a large and diverse collection of data, which helps us to explore how a movie’s duration impacts the audience ratings and offers valuable insights for filmmakers.</a:t>
            </a:r>
            <a:r>
              <a:rPr lang="en-US" sz="2800" b="0" dirty="0">
                <a:latin typeface="Calibri" panose="020F0502020204030204" pitchFamily="34" charset="0"/>
                <a:cs typeface="Calibri" panose="020F0502020204030204" pitchFamily="34" charset="0"/>
              </a:rPr>
              <a:t/>
            </a:r>
            <a:br>
              <a:rPr lang="en-US" sz="2800" b="0" dirty="0">
                <a:latin typeface="Calibri" panose="020F0502020204030204" pitchFamily="34" charset="0"/>
                <a:cs typeface="Calibri" panose="020F0502020204030204" pitchFamily="34" charset="0"/>
              </a:rPr>
            </a:br>
            <a:r>
              <a:rPr lang="en-US" sz="2800" b="0" dirty="0">
                <a:latin typeface="Calibri" panose="020F0502020204030204" pitchFamily="34" charset="0"/>
                <a:cs typeface="Calibri" panose="020F0502020204030204" pitchFamily="34" charset="0"/>
              </a:rPr>
              <a:t/>
            </a:r>
            <a:br>
              <a:rPr lang="en-US" sz="2800" b="0" dirty="0">
                <a:latin typeface="Calibri" panose="020F0502020204030204" pitchFamily="34" charset="0"/>
                <a:cs typeface="Calibri" panose="020F0502020204030204" pitchFamily="34" charset="0"/>
              </a:rPr>
            </a:br>
            <a:r>
              <a:rPr lang="en-US" sz="2800" b="0" dirty="0">
                <a:latin typeface="Calibri"/>
                <a:cs typeface="Calibri"/>
              </a:rPr>
              <a:t>Our  Independent variable </a:t>
            </a:r>
            <a:r>
              <a:rPr lang="en-US" sz="2800" b="0" dirty="0">
                <a:solidFill>
                  <a:srgbClr val="FF0000"/>
                </a:solidFill>
                <a:latin typeface="Calibri"/>
                <a:cs typeface="Calibri"/>
              </a:rPr>
              <a:t>duration</a:t>
            </a:r>
            <a:r>
              <a:rPr lang="en-US" sz="2800" b="0" dirty="0">
                <a:solidFill>
                  <a:schemeClr val="tx2"/>
                </a:solidFill>
                <a:latin typeface="Calibri"/>
                <a:cs typeface="Calibri"/>
              </a:rPr>
              <a:t>.</a:t>
            </a:r>
            <a:r>
              <a:rPr lang="en-US" sz="2800" b="0" dirty="0">
                <a:latin typeface="Calibri" panose="020F0502020204030204" pitchFamily="34" charset="0"/>
                <a:cs typeface="Calibri" panose="020F0502020204030204" pitchFamily="34" charset="0"/>
              </a:rPr>
              <a:t/>
            </a:r>
            <a:br>
              <a:rPr lang="en-US" sz="2800" b="0" dirty="0">
                <a:latin typeface="Calibri" panose="020F0502020204030204" pitchFamily="34" charset="0"/>
                <a:cs typeface="Calibri" panose="020F0502020204030204" pitchFamily="34" charset="0"/>
              </a:rPr>
            </a:br>
            <a:r>
              <a:rPr lang="en-US" sz="2800" b="0" dirty="0">
                <a:solidFill>
                  <a:srgbClr val="FF0000"/>
                </a:solidFill>
                <a:latin typeface="Calibri"/>
                <a:cs typeface="Calibri"/>
              </a:rPr>
              <a:t>                   </a:t>
            </a:r>
            <a:r>
              <a:rPr lang="en-US" sz="2800" b="0" dirty="0">
                <a:latin typeface="Calibri"/>
                <a:cs typeface="Calibri"/>
              </a:rPr>
              <a:t>This  Independent variable datatype : </a:t>
            </a:r>
            <a:r>
              <a:rPr lang="en-US" sz="2800" b="0" dirty="0">
                <a:solidFill>
                  <a:srgbClr val="FF0000"/>
                </a:solidFill>
                <a:latin typeface="Calibri"/>
                <a:cs typeface="Calibri"/>
              </a:rPr>
              <a:t>Interval/measurement data</a:t>
            </a:r>
            <a:r>
              <a:rPr lang="en-US" sz="2800" b="0" dirty="0">
                <a:solidFill>
                  <a:schemeClr val="tx2"/>
                </a:solidFill>
                <a:latin typeface="Calibri"/>
                <a:cs typeface="Calibri"/>
              </a:rPr>
              <a:t>.</a:t>
            </a:r>
            <a:r>
              <a:rPr lang="en-US" sz="2800" b="0" dirty="0">
                <a:latin typeface="Calibri" panose="020F0502020204030204" pitchFamily="34" charset="0"/>
                <a:cs typeface="Calibri" panose="020F0502020204030204" pitchFamily="34" charset="0"/>
              </a:rPr>
              <a:t/>
            </a:r>
            <a:br>
              <a:rPr lang="en-US" sz="2800" b="0" dirty="0">
                <a:latin typeface="Calibri" panose="020F0502020204030204" pitchFamily="34" charset="0"/>
                <a:cs typeface="Calibri" panose="020F0502020204030204" pitchFamily="34" charset="0"/>
              </a:rPr>
            </a:br>
            <a:r>
              <a:rPr lang="en-US" sz="2800" b="0" dirty="0">
                <a:latin typeface="Calibri"/>
                <a:cs typeface="Calibri"/>
              </a:rPr>
              <a:t>Our Dependent variable is </a:t>
            </a:r>
            <a:r>
              <a:rPr lang="en-US" sz="2800" b="0" dirty="0">
                <a:solidFill>
                  <a:srgbClr val="FF0000"/>
                </a:solidFill>
                <a:latin typeface="Calibri"/>
                <a:cs typeface="Calibri"/>
              </a:rPr>
              <a:t>avg_vote</a:t>
            </a:r>
            <a:r>
              <a:rPr lang="en-US" sz="2800" b="0" dirty="0">
                <a:solidFill>
                  <a:schemeClr val="tx2"/>
                </a:solidFill>
                <a:latin typeface="Calibri"/>
                <a:cs typeface="Calibri"/>
              </a:rPr>
              <a:t>.</a:t>
            </a:r>
            <a:r>
              <a:rPr lang="en-US" sz="2800" b="0" dirty="0">
                <a:latin typeface="Calibri" panose="020F0502020204030204" pitchFamily="34" charset="0"/>
                <a:cs typeface="Calibri" panose="020F0502020204030204" pitchFamily="34" charset="0"/>
              </a:rPr>
              <a:t/>
            </a:r>
            <a:br>
              <a:rPr lang="en-US" sz="2800" b="0" dirty="0">
                <a:latin typeface="Calibri" panose="020F0502020204030204" pitchFamily="34" charset="0"/>
                <a:cs typeface="Calibri" panose="020F0502020204030204" pitchFamily="34" charset="0"/>
              </a:rPr>
            </a:br>
            <a:r>
              <a:rPr lang="en-US" sz="2800" b="0" dirty="0">
                <a:solidFill>
                  <a:srgbClr val="FF0000"/>
                </a:solidFill>
                <a:latin typeface="Calibri"/>
                <a:cs typeface="Calibri"/>
              </a:rPr>
              <a:t>                   </a:t>
            </a:r>
            <a:r>
              <a:rPr lang="en-US" sz="2800" b="0" dirty="0">
                <a:latin typeface="Calibri"/>
                <a:cs typeface="Calibri"/>
              </a:rPr>
              <a:t>This Dependent variable datatype: </a:t>
            </a:r>
            <a:r>
              <a:rPr lang="en-US" sz="2800" b="0" dirty="0">
                <a:solidFill>
                  <a:srgbClr val="FF0000"/>
                </a:solidFill>
                <a:latin typeface="Calibri"/>
                <a:cs typeface="Calibri"/>
              </a:rPr>
              <a:t>Interval/measurement data</a:t>
            </a:r>
            <a:r>
              <a:rPr lang="en-US" sz="2800" b="0" dirty="0">
                <a:solidFill>
                  <a:schemeClr val="tx2"/>
                </a:solidFill>
                <a:latin typeface="Calibri"/>
                <a:cs typeface="Calibri"/>
              </a:rPr>
              <a:t>.</a:t>
            </a:r>
            <a:br>
              <a:rPr lang="en-US" sz="2800" b="0" dirty="0">
                <a:solidFill>
                  <a:schemeClr val="tx2"/>
                </a:solidFill>
                <a:latin typeface="Calibri"/>
                <a:cs typeface="Calibri"/>
              </a:rPr>
            </a:br>
            <a:r>
              <a:rPr lang="en-US" sz="2800" b="0" dirty="0">
                <a:solidFill>
                  <a:schemeClr val="tx2"/>
                </a:solidFill>
                <a:latin typeface="Calibri"/>
                <a:cs typeface="Calibri"/>
              </a:rPr>
              <a:t/>
            </a:r>
            <a:br>
              <a:rPr lang="en-US" sz="2800" b="0" dirty="0">
                <a:solidFill>
                  <a:schemeClr val="tx2"/>
                </a:solidFill>
                <a:latin typeface="Calibri"/>
                <a:cs typeface="Calibri"/>
              </a:rPr>
            </a:br>
            <a:r>
              <a:rPr lang="en-US" sz="2800" b="0" dirty="0">
                <a:solidFill>
                  <a:schemeClr val="tx2"/>
                </a:solidFill>
                <a:latin typeface="Calibri"/>
                <a:cs typeface="Calibri"/>
              </a:rPr>
              <a:t/>
            </a:r>
            <a:br>
              <a:rPr lang="en-US" sz="2800" b="0" dirty="0">
                <a:solidFill>
                  <a:schemeClr val="tx2"/>
                </a:solidFill>
                <a:latin typeface="Calibri"/>
                <a:cs typeface="Calibri"/>
              </a:rPr>
            </a:br>
            <a:endParaRPr lang="en-US" sz="2800" b="0" dirty="0">
              <a:solidFill>
                <a:srgbClr val="FF0000"/>
              </a:solidFill>
              <a:latin typeface="Calibri"/>
              <a:cs typeface="Calibri"/>
            </a:endParaRPr>
          </a:p>
        </p:txBody>
      </p:sp>
      <p:sp>
        <p:nvSpPr>
          <p:cNvPr id="10" name="Slide Number Placeholder 7">
            <a:extLst>
              <a:ext uri="{FF2B5EF4-FFF2-40B4-BE49-F238E27FC236}">
                <a16:creationId xmlns:a16="http://schemas.microsoft.com/office/drawing/2014/main" id="{5C51EC48-2D74-9269-A2D4-E2F1766E30DC}"/>
              </a:ext>
            </a:extLst>
          </p:cNvPr>
          <p:cNvSpPr>
            <a:spLocks noGrp="1"/>
          </p:cNvSpPr>
          <p:nvPr>
            <p:ph type="sldNum" sz="quarter" idx="12"/>
          </p:nvPr>
        </p:nvSpPr>
        <p:spPr>
          <a:xfrm>
            <a:off x="11387260" y="6382344"/>
            <a:ext cx="622800" cy="230832"/>
          </a:xfrm>
        </p:spPr>
        <p:txBody>
          <a:bodyPr/>
          <a:lstStyle/>
          <a:p>
            <a:fld id="{E4D355CA-84B7-41B1-B164-8BB439CC7C6B}" type="slidenum">
              <a:rPr lang="en-GB" smtClean="0"/>
              <a:pPr/>
              <a:t>3</a:t>
            </a:fld>
            <a:endParaRPr lang="en-GB" dirty="0"/>
          </a:p>
        </p:txBody>
      </p:sp>
      <p:sp>
        <p:nvSpPr>
          <p:cNvPr id="11" name="TextBox 10">
            <a:extLst>
              <a:ext uri="{FF2B5EF4-FFF2-40B4-BE49-F238E27FC236}">
                <a16:creationId xmlns:a16="http://schemas.microsoft.com/office/drawing/2014/main" id="{6A3DC864-6205-9E6F-8693-7F214D8A4D96}"/>
              </a:ext>
            </a:extLst>
          </p:cNvPr>
          <p:cNvSpPr txBox="1"/>
          <p:nvPr/>
        </p:nvSpPr>
        <p:spPr>
          <a:xfrm>
            <a:off x="181940" y="6534835"/>
            <a:ext cx="4572000" cy="3231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solidFill>
                  <a:schemeClr val="bg2">
                    <a:lumMod val="50000"/>
                  </a:schemeClr>
                </a:solidFill>
                <a:effectLst/>
                <a:uLnTx/>
                <a:uFillTx/>
                <a:latin typeface="Arial" panose="020B0604020202020204"/>
                <a:ea typeface="+mn-ea"/>
                <a:cs typeface="+mn-cs"/>
              </a:rPr>
              <a:t>7COM1079-2024  Student Group No: A169</a:t>
            </a: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a:t>
            </a:r>
          </a:p>
          <a:p>
            <a:pPr>
              <a:spcAft>
                <a:spcPts val="0"/>
              </a:spcAft>
            </a:pPr>
            <a:endParaRPr lang="en-GB" sz="1800" dirty="0">
              <a:solidFill>
                <a:srgbClr val="FF0000"/>
              </a:solidFill>
            </a:endParaRPr>
          </a:p>
        </p:txBody>
      </p:sp>
      <p:sp>
        <p:nvSpPr>
          <p:cNvPr id="9" name="TextBox 8">
            <a:extLst>
              <a:ext uri="{FF2B5EF4-FFF2-40B4-BE49-F238E27FC236}">
                <a16:creationId xmlns:a16="http://schemas.microsoft.com/office/drawing/2014/main" id="{84BE34E0-B68A-B104-0856-9CF9E2316601}"/>
              </a:ext>
            </a:extLst>
          </p:cNvPr>
          <p:cNvSpPr txBox="1"/>
          <p:nvPr/>
        </p:nvSpPr>
        <p:spPr>
          <a:xfrm>
            <a:off x="965289" y="1720840"/>
            <a:ext cx="10501781" cy="3477875"/>
          </a:xfrm>
          <a:prstGeom prst="rect">
            <a:avLst/>
          </a:prstGeom>
          <a:noFill/>
        </p:spPr>
        <p:txBody>
          <a:bodyPr wrap="square" rtlCol="0">
            <a:spAutoFit/>
          </a:bodyPr>
          <a:lstStyle/>
          <a:p>
            <a:r>
              <a:rPr lang="en-US" sz="2400" dirty="0"/>
              <a:t>Is there a correlation between average votes (dependent interval variable) and movie duration (independent interval variable)?</a:t>
            </a:r>
          </a:p>
          <a:p>
            <a:endParaRPr lang="en-US" sz="2400" dirty="0"/>
          </a:p>
          <a:p>
            <a:r>
              <a:rPr lang="en-US" sz="2800" b="1" dirty="0">
                <a:solidFill>
                  <a:schemeClr val="tx2"/>
                </a:solidFill>
                <a:latin typeface="Calibri"/>
                <a:cs typeface="Calibri"/>
              </a:rPr>
              <a:t>Hypotheses:</a:t>
            </a:r>
          </a:p>
          <a:p>
            <a:pPr marL="342900" indent="-342900">
              <a:buFont typeface="Arial" panose="020B0604020202020204" pitchFamily="34" charset="0"/>
              <a:buChar char="•"/>
            </a:pPr>
            <a:r>
              <a:rPr lang="en-US" sz="2400" b="0" dirty="0">
                <a:solidFill>
                  <a:schemeClr val="tx2"/>
                </a:solidFill>
                <a:latin typeface="Calibri"/>
                <a:cs typeface="Calibri"/>
              </a:rPr>
              <a:t>Null Hypothesis (H₀): There is no correlation between average votes and movie duration.</a:t>
            </a:r>
          </a:p>
          <a:p>
            <a:pPr marL="342900" indent="-342900">
              <a:buFont typeface="Arial" panose="020B0604020202020204" pitchFamily="34" charset="0"/>
              <a:buChar char="•"/>
            </a:pPr>
            <a:r>
              <a:rPr lang="en-US" sz="2400" b="0" dirty="0">
                <a:solidFill>
                  <a:schemeClr val="tx2"/>
                </a:solidFill>
                <a:latin typeface="Calibri"/>
                <a:cs typeface="Calibri"/>
              </a:rPr>
              <a:t>Alternative Hypothesis (H₁): There is a correlation between average votes and movie duration.</a:t>
            </a:r>
            <a:br>
              <a:rPr lang="en-US" sz="2400" b="0" dirty="0">
                <a:solidFill>
                  <a:schemeClr val="tx2"/>
                </a:solidFill>
                <a:latin typeface="Calibri"/>
                <a:cs typeface="Calibri"/>
              </a:rPr>
            </a:br>
            <a:endParaRPr lang="en-US" sz="2400" dirty="0"/>
          </a:p>
        </p:txBody>
      </p:sp>
      <p:sp>
        <p:nvSpPr>
          <p:cNvPr id="14" name="Slide Number Placeholder 7">
            <a:extLst>
              <a:ext uri="{FF2B5EF4-FFF2-40B4-BE49-F238E27FC236}">
                <a16:creationId xmlns:a16="http://schemas.microsoft.com/office/drawing/2014/main" id="{EDBBBC1D-1DBF-D69E-E417-AB556A875E8F}"/>
              </a:ext>
            </a:extLst>
          </p:cNvPr>
          <p:cNvSpPr>
            <a:spLocks noGrp="1"/>
          </p:cNvSpPr>
          <p:nvPr>
            <p:ph type="sldNum" sz="quarter" idx="12"/>
          </p:nvPr>
        </p:nvSpPr>
        <p:spPr>
          <a:xfrm>
            <a:off x="11387260" y="6382344"/>
            <a:ext cx="622800" cy="230832"/>
          </a:xfrm>
        </p:spPr>
        <p:txBody>
          <a:bodyPr/>
          <a:lstStyle/>
          <a:p>
            <a:fld id="{E4D355CA-84B7-41B1-B164-8BB439CC7C6B}" type="slidenum">
              <a:rPr lang="en-GB" smtClean="0"/>
              <a:pPr/>
              <a:t>4</a:t>
            </a:fld>
            <a:endParaRPr lang="en-GB" dirty="0"/>
          </a:p>
        </p:txBody>
      </p:sp>
      <p:sp>
        <p:nvSpPr>
          <p:cNvPr id="15" name="TextBox 14">
            <a:extLst>
              <a:ext uri="{FF2B5EF4-FFF2-40B4-BE49-F238E27FC236}">
                <a16:creationId xmlns:a16="http://schemas.microsoft.com/office/drawing/2014/main" id="{AE670F69-E085-7F96-712F-1FE6B0FA494A}"/>
              </a:ext>
            </a:extLst>
          </p:cNvPr>
          <p:cNvSpPr txBox="1"/>
          <p:nvPr/>
        </p:nvSpPr>
        <p:spPr>
          <a:xfrm>
            <a:off x="181940" y="6534835"/>
            <a:ext cx="4572000" cy="3231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solidFill>
                  <a:schemeClr val="bg2">
                    <a:lumMod val="50000"/>
                  </a:schemeClr>
                </a:solidFill>
                <a:effectLst/>
                <a:uLnTx/>
                <a:uFillTx/>
                <a:latin typeface="Arial" panose="020B0604020202020204"/>
                <a:ea typeface="+mn-ea"/>
                <a:cs typeface="+mn-cs"/>
              </a:rPr>
              <a:t>7COM1079-2024  Student Group No: A169</a:t>
            </a:r>
          </a:p>
        </p:txBody>
      </p:sp>
    </p:spTree>
    <p:extLst>
      <p:ext uri="{BB962C8B-B14F-4D97-AF65-F5344CB8AC3E}">
        <p14:creationId xmlns:p14="http://schemas.microsoft.com/office/powerpoint/2010/main" val="3249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6" name="CustomShape 2"/>
          <p:cNvSpPr/>
          <p:nvPr/>
        </p:nvSpPr>
        <p:spPr>
          <a:xfrm rot="10800000" flipH="1">
            <a:off x="360" y="360"/>
            <a:ext cx="12191760" cy="1575720"/>
          </a:xfrm>
          <a:prstGeom prst="rect">
            <a:avLst/>
          </a:prstGeom>
          <a:gradFill rotWithShape="0">
            <a:gsLst>
              <a:gs pos="0">
                <a:srgbClr val="000000">
                  <a:alpha val="96078"/>
                </a:srgbClr>
              </a:gs>
              <a:gs pos="100000">
                <a:srgbClr val="77418E"/>
              </a:gs>
            </a:gsLst>
            <a:lin ang="156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7" name="CustomShape 3"/>
          <p:cNvSpPr/>
          <p:nvPr/>
        </p:nvSpPr>
        <p:spPr>
          <a:xfrm>
            <a:off x="0" y="0"/>
            <a:ext cx="8128440" cy="1575000"/>
          </a:xfrm>
          <a:prstGeom prst="rect">
            <a:avLst/>
          </a:prstGeom>
          <a:gradFill rotWithShape="0">
            <a:gsLst>
              <a:gs pos="26000">
                <a:srgbClr val="C49FD3">
                  <a:alpha val="0"/>
                </a:srgbClr>
              </a:gs>
              <a:gs pos="100000">
                <a:srgbClr val="9C5FB5">
                  <a:alpha val="41176"/>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8" name="CustomShape 4"/>
          <p:cNvSpPr/>
          <p:nvPr/>
        </p:nvSpPr>
        <p:spPr>
          <a:xfrm flipH="1">
            <a:off x="0" y="0"/>
            <a:ext cx="12191760" cy="1573920"/>
          </a:xfrm>
          <a:prstGeom prst="rect">
            <a:avLst/>
          </a:prstGeom>
          <a:gradFill rotWithShape="0">
            <a:gsLst>
              <a:gs pos="22000">
                <a:srgbClr val="9C5FB5">
                  <a:alpha val="15294"/>
                </a:srgbClr>
              </a:gs>
              <a:gs pos="100000">
                <a:srgbClr val="000000">
                  <a:alpha val="63137"/>
                </a:srgbClr>
              </a:gs>
            </a:gsLst>
            <a:lin ang="60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9" name="TextShape 5"/>
          <p:cNvSpPr txBox="1"/>
          <p:nvPr/>
        </p:nvSpPr>
        <p:spPr>
          <a:xfrm>
            <a:off x="290880" y="158400"/>
            <a:ext cx="7063200" cy="1158840"/>
          </a:xfrm>
          <a:prstGeom prst="rect">
            <a:avLst/>
          </a:prstGeom>
          <a:noFill/>
          <a:ln>
            <a:noFill/>
          </a:ln>
        </p:spPr>
        <p:txBody>
          <a:bodyPr anchor="ctr">
            <a:normAutofit/>
          </a:bodyPr>
          <a:lstStyle/>
          <a:p>
            <a:pPr>
              <a:lnSpc>
                <a:spcPct val="90000"/>
              </a:lnSpc>
            </a:pPr>
            <a:r>
              <a:rPr lang="en-US" sz="2400" b="0" strike="noStrike" spc="-202">
                <a:solidFill>
                  <a:srgbClr val="FFFFFF"/>
                </a:solidFill>
                <a:latin typeface="Arial"/>
              </a:rPr>
              <a:t> </a:t>
            </a:r>
            <a:r>
              <a:t/>
            </a:r>
            <a:br/>
            <a:r>
              <a:t/>
            </a:r>
            <a:br/>
            <a:endParaRPr lang="en-US" sz="2400" b="0" strike="noStrike" spc="-1">
              <a:solidFill>
                <a:srgbClr val="203232"/>
              </a:solidFill>
              <a:latin typeface="Arial"/>
            </a:endParaRPr>
          </a:p>
        </p:txBody>
      </p:sp>
      <p:sp>
        <p:nvSpPr>
          <p:cNvPr id="120" name="TextShape 6"/>
          <p:cNvSpPr txBox="1"/>
          <p:nvPr/>
        </p:nvSpPr>
        <p:spPr>
          <a:xfrm>
            <a:off x="8217720" y="343800"/>
            <a:ext cx="3386160" cy="1158840"/>
          </a:xfrm>
          <a:prstGeom prst="rect">
            <a:avLst/>
          </a:prstGeom>
          <a:noFill/>
          <a:ln>
            <a:noFill/>
          </a:ln>
        </p:spPr>
        <p:txBody>
          <a:bodyPr anchor="ctr">
            <a:noAutofit/>
          </a:bodyPr>
          <a:lstStyle/>
          <a:p>
            <a:pPr>
              <a:lnSpc>
                <a:spcPts val="2880"/>
              </a:lnSpc>
              <a:spcAft>
                <a:spcPts val="992"/>
              </a:spcAft>
              <a:tabLst>
                <a:tab pos="0" algn="l"/>
              </a:tabLst>
            </a:pPr>
            <a:r>
              <a:rPr lang="en-GB" sz="3200" b="0" strike="noStrike" spc="-100">
                <a:solidFill>
                  <a:srgbClr val="FFFFFF"/>
                </a:solidFill>
                <a:latin typeface="Arial"/>
              </a:rPr>
              <a:t>Our RQ asks about Correlation</a:t>
            </a:r>
            <a:endParaRPr lang="en-US" sz="3200" b="0" strike="noStrike" spc="-1">
              <a:latin typeface="Arial"/>
            </a:endParaRPr>
          </a:p>
        </p:txBody>
      </p:sp>
      <p:sp>
        <p:nvSpPr>
          <p:cNvPr id="121" name="TextShape 7"/>
          <p:cNvSpPr txBox="1"/>
          <p:nvPr/>
        </p:nvSpPr>
        <p:spPr>
          <a:xfrm>
            <a:off x="11704320" y="6455520"/>
            <a:ext cx="447840" cy="364680"/>
          </a:xfrm>
          <a:prstGeom prst="rect">
            <a:avLst/>
          </a:prstGeom>
          <a:noFill/>
          <a:ln>
            <a:noFill/>
          </a:ln>
        </p:spPr>
        <p:txBody>
          <a:bodyPr anchor="ctr">
            <a:normAutofit/>
          </a:bodyPr>
          <a:lstStyle/>
          <a:p>
            <a:pPr algn="r">
              <a:lnSpc>
                <a:spcPct val="100000"/>
              </a:lnSpc>
              <a:spcAft>
                <a:spcPts val="601"/>
              </a:spcAft>
            </a:pPr>
            <a:fld id="{3AD1EC97-2E3A-4B5A-93B5-9F892C3DC423}" type="slidenum">
              <a:rPr lang="en-US" sz="1100" b="1" strike="noStrike" spc="-1">
                <a:solidFill>
                  <a:srgbClr val="7DABAB"/>
                </a:solidFill>
                <a:latin typeface="Arial"/>
              </a:rPr>
              <a:t>5</a:t>
            </a:fld>
            <a:endParaRPr lang="en-US" sz="1100" b="0" strike="noStrike" spc="-1">
              <a:latin typeface="Times New Roman"/>
            </a:endParaRPr>
          </a:p>
        </p:txBody>
      </p:sp>
      <p:sp>
        <p:nvSpPr>
          <p:cNvPr id="122" name="CustomShape 8"/>
          <p:cNvSpPr/>
          <p:nvPr/>
        </p:nvSpPr>
        <p:spPr>
          <a:xfrm>
            <a:off x="366120" y="197640"/>
            <a:ext cx="698832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2400" b="0" strike="noStrike" spc="-1" dirty="0">
                <a:solidFill>
                  <a:srgbClr val="FFFFFF"/>
                </a:solidFill>
                <a:latin typeface="Arial"/>
              </a:rPr>
              <a:t>Here is a </a:t>
            </a:r>
            <a:r>
              <a:rPr lang="en-GB" sz="2400" b="1" strike="noStrike" spc="-1" dirty="0">
                <a:solidFill>
                  <a:srgbClr val="FFFFFF"/>
                </a:solidFill>
                <a:latin typeface="Arial"/>
              </a:rPr>
              <a:t>Histogram </a:t>
            </a:r>
            <a:r>
              <a:rPr lang="en-GB" sz="2400" b="0" strike="noStrike" spc="-1" dirty="0">
                <a:solidFill>
                  <a:srgbClr val="FFFFFF"/>
                </a:solidFill>
                <a:latin typeface="Arial"/>
              </a:rPr>
              <a:t>showing the frequencies of our dependent variable(</a:t>
            </a:r>
            <a:r>
              <a:rPr lang="en-US" sz="2400" b="0" dirty="0">
                <a:solidFill>
                  <a:schemeClr val="bg2"/>
                </a:solidFill>
                <a:latin typeface="Calibri"/>
                <a:cs typeface="Calibri"/>
              </a:rPr>
              <a:t>avg_vote</a:t>
            </a:r>
            <a:r>
              <a:rPr lang="en-GB" sz="2400" b="0" strike="noStrike" spc="-1" dirty="0">
                <a:solidFill>
                  <a:srgbClr val="FFFFFF"/>
                </a:solidFill>
                <a:latin typeface="Arial"/>
              </a:rPr>
              <a:t>) to include the normal curve overlay</a:t>
            </a:r>
            <a:r>
              <a:rPr lang="en-GB" sz="1800" b="0" strike="noStrike" spc="-1" dirty="0">
                <a:solidFill>
                  <a:srgbClr val="203232"/>
                </a:solidFill>
                <a:latin typeface="Arial"/>
              </a:rPr>
              <a:t>.</a:t>
            </a:r>
            <a:endParaRPr lang="en-US" sz="1800" b="0" strike="noStrike" spc="-1" dirty="0">
              <a:latin typeface="Arial"/>
            </a:endParaRPr>
          </a:p>
        </p:txBody>
      </p:sp>
      <p:sp>
        <p:nvSpPr>
          <p:cNvPr id="123" name="CustomShape 9"/>
          <p:cNvSpPr/>
          <p:nvPr/>
        </p:nvSpPr>
        <p:spPr>
          <a:xfrm>
            <a:off x="182880" y="1645920"/>
            <a:ext cx="11722680" cy="5046840"/>
          </a:xfrm>
          <a:prstGeom prst="roundRect">
            <a:avLst>
              <a:gd name="adj" fmla="val 16667"/>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p:txBody>
      </p:sp>
      <p:sp>
        <p:nvSpPr>
          <p:cNvPr id="124" name="CustomShape 10"/>
          <p:cNvSpPr/>
          <p:nvPr/>
        </p:nvSpPr>
        <p:spPr>
          <a:xfrm>
            <a:off x="6412680" y="2012760"/>
            <a:ext cx="5057640" cy="420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800" b="0" strike="noStrike" spc="-1" dirty="0">
                <a:solidFill>
                  <a:srgbClr val="203232"/>
                </a:solidFill>
                <a:latin typeface="Arial"/>
              </a:rPr>
              <a:t>Choose one:</a:t>
            </a:r>
            <a:endParaRPr lang="en-US" sz="1800" b="0" strike="noStrike" spc="-1" dirty="0">
              <a:latin typeface="Arial"/>
            </a:endParaRPr>
          </a:p>
          <a:p>
            <a:pPr>
              <a:lnSpc>
                <a:spcPct val="100000"/>
              </a:lnSpc>
            </a:pPr>
            <a:r>
              <a:rPr lang="en-GB" sz="1800" b="0" strike="noStrike" spc="-1" dirty="0">
                <a:solidFill>
                  <a:srgbClr val="203232"/>
                </a:solidFill>
                <a:latin typeface="Arial"/>
              </a:rPr>
              <a:t>1. The blue normal curve overlay follows the contours of the underlying data, so for our analysis we will use a parametric test for correlation:  </a:t>
            </a:r>
            <a:r>
              <a:rPr lang="en-GB" sz="1800" b="0" strike="noStrike" spc="-1" dirty="0">
                <a:solidFill>
                  <a:srgbClr val="0073CF"/>
                </a:solidFill>
                <a:latin typeface="Arial"/>
              </a:rPr>
              <a:t>Pearson’s r</a:t>
            </a:r>
            <a:endParaRPr lang="en-US" sz="1800" b="0" strike="noStrike" spc="-1" dirty="0">
              <a:latin typeface="Arial"/>
            </a:endParaRPr>
          </a:p>
          <a:p>
            <a:pPr>
              <a:lnSpc>
                <a:spcPct val="100000"/>
              </a:lnSpc>
            </a:pPr>
            <a:r>
              <a:rPr lang="en-GB" sz="1800" b="0" strike="noStrike" spc="-1" dirty="0">
                <a:solidFill>
                  <a:srgbClr val="0073CF"/>
                </a:solidFill>
                <a:latin typeface="Arial"/>
              </a:rPr>
              <a:t>OR</a:t>
            </a:r>
            <a:endParaRPr lang="en-US" sz="1800" b="0" strike="noStrike" spc="-1" dirty="0">
              <a:latin typeface="Arial"/>
            </a:endParaRPr>
          </a:p>
          <a:p>
            <a:pPr>
              <a:lnSpc>
                <a:spcPct val="100000"/>
              </a:lnSpc>
            </a:pPr>
            <a:r>
              <a:rPr lang="en-GB" sz="1800" b="0" strike="noStrike" spc="-1" dirty="0">
                <a:solidFill>
                  <a:srgbClr val="203232"/>
                </a:solidFill>
                <a:latin typeface="Arial"/>
              </a:rPr>
              <a:t>The normal curve overlay </a:t>
            </a:r>
            <a:r>
              <a:rPr lang="en-GB" sz="1800" b="1" strike="noStrike" spc="-1" dirty="0">
                <a:solidFill>
                  <a:srgbClr val="203232"/>
                </a:solidFill>
                <a:latin typeface="Arial"/>
              </a:rPr>
              <a:t>does not follow </a:t>
            </a:r>
            <a:r>
              <a:rPr lang="en-GB" sz="1800" b="0" strike="noStrike" spc="-1" dirty="0">
                <a:solidFill>
                  <a:srgbClr val="203232"/>
                </a:solidFill>
                <a:latin typeface="Arial"/>
              </a:rPr>
              <a:t>the shape of the underlying data, so for our analysis we  use the non-parametric test for correlation that does not assume normality: </a:t>
            </a:r>
            <a:r>
              <a:rPr lang="en-GB" sz="1800" b="0" strike="noStrike" spc="-1" dirty="0">
                <a:solidFill>
                  <a:srgbClr val="0073CF"/>
                </a:solidFill>
                <a:latin typeface="Arial"/>
              </a:rPr>
              <a:t>Spearman’s Rho </a:t>
            </a:r>
            <a:r>
              <a:rPr lang="en-GB" sz="1800" b="0" strike="noStrike" spc="-1" dirty="0">
                <a:solidFill>
                  <a:srgbClr val="203232"/>
                </a:solidFill>
                <a:latin typeface="Arial"/>
              </a:rPr>
              <a:t>or </a:t>
            </a:r>
            <a:r>
              <a:rPr lang="en-GB" sz="1800" b="0" strike="noStrike" spc="-1" dirty="0">
                <a:solidFill>
                  <a:srgbClr val="0073CF"/>
                </a:solidFill>
                <a:latin typeface="Arial"/>
              </a:rPr>
              <a:t>Kendal’s Tau</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GB" sz="1800" b="0" strike="noStrike" spc="-1" dirty="0">
                <a:solidFill>
                  <a:srgbClr val="0073CF"/>
                </a:solidFill>
                <a:latin typeface="Arial"/>
              </a:rPr>
              <a:t>The example here is borderline, in terms of shape, so when in doubt choose the non-parametric equivalent.</a:t>
            </a:r>
            <a:endParaRPr lang="en-US" sz="1800" b="0" strike="noStrike" spc="-1" dirty="0">
              <a:latin typeface="Arial"/>
            </a:endParaRPr>
          </a:p>
        </p:txBody>
      </p:sp>
      <p:pic>
        <p:nvPicPr>
          <p:cNvPr id="2" name="Picture 1">
            <a:extLst>
              <a:ext uri="{FF2B5EF4-FFF2-40B4-BE49-F238E27FC236}">
                <a16:creationId xmlns:a16="http://schemas.microsoft.com/office/drawing/2014/main" id="{656979B5-5B10-F44B-EB89-DB63D96C1FB8}"/>
              </a:ext>
            </a:extLst>
          </p:cNvPr>
          <p:cNvPicPr>
            <a:picLocks noChangeAspect="1"/>
          </p:cNvPicPr>
          <p:nvPr/>
        </p:nvPicPr>
        <p:blipFill>
          <a:blip r:embed="rId3"/>
          <a:stretch>
            <a:fillRect/>
          </a:stretch>
        </p:blipFill>
        <p:spPr>
          <a:xfrm>
            <a:off x="366121" y="2154344"/>
            <a:ext cx="5760360" cy="34415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6" name="CustomShape 2"/>
          <p:cNvSpPr/>
          <p:nvPr/>
        </p:nvSpPr>
        <p:spPr>
          <a:xfrm rot="10800000" flipH="1">
            <a:off x="360" y="360"/>
            <a:ext cx="12191760" cy="1575720"/>
          </a:xfrm>
          <a:prstGeom prst="rect">
            <a:avLst/>
          </a:prstGeom>
          <a:gradFill rotWithShape="0">
            <a:gsLst>
              <a:gs pos="0">
                <a:srgbClr val="000000">
                  <a:alpha val="96078"/>
                </a:srgbClr>
              </a:gs>
              <a:gs pos="100000">
                <a:srgbClr val="77418E"/>
              </a:gs>
            </a:gsLst>
            <a:lin ang="156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7" name="CustomShape 3"/>
          <p:cNvSpPr/>
          <p:nvPr/>
        </p:nvSpPr>
        <p:spPr>
          <a:xfrm>
            <a:off x="0" y="0"/>
            <a:ext cx="8128440" cy="1575000"/>
          </a:xfrm>
          <a:prstGeom prst="rect">
            <a:avLst/>
          </a:prstGeom>
          <a:gradFill rotWithShape="0">
            <a:gsLst>
              <a:gs pos="26000">
                <a:srgbClr val="C49FD3">
                  <a:alpha val="0"/>
                </a:srgbClr>
              </a:gs>
              <a:gs pos="100000">
                <a:srgbClr val="9C5FB5">
                  <a:alpha val="41176"/>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8" name="CustomShape 4"/>
          <p:cNvSpPr/>
          <p:nvPr/>
        </p:nvSpPr>
        <p:spPr>
          <a:xfrm flipH="1">
            <a:off x="0" y="0"/>
            <a:ext cx="12191760" cy="1573920"/>
          </a:xfrm>
          <a:prstGeom prst="rect">
            <a:avLst/>
          </a:prstGeom>
          <a:gradFill rotWithShape="0">
            <a:gsLst>
              <a:gs pos="22000">
                <a:srgbClr val="9C5FB5">
                  <a:alpha val="15294"/>
                </a:srgbClr>
              </a:gs>
              <a:gs pos="100000">
                <a:srgbClr val="000000">
                  <a:alpha val="63137"/>
                </a:srgbClr>
              </a:gs>
            </a:gsLst>
            <a:lin ang="60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9" name="TextShape 5"/>
          <p:cNvSpPr txBox="1"/>
          <p:nvPr/>
        </p:nvSpPr>
        <p:spPr>
          <a:xfrm>
            <a:off x="290880" y="158400"/>
            <a:ext cx="7063200" cy="1158840"/>
          </a:xfrm>
          <a:prstGeom prst="rect">
            <a:avLst/>
          </a:prstGeom>
          <a:noFill/>
          <a:ln>
            <a:noFill/>
          </a:ln>
        </p:spPr>
        <p:txBody>
          <a:bodyPr anchor="ctr">
            <a:normAutofit/>
          </a:bodyPr>
          <a:lstStyle/>
          <a:p>
            <a:pPr>
              <a:lnSpc>
                <a:spcPct val="90000"/>
              </a:lnSpc>
            </a:pPr>
            <a:r>
              <a:rPr lang="en-US" sz="2400" b="0" strike="noStrike" spc="-202">
                <a:solidFill>
                  <a:srgbClr val="FFFFFF"/>
                </a:solidFill>
                <a:latin typeface="Arial"/>
              </a:rPr>
              <a:t> </a:t>
            </a:r>
            <a:r>
              <a:t/>
            </a:r>
            <a:br/>
            <a:r>
              <a:t/>
            </a:r>
            <a:br/>
            <a:endParaRPr lang="en-US" sz="2400" b="0" strike="noStrike" spc="-1">
              <a:solidFill>
                <a:srgbClr val="203232"/>
              </a:solidFill>
              <a:latin typeface="Arial"/>
            </a:endParaRPr>
          </a:p>
        </p:txBody>
      </p:sp>
      <p:sp>
        <p:nvSpPr>
          <p:cNvPr id="120" name="TextShape 6"/>
          <p:cNvSpPr txBox="1"/>
          <p:nvPr/>
        </p:nvSpPr>
        <p:spPr>
          <a:xfrm>
            <a:off x="8217720" y="343800"/>
            <a:ext cx="3386160" cy="1158840"/>
          </a:xfrm>
          <a:prstGeom prst="rect">
            <a:avLst/>
          </a:prstGeom>
          <a:noFill/>
          <a:ln>
            <a:noFill/>
          </a:ln>
        </p:spPr>
        <p:txBody>
          <a:bodyPr anchor="ctr">
            <a:noAutofit/>
          </a:bodyPr>
          <a:lstStyle/>
          <a:p>
            <a:pPr>
              <a:lnSpc>
                <a:spcPts val="2880"/>
              </a:lnSpc>
              <a:spcAft>
                <a:spcPts val="992"/>
              </a:spcAft>
              <a:tabLst>
                <a:tab pos="0" algn="l"/>
              </a:tabLst>
            </a:pPr>
            <a:r>
              <a:rPr lang="en-GB" sz="3200" b="0" strike="noStrike" spc="-100">
                <a:solidFill>
                  <a:srgbClr val="FFFFFF"/>
                </a:solidFill>
                <a:latin typeface="Arial"/>
              </a:rPr>
              <a:t>Our RQ asks about Correlation</a:t>
            </a:r>
            <a:endParaRPr lang="en-US" sz="3200" b="0" strike="noStrike" spc="-1">
              <a:latin typeface="Arial"/>
            </a:endParaRPr>
          </a:p>
        </p:txBody>
      </p:sp>
      <p:sp>
        <p:nvSpPr>
          <p:cNvPr id="121" name="TextShape 7"/>
          <p:cNvSpPr txBox="1"/>
          <p:nvPr/>
        </p:nvSpPr>
        <p:spPr>
          <a:xfrm>
            <a:off x="11704320" y="6455520"/>
            <a:ext cx="447840" cy="364680"/>
          </a:xfrm>
          <a:prstGeom prst="rect">
            <a:avLst/>
          </a:prstGeom>
          <a:noFill/>
          <a:ln>
            <a:noFill/>
          </a:ln>
        </p:spPr>
        <p:txBody>
          <a:bodyPr anchor="ctr">
            <a:normAutofit/>
          </a:bodyPr>
          <a:lstStyle/>
          <a:p>
            <a:pPr algn="r">
              <a:lnSpc>
                <a:spcPct val="100000"/>
              </a:lnSpc>
              <a:spcAft>
                <a:spcPts val="601"/>
              </a:spcAft>
            </a:pPr>
            <a:fld id="{3AD1EC97-2E3A-4B5A-93B5-9F892C3DC423}" type="slidenum">
              <a:rPr lang="en-US" sz="1100" b="1" strike="noStrike" spc="-1">
                <a:solidFill>
                  <a:srgbClr val="7DABAB"/>
                </a:solidFill>
                <a:latin typeface="Arial"/>
              </a:rPr>
              <a:t>6</a:t>
            </a:fld>
            <a:endParaRPr lang="en-US" sz="1100" b="0" strike="noStrike" spc="-1">
              <a:latin typeface="Times New Roman"/>
            </a:endParaRPr>
          </a:p>
        </p:txBody>
      </p:sp>
      <p:sp>
        <p:nvSpPr>
          <p:cNvPr id="122" name="CustomShape 8"/>
          <p:cNvSpPr/>
          <p:nvPr/>
        </p:nvSpPr>
        <p:spPr>
          <a:xfrm>
            <a:off x="366120" y="197640"/>
            <a:ext cx="6988320" cy="119887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2400" b="0" strike="noStrike" spc="-1" dirty="0">
                <a:solidFill>
                  <a:srgbClr val="FFFFFF"/>
                </a:solidFill>
                <a:latin typeface="Arial"/>
              </a:rPr>
              <a:t>Here is the </a:t>
            </a:r>
            <a:r>
              <a:rPr lang="en-GB" sz="2400" b="1" strike="noStrike" spc="-1" dirty="0">
                <a:solidFill>
                  <a:srgbClr val="FFFFFF"/>
                </a:solidFill>
                <a:latin typeface="Arial"/>
              </a:rPr>
              <a:t>Scatter </a:t>
            </a:r>
            <a:r>
              <a:rPr lang="en-US" sz="2400" b="0" strike="noStrike" spc="-1" dirty="0">
                <a:solidFill>
                  <a:srgbClr val="FFFFFF"/>
                </a:solidFill>
                <a:latin typeface="Arial"/>
              </a:rPr>
              <a:t>Plot of our independent (duration) vs. dependent (avg_vote) variables with trendline.</a:t>
            </a:r>
            <a:endParaRPr lang="en-US" sz="1800" b="0" strike="noStrike" spc="-1" dirty="0">
              <a:latin typeface="Arial"/>
            </a:endParaRPr>
          </a:p>
        </p:txBody>
      </p:sp>
      <p:sp>
        <p:nvSpPr>
          <p:cNvPr id="123" name="CustomShape 9"/>
          <p:cNvSpPr/>
          <p:nvPr/>
        </p:nvSpPr>
        <p:spPr>
          <a:xfrm>
            <a:off x="182880" y="1645920"/>
            <a:ext cx="11722680" cy="5046840"/>
          </a:xfrm>
          <a:prstGeom prst="roundRect">
            <a:avLst>
              <a:gd name="adj" fmla="val 16667"/>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p:txBody>
      </p:sp>
      <p:sp>
        <p:nvSpPr>
          <p:cNvPr id="124" name="CustomShape 10"/>
          <p:cNvSpPr/>
          <p:nvPr/>
        </p:nvSpPr>
        <p:spPr>
          <a:xfrm>
            <a:off x="6412680" y="2012760"/>
            <a:ext cx="5057640" cy="420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800" b="0" strike="noStrike" spc="-1" dirty="0">
                <a:solidFill>
                  <a:srgbClr val="203232"/>
                </a:solidFill>
                <a:latin typeface="Arial"/>
              </a:rPr>
              <a:t>Choose one:</a:t>
            </a:r>
            <a:endParaRPr lang="en-US" sz="1800" b="0" strike="noStrike" spc="-1" dirty="0">
              <a:latin typeface="Arial"/>
            </a:endParaRPr>
          </a:p>
          <a:p>
            <a:pPr>
              <a:lnSpc>
                <a:spcPct val="100000"/>
              </a:lnSpc>
            </a:pPr>
            <a:r>
              <a:rPr lang="en-GB" sz="1800" b="0" strike="noStrike" spc="-1" dirty="0">
                <a:solidFill>
                  <a:srgbClr val="203232"/>
                </a:solidFill>
                <a:latin typeface="Arial"/>
              </a:rPr>
              <a:t>1. The blue normal curve overlay follows the contours of the underlying data, so for our analysis we will use a parametric test for correlation:  </a:t>
            </a:r>
            <a:r>
              <a:rPr lang="en-GB" sz="1800" b="0" strike="noStrike" spc="-1" dirty="0">
                <a:solidFill>
                  <a:srgbClr val="0073CF"/>
                </a:solidFill>
                <a:latin typeface="Arial"/>
              </a:rPr>
              <a:t>Pearson’s r</a:t>
            </a:r>
            <a:endParaRPr lang="en-US" sz="1800" b="0" strike="noStrike" spc="-1" dirty="0">
              <a:latin typeface="Arial"/>
            </a:endParaRPr>
          </a:p>
          <a:p>
            <a:pPr>
              <a:lnSpc>
                <a:spcPct val="100000"/>
              </a:lnSpc>
            </a:pPr>
            <a:r>
              <a:rPr lang="en-GB" sz="1800" b="0" strike="noStrike" spc="-1" dirty="0">
                <a:solidFill>
                  <a:srgbClr val="0073CF"/>
                </a:solidFill>
                <a:latin typeface="Arial"/>
              </a:rPr>
              <a:t>OR</a:t>
            </a:r>
            <a:endParaRPr lang="en-US" sz="1800" b="0" strike="noStrike" spc="-1" dirty="0">
              <a:latin typeface="Arial"/>
            </a:endParaRPr>
          </a:p>
          <a:p>
            <a:pPr>
              <a:lnSpc>
                <a:spcPct val="100000"/>
              </a:lnSpc>
            </a:pPr>
            <a:r>
              <a:rPr lang="en-GB" sz="1800" b="0" strike="noStrike" spc="-1" dirty="0">
                <a:solidFill>
                  <a:srgbClr val="203232"/>
                </a:solidFill>
                <a:latin typeface="Arial"/>
              </a:rPr>
              <a:t>The normal curve overlay </a:t>
            </a:r>
            <a:r>
              <a:rPr lang="en-GB" sz="1800" b="1" strike="noStrike" spc="-1" dirty="0">
                <a:solidFill>
                  <a:srgbClr val="203232"/>
                </a:solidFill>
                <a:latin typeface="Arial"/>
              </a:rPr>
              <a:t>does not follow </a:t>
            </a:r>
            <a:r>
              <a:rPr lang="en-GB" sz="1800" b="0" strike="noStrike" spc="-1" dirty="0">
                <a:solidFill>
                  <a:srgbClr val="203232"/>
                </a:solidFill>
                <a:latin typeface="Arial"/>
              </a:rPr>
              <a:t>the shape of the underlying data, so for our analysis we  use the non-parametric test for correlation that does not assume normality: </a:t>
            </a:r>
            <a:r>
              <a:rPr lang="en-GB" sz="1800" b="0" strike="noStrike" spc="-1" dirty="0">
                <a:solidFill>
                  <a:srgbClr val="0073CF"/>
                </a:solidFill>
                <a:latin typeface="Arial"/>
              </a:rPr>
              <a:t>Spearman’s Rho </a:t>
            </a:r>
            <a:r>
              <a:rPr lang="en-GB" sz="1800" b="0" strike="noStrike" spc="-1" dirty="0">
                <a:solidFill>
                  <a:srgbClr val="203232"/>
                </a:solidFill>
                <a:latin typeface="Arial"/>
              </a:rPr>
              <a:t>or </a:t>
            </a:r>
            <a:r>
              <a:rPr lang="en-GB" sz="1800" b="0" strike="noStrike" spc="-1" dirty="0">
                <a:solidFill>
                  <a:srgbClr val="0073CF"/>
                </a:solidFill>
                <a:latin typeface="Arial"/>
              </a:rPr>
              <a:t>Kendal’s Tau</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GB" sz="1800" b="0" strike="noStrike" spc="-1" dirty="0">
                <a:solidFill>
                  <a:srgbClr val="0073CF"/>
                </a:solidFill>
                <a:latin typeface="Arial"/>
              </a:rPr>
              <a:t>The example here is borderline, in terms of shape, so when in doubt choose the non-parametric equivalent.</a:t>
            </a:r>
            <a:endParaRPr lang="en-US" sz="1800" b="0" strike="noStrike" spc="-1" dirty="0">
              <a:latin typeface="Arial"/>
            </a:endParaRPr>
          </a:p>
        </p:txBody>
      </p:sp>
      <p:pic>
        <p:nvPicPr>
          <p:cNvPr id="3" name="Picture 2">
            <a:extLst>
              <a:ext uri="{FF2B5EF4-FFF2-40B4-BE49-F238E27FC236}">
                <a16:creationId xmlns:a16="http://schemas.microsoft.com/office/drawing/2014/main" id="{D250ECFC-C09D-CADC-182B-8C1EE6AB0612}"/>
              </a:ext>
            </a:extLst>
          </p:cNvPr>
          <p:cNvPicPr>
            <a:picLocks noChangeAspect="1"/>
          </p:cNvPicPr>
          <p:nvPr/>
        </p:nvPicPr>
        <p:blipFill>
          <a:blip r:embed="rId3"/>
          <a:stretch>
            <a:fillRect/>
          </a:stretch>
        </p:blipFill>
        <p:spPr>
          <a:xfrm>
            <a:off x="443079" y="2474876"/>
            <a:ext cx="5534361" cy="3306492"/>
          </a:xfrm>
          <a:prstGeom prst="rect">
            <a:avLst/>
          </a:prstGeom>
        </p:spPr>
      </p:pic>
    </p:spTree>
    <p:extLst>
      <p:ext uri="{BB962C8B-B14F-4D97-AF65-F5344CB8AC3E}">
        <p14:creationId xmlns:p14="http://schemas.microsoft.com/office/powerpoint/2010/main" val="1111031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7">
            <a:extLst>
              <a:ext uri="{FF2B5EF4-FFF2-40B4-BE49-F238E27FC236}">
                <a16:creationId xmlns:a16="http://schemas.microsoft.com/office/drawing/2014/main" id="{C0C22E13-ADE2-B133-DDC5-86B8CDBF9F14}"/>
              </a:ext>
            </a:extLst>
          </p:cNvPr>
          <p:cNvSpPr>
            <a:spLocks noGrp="1"/>
          </p:cNvSpPr>
          <p:nvPr>
            <p:ph type="sldNum" sz="quarter" idx="12"/>
          </p:nvPr>
        </p:nvSpPr>
        <p:spPr>
          <a:xfrm>
            <a:off x="11387260" y="6382344"/>
            <a:ext cx="622800" cy="230832"/>
          </a:xfrm>
        </p:spPr>
        <p:txBody>
          <a:bodyPr/>
          <a:lstStyle/>
          <a:p>
            <a:fld id="{E4D355CA-84B7-41B1-B164-8BB439CC7C6B}" type="slidenum">
              <a:rPr lang="en-GB" smtClean="0"/>
              <a:pPr/>
              <a:t>7</a:t>
            </a:fld>
            <a:endParaRPr lang="en-GB" dirty="0"/>
          </a:p>
        </p:txBody>
      </p:sp>
      <p:sp>
        <p:nvSpPr>
          <p:cNvPr id="11" name="TextBox 10">
            <a:extLst>
              <a:ext uri="{FF2B5EF4-FFF2-40B4-BE49-F238E27FC236}">
                <a16:creationId xmlns:a16="http://schemas.microsoft.com/office/drawing/2014/main" id="{3553A1F8-AF83-7ED3-255B-D4C0ECE8C410}"/>
              </a:ext>
            </a:extLst>
          </p:cNvPr>
          <p:cNvSpPr txBox="1"/>
          <p:nvPr/>
        </p:nvSpPr>
        <p:spPr>
          <a:xfrm>
            <a:off x="181940" y="6534835"/>
            <a:ext cx="4572000" cy="3231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solidFill>
                  <a:schemeClr val="bg2">
                    <a:lumMod val="50000"/>
                  </a:schemeClr>
                </a:solidFill>
                <a:effectLst/>
                <a:uLnTx/>
                <a:uFillTx/>
                <a:latin typeface="Arial" panose="020B0604020202020204"/>
                <a:ea typeface="+mn-ea"/>
                <a:cs typeface="+mn-cs"/>
              </a:rPr>
              <a:t>7COM1079-2024  Student Group No: A169</a:t>
            </a:r>
          </a:p>
        </p:txBody>
      </p:sp>
    </p:spTree>
    <p:extLst>
      <p:ext uri="{BB962C8B-B14F-4D97-AF65-F5344CB8AC3E}">
        <p14:creationId xmlns:p14="http://schemas.microsoft.com/office/powerpoint/2010/main" val="1833041803"/>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2.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12447</TotalTime>
  <Words>690</Words>
  <Application>Microsoft Office PowerPoint</Application>
  <PresentationFormat>Widescreen</PresentationFormat>
  <Paragraphs>87</Paragraphs>
  <Slides>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Times New Roman</vt:lpstr>
      <vt:lpstr>Wingdings</vt:lpstr>
      <vt:lpstr>Herts Theme</vt:lpstr>
      <vt:lpstr>PowerPoint Presentation</vt:lpstr>
      <vt:lpstr>PowerPoint Presentation</vt:lpstr>
      <vt:lpstr>This dataset is interesting to us because, it provides a large and diverse collection of data, which helps us to explore how a movie’s duration impacts the audience ratings and offers valuable insights for filmmakers.  Our  Independent variable duration.                    This  Independent variable datatype : Interval/measurement data. Our Dependent variable is avg_vote.                    This Dependent variable datatype: Interval/measurement data.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HP</cp:lastModifiedBy>
  <cp:revision>240</cp:revision>
  <dcterms:created xsi:type="dcterms:W3CDTF">2019-10-01T08:37:56Z</dcterms:created>
  <dcterms:modified xsi:type="dcterms:W3CDTF">2024-11-26T11:20:11Z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