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67" r:id="rId14"/>
    <p:sldId id="268" r:id="rId15"/>
    <p:sldId id="269" r:id="rId16"/>
    <p:sldId id="271" r:id="rId17"/>
    <p:sldId id="266" r:id="rId18"/>
    <p:sldId id="273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6" r:id="rId29"/>
    <p:sldId id="282" r:id="rId30"/>
    <p:sldId id="283" r:id="rId31"/>
    <p:sldId id="284" r:id="rId32"/>
    <p:sldId id="285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- View - Controller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/>
              <a:t>MVC</a:t>
            </a:r>
            <a:endParaRPr lang="en-US" sz="32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🚗</a:t>
            </a:r>
            <a:r>
              <a:rPr lang="en-US" altLang="en-US">
                <a:sym typeface="+mn-ea"/>
              </a:rPr>
              <a:t>   Araba Kullanma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Controller: Sürücü gaz pedal</a:t>
            </a:r>
            <a:r>
              <a:rPr lang="" altLang="en-US"/>
              <a:t>ı</a:t>
            </a:r>
            <a:r>
              <a:rPr lang="en-US" altLang="en-US"/>
              <a:t>na basar veya frene basar → karar verir, komut verir.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Model: Motor, fren sistemi </a:t>
            </a:r>
            <a:r>
              <a:rPr lang="" altLang="en-US"/>
              <a:t>ç</a:t>
            </a:r>
            <a:r>
              <a:rPr lang="en-US" altLang="en-US"/>
              <a:t>al</a:t>
            </a:r>
            <a:r>
              <a:rPr lang="" altLang="en-US"/>
              <a:t>ışı</a:t>
            </a:r>
            <a:r>
              <a:rPr lang="en-US" altLang="en-US"/>
              <a:t>r, arabay</a:t>
            </a:r>
            <a:r>
              <a:rPr lang="" altLang="en-US"/>
              <a:t>ı</a:t>
            </a:r>
            <a:r>
              <a:rPr lang="en-US" altLang="en-US"/>
              <a:t> hareket ettirir ya da yava</a:t>
            </a:r>
            <a:r>
              <a:rPr lang="" altLang="en-US"/>
              <a:t>ş</a:t>
            </a:r>
            <a:r>
              <a:rPr lang="en-US" altLang="en-US"/>
              <a:t>lat</a:t>
            </a:r>
            <a:r>
              <a:rPr lang="" altLang="en-US"/>
              <a:t>ı</a:t>
            </a:r>
            <a:r>
              <a:rPr lang="en-US" altLang="en-US"/>
              <a:t>r → fiziksel i</a:t>
            </a:r>
            <a:r>
              <a:rPr lang="" altLang="en-US"/>
              <a:t>ş</a:t>
            </a:r>
            <a:r>
              <a:rPr lang="en-US" altLang="en-US"/>
              <a:t>lemi yapar.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View: Araban</a:t>
            </a:r>
            <a:r>
              <a:rPr lang="" altLang="en-US"/>
              <a:t>ı</a:t>
            </a:r>
            <a:r>
              <a:rPr lang="en-US" altLang="en-US"/>
              <a:t>n h</a:t>
            </a:r>
            <a:r>
              <a:rPr lang="" altLang="en-US"/>
              <a:t>ı</a:t>
            </a:r>
            <a:r>
              <a:rPr lang="en-US" altLang="en-US"/>
              <a:t>z göstergesi de</a:t>
            </a:r>
            <a:r>
              <a:rPr lang="" altLang="en-US"/>
              <a:t>ğ</a:t>
            </a:r>
            <a:r>
              <a:rPr lang="en-US" altLang="en-US"/>
              <a:t>i</a:t>
            </a:r>
            <a:r>
              <a:rPr lang="" altLang="en-US"/>
              <a:t>ş</a:t>
            </a:r>
            <a:r>
              <a:rPr lang="en-US" altLang="en-US"/>
              <a:t>ir, d</a:t>
            </a:r>
            <a:r>
              <a:rPr lang="" altLang="en-US"/>
              <a:t>ış</a:t>
            </a:r>
            <a:r>
              <a:rPr lang="en-US" altLang="en-US"/>
              <a:t>ar</a:t>
            </a:r>
            <a:r>
              <a:rPr lang="" altLang="en-US"/>
              <a:t>ı</a:t>
            </a:r>
            <a:r>
              <a:rPr lang="en-US" altLang="en-US"/>
              <a:t>dan araba h</a:t>
            </a:r>
            <a:r>
              <a:rPr lang="" altLang="en-US"/>
              <a:t>ı</a:t>
            </a:r>
            <a:r>
              <a:rPr lang="en-US" altLang="en-US"/>
              <a:t>zlan</a:t>
            </a:r>
            <a:r>
              <a:rPr lang="" altLang="en-US"/>
              <a:t>ı</a:t>
            </a:r>
            <a:r>
              <a:rPr lang="en-US" altLang="en-US"/>
              <a:t>r ya da durur görünür → sonu</a:t>
            </a:r>
            <a:r>
              <a:rPr lang="" altLang="en-US"/>
              <a:t>ç</a:t>
            </a:r>
            <a:r>
              <a:rPr lang="en-US" altLang="en-US"/>
              <a:t> görünür.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🌸</a:t>
            </a:r>
            <a:r>
              <a:rPr lang="en-US" altLang="en-US"/>
              <a:t>  A</a:t>
            </a:r>
            <a:r>
              <a:rPr lang="" altLang="en-US"/>
              <a:t>ğ</a:t>
            </a:r>
            <a:r>
              <a:rPr lang="en-US" altLang="en-US"/>
              <a:t>a</a:t>
            </a:r>
            <a:r>
              <a:rPr lang="" altLang="en-US"/>
              <a:t>ç</a:t>
            </a:r>
            <a:r>
              <a:rPr lang="en-US" altLang="en-US"/>
              <a:t>lar</a:t>
            </a:r>
            <a:r>
              <a:rPr lang="" altLang="en-US"/>
              <a:t>ı</a:t>
            </a:r>
            <a:r>
              <a:rPr lang="en-US" altLang="en-US"/>
              <a:t>n </a:t>
            </a:r>
            <a:r>
              <a:rPr lang="" altLang="en-US"/>
              <a:t>Ç</a:t>
            </a:r>
            <a:r>
              <a:rPr lang="en-US" altLang="en-US"/>
              <a:t>i</a:t>
            </a:r>
            <a:r>
              <a:rPr lang="" altLang="en-US"/>
              <a:t>ç</a:t>
            </a:r>
            <a:r>
              <a:rPr lang="en-US" altLang="en-US"/>
              <a:t>ek A</a:t>
            </a:r>
            <a:r>
              <a:rPr lang="" altLang="en-US"/>
              <a:t>ç</a:t>
            </a:r>
            <a:r>
              <a:rPr lang="en-US" altLang="en-US"/>
              <a:t>mas</a:t>
            </a:r>
            <a:r>
              <a:rPr lang="" altLang="en-US"/>
              <a:t>ı</a:t>
            </a:r>
            <a:r>
              <a:rPr lang="en-US" altLang="en-US"/>
              <a:t> (Do</a:t>
            </a:r>
            <a:r>
              <a:rPr lang="" altLang="en-US"/>
              <a:t>ğ</a:t>
            </a:r>
            <a:r>
              <a:rPr lang="en-US" altLang="en-US"/>
              <a:t>a Döngüsü)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Controller: Mevsim de</a:t>
            </a:r>
            <a:r>
              <a:rPr lang="" altLang="en-US"/>
              <a:t>ğ</a:t>
            </a:r>
            <a:r>
              <a:rPr lang="en-US" altLang="en-US"/>
              <a:t>i</a:t>
            </a:r>
            <a:r>
              <a:rPr lang="" altLang="en-US"/>
              <a:t>ş</a:t>
            </a:r>
            <a:r>
              <a:rPr lang="en-US" altLang="en-US"/>
              <a:t>ir, bahar gelir → “</a:t>
            </a:r>
            <a:r>
              <a:rPr lang="" altLang="en-US"/>
              <a:t>ç</a:t>
            </a:r>
            <a:r>
              <a:rPr lang="en-US" altLang="en-US"/>
              <a:t>i</a:t>
            </a:r>
            <a:r>
              <a:rPr lang="" altLang="en-US"/>
              <a:t>ç</a:t>
            </a:r>
            <a:r>
              <a:rPr lang="en-US" altLang="en-US"/>
              <a:t>ek a</a:t>
            </a:r>
            <a:r>
              <a:rPr lang="" altLang="en-US"/>
              <a:t>ç</a:t>
            </a:r>
            <a:r>
              <a:rPr lang="en-US" altLang="en-US"/>
              <a:t>” komutu gibi bir tetikleyici olay olur.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Model: A</a:t>
            </a:r>
            <a:r>
              <a:rPr lang="" altLang="en-US"/>
              <a:t>ğ</a:t>
            </a:r>
            <a:r>
              <a:rPr lang="en-US" altLang="en-US"/>
              <a:t>ac</a:t>
            </a:r>
            <a:r>
              <a:rPr lang="" altLang="en-US"/>
              <a:t>ı</a:t>
            </a:r>
            <a:r>
              <a:rPr lang="en-US" altLang="en-US"/>
              <a:t>n i</a:t>
            </a:r>
            <a:r>
              <a:rPr lang="" altLang="en-US"/>
              <a:t>ç</a:t>
            </a:r>
            <a:r>
              <a:rPr lang="en-US" altLang="en-US"/>
              <a:t> yap</a:t>
            </a:r>
            <a:r>
              <a:rPr lang="" altLang="en-US"/>
              <a:t>ı</a:t>
            </a:r>
            <a:r>
              <a:rPr lang="en-US" altLang="en-US"/>
              <a:t>s</a:t>
            </a:r>
            <a:r>
              <a:rPr lang="" altLang="en-US"/>
              <a:t>ı</a:t>
            </a:r>
            <a:r>
              <a:rPr lang="en-US" altLang="en-US"/>
              <a:t> (su al</a:t>
            </a:r>
            <a:r>
              <a:rPr lang="" altLang="en-US"/>
              <a:t>ı</a:t>
            </a:r>
            <a:r>
              <a:rPr lang="en-US" altLang="en-US"/>
              <a:t>m</a:t>
            </a:r>
            <a:r>
              <a:rPr lang="" altLang="en-US"/>
              <a:t>ı</a:t>
            </a:r>
            <a:r>
              <a:rPr lang="en-US" altLang="en-US"/>
              <a:t>, fotosentez, hormonlar vs.) </a:t>
            </a:r>
            <a:r>
              <a:rPr lang="" altLang="en-US"/>
              <a:t>ç</a:t>
            </a:r>
            <a:r>
              <a:rPr lang="en-US" altLang="en-US"/>
              <a:t>al</a:t>
            </a:r>
            <a:r>
              <a:rPr lang="" altLang="en-US"/>
              <a:t>ış</a:t>
            </a:r>
            <a:r>
              <a:rPr lang="en-US" altLang="en-US"/>
              <a:t>maya ba</a:t>
            </a:r>
            <a:r>
              <a:rPr lang="" altLang="en-US"/>
              <a:t>ş</a:t>
            </a:r>
            <a:r>
              <a:rPr lang="en-US" altLang="en-US"/>
              <a:t>lar → </a:t>
            </a:r>
            <a:r>
              <a:rPr lang="" altLang="en-US"/>
              <a:t>ç</a:t>
            </a:r>
            <a:r>
              <a:rPr lang="en-US" altLang="en-US"/>
              <a:t>i</a:t>
            </a:r>
            <a:r>
              <a:rPr lang="" altLang="en-US"/>
              <a:t>ç</a:t>
            </a:r>
            <a:r>
              <a:rPr lang="en-US" altLang="en-US"/>
              <a:t>ek üretimi ba</a:t>
            </a:r>
            <a:r>
              <a:rPr lang="" altLang="en-US"/>
              <a:t>ş</a:t>
            </a:r>
            <a:r>
              <a:rPr lang="en-US" altLang="en-US"/>
              <a:t>lar.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View: A</a:t>
            </a:r>
            <a:r>
              <a:rPr lang="" altLang="en-US"/>
              <a:t>ğ</a:t>
            </a:r>
            <a:r>
              <a:rPr lang="en-US" altLang="en-US"/>
              <a:t>a</a:t>
            </a:r>
            <a:r>
              <a:rPr lang="" altLang="en-US"/>
              <a:t>ç</a:t>
            </a:r>
            <a:r>
              <a:rPr lang="en-US" altLang="en-US"/>
              <a:t> gözle görülür </a:t>
            </a:r>
            <a:r>
              <a:rPr lang="" altLang="en-US"/>
              <a:t>ş</a:t>
            </a:r>
            <a:r>
              <a:rPr lang="en-US" altLang="en-US"/>
              <a:t>ekilde </a:t>
            </a:r>
            <a:r>
              <a:rPr lang="" altLang="en-US"/>
              <a:t>ç</a:t>
            </a:r>
            <a:r>
              <a:rPr lang="en-US" altLang="en-US"/>
              <a:t>i</a:t>
            </a:r>
            <a:r>
              <a:rPr lang="" altLang="en-US"/>
              <a:t>ç</a:t>
            </a:r>
            <a:r>
              <a:rPr lang="en-US" altLang="en-US"/>
              <a:t>ek a</a:t>
            </a:r>
            <a:r>
              <a:rPr lang="" altLang="en-US"/>
              <a:t>ç</a:t>
            </a:r>
            <a:r>
              <a:rPr lang="en-US" altLang="en-US"/>
              <a:t>ar → insanlar bunu görür.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🍲</a:t>
            </a:r>
            <a:r>
              <a:rPr lang="en-US" altLang="en-US"/>
              <a:t>  Yemek Yeme Örne</a:t>
            </a:r>
            <a:r>
              <a:rPr lang="" altLang="en-US"/>
              <a:t>ğ</a:t>
            </a:r>
            <a:r>
              <a:rPr lang="en-US" altLang="en-US"/>
              <a:t>i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Controller: Ac</a:t>
            </a:r>
            <a:r>
              <a:rPr lang="" altLang="en-US"/>
              <a:t>ı</a:t>
            </a:r>
            <a:r>
              <a:rPr lang="en-US" altLang="en-US"/>
              <a:t>k</a:t>
            </a:r>
            <a:r>
              <a:rPr lang="" altLang="en-US"/>
              <a:t>ı</a:t>
            </a:r>
            <a:r>
              <a:rPr lang="en-US" altLang="en-US"/>
              <a:t>rs</a:t>
            </a:r>
            <a:r>
              <a:rPr lang="" altLang="en-US"/>
              <a:t>ı</a:t>
            </a:r>
            <a:r>
              <a:rPr lang="en-US" altLang="en-US"/>
              <a:t>n ve karar verirsin: "Yemek yemeliyim" → karar veren sensin.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Model: Ellerle </a:t>
            </a:r>
            <a:r>
              <a:rPr lang="" altLang="en-US"/>
              <a:t>ç</a:t>
            </a:r>
            <a:r>
              <a:rPr lang="en-US" altLang="en-US"/>
              <a:t>atal</a:t>
            </a:r>
            <a:r>
              <a:rPr lang="" altLang="en-US"/>
              <a:t>ı</a:t>
            </a:r>
            <a:r>
              <a:rPr lang="en-US" altLang="en-US"/>
              <a:t>-ka</a:t>
            </a:r>
            <a:r>
              <a:rPr lang="" altLang="en-US"/>
              <a:t>şığı</a:t>
            </a:r>
            <a:r>
              <a:rPr lang="en-US" altLang="en-US"/>
              <a:t> tutars</a:t>
            </a:r>
            <a:r>
              <a:rPr lang="" altLang="en-US"/>
              <a:t>ı</a:t>
            </a:r>
            <a:r>
              <a:rPr lang="en-US" altLang="en-US"/>
              <a:t>n, a</a:t>
            </a:r>
            <a:r>
              <a:rPr lang="" altLang="en-US"/>
              <a:t>ğ</a:t>
            </a:r>
            <a:r>
              <a:rPr lang="en-US" altLang="en-US"/>
              <a:t>z</a:t>
            </a:r>
            <a:r>
              <a:rPr lang="" altLang="en-US"/>
              <a:t>ı</a:t>
            </a:r>
            <a:r>
              <a:rPr lang="en-US" altLang="en-US"/>
              <a:t>na götürürsün, </a:t>
            </a:r>
            <a:r>
              <a:rPr lang="" altLang="en-US"/>
              <a:t>ç</a:t>
            </a:r>
            <a:r>
              <a:rPr lang="en-US" altLang="en-US"/>
              <a:t>i</a:t>
            </a:r>
            <a:r>
              <a:rPr lang="" altLang="en-US"/>
              <a:t>ğ</a:t>
            </a:r>
            <a:r>
              <a:rPr lang="en-US" altLang="en-US"/>
              <a:t>neme i</a:t>
            </a:r>
            <a:r>
              <a:rPr lang="" altLang="en-US"/>
              <a:t>ş</a:t>
            </a:r>
            <a:r>
              <a:rPr lang="en-US" altLang="en-US"/>
              <a:t>lemi olur → fizyolojik eylemler.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View: D</a:t>
            </a:r>
            <a:r>
              <a:rPr lang="" altLang="en-US"/>
              <a:t>ış</a:t>
            </a:r>
            <a:r>
              <a:rPr lang="en-US" altLang="en-US"/>
              <a:t>ar</a:t>
            </a:r>
            <a:r>
              <a:rPr lang="" altLang="en-US"/>
              <a:t>ı</a:t>
            </a:r>
            <a:r>
              <a:rPr lang="en-US" altLang="en-US"/>
              <a:t>dan bak</a:t>
            </a:r>
            <a:r>
              <a:rPr lang="" altLang="en-US"/>
              <a:t>ı</a:t>
            </a:r>
            <a:r>
              <a:rPr lang="en-US" altLang="en-US"/>
              <a:t>ld</a:t>
            </a:r>
            <a:r>
              <a:rPr lang="" altLang="en-US"/>
              <a:t>ığı</a:t>
            </a:r>
            <a:r>
              <a:rPr lang="en-US" altLang="en-US"/>
              <a:t>nda senin yemek yedi</a:t>
            </a:r>
            <a:r>
              <a:rPr lang="" altLang="en-US"/>
              <a:t>ğ</a:t>
            </a:r>
            <a:r>
              <a:rPr lang="en-US" altLang="en-US"/>
              <a:t>in görülür → görünür etki.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📱</a:t>
            </a:r>
            <a:r>
              <a:rPr lang="en-US" altLang="en-US"/>
              <a:t>  Telefonla Foto</a:t>
            </a:r>
            <a:r>
              <a:rPr lang="" altLang="en-US"/>
              <a:t>ğ</a:t>
            </a:r>
            <a:r>
              <a:rPr lang="en-US" altLang="en-US"/>
              <a:t>raf </a:t>
            </a:r>
            <a:r>
              <a:rPr lang="" altLang="en-US"/>
              <a:t>Ç</a:t>
            </a:r>
            <a:r>
              <a:rPr lang="en-US" altLang="en-US"/>
              <a:t>ekmek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Controller: Parma</a:t>
            </a:r>
            <a:r>
              <a:rPr lang="" altLang="en-US"/>
              <a:t>ğı</a:t>
            </a:r>
            <a:r>
              <a:rPr lang="en-US" altLang="en-US"/>
              <a:t>nla “kamera” uygulamas</a:t>
            </a:r>
            <a:r>
              <a:rPr lang="" altLang="en-US"/>
              <a:t>ı</a:t>
            </a:r>
            <a:r>
              <a:rPr lang="en-US" altLang="en-US"/>
              <a:t>na t</a:t>
            </a:r>
            <a:r>
              <a:rPr lang="" altLang="en-US"/>
              <a:t>ı</a:t>
            </a:r>
            <a:r>
              <a:rPr lang="en-US" altLang="en-US"/>
              <a:t>klars</a:t>
            </a:r>
            <a:r>
              <a:rPr lang="" altLang="en-US"/>
              <a:t>ı</a:t>
            </a:r>
            <a:r>
              <a:rPr lang="en-US" altLang="en-US"/>
              <a:t>n ve “</a:t>
            </a:r>
            <a:r>
              <a:rPr lang="" altLang="en-US"/>
              <a:t>ç</a:t>
            </a:r>
            <a:r>
              <a:rPr lang="en-US" altLang="en-US"/>
              <a:t>ek” butonuna basars</a:t>
            </a:r>
            <a:r>
              <a:rPr lang="" altLang="en-US"/>
              <a:t>ı</a:t>
            </a:r>
            <a:r>
              <a:rPr lang="en-US" altLang="en-US"/>
              <a:t>n → komut verilir.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Model: Kamera donan</a:t>
            </a:r>
            <a:r>
              <a:rPr lang="" altLang="en-US"/>
              <a:t>ı</a:t>
            </a:r>
            <a:r>
              <a:rPr lang="en-US" altLang="en-US"/>
              <a:t>m</a:t>
            </a:r>
            <a:r>
              <a:rPr lang="" altLang="en-US"/>
              <a:t>ı</a:t>
            </a:r>
            <a:r>
              <a:rPr lang="en-US" altLang="en-US"/>
              <a:t> </a:t>
            </a:r>
            <a:r>
              <a:rPr lang="" altLang="en-US"/>
              <a:t>ç</a:t>
            </a:r>
            <a:r>
              <a:rPr lang="en-US" altLang="en-US"/>
              <a:t>al</a:t>
            </a:r>
            <a:r>
              <a:rPr lang="" altLang="en-US"/>
              <a:t>ışı</a:t>
            </a:r>
            <a:r>
              <a:rPr lang="en-US" altLang="en-US"/>
              <a:t>r, odaklama ve </a:t>
            </a:r>
            <a:r>
              <a:rPr lang="" altLang="en-US"/>
              <a:t>ç</a:t>
            </a:r>
            <a:r>
              <a:rPr lang="en-US" altLang="en-US"/>
              <a:t>ekim i</a:t>
            </a:r>
            <a:r>
              <a:rPr lang="" altLang="en-US"/>
              <a:t>ş</a:t>
            </a:r>
            <a:r>
              <a:rPr lang="en-US" altLang="en-US"/>
              <a:t>lemi yap</a:t>
            </a:r>
            <a:r>
              <a:rPr lang="" altLang="en-US"/>
              <a:t>ı</a:t>
            </a:r>
            <a:r>
              <a:rPr lang="en-US" altLang="en-US"/>
              <a:t>l</a:t>
            </a:r>
            <a:r>
              <a:rPr lang="" altLang="en-US"/>
              <a:t>ı</a:t>
            </a:r>
            <a:r>
              <a:rPr lang="en-US" altLang="en-US"/>
              <a:t>r → teknik süre</a:t>
            </a:r>
            <a:r>
              <a:rPr lang="" altLang="en-US"/>
              <a:t>ç</a:t>
            </a:r>
            <a:r>
              <a:rPr lang="en-US" altLang="en-US"/>
              <a:t> i</a:t>
            </a:r>
            <a:r>
              <a:rPr lang="" altLang="en-US"/>
              <a:t>ş</a:t>
            </a:r>
            <a:r>
              <a:rPr lang="en-US" altLang="en-US"/>
              <a:t>ler.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View: Ekranda foto</a:t>
            </a:r>
            <a:r>
              <a:rPr lang="" altLang="en-US"/>
              <a:t>ğ</a:t>
            </a:r>
            <a:r>
              <a:rPr lang="en-US" altLang="en-US"/>
              <a:t>raf görünür, galeride kay</a:t>
            </a:r>
            <a:r>
              <a:rPr lang="" altLang="en-US"/>
              <a:t>ı</a:t>
            </a:r>
            <a:r>
              <a:rPr lang="en-US" altLang="en-US"/>
              <a:t>tl</a:t>
            </a:r>
            <a:r>
              <a:rPr lang="" altLang="en-US"/>
              <a:t>ı</a:t>
            </a:r>
            <a:r>
              <a:rPr lang="en-US" altLang="en-US"/>
              <a:t> hale gelir → sonu</a:t>
            </a:r>
            <a:r>
              <a:rPr lang="" altLang="en-US"/>
              <a:t>ç</a:t>
            </a:r>
            <a:r>
              <a:rPr lang="en-US" altLang="en-US"/>
              <a:t> kullan</a:t>
            </a:r>
            <a:r>
              <a:rPr lang="" altLang="en-US"/>
              <a:t>ı</a:t>
            </a:r>
            <a:r>
              <a:rPr lang="en-US" altLang="en-US"/>
              <a:t>c</a:t>
            </a:r>
            <a:r>
              <a:rPr lang="" altLang="en-US"/>
              <a:t>ı</a:t>
            </a:r>
            <a:r>
              <a:rPr lang="en-US" altLang="en-US"/>
              <a:t>ya gösterilir.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🎮</a:t>
            </a:r>
            <a:r>
              <a:rPr lang="en-US" altLang="en-US"/>
              <a:t>   Bilgisayar Oyunu Oynamak (Klavye ile Komut Verme)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Controller: Oyuncu klavyeden "sa</a:t>
            </a:r>
            <a:r>
              <a:rPr lang="" altLang="en-US"/>
              <a:t>ğ</a:t>
            </a:r>
            <a:r>
              <a:rPr lang="en-US" altLang="en-US"/>
              <a:t>a git" tu</a:t>
            </a:r>
            <a:r>
              <a:rPr lang="" altLang="en-US"/>
              <a:t>ş</a:t>
            </a:r>
            <a:r>
              <a:rPr lang="en-US" altLang="en-US"/>
              <a:t>una basar → komutu verir.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Model: Oyun motoru karakterin koordinat</a:t>
            </a:r>
            <a:r>
              <a:rPr lang="" altLang="en-US"/>
              <a:t>ı</a:t>
            </a:r>
            <a:r>
              <a:rPr lang="en-US" altLang="en-US"/>
              <a:t>n</a:t>
            </a:r>
            <a:r>
              <a:rPr lang="" altLang="en-US"/>
              <a:t>ı</a:t>
            </a:r>
            <a:r>
              <a:rPr lang="en-US" altLang="en-US"/>
              <a:t> de</a:t>
            </a:r>
            <a:r>
              <a:rPr lang="" altLang="en-US"/>
              <a:t>ğ</a:t>
            </a:r>
            <a:r>
              <a:rPr lang="en-US" altLang="en-US"/>
              <a:t>i</a:t>
            </a:r>
            <a:r>
              <a:rPr lang="" altLang="en-US"/>
              <a:t>ş</a:t>
            </a:r>
            <a:r>
              <a:rPr lang="en-US" altLang="en-US"/>
              <a:t>tirir → hesaplamalar yap</a:t>
            </a:r>
            <a:r>
              <a:rPr lang="" altLang="en-US"/>
              <a:t>ı</a:t>
            </a:r>
            <a:r>
              <a:rPr lang="en-US" altLang="en-US"/>
              <a:t>l</a:t>
            </a:r>
            <a:r>
              <a:rPr lang="" altLang="en-US"/>
              <a:t>ı</a:t>
            </a:r>
            <a:r>
              <a:rPr lang="en-US" altLang="en-US"/>
              <a:t>r.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View: Ekranda karakter sa</a:t>
            </a:r>
            <a:r>
              <a:rPr lang="" altLang="en-US"/>
              <a:t>ğ</a:t>
            </a:r>
            <a:r>
              <a:rPr lang="en-US" altLang="en-US"/>
              <a:t>a do</a:t>
            </a:r>
            <a:r>
              <a:rPr lang="" altLang="en-US"/>
              <a:t>ğ</a:t>
            </a:r>
            <a:r>
              <a:rPr lang="en-US" altLang="en-US"/>
              <a:t>ru hareket eder → kullan</a:t>
            </a:r>
            <a:r>
              <a:rPr lang="" altLang="en-US"/>
              <a:t>ı</a:t>
            </a:r>
            <a:r>
              <a:rPr lang="en-US" altLang="en-US"/>
              <a:t>c</a:t>
            </a:r>
            <a:r>
              <a:rPr lang="" altLang="en-US"/>
              <a:t>ı</a:t>
            </a:r>
            <a:r>
              <a:rPr lang="en-US" altLang="en-US"/>
              <a:t> hareketi görür.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 ✍Kalemle Yaz</a:t>
            </a:r>
            <a:r>
              <a:rPr lang="" altLang="en-US"/>
              <a:t>ı</a:t>
            </a:r>
            <a:r>
              <a:rPr lang="en-US" altLang="en-US"/>
              <a:t> Yazmak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Controller: “</a:t>
            </a:r>
            <a:r>
              <a:rPr lang="" altLang="en-US"/>
              <a:t>Ş</a:t>
            </a:r>
            <a:r>
              <a:rPr lang="en-US" altLang="en-US"/>
              <a:t>imdi bu kelimeyi yazaca</a:t>
            </a:r>
            <a:r>
              <a:rPr lang="" altLang="en-US"/>
              <a:t>ğı</a:t>
            </a:r>
            <a:r>
              <a:rPr lang="en-US" altLang="en-US"/>
              <a:t>m” diye karar verirsin.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Model: El kaslar</a:t>
            </a:r>
            <a:r>
              <a:rPr lang="" altLang="en-US"/>
              <a:t>ı</a:t>
            </a:r>
            <a:r>
              <a:rPr lang="en-US" altLang="en-US"/>
              <a:t>n kalemi hareket ettirir, yaz</a:t>
            </a:r>
            <a:r>
              <a:rPr lang="" altLang="en-US"/>
              <a:t>ı</a:t>
            </a:r>
            <a:r>
              <a:rPr lang="en-US" altLang="en-US"/>
              <a:t> olu</a:t>
            </a:r>
            <a:r>
              <a:rPr lang="" altLang="en-US"/>
              <a:t>ş</a:t>
            </a:r>
            <a:r>
              <a:rPr lang="en-US" altLang="en-US"/>
              <a:t>ur → i</a:t>
            </a:r>
            <a:r>
              <a:rPr lang="" altLang="en-US"/>
              <a:t>ş</a:t>
            </a:r>
            <a:r>
              <a:rPr lang="en-US" altLang="en-US"/>
              <a:t>lemi yapar.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View: Defterde yaz</a:t>
            </a:r>
            <a:r>
              <a:rPr lang="" altLang="en-US"/>
              <a:t>ı</a:t>
            </a:r>
            <a:r>
              <a:rPr lang="en-US" altLang="en-US"/>
              <a:t>n</a:t>
            </a:r>
            <a:r>
              <a:rPr lang="" altLang="en-US"/>
              <a:t>ı</a:t>
            </a:r>
            <a:r>
              <a:rPr lang="en-US" altLang="en-US"/>
              <a:t>n belirdi</a:t>
            </a:r>
            <a:r>
              <a:rPr lang="" altLang="en-US"/>
              <a:t>ğ</a:t>
            </a:r>
            <a:r>
              <a:rPr lang="en-US" altLang="en-US"/>
              <a:t>ini görürsün → sonucu izlersin.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✅ KISACA HATIRLAMA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en-US"/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838200" y="1825625"/>
          <a:ext cx="10515600" cy="4030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1007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500"/>
                        <a:t>Bileşen</a:t>
                      </a:r>
                      <a:endParaRPr lang="en-US" sz="25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500"/>
                        <a:t>Görevi</a:t>
                      </a:r>
                      <a:endParaRPr lang="en-US" sz="25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500"/>
                        <a:t>Gerçek Hayat Örneği</a:t>
                      </a:r>
                      <a:endParaRPr lang="en-US" sz="2500"/>
                    </a:p>
                  </a:txBody>
                  <a:tcPr anchor="ctr" anchorCtr="0"/>
                </a:tc>
              </a:tr>
              <a:tr h="100774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2000"/>
                        <a:t>Model</a:t>
                      </a:r>
                      <a:endParaRPr 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2000"/>
                        <a:t>Veriyi işler, saklar</a:t>
                      </a:r>
                      <a:endParaRPr 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2000"/>
                        <a:t>Kaslar, hareket sistemin</a:t>
                      </a:r>
                      <a:endParaRPr lang="en-US" sz="2000"/>
                    </a:p>
                    <a:p>
                      <a:pPr algn="ctr">
                        <a:buNone/>
                      </a:pPr>
                      <a:endParaRPr lang="en-US" sz="2000"/>
                    </a:p>
                  </a:txBody>
                  <a:tcPr anchor="ctr" anchorCtr="0"/>
                </a:tc>
              </a:tr>
              <a:tr h="100774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2000"/>
                        <a:t>View</a:t>
                      </a:r>
                      <a:endParaRPr 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2000"/>
                        <a:t>Ekranda görünen kısım</a:t>
                      </a:r>
                      <a:endParaRPr 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2000"/>
                        <a:t>Görünen hareketin kendisi</a:t>
                      </a:r>
                      <a:endParaRPr lang="en-US" sz="2000"/>
                    </a:p>
                    <a:p>
                      <a:pPr algn="ctr">
                        <a:buNone/>
                      </a:pPr>
                      <a:endParaRPr lang="en-US" sz="2000"/>
                    </a:p>
                  </a:txBody>
                  <a:tcPr anchor="ctr" anchorCtr="0"/>
                </a:tc>
              </a:tr>
              <a:tr h="1007745"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2000"/>
                        <a:t>Controller</a:t>
                      </a:r>
                      <a:endParaRPr 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2000"/>
                        <a:t>Karar veren, yönlendiren</a:t>
                      </a:r>
                      <a:endParaRPr lang="en-US" sz="2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sz="2000"/>
                        <a:t>Beynin verdiği karar</a:t>
                      </a:r>
                      <a:endParaRPr lang="en-US" sz="2000"/>
                    </a:p>
                    <a:p>
                      <a:pPr algn="ctr">
                        <a:buNone/>
                      </a:pPr>
                      <a:endParaRPr lang="en-US" sz="20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pPr algn="ctr"/>
            <a:r>
              <a:rPr lang="en-US"/>
              <a:t>MVC PROJESİ OLUŞTURMA</a:t>
            </a:r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sz="3200" b="1"/>
              <a:t>VISUAL STUDIO’YU AÇALIM</a:t>
            </a:r>
            <a:endParaRPr lang="en-US" sz="32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/>
          <a:p>
            <a:r>
              <a:rPr lang="en-US">
                <a:sym typeface="+mn-ea"/>
              </a:rPr>
              <a:t>1. Yeni Proje Oluştur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t="3544" b="41637"/>
          <a:stretch>
            <a:fillRect/>
          </a:stretch>
        </p:blipFill>
        <p:spPr>
          <a:xfrm>
            <a:off x="1187450" y="1229360"/>
            <a:ext cx="9816465" cy="4902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98195"/>
          </a:xfrm>
        </p:spPr>
        <p:txBody>
          <a:bodyPr/>
          <a:p>
            <a:r>
              <a:rPr lang="en-US"/>
              <a:t>2. Uygulama Türünü Seç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4830" y="722630"/>
            <a:ext cx="6594475" cy="60083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 MVC NED</a:t>
            </a:r>
            <a:r>
              <a:rPr lang="" altLang="en-US"/>
              <a:t>İ</a:t>
            </a:r>
            <a:r>
              <a:rPr lang="en-US" altLang="en-US"/>
              <a:t>R? 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Model – View – Controller, yani Model – Görünüm – Denetleyici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MVC, büyük ve kar</a:t>
            </a:r>
            <a:r>
              <a:rPr lang="" altLang="en-US"/>
              <a:t>ışı</a:t>
            </a:r>
            <a:r>
              <a:rPr lang="en-US" altLang="en-US"/>
              <a:t>k uygulamalar</a:t>
            </a:r>
            <a:r>
              <a:rPr lang="" altLang="en-US"/>
              <a:t>ı</a:t>
            </a:r>
            <a:r>
              <a:rPr lang="en-US" altLang="en-US"/>
              <a:t> düzenli ve kolay yönetilebilir hale getirmek i</a:t>
            </a:r>
            <a:r>
              <a:rPr lang="" altLang="en-US"/>
              <a:t>ç</a:t>
            </a:r>
            <a:r>
              <a:rPr lang="en-US" altLang="en-US"/>
              <a:t>in kullan</a:t>
            </a:r>
            <a:r>
              <a:rPr lang="" altLang="en-US"/>
              <a:t>ı</a:t>
            </a:r>
            <a:r>
              <a:rPr lang="en-US" altLang="en-US"/>
              <a:t>lan bir sistemdir. </a:t>
            </a:r>
            <a:r>
              <a:rPr lang="" altLang="en-US"/>
              <a:t>Üç</a:t>
            </a:r>
            <a:r>
              <a:rPr lang="en-US" altLang="en-US"/>
              <a:t> par</a:t>
            </a:r>
            <a:r>
              <a:rPr lang="" altLang="en-US"/>
              <a:t>ç</a:t>
            </a:r>
            <a:r>
              <a:rPr lang="en-US" altLang="en-US"/>
              <a:t>adan olu</a:t>
            </a:r>
            <a:r>
              <a:rPr lang="" altLang="en-US"/>
              <a:t>ş</a:t>
            </a:r>
            <a:r>
              <a:rPr lang="en-US" altLang="en-US"/>
              <a:t>ur. Bu par</a:t>
            </a:r>
            <a:r>
              <a:rPr lang="" altLang="en-US"/>
              <a:t>ç</a:t>
            </a:r>
            <a:r>
              <a:rPr lang="en-US" altLang="en-US"/>
              <a:t>alar</a:t>
            </a:r>
            <a:r>
              <a:rPr lang="" altLang="en-US"/>
              <a:t>ı</a:t>
            </a:r>
            <a:r>
              <a:rPr lang="en-US" altLang="en-US"/>
              <a:t>n her birinin görevi farkl</a:t>
            </a:r>
            <a:r>
              <a:rPr lang="" altLang="en-US"/>
              <a:t>ı</a:t>
            </a:r>
            <a:r>
              <a:rPr lang="en-US" altLang="en-US"/>
              <a:t>d</a:t>
            </a:r>
            <a:r>
              <a:rPr lang="" altLang="en-US"/>
              <a:t>ı</a:t>
            </a:r>
            <a:r>
              <a:rPr lang="en-US" altLang="en-US"/>
              <a:t>r ama birlikte </a:t>
            </a:r>
            <a:r>
              <a:rPr lang="" altLang="en-US"/>
              <a:t>ç</a:t>
            </a:r>
            <a:r>
              <a:rPr lang="en-US" altLang="en-US"/>
              <a:t>al</a:t>
            </a:r>
            <a:r>
              <a:rPr lang="" altLang="en-US"/>
              <a:t>ış</a:t>
            </a:r>
            <a:r>
              <a:rPr lang="en-US" altLang="en-US"/>
              <a:t>arak bir web uygulamas</a:t>
            </a:r>
            <a:r>
              <a:rPr lang="" altLang="en-US"/>
              <a:t>ı</a:t>
            </a:r>
            <a:r>
              <a:rPr lang="en-US" altLang="en-US"/>
              <a:t>n</a:t>
            </a:r>
            <a:r>
              <a:rPr lang="" altLang="en-US"/>
              <a:t>ı</a:t>
            </a:r>
            <a:r>
              <a:rPr lang="en-US" altLang="en-US"/>
              <a:t> olu</a:t>
            </a:r>
            <a:r>
              <a:rPr lang="" altLang="en-US"/>
              <a:t>ş</a:t>
            </a:r>
            <a:r>
              <a:rPr lang="en-US" altLang="en-US"/>
              <a:t>tururlar.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875"/>
          </a:xfrm>
        </p:spPr>
        <p:txBody>
          <a:bodyPr>
            <a:normAutofit fontScale="90000"/>
          </a:bodyPr>
          <a:p>
            <a:r>
              <a:rPr lang="en-US"/>
              <a:t>3. Projeyi isimlendir 		 4. Proje Şablonunu Seç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105" y="1371600"/>
            <a:ext cx="5105400" cy="4651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190" y="1533525"/>
            <a:ext cx="5906135" cy="40982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960" y="192405"/>
            <a:ext cx="10515600" cy="331470"/>
          </a:xfrm>
        </p:spPr>
        <p:txBody>
          <a:bodyPr>
            <a:normAutofit fontScale="90000"/>
          </a:bodyPr>
          <a:p>
            <a:pPr algn="ctr"/>
            <a:r>
              <a:rPr lang="en-US"/>
              <a:t>Tebrikler!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960" y="695960"/>
            <a:ext cx="11054080" cy="58724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Kod Yazmaya Başlayabiliriz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Blog Sitesi Geliştiriyoruz.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000"/>
          </a:xfrm>
        </p:spPr>
        <p:txBody>
          <a:bodyPr>
            <a:normAutofit fontScale="90000"/>
          </a:bodyPr>
          <a:p>
            <a:r>
              <a:rPr lang="en-US"/>
              <a:t>1. Model Ekleyelim, İsim Verelim.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0905"/>
            <a:ext cx="10515600" cy="441960"/>
          </a:xfrm>
        </p:spPr>
        <p:txBody>
          <a:bodyPr>
            <a:normAutofit fontScale="80000"/>
          </a:bodyPr>
          <a:p>
            <a:r>
              <a:rPr lang="en-US"/>
              <a:t>Models klasörü üzerine sağ tıklayıp &gt; Ekle &gt; Sınıf , Sınıf, İsim: BlogPost.cs &gt; Oluştur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332865"/>
            <a:ext cx="5121910" cy="544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r="27589"/>
          <a:stretch>
            <a:fillRect/>
          </a:stretch>
        </p:blipFill>
        <p:spPr>
          <a:xfrm>
            <a:off x="6096000" y="1499235"/>
            <a:ext cx="4836160" cy="46323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 Model dosyamızı (BlogPost.cs) Dolduralım.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en-US" altLang="en-US" sz="1100">
                <a:latin typeface="Cascadia Code SemiBold" panose="020B0609020000020004" charset="0"/>
                <a:cs typeface="Cascadia Code SemiBold" panose="020B0609020000020004" charset="0"/>
              </a:rPr>
              <a:t>using System.ComponentModel.DataAnnotations;</a:t>
            </a:r>
            <a:endParaRPr lang="en-US" altLang="en-US" sz="11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endParaRPr lang="en-US" altLang="en-US" sz="11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100">
                <a:latin typeface="Cascadia Code SemiBold" panose="020B0609020000020004" charset="0"/>
                <a:cs typeface="Cascadia Code SemiBold" panose="020B0609020000020004" charset="0"/>
              </a:rPr>
              <a:t>namespace SimpleBlogMvc.Models</a:t>
            </a:r>
            <a:endParaRPr lang="en-US" altLang="en-US" sz="11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100">
                <a:latin typeface="Cascadia Code SemiBold" panose="020B0609020000020004" charset="0"/>
                <a:cs typeface="Cascadia Code SemiBold" panose="020B0609020000020004" charset="0"/>
              </a:rPr>
              <a:t>{</a:t>
            </a:r>
            <a:endParaRPr lang="en-US" altLang="en-US" sz="11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100">
                <a:latin typeface="Cascadia Code SemiBold" panose="020B0609020000020004" charset="0"/>
                <a:cs typeface="Cascadia Code SemiBold" panose="020B0609020000020004" charset="0"/>
              </a:rPr>
              <a:t>    public class BlogPost</a:t>
            </a:r>
            <a:endParaRPr lang="en-US" altLang="en-US" sz="11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100">
                <a:latin typeface="Cascadia Code SemiBold" panose="020B0609020000020004" charset="0"/>
                <a:cs typeface="Cascadia Code SemiBold" panose="020B0609020000020004" charset="0"/>
              </a:rPr>
              <a:t>    {   </a:t>
            </a:r>
            <a:endParaRPr lang="en-US" altLang="en-US" sz="11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100">
                <a:latin typeface="Cascadia Code SemiBold" panose="020B0609020000020004" charset="0"/>
                <a:cs typeface="Cascadia Code SemiBold" panose="020B0609020000020004" charset="0"/>
              </a:rPr>
              <a:t>        [Key]</a:t>
            </a:r>
            <a:endParaRPr lang="en-US" altLang="en-US" sz="11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100">
                <a:latin typeface="Cascadia Code SemiBold" panose="020B0609020000020004" charset="0"/>
                <a:cs typeface="Cascadia Code SemiBold" panose="020B0609020000020004" charset="0"/>
              </a:rPr>
              <a:t>        public int Id { get; set; }</a:t>
            </a:r>
            <a:endParaRPr lang="en-US" altLang="en-US" sz="11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100">
                <a:latin typeface="Cascadia Code SemiBold" panose="020B0609020000020004" charset="0"/>
                <a:cs typeface="Cascadia Code SemiBold" panose="020B0609020000020004" charset="0"/>
              </a:rPr>
              <a:t>        [Required]</a:t>
            </a:r>
            <a:endParaRPr lang="en-US" altLang="en-US" sz="11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100">
                <a:latin typeface="Cascadia Code SemiBold" panose="020B0609020000020004" charset="0"/>
                <a:cs typeface="Cascadia Code SemiBold" panose="020B0609020000020004" charset="0"/>
              </a:rPr>
              <a:t>        public string Title { get; set; }</a:t>
            </a:r>
            <a:endParaRPr lang="en-US" altLang="en-US" sz="11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100">
                <a:latin typeface="Cascadia Code SemiBold" panose="020B0609020000020004" charset="0"/>
                <a:cs typeface="Cascadia Code SemiBold" panose="020B0609020000020004" charset="0"/>
              </a:rPr>
              <a:t>        [Required]</a:t>
            </a:r>
            <a:endParaRPr lang="en-US" altLang="en-US" sz="11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100">
                <a:latin typeface="Cascadia Code SemiBold" panose="020B0609020000020004" charset="0"/>
                <a:cs typeface="Cascadia Code SemiBold" panose="020B0609020000020004" charset="0"/>
              </a:rPr>
              <a:t>        public string Content { get; set; }</a:t>
            </a:r>
            <a:endParaRPr lang="en-US" altLang="en-US" sz="11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100">
                <a:latin typeface="Cascadia Code SemiBold" panose="020B0609020000020004" charset="0"/>
                <a:cs typeface="Cascadia Code SemiBold" panose="020B0609020000020004" charset="0"/>
              </a:rPr>
              <a:t>        public string ImagePath { get; set; }</a:t>
            </a:r>
            <a:endParaRPr lang="en-US" altLang="en-US" sz="11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100">
                <a:latin typeface="Cascadia Code SemiBold" panose="020B0609020000020004" charset="0"/>
                <a:cs typeface="Cascadia Code SemiBold" panose="020B0609020000020004" charset="0"/>
              </a:rPr>
              <a:t>    }</a:t>
            </a:r>
            <a:endParaRPr lang="en-US" altLang="en-US" sz="11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100">
                <a:latin typeface="Cascadia Code SemiBold" panose="020B0609020000020004" charset="0"/>
                <a:cs typeface="Cascadia Code SemiBold" panose="020B0609020000020004" charset="0"/>
              </a:rPr>
              <a:t>}</a:t>
            </a:r>
            <a:endParaRPr lang="en-US" altLang="en-US" sz="11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endParaRPr lang="en-US" altLang="en-US" sz="300">
              <a:latin typeface="Cascadia Code SemiBold" panose="020B0609020000020004" charset="0"/>
              <a:cs typeface="Cascadia Code SemiBold" panose="020B06090200000200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015"/>
            <a:ext cx="10515600" cy="564515"/>
          </a:xfrm>
        </p:spPr>
        <p:txBody>
          <a:bodyPr>
            <a:normAutofit fontScale="90000"/>
          </a:bodyPr>
          <a:p>
            <a:r>
              <a:rPr lang="en-US"/>
              <a:t>3. Veri Tabanı Oluşturmalıyız.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645" y="811530"/>
            <a:ext cx="10384155" cy="714375"/>
          </a:xfrm>
        </p:spPr>
        <p:txBody>
          <a:bodyPr>
            <a:normAutofit fontScale="60000"/>
          </a:bodyPr>
          <a:p>
            <a:r>
              <a:rPr lang="en-US"/>
              <a:t>Ancak bunun için önce EntityFramework paketini kurmalıyız.</a:t>
            </a:r>
            <a:endParaRPr lang="en-US"/>
          </a:p>
          <a:p>
            <a:pPr marL="0" indent="0">
              <a:buNone/>
            </a:pPr>
            <a:r>
              <a:rPr lang="en-US"/>
              <a:t>  Çözüm Gezgininde Proje ismi üzerinde sağ tıklayıp &gt; NuGet Paketlerini Yönet seçeneğini seçelim.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b="38368"/>
          <a:stretch>
            <a:fillRect/>
          </a:stretch>
        </p:blipFill>
        <p:spPr>
          <a:xfrm>
            <a:off x="3396615" y="1741170"/>
            <a:ext cx="4378325" cy="468249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7825"/>
            <a:ext cx="10454640" cy="861695"/>
          </a:xfrm>
        </p:spPr>
        <p:txBody>
          <a:bodyPr>
            <a:normAutofit lnSpcReduction="10000"/>
          </a:bodyPr>
          <a:p>
            <a:r>
              <a:rPr lang="en-US"/>
              <a:t>Arama çubuğuna EntityFramework yazalım ve resimde gösterilen paketi işaretleyip ekranın sağ kısmındaki ‘ Yükle ’ butonuna tıklayalım.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235" y="1340485"/>
            <a:ext cx="10026650" cy="4918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6430" y="544830"/>
            <a:ext cx="5692775" cy="5768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605" y="785495"/>
            <a:ext cx="5210175" cy="52863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23490"/>
          </a:xfrm>
        </p:spPr>
        <p:txBody>
          <a:bodyPr/>
          <a:p>
            <a:r>
              <a:rPr lang="en-US" altLang="en-US"/>
              <a:t>Entity Framework’ün temel amac</a:t>
            </a:r>
            <a:r>
              <a:rPr lang="" altLang="en-US"/>
              <a:t>ı</a:t>
            </a:r>
            <a:r>
              <a:rPr lang="en-US" altLang="en-US"/>
              <a:t>:</a:t>
            </a:r>
            <a:endParaRPr lang="en-US" altLang="en-US"/>
          </a:p>
          <a:p>
            <a:endParaRPr lang="en-US" altLang="en-US"/>
          </a:p>
          <a:p>
            <a:pPr marL="0" indent="457200">
              <a:buNone/>
            </a:pPr>
            <a:r>
              <a:rPr lang="en-US" altLang="en-US"/>
              <a:t>❗ Veritaban</a:t>
            </a:r>
            <a:r>
              <a:rPr lang="" altLang="en-US"/>
              <a:t>ı</a:t>
            </a:r>
            <a:r>
              <a:rPr lang="en-US" altLang="en-US"/>
              <a:t> ile C# kodlar</a:t>
            </a:r>
            <a:r>
              <a:rPr lang="" altLang="en-US"/>
              <a:t>ı</a:t>
            </a:r>
            <a:r>
              <a:rPr lang="en-US" altLang="en-US"/>
              <a:t> aras</a:t>
            </a:r>
            <a:r>
              <a:rPr lang="" altLang="en-US"/>
              <a:t>ı</a:t>
            </a:r>
            <a:r>
              <a:rPr lang="en-US" altLang="en-US"/>
              <a:t>nda köprü kurmak ve veritaban</a:t>
            </a:r>
            <a:r>
              <a:rPr lang="" altLang="en-US"/>
              <a:t>ı</a:t>
            </a:r>
            <a:r>
              <a:rPr lang="en-US" altLang="en-US"/>
              <a:t> 	i</a:t>
            </a:r>
            <a:r>
              <a:rPr lang="" altLang="en-US"/>
              <a:t>ş</a:t>
            </a:r>
            <a:r>
              <a:rPr lang="en-US" altLang="en-US"/>
              <a:t>lemlerini SQL yazmadan yapman</a:t>
            </a:r>
            <a:r>
              <a:rPr lang="" altLang="en-US"/>
              <a:t>ı</a:t>
            </a:r>
            <a:r>
              <a:rPr lang="en-US" altLang="en-US"/>
              <a:t> sa</a:t>
            </a:r>
            <a:r>
              <a:rPr lang="" altLang="en-US"/>
              <a:t>ğ</a:t>
            </a:r>
            <a:r>
              <a:rPr lang="en-US" altLang="en-US"/>
              <a:t>lamakt</a:t>
            </a:r>
            <a:r>
              <a:rPr lang="" altLang="en-US"/>
              <a:t>ı</a:t>
            </a:r>
            <a:r>
              <a:rPr lang="en-US" altLang="en-US"/>
              <a:t>r.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3.1 Veri Tabanı Bağlantısı İçin Gereken</a:t>
            </a:r>
            <a:br>
              <a:rPr lang="en-US"/>
            </a:br>
            <a:r>
              <a:rPr lang="en-US"/>
              <a:t>      DbContext Sınıfı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DbContext.cs dosyasını oluşturmamız lazım. Bunun için önce klasör oluşturalım. Sonra da DbContext.cs’yi bu dosyaya ekleyeceğiz.</a:t>
            </a:r>
            <a:br>
              <a:rPr lang="en-US"/>
            </a:br>
            <a:endParaRPr lang="en-US"/>
          </a:p>
          <a:p>
            <a:r>
              <a:rPr lang="en-US"/>
              <a:t>Çözüm Gezgini’nde proje isminin üzerine sağ tık &gt; Ekle &gt; Yeni Klasör seçeneklerini seçiyoruz. Klasörümüze ‘ Data ’ ismini verelim.</a:t>
            </a:r>
            <a:endParaRPr lang="en-US"/>
          </a:p>
          <a:p>
            <a:endParaRPr lang="en-US"/>
          </a:p>
          <a:p>
            <a:r>
              <a:rPr lang="en-US"/>
              <a:t>Data klasörüne sağ tıklayıp &gt; Ekle &gt; Sınıf seçeneklerini seçelim. </a:t>
            </a:r>
            <a:endParaRPr lang="en-US"/>
          </a:p>
          <a:p>
            <a:pPr marL="0" indent="0">
              <a:buNone/>
            </a:pPr>
            <a:r>
              <a:rPr lang="en-US"/>
              <a:t>Oluşturduğumuz sınıf dosyasının adını ApplicationDbContext.cs koyalım.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🧠</a:t>
            </a:r>
            <a:r>
              <a:rPr lang="en-US" altLang="en-US"/>
              <a:t>  Model (Veri ve Kurallar)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Verileri saklayan ve i</a:t>
            </a:r>
            <a:r>
              <a:rPr lang="" altLang="en-US"/>
              <a:t>ş</a:t>
            </a:r>
            <a:r>
              <a:rPr lang="en-US" altLang="en-US"/>
              <a:t>leyen k</a:t>
            </a:r>
            <a:r>
              <a:rPr lang="" altLang="en-US"/>
              <a:t>ı</a:t>
            </a:r>
            <a:r>
              <a:rPr lang="en-US" altLang="en-US"/>
              <a:t>s</a:t>
            </a:r>
            <a:r>
              <a:rPr lang="" altLang="en-US"/>
              <a:t>ı</a:t>
            </a:r>
            <a:r>
              <a:rPr lang="en-US" altLang="en-US"/>
              <a:t>md</a:t>
            </a:r>
            <a:r>
              <a:rPr lang="" altLang="en-US"/>
              <a:t>ı</a:t>
            </a:r>
            <a:r>
              <a:rPr lang="en-US" altLang="en-US"/>
              <a:t>r.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Örne</a:t>
            </a:r>
            <a:r>
              <a:rPr lang="" altLang="en-US"/>
              <a:t>ğ</a:t>
            </a:r>
            <a:r>
              <a:rPr lang="en-US" altLang="en-US"/>
              <a:t>in: Bir kullan</a:t>
            </a:r>
            <a:r>
              <a:rPr lang="" altLang="en-US"/>
              <a:t>ı</a:t>
            </a:r>
            <a:r>
              <a:rPr lang="en-US" altLang="en-US"/>
              <a:t>c</a:t>
            </a:r>
            <a:r>
              <a:rPr lang="" altLang="en-US"/>
              <a:t>ı</a:t>
            </a:r>
            <a:r>
              <a:rPr lang="en-US" altLang="en-US"/>
              <a:t> kaydoldu</a:t>
            </a:r>
            <a:r>
              <a:rPr lang="" altLang="en-US"/>
              <a:t>ğ</a:t>
            </a:r>
            <a:r>
              <a:rPr lang="en-US" altLang="en-US"/>
              <a:t>unda, bilgilerini veritaban</a:t>
            </a:r>
            <a:r>
              <a:rPr lang="" altLang="en-US"/>
              <a:t>ı</a:t>
            </a:r>
            <a:r>
              <a:rPr lang="en-US" altLang="en-US"/>
              <a:t>na model gönderir.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Matematiksel i</a:t>
            </a:r>
            <a:r>
              <a:rPr lang="" altLang="en-US"/>
              <a:t>ş</a:t>
            </a:r>
            <a:r>
              <a:rPr lang="en-US" altLang="en-US"/>
              <a:t>lemler, veritaban</a:t>
            </a:r>
            <a:r>
              <a:rPr lang="" altLang="en-US"/>
              <a:t>ı</a:t>
            </a:r>
            <a:r>
              <a:rPr lang="en-US" altLang="en-US"/>
              <a:t> ba</a:t>
            </a:r>
            <a:r>
              <a:rPr lang="" altLang="en-US"/>
              <a:t>ğ</a:t>
            </a:r>
            <a:r>
              <a:rPr lang="en-US" altLang="en-US"/>
              <a:t>lant</a:t>
            </a:r>
            <a:r>
              <a:rPr lang="" altLang="en-US"/>
              <a:t>ı</a:t>
            </a:r>
            <a:r>
              <a:rPr lang="en-US" altLang="en-US"/>
              <a:t>s</a:t>
            </a:r>
            <a:r>
              <a:rPr lang="" altLang="en-US"/>
              <a:t>ı</a:t>
            </a:r>
            <a:r>
              <a:rPr lang="en-US" altLang="en-US"/>
              <a:t> gibi i</a:t>
            </a:r>
            <a:r>
              <a:rPr lang="" altLang="en-US"/>
              <a:t>ş</a:t>
            </a:r>
            <a:r>
              <a:rPr lang="en-US" altLang="en-US"/>
              <a:t>ler burada olur.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Kullan</a:t>
            </a:r>
            <a:r>
              <a:rPr lang="" altLang="en-US"/>
              <a:t>ı</a:t>
            </a:r>
            <a:r>
              <a:rPr lang="en-US" altLang="en-US"/>
              <a:t>c</a:t>
            </a:r>
            <a:r>
              <a:rPr lang="" altLang="en-US"/>
              <a:t>ı</a:t>
            </a:r>
            <a:r>
              <a:rPr lang="en-US" altLang="en-US"/>
              <a:t>n</a:t>
            </a:r>
            <a:r>
              <a:rPr lang="" altLang="en-US"/>
              <a:t>ı</a:t>
            </a:r>
            <a:r>
              <a:rPr lang="en-US" altLang="en-US"/>
              <a:t>n ad</a:t>
            </a:r>
            <a:r>
              <a:rPr lang="" altLang="en-US"/>
              <a:t>ı</a:t>
            </a:r>
            <a:r>
              <a:rPr lang="en-US" altLang="en-US"/>
              <a:t>, </a:t>
            </a:r>
            <a:r>
              <a:rPr lang="" altLang="en-US"/>
              <a:t>ş</a:t>
            </a:r>
            <a:r>
              <a:rPr lang="en-US" altLang="en-US"/>
              <a:t>ifresi, ya</a:t>
            </a:r>
            <a:r>
              <a:rPr lang="" altLang="en-US"/>
              <a:t>ş</a:t>
            </a:r>
            <a:r>
              <a:rPr lang="en-US" altLang="en-US"/>
              <a:t>ad</a:t>
            </a:r>
            <a:r>
              <a:rPr lang="" altLang="en-US"/>
              <a:t>ığı</a:t>
            </a:r>
            <a:r>
              <a:rPr lang="en-US" altLang="en-US"/>
              <a:t> </a:t>
            </a:r>
            <a:r>
              <a:rPr lang="" altLang="en-US"/>
              <a:t>ş</a:t>
            </a:r>
            <a:r>
              <a:rPr lang="en-US" altLang="en-US"/>
              <a:t>ehir gibi bilgiler modelde tutulur.</a:t>
            </a:r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28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5435" y="293370"/>
            <a:ext cx="9041765" cy="62706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DbContext.cs Dosyasının Kodu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6545"/>
            <a:ext cx="10515600" cy="4351338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en-US">
                <a:latin typeface="Cascadia Code SemiBold" panose="020B0609020000020004" charset="0"/>
                <a:cs typeface="Cascadia Code SemiBold" panose="020B0609020000020004" charset="0"/>
              </a:rPr>
              <a:t>using System.Data.Entity;</a:t>
            </a:r>
            <a:endParaRPr lang="en-US" altLang="en-US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endParaRPr lang="en-US" altLang="en-US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>
                <a:latin typeface="Cascadia Code SemiBold" panose="020B0609020000020004" charset="0"/>
                <a:cs typeface="Cascadia Code SemiBold" panose="020B0609020000020004" charset="0"/>
              </a:rPr>
              <a:t>namespace MvcBlog.Models</a:t>
            </a:r>
            <a:endParaRPr lang="en-US" altLang="en-US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>
                <a:latin typeface="Cascadia Code SemiBold" panose="020B0609020000020004" charset="0"/>
                <a:cs typeface="Cascadia Code SemiBold" panose="020B0609020000020004" charset="0"/>
              </a:rPr>
              <a:t>{</a:t>
            </a:r>
            <a:endParaRPr lang="en-US" altLang="en-US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>
                <a:latin typeface="Cascadia Code SemiBold" panose="020B0609020000020004" charset="0"/>
                <a:cs typeface="Cascadia Code SemiBold" panose="020B0609020000020004" charset="0"/>
              </a:rPr>
              <a:t>    public class BlogDbContext : DbContext</a:t>
            </a:r>
            <a:endParaRPr lang="en-US" altLang="en-US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>
                <a:latin typeface="Cascadia Code SemiBold" panose="020B0609020000020004" charset="0"/>
                <a:cs typeface="Cascadia Code SemiBold" panose="020B0609020000020004" charset="0"/>
              </a:rPr>
              <a:t>    {</a:t>
            </a:r>
            <a:endParaRPr lang="en-US" altLang="en-US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>
                <a:latin typeface="Cascadia Code SemiBold" panose="020B0609020000020004" charset="0"/>
                <a:cs typeface="Cascadia Code SemiBold" panose="020B0609020000020004" charset="0"/>
              </a:rPr>
              <a:t>        public BlogDbContext() : base("BlogDbConnection") { }</a:t>
            </a:r>
            <a:endParaRPr lang="en-US" altLang="en-US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>
                <a:latin typeface="Cascadia Code SemiBold" panose="020B0609020000020004" charset="0"/>
                <a:cs typeface="Cascadia Code SemiBold" panose="020B0609020000020004" charset="0"/>
              </a:rPr>
              <a:t>        public DbSet&lt;BlogPost&gt; BlogPosts { get; set; }</a:t>
            </a:r>
            <a:endParaRPr lang="en-US" altLang="en-US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>
                <a:latin typeface="Cascadia Code SemiBold" panose="020B0609020000020004" charset="0"/>
                <a:cs typeface="Cascadia Code SemiBold" panose="020B0609020000020004" charset="0"/>
              </a:rPr>
              <a:t>    }</a:t>
            </a:r>
            <a:endParaRPr lang="en-US" altLang="en-US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>
                <a:latin typeface="Cascadia Code SemiBold" panose="020B0609020000020004" charset="0"/>
                <a:cs typeface="Cascadia Code SemiBold" panose="020B0609020000020004" charset="0"/>
              </a:rPr>
              <a:t>}</a:t>
            </a:r>
            <a:endParaRPr lang="en-US" altLang="en-US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endParaRPr lang="en-US" altLang="en-US">
              <a:latin typeface="Cascadia Code SemiBold" panose="020B0609020000020004" charset="0"/>
              <a:cs typeface="Cascadia Code SemiBold" panose="020B060902000002000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705"/>
            <a:ext cx="10515600" cy="868680"/>
          </a:xfrm>
        </p:spPr>
        <p:txBody>
          <a:bodyPr>
            <a:normAutofit/>
          </a:bodyPr>
          <a:p>
            <a:r>
              <a:rPr lang="en-US"/>
              <a:t>3.2 Web.config Dosyasına Bağlantı Ekleyelim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15" y="911225"/>
            <a:ext cx="12099925" cy="3482975"/>
          </a:xfrm>
        </p:spPr>
        <p:txBody>
          <a:bodyPr/>
          <a:p>
            <a:pPr lvl="1"/>
            <a:r>
              <a:rPr lang="en-US"/>
              <a:t>Connection String</a:t>
            </a:r>
            <a:endParaRPr lang="en-US"/>
          </a:p>
          <a:p>
            <a:pPr marL="457200" lvl="1" indent="0">
              <a:buNone/>
            </a:pPr>
            <a:endParaRPr lang="en-US" altLang="en-US" sz="17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457200" lvl="1" indent="0" algn="l">
              <a:buNone/>
            </a:pPr>
            <a:r>
              <a:rPr lang="en-US" altLang="en-US" sz="1700">
                <a:latin typeface="Cascadia Code SemiBold" panose="020B0609020000020004" charset="0"/>
                <a:cs typeface="Cascadia Code SemiBold" panose="020B0609020000020004" charset="0"/>
              </a:rPr>
              <a:t>&lt;connectionStrings&gt;</a:t>
            </a:r>
            <a:endParaRPr lang="en-US" altLang="en-US" sz="17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457200" lvl="1" indent="0" algn="l">
              <a:buNone/>
            </a:pPr>
            <a:r>
              <a:rPr lang="en-US" altLang="en-US" sz="1700">
                <a:latin typeface="Cascadia Code SemiBold" panose="020B0609020000020004" charset="0"/>
                <a:cs typeface="Cascadia Code SemiBold" panose="020B0609020000020004" charset="0"/>
              </a:rPr>
              <a:t>  &lt;add name="BlogDbConnection"</a:t>
            </a:r>
            <a:endParaRPr lang="en-US" altLang="en-US" sz="17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457200" lvl="1" indent="0" algn="l">
              <a:buNone/>
            </a:pPr>
            <a:r>
              <a:rPr lang="en-US" altLang="en-US" sz="1700">
                <a:latin typeface="Cascadia Code SemiBold" panose="020B0609020000020004" charset="0"/>
                <a:cs typeface="Cascadia Code SemiBold" panose="020B0609020000020004" charset="0"/>
              </a:rPr>
              <a:t>       connectionString=""Data Source=</a:t>
            </a:r>
            <a:r>
              <a:rPr lang="en-US" altLang="en-US" sz="1700">
                <a:highlight>
                  <a:srgbClr val="00FF00"/>
                </a:highlight>
                <a:latin typeface="Cascadia Code SemiBold" panose="020B0609020000020004" charset="0"/>
                <a:cs typeface="Cascadia Code SemiBold" panose="020B0609020000020004" charset="0"/>
              </a:rPr>
              <a:t>KEND</a:t>
            </a:r>
            <a:r>
              <a:rPr lang="" altLang="en-US" sz="1700">
                <a:highlight>
                  <a:srgbClr val="00FF00"/>
                </a:highlight>
                <a:latin typeface="Cascadia Code SemiBold" panose="020B0609020000020004" charset="0"/>
                <a:cs typeface="Cascadia Code SemiBold" panose="020B0609020000020004" charset="0"/>
              </a:rPr>
              <a:t>İ</a:t>
            </a:r>
            <a:r>
              <a:rPr lang="en-US" altLang="en-US" sz="1700">
                <a:highlight>
                  <a:srgbClr val="00FF00"/>
                </a:highlight>
                <a:latin typeface="Cascadia Code SemiBold" panose="020B0609020000020004" charset="0"/>
                <a:cs typeface="Cascadia Code SemiBold" panose="020B0609020000020004" charset="0"/>
              </a:rPr>
              <a:t> SQL SERVER ADINIZI G</a:t>
            </a:r>
            <a:r>
              <a:rPr lang="" altLang="en-US" sz="1700">
                <a:highlight>
                  <a:srgbClr val="00FF00"/>
                </a:highlight>
                <a:latin typeface="Cascadia Code SemiBold" panose="020B0609020000020004" charset="0"/>
                <a:cs typeface="Cascadia Code SemiBold" panose="020B0609020000020004" charset="0"/>
              </a:rPr>
              <a:t>İ</a:t>
            </a:r>
            <a:r>
              <a:rPr lang="en-US" altLang="en-US" sz="1700">
                <a:highlight>
                  <a:srgbClr val="00FF00"/>
                </a:highlight>
                <a:latin typeface="Cascadia Code SemiBold" panose="020B0609020000020004" charset="0"/>
                <a:cs typeface="Cascadia Code SemiBold" panose="020B0609020000020004" charset="0"/>
              </a:rPr>
              <a:t>R</a:t>
            </a:r>
            <a:r>
              <a:rPr lang="" altLang="en-US" sz="1700">
                <a:highlight>
                  <a:srgbClr val="00FF00"/>
                </a:highlight>
                <a:latin typeface="Cascadia Code SemiBold" panose="020B0609020000020004" charset="0"/>
                <a:cs typeface="Cascadia Code SemiBold" panose="020B0609020000020004" charset="0"/>
              </a:rPr>
              <a:t>İ</a:t>
            </a:r>
            <a:r>
              <a:rPr lang="en-US" altLang="en-US" sz="1700">
                <a:highlight>
                  <a:srgbClr val="00FF00"/>
                </a:highlight>
                <a:latin typeface="Cascadia Code SemiBold" panose="020B0609020000020004" charset="0"/>
                <a:cs typeface="Cascadia Code SemiBold" panose="020B0609020000020004" charset="0"/>
              </a:rPr>
              <a:t>N</a:t>
            </a:r>
            <a:r>
              <a:rPr lang="en-US" altLang="en-US" sz="1700">
                <a:latin typeface="Cascadia Code SemiBold" panose="020B0609020000020004" charset="0"/>
                <a:cs typeface="Cascadia Code SemiBold" panose="020B0609020000020004" charset="0"/>
              </a:rPr>
              <a:t>;</a:t>
            </a:r>
            <a:r>
              <a:rPr lang="en-US" altLang="en-US" sz="1700">
                <a:latin typeface="Cascadia Code SemiBold" panose="020B0609020000020004" charset="0"/>
                <a:cs typeface="Cascadia Code SemiBold" panose="020B0609020000020004" charset="0"/>
              </a:rPr>
              <a:t>;Initial Catalog=MvcBlogDb;Integrated Security=True" providerName="System.Data.SqlClient" /&gt;</a:t>
            </a:r>
            <a:endParaRPr lang="en-US" altLang="en-US" sz="17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457200" lvl="1" indent="0" algn="l">
              <a:buNone/>
            </a:pPr>
            <a:r>
              <a:rPr lang="en-US" altLang="en-US" sz="1700">
                <a:latin typeface="Cascadia Code SemiBold" panose="020B0609020000020004" charset="0"/>
                <a:cs typeface="Cascadia Code SemiBold" panose="020B0609020000020004" charset="0"/>
              </a:rPr>
              <a:t>&lt;/connectionStrings&gt;</a:t>
            </a:r>
            <a:endParaRPr lang="en-US" altLang="en-US" sz="17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endParaRPr lang="en-US" altLang="en-US" sz="1700">
              <a:latin typeface="Cascadia Code SemiBold" panose="020B0609020000020004" charset="0"/>
              <a:cs typeface="Cascadia Code SemiBold" panose="020B06090200000200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l="333" r="47007" b="52275"/>
          <a:stretch>
            <a:fillRect/>
          </a:stretch>
        </p:blipFill>
        <p:spPr>
          <a:xfrm>
            <a:off x="2476500" y="3372485"/>
            <a:ext cx="7239000" cy="348551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96565" y="2267585"/>
            <a:ext cx="6197600" cy="43516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49275" y="238760"/>
            <a:ext cx="11139805" cy="24555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45">
                <a:sym typeface="+mn-ea"/>
              </a:rPr>
              <a:t>Microsoft SQL Server uygulamasını açtığımızda karşımıza çıkan ekrandan Sunucu Adımızı (Server Name) öğrenip bir önceki sayfada yeşil ile gösterilen yere yazıyoruz.</a:t>
            </a:r>
            <a:endParaRPr lang="en-US" sz="2445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45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45">
                <a:sym typeface="+mn-ea"/>
              </a:rPr>
              <a:t>Bağlan (Connect) butonuna basıyoruz. Bu sayede projedeki veri tabanımızın bağlantısı kurulmuş oluyor.</a:t>
            </a:r>
            <a:br>
              <a:rPr lang="en-US" sz="2445">
                <a:sym typeface="+mn-ea"/>
              </a:rPr>
            </a:br>
            <a:endParaRPr lang="en-US" sz="2445"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folHlink"/>
            </a:gs>
            <a:gs pos="30000">
              <a:srgbClr val="779EFF"/>
            </a:gs>
            <a:gs pos="1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838835"/>
          </a:xfrm>
        </p:spPr>
        <p:txBody>
          <a:bodyPr/>
          <a:p>
            <a:r>
              <a:rPr lang="en-US"/>
              <a:t>4. Controller Ekleyelim.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rcRect l="50004"/>
          <a:stretch>
            <a:fillRect/>
          </a:stretch>
        </p:blipFill>
        <p:spPr>
          <a:xfrm>
            <a:off x="1663700" y="1684020"/>
            <a:ext cx="4237355" cy="45040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38200" y="762000"/>
            <a:ext cx="10174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Çözüm Gezgini’nden proje ismi altındaki Controllers dosyasına sağ tık &gt; Ekle &gt; Denetleyici seçeneğini seçip açılan pencereden MVC - Boş diyerek ekle butonuna basalım. Dosyamıza BlogController.cs ismini verelim.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315" y="1684020"/>
            <a:ext cx="5015230" cy="34651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315" y="5228590"/>
            <a:ext cx="5254625" cy="107378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BlogController.cs Dosyasındaki Kod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6360" y="1383665"/>
            <a:ext cx="4725035" cy="5219700"/>
          </a:xfrm>
        </p:spPr>
        <p:txBody>
          <a:bodyPr>
            <a:normAutofit fontScale="25000"/>
          </a:bodyPr>
          <a:p>
            <a:pPr marL="0" indent="0">
              <a:buNone/>
            </a:pPr>
            <a:endParaRPr lang="en-US" altLang="en-US" sz="40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4000">
                <a:latin typeface="Cascadia Code SemiBold" panose="020B0609020000020004" charset="0"/>
                <a:cs typeface="Cascadia Code SemiBold" panose="020B0609020000020004" charset="0"/>
              </a:rPr>
              <a:t>using System.Linq;</a:t>
            </a:r>
            <a:endParaRPr lang="en-US" altLang="en-US" sz="40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4000">
                <a:latin typeface="Cascadia Code SemiBold" panose="020B0609020000020004" charset="0"/>
                <a:cs typeface="Cascadia Code SemiBold" panose="020B0609020000020004" charset="0"/>
              </a:rPr>
              <a:t>using System.Web;</a:t>
            </a:r>
            <a:endParaRPr lang="en-US" altLang="en-US" sz="40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4000">
                <a:latin typeface="Cascadia Code SemiBold" panose="020B0609020000020004" charset="0"/>
                <a:cs typeface="Cascadia Code SemiBold" panose="020B0609020000020004" charset="0"/>
              </a:rPr>
              <a:t>using System.Web.Mvc;</a:t>
            </a:r>
            <a:endParaRPr lang="en-US" altLang="en-US" sz="40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4000">
                <a:latin typeface="Cascadia Code SemiBold" panose="020B0609020000020004" charset="0"/>
                <a:cs typeface="Cascadia Code SemiBold" panose="020B0609020000020004" charset="0"/>
              </a:rPr>
              <a:t>using MvcBlog.Models;</a:t>
            </a:r>
            <a:endParaRPr lang="en-US" altLang="en-US" sz="40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4000">
                <a:latin typeface="Cascadia Code SemiBold" panose="020B0609020000020004" charset="0"/>
                <a:cs typeface="Cascadia Code SemiBold" panose="020B0609020000020004" charset="0"/>
              </a:rPr>
              <a:t>using System.IO;</a:t>
            </a:r>
            <a:endParaRPr lang="en-US" altLang="en-US" sz="40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endParaRPr lang="en-US" altLang="en-US" sz="40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4000">
                <a:latin typeface="Cascadia Code SemiBold" panose="020B0609020000020004" charset="0"/>
                <a:cs typeface="Cascadia Code SemiBold" panose="020B0609020000020004" charset="0"/>
              </a:rPr>
              <a:t>namespace MvcBlog.Controllers</a:t>
            </a:r>
            <a:endParaRPr lang="en-US" altLang="en-US" sz="40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4000">
                <a:latin typeface="Cascadia Code SemiBold" panose="020B0609020000020004" charset="0"/>
                <a:cs typeface="Cascadia Code SemiBold" panose="020B0609020000020004" charset="0"/>
              </a:rPr>
              <a:t>{</a:t>
            </a:r>
            <a:endParaRPr lang="en-US" altLang="en-US" sz="40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4000">
                <a:latin typeface="Cascadia Code SemiBold" panose="020B0609020000020004" charset="0"/>
                <a:cs typeface="Cascadia Code SemiBold" panose="020B0609020000020004" charset="0"/>
              </a:rPr>
              <a:t>    public class BlogController : Controller</a:t>
            </a:r>
            <a:endParaRPr lang="en-US" altLang="en-US" sz="40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4000">
                <a:latin typeface="Cascadia Code SemiBold" panose="020B0609020000020004" charset="0"/>
                <a:cs typeface="Cascadia Code SemiBold" panose="020B0609020000020004" charset="0"/>
              </a:rPr>
              <a:t>    {</a:t>
            </a:r>
            <a:endParaRPr lang="en-US" altLang="en-US" sz="40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4000">
                <a:latin typeface="Cascadia Code SemiBold" panose="020B0609020000020004" charset="0"/>
                <a:cs typeface="Cascadia Code SemiBold" panose="020B0609020000020004" charset="0"/>
              </a:rPr>
              <a:t>        private BlogDbContext db = new BlogDbContext();</a:t>
            </a:r>
            <a:endParaRPr lang="en-US" altLang="en-US" sz="40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4000">
                <a:latin typeface="Cascadia Code SemiBold" panose="020B0609020000020004" charset="0"/>
                <a:cs typeface="Cascadia Code SemiBold" panose="020B0609020000020004" charset="0"/>
              </a:rPr>
              <a:t>        public ActionResult Index()</a:t>
            </a:r>
            <a:endParaRPr lang="en-US" altLang="en-US" sz="40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4000">
                <a:latin typeface="Cascadia Code SemiBold" panose="020B0609020000020004" charset="0"/>
                <a:cs typeface="Cascadia Code SemiBold" panose="020B0609020000020004" charset="0"/>
              </a:rPr>
              <a:t>        {</a:t>
            </a:r>
            <a:endParaRPr lang="en-US" altLang="en-US" sz="40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4000">
                <a:latin typeface="Cascadia Code SemiBold" panose="020B0609020000020004" charset="0"/>
                <a:cs typeface="Cascadia Code SemiBold" panose="020B0609020000020004" charset="0"/>
              </a:rPr>
              <a:t>            return View(db.BlogPosts.ToList());</a:t>
            </a:r>
            <a:endParaRPr lang="en-US" altLang="en-US" sz="40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4000">
                <a:latin typeface="Cascadia Code SemiBold" panose="020B0609020000020004" charset="0"/>
                <a:cs typeface="Cascadia Code SemiBold" panose="020B0609020000020004" charset="0"/>
              </a:rPr>
              <a:t>        }</a:t>
            </a:r>
            <a:endParaRPr lang="en-US" altLang="en-US" sz="40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4000">
                <a:latin typeface="Cascadia Code SemiBold" panose="020B0609020000020004" charset="0"/>
                <a:cs typeface="Cascadia Code SemiBold" panose="020B0609020000020004" charset="0"/>
              </a:rPr>
              <a:t>        public ActionResult Create()</a:t>
            </a:r>
            <a:endParaRPr lang="en-US" altLang="en-US" sz="40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4000">
                <a:latin typeface="Cascadia Code SemiBold" panose="020B0609020000020004" charset="0"/>
                <a:cs typeface="Cascadia Code SemiBold" panose="020B0609020000020004" charset="0"/>
              </a:rPr>
              <a:t>        {</a:t>
            </a:r>
            <a:endParaRPr lang="en-US" altLang="en-US" sz="40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4000">
                <a:latin typeface="Cascadia Code SemiBold" panose="020B0609020000020004" charset="0"/>
                <a:cs typeface="Cascadia Code SemiBold" panose="020B0609020000020004" charset="0"/>
              </a:rPr>
              <a:t>            return View();</a:t>
            </a:r>
            <a:endParaRPr lang="en-US" altLang="en-US" sz="40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4000">
                <a:latin typeface="Cascadia Code SemiBold" panose="020B0609020000020004" charset="0"/>
                <a:cs typeface="Cascadia Code SemiBold" panose="020B0609020000020004" charset="0"/>
              </a:rPr>
              <a:t>        }</a:t>
            </a:r>
            <a:endParaRPr lang="en-US" altLang="en-US" sz="40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4000">
                <a:latin typeface="Cascadia Code SemiBold" panose="020B0609020000020004" charset="0"/>
                <a:cs typeface="Cascadia Code SemiBold" panose="020B0609020000020004" charset="0"/>
              </a:rPr>
              <a:t>      </a:t>
            </a:r>
            <a:endParaRPr lang="en-US" altLang="en-US" sz="4000">
              <a:latin typeface="Cascadia Code SemiBold" panose="020B0609020000020004" charset="0"/>
              <a:cs typeface="Cascadia Code SemiBold" panose="020B06090200000200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682740" y="1577340"/>
            <a:ext cx="406400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en-US" sz="1000"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  [HttpPost]</a:t>
            </a:r>
            <a:endParaRPr lang="en-US" altLang="en-US" sz="10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000"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        public ActionResult Create(BlogPost post, HttpPostedFileBase image)</a:t>
            </a:r>
            <a:endParaRPr lang="en-US" altLang="en-US" sz="10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000"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        {</a:t>
            </a:r>
            <a:endParaRPr lang="en-US" altLang="en-US" sz="10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000"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            if (ModelState.IsValid)</a:t>
            </a:r>
            <a:endParaRPr lang="en-US" altLang="en-US" sz="10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000"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            {</a:t>
            </a:r>
            <a:endParaRPr lang="en-US" altLang="en-US" sz="10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000"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                if (image != null &amp;&amp; image.ContentLength &gt; 0)</a:t>
            </a:r>
            <a:endParaRPr lang="en-US" altLang="en-US" sz="10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000"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                {</a:t>
            </a:r>
            <a:endParaRPr lang="en-US" altLang="en-US" sz="10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000"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                    var fileName = Path.GetFileName(image.FileName);</a:t>
            </a:r>
            <a:endParaRPr lang="en-US" altLang="en-US" sz="10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000"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                    var path = Path.Combine(Server.MapPath("~/Uploads"), fileName);</a:t>
            </a:r>
            <a:endParaRPr lang="en-US" altLang="en-US" sz="10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000"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                    image.SaveAs(path);</a:t>
            </a:r>
            <a:endParaRPr lang="en-US" altLang="en-US" sz="10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000"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                    post.ImagePath = "/Uploads/" + fileName;</a:t>
            </a:r>
            <a:endParaRPr lang="en-US" altLang="en-US" sz="10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000"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                }</a:t>
            </a:r>
            <a:endParaRPr lang="en-US" altLang="en-US" sz="10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000"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                db.BlogPosts.Add(post);</a:t>
            </a:r>
            <a:endParaRPr lang="en-US" altLang="en-US" sz="10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000"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                db.SaveChanges();</a:t>
            </a:r>
            <a:endParaRPr lang="en-US" altLang="en-US" sz="10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000"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                return RedirectToAction("Index");</a:t>
            </a:r>
            <a:endParaRPr lang="en-US" altLang="en-US" sz="10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000"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            }</a:t>
            </a:r>
            <a:endParaRPr lang="en-US" altLang="en-US" sz="10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000"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            return View(post);</a:t>
            </a:r>
            <a:endParaRPr lang="en-US" altLang="en-US" sz="10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000"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        }</a:t>
            </a:r>
            <a:endParaRPr lang="en-US" altLang="en-US" sz="10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000"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    }</a:t>
            </a:r>
            <a:endParaRPr lang="en-US" altLang="en-US" sz="10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000"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}</a:t>
            </a:r>
            <a:endParaRPr lang="en-US" altLang="en-US" sz="10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endParaRPr lang="en-US" altLang="en-US" sz="10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endParaRPr lang="en-US"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045"/>
            <a:ext cx="10515600" cy="930275"/>
          </a:xfrm>
        </p:spPr>
        <p:txBody>
          <a:bodyPr/>
          <a:p>
            <a:r>
              <a:rPr lang="en-US"/>
              <a:t>5. View Oluşturalım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880" y="804545"/>
            <a:ext cx="10515600" cy="892810"/>
          </a:xfrm>
        </p:spPr>
        <p:txBody>
          <a:bodyPr>
            <a:normAutofit lnSpcReduction="10000"/>
          </a:bodyPr>
          <a:p>
            <a:r>
              <a:rPr lang="en-US"/>
              <a:t>View klasörü içindeki Blog klasörüne sağ tık &gt; Ekle &gt; Görünüm seçeneğini seçelim. 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52417" t="373" r="4625" b="14706"/>
          <a:stretch>
            <a:fillRect/>
          </a:stretch>
        </p:blipFill>
        <p:spPr>
          <a:xfrm>
            <a:off x="1197610" y="1697355"/>
            <a:ext cx="4083050" cy="428815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2105"/>
            <a:ext cx="10515600" cy="495935"/>
          </a:xfrm>
        </p:spPr>
        <p:txBody>
          <a:bodyPr>
            <a:normAutofit fontScale="90000"/>
          </a:bodyPr>
          <a:p>
            <a:r>
              <a:rPr lang="en-US"/>
              <a:t>Açılan pencerede MVC 5 Görünümünü seçip Ekle butonuna basalım.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0820" y="1041400"/>
            <a:ext cx="7270115" cy="502348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8785"/>
            <a:ext cx="10515600" cy="602615"/>
          </a:xfrm>
        </p:spPr>
        <p:txBody>
          <a:bodyPr/>
          <a:p>
            <a:r>
              <a:rPr lang="en-US"/>
              <a:t>Görünüm adına Index yazıp ekle butonuna tıklayalım.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0325" y="1280795"/>
            <a:ext cx="69913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808355"/>
          </a:xfrm>
        </p:spPr>
        <p:txBody>
          <a:bodyPr/>
          <a:p>
            <a:r>
              <a:rPr lang="en-US"/>
              <a:t>Index.cshtml Dosyasının Kodu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990600"/>
            <a:ext cx="10271760" cy="560133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en-US" sz="1600">
                <a:latin typeface="Cascadia Code SemiBold" panose="020B0609020000020004" charset="0"/>
                <a:cs typeface="Cascadia Code SemiBold" panose="020B0609020000020004" charset="0"/>
              </a:rPr>
              <a:t>@model IEnumerable&lt;MvcBlog.Models.BlogPost&gt;</a:t>
            </a:r>
            <a:endParaRPr lang="en-US" altLang="en-US" sz="16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endParaRPr lang="en-US" altLang="en-US" sz="16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ascadia Code SemiBold" panose="020B0609020000020004" charset="0"/>
                <a:cs typeface="Cascadia Code SemiBold" panose="020B0609020000020004" charset="0"/>
              </a:rPr>
              <a:t>&lt;h2&gt;Blog Yaz</a:t>
            </a:r>
            <a:r>
              <a:rPr lang="" altLang="en-US" sz="1600">
                <a:latin typeface="Cascadia Code SemiBold" panose="020B0609020000020004" charset="0"/>
                <a:cs typeface="Cascadia Code SemiBold" panose="020B0609020000020004" charset="0"/>
              </a:rPr>
              <a:t>ı</a:t>
            </a:r>
            <a:r>
              <a:rPr lang="en-US" altLang="en-US" sz="1600">
                <a:latin typeface="Cascadia Code SemiBold" panose="020B0609020000020004" charset="0"/>
                <a:cs typeface="Cascadia Code SemiBold" panose="020B0609020000020004" charset="0"/>
              </a:rPr>
              <a:t>lar</a:t>
            </a:r>
            <a:r>
              <a:rPr lang="" altLang="en-US" sz="1600">
                <a:latin typeface="Cascadia Code SemiBold" panose="020B0609020000020004" charset="0"/>
                <a:cs typeface="Cascadia Code SemiBold" panose="020B0609020000020004" charset="0"/>
              </a:rPr>
              <a:t>ı</a:t>
            </a:r>
            <a:r>
              <a:rPr lang="en-US" altLang="en-US" sz="1600">
                <a:latin typeface="Cascadia Code SemiBold" panose="020B0609020000020004" charset="0"/>
                <a:cs typeface="Cascadia Code SemiBold" panose="020B0609020000020004" charset="0"/>
              </a:rPr>
              <a:t>&lt;/h2&gt;</a:t>
            </a:r>
            <a:endParaRPr lang="en-US" altLang="en-US" sz="16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ascadia Code SemiBold" panose="020B0609020000020004" charset="0"/>
                <a:cs typeface="Cascadia Code SemiBold" panose="020B0609020000020004" charset="0"/>
              </a:rPr>
              <a:t>&lt;p&gt;&lt;a href="@Url.Action("Create")"&gt;Yeni Yaz</a:t>
            </a:r>
            <a:r>
              <a:rPr lang="" altLang="en-US" sz="1600">
                <a:latin typeface="Cascadia Code SemiBold" panose="020B0609020000020004" charset="0"/>
                <a:cs typeface="Cascadia Code SemiBold" panose="020B0609020000020004" charset="0"/>
              </a:rPr>
              <a:t>ı</a:t>
            </a:r>
            <a:r>
              <a:rPr lang="en-US" altLang="en-US" sz="1600">
                <a:latin typeface="Cascadia Code SemiBold" panose="020B0609020000020004" charset="0"/>
                <a:cs typeface="Cascadia Code SemiBold" panose="020B0609020000020004" charset="0"/>
              </a:rPr>
              <a:t> Ekle&lt;/a&gt;&lt;/p&gt;</a:t>
            </a:r>
            <a:endParaRPr lang="en-US" altLang="en-US" sz="16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endParaRPr lang="en-US" altLang="en-US" sz="16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ascadia Code SemiBold" panose="020B0609020000020004" charset="0"/>
                <a:cs typeface="Cascadia Code SemiBold" panose="020B0609020000020004" charset="0"/>
              </a:rPr>
              <a:t>@foreach (var post in Model)</a:t>
            </a:r>
            <a:endParaRPr lang="en-US" altLang="en-US" sz="16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ascadia Code SemiBold" panose="020B0609020000020004" charset="0"/>
                <a:cs typeface="Cascadia Code SemiBold" panose="020B0609020000020004" charset="0"/>
              </a:rPr>
              <a:t>{</a:t>
            </a:r>
            <a:endParaRPr lang="en-US" altLang="en-US" sz="16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ascadia Code SemiBold" panose="020B0609020000020004" charset="0"/>
                <a:cs typeface="Cascadia Code SemiBold" panose="020B0609020000020004" charset="0"/>
              </a:rPr>
              <a:t>    &lt;div style="margin-bottom:20px; border-bottom:1px solid #ccc;"&gt;</a:t>
            </a:r>
            <a:endParaRPr lang="en-US" altLang="en-US" sz="16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ascadia Code SemiBold" panose="020B0609020000020004" charset="0"/>
                <a:cs typeface="Cascadia Code SemiBold" panose="020B0609020000020004" charset="0"/>
              </a:rPr>
              <a:t>        &lt;h3&gt;@post.Title&lt;/h3&gt;</a:t>
            </a:r>
            <a:endParaRPr lang="en-US" altLang="en-US" sz="16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ascadia Code SemiBold" panose="020B0609020000020004" charset="0"/>
                <a:cs typeface="Cascadia Code SemiBold" panose="020B0609020000020004" charset="0"/>
              </a:rPr>
              <a:t>        &lt;p&gt;@post.Content&lt;/p&gt;</a:t>
            </a:r>
            <a:endParaRPr lang="en-US" altLang="en-US" sz="16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ascadia Code SemiBold" panose="020B0609020000020004" charset="0"/>
                <a:cs typeface="Cascadia Code SemiBold" panose="020B0609020000020004" charset="0"/>
              </a:rPr>
              <a:t>        @if (!string.IsNullOrEmpty(post.ImagePath))</a:t>
            </a:r>
            <a:endParaRPr lang="en-US" altLang="en-US" sz="16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ascadia Code SemiBold" panose="020B0609020000020004" charset="0"/>
                <a:cs typeface="Cascadia Code SemiBold" panose="020B0609020000020004" charset="0"/>
              </a:rPr>
              <a:t>        {</a:t>
            </a:r>
            <a:endParaRPr lang="en-US" altLang="en-US" sz="16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ascadia Code SemiBold" panose="020B0609020000020004" charset="0"/>
                <a:cs typeface="Cascadia Code SemiBold" panose="020B0609020000020004" charset="0"/>
              </a:rPr>
              <a:t>            &lt;img src="@post.ImagePath" style="max-width:200px;" /&gt;</a:t>
            </a:r>
            <a:endParaRPr lang="en-US" altLang="en-US" sz="16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ascadia Code SemiBold" panose="020B0609020000020004" charset="0"/>
                <a:cs typeface="Cascadia Code SemiBold" panose="020B0609020000020004" charset="0"/>
              </a:rPr>
              <a:t>        }</a:t>
            </a:r>
            <a:endParaRPr lang="en-US" altLang="en-US" sz="16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ascadia Code SemiBold" panose="020B0609020000020004" charset="0"/>
                <a:cs typeface="Cascadia Code SemiBold" panose="020B0609020000020004" charset="0"/>
              </a:rPr>
              <a:t>    &lt;/div&gt;</a:t>
            </a:r>
            <a:endParaRPr lang="en-US" altLang="en-US" sz="16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ascadia Code SemiBold" panose="020B0609020000020004" charset="0"/>
                <a:cs typeface="Cascadia Code SemiBold" panose="020B0609020000020004" charset="0"/>
              </a:rPr>
              <a:t>}</a:t>
            </a:r>
            <a:endParaRPr lang="en-US" altLang="en-US" sz="16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endParaRPr lang="en-US" altLang="en-US" sz="1600">
              <a:latin typeface="Cascadia Code SemiBold" panose="020B0609020000020004" charset="0"/>
              <a:cs typeface="Cascadia Code SemiBold" panose="020B06090200000200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👀</a:t>
            </a:r>
            <a:r>
              <a:rPr lang="en-US" altLang="en-US"/>
              <a:t> View (Görünüm)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Ekranda gördü</a:t>
            </a:r>
            <a:r>
              <a:rPr lang="" altLang="en-US"/>
              <a:t>ğ</a:t>
            </a:r>
            <a:r>
              <a:rPr lang="en-US" altLang="en-US"/>
              <a:t>ümüz k</a:t>
            </a:r>
            <a:r>
              <a:rPr lang="" altLang="en-US"/>
              <a:t>ı</a:t>
            </a:r>
            <a:r>
              <a:rPr lang="en-US" altLang="en-US"/>
              <a:t>s</a:t>
            </a:r>
            <a:r>
              <a:rPr lang="" altLang="en-US"/>
              <a:t>ı</a:t>
            </a:r>
            <a:r>
              <a:rPr lang="en-US" altLang="en-US"/>
              <a:t>md</a:t>
            </a:r>
            <a:r>
              <a:rPr lang="" altLang="en-US"/>
              <a:t>ı</a:t>
            </a:r>
            <a:r>
              <a:rPr lang="en-US" altLang="en-US"/>
              <a:t>r.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Butonlar, yaz</a:t>
            </a:r>
            <a:r>
              <a:rPr lang="" altLang="en-US"/>
              <a:t>ı</a:t>
            </a:r>
            <a:r>
              <a:rPr lang="en-US" altLang="en-US"/>
              <a:t>lar, görseller yani kullan</a:t>
            </a:r>
            <a:r>
              <a:rPr lang="" altLang="en-US"/>
              <a:t>ı</a:t>
            </a:r>
            <a:r>
              <a:rPr lang="en-US" altLang="en-US"/>
              <a:t>c</a:t>
            </a:r>
            <a:r>
              <a:rPr lang="" altLang="en-US"/>
              <a:t>ı</a:t>
            </a:r>
            <a:r>
              <a:rPr lang="en-US" altLang="en-US"/>
              <a:t>ya gösterilen her </a:t>
            </a:r>
            <a:r>
              <a:rPr lang="" altLang="en-US"/>
              <a:t>ş</a:t>
            </a:r>
            <a:r>
              <a:rPr lang="en-US" altLang="en-US"/>
              <a:t>ey burada yer al</a:t>
            </a:r>
            <a:r>
              <a:rPr lang="" altLang="en-US"/>
              <a:t>ı</a:t>
            </a:r>
            <a:r>
              <a:rPr lang="en-US" altLang="en-US"/>
              <a:t>r.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View sadece gösterimden sorumludur, karar vermez, veri i</a:t>
            </a:r>
            <a:r>
              <a:rPr lang="" altLang="en-US"/>
              <a:t>ş</a:t>
            </a:r>
            <a:r>
              <a:rPr lang="en-US" altLang="en-US"/>
              <a:t>lemez.</a:t>
            </a:r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 fontScale="90000"/>
          </a:bodyPr>
          <a:p>
            <a:r>
              <a:rPr lang="en-US"/>
              <a:t>Create.cshtml isimli yeni bir görünüm daha oluşturalım.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3970"/>
            <a:ext cx="10515600" cy="541655"/>
          </a:xfrm>
        </p:spPr>
        <p:txBody>
          <a:bodyPr/>
          <a:p>
            <a:r>
              <a:rPr lang="en-US">
                <a:sym typeface="+mn-ea"/>
              </a:rPr>
              <a:t>Index.cshtml dosyasını oluştururken izlediğimiz adımları izliyoruz.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112520" y="1780540"/>
            <a:ext cx="877760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@model MvcBlog.Models.BlogPost</a:t>
            </a:r>
            <a:endParaRPr lang="en-US" altLang="en-US" sz="12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endParaRPr lang="en-US" altLang="en-US" sz="12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r>
              <a:rPr lang="en-US" altLang="en-US" sz="1200"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&lt;h2&gt;Yeni Blog Yazısı&lt;/h2&gt;</a:t>
            </a:r>
            <a:endParaRPr lang="en-US" altLang="en-US" sz="12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endParaRPr lang="en-US" altLang="en-US" sz="12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r>
              <a:rPr lang="en-US" altLang="en-US" sz="1200"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@using (Html.BeginForm("Create", "Blog", FormMethod.Post, new { enctype = "multipart/form-data" }))</a:t>
            </a:r>
            <a:endParaRPr lang="en-US" altLang="en-US" sz="12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r>
              <a:rPr lang="en-US" altLang="en-US" sz="1200"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{</a:t>
            </a:r>
            <a:endParaRPr lang="en-US" altLang="en-US" sz="12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r>
              <a:rPr lang="en-US" altLang="en-US" sz="1200"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    &lt;div&gt;</a:t>
            </a:r>
            <a:endParaRPr lang="en-US" altLang="en-US" sz="12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r>
              <a:rPr lang="en-US" altLang="en-US" sz="1200"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        @Html.LabelFor(m =&gt; m.Title)</a:t>
            </a:r>
            <a:endParaRPr lang="en-US" altLang="en-US" sz="12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r>
              <a:rPr lang="en-US" altLang="en-US" sz="1200"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        @Html.TextBoxFor(m =&gt; m.Title)</a:t>
            </a:r>
            <a:endParaRPr lang="en-US" altLang="en-US" sz="12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r>
              <a:rPr lang="en-US" altLang="en-US" sz="1200"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        @Html.ValidationMessageFor(m =&gt; m.Title)</a:t>
            </a:r>
            <a:endParaRPr lang="en-US" altLang="en-US" sz="12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r>
              <a:rPr lang="en-US" altLang="en-US" sz="1200"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    &lt;/div&gt;</a:t>
            </a:r>
            <a:endParaRPr lang="en-US" altLang="en-US" sz="12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endParaRPr lang="en-US" altLang="en-US" sz="12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r>
              <a:rPr lang="en-US" altLang="en-US" sz="1200"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    &lt;div&gt;</a:t>
            </a:r>
            <a:endParaRPr lang="en-US" altLang="en-US" sz="12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r>
              <a:rPr lang="en-US" altLang="en-US" sz="1200"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        @Html.LabelFor(m =&gt; m.Content)</a:t>
            </a:r>
            <a:endParaRPr lang="en-US" altLang="en-US" sz="12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r>
              <a:rPr lang="en-US" altLang="en-US" sz="1200"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        @Html.TextAreaFor(m =&gt; m.Content)</a:t>
            </a:r>
            <a:endParaRPr lang="en-US" altLang="en-US" sz="12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r>
              <a:rPr lang="en-US" altLang="en-US" sz="1200"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        @Html.ValidationMessageFor(m =&gt; m.Content)</a:t>
            </a:r>
            <a:endParaRPr lang="en-US" altLang="en-US" sz="12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r>
              <a:rPr lang="en-US" altLang="en-US" sz="1200"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    &lt;/div&gt;</a:t>
            </a:r>
            <a:endParaRPr lang="en-US" altLang="en-US" sz="12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endParaRPr lang="en-US" altLang="en-US" sz="12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r>
              <a:rPr lang="en-US" altLang="en-US" sz="1200"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    &lt;div&gt;</a:t>
            </a:r>
            <a:endParaRPr lang="en-US" altLang="en-US" sz="12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r>
              <a:rPr lang="en-US" altLang="en-US" sz="1200"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        &lt;label&gt;Görsel&lt;/label&gt;</a:t>
            </a:r>
            <a:endParaRPr lang="en-US" altLang="en-US" sz="12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r>
              <a:rPr lang="en-US" altLang="en-US" sz="1200"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        &lt;input type="file" name="image" /&gt;</a:t>
            </a:r>
            <a:endParaRPr lang="en-US" altLang="en-US" sz="12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r>
              <a:rPr lang="en-US" altLang="en-US" sz="1200"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    &lt;/div&gt;</a:t>
            </a:r>
            <a:endParaRPr lang="en-US" altLang="en-US" sz="12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endParaRPr lang="en-US" altLang="en-US" sz="12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r>
              <a:rPr lang="en-US" altLang="en-US" sz="1200"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    &lt;button type="submit"&gt;Kaydet&lt;/button&gt;</a:t>
            </a:r>
            <a:endParaRPr lang="en-US" altLang="en-US" sz="12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r>
              <a:rPr lang="en-US" altLang="en-US" sz="1200">
                <a:latin typeface="Cascadia Code SemiBold" panose="020B0609020000020004" charset="0"/>
                <a:cs typeface="Cascadia Code SemiBold" panose="020B0609020000020004" charset="0"/>
                <a:sym typeface="+mn-ea"/>
              </a:rPr>
              <a:t>}</a:t>
            </a:r>
            <a:endParaRPr lang="en-US" altLang="en-US" sz="12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endParaRPr lang="en-US" altLang="en-US" sz="1200">
              <a:latin typeface="Cascadia Code SemiBold" panose="020B0609020000020004" charset="0"/>
              <a:cs typeface="Cascadia Code SemiBold" panose="020B060902000002000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716915"/>
          </a:xfrm>
        </p:spPr>
        <p:txBody>
          <a:bodyPr>
            <a:normAutofit fontScale="90000"/>
          </a:bodyPr>
          <a:p>
            <a:r>
              <a:rPr lang="en-US"/>
              <a:t>6. Görselleri Tutmak İçin Klasör Oluşturma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9785"/>
            <a:ext cx="10515600" cy="678815"/>
          </a:xfrm>
        </p:spPr>
        <p:txBody>
          <a:bodyPr>
            <a:normAutofit fontScale="50000"/>
          </a:bodyPr>
          <a:p>
            <a:r>
              <a:rPr lang="en-US"/>
              <a:t>Proje ismine sağ tık &gt; Ekle &gt; Yeni Klasör seçeneğini seçip ‘ Uploads ’ isimli bir klasör oluşturalım.</a:t>
            </a:r>
            <a:endParaRPr lang="en-US"/>
          </a:p>
          <a:p>
            <a:r>
              <a:rPr lang="en-US"/>
              <a:t>Uygulamamız çalışırken ekleyeceğimiz görseller bu klasörde saklanacak.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71333" t="8039"/>
          <a:stretch>
            <a:fillRect/>
          </a:stretch>
        </p:blipFill>
        <p:spPr>
          <a:xfrm>
            <a:off x="4673600" y="1498600"/>
            <a:ext cx="2845435" cy="485013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125" y="221615"/>
            <a:ext cx="10515600" cy="1036320"/>
          </a:xfrm>
        </p:spPr>
        <p:txBody>
          <a:bodyPr>
            <a:normAutofit/>
          </a:bodyPr>
          <a:p>
            <a:r>
              <a:rPr lang="en-US"/>
              <a:t>7. Veri Tabanını Oluşturma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125" y="1706880"/>
            <a:ext cx="5349240" cy="3061970"/>
          </a:xfrm>
        </p:spPr>
        <p:txBody>
          <a:bodyPr>
            <a:normAutofit fontScale="80000"/>
          </a:bodyPr>
          <a:p>
            <a:r>
              <a:rPr lang="en-US"/>
              <a:t>Üçüncü adımda veri tabanı bağlantımızı  </a:t>
            </a:r>
            <a:endParaRPr lang="en-US"/>
          </a:p>
          <a:p>
            <a:pPr marL="0" indent="0">
              <a:buNone/>
            </a:pPr>
            <a:r>
              <a:rPr lang="en-US"/>
              <a:t>    kurmuştuk.</a:t>
            </a:r>
            <a:endParaRPr lang="en-US"/>
          </a:p>
          <a:p>
            <a:pPr marL="0" indent="0">
              <a:buNone/>
            </a:pPr>
            <a:r>
              <a:rPr lang="en-US"/>
              <a:t>    Şimdi de veri tabanımızı oluşturacağız.</a:t>
            </a:r>
            <a:endParaRPr lang="en-US"/>
          </a:p>
          <a:p>
            <a:endParaRPr lang="en-US"/>
          </a:p>
          <a:p>
            <a:r>
              <a:rPr lang="en-US"/>
              <a:t>Bunun için terminali açmamız gerek. </a:t>
            </a:r>
            <a:endParaRPr lang="en-US"/>
          </a:p>
          <a:p>
            <a:pPr marL="0" indent="0">
              <a:buNone/>
            </a:pPr>
            <a:r>
              <a:rPr lang="en-US"/>
              <a:t>      Görünüm &gt; Diğer Pencereler &gt; Paket Yöneticisi Konsolu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t="196" r="45507"/>
          <a:stretch>
            <a:fillRect/>
          </a:stretch>
        </p:blipFill>
        <p:spPr>
          <a:xfrm>
            <a:off x="6461760" y="1257935"/>
            <a:ext cx="5407660" cy="526161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0845"/>
            <a:ext cx="10515600" cy="1036320"/>
          </a:xfrm>
        </p:spPr>
        <p:txBody>
          <a:bodyPr>
            <a:normAutofit fontScale="90000"/>
          </a:bodyPr>
          <a:p>
            <a:r>
              <a:rPr lang="en-US"/>
              <a:t>7.1. Paket Yöneticisi Konsolunda Çalıştıracağımız     	Komutlar </a:t>
            </a:r>
            <a:endParaRPr lang="en-US"/>
          </a:p>
        </p:txBody>
      </p:sp>
      <p:sp>
        <p:nvSpPr>
          <p:cNvPr id="5" name="Content Placeholder 4"/>
          <p:cNvSpPr/>
          <p:nvPr>
            <p:ph idx="1"/>
          </p:nvPr>
        </p:nvSpPr>
        <p:spPr>
          <a:xfrm>
            <a:off x="838200" y="1447165"/>
            <a:ext cx="10515600" cy="4351338"/>
          </a:xfrm>
        </p:spPr>
        <p:txBody>
          <a:bodyPr/>
          <a:p>
            <a:r>
              <a:rPr lang="en-US" altLang="en-US"/>
              <a:t>Enable-Migrations</a:t>
            </a:r>
            <a:endParaRPr lang="en-US" altLang="en-US"/>
          </a:p>
          <a:p>
            <a:r>
              <a:rPr lang="en-US" altLang="en-US"/>
              <a:t>Add-Migration InitialCreate</a:t>
            </a:r>
            <a:endParaRPr lang="en-US" altLang="en-US"/>
          </a:p>
          <a:p>
            <a:r>
              <a:rPr lang="en-US" altLang="en-US"/>
              <a:t>Update-Database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Yukarıdaki komutları sırasıyla giriyoruz.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1120" y="3726815"/>
            <a:ext cx="9722485" cy="233108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2600"/>
          </a:xfrm>
        </p:spPr>
        <p:txBody>
          <a:bodyPr>
            <a:normAutofit/>
          </a:bodyPr>
          <a:p>
            <a:pPr algn="ctr"/>
            <a:r>
              <a:rPr lang="en-US"/>
              <a:t>Projemizi Başarıyla Oluşturduk.</a:t>
            </a:r>
            <a:br>
              <a:rPr lang="en-US"/>
            </a:br>
            <a:r>
              <a:rPr lang="en-US"/>
              <a:t> Artık Çalıştırma Zamanı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Projemiz başlangıçta bizim oluşturmadığımız bir sayfaya giderse App_Start klasörü altındaki RouteConfig.cs dosyasında varsayılan yolumuzu düzenlememiz gerekir.</a:t>
            </a:r>
            <a:br>
              <a:rPr lang="en-US"/>
            </a:br>
            <a:br>
              <a:rPr lang="en-US"/>
            </a:br>
            <a:r>
              <a:rPr lang="en-US" altLang="en-US"/>
              <a:t>    </a:t>
            </a:r>
            <a:r>
              <a:rPr lang="en-US" altLang="en-US">
                <a:latin typeface="Cascadia Code SemiBold" panose="020B0609020000020004" charset="0"/>
                <a:cs typeface="Cascadia Code SemiBold" panose="020B0609020000020004" charset="0"/>
              </a:rPr>
              <a:t>routes.MapRoute(</a:t>
            </a:r>
            <a:endParaRPr lang="en-US" altLang="en-US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>
                <a:latin typeface="Cascadia Code SemiBold" panose="020B0609020000020004" charset="0"/>
                <a:cs typeface="Cascadia Code SemiBold" panose="020B0609020000020004" charset="0"/>
              </a:rPr>
              <a:t>        name: "Default",</a:t>
            </a:r>
            <a:endParaRPr lang="en-US" altLang="en-US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>
                <a:latin typeface="Cascadia Code SemiBold" panose="020B0609020000020004" charset="0"/>
                <a:cs typeface="Cascadia Code SemiBold" panose="020B0609020000020004" charset="0"/>
              </a:rPr>
              <a:t>        url: "{controller}/{action}/{id}",</a:t>
            </a:r>
            <a:endParaRPr lang="en-US" altLang="en-US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>
                <a:latin typeface="Cascadia Code SemiBold" panose="020B0609020000020004" charset="0"/>
                <a:cs typeface="Cascadia Code SemiBold" panose="020B0609020000020004" charset="0"/>
              </a:rPr>
              <a:t>        defaults: new { controller = "Blog", action = "Index", id = UrlParameter.Optional }</a:t>
            </a:r>
            <a:endParaRPr lang="en-US" altLang="en-US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>
                <a:latin typeface="Cascadia Code SemiBold" panose="020B0609020000020004" charset="0"/>
                <a:cs typeface="Cascadia Code SemiBold" panose="020B0609020000020004" charset="0"/>
              </a:rPr>
              <a:t>    );</a:t>
            </a:r>
            <a:endParaRPr lang="en-US" altLang="en-US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r>
              <a:rPr lang="en-US" altLang="en-US">
                <a:latin typeface="Cascadia Code SemiBold" panose="020B0609020000020004" charset="0"/>
                <a:cs typeface="Cascadia Code SemiBold" panose="020B0609020000020004" charset="0"/>
              </a:rPr>
              <a:t>}</a:t>
            </a:r>
            <a:endParaRPr lang="en-US" altLang="en-US">
              <a:latin typeface="Cascadia Code SemiBold" panose="020B0609020000020004" charset="0"/>
              <a:cs typeface="Cascadia Code SemiBold" panose="020B060902000002000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Projemiz Tamamlandı. Ancak görsel olarak daha güzel olmasını ve ekleme işleminin dışında silme ve düzenleme işlemlerinin de olmasını istiyorum.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✅ 1. CDN kullanarak Bootstrap'i projeye dahil et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Views/Shared/_Layout.cshtml dosyas</a:t>
            </a:r>
            <a:r>
              <a:rPr lang="" altLang="en-US"/>
              <a:t>ı</a:t>
            </a:r>
            <a:r>
              <a:rPr lang="en-US" altLang="en-US"/>
              <a:t>n</a:t>
            </a:r>
            <a:r>
              <a:rPr lang="" altLang="en-US"/>
              <a:t>ı</a:t>
            </a:r>
            <a:r>
              <a:rPr lang="en-US" altLang="en-US"/>
              <a:t> a</a:t>
            </a:r>
            <a:r>
              <a:rPr lang="" altLang="en-US"/>
              <a:t>ç</a:t>
            </a:r>
            <a:r>
              <a:rPr lang="en-US" altLang="en-US"/>
              <a:t> ve &lt;head&gt; etiketine </a:t>
            </a:r>
            <a:r>
              <a:rPr lang="" altLang="en-US"/>
              <a:t>ş</a:t>
            </a:r>
            <a:r>
              <a:rPr lang="en-US" altLang="en-US"/>
              <a:t>u sat</a:t>
            </a:r>
            <a:r>
              <a:rPr lang="" altLang="en-US"/>
              <a:t>ı</a:t>
            </a:r>
            <a:r>
              <a:rPr lang="en-US" altLang="en-US"/>
              <a:t>r</a:t>
            </a:r>
            <a:r>
              <a:rPr lang="" altLang="en-US"/>
              <a:t>ı</a:t>
            </a:r>
            <a:r>
              <a:rPr lang="en-US" altLang="en-US"/>
              <a:t> ekleyelim. </a:t>
            </a:r>
            <a:endParaRPr lang="en-US" altLang="en-US"/>
          </a:p>
          <a:p>
            <a:pPr marL="0" indent="0">
              <a:buNone/>
            </a:pPr>
            <a:r>
              <a:rPr lang="en-US" altLang="en-US" sz="2400">
                <a:latin typeface="Cascadia Code SemiBold" panose="020B0609020000020004" charset="0"/>
                <a:cs typeface="Cascadia Code SemiBold" panose="020B0609020000020004" charset="0"/>
              </a:rPr>
              <a:t>&lt;link href="https://cdn.jsdelivr.net/npm/bootstrap@5.3.0/dist/css/bootstrap.min.css" rel="stylesheet" /&gt;</a:t>
            </a:r>
            <a:endParaRPr lang="en-US" altLang="en-US" sz="2400">
              <a:latin typeface="Cascadia Code SemiBold" panose="020B0609020000020004" charset="0"/>
              <a:cs typeface="Cascadia Code SemiBold" panose="020B0609020000020004" charset="0"/>
            </a:endParaRPr>
          </a:p>
          <a:p>
            <a:pPr marL="0" indent="0">
              <a:buNone/>
            </a:pPr>
            <a:endParaRPr lang="en-US" altLang="en-US" sz="2400">
              <a:latin typeface="Cascadia Code SemiBold" panose="020B0609020000020004" charset="0"/>
              <a:cs typeface="Cascadia Code SemiBold" panose="020B06090200000200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🎮</a:t>
            </a:r>
            <a:r>
              <a:rPr lang="en-US" altLang="en-US"/>
              <a:t> Controller (Kontrolcü / Yönlendirici)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Gelen isteklere karar verir ve gerekli i</a:t>
            </a:r>
            <a:r>
              <a:rPr lang="" altLang="en-US"/>
              <a:t>ş</a:t>
            </a:r>
            <a:r>
              <a:rPr lang="en-US" altLang="en-US"/>
              <a:t>lemleri ba</a:t>
            </a:r>
            <a:r>
              <a:rPr lang="" altLang="en-US"/>
              <a:t>ş</a:t>
            </a:r>
            <a:r>
              <a:rPr lang="en-US" altLang="en-US"/>
              <a:t>lat</a:t>
            </a:r>
            <a:r>
              <a:rPr lang="" altLang="en-US"/>
              <a:t>ı</a:t>
            </a:r>
            <a:r>
              <a:rPr lang="en-US" altLang="en-US"/>
              <a:t>r.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Kullan</a:t>
            </a:r>
            <a:r>
              <a:rPr lang="" altLang="en-US"/>
              <a:t>ı</a:t>
            </a:r>
            <a:r>
              <a:rPr lang="en-US" altLang="en-US"/>
              <a:t>c</a:t>
            </a:r>
            <a:r>
              <a:rPr lang="" altLang="en-US"/>
              <a:t>ı</a:t>
            </a:r>
            <a:r>
              <a:rPr lang="en-US" altLang="en-US"/>
              <a:t> bir butona t</a:t>
            </a:r>
            <a:r>
              <a:rPr lang="" altLang="en-US"/>
              <a:t>ı</a:t>
            </a:r>
            <a:r>
              <a:rPr lang="en-US" altLang="en-US"/>
              <a:t>klarsa, bu bilgiyi al</a:t>
            </a:r>
            <a:r>
              <a:rPr lang="" altLang="en-US"/>
              <a:t>ı</a:t>
            </a:r>
            <a:r>
              <a:rPr lang="en-US" altLang="en-US"/>
              <a:t>r ve ne yap</a:t>
            </a:r>
            <a:r>
              <a:rPr lang="" altLang="en-US"/>
              <a:t>ı</a:t>
            </a:r>
            <a:r>
              <a:rPr lang="en-US" altLang="en-US"/>
              <a:t>lmas</a:t>
            </a:r>
            <a:r>
              <a:rPr lang="" altLang="en-US"/>
              <a:t>ı</a:t>
            </a:r>
            <a:r>
              <a:rPr lang="en-US" altLang="en-US"/>
              <a:t> gerekti</a:t>
            </a:r>
            <a:r>
              <a:rPr lang="" altLang="en-US"/>
              <a:t>ğ</a:t>
            </a:r>
            <a:r>
              <a:rPr lang="en-US" altLang="en-US"/>
              <a:t>ine karar verir.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Model’e veya View’a haber verir.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Yani yöneten, yönlendiren k</a:t>
            </a:r>
            <a:r>
              <a:rPr lang="" altLang="en-US"/>
              <a:t>ı</a:t>
            </a:r>
            <a:r>
              <a:rPr lang="en-US" altLang="en-US"/>
              <a:t>s</a:t>
            </a:r>
            <a:r>
              <a:rPr lang="" altLang="en-US"/>
              <a:t>ı</a:t>
            </a:r>
            <a:r>
              <a:rPr lang="en-US" altLang="en-US"/>
              <a:t>md</a:t>
            </a:r>
            <a:r>
              <a:rPr lang="" altLang="en-US"/>
              <a:t>ı</a:t>
            </a:r>
            <a:r>
              <a:rPr lang="en-US" altLang="en-US"/>
              <a:t>r.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🔄</a:t>
            </a:r>
            <a:r>
              <a:rPr lang="en-US" altLang="en-US"/>
              <a:t> MVC B</a:t>
            </a:r>
            <a:r>
              <a:rPr lang="" altLang="en-US"/>
              <a:t>İ</a:t>
            </a:r>
            <a:r>
              <a:rPr lang="en-US" altLang="en-US"/>
              <a:t>LE</a:t>
            </a:r>
            <a:r>
              <a:rPr lang="" altLang="en-US"/>
              <a:t>Ş</a:t>
            </a:r>
            <a:r>
              <a:rPr lang="en-US" altLang="en-US"/>
              <a:t>ENLER</a:t>
            </a:r>
            <a:r>
              <a:rPr lang="" altLang="en-US"/>
              <a:t>İ</a:t>
            </a:r>
            <a:r>
              <a:rPr lang="en-US" altLang="en-US"/>
              <a:t> NASIL </a:t>
            </a:r>
            <a:r>
              <a:rPr lang="" altLang="en-US"/>
              <a:t>Ç</a:t>
            </a:r>
            <a:r>
              <a:rPr lang="en-US" altLang="en-US"/>
              <a:t>ALI</a:t>
            </a:r>
            <a:r>
              <a:rPr lang="" altLang="en-US"/>
              <a:t>Ş</a:t>
            </a:r>
            <a:r>
              <a:rPr lang="en-US" altLang="en-US"/>
              <a:t>IR?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 altLang="en-US"/>
              <a:t>Örnek bir senaryo: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Kullan</a:t>
            </a:r>
            <a:r>
              <a:rPr lang="" altLang="en-US"/>
              <a:t>ı</a:t>
            </a:r>
            <a:r>
              <a:rPr lang="en-US" altLang="en-US"/>
              <a:t>c</a:t>
            </a:r>
            <a:r>
              <a:rPr lang="" altLang="en-US"/>
              <a:t>ı</a:t>
            </a:r>
            <a:r>
              <a:rPr lang="en-US" altLang="en-US"/>
              <a:t> bir formu doldurup “Gönder” butonuna t</a:t>
            </a:r>
            <a:r>
              <a:rPr lang="" altLang="en-US"/>
              <a:t>ı</a:t>
            </a:r>
            <a:r>
              <a:rPr lang="en-US" altLang="en-US"/>
              <a:t>klar (View).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Controller bu t</a:t>
            </a:r>
            <a:r>
              <a:rPr lang="" altLang="en-US"/>
              <a:t>ı</a:t>
            </a:r>
            <a:r>
              <a:rPr lang="en-US" altLang="en-US"/>
              <a:t>klamay</a:t>
            </a:r>
            <a:r>
              <a:rPr lang="" altLang="en-US"/>
              <a:t>ı</a:t>
            </a:r>
            <a:r>
              <a:rPr lang="en-US" altLang="en-US"/>
              <a:t> alg</a:t>
            </a:r>
            <a:r>
              <a:rPr lang="" altLang="en-US"/>
              <a:t>ı</a:t>
            </a:r>
            <a:r>
              <a:rPr lang="en-US" altLang="en-US"/>
              <a:t>lar ve “Bu verileri modele gönder” der.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Model veriyi al</a:t>
            </a:r>
            <a:r>
              <a:rPr lang="" altLang="en-US"/>
              <a:t>ı</a:t>
            </a:r>
            <a:r>
              <a:rPr lang="en-US" altLang="en-US"/>
              <a:t>r, i</a:t>
            </a:r>
            <a:r>
              <a:rPr lang="" altLang="en-US"/>
              <a:t>ş</a:t>
            </a:r>
            <a:r>
              <a:rPr lang="en-US" altLang="en-US"/>
              <a:t>ler ve kaydeder.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Sonra Controller der ki: “</a:t>
            </a:r>
            <a:r>
              <a:rPr lang="" altLang="en-US"/>
              <a:t>İş</a:t>
            </a:r>
            <a:r>
              <a:rPr lang="en-US" altLang="en-US"/>
              <a:t>lem tamam, kullan</a:t>
            </a:r>
            <a:r>
              <a:rPr lang="" altLang="en-US"/>
              <a:t>ı</a:t>
            </a:r>
            <a:r>
              <a:rPr lang="en-US" altLang="en-US"/>
              <a:t>c</a:t>
            </a:r>
            <a:r>
              <a:rPr lang="" altLang="en-US"/>
              <a:t>ı</a:t>
            </a:r>
            <a:r>
              <a:rPr lang="en-US" altLang="en-US"/>
              <a:t>ya sonucu göster.”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View (Görünüm), ekranda “Kayd</a:t>
            </a:r>
            <a:r>
              <a:rPr lang="" altLang="en-US"/>
              <a:t>ı</a:t>
            </a:r>
            <a:r>
              <a:rPr lang="en-US" altLang="en-US"/>
              <a:t>n</a:t>
            </a:r>
            <a:r>
              <a:rPr lang="" altLang="en-US"/>
              <a:t>ı</a:t>
            </a:r>
            <a:r>
              <a:rPr lang="en-US" altLang="en-US"/>
              <a:t>z ba</a:t>
            </a:r>
            <a:r>
              <a:rPr lang="" altLang="en-US"/>
              <a:t>ş</a:t>
            </a:r>
            <a:r>
              <a:rPr lang="en-US" altLang="en-US"/>
              <a:t>ar</a:t>
            </a:r>
            <a:r>
              <a:rPr lang="" altLang="en-US"/>
              <a:t>ı</a:t>
            </a:r>
            <a:r>
              <a:rPr lang="en-US" altLang="en-US"/>
              <a:t>yla tamamland</a:t>
            </a:r>
            <a:r>
              <a:rPr lang="" altLang="en-US"/>
              <a:t>ı</a:t>
            </a:r>
            <a:r>
              <a:rPr lang="en-US" altLang="en-US"/>
              <a:t>” yaz</a:t>
            </a:r>
            <a:r>
              <a:rPr lang="" altLang="en-US"/>
              <a:t>ı</a:t>
            </a:r>
            <a:r>
              <a:rPr lang="en-US" altLang="en-US"/>
              <a:t>s</a:t>
            </a:r>
            <a:r>
              <a:rPr lang="" altLang="en-US"/>
              <a:t>ı</a:t>
            </a:r>
            <a:r>
              <a:rPr lang="en-US" altLang="en-US"/>
              <a:t>n</a:t>
            </a:r>
            <a:r>
              <a:rPr lang="" altLang="en-US"/>
              <a:t>ı</a:t>
            </a:r>
            <a:r>
              <a:rPr lang="en-US" altLang="en-US"/>
              <a:t> gösterir.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📚</a:t>
            </a:r>
            <a:r>
              <a:rPr lang="en-US" altLang="en-US"/>
              <a:t> E-Devlet – Giri</a:t>
            </a:r>
            <a:r>
              <a:rPr lang="" altLang="en-US"/>
              <a:t>ş</a:t>
            </a:r>
            <a:r>
              <a:rPr lang="en-US" altLang="en-US"/>
              <a:t> Sayfas</a:t>
            </a:r>
            <a:r>
              <a:rPr lang="" altLang="en-US"/>
              <a:t>ı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View: T.C. kimlik no ve </a:t>
            </a:r>
            <a:r>
              <a:rPr lang="" altLang="en-US"/>
              <a:t>ş</a:t>
            </a:r>
            <a:r>
              <a:rPr lang="en-US" altLang="en-US"/>
              <a:t>ifre girme ekran</a:t>
            </a:r>
            <a:r>
              <a:rPr lang="" altLang="en-US"/>
              <a:t>ı</a:t>
            </a:r>
            <a:r>
              <a:rPr lang="en-US" altLang="en-US"/>
              <a:t>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Controller: Bilgiler do</a:t>
            </a:r>
            <a:r>
              <a:rPr lang="" altLang="en-US"/>
              <a:t>ğ</a:t>
            </a:r>
            <a:r>
              <a:rPr lang="en-US" altLang="en-US"/>
              <a:t>ru mu, kontrol et!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Model: T.C. kimlik no ve </a:t>
            </a:r>
            <a:r>
              <a:rPr lang="" altLang="en-US"/>
              <a:t>ş</a:t>
            </a:r>
            <a:r>
              <a:rPr lang="en-US" altLang="en-US"/>
              <a:t>ifre bilgilerini veritaban</a:t>
            </a:r>
            <a:r>
              <a:rPr lang="" altLang="en-US"/>
              <a:t>ı</a:t>
            </a:r>
            <a:r>
              <a:rPr lang="en-US" altLang="en-US"/>
              <a:t>nda kontrol eder.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🛒</a:t>
            </a:r>
            <a:r>
              <a:rPr lang="en-US" altLang="en-US"/>
              <a:t> Trendyol – Sepete </a:t>
            </a:r>
            <a:r>
              <a:rPr lang="" altLang="en-US"/>
              <a:t>Ü</a:t>
            </a:r>
            <a:r>
              <a:rPr lang="en-US" altLang="en-US"/>
              <a:t>rün Ekleme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View: “Sepete Ekle” butonu.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Controller: Bu ürün sepette var m</a:t>
            </a:r>
            <a:r>
              <a:rPr lang="" altLang="en-US"/>
              <a:t>ı</a:t>
            </a:r>
            <a:r>
              <a:rPr lang="en-US" altLang="en-US"/>
              <a:t>, yok mu? Ekleme i</a:t>
            </a:r>
            <a:r>
              <a:rPr lang="" altLang="en-US"/>
              <a:t>ş</a:t>
            </a:r>
            <a:r>
              <a:rPr lang="en-US" altLang="en-US"/>
              <a:t>lemini ba</a:t>
            </a:r>
            <a:r>
              <a:rPr lang="" altLang="en-US"/>
              <a:t>ş</a:t>
            </a:r>
            <a:r>
              <a:rPr lang="en-US" altLang="en-US"/>
              <a:t>lat.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Model: Sepet bilgilerini günceller.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🎥</a:t>
            </a:r>
            <a:r>
              <a:rPr lang="en-US" altLang="en-US">
                <a:sym typeface="+mn-ea"/>
              </a:rPr>
              <a:t> YouTube – Video Beğenme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View: "Be</a:t>
            </a:r>
            <a:r>
              <a:rPr lang="" altLang="en-US"/>
              <a:t>ğ</a:t>
            </a:r>
            <a:r>
              <a:rPr lang="en-US" altLang="en-US"/>
              <a:t>en" ikonu ve say</a:t>
            </a:r>
            <a:r>
              <a:rPr lang="" altLang="en-US"/>
              <a:t>ı</a:t>
            </a:r>
            <a:r>
              <a:rPr lang="en-US" altLang="en-US"/>
              <a:t>s</a:t>
            </a:r>
            <a:r>
              <a:rPr lang="" altLang="en-US"/>
              <a:t>ı</a:t>
            </a:r>
            <a:r>
              <a:rPr lang="en-US" altLang="en-US"/>
              <a:t>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Controller: Kullan</a:t>
            </a:r>
            <a:r>
              <a:rPr lang="" altLang="en-US"/>
              <a:t>ı</a:t>
            </a:r>
            <a:r>
              <a:rPr lang="en-US" altLang="en-US"/>
              <a:t>c</a:t>
            </a:r>
            <a:r>
              <a:rPr lang="" altLang="en-US"/>
              <a:t>ı</a:t>
            </a:r>
            <a:r>
              <a:rPr lang="en-US" altLang="en-US"/>
              <a:t> butona bast</a:t>
            </a:r>
            <a:r>
              <a:rPr lang="" altLang="en-US"/>
              <a:t>ı</a:t>
            </a:r>
            <a:r>
              <a:rPr lang="en-US" altLang="en-US"/>
              <a:t> → be</a:t>
            </a:r>
            <a:r>
              <a:rPr lang="" altLang="en-US"/>
              <a:t>ğ</a:t>
            </a:r>
            <a:r>
              <a:rPr lang="en-US" altLang="en-US"/>
              <a:t>eni say</a:t>
            </a:r>
            <a:r>
              <a:rPr lang="" altLang="en-US"/>
              <a:t>ı</a:t>
            </a:r>
            <a:r>
              <a:rPr lang="en-US" altLang="en-US"/>
              <a:t>s</a:t>
            </a:r>
            <a:r>
              <a:rPr lang="" altLang="en-US"/>
              <a:t>ı</a:t>
            </a:r>
            <a:r>
              <a:rPr lang="en-US" altLang="en-US"/>
              <a:t>n</a:t>
            </a:r>
            <a:r>
              <a:rPr lang="" altLang="en-US"/>
              <a:t>ı</a:t>
            </a:r>
            <a:r>
              <a:rPr lang="en-US" altLang="en-US"/>
              <a:t> art</a:t>
            </a:r>
            <a:r>
              <a:rPr lang="" altLang="en-US"/>
              <a:t>ı</a:t>
            </a:r>
            <a:r>
              <a:rPr lang="en-US" altLang="en-US"/>
              <a:t>r.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Model: Be</a:t>
            </a:r>
            <a:r>
              <a:rPr lang="" altLang="en-US"/>
              <a:t>ğ</a:t>
            </a:r>
            <a:r>
              <a:rPr lang="en-US" altLang="en-US"/>
              <a:t>eni say</a:t>
            </a:r>
            <a:r>
              <a:rPr lang="" altLang="en-US"/>
              <a:t>ı</a:t>
            </a:r>
            <a:r>
              <a:rPr lang="en-US" altLang="en-US"/>
              <a:t>s</a:t>
            </a:r>
            <a:r>
              <a:rPr lang="" altLang="en-US"/>
              <a:t>ı</a:t>
            </a:r>
            <a:r>
              <a:rPr lang="en-US" altLang="en-US"/>
              <a:t>n</a:t>
            </a:r>
            <a:r>
              <a:rPr lang="" altLang="en-US"/>
              <a:t>ı</a:t>
            </a:r>
            <a:r>
              <a:rPr lang="en-US" altLang="en-US"/>
              <a:t> veritaban</a:t>
            </a:r>
            <a:r>
              <a:rPr lang="" altLang="en-US"/>
              <a:t>ı</a:t>
            </a:r>
            <a:r>
              <a:rPr lang="en-US" altLang="en-US"/>
              <a:t>nda 1 art</a:t>
            </a:r>
            <a:r>
              <a:rPr lang="" altLang="en-US"/>
              <a:t>ı</a:t>
            </a:r>
            <a:r>
              <a:rPr lang="en-US" altLang="en-US"/>
              <a:t>r.</a:t>
            </a: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27*317"/>
  <p:tag name="TABLE_ENDDRAG_RECT" val="66*143*828*317"/>
</p:tagLst>
</file>

<file path=ppt/theme/theme1.xml><?xml version="1.0" encoding="utf-8"?>
<a:theme xmlns:a="http://schemas.openxmlformats.org/drawingml/2006/main" name="Art_mountaineering">
  <a:themeElements>
    <a:clrScheme name="Custom 1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10277</Words>
  <Application>WPS Slides</Application>
  <PresentationFormat>Widescreen</PresentationFormat>
  <Paragraphs>399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Cascadia Code SemiBold</vt:lpstr>
      <vt:lpstr>Art_mountaineering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- View - Controller</dc:title>
  <dc:creator/>
  <cp:lastModifiedBy>WPS_1744746843</cp:lastModifiedBy>
  <cp:revision>3</cp:revision>
  <dcterms:created xsi:type="dcterms:W3CDTF">2025-05-07T01:16:29Z</dcterms:created>
  <dcterms:modified xsi:type="dcterms:W3CDTF">2025-05-07T01:24:13Z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95FDE6FED775430A825E5334EA9EB0DE_11</vt:lpwstr>
  </property>
  <property fmtid="{D5CDD505-2E9C-101B-9397-08002B2CF9AE}" pid="3" name="KSOProductBuildVer">
    <vt:lpwstr>1033-12.2.0.20795</vt:lpwstr>
  </property>
</Properties>
</file>