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4" r:id="rId9"/>
    <p:sldId id="270" r:id="rId10"/>
    <p:sldId id="274" r:id="rId11"/>
    <p:sldId id="273" r:id="rId12"/>
    <p:sldId id="272" r:id="rId13"/>
    <p:sldId id="265" r:id="rId14"/>
    <p:sldId id="263" r:id="rId15"/>
    <p:sldId id="259" r:id="rId16"/>
    <p:sldId id="260" r:id="rId17"/>
    <p:sldId id="271"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45D98-C108-4E1E-AA3F-1B158EDFFBA8}" v="702" dt="2023-08-11T23:07:03.095"/>
    <p1510:client id="{3A9CB74E-B04F-4BE0-A7FC-B162F562F8B2}" v="549" dt="2023-08-11T00:05:11.066"/>
    <p1510:client id="{53BEF5E3-22EA-4714-A932-620ED867D4BE}" v="141" dt="2023-08-13T01:16:42.513"/>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90704" autoAdjust="0"/>
  </p:normalViewPr>
  <p:slideViewPr>
    <p:cSldViewPr snapToGrid="0">
      <p:cViewPr>
        <p:scale>
          <a:sx n="100" d="100"/>
          <a:sy n="100" d="100"/>
        </p:scale>
        <p:origin x="-134" y="-44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customXml" Target="../customXml/item3.xml" Id="rId3" /><Relationship Type="http://schemas.openxmlformats.org/officeDocument/2006/relationships/handoutMaster" Target="handoutMasters/handoutMaster1.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tableStyles" Target="tableStyles.xml" Id="rId25"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notesMaster" Target="notesMasters/notesMaster1.xml" Id="rId20"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theme" Target="theme/theme1.xml" Id="rId24"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viewProps" Target="viewProps.xml" Id="rId23"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presProps" Target="presProps.xml" Id="rId22" /><Relationship Type="http://schemas.microsoft.com/office/2015/10/relationships/revisionInfo" Target="revisionInfo.xml" Id="rId27"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Crucial for communication but also</a:t>
          </a:r>
          <a:r>
            <a:rPr lang="en-US" sz="1400" kern="1200" spc="50" dirty="0">
              <a:latin typeface="Tenorite"/>
              <a:ea typeface="+mn-ea"/>
              <a:cs typeface="+mn-cs"/>
            </a:rPr>
            <a:t> to gain the trust of the Team, the Product Owner must be approachable in order to foster the right culture with the Team.</a:t>
          </a:r>
          <a:endParaRPr lang="en-US" sz="1400" kern="1200" spc="50" dirty="0"/>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KNOWLEDGE</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rtl="0">
            <a:lnSpc>
              <a:spcPct val="100000"/>
            </a:lnSpc>
          </a:pPr>
          <a:r>
            <a:rPr lang="en-US" sz="1400" spc="50" baseline="0" dirty="0">
              <a:latin typeface="+mn-lt"/>
            </a:rPr>
            <a:t>Intimate knowledge of the customer's</a:t>
          </a:r>
          <a:r>
            <a:rPr lang="en-US" sz="1400" spc="50" dirty="0">
              <a:latin typeface="+mn-lt"/>
              <a:ea typeface="+mn-lt"/>
              <a:cs typeface="+mn-lt"/>
            </a:rPr>
            <a:t> needs                     Understanding of the big picture</a:t>
          </a:r>
          <a:endParaRPr lang="en-US" sz="1400" spc="50" dirty="0">
            <a:latin typeface="Tenorite"/>
            <a:ea typeface="+mn-lt"/>
            <a:cs typeface="+mn-lt"/>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AUTHORITY</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rtl="0">
            <a:lnSpc>
              <a:spcPct val="100000"/>
            </a:lnSpc>
          </a:pPr>
          <a:r>
            <a:rPr lang="en-US" sz="1400" spc="50" baseline="0" dirty="0">
              <a:latin typeface="+mn-lt"/>
            </a:rPr>
            <a:t>Has</a:t>
          </a:r>
          <a:r>
            <a:rPr lang="en-US" sz="1400" spc="50" dirty="0">
              <a:latin typeface="+mn-lt"/>
              <a:ea typeface="+mn-lt"/>
              <a:cs typeface="+mn-lt"/>
            </a:rPr>
            <a:t> the authority to make monetary and crucial decisions              Has good judgement and understanding of how decisions impact the entire project</a:t>
          </a:r>
          <a:endParaRPr lang="en-US" sz="1400" spc="50" dirty="0"/>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PRIORITY</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Can</a:t>
          </a:r>
          <a:r>
            <a:rPr lang="en-US" sz="1400" kern="1200" spc="50" dirty="0">
              <a:latin typeface="Tenorite"/>
              <a:ea typeface="+mn-ea"/>
              <a:cs typeface="+mn-cs"/>
            </a:rPr>
            <a:t> decipher through various levels of the project to understand the urgency and importance of how different facets of the project fit together</a:t>
          </a:r>
          <a:endParaRPr lang="en-US" sz="1400" kern="1200" spc="50" dirty="0"/>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Understands the importance of open</a:t>
          </a:r>
          <a:r>
            <a:rPr lang="en-US" sz="1400" kern="1200" spc="50" dirty="0">
              <a:latin typeface="Tenorite"/>
              <a:ea typeface="+mn-ea"/>
              <a:cs typeface="+mn-cs"/>
            </a:rPr>
            <a:t> communication between departments.          Keeps the communication flowing directly and between departments</a:t>
          </a:r>
          <a:endParaRPr lang="en-US" sz="1400" kern="1200" spc="50" dirty="0"/>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APPROACHABLE</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RESPONSIVE</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BDAC4300-1D56-4376-B838-507909871DCE}" type="presOf" srcId="{50418D2B-9486-42DE-AFDD-1D31420040FF}" destId="{4FEB85EB-D046-4CDB-8A62-BBCE260C4490}" srcOrd="0" destOrd="0" presId="urn:microsoft.com/office/officeart/2016/7/layout/HorizontalActionLi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9B791B5C-211A-4B08-BDD5-4DA57F4AEB9B}" type="presOf" srcId="{E9682B4F-0217-4B50-923E-C104AA24290F}" destId="{49B7F8FA-D256-41EF-9327-52A3551D9A60}" srcOrd="0" destOrd="0" presId="urn:microsoft.com/office/officeart/2016/7/layout/HorizontalActionList"/>
    <dgm:cxn modelId="{7B62865C-6A3E-43AD-8D5D-9D7A6FB57A7C}" type="presOf" srcId="{4F85505A-81B6-4FDA-A144-900B71DAD946}" destId="{4132ECB1-6BEF-4935-AFA3-B2EAA48FDE7E}" srcOrd="0" destOrd="0" presId="urn:microsoft.com/office/officeart/2016/7/layout/HorizontalActionList"/>
    <dgm:cxn modelId="{DACC7967-A91E-4025-9656-DE70A48B2096}" type="presOf" srcId="{FEB4A941-E9FA-4A86-A673-85FF34B35F20}" destId="{C42A8BDE-B838-475D-AFDE-17B60D744AB6}"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F74CE074-C3D4-4B12-8437-11EA69EC4DD7}" type="presOf" srcId="{B1AFA1AF-0FF8-45B3-A6D0-0E255A2F637D}" destId="{C4F84DEA-2002-4D32-8E80-70EEE05E345A}"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95482959-BB69-4540-8CF9-3A884A5A5023}" type="presOf" srcId="{8FE81FEC-2664-411F-AEB3-065F29F52751}" destId="{C8429E68-36DD-4F6A-A2F4-7CCDADCEFAD1}" srcOrd="0" destOrd="0" presId="urn:microsoft.com/office/officeart/2016/7/layout/HorizontalActionList"/>
    <dgm:cxn modelId="{6CF9DA8D-9364-4414-8C93-82147190FD8F}" type="presOf" srcId="{A2322D3A-7AC2-4C5C-9D7E-EAB2313D47D4}" destId="{59606EB9-9F10-4D12-A33F-A242FDCC0D0F}" srcOrd="0" destOrd="0" presId="urn:microsoft.com/office/officeart/2016/7/layout/HorizontalActionList"/>
    <dgm:cxn modelId="{18315CAC-1B27-4121-BD37-0E98E7B890F9}" type="presOf" srcId="{30A490C8-22B4-4D68-875C-0F0DE2FF864D}" destId="{22359DD7-1BFB-4900-BAE6-6084F2F57988}" srcOrd="0" destOrd="0" presId="urn:microsoft.com/office/officeart/2016/7/layout/HorizontalActionList"/>
    <dgm:cxn modelId="{8C58CEBD-0F11-4CF5-89CA-79345E20B942}" type="presOf" srcId="{0EC0C300-11E4-45CF-8418-973585107209}" destId="{6B5FE59C-B471-448A-AA7A-B526DCC4D4CA}"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25BC9D8-F515-4FBF-8CF8-23CD32968E1D}" type="presOf" srcId="{0DD8915E-DC14-41D6-9BB5-F49E1C265163}" destId="{E4B4F7C4-5024-45F0-9FD7-C5068A1AE6C4}" srcOrd="0" destOrd="0" presId="urn:microsoft.com/office/officeart/2016/7/layout/HorizontalActionList"/>
    <dgm:cxn modelId="{B91665FB-E6B7-4F1C-8ED4-0F9C7822787A}" type="presOf" srcId="{73D947E0-108F-4D20-A71E-3CF329F97212}" destId="{BDBD7220-3F85-45D2-BED6-5BBFBC23EAE3}" srcOrd="0" destOrd="0" presId="urn:microsoft.com/office/officeart/2016/7/layout/HorizontalActionList"/>
    <dgm:cxn modelId="{B0706DB2-DDF7-43F2-B951-6F1488A5C120}" type="presParOf" srcId="{E4B4F7C4-5024-45F0-9FD7-C5068A1AE6C4}" destId="{473E2436-1BC1-4A6C-8568-5C38418F52D1}" srcOrd="0" destOrd="0" presId="urn:microsoft.com/office/officeart/2016/7/layout/HorizontalActionList"/>
    <dgm:cxn modelId="{4BE5815F-D59F-4269-A5FE-0C11D8645D31}" type="presParOf" srcId="{473E2436-1BC1-4A6C-8568-5C38418F52D1}" destId="{BDBD7220-3F85-45D2-BED6-5BBFBC23EAE3}" srcOrd="0" destOrd="0" presId="urn:microsoft.com/office/officeart/2016/7/layout/HorizontalActionList"/>
    <dgm:cxn modelId="{6303C38C-F13C-49BF-BD36-7258A86A55EB}" type="presParOf" srcId="{473E2436-1BC1-4A6C-8568-5C38418F52D1}" destId="{22359DD7-1BFB-4900-BAE6-6084F2F57988}" srcOrd="1" destOrd="0" presId="urn:microsoft.com/office/officeart/2016/7/layout/HorizontalActionList"/>
    <dgm:cxn modelId="{6ECE37C5-FE48-4B5E-8C56-EF08D6DF5C82}" type="presParOf" srcId="{E4B4F7C4-5024-45F0-9FD7-C5068A1AE6C4}" destId="{38C65349-0C40-499F-9765-B6F38C2DC3C3}" srcOrd="1" destOrd="0" presId="urn:microsoft.com/office/officeart/2016/7/layout/HorizontalActionList"/>
    <dgm:cxn modelId="{1B24A024-669B-4DBC-8433-36AA3B3FAF1C}" type="presParOf" srcId="{E4B4F7C4-5024-45F0-9FD7-C5068A1AE6C4}" destId="{C6650FDC-3601-45F5-9125-6E3F90A53F8A}" srcOrd="2" destOrd="0" presId="urn:microsoft.com/office/officeart/2016/7/layout/HorizontalActionList"/>
    <dgm:cxn modelId="{9D77F81B-0F39-420A-BB01-3965CA699514}" type="presParOf" srcId="{C6650FDC-3601-45F5-9125-6E3F90A53F8A}" destId="{C4F84DEA-2002-4D32-8E80-70EEE05E345A}" srcOrd="0" destOrd="0" presId="urn:microsoft.com/office/officeart/2016/7/layout/HorizontalActionList"/>
    <dgm:cxn modelId="{E66A45C9-A91C-472F-BB82-DD2225B07D2E}" type="presParOf" srcId="{C6650FDC-3601-45F5-9125-6E3F90A53F8A}" destId="{4FEB85EB-D046-4CDB-8A62-BBCE260C4490}" srcOrd="1" destOrd="0" presId="urn:microsoft.com/office/officeart/2016/7/layout/HorizontalActionList"/>
    <dgm:cxn modelId="{58E033D1-3410-4DE1-A16A-9D7CB3399EA2}" type="presParOf" srcId="{E4B4F7C4-5024-45F0-9FD7-C5068A1AE6C4}" destId="{40F59683-723F-44D1-8379-95635EED1AA8}" srcOrd="3" destOrd="0" presId="urn:microsoft.com/office/officeart/2016/7/layout/HorizontalActionList"/>
    <dgm:cxn modelId="{5B1C8377-00F6-4573-8DC2-D636BFD8155F}" type="presParOf" srcId="{E4B4F7C4-5024-45F0-9FD7-C5068A1AE6C4}" destId="{BB2E4F65-C461-40C3-BC82-6A29AA851F44}" srcOrd="4" destOrd="0" presId="urn:microsoft.com/office/officeart/2016/7/layout/HorizontalActionList"/>
    <dgm:cxn modelId="{DF665FEA-B9E7-4F37-88A4-528C76FFD44C}" type="presParOf" srcId="{BB2E4F65-C461-40C3-BC82-6A29AA851F44}" destId="{49B7F8FA-D256-41EF-9327-52A3551D9A60}" srcOrd="0" destOrd="0" presId="urn:microsoft.com/office/officeart/2016/7/layout/HorizontalActionList"/>
    <dgm:cxn modelId="{88815D42-F1BA-4EFD-ADD0-5A1014835C68}" type="presParOf" srcId="{BB2E4F65-C461-40C3-BC82-6A29AA851F44}" destId="{6B5FE59C-B471-448A-AA7A-B526DCC4D4CA}" srcOrd="1" destOrd="0" presId="urn:microsoft.com/office/officeart/2016/7/layout/HorizontalActionList"/>
    <dgm:cxn modelId="{65D74BA4-DDFE-434A-B3BF-678181A6A653}" type="presParOf" srcId="{E4B4F7C4-5024-45F0-9FD7-C5068A1AE6C4}" destId="{A91542D9-4FB3-4302-AD03-3D6EF82E6748}" srcOrd="5" destOrd="0" presId="urn:microsoft.com/office/officeart/2016/7/layout/HorizontalActionList"/>
    <dgm:cxn modelId="{0CDCA445-4CFB-4871-91A0-77548EA6B4FF}" type="presParOf" srcId="{E4B4F7C4-5024-45F0-9FD7-C5068A1AE6C4}" destId="{1A7C3045-2DAF-4A19-82DB-79436B2E4575}" srcOrd="6" destOrd="0" presId="urn:microsoft.com/office/officeart/2016/7/layout/HorizontalActionList"/>
    <dgm:cxn modelId="{80158A3D-F36A-4E43-B5E2-72A928CCFEAC}" type="presParOf" srcId="{1A7C3045-2DAF-4A19-82DB-79436B2E4575}" destId="{4132ECB1-6BEF-4935-AFA3-B2EAA48FDE7E}" srcOrd="0" destOrd="0" presId="urn:microsoft.com/office/officeart/2016/7/layout/HorizontalActionList"/>
    <dgm:cxn modelId="{3D33CA34-902A-418A-9B19-7D05F71ED1A1}" type="presParOf" srcId="{1A7C3045-2DAF-4A19-82DB-79436B2E4575}" destId="{C42A8BDE-B838-475D-AFDE-17B60D744AB6}" srcOrd="1" destOrd="0" presId="urn:microsoft.com/office/officeart/2016/7/layout/HorizontalActionList"/>
    <dgm:cxn modelId="{EF4EDE5C-B4CD-4CCC-AA78-3F6405EEFF40}" type="presParOf" srcId="{E4B4F7C4-5024-45F0-9FD7-C5068A1AE6C4}" destId="{D0DC94A3-770A-4810-A89A-7DB7918862F6}" srcOrd="7" destOrd="0" presId="urn:microsoft.com/office/officeart/2016/7/layout/HorizontalActionList"/>
    <dgm:cxn modelId="{6FB48325-569E-4149-B7B2-C7231973D654}" type="presParOf" srcId="{E4B4F7C4-5024-45F0-9FD7-C5068A1AE6C4}" destId="{647B2244-AC3A-441A-A6FB-6136FA04F429}" srcOrd="8" destOrd="0" presId="urn:microsoft.com/office/officeart/2016/7/layout/HorizontalActionList"/>
    <dgm:cxn modelId="{D47D24CB-3689-4309-9929-324D56E2F45F}" type="presParOf" srcId="{647B2244-AC3A-441A-A6FB-6136FA04F429}" destId="{59606EB9-9F10-4D12-A33F-A242FDCC0D0F}" srcOrd="0" destOrd="0" presId="urn:microsoft.com/office/officeart/2016/7/layout/HorizontalActionList"/>
    <dgm:cxn modelId="{3C4C990D-9531-4ADF-BCFA-63155CF094B7}"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In</a:t>
          </a:r>
          <a:r>
            <a:rPr lang="en-US" sz="1400" kern="1200" spc="50" dirty="0">
              <a:latin typeface="Tenorite"/>
              <a:ea typeface="+mn-ea"/>
              <a:cs typeface="+mn-cs"/>
            </a:rPr>
            <a:t> tandem with influence, is engaging with the Team and is humble enough to be approachable and take responsibility and ownership gaining the trust of the Team. </a:t>
          </a:r>
          <a:endParaRPr lang="en-US" sz="1400" kern="1200" spc="50" dirty="0"/>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KNOWLEDGE</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rtl="0">
            <a:lnSpc>
              <a:spcPct val="100000"/>
            </a:lnSpc>
          </a:pPr>
          <a:r>
            <a:rPr lang="en-US" sz="1400" spc="50" dirty="0">
              <a:latin typeface="+mn-lt"/>
              <a:ea typeface="+mn-lt"/>
              <a:cs typeface="+mn-lt"/>
            </a:rPr>
            <a:t>Strong tie to product manager with understanding of the big picture.                 Ability to drive the pace of the project, understanding all of the facets</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COLLABORATE</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rtl="0">
            <a:lnSpc>
              <a:spcPct val="100000"/>
            </a:lnSpc>
          </a:pPr>
          <a:r>
            <a:rPr lang="en-US" sz="1400" spc="50" dirty="0">
              <a:latin typeface="+mn-lt"/>
              <a:ea typeface="+mn-lt"/>
              <a:cs typeface="+mn-lt"/>
            </a:rPr>
            <a:t>Fosters collaboration amongst the Team to keep the project moving along with open communication and encouragement of sharing ideas.</a:t>
          </a:r>
          <a:endParaRPr lang="en-US" sz="1400" spc="50" dirty="0">
            <a:latin typeface="Tenorite"/>
            <a:ea typeface="+mn-lt"/>
            <a:cs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INFLUENCE</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Ability</a:t>
          </a:r>
          <a:r>
            <a:rPr lang="en-US" sz="1400" kern="1200" spc="50" dirty="0">
              <a:latin typeface="Tenorite"/>
              <a:ea typeface="+mn-ea"/>
              <a:cs typeface="+mn-cs"/>
            </a:rPr>
            <a:t> to draw ideas from the Team without simply telling what needs to be done.      Fosters a culture that inspires the Team to buy in to the program and believe in a greater purpose.</a:t>
          </a:r>
          <a:endParaRPr lang="en-US" sz="1400" kern="1200" spc="50" dirty="0"/>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Drives</a:t>
          </a:r>
          <a:r>
            <a:rPr lang="en-US" sz="1400" kern="1200" spc="50" dirty="0">
              <a:latin typeface="Tenorite"/>
              <a:ea typeface="+mn-ea"/>
              <a:cs typeface="+mn-cs"/>
            </a:rPr>
            <a:t> a relentless pursuit of continuous improvement.   Does not settle and establishes the tone with the Team to buy in to the same.</a:t>
          </a:r>
          <a:endParaRPr lang="en-US" sz="1400" kern="1200" spc="50" dirty="0"/>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ENGAGING</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rtl="0"/>
          <a:r>
            <a:rPr lang="en-US" sz="1600" kern="1200" spc="150" baseline="0" dirty="0">
              <a:solidFill>
                <a:prstClr val="black"/>
              </a:solidFill>
              <a:latin typeface="Tenorite"/>
              <a:ea typeface="+mn-ea"/>
              <a:cs typeface="+mn-cs"/>
            </a:rPr>
            <a:t>RELENTLESS IMPROVEMENT</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BDAC4300-1D56-4376-B838-507909871DCE}" type="presOf" srcId="{50418D2B-9486-42DE-AFDD-1D31420040FF}" destId="{4FEB85EB-D046-4CDB-8A62-BBCE260C4490}" srcOrd="0" destOrd="0" presId="urn:microsoft.com/office/officeart/2016/7/layout/HorizontalActionLi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9B791B5C-211A-4B08-BDD5-4DA57F4AEB9B}" type="presOf" srcId="{E9682B4F-0217-4B50-923E-C104AA24290F}" destId="{49B7F8FA-D256-41EF-9327-52A3551D9A60}" srcOrd="0" destOrd="0" presId="urn:microsoft.com/office/officeart/2016/7/layout/HorizontalActionList"/>
    <dgm:cxn modelId="{7B62865C-6A3E-43AD-8D5D-9D7A6FB57A7C}" type="presOf" srcId="{4F85505A-81B6-4FDA-A144-900B71DAD946}" destId="{4132ECB1-6BEF-4935-AFA3-B2EAA48FDE7E}" srcOrd="0" destOrd="0" presId="urn:microsoft.com/office/officeart/2016/7/layout/HorizontalActionList"/>
    <dgm:cxn modelId="{DACC7967-A91E-4025-9656-DE70A48B2096}" type="presOf" srcId="{FEB4A941-E9FA-4A86-A673-85FF34B35F20}" destId="{C42A8BDE-B838-475D-AFDE-17B60D744AB6}"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F74CE074-C3D4-4B12-8437-11EA69EC4DD7}" type="presOf" srcId="{B1AFA1AF-0FF8-45B3-A6D0-0E255A2F637D}" destId="{C4F84DEA-2002-4D32-8E80-70EEE05E345A}"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95482959-BB69-4540-8CF9-3A884A5A5023}" type="presOf" srcId="{8FE81FEC-2664-411F-AEB3-065F29F52751}" destId="{C8429E68-36DD-4F6A-A2F4-7CCDADCEFAD1}" srcOrd="0" destOrd="0" presId="urn:microsoft.com/office/officeart/2016/7/layout/HorizontalActionList"/>
    <dgm:cxn modelId="{6CF9DA8D-9364-4414-8C93-82147190FD8F}" type="presOf" srcId="{A2322D3A-7AC2-4C5C-9D7E-EAB2313D47D4}" destId="{59606EB9-9F10-4D12-A33F-A242FDCC0D0F}" srcOrd="0" destOrd="0" presId="urn:microsoft.com/office/officeart/2016/7/layout/HorizontalActionList"/>
    <dgm:cxn modelId="{18315CAC-1B27-4121-BD37-0E98E7B890F9}" type="presOf" srcId="{30A490C8-22B4-4D68-875C-0F0DE2FF864D}" destId="{22359DD7-1BFB-4900-BAE6-6084F2F57988}" srcOrd="0" destOrd="0" presId="urn:microsoft.com/office/officeart/2016/7/layout/HorizontalActionList"/>
    <dgm:cxn modelId="{8C58CEBD-0F11-4CF5-89CA-79345E20B942}" type="presOf" srcId="{0EC0C300-11E4-45CF-8418-973585107209}" destId="{6B5FE59C-B471-448A-AA7A-B526DCC4D4CA}"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25BC9D8-F515-4FBF-8CF8-23CD32968E1D}" type="presOf" srcId="{0DD8915E-DC14-41D6-9BB5-F49E1C265163}" destId="{E4B4F7C4-5024-45F0-9FD7-C5068A1AE6C4}" srcOrd="0" destOrd="0" presId="urn:microsoft.com/office/officeart/2016/7/layout/HorizontalActionList"/>
    <dgm:cxn modelId="{B91665FB-E6B7-4F1C-8ED4-0F9C7822787A}" type="presOf" srcId="{73D947E0-108F-4D20-A71E-3CF329F97212}" destId="{BDBD7220-3F85-45D2-BED6-5BBFBC23EAE3}" srcOrd="0" destOrd="0" presId="urn:microsoft.com/office/officeart/2016/7/layout/HorizontalActionList"/>
    <dgm:cxn modelId="{B0706DB2-DDF7-43F2-B951-6F1488A5C120}" type="presParOf" srcId="{E4B4F7C4-5024-45F0-9FD7-C5068A1AE6C4}" destId="{473E2436-1BC1-4A6C-8568-5C38418F52D1}" srcOrd="0" destOrd="0" presId="urn:microsoft.com/office/officeart/2016/7/layout/HorizontalActionList"/>
    <dgm:cxn modelId="{4BE5815F-D59F-4269-A5FE-0C11D8645D31}" type="presParOf" srcId="{473E2436-1BC1-4A6C-8568-5C38418F52D1}" destId="{BDBD7220-3F85-45D2-BED6-5BBFBC23EAE3}" srcOrd="0" destOrd="0" presId="urn:microsoft.com/office/officeart/2016/7/layout/HorizontalActionList"/>
    <dgm:cxn modelId="{6303C38C-F13C-49BF-BD36-7258A86A55EB}" type="presParOf" srcId="{473E2436-1BC1-4A6C-8568-5C38418F52D1}" destId="{22359DD7-1BFB-4900-BAE6-6084F2F57988}" srcOrd="1" destOrd="0" presId="urn:microsoft.com/office/officeart/2016/7/layout/HorizontalActionList"/>
    <dgm:cxn modelId="{6ECE37C5-FE48-4B5E-8C56-EF08D6DF5C82}" type="presParOf" srcId="{E4B4F7C4-5024-45F0-9FD7-C5068A1AE6C4}" destId="{38C65349-0C40-499F-9765-B6F38C2DC3C3}" srcOrd="1" destOrd="0" presId="urn:microsoft.com/office/officeart/2016/7/layout/HorizontalActionList"/>
    <dgm:cxn modelId="{1B24A024-669B-4DBC-8433-36AA3B3FAF1C}" type="presParOf" srcId="{E4B4F7C4-5024-45F0-9FD7-C5068A1AE6C4}" destId="{C6650FDC-3601-45F5-9125-6E3F90A53F8A}" srcOrd="2" destOrd="0" presId="urn:microsoft.com/office/officeart/2016/7/layout/HorizontalActionList"/>
    <dgm:cxn modelId="{9D77F81B-0F39-420A-BB01-3965CA699514}" type="presParOf" srcId="{C6650FDC-3601-45F5-9125-6E3F90A53F8A}" destId="{C4F84DEA-2002-4D32-8E80-70EEE05E345A}" srcOrd="0" destOrd="0" presId="urn:microsoft.com/office/officeart/2016/7/layout/HorizontalActionList"/>
    <dgm:cxn modelId="{E66A45C9-A91C-472F-BB82-DD2225B07D2E}" type="presParOf" srcId="{C6650FDC-3601-45F5-9125-6E3F90A53F8A}" destId="{4FEB85EB-D046-4CDB-8A62-BBCE260C4490}" srcOrd="1" destOrd="0" presId="urn:microsoft.com/office/officeart/2016/7/layout/HorizontalActionList"/>
    <dgm:cxn modelId="{58E033D1-3410-4DE1-A16A-9D7CB3399EA2}" type="presParOf" srcId="{E4B4F7C4-5024-45F0-9FD7-C5068A1AE6C4}" destId="{40F59683-723F-44D1-8379-95635EED1AA8}" srcOrd="3" destOrd="0" presId="urn:microsoft.com/office/officeart/2016/7/layout/HorizontalActionList"/>
    <dgm:cxn modelId="{5B1C8377-00F6-4573-8DC2-D636BFD8155F}" type="presParOf" srcId="{E4B4F7C4-5024-45F0-9FD7-C5068A1AE6C4}" destId="{BB2E4F65-C461-40C3-BC82-6A29AA851F44}" srcOrd="4" destOrd="0" presId="urn:microsoft.com/office/officeart/2016/7/layout/HorizontalActionList"/>
    <dgm:cxn modelId="{DF665FEA-B9E7-4F37-88A4-528C76FFD44C}" type="presParOf" srcId="{BB2E4F65-C461-40C3-BC82-6A29AA851F44}" destId="{49B7F8FA-D256-41EF-9327-52A3551D9A60}" srcOrd="0" destOrd="0" presId="urn:microsoft.com/office/officeart/2016/7/layout/HorizontalActionList"/>
    <dgm:cxn modelId="{88815D42-F1BA-4EFD-ADD0-5A1014835C68}" type="presParOf" srcId="{BB2E4F65-C461-40C3-BC82-6A29AA851F44}" destId="{6B5FE59C-B471-448A-AA7A-B526DCC4D4CA}" srcOrd="1" destOrd="0" presId="urn:microsoft.com/office/officeart/2016/7/layout/HorizontalActionList"/>
    <dgm:cxn modelId="{65D74BA4-DDFE-434A-B3BF-678181A6A653}" type="presParOf" srcId="{E4B4F7C4-5024-45F0-9FD7-C5068A1AE6C4}" destId="{A91542D9-4FB3-4302-AD03-3D6EF82E6748}" srcOrd="5" destOrd="0" presId="urn:microsoft.com/office/officeart/2016/7/layout/HorizontalActionList"/>
    <dgm:cxn modelId="{0CDCA445-4CFB-4871-91A0-77548EA6B4FF}" type="presParOf" srcId="{E4B4F7C4-5024-45F0-9FD7-C5068A1AE6C4}" destId="{1A7C3045-2DAF-4A19-82DB-79436B2E4575}" srcOrd="6" destOrd="0" presId="urn:microsoft.com/office/officeart/2016/7/layout/HorizontalActionList"/>
    <dgm:cxn modelId="{80158A3D-F36A-4E43-B5E2-72A928CCFEAC}" type="presParOf" srcId="{1A7C3045-2DAF-4A19-82DB-79436B2E4575}" destId="{4132ECB1-6BEF-4935-AFA3-B2EAA48FDE7E}" srcOrd="0" destOrd="0" presId="urn:microsoft.com/office/officeart/2016/7/layout/HorizontalActionList"/>
    <dgm:cxn modelId="{3D33CA34-902A-418A-9B19-7D05F71ED1A1}" type="presParOf" srcId="{1A7C3045-2DAF-4A19-82DB-79436B2E4575}" destId="{C42A8BDE-B838-475D-AFDE-17B60D744AB6}" srcOrd="1" destOrd="0" presId="urn:microsoft.com/office/officeart/2016/7/layout/HorizontalActionList"/>
    <dgm:cxn modelId="{EF4EDE5C-B4CD-4CCC-AA78-3F6405EEFF40}" type="presParOf" srcId="{E4B4F7C4-5024-45F0-9FD7-C5068A1AE6C4}" destId="{D0DC94A3-770A-4810-A89A-7DB7918862F6}" srcOrd="7" destOrd="0" presId="urn:microsoft.com/office/officeart/2016/7/layout/HorizontalActionList"/>
    <dgm:cxn modelId="{6FB48325-569E-4149-B7B2-C7231973D654}" type="presParOf" srcId="{E4B4F7C4-5024-45F0-9FD7-C5068A1AE6C4}" destId="{647B2244-AC3A-441A-A6FB-6136FA04F429}" srcOrd="8" destOrd="0" presId="urn:microsoft.com/office/officeart/2016/7/layout/HorizontalActionList"/>
    <dgm:cxn modelId="{D47D24CB-3689-4309-9929-324D56E2F45F}" type="presParOf" srcId="{647B2244-AC3A-441A-A6FB-6136FA04F429}" destId="{59606EB9-9F10-4D12-A33F-A242FDCC0D0F}" srcOrd="0" destOrd="0" presId="urn:microsoft.com/office/officeart/2016/7/layout/HorizontalActionList"/>
    <dgm:cxn modelId="{3C4C990D-9531-4ADF-BCFA-63155CF094B7}"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PLANNER</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rtl="0">
            <a:lnSpc>
              <a:spcPct val="100000"/>
            </a:lnSpc>
          </a:pPr>
          <a:r>
            <a:rPr lang="en-US" sz="1400" spc="50" dirty="0">
              <a:latin typeface="+mn-lt"/>
              <a:ea typeface="+mn-lt"/>
              <a:cs typeface="+mn-lt"/>
            </a:rPr>
            <a:t>Ability to take the vision from the project manager , research and develop the core ideas in to a tangible plan.</a:t>
          </a:r>
          <a:endParaRPr lang="en-US" sz="1400" spc="50" dirty="0"/>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rtl="0"/>
          <a:r>
            <a:rPr lang="en-US" sz="1600" kern="1200" spc="150" baseline="0" dirty="0">
              <a:solidFill>
                <a:prstClr val="black"/>
              </a:solidFill>
              <a:latin typeface="Tenorite"/>
              <a:ea typeface="+mn-ea"/>
              <a:cs typeface="+mn-cs"/>
            </a:rPr>
            <a:t>DETAIL ORIENTED</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rtl="0">
            <a:lnSpc>
              <a:spcPct val="100000"/>
            </a:lnSpc>
          </a:pPr>
          <a:r>
            <a:rPr lang="en-US" sz="1400" spc="50" dirty="0">
              <a:latin typeface="+mn-lt"/>
              <a:ea typeface="+mn-lt"/>
              <a:cs typeface="+mn-lt"/>
            </a:rPr>
            <a:t>Understands the ramifications of change and the impact on other areas and can articulate and communicate effectively </a:t>
          </a:r>
          <a:endParaRPr lang="en-US" sz="1400" spc="50" dirty="0">
            <a:latin typeface="Tenorite"/>
            <a:ea typeface="+mn-lt"/>
            <a:cs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rtl="0">
            <a:lnSpc>
              <a:spcPct val="90000"/>
            </a:lnSpc>
            <a:spcBef>
              <a:spcPct val="0"/>
            </a:spcBef>
            <a:spcAft>
              <a:spcPct val="35000"/>
            </a:spcAft>
            <a:buNone/>
          </a:pPr>
          <a:r>
            <a:rPr lang="en-US" sz="1600" kern="1200" spc="150" baseline="0" dirty="0">
              <a:solidFill>
                <a:prstClr val="black"/>
              </a:solidFill>
              <a:latin typeface="Tenorite"/>
              <a:ea typeface="+mn-ea"/>
              <a:cs typeface="+mn-cs"/>
            </a:rPr>
            <a:t>CODING KNOWLEDGE</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Understands</a:t>
          </a:r>
          <a:r>
            <a:rPr lang="en-US" sz="1400" kern="1200" spc="50" dirty="0">
              <a:latin typeface="Tenorite"/>
              <a:ea typeface="+mn-ea"/>
              <a:cs typeface="+mn-cs"/>
            </a:rPr>
            <a:t> how to optimize the right language for various applications and how, down the line why one might be better than another.</a:t>
          </a:r>
          <a:endParaRPr lang="en-US" sz="1400" kern="1200" spc="50" dirty="0"/>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Works</a:t>
          </a:r>
          <a:r>
            <a:rPr lang="en-US" sz="1400" kern="1200" spc="50" dirty="0">
              <a:latin typeface="Tenorite"/>
              <a:ea typeface="+mn-ea"/>
              <a:cs typeface="+mn-cs"/>
            </a:rPr>
            <a:t> well with other departments to understand changing demands and shifting priorities to steer Team effectively and efficiently.</a:t>
          </a:r>
          <a:endParaRPr lang="en-US" sz="1400" kern="1200" spc="50" dirty="0"/>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4F85505A-81B6-4FDA-A144-900B71DAD946}">
      <dgm:prSet phldr="0" custT="1"/>
      <dgm:spPr/>
      <dgm:t>
        <a:bodyPr/>
        <a:lstStyle/>
        <a:p>
          <a:pPr marL="0" rtl="0"/>
          <a:r>
            <a:rPr lang="en-US" sz="1600" kern="1200" spc="150" baseline="0" dirty="0">
              <a:solidFill>
                <a:prstClr val="black"/>
              </a:solidFill>
              <a:latin typeface="Tenorite"/>
              <a:ea typeface="+mn-ea"/>
              <a:cs typeface="+mn-cs"/>
            </a:rPr>
            <a:t>CONSTRUCTIVE</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dgm:presLayoutVars>
          <dgm:chMax val="0"/>
          <dgm:chPref val="0"/>
        </dgm:presLayoutVars>
      </dgm:prSet>
      <dgm:spPr/>
    </dgm:pt>
    <dgm:pt modelId="{22359DD7-1BFB-4900-BAE6-6084F2F57988}" type="pres">
      <dgm:prSet presAssocID="{73D947E0-108F-4D20-A71E-3CF329F97212}" presName="desTx" presStyleLbl="alignAccFollowNode1" presStyleIdx="0" presStyleCnt="4">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4">
        <dgm:presLayoutVars>
          <dgm:chMax val="0"/>
          <dgm:chPref val="0"/>
        </dgm:presLayoutVars>
      </dgm:prSet>
      <dgm:spPr/>
    </dgm:pt>
    <dgm:pt modelId="{4FEB85EB-D046-4CDB-8A62-BBCE260C4490}" type="pres">
      <dgm:prSet presAssocID="{B1AFA1AF-0FF8-45B3-A6D0-0E255A2F637D}" presName="desTx" presStyleLbl="alignAccFollowNode1" presStyleIdx="1" presStyleCnt="4">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4">
        <dgm:presLayoutVars>
          <dgm:chMax val="0"/>
          <dgm:chPref val="0"/>
        </dgm:presLayoutVars>
      </dgm:prSet>
      <dgm:spPr/>
    </dgm:pt>
    <dgm:pt modelId="{6B5FE59C-B471-448A-AA7A-B526DCC4D4CA}" type="pres">
      <dgm:prSet presAssocID="{E9682B4F-0217-4B50-923E-C104AA24290F}" presName="desTx" presStyleLbl="alignAccFollowNode1" presStyleIdx="2" presStyleCnt="4">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4">
        <dgm:presLayoutVars>
          <dgm:chMax val="0"/>
          <dgm:chPref val="0"/>
        </dgm:presLayoutVars>
      </dgm:prSet>
      <dgm:spPr/>
    </dgm:pt>
    <dgm:pt modelId="{C42A8BDE-B838-475D-AFDE-17B60D744AB6}" type="pres">
      <dgm:prSet presAssocID="{4F85505A-81B6-4FDA-A144-900B71DAD946}" presName="desTx" presStyleLbl="alignAccFollowNode1" presStyleIdx="3" presStyleCnt="4">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E684DE5F-11D3-4536-B82A-791F9C8BDE01}" type="presOf" srcId="{30A490C8-22B4-4D68-875C-0F0DE2FF864D}" destId="{22359DD7-1BFB-4900-BAE6-6084F2F57988}" srcOrd="0" destOrd="0" presId="urn:microsoft.com/office/officeart/2016/7/layout/HorizontalActionList"/>
    <dgm:cxn modelId="{493EE34A-A817-4A30-B3A6-969712D69E1C}" type="presOf" srcId="{50418D2B-9486-42DE-AFDD-1D31420040FF}" destId="{4FEB85EB-D046-4CDB-8A62-BBCE260C4490}"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FDD12D4E-AB96-4557-A5AF-35462A6C4F58}" type="presOf" srcId="{4F85505A-81B6-4FDA-A144-900B71DAD946}" destId="{4132ECB1-6BEF-4935-AFA3-B2EAA48FDE7E}"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2D633B56-E147-4EFC-B9EE-6C0413F329B0}" srcId="{0DD8915E-DC14-41D6-9BB5-F49E1C265163}" destId="{4F85505A-81B6-4FDA-A144-900B71DAD946}" srcOrd="3" destOrd="0" parTransId="{D9A96E25-7BBE-4DDD-8DDE-B4970D4340A8}" sibTransId="{68F74A88-49DC-44B1-BC0D-220A7B97601C}"/>
    <dgm:cxn modelId="{42B4277C-049A-4DDB-AE93-25E65F3DFF9B}" type="presOf" srcId="{E9682B4F-0217-4B50-923E-C104AA24290F}" destId="{49B7F8FA-D256-41EF-9327-52A3551D9A60}" srcOrd="0" destOrd="0" presId="urn:microsoft.com/office/officeart/2016/7/layout/HorizontalActionList"/>
    <dgm:cxn modelId="{BDD19998-E6A1-4C9B-AB67-6E5B3663C55E}" type="presOf" srcId="{FEB4A941-E9FA-4A86-A673-85FF34B35F20}" destId="{C42A8BDE-B838-475D-AFDE-17B60D744AB6}" srcOrd="0" destOrd="0" presId="urn:microsoft.com/office/officeart/2016/7/layout/HorizontalActionList"/>
    <dgm:cxn modelId="{37DAD7A7-850A-498C-AC2D-E6191DCF5D60}" type="presOf" srcId="{B1AFA1AF-0FF8-45B3-A6D0-0E255A2F637D}" destId="{C4F84DEA-2002-4D32-8E80-70EEE05E345A}" srcOrd="0" destOrd="0" presId="urn:microsoft.com/office/officeart/2016/7/layout/HorizontalActionList"/>
    <dgm:cxn modelId="{B54D78AE-9D9D-4F46-ACC2-B1B6847443AF}" type="presOf" srcId="{73D947E0-108F-4D20-A71E-3CF329F97212}" destId="{BDBD7220-3F85-45D2-BED6-5BBFBC23EAE3}"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25BC9D8-F515-4FBF-8CF8-23CD32968E1D}" type="presOf" srcId="{0DD8915E-DC14-41D6-9BB5-F49E1C265163}" destId="{E4B4F7C4-5024-45F0-9FD7-C5068A1AE6C4}" srcOrd="0" destOrd="0" presId="urn:microsoft.com/office/officeart/2016/7/layout/HorizontalActionList"/>
    <dgm:cxn modelId="{7810DCE7-A555-4003-90A5-5FB46F2F79BD}" type="presOf" srcId="{0EC0C300-11E4-45CF-8418-973585107209}" destId="{6B5FE59C-B471-448A-AA7A-B526DCC4D4CA}" srcOrd="0" destOrd="0" presId="urn:microsoft.com/office/officeart/2016/7/layout/HorizontalActionList"/>
    <dgm:cxn modelId="{1D40AD33-212D-49B9-8265-60C552F46655}" type="presParOf" srcId="{E4B4F7C4-5024-45F0-9FD7-C5068A1AE6C4}" destId="{473E2436-1BC1-4A6C-8568-5C38418F52D1}" srcOrd="0" destOrd="0" presId="urn:microsoft.com/office/officeart/2016/7/layout/HorizontalActionList"/>
    <dgm:cxn modelId="{2AEA88CD-C7C5-422F-B155-B7EDF287AB73}" type="presParOf" srcId="{473E2436-1BC1-4A6C-8568-5C38418F52D1}" destId="{BDBD7220-3F85-45D2-BED6-5BBFBC23EAE3}" srcOrd="0" destOrd="0" presId="urn:microsoft.com/office/officeart/2016/7/layout/HorizontalActionList"/>
    <dgm:cxn modelId="{B363B4FF-9A08-49EB-8160-7FE3C140F259}" type="presParOf" srcId="{473E2436-1BC1-4A6C-8568-5C38418F52D1}" destId="{22359DD7-1BFB-4900-BAE6-6084F2F57988}" srcOrd="1" destOrd="0" presId="urn:microsoft.com/office/officeart/2016/7/layout/HorizontalActionList"/>
    <dgm:cxn modelId="{B4B6EE07-9175-4DF2-ADA5-A67DF6570890}" type="presParOf" srcId="{E4B4F7C4-5024-45F0-9FD7-C5068A1AE6C4}" destId="{38C65349-0C40-499F-9765-B6F38C2DC3C3}" srcOrd="1" destOrd="0" presId="urn:microsoft.com/office/officeart/2016/7/layout/HorizontalActionList"/>
    <dgm:cxn modelId="{9E348AE0-F088-4C7E-9268-2E81E17D439B}" type="presParOf" srcId="{E4B4F7C4-5024-45F0-9FD7-C5068A1AE6C4}" destId="{C6650FDC-3601-45F5-9125-6E3F90A53F8A}" srcOrd="2" destOrd="0" presId="urn:microsoft.com/office/officeart/2016/7/layout/HorizontalActionList"/>
    <dgm:cxn modelId="{C1ACA412-A5FD-40D5-A949-EA6061C8703B}" type="presParOf" srcId="{C6650FDC-3601-45F5-9125-6E3F90A53F8A}" destId="{C4F84DEA-2002-4D32-8E80-70EEE05E345A}" srcOrd="0" destOrd="0" presId="urn:microsoft.com/office/officeart/2016/7/layout/HorizontalActionList"/>
    <dgm:cxn modelId="{C0B489B6-277A-436C-908E-60297D41C15A}" type="presParOf" srcId="{C6650FDC-3601-45F5-9125-6E3F90A53F8A}" destId="{4FEB85EB-D046-4CDB-8A62-BBCE260C4490}" srcOrd="1" destOrd="0" presId="urn:microsoft.com/office/officeart/2016/7/layout/HorizontalActionList"/>
    <dgm:cxn modelId="{E7226B36-F13F-4E9B-93A6-569AC2930DC8}" type="presParOf" srcId="{E4B4F7C4-5024-45F0-9FD7-C5068A1AE6C4}" destId="{40F59683-723F-44D1-8379-95635EED1AA8}" srcOrd="3" destOrd="0" presId="urn:microsoft.com/office/officeart/2016/7/layout/HorizontalActionList"/>
    <dgm:cxn modelId="{68F67C4C-3F7A-4C86-9001-B6535A4F5A97}" type="presParOf" srcId="{E4B4F7C4-5024-45F0-9FD7-C5068A1AE6C4}" destId="{BB2E4F65-C461-40C3-BC82-6A29AA851F44}" srcOrd="4" destOrd="0" presId="urn:microsoft.com/office/officeart/2016/7/layout/HorizontalActionList"/>
    <dgm:cxn modelId="{0152F7EA-CCC4-4EC1-9FE5-AF35067E7DB0}" type="presParOf" srcId="{BB2E4F65-C461-40C3-BC82-6A29AA851F44}" destId="{49B7F8FA-D256-41EF-9327-52A3551D9A60}" srcOrd="0" destOrd="0" presId="urn:microsoft.com/office/officeart/2016/7/layout/HorizontalActionList"/>
    <dgm:cxn modelId="{E02BD934-52B1-411E-A74C-A1662CE0AFE5}" type="presParOf" srcId="{BB2E4F65-C461-40C3-BC82-6A29AA851F44}" destId="{6B5FE59C-B471-448A-AA7A-B526DCC4D4CA}" srcOrd="1" destOrd="0" presId="urn:microsoft.com/office/officeart/2016/7/layout/HorizontalActionList"/>
    <dgm:cxn modelId="{22D0E012-1F99-43C0-83CF-71682FDA3B21}" type="presParOf" srcId="{E4B4F7C4-5024-45F0-9FD7-C5068A1AE6C4}" destId="{A91542D9-4FB3-4302-AD03-3D6EF82E6748}" srcOrd="5" destOrd="0" presId="urn:microsoft.com/office/officeart/2016/7/layout/HorizontalActionList"/>
    <dgm:cxn modelId="{2E48D031-29BD-4B8B-8C18-DD03EF777CD7}" type="presParOf" srcId="{E4B4F7C4-5024-45F0-9FD7-C5068A1AE6C4}" destId="{1A7C3045-2DAF-4A19-82DB-79436B2E4575}" srcOrd="6" destOrd="0" presId="urn:microsoft.com/office/officeart/2016/7/layout/HorizontalActionList"/>
    <dgm:cxn modelId="{2BCB8119-A793-4D66-8149-68A6C2B384D4}" type="presParOf" srcId="{1A7C3045-2DAF-4A19-82DB-79436B2E4575}" destId="{4132ECB1-6BEF-4935-AFA3-B2EAA48FDE7E}" srcOrd="0" destOrd="0" presId="urn:microsoft.com/office/officeart/2016/7/layout/HorizontalActionList"/>
    <dgm:cxn modelId="{695EB6AD-F60F-44EF-81BB-A86648AA487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Constant </a:t>
          </a:r>
          <a:r>
            <a:rPr lang="en-US" sz="1400" kern="1200" spc="50" dirty="0">
              <a:latin typeface="Tenorite"/>
              <a:ea typeface="+mn-ea"/>
              <a:cs typeface="+mn-cs"/>
            </a:rPr>
            <a:t>drive for improvement and progress.  An inherant desire to self- improve and grow.</a:t>
          </a:r>
          <a:endParaRPr lang="en-US" sz="1400" kern="1200" spc="50" dirty="0"/>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CURIOSITY</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rtl="0">
            <a:lnSpc>
              <a:spcPct val="100000"/>
            </a:lnSpc>
          </a:pPr>
          <a:r>
            <a:rPr lang="en-US" sz="1400" spc="50" baseline="0" dirty="0">
              <a:latin typeface="+mn-lt"/>
            </a:rPr>
            <a:t>Requires a</a:t>
          </a:r>
          <a:r>
            <a:rPr lang="en-US" sz="1400" spc="50" dirty="0">
              <a:latin typeface="+mn-lt"/>
              <a:ea typeface="+mn-lt"/>
              <a:cs typeface="+mn-lt"/>
            </a:rPr>
            <a:t> continuous drive to explore, poke, ask questions, push the envelope and think beyond what is in front of you</a:t>
          </a:r>
          <a:endParaRPr lang="en-US" sz="1400" spc="50" dirty="0">
            <a:latin typeface="Tenorite"/>
            <a:ea typeface="+mn-lt"/>
            <a:cs typeface="+mn-lt"/>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EXPRESSIVE</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rtl="0">
            <a:lnSpc>
              <a:spcPct val="100000"/>
            </a:lnSpc>
          </a:pPr>
          <a:r>
            <a:rPr lang="en-US" sz="1400" spc="50" dirty="0">
              <a:latin typeface="+mn-lt"/>
              <a:ea typeface="+mn-lt"/>
              <a:cs typeface="+mn-lt"/>
            </a:rPr>
            <a:t>The ability to express oneself in a dynamic and articulate manner with care and respect to foster collaboration and progress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RELIABLE</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Can be</a:t>
          </a:r>
          <a:r>
            <a:rPr lang="en-US" sz="1400" kern="1200" spc="50" dirty="0">
              <a:latin typeface="Tenorite"/>
              <a:ea typeface="+mn-ea"/>
              <a:cs typeface="+mn-cs"/>
            </a:rPr>
            <a:t> counted on to deliver on time and consistently.  The testing phase can often be crunched as plans change and develop perhaps not as planned and yet the deadline remains the same.</a:t>
          </a:r>
          <a:endParaRPr lang="en-US" sz="1400" kern="1200" spc="50" dirty="0"/>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Similar to </a:t>
          </a:r>
          <a:r>
            <a:rPr lang="en-US" sz="1400" kern="1200" spc="50" dirty="0">
              <a:latin typeface="Tenorite"/>
              <a:ea typeface="+mn-ea"/>
              <a:cs typeface="+mn-cs"/>
            </a:rPr>
            <a:t>curiosity, must possess the mindset that seeks out solutions and better ways to address a point or an opportunity that presents itself. </a:t>
          </a:r>
          <a:endParaRPr lang="en-US" sz="1400" kern="1200" spc="50" dirty="0"/>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LEARNER</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rtl="0"/>
          <a:r>
            <a:rPr lang="en-US" sz="1600" kern="1200" spc="150" baseline="0" dirty="0">
              <a:solidFill>
                <a:prstClr val="black"/>
              </a:solidFill>
              <a:latin typeface="Tenorite"/>
              <a:ea typeface="+mn-ea"/>
              <a:cs typeface="+mn-cs"/>
            </a:rPr>
            <a:t>PROBLEM SOLVING</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BDAC4300-1D56-4376-B838-507909871DCE}" type="presOf" srcId="{50418D2B-9486-42DE-AFDD-1D31420040FF}" destId="{4FEB85EB-D046-4CDB-8A62-BBCE260C4490}" srcOrd="0" destOrd="0" presId="urn:microsoft.com/office/officeart/2016/7/layout/HorizontalActionLi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9B791B5C-211A-4B08-BDD5-4DA57F4AEB9B}" type="presOf" srcId="{E9682B4F-0217-4B50-923E-C104AA24290F}" destId="{49B7F8FA-D256-41EF-9327-52A3551D9A60}" srcOrd="0" destOrd="0" presId="urn:microsoft.com/office/officeart/2016/7/layout/HorizontalActionList"/>
    <dgm:cxn modelId="{7B62865C-6A3E-43AD-8D5D-9D7A6FB57A7C}" type="presOf" srcId="{4F85505A-81B6-4FDA-A144-900B71DAD946}" destId="{4132ECB1-6BEF-4935-AFA3-B2EAA48FDE7E}" srcOrd="0" destOrd="0" presId="urn:microsoft.com/office/officeart/2016/7/layout/HorizontalActionList"/>
    <dgm:cxn modelId="{DACC7967-A91E-4025-9656-DE70A48B2096}" type="presOf" srcId="{FEB4A941-E9FA-4A86-A673-85FF34B35F20}" destId="{C42A8BDE-B838-475D-AFDE-17B60D744AB6}"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F74CE074-C3D4-4B12-8437-11EA69EC4DD7}" type="presOf" srcId="{B1AFA1AF-0FF8-45B3-A6D0-0E255A2F637D}" destId="{C4F84DEA-2002-4D32-8E80-70EEE05E345A}"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95482959-BB69-4540-8CF9-3A884A5A5023}" type="presOf" srcId="{8FE81FEC-2664-411F-AEB3-065F29F52751}" destId="{C8429E68-36DD-4F6A-A2F4-7CCDADCEFAD1}" srcOrd="0" destOrd="0" presId="urn:microsoft.com/office/officeart/2016/7/layout/HorizontalActionList"/>
    <dgm:cxn modelId="{6CF9DA8D-9364-4414-8C93-82147190FD8F}" type="presOf" srcId="{A2322D3A-7AC2-4C5C-9D7E-EAB2313D47D4}" destId="{59606EB9-9F10-4D12-A33F-A242FDCC0D0F}" srcOrd="0" destOrd="0" presId="urn:microsoft.com/office/officeart/2016/7/layout/HorizontalActionList"/>
    <dgm:cxn modelId="{18315CAC-1B27-4121-BD37-0E98E7B890F9}" type="presOf" srcId="{30A490C8-22B4-4D68-875C-0F0DE2FF864D}" destId="{22359DD7-1BFB-4900-BAE6-6084F2F57988}" srcOrd="0" destOrd="0" presId="urn:microsoft.com/office/officeart/2016/7/layout/HorizontalActionList"/>
    <dgm:cxn modelId="{8C58CEBD-0F11-4CF5-89CA-79345E20B942}" type="presOf" srcId="{0EC0C300-11E4-45CF-8418-973585107209}" destId="{6B5FE59C-B471-448A-AA7A-B526DCC4D4CA}"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25BC9D8-F515-4FBF-8CF8-23CD32968E1D}" type="presOf" srcId="{0DD8915E-DC14-41D6-9BB5-F49E1C265163}" destId="{E4B4F7C4-5024-45F0-9FD7-C5068A1AE6C4}" srcOrd="0" destOrd="0" presId="urn:microsoft.com/office/officeart/2016/7/layout/HorizontalActionList"/>
    <dgm:cxn modelId="{B91665FB-E6B7-4F1C-8ED4-0F9C7822787A}" type="presOf" srcId="{73D947E0-108F-4D20-A71E-3CF329F97212}" destId="{BDBD7220-3F85-45D2-BED6-5BBFBC23EAE3}" srcOrd="0" destOrd="0" presId="urn:microsoft.com/office/officeart/2016/7/layout/HorizontalActionList"/>
    <dgm:cxn modelId="{B0706DB2-DDF7-43F2-B951-6F1488A5C120}" type="presParOf" srcId="{E4B4F7C4-5024-45F0-9FD7-C5068A1AE6C4}" destId="{473E2436-1BC1-4A6C-8568-5C38418F52D1}" srcOrd="0" destOrd="0" presId="urn:microsoft.com/office/officeart/2016/7/layout/HorizontalActionList"/>
    <dgm:cxn modelId="{4BE5815F-D59F-4269-A5FE-0C11D8645D31}" type="presParOf" srcId="{473E2436-1BC1-4A6C-8568-5C38418F52D1}" destId="{BDBD7220-3F85-45D2-BED6-5BBFBC23EAE3}" srcOrd="0" destOrd="0" presId="urn:microsoft.com/office/officeart/2016/7/layout/HorizontalActionList"/>
    <dgm:cxn modelId="{6303C38C-F13C-49BF-BD36-7258A86A55EB}" type="presParOf" srcId="{473E2436-1BC1-4A6C-8568-5C38418F52D1}" destId="{22359DD7-1BFB-4900-BAE6-6084F2F57988}" srcOrd="1" destOrd="0" presId="urn:microsoft.com/office/officeart/2016/7/layout/HorizontalActionList"/>
    <dgm:cxn modelId="{6ECE37C5-FE48-4B5E-8C56-EF08D6DF5C82}" type="presParOf" srcId="{E4B4F7C4-5024-45F0-9FD7-C5068A1AE6C4}" destId="{38C65349-0C40-499F-9765-B6F38C2DC3C3}" srcOrd="1" destOrd="0" presId="urn:microsoft.com/office/officeart/2016/7/layout/HorizontalActionList"/>
    <dgm:cxn modelId="{1B24A024-669B-4DBC-8433-36AA3B3FAF1C}" type="presParOf" srcId="{E4B4F7C4-5024-45F0-9FD7-C5068A1AE6C4}" destId="{C6650FDC-3601-45F5-9125-6E3F90A53F8A}" srcOrd="2" destOrd="0" presId="urn:microsoft.com/office/officeart/2016/7/layout/HorizontalActionList"/>
    <dgm:cxn modelId="{9D77F81B-0F39-420A-BB01-3965CA699514}" type="presParOf" srcId="{C6650FDC-3601-45F5-9125-6E3F90A53F8A}" destId="{C4F84DEA-2002-4D32-8E80-70EEE05E345A}" srcOrd="0" destOrd="0" presId="urn:microsoft.com/office/officeart/2016/7/layout/HorizontalActionList"/>
    <dgm:cxn modelId="{E66A45C9-A91C-472F-BB82-DD2225B07D2E}" type="presParOf" srcId="{C6650FDC-3601-45F5-9125-6E3F90A53F8A}" destId="{4FEB85EB-D046-4CDB-8A62-BBCE260C4490}" srcOrd="1" destOrd="0" presId="urn:microsoft.com/office/officeart/2016/7/layout/HorizontalActionList"/>
    <dgm:cxn modelId="{58E033D1-3410-4DE1-A16A-9D7CB3399EA2}" type="presParOf" srcId="{E4B4F7C4-5024-45F0-9FD7-C5068A1AE6C4}" destId="{40F59683-723F-44D1-8379-95635EED1AA8}" srcOrd="3" destOrd="0" presId="urn:microsoft.com/office/officeart/2016/7/layout/HorizontalActionList"/>
    <dgm:cxn modelId="{5B1C8377-00F6-4573-8DC2-D636BFD8155F}" type="presParOf" srcId="{E4B4F7C4-5024-45F0-9FD7-C5068A1AE6C4}" destId="{BB2E4F65-C461-40C3-BC82-6A29AA851F44}" srcOrd="4" destOrd="0" presId="urn:microsoft.com/office/officeart/2016/7/layout/HorizontalActionList"/>
    <dgm:cxn modelId="{DF665FEA-B9E7-4F37-88A4-528C76FFD44C}" type="presParOf" srcId="{BB2E4F65-C461-40C3-BC82-6A29AA851F44}" destId="{49B7F8FA-D256-41EF-9327-52A3551D9A60}" srcOrd="0" destOrd="0" presId="urn:microsoft.com/office/officeart/2016/7/layout/HorizontalActionList"/>
    <dgm:cxn modelId="{88815D42-F1BA-4EFD-ADD0-5A1014835C68}" type="presParOf" srcId="{BB2E4F65-C461-40C3-BC82-6A29AA851F44}" destId="{6B5FE59C-B471-448A-AA7A-B526DCC4D4CA}" srcOrd="1" destOrd="0" presId="urn:microsoft.com/office/officeart/2016/7/layout/HorizontalActionList"/>
    <dgm:cxn modelId="{65D74BA4-DDFE-434A-B3BF-678181A6A653}" type="presParOf" srcId="{E4B4F7C4-5024-45F0-9FD7-C5068A1AE6C4}" destId="{A91542D9-4FB3-4302-AD03-3D6EF82E6748}" srcOrd="5" destOrd="0" presId="urn:microsoft.com/office/officeart/2016/7/layout/HorizontalActionList"/>
    <dgm:cxn modelId="{0CDCA445-4CFB-4871-91A0-77548EA6B4FF}" type="presParOf" srcId="{E4B4F7C4-5024-45F0-9FD7-C5068A1AE6C4}" destId="{1A7C3045-2DAF-4A19-82DB-79436B2E4575}" srcOrd="6" destOrd="0" presId="urn:microsoft.com/office/officeart/2016/7/layout/HorizontalActionList"/>
    <dgm:cxn modelId="{80158A3D-F36A-4E43-B5E2-72A928CCFEAC}" type="presParOf" srcId="{1A7C3045-2DAF-4A19-82DB-79436B2E4575}" destId="{4132ECB1-6BEF-4935-AFA3-B2EAA48FDE7E}" srcOrd="0" destOrd="0" presId="urn:microsoft.com/office/officeart/2016/7/layout/HorizontalActionList"/>
    <dgm:cxn modelId="{3D33CA34-902A-418A-9B19-7D05F71ED1A1}" type="presParOf" srcId="{1A7C3045-2DAF-4A19-82DB-79436B2E4575}" destId="{C42A8BDE-B838-475D-AFDE-17B60D744AB6}" srcOrd="1" destOrd="0" presId="urn:microsoft.com/office/officeart/2016/7/layout/HorizontalActionList"/>
    <dgm:cxn modelId="{EF4EDE5C-B4CD-4CCC-AA78-3F6405EEFF40}" type="presParOf" srcId="{E4B4F7C4-5024-45F0-9FD7-C5068A1AE6C4}" destId="{D0DC94A3-770A-4810-A89A-7DB7918862F6}" srcOrd="7" destOrd="0" presId="urn:microsoft.com/office/officeart/2016/7/layout/HorizontalActionList"/>
    <dgm:cxn modelId="{6FB48325-569E-4149-B7B2-C7231973D654}" type="presParOf" srcId="{E4B4F7C4-5024-45F0-9FD7-C5068A1AE6C4}" destId="{647B2244-AC3A-441A-A6FB-6136FA04F429}" srcOrd="8" destOrd="0" presId="urn:microsoft.com/office/officeart/2016/7/layout/HorizontalActionList"/>
    <dgm:cxn modelId="{D47D24CB-3689-4309-9929-324D56E2F45F}" type="presParOf" srcId="{647B2244-AC3A-441A-A6FB-6136FA04F429}" destId="{59606EB9-9F10-4D12-A33F-A242FDCC0D0F}" srcOrd="0" destOrd="0" presId="urn:microsoft.com/office/officeart/2016/7/layout/HorizontalActionList"/>
    <dgm:cxn modelId="{3C4C990D-9531-4ADF-BCFA-63155CF094B7}"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293845"/>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KNOWLEDGE</a:t>
          </a:r>
        </a:p>
      </dsp:txBody>
      <dsp:txXfrm>
        <a:off x="13760" y="293845"/>
        <a:ext cx="2011384" cy="603415"/>
      </dsp:txXfrm>
    </dsp:sp>
    <dsp:sp modelId="{22359DD7-1BFB-4900-BAE6-6084F2F57988}">
      <dsp:nvSpPr>
        <dsp:cNvPr id="0" name=""/>
        <dsp:cNvSpPr/>
      </dsp:nvSpPr>
      <dsp:spPr>
        <a:xfrm>
          <a:off x="13760" y="897260"/>
          <a:ext cx="2011384" cy="25538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rtl="0">
            <a:lnSpc>
              <a:spcPct val="100000"/>
            </a:lnSpc>
            <a:spcBef>
              <a:spcPct val="0"/>
            </a:spcBef>
            <a:spcAft>
              <a:spcPct val="35000"/>
            </a:spcAft>
            <a:buNone/>
          </a:pPr>
          <a:r>
            <a:rPr lang="en-US" sz="1400" kern="1200" spc="50" baseline="0" dirty="0">
              <a:latin typeface="+mn-lt"/>
            </a:rPr>
            <a:t>Intimate knowledge of the customer's</a:t>
          </a:r>
          <a:r>
            <a:rPr lang="en-US" sz="1400" kern="1200" spc="50" dirty="0">
              <a:latin typeface="+mn-lt"/>
              <a:ea typeface="+mn-lt"/>
              <a:cs typeface="+mn-lt"/>
            </a:rPr>
            <a:t> needs                     Understanding of the big picture</a:t>
          </a:r>
          <a:endParaRPr lang="en-US" sz="1400" kern="1200" spc="50" dirty="0">
            <a:latin typeface="Tenorite"/>
            <a:ea typeface="+mn-lt"/>
            <a:cs typeface="+mn-lt"/>
          </a:endParaRPr>
        </a:p>
      </dsp:txBody>
      <dsp:txXfrm>
        <a:off x="13760" y="897260"/>
        <a:ext cx="2011384" cy="2553806"/>
      </dsp:txXfrm>
    </dsp:sp>
    <dsp:sp modelId="{C4F84DEA-2002-4D32-8E80-70EEE05E345A}">
      <dsp:nvSpPr>
        <dsp:cNvPr id="0" name=""/>
        <dsp:cNvSpPr/>
      </dsp:nvSpPr>
      <dsp:spPr>
        <a:xfrm>
          <a:off x="2132933" y="293845"/>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AUTHORITY</a:t>
          </a:r>
        </a:p>
      </dsp:txBody>
      <dsp:txXfrm>
        <a:off x="2132933" y="293845"/>
        <a:ext cx="2011384" cy="603415"/>
      </dsp:txXfrm>
    </dsp:sp>
    <dsp:sp modelId="{4FEB85EB-D046-4CDB-8A62-BBCE260C4490}">
      <dsp:nvSpPr>
        <dsp:cNvPr id="0" name=""/>
        <dsp:cNvSpPr/>
      </dsp:nvSpPr>
      <dsp:spPr>
        <a:xfrm>
          <a:off x="2132933" y="897260"/>
          <a:ext cx="2011384" cy="25538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rtl="0">
            <a:lnSpc>
              <a:spcPct val="100000"/>
            </a:lnSpc>
            <a:spcBef>
              <a:spcPct val="0"/>
            </a:spcBef>
            <a:spcAft>
              <a:spcPct val="35000"/>
            </a:spcAft>
            <a:buNone/>
          </a:pPr>
          <a:r>
            <a:rPr lang="en-US" sz="1400" kern="1200" spc="50" baseline="0" dirty="0">
              <a:latin typeface="+mn-lt"/>
            </a:rPr>
            <a:t>Has</a:t>
          </a:r>
          <a:r>
            <a:rPr lang="en-US" sz="1400" kern="1200" spc="50" dirty="0">
              <a:latin typeface="+mn-lt"/>
              <a:ea typeface="+mn-lt"/>
              <a:cs typeface="+mn-lt"/>
            </a:rPr>
            <a:t> the authority to make monetary and crucial decisions              Has good judgement and understanding of how decisions impact the entire project</a:t>
          </a:r>
          <a:endParaRPr lang="en-US" sz="1400" kern="1200" spc="50" dirty="0"/>
        </a:p>
      </dsp:txBody>
      <dsp:txXfrm>
        <a:off x="2132933" y="897260"/>
        <a:ext cx="2011384" cy="2553806"/>
      </dsp:txXfrm>
    </dsp:sp>
    <dsp:sp modelId="{49B7F8FA-D256-41EF-9327-52A3551D9A60}">
      <dsp:nvSpPr>
        <dsp:cNvPr id="0" name=""/>
        <dsp:cNvSpPr/>
      </dsp:nvSpPr>
      <dsp:spPr>
        <a:xfrm>
          <a:off x="4252107" y="293845"/>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PRIORITY</a:t>
          </a:r>
        </a:p>
      </dsp:txBody>
      <dsp:txXfrm>
        <a:off x="4252107" y="293845"/>
        <a:ext cx="2011384" cy="603415"/>
      </dsp:txXfrm>
    </dsp:sp>
    <dsp:sp modelId="{6B5FE59C-B471-448A-AA7A-B526DCC4D4CA}">
      <dsp:nvSpPr>
        <dsp:cNvPr id="0" name=""/>
        <dsp:cNvSpPr/>
      </dsp:nvSpPr>
      <dsp:spPr>
        <a:xfrm>
          <a:off x="4252107" y="897260"/>
          <a:ext cx="2011384" cy="25538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Can</a:t>
          </a:r>
          <a:r>
            <a:rPr lang="en-US" sz="1400" kern="1200" spc="50" dirty="0">
              <a:latin typeface="Tenorite"/>
              <a:ea typeface="+mn-ea"/>
              <a:cs typeface="+mn-cs"/>
            </a:rPr>
            <a:t> decipher through various levels of the project to understand the urgency and importance of how different facets of the project fit together</a:t>
          </a:r>
          <a:endParaRPr lang="en-US" sz="1400" kern="1200" spc="50" dirty="0"/>
        </a:p>
      </dsp:txBody>
      <dsp:txXfrm>
        <a:off x="4252107" y="897260"/>
        <a:ext cx="2011384" cy="2553806"/>
      </dsp:txXfrm>
    </dsp:sp>
    <dsp:sp modelId="{4132ECB1-6BEF-4935-AFA3-B2EAA48FDE7E}">
      <dsp:nvSpPr>
        <dsp:cNvPr id="0" name=""/>
        <dsp:cNvSpPr/>
      </dsp:nvSpPr>
      <dsp:spPr>
        <a:xfrm>
          <a:off x="6371281" y="293845"/>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RESPONSIVE</a:t>
          </a:r>
        </a:p>
      </dsp:txBody>
      <dsp:txXfrm>
        <a:off x="6371281" y="293845"/>
        <a:ext cx="2011384" cy="603415"/>
      </dsp:txXfrm>
    </dsp:sp>
    <dsp:sp modelId="{C42A8BDE-B838-475D-AFDE-17B60D744AB6}">
      <dsp:nvSpPr>
        <dsp:cNvPr id="0" name=""/>
        <dsp:cNvSpPr/>
      </dsp:nvSpPr>
      <dsp:spPr>
        <a:xfrm>
          <a:off x="6371281" y="897260"/>
          <a:ext cx="2011384" cy="25538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Understands the importance of open</a:t>
          </a:r>
          <a:r>
            <a:rPr lang="en-US" sz="1400" kern="1200" spc="50" dirty="0">
              <a:latin typeface="Tenorite"/>
              <a:ea typeface="+mn-ea"/>
              <a:cs typeface="+mn-cs"/>
            </a:rPr>
            <a:t> communication between departments.          Keeps the communication flowing directly and between departments</a:t>
          </a:r>
          <a:endParaRPr lang="en-US" sz="1400" kern="1200" spc="50" dirty="0"/>
        </a:p>
      </dsp:txBody>
      <dsp:txXfrm>
        <a:off x="6371281" y="897260"/>
        <a:ext cx="2011384" cy="2553806"/>
      </dsp:txXfrm>
    </dsp:sp>
    <dsp:sp modelId="{59606EB9-9F10-4D12-A33F-A242FDCC0D0F}">
      <dsp:nvSpPr>
        <dsp:cNvPr id="0" name=""/>
        <dsp:cNvSpPr/>
      </dsp:nvSpPr>
      <dsp:spPr>
        <a:xfrm>
          <a:off x="8490455" y="293845"/>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APPROACHABLE</a:t>
          </a:r>
        </a:p>
      </dsp:txBody>
      <dsp:txXfrm>
        <a:off x="8490455" y="293845"/>
        <a:ext cx="2011384" cy="603415"/>
      </dsp:txXfrm>
    </dsp:sp>
    <dsp:sp modelId="{C8429E68-36DD-4F6A-A2F4-7CCDADCEFAD1}">
      <dsp:nvSpPr>
        <dsp:cNvPr id="0" name=""/>
        <dsp:cNvSpPr/>
      </dsp:nvSpPr>
      <dsp:spPr>
        <a:xfrm>
          <a:off x="8490455" y="897260"/>
          <a:ext cx="2011384" cy="255380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Crucial for communication but also</a:t>
          </a:r>
          <a:r>
            <a:rPr lang="en-US" sz="1400" kern="1200" spc="50" dirty="0">
              <a:latin typeface="Tenorite"/>
              <a:ea typeface="+mn-ea"/>
              <a:cs typeface="+mn-cs"/>
            </a:rPr>
            <a:t> to gain the trust of the Team, the Product Owner must be approachable in order to foster the right culture with the Team.</a:t>
          </a:r>
          <a:endParaRPr lang="en-US" sz="1400" kern="1200" spc="50" dirty="0"/>
        </a:p>
      </dsp:txBody>
      <dsp:txXfrm>
        <a:off x="8490455" y="897260"/>
        <a:ext cx="2011384" cy="2553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89657"/>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KNOWLEDGE</a:t>
          </a:r>
        </a:p>
      </dsp:txBody>
      <dsp:txXfrm>
        <a:off x="13760" y="89657"/>
        <a:ext cx="2011384" cy="603415"/>
      </dsp:txXfrm>
    </dsp:sp>
    <dsp:sp modelId="{22359DD7-1BFB-4900-BAE6-6084F2F57988}">
      <dsp:nvSpPr>
        <dsp:cNvPr id="0" name=""/>
        <dsp:cNvSpPr/>
      </dsp:nvSpPr>
      <dsp:spPr>
        <a:xfrm>
          <a:off x="13760" y="693073"/>
          <a:ext cx="2011384" cy="29621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rtl="0">
            <a:lnSpc>
              <a:spcPct val="100000"/>
            </a:lnSpc>
            <a:spcBef>
              <a:spcPct val="0"/>
            </a:spcBef>
            <a:spcAft>
              <a:spcPct val="35000"/>
            </a:spcAft>
            <a:buNone/>
          </a:pPr>
          <a:r>
            <a:rPr lang="en-US" sz="1400" kern="1200" spc="50" dirty="0">
              <a:latin typeface="+mn-lt"/>
              <a:ea typeface="+mn-lt"/>
              <a:cs typeface="+mn-lt"/>
            </a:rPr>
            <a:t>Strong tie to product manager with understanding of the big picture.                 Ability to drive the pace of the project, understanding all of the facets</a:t>
          </a:r>
        </a:p>
      </dsp:txBody>
      <dsp:txXfrm>
        <a:off x="13760" y="693073"/>
        <a:ext cx="2011384" cy="2962181"/>
      </dsp:txXfrm>
    </dsp:sp>
    <dsp:sp modelId="{C4F84DEA-2002-4D32-8E80-70EEE05E345A}">
      <dsp:nvSpPr>
        <dsp:cNvPr id="0" name=""/>
        <dsp:cNvSpPr/>
      </dsp:nvSpPr>
      <dsp:spPr>
        <a:xfrm>
          <a:off x="2132933" y="89657"/>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COLLABORATE</a:t>
          </a:r>
        </a:p>
      </dsp:txBody>
      <dsp:txXfrm>
        <a:off x="2132933" y="89657"/>
        <a:ext cx="2011384" cy="603415"/>
      </dsp:txXfrm>
    </dsp:sp>
    <dsp:sp modelId="{4FEB85EB-D046-4CDB-8A62-BBCE260C4490}">
      <dsp:nvSpPr>
        <dsp:cNvPr id="0" name=""/>
        <dsp:cNvSpPr/>
      </dsp:nvSpPr>
      <dsp:spPr>
        <a:xfrm>
          <a:off x="2132933" y="693073"/>
          <a:ext cx="2011384" cy="29621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rtl="0">
            <a:lnSpc>
              <a:spcPct val="100000"/>
            </a:lnSpc>
            <a:spcBef>
              <a:spcPct val="0"/>
            </a:spcBef>
            <a:spcAft>
              <a:spcPct val="35000"/>
            </a:spcAft>
            <a:buNone/>
          </a:pPr>
          <a:r>
            <a:rPr lang="en-US" sz="1400" kern="1200" spc="50" dirty="0">
              <a:latin typeface="+mn-lt"/>
              <a:ea typeface="+mn-lt"/>
              <a:cs typeface="+mn-lt"/>
            </a:rPr>
            <a:t>Fosters collaboration amongst the Team to keep the project moving along with open communication and encouragement of sharing ideas.</a:t>
          </a:r>
          <a:endParaRPr lang="en-US" sz="1400" kern="1200" spc="50" dirty="0">
            <a:latin typeface="Tenorite"/>
            <a:ea typeface="+mn-lt"/>
            <a:cs typeface="+mn-lt"/>
          </a:endParaRPr>
        </a:p>
      </dsp:txBody>
      <dsp:txXfrm>
        <a:off x="2132933" y="693073"/>
        <a:ext cx="2011384" cy="2962181"/>
      </dsp:txXfrm>
    </dsp:sp>
    <dsp:sp modelId="{49B7F8FA-D256-41EF-9327-52A3551D9A60}">
      <dsp:nvSpPr>
        <dsp:cNvPr id="0" name=""/>
        <dsp:cNvSpPr/>
      </dsp:nvSpPr>
      <dsp:spPr>
        <a:xfrm>
          <a:off x="4252107" y="89657"/>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INFLUENCE</a:t>
          </a:r>
        </a:p>
      </dsp:txBody>
      <dsp:txXfrm>
        <a:off x="4252107" y="89657"/>
        <a:ext cx="2011384" cy="603415"/>
      </dsp:txXfrm>
    </dsp:sp>
    <dsp:sp modelId="{6B5FE59C-B471-448A-AA7A-B526DCC4D4CA}">
      <dsp:nvSpPr>
        <dsp:cNvPr id="0" name=""/>
        <dsp:cNvSpPr/>
      </dsp:nvSpPr>
      <dsp:spPr>
        <a:xfrm>
          <a:off x="4252107" y="693073"/>
          <a:ext cx="2011384" cy="29621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Ability</a:t>
          </a:r>
          <a:r>
            <a:rPr lang="en-US" sz="1400" kern="1200" spc="50" dirty="0">
              <a:latin typeface="Tenorite"/>
              <a:ea typeface="+mn-ea"/>
              <a:cs typeface="+mn-cs"/>
            </a:rPr>
            <a:t> to draw ideas from the Team without simply telling what needs to be done.      Fosters a culture that inspires the Team to buy in to the program and believe in a greater purpose.</a:t>
          </a:r>
          <a:endParaRPr lang="en-US" sz="1400" kern="1200" spc="50" dirty="0"/>
        </a:p>
      </dsp:txBody>
      <dsp:txXfrm>
        <a:off x="4252107" y="693073"/>
        <a:ext cx="2011384" cy="2962181"/>
      </dsp:txXfrm>
    </dsp:sp>
    <dsp:sp modelId="{4132ECB1-6BEF-4935-AFA3-B2EAA48FDE7E}">
      <dsp:nvSpPr>
        <dsp:cNvPr id="0" name=""/>
        <dsp:cNvSpPr/>
      </dsp:nvSpPr>
      <dsp:spPr>
        <a:xfrm>
          <a:off x="6371281" y="89657"/>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rtl="0">
            <a:lnSpc>
              <a:spcPct val="90000"/>
            </a:lnSpc>
            <a:spcBef>
              <a:spcPct val="0"/>
            </a:spcBef>
            <a:spcAft>
              <a:spcPct val="35000"/>
            </a:spcAft>
            <a:buNone/>
          </a:pPr>
          <a:r>
            <a:rPr lang="en-US" sz="1600" kern="1200" spc="150" baseline="0" dirty="0">
              <a:solidFill>
                <a:prstClr val="black"/>
              </a:solidFill>
              <a:latin typeface="Tenorite"/>
              <a:ea typeface="+mn-ea"/>
              <a:cs typeface="+mn-cs"/>
            </a:rPr>
            <a:t>RELENTLESS IMPROVEMENT</a:t>
          </a:r>
        </a:p>
      </dsp:txBody>
      <dsp:txXfrm>
        <a:off x="6371281" y="89657"/>
        <a:ext cx="2011384" cy="603415"/>
      </dsp:txXfrm>
    </dsp:sp>
    <dsp:sp modelId="{C42A8BDE-B838-475D-AFDE-17B60D744AB6}">
      <dsp:nvSpPr>
        <dsp:cNvPr id="0" name=""/>
        <dsp:cNvSpPr/>
      </dsp:nvSpPr>
      <dsp:spPr>
        <a:xfrm>
          <a:off x="6371281" y="693073"/>
          <a:ext cx="2011384" cy="29621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Drives</a:t>
          </a:r>
          <a:r>
            <a:rPr lang="en-US" sz="1400" kern="1200" spc="50" dirty="0">
              <a:latin typeface="Tenorite"/>
              <a:ea typeface="+mn-ea"/>
              <a:cs typeface="+mn-cs"/>
            </a:rPr>
            <a:t> a relentless pursuit of continuous improvement.   Does not settle and establishes the tone with the Team to buy in to the same.</a:t>
          </a:r>
          <a:endParaRPr lang="en-US" sz="1400" kern="1200" spc="50" dirty="0"/>
        </a:p>
      </dsp:txBody>
      <dsp:txXfrm>
        <a:off x="6371281" y="693073"/>
        <a:ext cx="2011384" cy="2962181"/>
      </dsp:txXfrm>
    </dsp:sp>
    <dsp:sp modelId="{59606EB9-9F10-4D12-A33F-A242FDCC0D0F}">
      <dsp:nvSpPr>
        <dsp:cNvPr id="0" name=""/>
        <dsp:cNvSpPr/>
      </dsp:nvSpPr>
      <dsp:spPr>
        <a:xfrm>
          <a:off x="8490455" y="89657"/>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ENGAGING</a:t>
          </a:r>
        </a:p>
      </dsp:txBody>
      <dsp:txXfrm>
        <a:off x="8490455" y="89657"/>
        <a:ext cx="2011384" cy="603415"/>
      </dsp:txXfrm>
    </dsp:sp>
    <dsp:sp modelId="{C8429E68-36DD-4F6A-A2F4-7CCDADCEFAD1}">
      <dsp:nvSpPr>
        <dsp:cNvPr id="0" name=""/>
        <dsp:cNvSpPr/>
      </dsp:nvSpPr>
      <dsp:spPr>
        <a:xfrm>
          <a:off x="8490455" y="693073"/>
          <a:ext cx="2011384" cy="29621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In</a:t>
          </a:r>
          <a:r>
            <a:rPr lang="en-US" sz="1400" kern="1200" spc="50" dirty="0">
              <a:latin typeface="Tenorite"/>
              <a:ea typeface="+mn-ea"/>
              <a:cs typeface="+mn-cs"/>
            </a:rPr>
            <a:t> tandem with influence, is engaging with the Team and is humble enough to be approachable and take responsibility and ownership gaining the trust of the Team. </a:t>
          </a:r>
          <a:endParaRPr lang="en-US" sz="1400" kern="1200" spc="50" dirty="0"/>
        </a:p>
      </dsp:txBody>
      <dsp:txXfrm>
        <a:off x="8490455" y="693073"/>
        <a:ext cx="2011384" cy="29621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7438" y="481677"/>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PLANNER</a:t>
          </a:r>
        </a:p>
      </dsp:txBody>
      <dsp:txXfrm>
        <a:off x="7438" y="481677"/>
        <a:ext cx="2544259" cy="763277"/>
      </dsp:txXfrm>
    </dsp:sp>
    <dsp:sp modelId="{22359DD7-1BFB-4900-BAE6-6084F2F57988}">
      <dsp:nvSpPr>
        <dsp:cNvPr id="0" name=""/>
        <dsp:cNvSpPr/>
      </dsp:nvSpPr>
      <dsp:spPr>
        <a:xfrm>
          <a:off x="7438" y="1244955"/>
          <a:ext cx="2544259" cy="20182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22300" rtl="0">
            <a:lnSpc>
              <a:spcPct val="100000"/>
            </a:lnSpc>
            <a:spcBef>
              <a:spcPct val="0"/>
            </a:spcBef>
            <a:spcAft>
              <a:spcPct val="35000"/>
            </a:spcAft>
            <a:buNone/>
          </a:pPr>
          <a:r>
            <a:rPr lang="en-US" sz="1400" kern="1200" spc="50" dirty="0">
              <a:latin typeface="+mn-lt"/>
              <a:ea typeface="+mn-lt"/>
              <a:cs typeface="+mn-lt"/>
            </a:rPr>
            <a:t>Ability to take the vision from the project manager , research and develop the core ideas in to a tangible plan.</a:t>
          </a:r>
          <a:endParaRPr lang="en-US" sz="1400" kern="1200" spc="50" dirty="0"/>
        </a:p>
      </dsp:txBody>
      <dsp:txXfrm>
        <a:off x="7438" y="1244955"/>
        <a:ext cx="2544259" cy="2018280"/>
      </dsp:txXfrm>
    </dsp:sp>
    <dsp:sp modelId="{C4F84DEA-2002-4D32-8E80-70EEE05E345A}">
      <dsp:nvSpPr>
        <dsp:cNvPr id="0" name=""/>
        <dsp:cNvSpPr/>
      </dsp:nvSpPr>
      <dsp:spPr>
        <a:xfrm>
          <a:off x="2659592" y="481677"/>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711200" rtl="0">
            <a:lnSpc>
              <a:spcPct val="90000"/>
            </a:lnSpc>
            <a:spcBef>
              <a:spcPct val="0"/>
            </a:spcBef>
            <a:spcAft>
              <a:spcPct val="35000"/>
            </a:spcAft>
            <a:buNone/>
          </a:pPr>
          <a:r>
            <a:rPr lang="en-US" sz="1600" kern="1200" spc="150" baseline="0" dirty="0">
              <a:solidFill>
                <a:prstClr val="black"/>
              </a:solidFill>
              <a:latin typeface="Tenorite"/>
              <a:ea typeface="+mn-ea"/>
              <a:cs typeface="+mn-cs"/>
            </a:rPr>
            <a:t>DETAIL ORIENTED</a:t>
          </a:r>
        </a:p>
      </dsp:txBody>
      <dsp:txXfrm>
        <a:off x="2659592" y="481677"/>
        <a:ext cx="2544259" cy="763277"/>
      </dsp:txXfrm>
    </dsp:sp>
    <dsp:sp modelId="{4FEB85EB-D046-4CDB-8A62-BBCE260C4490}">
      <dsp:nvSpPr>
        <dsp:cNvPr id="0" name=""/>
        <dsp:cNvSpPr/>
      </dsp:nvSpPr>
      <dsp:spPr>
        <a:xfrm>
          <a:off x="2659592" y="1244955"/>
          <a:ext cx="2544259" cy="20182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22300" rtl="0">
            <a:lnSpc>
              <a:spcPct val="100000"/>
            </a:lnSpc>
            <a:spcBef>
              <a:spcPct val="0"/>
            </a:spcBef>
            <a:spcAft>
              <a:spcPct val="35000"/>
            </a:spcAft>
            <a:buNone/>
          </a:pPr>
          <a:r>
            <a:rPr lang="en-US" sz="1400" kern="1200" spc="50" dirty="0">
              <a:latin typeface="+mn-lt"/>
              <a:ea typeface="+mn-lt"/>
              <a:cs typeface="+mn-lt"/>
            </a:rPr>
            <a:t>Understands the ramifications of change and the impact on other areas and can articulate and communicate effectively </a:t>
          </a:r>
          <a:endParaRPr lang="en-US" sz="1400" kern="1200" spc="50" dirty="0">
            <a:latin typeface="Tenorite"/>
            <a:ea typeface="+mn-lt"/>
            <a:cs typeface="+mn-lt"/>
          </a:endParaRPr>
        </a:p>
      </dsp:txBody>
      <dsp:txXfrm>
        <a:off x="2659592" y="1244955"/>
        <a:ext cx="2544259" cy="2018280"/>
      </dsp:txXfrm>
    </dsp:sp>
    <dsp:sp modelId="{49B7F8FA-D256-41EF-9327-52A3551D9A60}">
      <dsp:nvSpPr>
        <dsp:cNvPr id="0" name=""/>
        <dsp:cNvSpPr/>
      </dsp:nvSpPr>
      <dsp:spPr>
        <a:xfrm>
          <a:off x="5311747" y="481677"/>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889000" rtl="0">
            <a:lnSpc>
              <a:spcPct val="90000"/>
            </a:lnSpc>
            <a:spcBef>
              <a:spcPct val="0"/>
            </a:spcBef>
            <a:spcAft>
              <a:spcPct val="35000"/>
            </a:spcAft>
            <a:buNone/>
          </a:pPr>
          <a:r>
            <a:rPr lang="en-US" sz="1600" kern="1200" spc="150" baseline="0" dirty="0">
              <a:solidFill>
                <a:prstClr val="black"/>
              </a:solidFill>
              <a:latin typeface="Tenorite"/>
              <a:ea typeface="+mn-ea"/>
              <a:cs typeface="+mn-cs"/>
            </a:rPr>
            <a:t>CODING KNOWLEDGE</a:t>
          </a:r>
        </a:p>
      </dsp:txBody>
      <dsp:txXfrm>
        <a:off x="5311747" y="481677"/>
        <a:ext cx="2544259" cy="763277"/>
      </dsp:txXfrm>
    </dsp:sp>
    <dsp:sp modelId="{6B5FE59C-B471-448A-AA7A-B526DCC4D4CA}">
      <dsp:nvSpPr>
        <dsp:cNvPr id="0" name=""/>
        <dsp:cNvSpPr/>
      </dsp:nvSpPr>
      <dsp:spPr>
        <a:xfrm>
          <a:off x="5311747" y="1244955"/>
          <a:ext cx="2544259" cy="20182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Understands</a:t>
          </a:r>
          <a:r>
            <a:rPr lang="en-US" sz="1400" kern="1200" spc="50" dirty="0">
              <a:latin typeface="Tenorite"/>
              <a:ea typeface="+mn-ea"/>
              <a:cs typeface="+mn-cs"/>
            </a:rPr>
            <a:t> how to optimize the right language for various applications and how, down the line why one might be better than another.</a:t>
          </a:r>
          <a:endParaRPr lang="en-US" sz="1400" kern="1200" spc="50" dirty="0"/>
        </a:p>
      </dsp:txBody>
      <dsp:txXfrm>
        <a:off x="5311747" y="1244955"/>
        <a:ext cx="2544259" cy="2018280"/>
      </dsp:txXfrm>
    </dsp:sp>
    <dsp:sp modelId="{4132ECB1-6BEF-4935-AFA3-B2EAA48FDE7E}">
      <dsp:nvSpPr>
        <dsp:cNvPr id="0" name=""/>
        <dsp:cNvSpPr/>
      </dsp:nvSpPr>
      <dsp:spPr>
        <a:xfrm>
          <a:off x="7963901" y="481677"/>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711200" rtl="0">
            <a:lnSpc>
              <a:spcPct val="90000"/>
            </a:lnSpc>
            <a:spcBef>
              <a:spcPct val="0"/>
            </a:spcBef>
            <a:spcAft>
              <a:spcPct val="35000"/>
            </a:spcAft>
            <a:buNone/>
          </a:pPr>
          <a:r>
            <a:rPr lang="en-US" sz="1600" kern="1200" spc="150" baseline="0" dirty="0">
              <a:solidFill>
                <a:prstClr val="black"/>
              </a:solidFill>
              <a:latin typeface="Tenorite"/>
              <a:ea typeface="+mn-ea"/>
              <a:cs typeface="+mn-cs"/>
            </a:rPr>
            <a:t>CONSTRUCTIVE</a:t>
          </a:r>
        </a:p>
      </dsp:txBody>
      <dsp:txXfrm>
        <a:off x="7963901" y="481677"/>
        <a:ext cx="2544259" cy="763277"/>
      </dsp:txXfrm>
    </dsp:sp>
    <dsp:sp modelId="{C42A8BDE-B838-475D-AFDE-17B60D744AB6}">
      <dsp:nvSpPr>
        <dsp:cNvPr id="0" name=""/>
        <dsp:cNvSpPr/>
      </dsp:nvSpPr>
      <dsp:spPr>
        <a:xfrm>
          <a:off x="7963901" y="1244955"/>
          <a:ext cx="2544259" cy="20182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Works</a:t>
          </a:r>
          <a:r>
            <a:rPr lang="en-US" sz="1400" kern="1200" spc="50" dirty="0">
              <a:latin typeface="Tenorite"/>
              <a:ea typeface="+mn-ea"/>
              <a:cs typeface="+mn-cs"/>
            </a:rPr>
            <a:t> well with other departments to understand changing demands and shifting priorities to steer Team effectively and efficiently.</a:t>
          </a:r>
          <a:endParaRPr lang="en-US" sz="1400" kern="1200" spc="50" dirty="0"/>
        </a:p>
      </dsp:txBody>
      <dsp:txXfrm>
        <a:off x="7963901" y="1244955"/>
        <a:ext cx="2544259" cy="2018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78790"/>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CURIOSITY</a:t>
          </a:r>
        </a:p>
      </dsp:txBody>
      <dsp:txXfrm>
        <a:off x="13760" y="78790"/>
        <a:ext cx="2011384" cy="603415"/>
      </dsp:txXfrm>
    </dsp:sp>
    <dsp:sp modelId="{22359DD7-1BFB-4900-BAE6-6084F2F57988}">
      <dsp:nvSpPr>
        <dsp:cNvPr id="0" name=""/>
        <dsp:cNvSpPr/>
      </dsp:nvSpPr>
      <dsp:spPr>
        <a:xfrm>
          <a:off x="13760" y="682206"/>
          <a:ext cx="2011384" cy="29839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rtl="0">
            <a:lnSpc>
              <a:spcPct val="100000"/>
            </a:lnSpc>
            <a:spcBef>
              <a:spcPct val="0"/>
            </a:spcBef>
            <a:spcAft>
              <a:spcPct val="35000"/>
            </a:spcAft>
            <a:buNone/>
          </a:pPr>
          <a:r>
            <a:rPr lang="en-US" sz="1400" kern="1200" spc="50" baseline="0" dirty="0">
              <a:latin typeface="+mn-lt"/>
            </a:rPr>
            <a:t>Requires a</a:t>
          </a:r>
          <a:r>
            <a:rPr lang="en-US" sz="1400" kern="1200" spc="50" dirty="0">
              <a:latin typeface="+mn-lt"/>
              <a:ea typeface="+mn-lt"/>
              <a:cs typeface="+mn-lt"/>
            </a:rPr>
            <a:t> continuous drive to explore, poke, ask questions, push the envelope and think beyond what is in front of you</a:t>
          </a:r>
          <a:endParaRPr lang="en-US" sz="1400" kern="1200" spc="50" dirty="0">
            <a:latin typeface="Tenorite"/>
            <a:ea typeface="+mn-lt"/>
            <a:cs typeface="+mn-lt"/>
          </a:endParaRPr>
        </a:p>
      </dsp:txBody>
      <dsp:txXfrm>
        <a:off x="13760" y="682206"/>
        <a:ext cx="2011384" cy="2983916"/>
      </dsp:txXfrm>
    </dsp:sp>
    <dsp:sp modelId="{C4F84DEA-2002-4D32-8E80-70EEE05E345A}">
      <dsp:nvSpPr>
        <dsp:cNvPr id="0" name=""/>
        <dsp:cNvSpPr/>
      </dsp:nvSpPr>
      <dsp:spPr>
        <a:xfrm>
          <a:off x="2132933" y="78790"/>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EXPRESSIVE</a:t>
          </a:r>
        </a:p>
      </dsp:txBody>
      <dsp:txXfrm>
        <a:off x="2132933" y="78790"/>
        <a:ext cx="2011384" cy="603415"/>
      </dsp:txXfrm>
    </dsp:sp>
    <dsp:sp modelId="{4FEB85EB-D046-4CDB-8A62-BBCE260C4490}">
      <dsp:nvSpPr>
        <dsp:cNvPr id="0" name=""/>
        <dsp:cNvSpPr/>
      </dsp:nvSpPr>
      <dsp:spPr>
        <a:xfrm>
          <a:off x="2132933" y="682206"/>
          <a:ext cx="2011384" cy="29839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rtl="0">
            <a:lnSpc>
              <a:spcPct val="100000"/>
            </a:lnSpc>
            <a:spcBef>
              <a:spcPct val="0"/>
            </a:spcBef>
            <a:spcAft>
              <a:spcPct val="35000"/>
            </a:spcAft>
            <a:buNone/>
          </a:pPr>
          <a:r>
            <a:rPr lang="en-US" sz="1400" kern="1200" spc="50" dirty="0">
              <a:latin typeface="+mn-lt"/>
              <a:ea typeface="+mn-lt"/>
              <a:cs typeface="+mn-lt"/>
            </a:rPr>
            <a:t>The ability to express oneself in a dynamic and articulate manner with care and respect to foster collaboration and progress</a:t>
          </a:r>
        </a:p>
      </dsp:txBody>
      <dsp:txXfrm>
        <a:off x="2132933" y="682206"/>
        <a:ext cx="2011384" cy="2983916"/>
      </dsp:txXfrm>
    </dsp:sp>
    <dsp:sp modelId="{49B7F8FA-D256-41EF-9327-52A3551D9A60}">
      <dsp:nvSpPr>
        <dsp:cNvPr id="0" name=""/>
        <dsp:cNvSpPr/>
      </dsp:nvSpPr>
      <dsp:spPr>
        <a:xfrm>
          <a:off x="4252107" y="78790"/>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RELIABLE</a:t>
          </a:r>
        </a:p>
      </dsp:txBody>
      <dsp:txXfrm>
        <a:off x="4252107" y="78790"/>
        <a:ext cx="2011384" cy="603415"/>
      </dsp:txXfrm>
    </dsp:sp>
    <dsp:sp modelId="{6B5FE59C-B471-448A-AA7A-B526DCC4D4CA}">
      <dsp:nvSpPr>
        <dsp:cNvPr id="0" name=""/>
        <dsp:cNvSpPr/>
      </dsp:nvSpPr>
      <dsp:spPr>
        <a:xfrm>
          <a:off x="4252107" y="682206"/>
          <a:ext cx="2011384" cy="29839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Can be</a:t>
          </a:r>
          <a:r>
            <a:rPr lang="en-US" sz="1400" kern="1200" spc="50" dirty="0">
              <a:latin typeface="Tenorite"/>
              <a:ea typeface="+mn-ea"/>
              <a:cs typeface="+mn-cs"/>
            </a:rPr>
            <a:t> counted on to deliver on time and consistently.  The testing phase can often be crunched as plans change and develop perhaps not as planned and yet the deadline remains the same.</a:t>
          </a:r>
          <a:endParaRPr lang="en-US" sz="1400" kern="1200" spc="50" dirty="0"/>
        </a:p>
      </dsp:txBody>
      <dsp:txXfrm>
        <a:off x="4252107" y="682206"/>
        <a:ext cx="2011384" cy="2983916"/>
      </dsp:txXfrm>
    </dsp:sp>
    <dsp:sp modelId="{4132ECB1-6BEF-4935-AFA3-B2EAA48FDE7E}">
      <dsp:nvSpPr>
        <dsp:cNvPr id="0" name=""/>
        <dsp:cNvSpPr/>
      </dsp:nvSpPr>
      <dsp:spPr>
        <a:xfrm>
          <a:off x="6371281" y="78790"/>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rtl="0">
            <a:lnSpc>
              <a:spcPct val="90000"/>
            </a:lnSpc>
            <a:spcBef>
              <a:spcPct val="0"/>
            </a:spcBef>
            <a:spcAft>
              <a:spcPct val="35000"/>
            </a:spcAft>
            <a:buNone/>
          </a:pPr>
          <a:r>
            <a:rPr lang="en-US" sz="1600" kern="1200" spc="150" baseline="0" dirty="0">
              <a:solidFill>
                <a:prstClr val="black"/>
              </a:solidFill>
              <a:latin typeface="Tenorite"/>
              <a:ea typeface="+mn-ea"/>
              <a:cs typeface="+mn-cs"/>
            </a:rPr>
            <a:t>PROBLEM SOLVING</a:t>
          </a:r>
        </a:p>
      </dsp:txBody>
      <dsp:txXfrm>
        <a:off x="6371281" y="78790"/>
        <a:ext cx="2011384" cy="603415"/>
      </dsp:txXfrm>
    </dsp:sp>
    <dsp:sp modelId="{C42A8BDE-B838-475D-AFDE-17B60D744AB6}">
      <dsp:nvSpPr>
        <dsp:cNvPr id="0" name=""/>
        <dsp:cNvSpPr/>
      </dsp:nvSpPr>
      <dsp:spPr>
        <a:xfrm>
          <a:off x="6371281" y="682206"/>
          <a:ext cx="2011384" cy="29839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Similar to </a:t>
          </a:r>
          <a:r>
            <a:rPr lang="en-US" sz="1400" kern="1200" spc="50" dirty="0">
              <a:latin typeface="Tenorite"/>
              <a:ea typeface="+mn-ea"/>
              <a:cs typeface="+mn-cs"/>
            </a:rPr>
            <a:t>curiosity, must possess the mindset that seeks out solutions and better ways to address a point or an opportunity that presents itself. </a:t>
          </a:r>
          <a:endParaRPr lang="en-US" sz="1400" kern="1200" spc="50" dirty="0"/>
        </a:p>
      </dsp:txBody>
      <dsp:txXfrm>
        <a:off x="6371281" y="682206"/>
        <a:ext cx="2011384" cy="2983916"/>
      </dsp:txXfrm>
    </dsp:sp>
    <dsp:sp modelId="{59606EB9-9F10-4D12-A33F-A242FDCC0D0F}">
      <dsp:nvSpPr>
        <dsp:cNvPr id="0" name=""/>
        <dsp:cNvSpPr/>
      </dsp:nvSpPr>
      <dsp:spPr>
        <a:xfrm>
          <a:off x="8490455" y="78790"/>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LEARNER</a:t>
          </a:r>
        </a:p>
      </dsp:txBody>
      <dsp:txXfrm>
        <a:off x="8490455" y="78790"/>
        <a:ext cx="2011384" cy="603415"/>
      </dsp:txXfrm>
    </dsp:sp>
    <dsp:sp modelId="{C8429E68-36DD-4F6A-A2F4-7CCDADCEFAD1}">
      <dsp:nvSpPr>
        <dsp:cNvPr id="0" name=""/>
        <dsp:cNvSpPr/>
      </dsp:nvSpPr>
      <dsp:spPr>
        <a:xfrm>
          <a:off x="8490455" y="682206"/>
          <a:ext cx="2011384" cy="298391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latin typeface="Tenorite"/>
              <a:ea typeface="+mn-ea"/>
              <a:cs typeface="+mn-cs"/>
            </a:rPr>
            <a:t>Constant </a:t>
          </a:r>
          <a:r>
            <a:rPr lang="en-US" sz="1400" kern="1200" spc="50" dirty="0">
              <a:latin typeface="Tenorite"/>
              <a:ea typeface="+mn-ea"/>
              <a:cs typeface="+mn-cs"/>
            </a:rPr>
            <a:t>drive for improvement and progress.  An inherant desire to self- improve and grow.</a:t>
          </a:r>
          <a:endParaRPr lang="en-US" sz="1400" kern="1200" spc="50" dirty="0"/>
        </a:p>
      </dsp:txBody>
      <dsp:txXfrm>
        <a:off x="8490455" y="682206"/>
        <a:ext cx="2011384" cy="2983916"/>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8/12/2023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sketchbubble.com/en/presentation-agile-software-development-life-cycle.html" TargetMode="External"/><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devteam.space/blog/agile-vs-waterfall-which-methodology-is-right-for-your-project/" TargetMode="External"/><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www.sketchbubble.com/en/presentation-agile-software-development-life-cycle.html" TargetMode="External"/><Relationship Id="rId2" Type="http://schemas.openxmlformats.org/officeDocument/2006/relationships/hyperlink" Target="https://www.youtube.com/watch?v=6voYY5TDYTA" TargetMode="External"/><Relationship Id="rId1" Type="http://schemas.openxmlformats.org/officeDocument/2006/relationships/slideLayout" Target="../slideLayouts/slideLayout14.xml"/><Relationship Id="rId4" Type="http://schemas.openxmlformats.org/officeDocument/2006/relationships/hyperlink" Target="https://www.devteam.space/blog/agile-vs-waterfall-which-methodology-is-right-for-your-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AGILE Presentation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63444"/>
            <a:ext cx="4941770" cy="1135213"/>
          </a:xfrm>
        </p:spPr>
        <p:txBody>
          <a:bodyPr vert="horz" lIns="91440" tIns="45720" rIns="91440" bIns="45720" rtlCol="0" anchor="t">
            <a:normAutofit/>
          </a:bodyPr>
          <a:lstStyle/>
          <a:p>
            <a:r>
              <a:rPr lang="en-US" dirty="0"/>
              <a:t>Student: Stephanie </a:t>
            </a:r>
            <a:r>
              <a:rPr lang="en-US" err="1"/>
              <a:t>Voutselakos</a:t>
            </a:r>
            <a:endParaRPr lang="en-US"/>
          </a:p>
          <a:p>
            <a:r>
              <a:rPr lang="en-US" dirty="0"/>
              <a:t>CS-250-J7315 Software Development Lifecycle 23EW6</a:t>
            </a:r>
          </a:p>
          <a:p>
            <a:r>
              <a:rPr lang="en-US" dirty="0"/>
              <a:t>August 11, 2024</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a:t>AGILE PHASES of </a:t>
            </a:r>
            <a:br>
              <a:rPr lang="en-US"/>
            </a:br>
            <a:r>
              <a:rPr lang="en-US"/>
              <a:t>the Development lifecycle</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S </a:t>
            </a:r>
            <a:r>
              <a:rPr lang="en-US" dirty="0" err="1"/>
              <a:t>Voutselakos</a:t>
            </a:r>
            <a:r>
              <a:rPr lang="en-US" dirty="0"/>
              <a:t> - AGILE PRESENTATION</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10</a:t>
            </a:fld>
            <a:endParaRPr lang="en-US" dirty="0"/>
          </a:p>
        </p:txBody>
      </p:sp>
      <p:sp>
        <p:nvSpPr>
          <p:cNvPr id="9" name="Rectangle 8">
            <a:extLst>
              <a:ext uri="{FF2B5EF4-FFF2-40B4-BE49-F238E27FC236}">
                <a16:creationId xmlns:a16="http://schemas.microsoft.com/office/drawing/2014/main" id="{B5103BC6-7D49-E9DE-49AC-3F693AC4304A}"/>
              </a:ext>
            </a:extLst>
          </p:cNvPr>
          <p:cNvSpPr/>
          <p:nvPr/>
        </p:nvSpPr>
        <p:spPr>
          <a:xfrm>
            <a:off x="4513384" y="6318738"/>
            <a:ext cx="715107" cy="28135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437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a:t>Software Development Life Cycle - SDLC</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S </a:t>
            </a:r>
            <a:r>
              <a:rPr lang="en-US" dirty="0" err="1"/>
              <a:t>Voutselakos</a:t>
            </a:r>
            <a:r>
              <a:rPr lang="en-US" dirty="0"/>
              <a:t> – AGILE PRESENTATION</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326" name="Rectangle 325">
            <a:extLst>
              <a:ext uri="{FF2B5EF4-FFF2-40B4-BE49-F238E27FC236}">
                <a16:creationId xmlns:a16="http://schemas.microsoft.com/office/drawing/2014/main" id="{0DB87B18-A18E-C55D-BF4F-9F38B0A82E39}"/>
              </a:ext>
            </a:extLst>
          </p:cNvPr>
          <p:cNvSpPr/>
          <p:nvPr/>
        </p:nvSpPr>
        <p:spPr>
          <a:xfrm>
            <a:off x="668215" y="6318738"/>
            <a:ext cx="914400" cy="43375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7" name="Picture 326" descr="A diagram of a process&#10;&#10;Description automatically generated">
            <a:extLst>
              <a:ext uri="{FF2B5EF4-FFF2-40B4-BE49-F238E27FC236}">
                <a16:creationId xmlns:a16="http://schemas.microsoft.com/office/drawing/2014/main" id="{D22A9304-950B-E31F-CC03-7CA1DB9B9664}"/>
              </a:ext>
            </a:extLst>
          </p:cNvPr>
          <p:cNvPicPr>
            <a:picLocks noChangeAspect="1"/>
          </p:cNvPicPr>
          <p:nvPr/>
        </p:nvPicPr>
        <p:blipFill>
          <a:blip r:embed="rId2"/>
          <a:stretch>
            <a:fillRect/>
          </a:stretch>
        </p:blipFill>
        <p:spPr>
          <a:xfrm>
            <a:off x="1817078" y="1788195"/>
            <a:ext cx="8417167" cy="4020162"/>
          </a:xfrm>
          <a:prstGeom prst="rect">
            <a:avLst/>
          </a:prstGeom>
        </p:spPr>
      </p:pic>
      <p:sp>
        <p:nvSpPr>
          <p:cNvPr id="3" name="TextBox 2">
            <a:extLst>
              <a:ext uri="{FF2B5EF4-FFF2-40B4-BE49-F238E27FC236}">
                <a16:creationId xmlns:a16="http://schemas.microsoft.com/office/drawing/2014/main" id="{E3E8BA94-82AA-84A5-4FEB-9C6635E3B47F}"/>
              </a:ext>
            </a:extLst>
          </p:cNvPr>
          <p:cNvSpPr txBox="1"/>
          <p:nvPr/>
        </p:nvSpPr>
        <p:spPr>
          <a:xfrm>
            <a:off x="1778000" y="5945909"/>
            <a:ext cx="815109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563C1"/>
                </a:solidFill>
                <a:ea typeface="+mn-lt"/>
                <a:cs typeface="+mn-lt"/>
                <a:hlinkClick r:id="rId3"/>
              </a:rPr>
              <a:t>https://www.sketchbubble.com/en/presentation-agile-software-development-life-cycle.html</a:t>
            </a:r>
            <a:r>
              <a:rPr lang="en-US" sz="1200" dirty="0">
                <a:solidFill>
                  <a:srgbClr val="000000"/>
                </a:solidFill>
                <a:ea typeface="+mn-lt"/>
                <a:cs typeface="+mn-lt"/>
              </a:rPr>
              <a:t> </a:t>
            </a:r>
            <a:endParaRPr lang="en-US" dirty="0"/>
          </a:p>
        </p:txBody>
      </p:sp>
    </p:spTree>
    <p:extLst>
      <p:ext uri="{BB962C8B-B14F-4D97-AF65-F5344CB8AC3E}">
        <p14:creationId xmlns:p14="http://schemas.microsoft.com/office/powerpoint/2010/main" val="405507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a:t>Waterfall VS Agile</a:t>
            </a:r>
            <a:endParaRPr lang="en-US" dirty="0"/>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S </a:t>
            </a:r>
            <a:r>
              <a:rPr lang="en-US" dirty="0" err="1"/>
              <a:t>Voutselakos</a:t>
            </a:r>
            <a:r>
              <a:rPr lang="en-US" dirty="0"/>
              <a:t> – AGILE PRESENTATION</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12</a:t>
            </a:fld>
            <a:endParaRPr lang="en-US" dirty="0"/>
          </a:p>
        </p:txBody>
      </p:sp>
      <p:pic>
        <p:nvPicPr>
          <p:cNvPr id="31" name="Picture 30" descr="A diagram of a software development process&#10;&#10;Description automatically generated">
            <a:extLst>
              <a:ext uri="{FF2B5EF4-FFF2-40B4-BE49-F238E27FC236}">
                <a16:creationId xmlns:a16="http://schemas.microsoft.com/office/drawing/2014/main" id="{145E212E-A196-0E60-7520-A1BCB780983D}"/>
              </a:ext>
            </a:extLst>
          </p:cNvPr>
          <p:cNvPicPr>
            <a:picLocks noChangeAspect="1"/>
          </p:cNvPicPr>
          <p:nvPr/>
        </p:nvPicPr>
        <p:blipFill>
          <a:blip r:embed="rId2"/>
          <a:stretch>
            <a:fillRect/>
          </a:stretch>
        </p:blipFill>
        <p:spPr>
          <a:xfrm>
            <a:off x="6588370" y="340370"/>
            <a:ext cx="5134706" cy="2953415"/>
          </a:xfrm>
          <a:prstGeom prst="rect">
            <a:avLst/>
          </a:prstGeom>
        </p:spPr>
      </p:pic>
      <p:sp>
        <p:nvSpPr>
          <p:cNvPr id="33" name="Rectangle 32">
            <a:extLst>
              <a:ext uri="{FF2B5EF4-FFF2-40B4-BE49-F238E27FC236}">
                <a16:creationId xmlns:a16="http://schemas.microsoft.com/office/drawing/2014/main" id="{BB84CAD1-C00D-26B6-051D-601BF09BF033}"/>
              </a:ext>
            </a:extLst>
          </p:cNvPr>
          <p:cNvSpPr/>
          <p:nvPr/>
        </p:nvSpPr>
        <p:spPr>
          <a:xfrm>
            <a:off x="621323" y="6236676"/>
            <a:ext cx="879230" cy="4923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C53222D7-B6E9-4982-9613-22573D322982}"/>
              </a:ext>
            </a:extLst>
          </p:cNvPr>
          <p:cNvSpPr txBox="1"/>
          <p:nvPr/>
        </p:nvSpPr>
        <p:spPr>
          <a:xfrm>
            <a:off x="1934307" y="7620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Waterfall method relies on a series of steps followed in an exact order</a:t>
            </a:r>
          </a:p>
        </p:txBody>
      </p:sp>
      <p:sp>
        <p:nvSpPr>
          <p:cNvPr id="35" name="TextBox 34">
            <a:extLst>
              <a:ext uri="{FF2B5EF4-FFF2-40B4-BE49-F238E27FC236}">
                <a16:creationId xmlns:a16="http://schemas.microsoft.com/office/drawing/2014/main" id="{9E7B71BE-CC90-F25C-3195-24F7096A0F12}"/>
              </a:ext>
            </a:extLst>
          </p:cNvPr>
          <p:cNvSpPr txBox="1"/>
          <p:nvPr/>
        </p:nvSpPr>
        <p:spPr>
          <a:xfrm>
            <a:off x="2883876" y="3001107"/>
            <a:ext cx="359898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Agile method is designed to include continuous progress with constant mini hurdles </a:t>
            </a:r>
          </a:p>
        </p:txBody>
      </p:sp>
      <p:sp>
        <p:nvSpPr>
          <p:cNvPr id="36" name="TextBox 35">
            <a:extLst>
              <a:ext uri="{FF2B5EF4-FFF2-40B4-BE49-F238E27FC236}">
                <a16:creationId xmlns:a16="http://schemas.microsoft.com/office/drawing/2014/main" id="{483983A6-9AB3-F4CE-F51F-3471535B1775}"/>
              </a:ext>
            </a:extLst>
          </p:cNvPr>
          <p:cNvSpPr txBox="1"/>
          <p:nvPr/>
        </p:nvSpPr>
        <p:spPr>
          <a:xfrm>
            <a:off x="3387967" y="4044460"/>
            <a:ext cx="41734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Agile method can be more expensive and be harder to give dates when products will be delivered</a:t>
            </a:r>
          </a:p>
        </p:txBody>
      </p:sp>
      <p:sp>
        <p:nvSpPr>
          <p:cNvPr id="37" name="TextBox 36">
            <a:extLst>
              <a:ext uri="{FF2B5EF4-FFF2-40B4-BE49-F238E27FC236}">
                <a16:creationId xmlns:a16="http://schemas.microsoft.com/office/drawing/2014/main" id="{3D1C82B6-F103-A841-4B53-49C128EB666C}"/>
              </a:ext>
            </a:extLst>
          </p:cNvPr>
          <p:cNvSpPr txBox="1"/>
          <p:nvPr/>
        </p:nvSpPr>
        <p:spPr>
          <a:xfrm>
            <a:off x="2602521" y="1957753"/>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Waterfall method has little room to pivot if the plan changes up</a:t>
            </a:r>
          </a:p>
        </p:txBody>
      </p:sp>
      <p:sp>
        <p:nvSpPr>
          <p:cNvPr id="3" name="TextBox 2">
            <a:extLst>
              <a:ext uri="{FF2B5EF4-FFF2-40B4-BE49-F238E27FC236}">
                <a16:creationId xmlns:a16="http://schemas.microsoft.com/office/drawing/2014/main" id="{D5DA988E-D3D4-1AC6-BC5B-09473428CDFC}"/>
              </a:ext>
            </a:extLst>
          </p:cNvPr>
          <p:cNvSpPr txBox="1"/>
          <p:nvPr/>
        </p:nvSpPr>
        <p:spPr>
          <a:xfrm>
            <a:off x="6661726" y="3394363"/>
            <a:ext cx="501072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563C1"/>
                </a:solidFill>
                <a:ea typeface="+mn-lt"/>
                <a:cs typeface="+mn-lt"/>
                <a:hlinkClick r:id="rId3"/>
              </a:rPr>
              <a:t>https://www.devteam.space/blog/agile-vs-waterfall-which-methodology-is-right-for-your-project/</a:t>
            </a:r>
            <a:r>
              <a:rPr lang="en-US" sz="1200" dirty="0">
                <a:ea typeface="+mn-lt"/>
                <a:cs typeface="+mn-lt"/>
              </a:rPr>
              <a:t> </a:t>
            </a:r>
            <a:endParaRPr lang="en-US" dirty="0"/>
          </a:p>
        </p:txBody>
      </p:sp>
    </p:spTree>
    <p:extLst>
      <p:ext uri="{BB962C8B-B14F-4D97-AF65-F5344CB8AC3E}">
        <p14:creationId xmlns:p14="http://schemas.microsoft.com/office/powerpoint/2010/main" val="332104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a:t>Choosing the Right Approach</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a:t>Reasons to opt in with Waterfall</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dirty="0"/>
              <a:t>Projects that are subject to strict regulations</a:t>
            </a:r>
          </a:p>
          <a:p>
            <a:r>
              <a:rPr lang="en-US" dirty="0"/>
              <a:t>Solid or fixed in place deadlines leading in.</a:t>
            </a:r>
          </a:p>
          <a:p>
            <a:r>
              <a:rPr lang="en-US" dirty="0"/>
              <a:t>Well known and established facets from the start.</a:t>
            </a:r>
          </a:p>
          <a:p>
            <a:r>
              <a:rPr lang="en-US" dirty="0"/>
              <a:t>Government projects are typically a good example of where waterfall would make sense.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Prime for the Agile </a:t>
            </a:r>
            <a:r>
              <a:rPr lang="en-US"/>
              <a:t>approach</a:t>
            </a:r>
            <a:endParaRPr lang="en-US" dirty="0"/>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vert="horz" lIns="91440" tIns="45720" rIns="91440" bIns="45720" rtlCol="0" anchor="t">
            <a:normAutofit/>
          </a:bodyPr>
          <a:lstStyle/>
          <a:p>
            <a:r>
              <a:rPr lang="en-US" dirty="0"/>
              <a:t>Customer is not sure of all aspects at the start</a:t>
            </a:r>
          </a:p>
          <a:p>
            <a:r>
              <a:rPr lang="en-US" dirty="0"/>
              <a:t>The scope and or requirements of the project  are subject to change</a:t>
            </a:r>
          </a:p>
          <a:p>
            <a:r>
              <a:rPr lang="en-US" dirty="0"/>
              <a:t>The client wants to be more involved in the process.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S </a:t>
            </a:r>
            <a:r>
              <a:rPr lang="en-US" dirty="0" err="1"/>
              <a:t>Voutselakos</a:t>
            </a:r>
            <a:r>
              <a:rPr lang="en-US" dirty="0"/>
              <a:t> – AGILE PRESENTATION</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6606246" cy="1946427"/>
          </a:xfrm>
        </p:spPr>
        <p:txBody>
          <a:bodyPr vert="horz" lIns="91440" tIns="45720" rIns="91440" bIns="45720" rtlCol="0" anchor="t">
            <a:normAutofit/>
          </a:bodyPr>
          <a:lstStyle/>
          <a:p>
            <a:r>
              <a:rPr lang="en-US" dirty="0"/>
              <a:t>Student:  Stephanie </a:t>
            </a:r>
            <a:r>
              <a:rPr lang="en-US" dirty="0" err="1"/>
              <a:t>Voutselakos</a:t>
            </a:r>
            <a:endParaRPr lang="en-US"/>
          </a:p>
          <a:p>
            <a:r>
              <a:rPr lang="en-US" dirty="0"/>
              <a:t>Ellen.voutselakos@snhu.edu</a:t>
            </a:r>
            <a:endParaRPr lang="en-US"/>
          </a:p>
          <a:p>
            <a:r>
              <a:rPr lang="en-US" sz="1600" dirty="0">
                <a:ea typeface="+mn-lt"/>
                <a:cs typeface="+mn-lt"/>
              </a:rPr>
              <a:t>CS-250-J7315 Software Development Lifecycle 23EW6</a:t>
            </a:r>
          </a:p>
          <a:p>
            <a:endParaRPr lang="en-US" dirty="0"/>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a:t>SOURCED MATERIALS</a:t>
            </a:r>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6517674" cy="1525588"/>
          </a:xfrm>
        </p:spPr>
        <p:txBody>
          <a:bodyPr vert="horz" lIns="91440" tIns="45720" rIns="91440" bIns="45720" rtlCol="0" anchor="t">
            <a:normAutofit fontScale="85000" lnSpcReduction="20000"/>
          </a:bodyPr>
          <a:lstStyle/>
          <a:p>
            <a:r>
              <a:rPr lang="en-US" sz="1100" baseline="30000" dirty="0">
                <a:ea typeface="+mn-lt"/>
                <a:cs typeface="+mn-lt"/>
              </a:rPr>
              <a:t>1</a:t>
            </a:r>
            <a:r>
              <a:rPr lang="en-US" dirty="0">
                <a:ea typeface="+mn-lt"/>
                <a:cs typeface="+mn-lt"/>
              </a:rPr>
              <a:t>Page 3 Introduction – </a:t>
            </a:r>
            <a:r>
              <a:rPr lang="en-US" dirty="0" err="1">
                <a:ea typeface="+mn-lt"/>
                <a:cs typeface="+mn-lt"/>
              </a:rPr>
              <a:t>ChadaTech</a:t>
            </a:r>
            <a:r>
              <a:rPr lang="en-US" dirty="0">
                <a:ea typeface="+mn-lt"/>
                <a:cs typeface="+mn-lt"/>
              </a:rPr>
              <a:t> company overview – Week 7 instructions </a:t>
            </a:r>
            <a:endParaRPr lang="en-US"/>
          </a:p>
          <a:p>
            <a:r>
              <a:rPr lang="en-US" sz="1100" baseline="30000" dirty="0">
                <a:ea typeface="+mn-lt"/>
                <a:cs typeface="+mn-lt"/>
              </a:rPr>
              <a:t>2</a:t>
            </a:r>
            <a:r>
              <a:rPr lang="en-US" dirty="0">
                <a:ea typeface="+mn-lt"/>
                <a:cs typeface="+mn-lt"/>
              </a:rPr>
              <a:t>Page 5 Scrum Team photos - </a:t>
            </a:r>
            <a:r>
              <a:rPr lang="en-US" dirty="0">
                <a:ea typeface="+mn-lt"/>
                <a:cs typeface="+mn-lt"/>
                <a:hlinkClick r:id="rId2"/>
              </a:rPr>
              <a:t>CS</a:t>
            </a:r>
            <a:r>
              <a:rPr lang="en-US" dirty="0">
                <a:ea typeface="+mn-lt"/>
                <a:cs typeface="+mn-lt"/>
                <a:hlinkClick r:id="rId2"/>
              </a:rPr>
              <a:t> 250 Course Overview YouTube Video</a:t>
            </a:r>
            <a:r>
              <a:rPr lang="en-US" dirty="0">
                <a:ea typeface="+mn-lt"/>
                <a:cs typeface="+mn-lt"/>
              </a:rPr>
              <a:t>  </a:t>
            </a:r>
            <a:endParaRPr lang="en-US"/>
          </a:p>
          <a:p>
            <a:r>
              <a:rPr lang="en-US" sz="1100" baseline="30000" dirty="0">
                <a:ea typeface="+mn-lt"/>
                <a:cs typeface="+mn-lt"/>
              </a:rPr>
              <a:t>3</a:t>
            </a:r>
            <a:r>
              <a:rPr lang="en-US" dirty="0">
                <a:ea typeface="+mn-lt"/>
                <a:cs typeface="+mn-lt"/>
              </a:rPr>
              <a:t>Page</a:t>
            </a:r>
            <a:r>
              <a:rPr lang="en-US" dirty="0"/>
              <a:t> 11 SDLC graphic Sketch Bubble -  </a:t>
            </a:r>
            <a:r>
              <a:rPr lang="en-US" dirty="0">
                <a:ea typeface="+mn-lt"/>
                <a:cs typeface="+mn-lt"/>
                <a:hlinkClick r:id="rId3"/>
              </a:rPr>
              <a:t>https://www.sketchbubble.com/en/presentation-agile-software-development-life-cycle.html</a:t>
            </a:r>
            <a:r>
              <a:rPr lang="en-US" dirty="0">
                <a:ea typeface="+mn-lt"/>
                <a:cs typeface="+mn-lt"/>
              </a:rPr>
              <a:t> </a:t>
            </a:r>
            <a:endParaRPr lang="en-US" dirty="0"/>
          </a:p>
          <a:p>
            <a:r>
              <a:rPr lang="en-US" sz="1100" baseline="30000" dirty="0">
                <a:ea typeface="+mn-lt"/>
                <a:cs typeface="+mn-lt"/>
              </a:rPr>
              <a:t>4</a:t>
            </a:r>
            <a:r>
              <a:rPr lang="en-US" dirty="0">
                <a:ea typeface="+mn-lt"/>
                <a:cs typeface="+mn-lt"/>
              </a:rPr>
              <a:t>Page 12 Waterfall vs Agile The </a:t>
            </a:r>
            <a:r>
              <a:rPr lang="en-US" dirty="0" err="1">
                <a:ea typeface="+mn-lt"/>
                <a:cs typeface="+mn-lt"/>
              </a:rPr>
              <a:t>DevTeam</a:t>
            </a:r>
            <a:r>
              <a:rPr lang="en-US" dirty="0">
                <a:ea typeface="+mn-lt"/>
                <a:cs typeface="+mn-lt"/>
              </a:rPr>
              <a:t>- </a:t>
            </a:r>
            <a:r>
              <a:rPr lang="en-US" dirty="0">
                <a:ea typeface="+mn-lt"/>
                <a:cs typeface="+mn-lt"/>
                <a:hlinkClick r:id="rId4"/>
              </a:rPr>
              <a:t>https://www.devteam.space/blog/agile-vs-waterfall-which-methodology-is-right-for-your-project/</a:t>
            </a:r>
            <a:r>
              <a:rPr lang="en-US" dirty="0">
                <a:ea typeface="+mn-lt"/>
                <a:cs typeface="+mn-lt"/>
              </a:rPr>
              <a:t> </a:t>
            </a:r>
            <a:endParaRPr lang="en-US"/>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S </a:t>
            </a:r>
            <a:r>
              <a:rPr lang="en-US" dirty="0" err="1"/>
              <a:t>Voutselakos</a:t>
            </a:r>
            <a:r>
              <a:rPr lang="en-US" dirty="0"/>
              <a:t> – AGILE PRESENTATION</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8" name="Rectangle 7">
            <a:extLst>
              <a:ext uri="{FF2B5EF4-FFF2-40B4-BE49-F238E27FC236}">
                <a16:creationId xmlns:a16="http://schemas.microsoft.com/office/drawing/2014/main" id="{5BC040BE-8292-00EB-43FF-081BBC134781}"/>
              </a:ext>
            </a:extLst>
          </p:cNvPr>
          <p:cNvSpPr/>
          <p:nvPr/>
        </p:nvSpPr>
        <p:spPr>
          <a:xfrm>
            <a:off x="621323" y="6236676"/>
            <a:ext cx="879230" cy="4923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28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Table of 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6400800" cy="2519363"/>
          </a:xfrm>
        </p:spPr>
        <p:txBody>
          <a:bodyPr vert="horz" lIns="91440" tIns="45720" rIns="91440" bIns="45720" rtlCol="0" anchor="t">
            <a:normAutofit/>
          </a:bodyPr>
          <a:lstStyle/>
          <a:p>
            <a:r>
              <a:rPr lang="en-US" dirty="0"/>
              <a:t>Introduction </a:t>
            </a:r>
          </a:p>
          <a:p>
            <a:r>
              <a:rPr lang="en-US" dirty="0"/>
              <a:t>Scrum-Agile Team Roles</a:t>
            </a:r>
          </a:p>
          <a:p>
            <a:r>
              <a:rPr lang="en-US" dirty="0"/>
              <a:t>Agile Phases of the Software Development Life Cycle </a:t>
            </a:r>
          </a:p>
          <a:p>
            <a:r>
              <a:rPr lang="en-US" dirty="0"/>
              <a:t>Waterfall vs Agile</a:t>
            </a:r>
          </a:p>
          <a:p>
            <a:r>
              <a:rPr lang="en-US" dirty="0"/>
              <a:t>Choosing the Right Approach</a:t>
            </a:r>
          </a:p>
          <a:p>
            <a:endParaRPr lang="en-US" dirty="0"/>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S </a:t>
            </a:r>
            <a:r>
              <a:rPr lang="en-US" dirty="0" err="1"/>
              <a:t>Voutselakos</a:t>
            </a:r>
            <a:r>
              <a:rPr lang="en-US" dirty="0"/>
              <a:t> - AGILE PRESENTATTION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
        <p:nvSpPr>
          <p:cNvPr id="7" name="Rectangle 6">
            <a:extLst>
              <a:ext uri="{FF2B5EF4-FFF2-40B4-BE49-F238E27FC236}">
                <a16:creationId xmlns:a16="http://schemas.microsoft.com/office/drawing/2014/main" id="{75B59695-B8F4-C3F5-4E8A-6077DCC5047F}"/>
              </a:ext>
            </a:extLst>
          </p:cNvPr>
          <p:cNvSpPr/>
          <p:nvPr/>
        </p:nvSpPr>
        <p:spPr>
          <a:xfrm>
            <a:off x="1090245" y="6295292"/>
            <a:ext cx="996461" cy="36341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vert="horz" lIns="91440" tIns="45720" rIns="91440" bIns="45720" rtlCol="0" anchor="t">
            <a:normAutofit fontScale="92500"/>
          </a:bodyPr>
          <a:lstStyle/>
          <a:p>
            <a:r>
              <a:rPr lang="en-US" dirty="0">
                <a:ea typeface="+mn-lt"/>
                <a:cs typeface="+mn-lt"/>
              </a:rPr>
              <a:t>At</a:t>
            </a:r>
            <a:r>
              <a:rPr lang="en-US" dirty="0"/>
              <a:t> </a:t>
            </a:r>
            <a:r>
              <a:rPr lang="en-US" err="1"/>
              <a:t>ChadaTech</a:t>
            </a:r>
            <a:r>
              <a:rPr lang="en-US" dirty="0"/>
              <a:t>, we specialize in custom software design and development for both domestic and international clients.</a:t>
            </a:r>
            <a:r>
              <a:rPr lang="en-US" sz="1200" baseline="30000" dirty="0">
                <a:ea typeface="+mn-lt"/>
                <a:cs typeface="+mn-lt"/>
              </a:rPr>
              <a:t>1</a:t>
            </a:r>
            <a:r>
              <a:rPr lang="en-US" dirty="0"/>
              <a:t>  To remain relevant in this everchanging landscape we must be able to pivot quickly, adapt our processes and embrace an agile culture.  This presentation will highlight the steps our Team took to get us there and how we can adapt these processes to successfully embrace this culture company wide.</a:t>
            </a:r>
            <a:endParaRPr lang="en-US"/>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S </a:t>
            </a:r>
            <a:r>
              <a:rPr lang="en-US" dirty="0" err="1"/>
              <a:t>Voutselakos</a:t>
            </a:r>
            <a:r>
              <a:rPr lang="en-US" dirty="0"/>
              <a:t> – AGILE PRESENATION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7" name="Rectangle 6">
            <a:extLst>
              <a:ext uri="{FF2B5EF4-FFF2-40B4-BE49-F238E27FC236}">
                <a16:creationId xmlns:a16="http://schemas.microsoft.com/office/drawing/2014/main" id="{D11BA79D-0115-CA0B-5529-AA4F87811AB8}"/>
              </a:ext>
            </a:extLst>
          </p:cNvPr>
          <p:cNvSpPr/>
          <p:nvPr/>
        </p:nvSpPr>
        <p:spPr>
          <a:xfrm>
            <a:off x="797169" y="6400800"/>
            <a:ext cx="562707" cy="2227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SCRUM AGILE TEAM ROLES</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a:t>Product Owner</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a:t>Scrum Master</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a:t>Development Team</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a:t>Testers</a:t>
            </a:r>
            <a:r>
              <a:rPr lang="en-US" sz="1100" baseline="30000">
                <a:ea typeface="+mj-lt"/>
                <a:cs typeface="+mj-lt"/>
              </a:rPr>
              <a:t>2</a:t>
            </a:r>
            <a:endParaRPr lang="en-US" sz="1100"/>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S </a:t>
            </a:r>
            <a:r>
              <a:rPr lang="en-US" dirty="0" err="1"/>
              <a:t>Voutselakos</a:t>
            </a:r>
            <a:r>
              <a:rPr lang="en-US" dirty="0"/>
              <a:t> AGILE PRESENTATION</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4" name="Picture 3" descr="A cartoon of a person in a suit&#10;&#10;Description automatically generated">
            <a:extLst>
              <a:ext uri="{FF2B5EF4-FFF2-40B4-BE49-F238E27FC236}">
                <a16:creationId xmlns:a16="http://schemas.microsoft.com/office/drawing/2014/main" id="{B23483B8-F599-66DD-6DBA-CB00E9ACCE00}"/>
              </a:ext>
            </a:extLst>
          </p:cNvPr>
          <p:cNvPicPr>
            <a:picLocks noChangeAspect="1"/>
          </p:cNvPicPr>
          <p:nvPr/>
        </p:nvPicPr>
        <p:blipFill>
          <a:blip r:embed="rId2"/>
          <a:stretch>
            <a:fillRect/>
          </a:stretch>
        </p:blipFill>
        <p:spPr>
          <a:xfrm>
            <a:off x="1395778" y="2798151"/>
            <a:ext cx="1932843" cy="2023697"/>
          </a:xfrm>
          <a:prstGeom prst="rect">
            <a:avLst/>
          </a:prstGeom>
        </p:spPr>
      </p:pic>
      <p:pic>
        <p:nvPicPr>
          <p:cNvPr id="19" name="Picture 18" descr="A cartoon of a person with her arms crossed&#10;&#10;Description automatically generated">
            <a:extLst>
              <a:ext uri="{FF2B5EF4-FFF2-40B4-BE49-F238E27FC236}">
                <a16:creationId xmlns:a16="http://schemas.microsoft.com/office/drawing/2014/main" id="{ED687928-D080-A4E7-72E5-6189D6022DD9}"/>
              </a:ext>
            </a:extLst>
          </p:cNvPr>
          <p:cNvPicPr>
            <a:picLocks noChangeAspect="1"/>
          </p:cNvPicPr>
          <p:nvPr/>
        </p:nvPicPr>
        <p:blipFill>
          <a:blip r:embed="rId3"/>
          <a:stretch>
            <a:fillRect/>
          </a:stretch>
        </p:blipFill>
        <p:spPr>
          <a:xfrm>
            <a:off x="3799740" y="2888271"/>
            <a:ext cx="1884486" cy="1925517"/>
          </a:xfrm>
          <a:prstGeom prst="rect">
            <a:avLst/>
          </a:prstGeom>
        </p:spPr>
      </p:pic>
      <p:pic>
        <p:nvPicPr>
          <p:cNvPr id="21" name="Picture 20" descr="A person and person in a circle&#10;&#10;Description automatically generated">
            <a:extLst>
              <a:ext uri="{FF2B5EF4-FFF2-40B4-BE49-F238E27FC236}">
                <a16:creationId xmlns:a16="http://schemas.microsoft.com/office/drawing/2014/main" id="{4484F1A8-9ECF-C075-CB3E-E9403AD065F9}"/>
              </a:ext>
            </a:extLst>
          </p:cNvPr>
          <p:cNvPicPr>
            <a:picLocks noChangeAspect="1"/>
          </p:cNvPicPr>
          <p:nvPr/>
        </p:nvPicPr>
        <p:blipFill>
          <a:blip r:embed="rId4"/>
          <a:stretch>
            <a:fillRect/>
          </a:stretch>
        </p:blipFill>
        <p:spPr>
          <a:xfrm>
            <a:off x="6154615" y="2888080"/>
            <a:ext cx="2016370" cy="1925900"/>
          </a:xfrm>
          <a:prstGeom prst="rect">
            <a:avLst/>
          </a:prstGeom>
        </p:spPr>
      </p:pic>
      <p:pic>
        <p:nvPicPr>
          <p:cNvPr id="36" name="Picture 35" descr="A person and person in a circle&#10;&#10;Description automatically generated">
            <a:extLst>
              <a:ext uri="{FF2B5EF4-FFF2-40B4-BE49-F238E27FC236}">
                <a16:creationId xmlns:a16="http://schemas.microsoft.com/office/drawing/2014/main" id="{C5ADA84F-B0F4-7ED1-55F0-833EB23E30E8}"/>
              </a:ext>
            </a:extLst>
          </p:cNvPr>
          <p:cNvPicPr>
            <a:picLocks noChangeAspect="1"/>
          </p:cNvPicPr>
          <p:nvPr/>
        </p:nvPicPr>
        <p:blipFill>
          <a:blip r:embed="rId5"/>
          <a:stretch>
            <a:fillRect/>
          </a:stretch>
        </p:blipFill>
        <p:spPr>
          <a:xfrm>
            <a:off x="8663719" y="2824528"/>
            <a:ext cx="2015637" cy="1970943"/>
          </a:xfrm>
          <a:prstGeom prst="rect">
            <a:avLst/>
          </a:prstGeom>
        </p:spPr>
      </p:pic>
      <p:sp>
        <p:nvSpPr>
          <p:cNvPr id="39" name="Rectangle 38">
            <a:extLst>
              <a:ext uri="{FF2B5EF4-FFF2-40B4-BE49-F238E27FC236}">
                <a16:creationId xmlns:a16="http://schemas.microsoft.com/office/drawing/2014/main" id="{82AAF537-A0D1-44A2-B554-A410A64B7DAF}"/>
              </a:ext>
            </a:extLst>
          </p:cNvPr>
          <p:cNvSpPr/>
          <p:nvPr/>
        </p:nvSpPr>
        <p:spPr>
          <a:xfrm>
            <a:off x="797169" y="6400800"/>
            <a:ext cx="562707" cy="2227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930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a:t>PRODUCT OWNER</a:t>
            </a:r>
            <a:br>
              <a:rPr lang="en-US" sz="1800"/>
            </a:br>
            <a:r>
              <a:rPr lang="en-US" sz="1800"/>
              <a:t>Key Attributes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S </a:t>
            </a:r>
            <a:r>
              <a:rPr lang="en-US" dirty="0" err="1"/>
              <a:t>Voutselakos</a:t>
            </a:r>
            <a:r>
              <a:rPr lang="en-US" dirty="0"/>
              <a:t> –AGILE PRESENTATION</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5063" name="Rectangle 5062">
            <a:extLst>
              <a:ext uri="{FF2B5EF4-FFF2-40B4-BE49-F238E27FC236}">
                <a16:creationId xmlns:a16="http://schemas.microsoft.com/office/drawing/2014/main" id="{F06C86E3-7A70-5FF9-2EA4-9D00F2E8BAB2}"/>
              </a:ext>
            </a:extLst>
          </p:cNvPr>
          <p:cNvSpPr/>
          <p:nvPr/>
        </p:nvSpPr>
        <p:spPr>
          <a:xfrm>
            <a:off x="621323" y="6236676"/>
            <a:ext cx="879230" cy="4923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638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a:t>Scrum Master</a:t>
            </a:r>
            <a:br>
              <a:rPr lang="en-US" dirty="0"/>
            </a:br>
            <a:r>
              <a:rPr lang="en-US" sz="1800">
                <a:ea typeface="+mj-lt"/>
                <a:cs typeface="+mj-lt"/>
              </a:rPr>
              <a:t>KEY ATTRIBUTES</a:t>
            </a:r>
            <a:endParaRPr lang="en-US"/>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S </a:t>
            </a:r>
            <a:r>
              <a:rPr lang="en-US" dirty="0" err="1"/>
              <a:t>Voutselakos</a:t>
            </a:r>
            <a:r>
              <a:rPr lang="en-US" dirty="0"/>
              <a:t> – AGILE PRESENTATION</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63" name="Rectangle 62">
            <a:extLst>
              <a:ext uri="{FF2B5EF4-FFF2-40B4-BE49-F238E27FC236}">
                <a16:creationId xmlns:a16="http://schemas.microsoft.com/office/drawing/2014/main" id="{D6796875-D13F-426A-2C07-B6FBF7BC38F3}"/>
              </a:ext>
            </a:extLst>
          </p:cNvPr>
          <p:cNvSpPr/>
          <p:nvPr/>
        </p:nvSpPr>
        <p:spPr>
          <a:xfrm>
            <a:off x="621323" y="6236676"/>
            <a:ext cx="879230" cy="4923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9" name="Content Placeholder 3" descr="Timeline Placeholder ">
            <a:extLst>
              <a:ext uri="{FF2B5EF4-FFF2-40B4-BE49-F238E27FC236}">
                <a16:creationId xmlns:a16="http://schemas.microsoft.com/office/drawing/2014/main" id="{7642091C-CF83-25AB-F6FF-E5623AB03010}"/>
              </a:ext>
            </a:extLst>
          </p:cNvPr>
          <p:cNvGraphicFramePr>
            <a:graphicFrameLocks/>
          </p:cNvGraphicFramePr>
          <p:nvPr>
            <p:extLst>
              <p:ext uri="{D42A27DB-BD31-4B8C-83A1-F6EECF244321}">
                <p14:modId xmlns:p14="http://schemas.microsoft.com/office/powerpoint/2010/main" val="1309064230"/>
              </p:ext>
            </p:extLst>
          </p:nvPr>
        </p:nvGraphicFramePr>
        <p:xfrm>
          <a:off x="990600" y="22637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107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a:t>DEVELOPMENT TEAM LEAD</a:t>
            </a:r>
            <a:br>
              <a:rPr lang="en-US" dirty="0"/>
            </a:br>
            <a:r>
              <a:rPr lang="en-US" sz="1800">
                <a:ea typeface="+mj-lt"/>
                <a:cs typeface="+mj-lt"/>
              </a:rPr>
              <a:t>KEY ATTRIBUTES</a:t>
            </a:r>
            <a:endParaRPr lang="en-US"/>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S </a:t>
            </a:r>
            <a:r>
              <a:rPr lang="en-US" dirty="0" err="1"/>
              <a:t>Voutselakos</a:t>
            </a:r>
            <a:r>
              <a:rPr lang="en-US" dirty="0"/>
              <a:t> – AGILE PRESENTATION</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63" name="Rectangle 62">
            <a:extLst>
              <a:ext uri="{FF2B5EF4-FFF2-40B4-BE49-F238E27FC236}">
                <a16:creationId xmlns:a16="http://schemas.microsoft.com/office/drawing/2014/main" id="{25DBF379-F777-BE24-7AF1-EFF99811FB0B}"/>
              </a:ext>
            </a:extLst>
          </p:cNvPr>
          <p:cNvSpPr/>
          <p:nvPr/>
        </p:nvSpPr>
        <p:spPr>
          <a:xfrm>
            <a:off x="621323" y="6236676"/>
            <a:ext cx="879230" cy="4923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72" name="Content Placeholder 3" descr="Timeline Placeholder ">
            <a:extLst>
              <a:ext uri="{FF2B5EF4-FFF2-40B4-BE49-F238E27FC236}">
                <a16:creationId xmlns:a16="http://schemas.microsoft.com/office/drawing/2014/main" id="{537ED18C-B99E-D07E-C017-2C8EDA3F8AF3}"/>
              </a:ext>
            </a:extLst>
          </p:cNvPr>
          <p:cNvGraphicFramePr>
            <a:graphicFrameLocks/>
          </p:cNvGraphicFramePr>
          <p:nvPr>
            <p:extLst>
              <p:ext uri="{D42A27DB-BD31-4B8C-83A1-F6EECF244321}">
                <p14:modId xmlns:p14="http://schemas.microsoft.com/office/powerpoint/2010/main" val="874458280"/>
              </p:ext>
            </p:extLst>
          </p:nvPr>
        </p:nvGraphicFramePr>
        <p:xfrm>
          <a:off x="990600" y="22637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83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a:ea typeface="+mj-lt"/>
                <a:cs typeface="+mj-lt"/>
              </a:rPr>
              <a:t>TESTING TEAM</a:t>
            </a:r>
            <a:br>
              <a:rPr lang="en-US" dirty="0">
                <a:ea typeface="+mj-lt"/>
                <a:cs typeface="+mj-lt"/>
              </a:rPr>
            </a:br>
            <a:r>
              <a:rPr lang="en-US" sz="1800">
                <a:ea typeface="+mj-lt"/>
                <a:cs typeface="+mj-lt"/>
              </a:rPr>
              <a:t>KEY ATTRIBUTES</a:t>
            </a:r>
          </a:p>
          <a:p>
            <a:endParaRPr lang="en-US" dirty="0">
              <a:ea typeface="+mj-lt"/>
              <a:cs typeface="+mj-lt"/>
            </a:endParaRP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S </a:t>
            </a:r>
            <a:r>
              <a:rPr lang="en-US" dirty="0" err="1"/>
              <a:t>Voutselakos</a:t>
            </a:r>
            <a:r>
              <a:rPr lang="en-US" dirty="0"/>
              <a:t> – AGILE PRESENTATION</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51" name="Rectangle 50">
            <a:extLst>
              <a:ext uri="{FF2B5EF4-FFF2-40B4-BE49-F238E27FC236}">
                <a16:creationId xmlns:a16="http://schemas.microsoft.com/office/drawing/2014/main" id="{ECB90BA0-11CB-5512-384A-BD05E73E842D}"/>
              </a:ext>
            </a:extLst>
          </p:cNvPr>
          <p:cNvSpPr/>
          <p:nvPr/>
        </p:nvSpPr>
        <p:spPr>
          <a:xfrm>
            <a:off x="621323" y="6236676"/>
            <a:ext cx="879230" cy="4923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685223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7F9B5-A097-44C6-9E8A-6F65D534F82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51AEBA8-55C6-45C9-B32E-3F669A6785AF}">
  <ds:schemaRefs>
    <ds:schemaRef ds:uri="http://schemas.microsoft.com/sharepoint/v3/contenttype/forms"/>
  </ds:schemaRefs>
</ds:datastoreItem>
</file>

<file path=customXml/itemProps3.xml><?xml version="1.0" encoding="utf-8"?>
<ds:datastoreItem xmlns:ds="http://schemas.openxmlformats.org/officeDocument/2006/customXml" ds:itemID="{23F433AB-7807-4CA6-867C-64919B5CD8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0</TotalTime>
  <Words>453</Words>
  <Application>Microsoft Office PowerPoint</Application>
  <PresentationFormat>Widescreen</PresentationFormat>
  <Paragraphs>146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AGILE Presentation</vt:lpstr>
      <vt:lpstr>Table of Contents</vt:lpstr>
      <vt:lpstr>INTRODUCTION</vt:lpstr>
      <vt:lpstr>SCRUM AGILE TEAM ROLES</vt:lpstr>
      <vt:lpstr>MEET OUR TEAM</vt:lpstr>
      <vt:lpstr>PRODUCT OWNER Key Attributes</vt:lpstr>
      <vt:lpstr>Scrum Master KEY ATTRIBUTES</vt:lpstr>
      <vt:lpstr>DEVELOPMENT TEAM LEAD KEY ATTRIBUTES</vt:lpstr>
      <vt:lpstr>TESTING TEAM KEY ATTRIBUTES </vt:lpstr>
      <vt:lpstr>AGILE PHASES of  the Development lifecycle</vt:lpstr>
      <vt:lpstr>Software Development Life Cycle - SDLC</vt:lpstr>
      <vt:lpstr>Waterfall VS Agile</vt:lpstr>
      <vt:lpstr>Choosing the Right Approach</vt:lpstr>
      <vt:lpstr>THANK YOU</vt:lpstr>
      <vt:lpstr>SOURCED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717</cp:revision>
  <dcterms:created xsi:type="dcterms:W3CDTF">2023-08-10T22:44:43Z</dcterms:created>
  <dcterms:modified xsi:type="dcterms:W3CDTF">2023-08-13T01:16:49Z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