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6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rgbClr val="3D3D3D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43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4FFB-869D-421D-A5BC-B2A00654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122C-EE7E-4212-AF70-2D473557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4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08E9-C00A-4DF1-9E6A-74012204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5BEF-C5B2-4E14-BBCB-1CA1EE8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0646A0-55C0-4607-ABFF-3CADF45E2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261038-1E6B-4C17-8ED4-4F3C93B83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BC0843-46AB-48E6-A54C-5C4B8218D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43DB545-6AA5-4049-BDD7-6DD0385E14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466A-E7A2-46D5-8F70-8A213BD0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91DA-1BF0-4CF7-96EA-98EE0A501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98EC-C995-4F06-9866-9A5BD1C80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13823E9-A654-4B56-BA01-F22F94D6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A3FCBB-08DE-4287-88AA-3B68EE5E4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23131E3-5D09-4F2D-80A4-1FDC079E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2F3ED9E-3CB5-43FD-8D2B-43C5D55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0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C3ED-1582-4D09-B33E-B45D5C6C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9192-730E-4A1C-8F82-E798AD08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062F9-FA80-4137-8C55-3E5AB5D9C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EFC2F-66B0-4276-8BC9-BEFB7B6CF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43720-96A3-4298-A51F-2F3FF6B82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6B081B0-1290-4FD2-86CA-6E0116F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AC996F8-8015-4ECA-BB32-9E1DACF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392A18-0490-4C08-8F0E-0D131A29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D6F478D-E140-42A0-9D1F-A3909BA0B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07F8-84B5-4640-969B-F0A1BCDD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A0DD4BB-DFD4-49EF-A86E-957285E3A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E57F866-3058-40BB-8D49-A7AB8401D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EB4C87-CBDB-4FCD-9AA4-73187B72B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6281BD-DBF5-4C66-B50C-5DAB41805A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B61830-54BE-4D5B-895C-37B804D11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     @andrewgreenh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6DC7D9-F90E-4B63-85EF-68034BFDD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lavika Light" panose="020B050604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277518-6CC1-4FB1-819D-ABB927EC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Klavika Light" panose="020B0506040000020004" pitchFamily="34" charset="0"/>
              </a:defRPr>
            </a:lvl1pPr>
          </a:lstStyle>
          <a:p>
            <a:r>
              <a:rPr lang="de-DE" dirty="0"/>
              <a:t>academy.esveo.com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E22076-E4F3-40B7-BA58-F7053A501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D3D3D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5AE80-308E-4037-8670-93E0B18A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D3D8E-D287-4473-83C6-CEA3061D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lavika Light" panose="020B050604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lavika Light" panose="020B050604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7F020E-EC06-43DE-9FC5-E08B785422D7}"/>
              </a:ext>
            </a:extLst>
          </p:cNvPr>
          <p:cNvGrpSpPr/>
          <p:nvPr/>
        </p:nvGrpSpPr>
        <p:grpSpPr>
          <a:xfrm>
            <a:off x="7881583" y="1803428"/>
            <a:ext cx="1699467" cy="1699467"/>
            <a:chOff x="7281080" y="775267"/>
            <a:chExt cx="2675283" cy="267528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B891EBB-A5CE-4794-A80C-9FFCD1FDBACC}"/>
                </a:ext>
              </a:extLst>
            </p:cNvPr>
            <p:cNvSpPr/>
            <p:nvPr/>
          </p:nvSpPr>
          <p:spPr>
            <a:xfrm>
              <a:off x="7281080" y="775267"/>
              <a:ext cx="2675283" cy="2675283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Picture 4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FDD505FE-670A-4BD3-B488-BED923883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03910" y="891743"/>
              <a:ext cx="2429622" cy="2442330"/>
            </a:xfrm>
            <a:prstGeom prst="ellipse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A7B73-F061-492E-979B-B4F0A4988C26}"/>
              </a:ext>
            </a:extLst>
          </p:cNvPr>
          <p:cNvSpPr txBox="1"/>
          <p:nvPr/>
        </p:nvSpPr>
        <p:spPr>
          <a:xfrm>
            <a:off x="313900" y="1803428"/>
            <a:ext cx="57047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React at</a:t>
            </a:r>
            <a:b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</a:br>
            <a:r>
              <a:rPr lang="de-DE" sz="8800" b="1" kern="900" dirty="0" err="1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every</a:t>
            </a:r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 </a:t>
            </a:r>
            <a:r>
              <a:rPr lang="de-DE" sz="8800" b="1" kern="900" dirty="0" err="1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scale</a:t>
            </a:r>
            <a:endParaRPr lang="de-DE" sz="8800" b="1" kern="900" dirty="0">
              <a:gradFill flip="none" rotWithShape="1">
                <a:gsLst>
                  <a:gs pos="0">
                    <a:srgbClr val="00B0F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latin typeface="Klavika Light" panose="020B050604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FD711-0E66-4F3A-AC24-936DCC5314B2}"/>
              </a:ext>
            </a:extLst>
          </p:cNvPr>
          <p:cNvSpPr txBox="1"/>
          <p:nvPr/>
        </p:nvSpPr>
        <p:spPr>
          <a:xfrm>
            <a:off x="7881583" y="3644277"/>
            <a:ext cx="16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Klavika Light" panose="020B0506040000020004" pitchFamily="34" charset="0"/>
              </a:rPr>
              <a:t>Andreas Roth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BE121-0FB7-4798-80B8-D69E907CE0F7}"/>
              </a:ext>
            </a:extLst>
          </p:cNvPr>
          <p:cNvGrpSpPr/>
          <p:nvPr/>
        </p:nvGrpSpPr>
        <p:grpSpPr>
          <a:xfrm>
            <a:off x="7881583" y="3941650"/>
            <a:ext cx="1851042" cy="365125"/>
            <a:chOff x="8130207" y="3768480"/>
            <a:chExt cx="1851042" cy="365125"/>
          </a:xfrm>
        </p:grpSpPr>
        <p:sp>
          <p:nvSpPr>
            <p:cNvPr id="15" name="Date Placeholder 3">
              <a:extLst>
                <a:ext uri="{FF2B5EF4-FFF2-40B4-BE49-F238E27FC236}">
                  <a16:creationId xmlns:a16="http://schemas.microsoft.com/office/drawing/2014/main" id="{CADAC1DC-FDC0-4A66-974F-0B7B49D9C9F5}"/>
                </a:ext>
              </a:extLst>
            </p:cNvPr>
            <p:cNvSpPr txBox="1">
              <a:spLocks/>
            </p:cNvSpPr>
            <p:nvPr/>
          </p:nvSpPr>
          <p:spPr>
            <a:xfrm>
              <a:off x="8130207" y="3768480"/>
              <a:ext cx="185104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accent1"/>
                  </a:solidFill>
                  <a:latin typeface="Klavika Light" panose="020B0506040000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600" dirty="0"/>
                <a:t>     @andrewgreenh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B888ECB-224E-4EB9-AA63-1740556A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0207" y="3848127"/>
              <a:ext cx="205829" cy="205829"/>
            </a:xfrm>
            <a:prstGeom prst="rect">
              <a:avLst/>
            </a:prstGeom>
          </p:spPr>
        </p:pic>
      </p:grp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A4C90C5-4339-40EA-8EB5-848B636D53FC}"/>
              </a:ext>
            </a:extLst>
          </p:cNvPr>
          <p:cNvSpPr txBox="1">
            <a:spLocks/>
          </p:cNvSpPr>
          <p:nvPr/>
        </p:nvSpPr>
        <p:spPr>
          <a:xfrm>
            <a:off x="7578079" y="4345241"/>
            <a:ext cx="2306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andreas.roth@esveo.com</a:t>
            </a:r>
          </a:p>
        </p:txBody>
      </p:sp>
    </p:spTree>
    <p:extLst>
      <p:ext uri="{BB962C8B-B14F-4D97-AF65-F5344CB8AC3E}">
        <p14:creationId xmlns:p14="http://schemas.microsoft.com/office/powerpoint/2010/main" val="3330948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724640" y="1894868"/>
            <a:ext cx="10742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Demo</a:t>
            </a:r>
          </a:p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Teil 4</a:t>
            </a:r>
          </a:p>
        </p:txBody>
      </p:sp>
    </p:spTree>
    <p:extLst>
      <p:ext uri="{BB962C8B-B14F-4D97-AF65-F5344CB8AC3E}">
        <p14:creationId xmlns:p14="http://schemas.microsoft.com/office/powerpoint/2010/main" val="13233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1001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Enterprise-Apps mit Micro </a:t>
            </a:r>
            <a:r>
              <a:rPr lang="de-DE" sz="4400" b="1" kern="900" dirty="0" err="1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Frontends</a:t>
            </a:r>
            <a:endParaRPr lang="de-DE" sz="4400" b="1" kern="900" dirty="0">
              <a:gradFill flip="none" rotWithShape="1">
                <a:gsLst>
                  <a:gs pos="0">
                    <a:srgbClr val="00B0F0"/>
                  </a:gs>
                  <a:gs pos="100000">
                    <a:schemeClr val="accent6"/>
                  </a:gs>
                </a:gsLst>
                <a:lin ang="2700000" scaled="1"/>
                <a:tileRect/>
              </a:gradFill>
              <a:latin typeface="Klavika Light" panose="020B050604000002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823BB-8B72-41E7-9D4C-747A3DB25F47}"/>
              </a:ext>
            </a:extLst>
          </p:cNvPr>
          <p:cNvSpPr txBox="1"/>
          <p:nvPr/>
        </p:nvSpPr>
        <p:spPr>
          <a:xfrm>
            <a:off x="838200" y="1562100"/>
            <a:ext cx="8762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Unabhängige Komponenten/Module</a:t>
            </a:r>
            <a:endParaRPr lang="de-DE" sz="2400" dirty="0">
              <a:solidFill>
                <a:schemeClr val="bg1"/>
              </a:solidFill>
              <a:latin typeface="Klavika Light" panose="020B05060400000200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Getrennter Entwicklungs-, </a:t>
            </a:r>
            <a:r>
              <a:rPr lang="de-DE" sz="24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Build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- und </a:t>
            </a:r>
            <a:r>
              <a:rPr lang="de-DE" sz="24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Deployprozess</a:t>
            </a:r>
            <a:endParaRPr lang="de-DE" sz="2400" dirty="0">
              <a:solidFill>
                <a:schemeClr val="bg1"/>
              </a:solidFill>
              <a:latin typeface="Klavika Light" panose="020B05060400000200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Definierte, lose gekoppelte Schnittstellen für Kommunikation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 als Grundlage für das Design</a:t>
            </a:r>
          </a:p>
        </p:txBody>
      </p:sp>
    </p:spTree>
    <p:extLst>
      <p:ext uri="{BB962C8B-B14F-4D97-AF65-F5344CB8AC3E}">
        <p14:creationId xmlns:p14="http://schemas.microsoft.com/office/powerpoint/2010/main" val="427400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Flexibilität sorgt für Skalierbarkeit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3267B7-BFBA-46EB-9D72-099B99CC8F98}"/>
              </a:ext>
            </a:extLst>
          </p:cNvPr>
          <p:cNvGrpSpPr/>
          <p:nvPr/>
        </p:nvGrpSpPr>
        <p:grpSpPr>
          <a:xfrm>
            <a:off x="838200" y="2973677"/>
            <a:ext cx="3314522" cy="910646"/>
            <a:chOff x="404038" y="1649674"/>
            <a:chExt cx="3314522" cy="9106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D67892-5665-44A6-82B1-758B5D1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CB1DEF-87B1-4510-B4D0-0601F7C5DD38}"/>
                </a:ext>
              </a:extLst>
            </p:cNvPr>
            <p:cNvSpPr txBox="1"/>
            <p:nvPr/>
          </p:nvSpPr>
          <p:spPr>
            <a:xfrm>
              <a:off x="4040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Interaktivität auf statischen Websites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18E44-3D13-4963-A13F-7DC16675510D}"/>
              </a:ext>
            </a:extLst>
          </p:cNvPr>
          <p:cNvGrpSpPr/>
          <p:nvPr/>
        </p:nvGrpSpPr>
        <p:grpSpPr>
          <a:xfrm>
            <a:off x="4438739" y="2973677"/>
            <a:ext cx="3314522" cy="910646"/>
            <a:chOff x="4252138" y="1649674"/>
            <a:chExt cx="3314522" cy="91064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1315C-ED45-456D-B5ED-1CCD584DDD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21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1171F-4414-4FD8-957C-990DC49671A1}"/>
                </a:ext>
              </a:extLst>
            </p:cNvPr>
            <p:cNvSpPr txBox="1"/>
            <p:nvPr/>
          </p:nvSpPr>
          <p:spPr>
            <a:xfrm>
              <a:off x="42521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Single Page Apps</a:t>
              </a:r>
              <a:b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</a:b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(CSR, SSR &amp; Native)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7ECD58-3D8C-4207-A735-03DB6572EB27}"/>
              </a:ext>
            </a:extLst>
          </p:cNvPr>
          <p:cNvGrpSpPr/>
          <p:nvPr/>
        </p:nvGrpSpPr>
        <p:grpSpPr>
          <a:xfrm>
            <a:off x="8039278" y="2973677"/>
            <a:ext cx="3314522" cy="910646"/>
            <a:chOff x="8157299" y="1649674"/>
            <a:chExt cx="3314522" cy="9106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3C433E-EB44-4966-8A2A-C3CFF60537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7299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C65AA7-64C1-4A35-9AB9-35D6BBE5C77A}"/>
                </a:ext>
              </a:extLst>
            </p:cNvPr>
            <p:cNvSpPr txBox="1"/>
            <p:nvPr/>
          </p:nvSpPr>
          <p:spPr>
            <a:xfrm>
              <a:off x="8157299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Enterprise-Apps mit Micro </a:t>
              </a:r>
              <a:r>
                <a:rPr lang="de-DE" sz="24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Frontends</a:t>
              </a:r>
              <a:endParaRPr lang="de-DE" sz="2400" dirty="0">
                <a:solidFill>
                  <a:schemeClr val="bg1"/>
                </a:solidFill>
                <a:latin typeface="Klavika Light" panose="020B050604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77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Wie geht es weiter?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3267B7-BFBA-46EB-9D72-099B99CC8F98}"/>
              </a:ext>
            </a:extLst>
          </p:cNvPr>
          <p:cNvGrpSpPr/>
          <p:nvPr/>
        </p:nvGrpSpPr>
        <p:grpSpPr>
          <a:xfrm>
            <a:off x="838200" y="1593336"/>
            <a:ext cx="3314522" cy="910646"/>
            <a:chOff x="404038" y="1649674"/>
            <a:chExt cx="3314522" cy="9106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D67892-5665-44A6-82B1-758B5D1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CB1DEF-87B1-4510-B4D0-0601F7C5DD38}"/>
                </a:ext>
              </a:extLst>
            </p:cNvPr>
            <p:cNvSpPr txBox="1"/>
            <p:nvPr/>
          </p:nvSpPr>
          <p:spPr>
            <a:xfrm>
              <a:off x="404038" y="1649674"/>
              <a:ext cx="3314522" cy="830990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Evaluationsworkshop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18E44-3D13-4963-A13F-7DC16675510D}"/>
              </a:ext>
            </a:extLst>
          </p:cNvPr>
          <p:cNvGrpSpPr/>
          <p:nvPr/>
        </p:nvGrpSpPr>
        <p:grpSpPr>
          <a:xfrm>
            <a:off x="4438739" y="1593336"/>
            <a:ext cx="3314522" cy="910646"/>
            <a:chOff x="4252138" y="1649674"/>
            <a:chExt cx="3314522" cy="91064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1315C-ED45-456D-B5ED-1CCD584DDD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21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1171F-4414-4FD8-957C-990DC49671A1}"/>
                </a:ext>
              </a:extLst>
            </p:cNvPr>
            <p:cNvSpPr txBox="1"/>
            <p:nvPr/>
          </p:nvSpPr>
          <p:spPr>
            <a:xfrm>
              <a:off x="42521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Einsteigerschulung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7ECD58-3D8C-4207-A735-03DB6572EB27}"/>
              </a:ext>
            </a:extLst>
          </p:cNvPr>
          <p:cNvGrpSpPr/>
          <p:nvPr/>
        </p:nvGrpSpPr>
        <p:grpSpPr>
          <a:xfrm>
            <a:off x="8039278" y="1593336"/>
            <a:ext cx="3314522" cy="910646"/>
            <a:chOff x="8157299" y="1649674"/>
            <a:chExt cx="3314522" cy="9106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3C433E-EB44-4966-8A2A-C3CFF60537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7299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C65AA7-64C1-4A35-9AB9-35D6BBE5C77A}"/>
                </a:ext>
              </a:extLst>
            </p:cNvPr>
            <p:cNvSpPr txBox="1"/>
            <p:nvPr/>
          </p:nvSpPr>
          <p:spPr>
            <a:xfrm>
              <a:off x="8157299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Begleitung bei Projektstart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BB6D3CA-02AF-43E0-BEE9-C2A9B4BFA3CD}"/>
              </a:ext>
            </a:extLst>
          </p:cNvPr>
          <p:cNvSpPr txBox="1"/>
          <p:nvPr/>
        </p:nvSpPr>
        <p:spPr>
          <a:xfrm>
            <a:off x="838200" y="2769510"/>
            <a:ext cx="33145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~ 2-4 Stunden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Ist React für Euch die richtige Wahl?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Wie wäre es einsetzbar?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Roadmap für die Integration/Einführung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6A831-2E40-4D05-A590-13D38E0362AC}"/>
              </a:ext>
            </a:extLst>
          </p:cNvPr>
          <p:cNvSpPr txBox="1"/>
          <p:nvPr/>
        </p:nvSpPr>
        <p:spPr>
          <a:xfrm>
            <a:off x="4438739" y="2769510"/>
            <a:ext cx="33145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3 Tage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Wie funktioniert React?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Das richtige mentale Model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Überblick über das Ökosystem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Bereit für den produktiven Einsatz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426AB-8462-43E4-A829-F4D58FE64C79}"/>
              </a:ext>
            </a:extLst>
          </p:cNvPr>
          <p:cNvSpPr txBox="1"/>
          <p:nvPr/>
        </p:nvSpPr>
        <p:spPr>
          <a:xfrm>
            <a:off x="8039278" y="2769510"/>
            <a:ext cx="33145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~ 1-4 Wochen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Auswahl des Technologie-Stacks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Projekt-Setup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Aufbau der Grundarchitektur</a:t>
            </a:r>
          </a:p>
        </p:txBody>
      </p:sp>
    </p:spTree>
    <p:extLst>
      <p:ext uri="{BB962C8B-B14F-4D97-AF65-F5344CB8AC3E}">
        <p14:creationId xmlns:p14="http://schemas.microsoft.com/office/powerpoint/2010/main" val="168923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7F020E-EC06-43DE-9FC5-E08B785422D7}"/>
              </a:ext>
            </a:extLst>
          </p:cNvPr>
          <p:cNvGrpSpPr/>
          <p:nvPr/>
        </p:nvGrpSpPr>
        <p:grpSpPr>
          <a:xfrm>
            <a:off x="7881583" y="1803428"/>
            <a:ext cx="1699467" cy="1699467"/>
            <a:chOff x="7281080" y="775267"/>
            <a:chExt cx="2675283" cy="267528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B891EBB-A5CE-4794-A80C-9FFCD1FDBACC}"/>
                </a:ext>
              </a:extLst>
            </p:cNvPr>
            <p:cNvSpPr/>
            <p:nvPr/>
          </p:nvSpPr>
          <p:spPr>
            <a:xfrm>
              <a:off x="7281080" y="775267"/>
              <a:ext cx="2675283" cy="2675283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accent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Picture 4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FDD505FE-670A-4BD3-B488-BED923883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03910" y="891743"/>
              <a:ext cx="2429622" cy="2442330"/>
            </a:xfrm>
            <a:prstGeom prst="ellipse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A7B73-F061-492E-979B-B4F0A4988C26}"/>
              </a:ext>
            </a:extLst>
          </p:cNvPr>
          <p:cNvSpPr txBox="1"/>
          <p:nvPr/>
        </p:nvSpPr>
        <p:spPr>
          <a:xfrm>
            <a:off x="228102" y="2183117"/>
            <a:ext cx="57047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Wir heben Eure Entwicklung auf das nächste Level!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FD711-0E66-4F3A-AC24-936DCC5314B2}"/>
              </a:ext>
            </a:extLst>
          </p:cNvPr>
          <p:cNvSpPr txBox="1"/>
          <p:nvPr/>
        </p:nvSpPr>
        <p:spPr>
          <a:xfrm>
            <a:off x="7881583" y="3644277"/>
            <a:ext cx="16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Klavika Light" panose="020B0506040000020004" pitchFamily="34" charset="0"/>
              </a:rPr>
              <a:t>Andreas Roth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BE121-0FB7-4798-80B8-D69E907CE0F7}"/>
              </a:ext>
            </a:extLst>
          </p:cNvPr>
          <p:cNvGrpSpPr/>
          <p:nvPr/>
        </p:nvGrpSpPr>
        <p:grpSpPr>
          <a:xfrm>
            <a:off x="7881583" y="3941650"/>
            <a:ext cx="1851042" cy="365125"/>
            <a:chOff x="8130207" y="3768480"/>
            <a:chExt cx="1851042" cy="365125"/>
          </a:xfrm>
        </p:grpSpPr>
        <p:sp>
          <p:nvSpPr>
            <p:cNvPr id="15" name="Date Placeholder 3">
              <a:extLst>
                <a:ext uri="{FF2B5EF4-FFF2-40B4-BE49-F238E27FC236}">
                  <a16:creationId xmlns:a16="http://schemas.microsoft.com/office/drawing/2014/main" id="{CADAC1DC-FDC0-4A66-974F-0B7B49D9C9F5}"/>
                </a:ext>
              </a:extLst>
            </p:cNvPr>
            <p:cNvSpPr txBox="1">
              <a:spLocks/>
            </p:cNvSpPr>
            <p:nvPr/>
          </p:nvSpPr>
          <p:spPr>
            <a:xfrm>
              <a:off x="8130207" y="3768480"/>
              <a:ext cx="1851042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200" kern="1200">
                  <a:solidFill>
                    <a:schemeClr val="accent1"/>
                  </a:solidFill>
                  <a:latin typeface="Klavika Light" panose="020B0506040000020004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600" dirty="0"/>
                <a:t>     @andrewgreenh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B888ECB-224E-4EB9-AA63-1740556A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30207" y="3848127"/>
              <a:ext cx="205829" cy="205829"/>
            </a:xfrm>
            <a:prstGeom prst="rect">
              <a:avLst/>
            </a:prstGeom>
          </p:spPr>
        </p:pic>
      </p:grp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A4C90C5-4339-40EA-8EB5-848B636D53FC}"/>
              </a:ext>
            </a:extLst>
          </p:cNvPr>
          <p:cNvSpPr txBox="1">
            <a:spLocks/>
          </p:cNvSpPr>
          <p:nvPr/>
        </p:nvSpPr>
        <p:spPr>
          <a:xfrm>
            <a:off x="7578079" y="4345241"/>
            <a:ext cx="2306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andreas.roth@esveo.com</a:t>
            </a:r>
          </a:p>
        </p:txBody>
      </p:sp>
    </p:spTree>
    <p:extLst>
      <p:ext uri="{BB962C8B-B14F-4D97-AF65-F5344CB8AC3E}">
        <p14:creationId xmlns:p14="http://schemas.microsoft.com/office/powerpoint/2010/main" val="185738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36BA725-387F-40B7-9F74-3075E59879C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@andrewgreenh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EFA2FC8-8DFD-4C47-B392-D793EC769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6435997"/>
            <a:ext cx="205829" cy="2058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Wie geht es weiter?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3267B7-BFBA-46EB-9D72-099B99CC8F98}"/>
              </a:ext>
            </a:extLst>
          </p:cNvPr>
          <p:cNvGrpSpPr/>
          <p:nvPr/>
        </p:nvGrpSpPr>
        <p:grpSpPr>
          <a:xfrm>
            <a:off x="838200" y="1593336"/>
            <a:ext cx="3314522" cy="910646"/>
            <a:chOff x="404038" y="1649674"/>
            <a:chExt cx="3314522" cy="9106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D67892-5665-44A6-82B1-758B5D1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CB1DEF-87B1-4510-B4D0-0601F7C5DD38}"/>
                </a:ext>
              </a:extLst>
            </p:cNvPr>
            <p:cNvSpPr txBox="1"/>
            <p:nvPr/>
          </p:nvSpPr>
          <p:spPr>
            <a:xfrm>
              <a:off x="404038" y="1649674"/>
              <a:ext cx="3314522" cy="830990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Evaluationsworkshop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18E44-3D13-4963-A13F-7DC16675510D}"/>
              </a:ext>
            </a:extLst>
          </p:cNvPr>
          <p:cNvGrpSpPr/>
          <p:nvPr/>
        </p:nvGrpSpPr>
        <p:grpSpPr>
          <a:xfrm>
            <a:off x="4438739" y="1593336"/>
            <a:ext cx="3314522" cy="910646"/>
            <a:chOff x="4252138" y="1649674"/>
            <a:chExt cx="3314522" cy="91064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1315C-ED45-456D-B5ED-1CCD584DDD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21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1171F-4414-4FD8-957C-990DC49671A1}"/>
                </a:ext>
              </a:extLst>
            </p:cNvPr>
            <p:cNvSpPr txBox="1"/>
            <p:nvPr/>
          </p:nvSpPr>
          <p:spPr>
            <a:xfrm>
              <a:off x="42521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Single Page Apps</a:t>
              </a:r>
              <a:b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</a:b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(CSR, SSR &amp; Native)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7ECD58-3D8C-4207-A735-03DB6572EB27}"/>
              </a:ext>
            </a:extLst>
          </p:cNvPr>
          <p:cNvGrpSpPr/>
          <p:nvPr/>
        </p:nvGrpSpPr>
        <p:grpSpPr>
          <a:xfrm>
            <a:off x="8039278" y="1593336"/>
            <a:ext cx="3314522" cy="910646"/>
            <a:chOff x="8157299" y="1649674"/>
            <a:chExt cx="3314522" cy="91064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3C433E-EB44-4966-8A2A-C3CFF60537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7299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C65AA7-64C1-4A35-9AB9-35D6BBE5C77A}"/>
                </a:ext>
              </a:extLst>
            </p:cNvPr>
            <p:cNvSpPr txBox="1"/>
            <p:nvPr/>
          </p:nvSpPr>
          <p:spPr>
            <a:xfrm>
              <a:off x="8157299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 anchor="b">
              <a:no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Enterprise-Apps mit Micro </a:t>
              </a:r>
              <a:r>
                <a:rPr lang="de-DE" sz="24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Frontends</a:t>
              </a:r>
              <a:endParaRPr lang="de-DE" sz="2400" dirty="0">
                <a:solidFill>
                  <a:schemeClr val="bg1"/>
                </a:solidFill>
                <a:latin typeface="Klavika Light" panose="020B05060400000200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BB6D3CA-02AF-43E0-BEE9-C2A9B4BFA3CD}"/>
              </a:ext>
            </a:extLst>
          </p:cNvPr>
          <p:cNvSpPr txBox="1"/>
          <p:nvPr/>
        </p:nvSpPr>
        <p:spPr>
          <a:xfrm>
            <a:off x="838200" y="2769510"/>
            <a:ext cx="3314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Wie ist 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Integrierbar in statische Seiten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Perfekt für </a:t>
            </a:r>
            <a:r>
              <a:rPr lang="de-DE" sz="20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Wordpress</a:t>
            </a: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, Shopware, </a:t>
            </a:r>
            <a:r>
              <a:rPr lang="de-DE" sz="20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Symfony</a:t>
            </a:r>
            <a:r>
              <a:rPr lang="de-DE" sz="2000" dirty="0">
                <a:solidFill>
                  <a:schemeClr val="bg1"/>
                </a:solidFill>
                <a:latin typeface="Klavika Light" panose="020B0506040000020004" pitchFamily="34" charset="0"/>
              </a:rPr>
              <a:t> und </a:t>
            </a:r>
            <a:r>
              <a:rPr lang="de-DE" sz="20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co.</a:t>
            </a:r>
            <a:endParaRPr lang="de-DE" sz="2000" dirty="0">
              <a:solidFill>
                <a:schemeClr val="bg1"/>
              </a:solidFill>
              <a:latin typeface="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1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313900" y="1803428"/>
            <a:ext cx="57047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Was ist React?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7802C59-F808-4CA0-BBFC-568D0DF92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0846" y="1874026"/>
            <a:ext cx="3039508" cy="265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2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724640" y="1894868"/>
            <a:ext cx="10742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Demo</a:t>
            </a:r>
          </a:p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Teil 1 &amp; 2</a:t>
            </a:r>
          </a:p>
        </p:txBody>
      </p:sp>
    </p:spTree>
    <p:extLst>
      <p:ext uri="{BB962C8B-B14F-4D97-AF65-F5344CB8AC3E}">
        <p14:creationId xmlns:p14="http://schemas.microsoft.com/office/powerpoint/2010/main" val="243224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1030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Was ist React?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823BB-8B72-41E7-9D4C-747A3DB25F47}"/>
              </a:ext>
            </a:extLst>
          </p:cNvPr>
          <p:cNvSpPr txBox="1"/>
          <p:nvPr/>
        </p:nvSpPr>
        <p:spPr>
          <a:xfrm>
            <a:off x="838200" y="1562100"/>
            <a:ext cx="87629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Komponenten-basierte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 UI Bibliothek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Haben ein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definiertes Interface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Sind extrem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leichtgewichtig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Sind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wiederverwendbar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Kommunizieren über „</a:t>
            </a:r>
            <a:r>
              <a:rPr lang="de-DE" sz="24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Props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“ und „</a:t>
            </a:r>
            <a:r>
              <a:rPr lang="de-DE" sz="2400" dirty="0" err="1">
                <a:solidFill>
                  <a:schemeClr val="bg1"/>
                </a:solidFill>
                <a:latin typeface="Klavika Light" panose="020B0506040000020004" pitchFamily="34" charset="0"/>
              </a:rPr>
              <a:t>Callbacks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“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Sonst nicht viel mehr 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  <a:sym typeface="Wingdings" panose="05000000000000000000" pitchFamily="2" charset="2"/>
              </a:rPr>
              <a:t> geringe API Surface Area</a:t>
            </a:r>
            <a:endParaRPr lang="de-DE" sz="2400" dirty="0">
              <a:solidFill>
                <a:schemeClr val="bg1"/>
              </a:solidFill>
              <a:latin typeface="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3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Flexibilität sorgt für Skalierbarkeit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3267B7-BFBA-46EB-9D72-099B99CC8F98}"/>
              </a:ext>
            </a:extLst>
          </p:cNvPr>
          <p:cNvGrpSpPr/>
          <p:nvPr/>
        </p:nvGrpSpPr>
        <p:grpSpPr>
          <a:xfrm>
            <a:off x="838200" y="1649674"/>
            <a:ext cx="3314522" cy="3674381"/>
            <a:chOff x="404038" y="1649674"/>
            <a:chExt cx="3314522" cy="36743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1823BB-8B72-41E7-9D4C-747A3DB25F47}"/>
                </a:ext>
              </a:extLst>
            </p:cNvPr>
            <p:cNvSpPr txBox="1"/>
            <p:nvPr/>
          </p:nvSpPr>
          <p:spPr>
            <a:xfrm>
              <a:off x="404038" y="2769510"/>
              <a:ext cx="331452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Z.B. Formular mit </a:t>
              </a:r>
              <a:r>
                <a:rPr lang="de-DE" sz="20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Datepicker</a:t>
              </a:r>
              <a:endParaRPr lang="de-DE" sz="2000" dirty="0">
                <a:solidFill>
                  <a:schemeClr val="bg1"/>
                </a:solidFill>
                <a:latin typeface="Klavika Light" panose="020B0506040000020004" pitchFamily="34" charset="0"/>
              </a:endParaRP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Integrierbar in statische Seiten</a:t>
              </a: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Perfekt für </a:t>
              </a:r>
              <a:r>
                <a:rPr lang="de-DE" sz="20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Wordpress</a:t>
              </a: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, Shopware, </a:t>
              </a:r>
              <a:r>
                <a:rPr lang="de-DE" sz="20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Symfony</a:t>
              </a: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 und </a:t>
              </a:r>
              <a:r>
                <a:rPr lang="de-DE" sz="20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co.</a:t>
              </a:r>
              <a:endParaRPr lang="de-DE" sz="2000" dirty="0">
                <a:solidFill>
                  <a:schemeClr val="bg1"/>
                </a:solidFill>
                <a:latin typeface="Klavika Light" panose="020B0506040000020004" pitchFamily="34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D67892-5665-44A6-82B1-758B5D106BDB}"/>
                </a:ext>
              </a:extLst>
            </p:cNvPr>
            <p:cNvCxnSpPr>
              <a:cxnSpLocks/>
            </p:cNvCxnSpPr>
            <p:nvPr/>
          </p:nvCxnSpPr>
          <p:spPr>
            <a:xfrm>
              <a:off x="4040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CB1DEF-87B1-4510-B4D0-0601F7C5DD38}"/>
                </a:ext>
              </a:extLst>
            </p:cNvPr>
            <p:cNvSpPr txBox="1"/>
            <p:nvPr/>
          </p:nvSpPr>
          <p:spPr>
            <a:xfrm>
              <a:off x="4040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Interaktivität auf statischen Websites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618E44-3D13-4963-A13F-7DC16675510D}"/>
              </a:ext>
            </a:extLst>
          </p:cNvPr>
          <p:cNvGrpSpPr/>
          <p:nvPr/>
        </p:nvGrpSpPr>
        <p:grpSpPr>
          <a:xfrm>
            <a:off x="4438739" y="1649674"/>
            <a:ext cx="3314522" cy="3982158"/>
            <a:chOff x="4252138" y="1649674"/>
            <a:chExt cx="3314522" cy="39821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33B944-43C9-4302-A7FD-A7C4CFB1CCFE}"/>
                </a:ext>
              </a:extLst>
            </p:cNvPr>
            <p:cNvSpPr txBox="1"/>
            <p:nvPr/>
          </p:nvSpPr>
          <p:spPr>
            <a:xfrm>
              <a:off x="4252138" y="2769510"/>
              <a:ext cx="33145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React kontrolliert die ganze Seite</a:t>
              </a: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Sowohl für Content-Seiten, als auch für Web-Anwendungen</a:t>
              </a: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Gleiches Programmiermodell auf Server, Browser und Native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B1315C-ED45-456D-B5ED-1CCD584DDD41}"/>
                </a:ext>
              </a:extLst>
            </p:cNvPr>
            <p:cNvCxnSpPr>
              <a:cxnSpLocks/>
            </p:cNvCxnSpPr>
            <p:nvPr/>
          </p:nvCxnSpPr>
          <p:spPr>
            <a:xfrm>
              <a:off x="4252138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C1171F-4414-4FD8-957C-990DC49671A1}"/>
                </a:ext>
              </a:extLst>
            </p:cNvPr>
            <p:cNvSpPr txBox="1"/>
            <p:nvPr/>
          </p:nvSpPr>
          <p:spPr>
            <a:xfrm>
              <a:off x="4252138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Single Page Apps</a:t>
              </a:r>
              <a:b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</a:b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(CSR, SSR &amp; Native)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D7ECD58-3D8C-4207-A735-03DB6572EB27}"/>
              </a:ext>
            </a:extLst>
          </p:cNvPr>
          <p:cNvGrpSpPr/>
          <p:nvPr/>
        </p:nvGrpSpPr>
        <p:grpSpPr>
          <a:xfrm>
            <a:off x="8039278" y="1649674"/>
            <a:ext cx="3314522" cy="2289387"/>
            <a:chOff x="8157299" y="1649674"/>
            <a:chExt cx="3314522" cy="22893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70734F-93EA-48E1-BF92-7068162B3165}"/>
                </a:ext>
              </a:extLst>
            </p:cNvPr>
            <p:cNvSpPr txBox="1"/>
            <p:nvPr/>
          </p:nvSpPr>
          <p:spPr>
            <a:xfrm>
              <a:off x="8157299" y="2769510"/>
              <a:ext cx="33145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Für die größten Projekte</a:t>
              </a:r>
            </a:p>
            <a:p>
              <a:pPr marL="342900" indent="-342900">
                <a:spcAft>
                  <a:spcPts val="12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de-DE" sz="20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Bei strengen Vorgaben und verteilten Teams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D3C433E-EB44-4966-8A2A-C3CFF60537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7299" y="2560320"/>
              <a:ext cx="3314522" cy="0"/>
            </a:xfrm>
            <a:prstGeom prst="line">
              <a:avLst/>
            </a:prstGeom>
            <a:ln w="53975">
              <a:gradFill flip="none" rotWithShape="1"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C65AA7-64C1-4A35-9AB9-35D6BBE5C77A}"/>
                </a:ext>
              </a:extLst>
            </p:cNvPr>
            <p:cNvSpPr txBox="1"/>
            <p:nvPr/>
          </p:nvSpPr>
          <p:spPr>
            <a:xfrm>
              <a:off x="8157299" y="1649674"/>
              <a:ext cx="3314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  <a:buClr>
                  <a:schemeClr val="accent1"/>
                </a:buClr>
              </a:pPr>
              <a:r>
                <a:rPr lang="de-DE" sz="2400" dirty="0">
                  <a:solidFill>
                    <a:schemeClr val="bg1"/>
                  </a:solidFill>
                  <a:latin typeface="Klavika Light" panose="020B0506040000020004" pitchFamily="34" charset="0"/>
                </a:rPr>
                <a:t>Enterprise-Apps mit Micro </a:t>
              </a:r>
              <a:r>
                <a:rPr lang="de-DE" sz="2400" dirty="0" err="1">
                  <a:solidFill>
                    <a:schemeClr val="bg1"/>
                  </a:solidFill>
                  <a:latin typeface="Klavika Light" panose="020B0506040000020004" pitchFamily="34" charset="0"/>
                </a:rPr>
                <a:t>Frontends</a:t>
              </a:r>
              <a:endParaRPr lang="de-DE" sz="2400" dirty="0">
                <a:solidFill>
                  <a:schemeClr val="bg1"/>
                </a:solidFill>
                <a:latin typeface="Klavika Light" panose="020B050604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2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724640" y="1894868"/>
            <a:ext cx="10742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Demo</a:t>
            </a:r>
          </a:p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Teil 3</a:t>
            </a:r>
          </a:p>
        </p:txBody>
      </p:sp>
    </p:spTree>
    <p:extLst>
      <p:ext uri="{BB962C8B-B14F-4D97-AF65-F5344CB8AC3E}">
        <p14:creationId xmlns:p14="http://schemas.microsoft.com/office/powerpoint/2010/main" val="186000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1001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Interaktivität auf statischen Websites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823BB-8B72-41E7-9D4C-747A3DB25F47}"/>
              </a:ext>
            </a:extLst>
          </p:cNvPr>
          <p:cNvSpPr txBox="1"/>
          <p:nvPr/>
        </p:nvSpPr>
        <p:spPr>
          <a:xfrm>
            <a:off x="838200" y="1562100"/>
            <a:ext cx="876291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Beliebige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 aus der Community 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integrieren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Grundlage für spätere Erweiterung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Formulare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Kalender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Chatbots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Konfiguratoren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Falls Größe kritisch ist: </a:t>
            </a:r>
            <a:r>
              <a:rPr lang="de-DE" sz="2400" b="1" dirty="0" err="1">
                <a:solidFill>
                  <a:schemeClr val="bg1"/>
                </a:solidFill>
                <a:latin typeface="Klavika Light" panose="020B0506040000020004" pitchFamily="34" charset="0"/>
              </a:rPr>
              <a:t>Preact</a:t>
            </a:r>
            <a:endParaRPr lang="de-DE" sz="2400" b="1" dirty="0">
              <a:solidFill>
                <a:schemeClr val="bg1"/>
              </a:solidFill>
              <a:latin typeface="Klavika Light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6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724640" y="1894868"/>
            <a:ext cx="107427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Rundgang</a:t>
            </a:r>
          </a:p>
          <a:p>
            <a:pPr algn="ctr"/>
            <a:r>
              <a:rPr lang="de-DE" sz="88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CRA, Gatsby &amp; Next</a:t>
            </a:r>
          </a:p>
        </p:txBody>
      </p:sp>
    </p:spTree>
    <p:extLst>
      <p:ext uri="{BB962C8B-B14F-4D97-AF65-F5344CB8AC3E}">
        <p14:creationId xmlns:p14="http://schemas.microsoft.com/office/powerpoint/2010/main" val="36034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2A0686-3B77-4E2F-B687-E8D25337CA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b="0" kern="1200">
                <a:solidFill>
                  <a:schemeClr val="accent1"/>
                </a:solidFill>
                <a:latin typeface="Klavika Light" panose="020B0506040000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academy.esveo.com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09D2F-C03F-4D0C-8437-E0A5B4B6830C}"/>
              </a:ext>
            </a:extLst>
          </p:cNvPr>
          <p:cNvSpPr txBox="1"/>
          <p:nvPr/>
        </p:nvSpPr>
        <p:spPr>
          <a:xfrm>
            <a:off x="838200" y="302288"/>
            <a:ext cx="1001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kern="900" dirty="0">
                <a:gradFill flip="none" rotWithShape="1">
                  <a:gsLst>
                    <a:gs pos="0">
                      <a:srgbClr val="00B0F0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  <a:latin typeface="Klavika Light" panose="020B0506040000020004" pitchFamily="34" charset="0"/>
              </a:rPr>
              <a:t>Single Page Apps (CSR, SSR &amp; Native)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823BB-8B72-41E7-9D4C-747A3DB25F47}"/>
              </a:ext>
            </a:extLst>
          </p:cNvPr>
          <p:cNvSpPr txBox="1"/>
          <p:nvPr/>
        </p:nvSpPr>
        <p:spPr>
          <a:xfrm>
            <a:off x="838200" y="1562100"/>
            <a:ext cx="876291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Einfacher Projektstart 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mit Meta-Frameworks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SEO &amp; Performance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 durch serverseitiges Rendern oder Static Generation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Programmiermodel übertragbar auf </a:t>
            </a:r>
            <a:r>
              <a:rPr lang="de-DE" sz="2400" b="1" dirty="0">
                <a:solidFill>
                  <a:schemeClr val="bg1"/>
                </a:solidFill>
                <a:latin typeface="Klavika Light" panose="020B0506040000020004" pitchFamily="34" charset="0"/>
              </a:rPr>
              <a:t>native Anwendungen </a:t>
            </a: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durch React Native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bg1"/>
                </a:solidFill>
                <a:latin typeface="Klavika Light" panose="020B0506040000020004" pitchFamily="34" charset="0"/>
              </a:rPr>
              <a:t>Komponenten als Grundlage für das Design</a:t>
            </a:r>
          </a:p>
        </p:txBody>
      </p:sp>
    </p:spTree>
    <p:extLst>
      <p:ext uri="{BB962C8B-B14F-4D97-AF65-F5344CB8AC3E}">
        <p14:creationId xmlns:p14="http://schemas.microsoft.com/office/powerpoint/2010/main" val="41931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A8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3E08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97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Klavika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Roth</dc:creator>
  <cp:lastModifiedBy>Andreas Roth</cp:lastModifiedBy>
  <cp:revision>8</cp:revision>
  <dcterms:created xsi:type="dcterms:W3CDTF">2020-06-20T14:59:52Z</dcterms:created>
  <dcterms:modified xsi:type="dcterms:W3CDTF">2020-06-20T16:11:19Z</dcterms:modified>
</cp:coreProperties>
</file>