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regular.fntdata"/><Relationship Id="rId14" Type="http://schemas.openxmlformats.org/officeDocument/2006/relationships/font" Target="fonts/Roboto-boldItalic.fntdata"/><Relationship Id="rId16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386529f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386529f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Alyssa </a:t>
            </a:r>
            <a:endParaRPr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Crop phenology refers to the timing of planting, emergence, maturity, and harvest on a specific crop land. The point in time when these events occur in a crops’ </a:t>
            </a:r>
            <a:r>
              <a:rPr lang="en"/>
              <a:t>lifespan</a:t>
            </a:r>
            <a:r>
              <a:rPr lang="en"/>
              <a:t> affects the yield and long-term fertility of the land it is grown upon.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top part of 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 to bottom part of 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Crop stages can be tracked by the amount of “greenness” in a satellite image or the normalized difference vegetation index. It is calculated by taking the RED and the NEAR </a:t>
            </a:r>
            <a:r>
              <a:rPr lang="en"/>
              <a:t>INFRARED spectral reflectances</a:t>
            </a:r>
            <a:r>
              <a:rPr lang="en"/>
              <a:t> of an image and performing this equation on every pixel.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 why is this important? </a:t>
            </a:r>
            <a:r>
              <a:rPr lang="en">
                <a:solidFill>
                  <a:schemeClr val="dk1"/>
                </a:solidFill>
              </a:rPr>
              <a:t>With current shifts in the climate, farmers are having to adjust when they plant and harvest, and gain a new understanding of the overall growth throughout the year. Having a way to analyze the past trends of crop phenology, over several decades and over a large geographic area, is vital to understand potential changes. How do we optimally use computational resources to process geo-spatial image data?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416da71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416da71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Saketh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 DATA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Copernicus Dataset from the European Union, which has NDVI data over different coordinates and time, from the Sentinel-3 satellite. We access these data via calls to OpenEO API via the VITO Backend, which can be run on any cloud computing platform.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exists as 3 snapshots of NDVI over an area per month, with data for the entire globe. We will be focusing on the North West US, with a 300 meter data resolution. The data is dense across these four variables, forming a hypercube that lends itself to splitting and parallel processing.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Graph 1 and 2!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Orange: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limitation, whose solution also has the capability to be parallelized, is that we can’t differentiate between intended, domestic crops and natural vegetation.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Need to overlap with actual crop parcel data to isolate crops.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Crop delineation done by segmenting U-Net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Opportunity to parallelize model.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slide and explain the graphs.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</a:t>
            </a:r>
            <a:r>
              <a:rPr lang="en"/>
              <a:t>limitations</a:t>
            </a:r>
            <a:r>
              <a:rPr lang="en"/>
              <a:t> of the “greenness” measure and the inability of NDVI to </a:t>
            </a:r>
            <a:r>
              <a:rPr lang="en"/>
              <a:t>differentiate between crop land and forests (show example in bottom left of the GIF images. That is all forest.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also a layer of difficulty with the spatial resolution of 300 meters, there might be one or two crops within one pixel. Or there might be no crops within a pixel.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need an additional dataset that detects the crop parcels within the pixel. This is an edge detection, or a crop delineation, image we have to build using a NN U-Net structure whenever we get an NDVI image form openEO.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386529f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386529f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Alex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When we start to introduce parcels, the importance of breaking these tasks (c</a:t>
            </a:r>
            <a:r>
              <a:rPr lang="en" sz="1200">
                <a:solidFill>
                  <a:schemeClr val="dk1"/>
                </a:solidFill>
              </a:rPr>
              <a:t>reating NDVI dataset, creating parcel dataset, creating crop phenology reports) up means we have to be mindful of how we disperse the work. A phenology report on one thread per parcel is too fine, one thread per pixel is also too fine. So we must combine several parcels and pixels into a tiling scheme.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Read bullet point 2 and 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 parallelization (multi-threading and tiling) to optimize resource usage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Trade off between induced serial processing from tiling (reading data) and increased parallelization of image processing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Optimal strategy depends on available resources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Paper we are replicating found max speedup for 36 overlapping tiles, 1 tile = 600 x 600 pixels, and utilizing 30 threads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3f4d0b2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3f4d0b2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Elaine: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</a:t>
            </a:r>
            <a:r>
              <a:rPr lang="en"/>
              <a:t> all threads on different </a:t>
            </a:r>
            <a:r>
              <a:rPr lang="en"/>
              <a:t>physical</a:t>
            </a:r>
            <a:r>
              <a:rPr lang="en"/>
              <a:t> cores results in true </a:t>
            </a:r>
            <a:r>
              <a:rPr lang="en"/>
              <a:t>simultaneous</a:t>
            </a:r>
            <a:r>
              <a:rPr lang="en"/>
              <a:t> execution and improves parallelism.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mojipedia.org/pinched-fingers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 rot="5400000">
            <a:off x="1641825" y="1621825"/>
            <a:ext cx="2310300" cy="325155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000000">
                <a:alpha val="50000"/>
              </a:srgbClr>
            </a:outerShdw>
            <a:reflection blurRad="0" dir="5400000" dist="38100" endA="0" endPos="43000" fadeDir="5400012" kx="0" rotWithShape="0" algn="bl" stA="48000" stPos="0" sy="-100000" ky="0"/>
          </a:effectLst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72300" y="41950"/>
            <a:ext cx="5734500" cy="19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</a:rPr>
              <a:t>CS 205 Project - M3</a:t>
            </a:r>
            <a:endParaRPr u="sng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11">
                <a:solidFill>
                  <a:schemeClr val="lt2"/>
                </a:solidFill>
              </a:rPr>
              <a:t>Parallelizing </a:t>
            </a:r>
            <a:r>
              <a:rPr lang="en" sz="3311">
                <a:solidFill>
                  <a:schemeClr val="lt2"/>
                </a:solidFill>
              </a:rPr>
              <a:t>Crop Phenology </a:t>
            </a:r>
            <a:endParaRPr sz="331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11">
                <a:solidFill>
                  <a:schemeClr val="lt2"/>
                </a:solidFill>
              </a:rPr>
              <a:t>reports via NDVI datasets</a:t>
            </a:r>
            <a:endParaRPr sz="3311">
              <a:solidFill>
                <a:schemeClr val="lt2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646750" y="3588450"/>
            <a:ext cx="34512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517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17" u="sng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Team 18:</a:t>
            </a:r>
            <a:endParaRPr b="1" sz="1717" u="sng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517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517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517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Elaine Swanson, Alex Johnson, </a:t>
            </a:r>
            <a:endParaRPr b="1" sz="1517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517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Saketh Mynampati, Alyssa Ross</a:t>
            </a:r>
            <a:endParaRPr b="1" sz="1517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1550" y="5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 u="sng">
                <a:solidFill>
                  <a:schemeClr val="lt2"/>
                </a:solidFill>
              </a:rPr>
              <a:t>Problem: C</a:t>
            </a:r>
            <a:r>
              <a:rPr b="1" lang="en" sz="2720" u="sng">
                <a:solidFill>
                  <a:schemeClr val="lt2"/>
                </a:solidFill>
              </a:rPr>
              <a:t>rop phenology using NDVI data</a:t>
            </a:r>
            <a:endParaRPr b="1" sz="2720" u="sng">
              <a:solidFill>
                <a:schemeClr val="lt2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0" y="932200"/>
            <a:ext cx="4820100" cy="43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What is crop phenology (crop stages)?</a:t>
            </a:r>
            <a:br>
              <a:rPr lang="en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How do we get crop phenology using </a:t>
            </a:r>
            <a:br>
              <a:rPr lang="en">
                <a:solidFill>
                  <a:schemeClr val="lt2"/>
                </a:solidFill>
              </a:rPr>
            </a:br>
            <a:r>
              <a:rPr lang="en">
                <a:solidFill>
                  <a:schemeClr val="lt2"/>
                </a:solidFill>
              </a:rPr>
              <a:t>the Normalized Difference Vegetation </a:t>
            </a:r>
            <a:br>
              <a:rPr lang="en">
                <a:solidFill>
                  <a:schemeClr val="lt2"/>
                </a:solidFill>
              </a:rPr>
            </a:br>
            <a:r>
              <a:rPr lang="en">
                <a:solidFill>
                  <a:schemeClr val="lt2"/>
                </a:solidFill>
              </a:rPr>
              <a:t>Index (NDVI = greenness)?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How do we do this efficiently </a:t>
            </a:r>
            <a:br>
              <a:rPr lang="en">
                <a:solidFill>
                  <a:schemeClr val="lt2"/>
                </a:solidFill>
              </a:rPr>
            </a:br>
            <a:r>
              <a:rPr lang="en">
                <a:solidFill>
                  <a:schemeClr val="lt2"/>
                </a:solidFill>
              </a:rPr>
              <a:t>over ~</a:t>
            </a:r>
            <a:r>
              <a:rPr lang="en">
                <a:solidFill>
                  <a:schemeClr val="lt2"/>
                </a:solidFill>
              </a:rPr>
              <a:t>380,000 km² of land and over two decades? So far that is ~ 4.2 billion potential reports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258" y="674400"/>
            <a:ext cx="4646974" cy="34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534850" y="3056825"/>
            <a:ext cx="974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(NDVI)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75" y="2389126"/>
            <a:ext cx="3695009" cy="10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5444500" y="4213150"/>
            <a:ext cx="35673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Source: https://www.mdpi.com/2072-4292/14/2/286</a:t>
            </a:r>
            <a:endParaRPr b="1"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89875" y="168175"/>
            <a:ext cx="342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2"/>
                </a:solidFill>
              </a:rPr>
              <a:t>Data and Model:</a:t>
            </a:r>
            <a:endParaRPr b="1" u="sng">
              <a:solidFill>
                <a:schemeClr val="lt2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57000" y="780275"/>
            <a:ext cx="4288500" cy="4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">
                <a:solidFill>
                  <a:schemeClr val="lt2"/>
                </a:solidFill>
              </a:rPr>
              <a:t>Dataset name: </a:t>
            </a:r>
            <a:br>
              <a:rPr lang="en">
                <a:solidFill>
                  <a:schemeClr val="lt2"/>
                </a:solidFill>
              </a:rPr>
            </a:br>
            <a:r>
              <a:rPr lang="en" sz="1700">
                <a:solidFill>
                  <a:schemeClr val="lt2"/>
                </a:solidFill>
              </a:rPr>
              <a:t>CGLS Collection NDVI Version 2</a:t>
            </a:r>
            <a:r>
              <a:rPr lang="en">
                <a:solidFill>
                  <a:schemeClr val="lt2"/>
                </a:solidFill>
              </a:rPr>
              <a:t> </a:t>
            </a:r>
            <a:br>
              <a:rPr lang="en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Obtained by the Sentinel-3 Satellite (European Space Agency) data products via the </a:t>
            </a:r>
            <a:r>
              <a:rPr b="1" lang="en">
                <a:solidFill>
                  <a:schemeClr val="lt2"/>
                </a:solidFill>
              </a:rPr>
              <a:t>openEO</a:t>
            </a:r>
            <a:r>
              <a:rPr lang="en">
                <a:solidFill>
                  <a:schemeClr val="lt2"/>
                </a:solidFill>
              </a:rPr>
              <a:t> API and </a:t>
            </a:r>
            <a:r>
              <a:rPr b="1" lang="en">
                <a:solidFill>
                  <a:schemeClr val="lt2"/>
                </a:solidFill>
              </a:rPr>
              <a:t>VITO</a:t>
            </a:r>
            <a:r>
              <a:rPr lang="en">
                <a:solidFill>
                  <a:schemeClr val="lt2"/>
                </a:solidFill>
              </a:rPr>
              <a:t> Backend</a:t>
            </a:r>
            <a:br>
              <a:rPr lang="en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5882"/>
              <a:buChar char="●"/>
            </a:pPr>
            <a:r>
              <a:rPr b="1" lang="en">
                <a:solidFill>
                  <a:schemeClr val="lt2"/>
                </a:solidFill>
              </a:rPr>
              <a:t>Temporal information:</a:t>
            </a:r>
            <a:br>
              <a:rPr lang="en">
                <a:solidFill>
                  <a:schemeClr val="lt2"/>
                </a:solidFill>
              </a:rPr>
            </a:br>
            <a:r>
              <a:rPr lang="en" sz="1700">
                <a:solidFill>
                  <a:schemeClr val="lt2"/>
                </a:solidFill>
              </a:rPr>
              <a:t>Three products per month</a:t>
            </a:r>
            <a:br>
              <a:rPr lang="en" sz="1700">
                <a:solidFill>
                  <a:schemeClr val="lt2"/>
                </a:solidFill>
              </a:rPr>
            </a:br>
            <a:r>
              <a:rPr lang="en" sz="1700">
                <a:solidFill>
                  <a:schemeClr val="lt2"/>
                </a:solidFill>
              </a:rPr>
              <a:t>dated day </a:t>
            </a:r>
            <a:r>
              <a:rPr b="1" lang="en" sz="1700">
                <a:solidFill>
                  <a:schemeClr val="lt2"/>
                </a:solidFill>
              </a:rPr>
              <a:t>1</a:t>
            </a:r>
            <a:r>
              <a:rPr lang="en" sz="1700">
                <a:solidFill>
                  <a:schemeClr val="lt2"/>
                </a:solidFill>
              </a:rPr>
              <a:t>, day </a:t>
            </a:r>
            <a:r>
              <a:rPr b="1" lang="en" sz="1700">
                <a:solidFill>
                  <a:schemeClr val="lt2"/>
                </a:solidFill>
              </a:rPr>
              <a:t>11</a:t>
            </a:r>
            <a:r>
              <a:rPr lang="en" sz="1700">
                <a:solidFill>
                  <a:schemeClr val="lt2"/>
                </a:solidFill>
              </a:rPr>
              <a:t> and day </a:t>
            </a:r>
            <a:r>
              <a:rPr b="1" lang="en" sz="1700">
                <a:solidFill>
                  <a:schemeClr val="lt2"/>
                </a:solidFill>
              </a:rPr>
              <a:t>21</a:t>
            </a:r>
            <a:r>
              <a:rPr lang="en" sz="1700">
                <a:solidFill>
                  <a:schemeClr val="lt2"/>
                </a:solidFill>
              </a:rPr>
              <a:t> of each month</a:t>
            </a:r>
            <a:br>
              <a:rPr lang="en" sz="1700">
                <a:solidFill>
                  <a:schemeClr val="lt2"/>
                </a:solidFill>
              </a:rPr>
            </a:br>
            <a:endParaRPr sz="1700">
              <a:solidFill>
                <a:schemeClr val="lt2"/>
              </a:solidFill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b="1" lang="en">
                <a:solidFill>
                  <a:schemeClr val="lt2"/>
                </a:solidFill>
              </a:rPr>
              <a:t>Spatial Information:</a:t>
            </a:r>
            <a:br>
              <a:rPr lang="en" sz="1700">
                <a:solidFill>
                  <a:schemeClr val="lt2"/>
                </a:solidFill>
              </a:rPr>
            </a:br>
            <a:r>
              <a:rPr lang="en" sz="1700">
                <a:solidFill>
                  <a:schemeClr val="lt2"/>
                </a:solidFill>
              </a:rPr>
              <a:t>Global coverage, but just pulling and focusing on the North West USA, 300 meter resolution</a:t>
            </a:r>
            <a:br>
              <a:rPr lang="en" sz="1700">
                <a:solidFill>
                  <a:schemeClr val="lt2"/>
                </a:solidFill>
              </a:rPr>
            </a:br>
            <a:endParaRPr sz="1700">
              <a:solidFill>
                <a:schemeClr val="lt2"/>
              </a:solidFill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847"/>
              <a:buChar char="●"/>
            </a:pPr>
            <a:r>
              <a:rPr lang="en" sz="1685">
                <a:solidFill>
                  <a:schemeClr val="lt1"/>
                </a:solidFill>
              </a:rPr>
              <a:t>Forms hypercube </a:t>
            </a:r>
            <a:r>
              <a:rPr b="1" lang="en" sz="197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685">
                <a:solidFill>
                  <a:schemeClr val="lt1"/>
                </a:solidFill>
              </a:rPr>
              <a:t>(x,y,t,⍵)</a:t>
            </a:r>
            <a:br>
              <a:rPr lang="en" sz="1700">
                <a:solidFill>
                  <a:schemeClr val="lt2"/>
                </a:solidFill>
              </a:rPr>
            </a:br>
            <a:endParaRPr sz="1700">
              <a:solidFill>
                <a:schemeClr val="lt2"/>
              </a:solidFill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3527"/>
              <a:buChar char="●"/>
            </a:pPr>
            <a:r>
              <a:rPr b="1" lang="en" sz="1817">
                <a:solidFill>
                  <a:schemeClr val="lt2"/>
                </a:solidFill>
              </a:rPr>
              <a:t>Limitations: </a:t>
            </a:r>
            <a:br>
              <a:rPr lang="en" sz="1817">
                <a:solidFill>
                  <a:schemeClr val="lt2"/>
                </a:solidFill>
              </a:rPr>
            </a:br>
            <a:r>
              <a:rPr lang="en" sz="1700">
                <a:solidFill>
                  <a:schemeClr val="lt2"/>
                </a:solidFill>
              </a:rPr>
              <a:t>Can’t differentiate between intended agricultural crops and natural vegetation (ex. forests, marshlands)</a:t>
            </a:r>
            <a:endParaRPr sz="1700">
              <a:solidFill>
                <a:schemeClr val="lt2"/>
              </a:solidFill>
            </a:endParaRPr>
          </a:p>
          <a:p>
            <a:pPr indent="-296068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en" sz="1700">
                <a:solidFill>
                  <a:schemeClr val="lt2"/>
                </a:solidFill>
              </a:rPr>
              <a:t>Need to overlap with actual crop parcel data. </a:t>
            </a:r>
            <a:br>
              <a:rPr lang="en" sz="1700">
                <a:solidFill>
                  <a:schemeClr val="lt2"/>
                </a:solidFill>
              </a:rPr>
            </a:br>
            <a:r>
              <a:rPr lang="en" sz="1700">
                <a:solidFill>
                  <a:schemeClr val="lt2"/>
                </a:solidFill>
              </a:rPr>
              <a:t>Crop </a:t>
            </a:r>
            <a:r>
              <a:rPr lang="en" sz="1700">
                <a:solidFill>
                  <a:schemeClr val="lt2"/>
                </a:solidFill>
              </a:rPr>
              <a:t>delineation</a:t>
            </a:r>
            <a:r>
              <a:rPr lang="en" sz="1700">
                <a:solidFill>
                  <a:schemeClr val="lt2"/>
                </a:solidFill>
              </a:rPr>
              <a:t> dataset obtained via U-Net</a:t>
            </a:r>
            <a:endParaRPr sz="1700">
              <a:solidFill>
                <a:schemeClr val="lt2"/>
              </a:solidFill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5173652" y="203850"/>
            <a:ext cx="29664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" sz="1620" u="sng">
                <a:solidFill>
                  <a:schemeClr val="lt2"/>
                </a:solidFill>
              </a:rPr>
              <a:t>NDVI of Baker Valley, OR in 2015</a:t>
            </a:r>
            <a:endParaRPr sz="1620" u="sng">
              <a:solidFill>
                <a:schemeClr val="lt2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000" y="607425"/>
            <a:ext cx="4092901" cy="19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325" y="2688650"/>
            <a:ext cx="37782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48225" y="162050"/>
            <a:ext cx="554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2"/>
                </a:solidFill>
              </a:rPr>
              <a:t>Need for Shared Parallelization:</a:t>
            </a:r>
            <a:endParaRPr b="1" u="sng">
              <a:solidFill>
                <a:schemeClr val="lt2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17375" y="823725"/>
            <a:ext cx="8520600" cy="4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Create NDVI dataset, create parcel dataset, create crop phenology reports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b="1" lang="en" sz="1800">
                <a:solidFill>
                  <a:schemeClr val="lt2"/>
                </a:solidFill>
              </a:rPr>
              <a:t>Crop Parcels → Pixels → Tiles 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A tiling scheme with many small tiles increases overhead and can introduce extra latency. 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         multi-threading and tiling must be </a:t>
            </a:r>
            <a:r>
              <a:rPr lang="en">
                <a:solidFill>
                  <a:schemeClr val="lt2"/>
                </a:solidFill>
              </a:rPr>
              <a:t>combined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>
                <a:solidFill>
                  <a:schemeClr val="lt2"/>
                </a:solidFill>
              </a:rPr>
              <a:t>Goal:</a:t>
            </a:r>
            <a:r>
              <a:rPr lang="en">
                <a:solidFill>
                  <a:schemeClr val="lt2"/>
                </a:solidFill>
              </a:rPr>
              <a:t> maximize a version of </a:t>
            </a:r>
            <a:r>
              <a:rPr b="1" lang="en">
                <a:solidFill>
                  <a:schemeClr val="lt2"/>
                </a:solidFill>
              </a:rPr>
              <a:t>Amdahl’s Speedup Law</a:t>
            </a:r>
            <a:r>
              <a:rPr lang="en">
                <a:solidFill>
                  <a:schemeClr val="lt2"/>
                </a:solidFill>
              </a:rPr>
              <a:t>: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For </a:t>
            </a:r>
            <a:r>
              <a:rPr b="1" lang="en">
                <a:solidFill>
                  <a:schemeClr val="lt2"/>
                </a:solidFill>
              </a:rPr>
              <a:t>P</a:t>
            </a:r>
            <a:r>
              <a:rPr lang="en">
                <a:solidFill>
                  <a:schemeClr val="lt2"/>
                </a:solidFill>
              </a:rPr>
              <a:t> = parallelization, </a:t>
            </a:r>
            <a:r>
              <a:rPr b="1" lang="en">
                <a:solidFill>
                  <a:schemeClr val="lt2"/>
                </a:solidFill>
              </a:rPr>
              <a:t>N</a:t>
            </a:r>
            <a:r>
              <a:rPr lang="en">
                <a:solidFill>
                  <a:schemeClr val="lt2"/>
                </a:solidFill>
              </a:rPr>
              <a:t> = number of tiles, </a:t>
            </a:r>
            <a:r>
              <a:rPr b="1" lang="en">
                <a:solidFill>
                  <a:schemeClr val="lt2"/>
                </a:solidFill>
              </a:rPr>
              <a:t>n</a:t>
            </a:r>
            <a:r>
              <a:rPr lang="en">
                <a:solidFill>
                  <a:schemeClr val="lt2"/>
                </a:solidFill>
              </a:rPr>
              <a:t> = subset of tiles due to lack of cores/memory, </a:t>
            </a:r>
            <a:br>
              <a:rPr lang="en">
                <a:solidFill>
                  <a:schemeClr val="lt2"/>
                </a:solidFill>
              </a:rPr>
            </a:br>
            <a:r>
              <a:rPr b="1" lang="en">
                <a:solidFill>
                  <a:schemeClr val="lt2"/>
                </a:solidFill>
              </a:rPr>
              <a:t>T</a:t>
            </a:r>
            <a:r>
              <a:rPr lang="en">
                <a:solidFill>
                  <a:schemeClr val="lt2"/>
                </a:solidFill>
              </a:rPr>
              <a:t> = number of threads, </a:t>
            </a:r>
            <a:r>
              <a:rPr b="1" lang="en">
                <a:solidFill>
                  <a:schemeClr val="lt2"/>
                </a:solidFill>
              </a:rPr>
              <a:t>C</a:t>
            </a:r>
            <a:r>
              <a:rPr lang="en">
                <a:solidFill>
                  <a:schemeClr val="lt2"/>
                </a:solidFill>
              </a:rPr>
              <a:t> = number of cores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900" y="3318998"/>
            <a:ext cx="5159750" cy="156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717400" y="2230650"/>
            <a:ext cx="539700" cy="1872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chemeClr val="lt2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258850" y="61225"/>
            <a:ext cx="220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</a:rPr>
              <a:t>Draft Plan:</a:t>
            </a:r>
            <a:endParaRPr b="1" u="sng">
              <a:solidFill>
                <a:schemeClr val="lt1"/>
              </a:solidFill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0" y="633925"/>
            <a:ext cx="8902200" cy="45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Formulate our spatial aggregation workflow using the openEO VITO backend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Using main package: </a:t>
            </a: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largely depends of the </a:t>
            </a:r>
            <a:r>
              <a:rPr b="1" lang="en">
                <a:solidFill>
                  <a:schemeClr val="lt2"/>
                </a:solidFill>
              </a:rPr>
              <a:t>JIPlib</a:t>
            </a:r>
            <a:r>
              <a:rPr lang="en">
                <a:solidFill>
                  <a:schemeClr val="lt2"/>
                </a:solidFill>
              </a:rPr>
              <a:t> library, which is implemented in </a:t>
            </a:r>
            <a:r>
              <a:rPr b="1" lang="en">
                <a:solidFill>
                  <a:schemeClr val="lt2"/>
                </a:solidFill>
              </a:rPr>
              <a:t>C++</a:t>
            </a:r>
            <a:r>
              <a:rPr lang="en">
                <a:solidFill>
                  <a:schemeClr val="lt2"/>
                </a:solidFill>
              </a:rPr>
              <a:t> and contains three main classes: Jim, JimList and VectorOgr. Other dependency in </a:t>
            </a:r>
            <a:r>
              <a:rPr b="1" lang="en">
                <a:solidFill>
                  <a:schemeClr val="lt2"/>
                </a:solidFill>
              </a:rPr>
              <a:t>C++ </a:t>
            </a:r>
            <a:r>
              <a:rPr lang="en">
                <a:solidFill>
                  <a:schemeClr val="lt2"/>
                </a:solidFill>
              </a:rPr>
              <a:t>is </a:t>
            </a:r>
            <a:r>
              <a:rPr b="1" lang="en">
                <a:solidFill>
                  <a:schemeClr val="lt2"/>
                </a:solidFill>
              </a:rPr>
              <a:t>miallib. </a:t>
            </a:r>
            <a:endParaRPr b="1">
              <a:solidFill>
                <a:schemeClr val="lt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</a:pPr>
            <a:r>
              <a:rPr b="1" lang="en">
                <a:solidFill>
                  <a:schemeClr val="lt2"/>
                </a:solidFill>
              </a:rPr>
              <a:t>Jim </a:t>
            </a:r>
            <a:r>
              <a:rPr lang="en">
                <a:solidFill>
                  <a:schemeClr val="lt2"/>
                </a:solidFill>
              </a:rPr>
              <a:t>is the main class to represent raster data objects</a:t>
            </a:r>
            <a:br>
              <a:rPr lang="en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b="1" lang="en">
                <a:solidFill>
                  <a:schemeClr val="lt2"/>
                </a:solidFill>
              </a:rPr>
              <a:t>Have to almost rebuild this open source package due to backend restrictions by </a:t>
            </a:r>
            <a:br>
              <a:rPr b="1" lang="en">
                <a:solidFill>
                  <a:schemeClr val="lt2"/>
                </a:solidFill>
              </a:rPr>
            </a:br>
            <a:r>
              <a:rPr b="1" lang="en">
                <a:solidFill>
                  <a:schemeClr val="lt2"/>
                </a:solidFill>
              </a:rPr>
              <a:t>Italian</a:t>
            </a:r>
            <a:r>
              <a:rPr b="1" lang="en">
                <a:solidFill>
                  <a:schemeClr val="lt2"/>
                </a:solidFill>
              </a:rPr>
              <a:t> government </a:t>
            </a:r>
            <a:r>
              <a:rPr lang="en" sz="1500">
                <a:solidFill>
                  <a:srgbClr val="8AB4F8"/>
                </a:solidFill>
                <a:highlight>
                  <a:srgbClr val="202124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🤌</a:t>
            </a:r>
            <a:br>
              <a:rPr b="1" lang="en">
                <a:solidFill>
                  <a:schemeClr val="lt2"/>
                </a:solidFill>
              </a:rPr>
            </a:br>
            <a:endParaRPr b="1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Then use Python interface via </a:t>
            </a:r>
            <a:r>
              <a:rPr b="1" lang="en">
                <a:solidFill>
                  <a:schemeClr val="lt2"/>
                </a:solidFill>
              </a:rPr>
              <a:t>Simplified Wrapper and Interface Generator (SWIG)</a:t>
            </a:r>
            <a:br>
              <a:rPr b="1" lang="en">
                <a:solidFill>
                  <a:schemeClr val="lt2"/>
                </a:solidFill>
              </a:rPr>
            </a:br>
            <a:br>
              <a:rPr b="1" lang="en">
                <a:solidFill>
                  <a:schemeClr val="lt2"/>
                </a:solidFill>
              </a:rPr>
            </a:br>
            <a:endParaRPr b="1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>
                <a:solidFill>
                  <a:schemeClr val="lt2"/>
                </a:solidFill>
              </a:rPr>
              <a:t>pyjeo</a:t>
            </a:r>
            <a:r>
              <a:rPr lang="en">
                <a:solidFill>
                  <a:schemeClr val="lt2"/>
                </a:solidFill>
              </a:rPr>
              <a:t> supports multi-threading using OpenMP API and setting CPU affinity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4350" y="1158475"/>
            <a:ext cx="1045550" cy="5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