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6" r:id="rId10"/>
    <p:sldId id="267" r:id="rId11"/>
    <p:sldId id="268" r:id="rId12"/>
    <p:sldId id="271" r:id="rId13"/>
    <p:sldId id="270" r:id="rId14"/>
    <p:sldId id="275" r:id="rId15"/>
    <p:sldId id="276" r:id="rId16"/>
    <p:sldId id="272" r:id="rId17"/>
    <p:sldId id="288" r:id="rId18"/>
    <p:sldId id="281" r:id="rId19"/>
    <p:sldId id="289" r:id="rId20"/>
    <p:sldId id="273" r:id="rId21"/>
    <p:sldId id="290" r:id="rId22"/>
    <p:sldId id="279" r:id="rId23"/>
    <p:sldId id="282" r:id="rId24"/>
    <p:sldId id="284" r:id="rId25"/>
    <p:sldId id="283" r:id="rId26"/>
    <p:sldId id="287" r:id="rId27"/>
    <p:sldId id="285" r:id="rId28"/>
    <p:sldId id="286"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Raleway"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42e3e7cd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374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06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7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16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203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806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95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42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474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14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602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335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626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709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922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796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058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32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48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023b403a7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023b403a7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23b403a7a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23b403a7a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0296da1fd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0296da1f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0296da1f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0296da1f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ee0758a19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ee0758a1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0298975d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0298975d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23b403a7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23b403a7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87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1900">
                <a:latin typeface="Times New Roman"/>
                <a:ea typeface="Times New Roman"/>
                <a:cs typeface="Times New Roman"/>
                <a:sym typeface="Times New Roman"/>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6" name="Google Shape;16;p2"/>
          <p:cNvSpPr txBox="1">
            <a:spLocks noGrp="1"/>
          </p:cNvSpPr>
          <p:nvPr>
            <p:ph type="subTitle" idx="1"/>
          </p:nvPr>
        </p:nvSpPr>
        <p:spPr>
          <a:xfrm>
            <a:off x="729625" y="1373575"/>
            <a:ext cx="7688100" cy="3288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7" name="Google Shape;17;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80" name="Google Shape;8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0" name="Google Shape;30;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8" name="Google Shape;38;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7" name="Google Shape;47;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4" name="Google Shape;5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1" name="Google Shape;61;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8" name="Google Shape;68;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9" name="Google Shape;69;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0" name="Google Shape;70;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3" name="Google Shape;73;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999550" y="691878"/>
            <a:ext cx="967425" cy="4493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link.springer.com/chapter/10.1007/978-3-319-77113-7_27" TargetMode="External"/><Relationship Id="rId13" Type="http://schemas.openxmlformats.org/officeDocument/2006/relationships/hyperlink" Target="https://ieeexplore.ieee.org/abstract/document/8891702" TargetMode="External"/><Relationship Id="rId3" Type="http://schemas.openxmlformats.org/officeDocument/2006/relationships/hyperlink" Target="https://ieeexplore.ieee.org/document/10007398" TargetMode="External"/><Relationship Id="rId7" Type="http://schemas.openxmlformats.org/officeDocument/2006/relationships/hyperlink" Target="https://ieeexplore.ieee.org/abstract/document/8384447" TargetMode="External"/><Relationship Id="rId12" Type="http://schemas.openxmlformats.org/officeDocument/2006/relationships/hyperlink" Target="https://aclanthology.org/D18-118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aclanthology.org/2020.figlang-1.4/" TargetMode="External"/><Relationship Id="rId11" Type="http://schemas.openxmlformats.org/officeDocument/2006/relationships/hyperlink" Target="https://ojs.aaai.org/index.php/AAAI/article/view/6496" TargetMode="External"/><Relationship Id="rId5" Type="http://schemas.openxmlformats.org/officeDocument/2006/relationships/hyperlink" Target="https://aclanthology.org/W17-2201/" TargetMode="External"/><Relationship Id="rId10" Type="http://schemas.openxmlformats.org/officeDocument/2006/relationships/hyperlink" Target="https://link.springer.com/chapter/10.1007/978-3-642-40722-2_15" TargetMode="External"/><Relationship Id="rId4" Type="http://schemas.openxmlformats.org/officeDocument/2006/relationships/hyperlink" Target="https://ieeexplore.ieee.org/abstract/document/9292078" TargetMode="External"/><Relationship Id="rId9" Type="http://schemas.openxmlformats.org/officeDocument/2006/relationships/hyperlink" Target="https://arxiv.org/abs/2209.07752" TargetMode="External"/><Relationship Id="rId14" Type="http://schemas.openxmlformats.org/officeDocument/2006/relationships/hyperlink" Target="https://ieeexplore.ieee.org/abstract/document/828330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29450" y="1418375"/>
            <a:ext cx="7688100" cy="1191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a:latin typeface="Times New Roman"/>
                <a:ea typeface="Times New Roman"/>
                <a:cs typeface="Times New Roman"/>
                <a:sym typeface="Times New Roman"/>
              </a:rPr>
              <a:t>UE20CS334 – NLP Project Approval</a:t>
            </a:r>
            <a:endParaRPr sz="3200">
              <a:latin typeface="Times New Roman"/>
              <a:ea typeface="Times New Roman"/>
              <a:cs typeface="Times New Roman"/>
              <a:sym typeface="Times New Roman"/>
            </a:endParaRPr>
          </a:p>
        </p:txBody>
      </p:sp>
      <p:sp>
        <p:nvSpPr>
          <p:cNvPr id="88" name="Google Shape;88;p13"/>
          <p:cNvSpPr txBox="1">
            <a:spLocks noGrp="1"/>
          </p:cNvSpPr>
          <p:nvPr>
            <p:ph type="subTitle" idx="1"/>
          </p:nvPr>
        </p:nvSpPr>
        <p:spPr>
          <a:xfrm>
            <a:off x="510450" y="2761175"/>
            <a:ext cx="8123100" cy="1883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900">
                <a:solidFill>
                  <a:srgbClr val="434343"/>
                </a:solidFill>
                <a:latin typeface="Times New Roman"/>
                <a:ea typeface="Times New Roman"/>
                <a:cs typeface="Times New Roman"/>
                <a:sym typeface="Times New Roman"/>
              </a:rPr>
              <a:t>Project title	: Poetic/Literary Device Detection and Meaning Extraction</a:t>
            </a:r>
            <a:endParaRPr sz="190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endParaRPr sz="583">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rgbClr val="434343"/>
                </a:solidFill>
                <a:latin typeface="Times New Roman"/>
                <a:ea typeface="Times New Roman"/>
                <a:cs typeface="Times New Roman"/>
                <a:sym typeface="Times New Roman"/>
              </a:rPr>
              <a:t>Project ID	: 3</a:t>
            </a:r>
            <a:endParaRPr sz="190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endParaRPr sz="50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rgbClr val="434343"/>
                </a:solidFill>
                <a:latin typeface="Times New Roman"/>
                <a:ea typeface="Times New Roman"/>
                <a:cs typeface="Times New Roman"/>
                <a:sym typeface="Times New Roman"/>
              </a:rPr>
              <a:t>Project Team Students Names: </a:t>
            </a:r>
            <a:endParaRPr sz="190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endParaRPr sz="550">
              <a:solidFill>
                <a:srgbClr val="434343"/>
              </a:solidFill>
              <a:latin typeface="Times New Roman"/>
              <a:ea typeface="Times New Roman"/>
              <a:cs typeface="Times New Roman"/>
              <a:sym typeface="Times New Roman"/>
            </a:endParaRPr>
          </a:p>
          <a:p>
            <a:pPr marL="2286000" lvl="0" indent="457200" algn="l" rtl="0">
              <a:spcBef>
                <a:spcPts val="0"/>
              </a:spcBef>
              <a:spcAft>
                <a:spcPts val="0"/>
              </a:spcAft>
              <a:buNone/>
            </a:pPr>
            <a:r>
              <a:rPr lang="en" sz="1900">
                <a:solidFill>
                  <a:srgbClr val="434343"/>
                </a:solidFill>
                <a:latin typeface="Times New Roman"/>
                <a:ea typeface="Times New Roman"/>
                <a:cs typeface="Times New Roman"/>
                <a:sym typeface="Times New Roman"/>
              </a:rPr>
              <a:t>Ajay Anil Kumar</a:t>
            </a:r>
            <a:endParaRPr sz="1900">
              <a:solidFill>
                <a:srgbClr val="434343"/>
              </a:solidFill>
              <a:latin typeface="Times New Roman"/>
              <a:ea typeface="Times New Roman"/>
              <a:cs typeface="Times New Roman"/>
              <a:sym typeface="Times New Roman"/>
            </a:endParaRPr>
          </a:p>
          <a:p>
            <a:pPr marL="2286000" lvl="0" indent="457200" algn="l" rtl="0">
              <a:spcBef>
                <a:spcPts val="0"/>
              </a:spcBef>
              <a:spcAft>
                <a:spcPts val="0"/>
              </a:spcAft>
              <a:buNone/>
            </a:pPr>
            <a:endParaRPr sz="600">
              <a:solidFill>
                <a:srgbClr val="434343"/>
              </a:solidFill>
              <a:latin typeface="Times New Roman"/>
              <a:ea typeface="Times New Roman"/>
              <a:cs typeface="Times New Roman"/>
              <a:sym typeface="Times New Roman"/>
            </a:endParaRPr>
          </a:p>
          <a:p>
            <a:pPr marL="2286000" lvl="0" indent="457200" algn="l" rtl="0">
              <a:spcBef>
                <a:spcPts val="0"/>
              </a:spcBef>
              <a:spcAft>
                <a:spcPts val="0"/>
              </a:spcAft>
              <a:buNone/>
            </a:pPr>
            <a:r>
              <a:rPr lang="en" sz="1900">
                <a:solidFill>
                  <a:srgbClr val="434343"/>
                </a:solidFill>
                <a:latin typeface="Times New Roman"/>
                <a:ea typeface="Times New Roman"/>
                <a:cs typeface="Times New Roman"/>
                <a:sym typeface="Times New Roman"/>
              </a:rPr>
              <a:t>C V Eswar Sai Reddy</a:t>
            </a:r>
            <a:endParaRPr sz="1900">
              <a:solidFill>
                <a:srgbClr val="434343"/>
              </a:solidFill>
              <a:latin typeface="Times New Roman"/>
              <a:ea typeface="Times New Roman"/>
              <a:cs typeface="Times New Roman"/>
              <a:sym typeface="Times New Roman"/>
            </a:endParaRPr>
          </a:p>
          <a:p>
            <a:pPr marL="2286000" lvl="0" indent="457200" algn="l" rtl="0">
              <a:spcBef>
                <a:spcPts val="0"/>
              </a:spcBef>
              <a:spcAft>
                <a:spcPts val="0"/>
              </a:spcAft>
              <a:buNone/>
            </a:pPr>
            <a:endParaRPr sz="600">
              <a:solidFill>
                <a:srgbClr val="434343"/>
              </a:solidFill>
              <a:latin typeface="Times New Roman"/>
              <a:ea typeface="Times New Roman"/>
              <a:cs typeface="Times New Roman"/>
              <a:sym typeface="Times New Roman"/>
            </a:endParaRPr>
          </a:p>
          <a:p>
            <a:pPr marL="2286000" lvl="0" indent="457200" algn="l" rtl="0">
              <a:spcBef>
                <a:spcPts val="0"/>
              </a:spcBef>
              <a:spcAft>
                <a:spcPts val="0"/>
              </a:spcAft>
              <a:buNone/>
            </a:pPr>
            <a:r>
              <a:rPr lang="en" sz="1900">
                <a:solidFill>
                  <a:srgbClr val="434343"/>
                </a:solidFill>
                <a:latin typeface="Times New Roman"/>
                <a:ea typeface="Times New Roman"/>
                <a:cs typeface="Times New Roman"/>
                <a:sym typeface="Times New Roman"/>
              </a:rPr>
              <a:t>Rudra Narayan Samanta</a:t>
            </a:r>
            <a:endParaRPr sz="1900">
              <a:solidFill>
                <a:srgbClr val="434343"/>
              </a:solidFill>
              <a:latin typeface="Times New Roman"/>
              <a:ea typeface="Times New Roman"/>
              <a:cs typeface="Times New Roman"/>
              <a:sym typeface="Times New Roman"/>
            </a:endParaRPr>
          </a:p>
          <a:p>
            <a:pPr marL="2286000" lvl="0" indent="457200" algn="l" rtl="0">
              <a:spcBef>
                <a:spcPts val="0"/>
              </a:spcBef>
              <a:spcAft>
                <a:spcPts val="0"/>
              </a:spcAft>
              <a:buNone/>
            </a:pPr>
            <a:r>
              <a:rPr lang="en" sz="1900">
                <a:solidFill>
                  <a:srgbClr val="434343"/>
                </a:solidFill>
                <a:latin typeface="Times New Roman"/>
                <a:ea typeface="Times New Roman"/>
                <a:cs typeface="Times New Roman"/>
                <a:sym typeface="Times New Roman"/>
              </a:rPr>
              <a:t> </a:t>
            </a:r>
            <a:endParaRPr sz="1900">
              <a:solidFill>
                <a:srgbClr val="434343"/>
              </a:solidFill>
              <a:latin typeface="Times New Roman"/>
              <a:ea typeface="Times New Roman"/>
              <a:cs typeface="Times New Roman"/>
              <a:sym typeface="Times New Roman"/>
            </a:endParaRPr>
          </a:p>
        </p:txBody>
      </p:sp>
      <p:cxnSp>
        <p:nvCxnSpPr>
          <p:cNvPr id="89" name="Google Shape;89;p13"/>
          <p:cNvCxnSpPr/>
          <p:nvPr/>
        </p:nvCxnSpPr>
        <p:spPr>
          <a:xfrm>
            <a:off x="616800" y="2505850"/>
            <a:ext cx="7910400" cy="243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pPr>
              <a:buSzPts val="891"/>
            </a:pPr>
            <a:r>
              <a:rPr lang="en"/>
              <a:t>Motivation and Scope of the Project</a:t>
            </a:r>
          </a:p>
        </p:txBody>
      </p:sp>
      <p:sp>
        <p:nvSpPr>
          <p:cNvPr id="95" name="Google Shape;95;p14"/>
          <p:cNvSpPr txBox="1">
            <a:spLocks noGrp="1"/>
          </p:cNvSpPr>
          <p:nvPr>
            <p:ph type="subTitle" idx="1"/>
          </p:nvPr>
        </p:nvSpPr>
        <p:spPr>
          <a:xfrm>
            <a:off x="511950" y="1382525"/>
            <a:ext cx="8123100" cy="3620100"/>
          </a:xfrm>
          <a:prstGeom prst="rect">
            <a:avLst/>
          </a:prstGeom>
        </p:spPr>
        <p:txBody>
          <a:bodyPr spcFirstLastPara="1" wrap="square" lIns="91425" tIns="91425" rIns="91425" bIns="91425" anchor="t" anchorCtr="0">
            <a:normAutofit fontScale="92500" lnSpcReduction="20000"/>
          </a:bodyPr>
          <a:lstStyle/>
          <a:p>
            <a:pPr indent="-342900" algn="just">
              <a:lnSpc>
                <a:spcPct val="150000"/>
              </a:lnSpc>
              <a:buClr>
                <a:srgbClr val="434343"/>
              </a:buClr>
              <a:buSzPts val="1800"/>
              <a:buFont typeface="Arial" panose="020B0604020202020204" pitchFamily="34" charset="0"/>
              <a:buChar char="•"/>
            </a:pPr>
            <a:r>
              <a:rPr lang="en" sz="1800" dirty="0"/>
              <a:t>The motivation behind the project "Poetic/Literary Device Detection and Meaning Extraction" is to develop a machine learning approach for the automatic identification and extraction of various poetic and literary devices in text.</a:t>
            </a:r>
          </a:p>
          <a:p>
            <a:pPr indent="-342900" algn="just">
              <a:lnSpc>
                <a:spcPct val="150000"/>
              </a:lnSpc>
              <a:buClr>
                <a:srgbClr val="434343"/>
              </a:buClr>
              <a:buSzPts val="1800"/>
              <a:buFont typeface="Arial" panose="020B0604020202020204" pitchFamily="34" charset="0"/>
              <a:buChar char="•"/>
            </a:pPr>
            <a:r>
              <a:rPr lang="en" sz="1800" dirty="0"/>
              <a:t>The scope of the project includes the development of a model that can detect devices such as similes, metaphors, personification, alliteration, and others. The model will also extract the intended meaning of these devices in context. The project will leverage natural language processing techniques such as part-of-speech tagging, named entity recognition, and sentiment analysis to achieve its objectives.</a:t>
            </a:r>
            <a:endParaRPr lang="en-GB" sz="1800" dirty="0">
              <a:solidFill>
                <a:srgbClr val="434343"/>
              </a:solidFill>
              <a:latin typeface="Times New Roman"/>
              <a:ea typeface="Times New Roman"/>
              <a:cs typeface="Times New Roman"/>
            </a:endParaRP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Tree>
    <p:extLst>
      <p:ext uri="{BB962C8B-B14F-4D97-AF65-F5344CB8AC3E}">
        <p14:creationId xmlns:p14="http://schemas.microsoft.com/office/powerpoint/2010/main" val="227497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a:t>Suggestions from Review - 1</a:t>
            </a:r>
          </a:p>
        </p:txBody>
      </p:sp>
      <p:sp>
        <p:nvSpPr>
          <p:cNvPr id="95" name="Google Shape;95;p14"/>
          <p:cNvSpPr txBox="1">
            <a:spLocks noGrp="1"/>
          </p:cNvSpPr>
          <p:nvPr>
            <p:ph type="subTitle" idx="1"/>
          </p:nvPr>
        </p:nvSpPr>
        <p:spPr>
          <a:xfrm>
            <a:off x="511950" y="1382525"/>
            <a:ext cx="8123100" cy="3620100"/>
          </a:xfrm>
          <a:prstGeom prst="rect">
            <a:avLst/>
          </a:prstGeom>
        </p:spPr>
        <p:txBody>
          <a:bodyPr spcFirstLastPara="1" wrap="square" lIns="91425" tIns="91425" rIns="91425" bIns="91425" anchor="t" anchorCtr="0">
            <a:normAutofit/>
          </a:bodyPr>
          <a:lstStyle/>
          <a:p>
            <a:pPr indent="-342900">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rPr>
              <a:t>Take a deeper dive into various techniques and models </a:t>
            </a: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Tree>
    <p:extLst>
      <p:ext uri="{BB962C8B-B14F-4D97-AF65-F5344CB8AC3E}">
        <p14:creationId xmlns:p14="http://schemas.microsoft.com/office/powerpoint/2010/main" val="311404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703028"/>
            <a:ext cx="7036800" cy="394200"/>
          </a:xfrm>
          <a:prstGeom prst="rect">
            <a:avLst/>
          </a:prstGeom>
        </p:spPr>
        <p:txBody>
          <a:bodyPr spcFirstLastPara="1" wrap="square" lIns="91425" tIns="91425" rIns="91425" bIns="91425" anchor="t" anchorCtr="0">
            <a:noAutofit/>
          </a:bodyPr>
          <a:lstStyle/>
          <a:p>
            <a:r>
              <a:rPr lang="en"/>
              <a:t>Individual Information on Literature Survey</a:t>
            </a:r>
            <a:endParaRPr lang="en-US"/>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graphicFrame>
        <p:nvGraphicFramePr>
          <p:cNvPr id="5" name="Table 5">
            <a:extLst>
              <a:ext uri="{FF2B5EF4-FFF2-40B4-BE49-F238E27FC236}">
                <a16:creationId xmlns:a16="http://schemas.microsoft.com/office/drawing/2014/main" id="{95139474-5EA0-DB0B-0C9C-F8D9BAA4F4F5}"/>
              </a:ext>
            </a:extLst>
          </p:cNvPr>
          <p:cNvGraphicFramePr>
            <a:graphicFrameLocks noGrp="1"/>
          </p:cNvGraphicFramePr>
          <p:nvPr/>
        </p:nvGraphicFramePr>
        <p:xfrm>
          <a:off x="97047" y="1132217"/>
          <a:ext cx="8967669" cy="3898889"/>
        </p:xfrm>
        <a:graphic>
          <a:graphicData uri="http://schemas.openxmlformats.org/drawingml/2006/table">
            <a:tbl>
              <a:tblPr firstRow="1" bandRow="1">
                <a:tableStyleId>{5C22544A-7EE6-4342-B048-85BDC9FD1C3A}</a:tableStyleId>
              </a:tblPr>
              <a:tblGrid>
                <a:gridCol w="582489">
                  <a:extLst>
                    <a:ext uri="{9D8B030D-6E8A-4147-A177-3AD203B41FA5}">
                      <a16:colId xmlns:a16="http://schemas.microsoft.com/office/drawing/2014/main" val="2139222439"/>
                    </a:ext>
                  </a:extLst>
                </a:gridCol>
                <a:gridCol w="1373796">
                  <a:extLst>
                    <a:ext uri="{9D8B030D-6E8A-4147-A177-3AD203B41FA5}">
                      <a16:colId xmlns:a16="http://schemas.microsoft.com/office/drawing/2014/main" val="3663143810"/>
                    </a:ext>
                  </a:extLst>
                </a:gridCol>
                <a:gridCol w="1483701">
                  <a:extLst>
                    <a:ext uri="{9D8B030D-6E8A-4147-A177-3AD203B41FA5}">
                      <a16:colId xmlns:a16="http://schemas.microsoft.com/office/drawing/2014/main" val="2647872253"/>
                    </a:ext>
                  </a:extLst>
                </a:gridCol>
                <a:gridCol w="626451">
                  <a:extLst>
                    <a:ext uri="{9D8B030D-6E8A-4147-A177-3AD203B41FA5}">
                      <a16:colId xmlns:a16="http://schemas.microsoft.com/office/drawing/2014/main" val="3650570505"/>
                    </a:ext>
                  </a:extLst>
                </a:gridCol>
                <a:gridCol w="4901232">
                  <a:extLst>
                    <a:ext uri="{9D8B030D-6E8A-4147-A177-3AD203B41FA5}">
                      <a16:colId xmlns:a16="http://schemas.microsoft.com/office/drawing/2014/main" val="2149451916"/>
                    </a:ext>
                  </a:extLst>
                </a:gridCol>
              </a:tblGrid>
              <a:tr h="447235">
                <a:tc>
                  <a:txBody>
                    <a:bodyPr/>
                    <a:lstStyle/>
                    <a:p>
                      <a:pPr algn="ctr"/>
                      <a:r>
                        <a:rPr lang="en-GB" sz="1200">
                          <a:latin typeface="Times New Roman"/>
                        </a:rPr>
                        <a:t>S.N.</a:t>
                      </a:r>
                    </a:p>
                  </a:txBody>
                  <a:tcPr anchor="ctr">
                    <a:lnL w="12700">
                      <a:solidFill>
                        <a:schemeClr val="tx1"/>
                      </a:solidFill>
                    </a:lnL>
                    <a:lnT w="12700">
                      <a:solidFill>
                        <a:schemeClr val="tx1"/>
                      </a:solidFill>
                    </a:lnT>
                    <a:lnB w="12700">
                      <a:solidFill>
                        <a:schemeClr val="tx1"/>
                      </a:solidFill>
                    </a:lnB>
                  </a:tcPr>
                </a:tc>
                <a:tc>
                  <a:txBody>
                    <a:bodyPr/>
                    <a:lstStyle/>
                    <a:p>
                      <a:pPr algn="ctr"/>
                      <a:r>
                        <a:rPr lang="en-GB" sz="1200">
                          <a:latin typeface="Times New Roman"/>
                        </a:rPr>
                        <a:t>Name of the Student</a:t>
                      </a:r>
                    </a:p>
                  </a:txBody>
                  <a:tcPr anchor="ctr">
                    <a:lnT w="12700">
                      <a:solidFill>
                        <a:schemeClr val="tx1"/>
                      </a:solidFill>
                    </a:lnT>
                    <a:lnB w="12700">
                      <a:solidFill>
                        <a:schemeClr val="tx1"/>
                      </a:solidFill>
                    </a:lnB>
                  </a:tcPr>
                </a:tc>
                <a:tc>
                  <a:txBody>
                    <a:bodyPr/>
                    <a:lstStyle/>
                    <a:p>
                      <a:pPr algn="ctr"/>
                      <a:r>
                        <a:rPr lang="en-GB" sz="1200">
                          <a:latin typeface="Times New Roman"/>
                        </a:rPr>
                        <a:t>SRN</a:t>
                      </a:r>
                    </a:p>
                  </a:txBody>
                  <a:tcPr anchor="ctr">
                    <a:lnT w="12700">
                      <a:solidFill>
                        <a:schemeClr val="tx1"/>
                      </a:solidFill>
                    </a:lnT>
                    <a:lnB w="12700">
                      <a:solidFill>
                        <a:schemeClr val="tx1"/>
                      </a:solidFill>
                    </a:lnB>
                  </a:tcPr>
                </a:tc>
                <a:tc>
                  <a:txBody>
                    <a:bodyPr/>
                    <a:lstStyle/>
                    <a:p>
                      <a:pPr algn="ctr"/>
                      <a:r>
                        <a:rPr lang="en-GB" sz="1200">
                          <a:latin typeface="Times New Roman"/>
                        </a:rPr>
                        <a:t>Paper</a:t>
                      </a:r>
                    </a:p>
                  </a:txBody>
                  <a:tcPr anchor="ctr">
                    <a:lnT w="12700">
                      <a:solidFill>
                        <a:schemeClr val="tx1"/>
                      </a:solidFill>
                    </a:lnT>
                    <a:lnB w="12700">
                      <a:solidFill>
                        <a:schemeClr val="tx1"/>
                      </a:solidFill>
                    </a:lnB>
                  </a:tcPr>
                </a:tc>
                <a:tc>
                  <a:txBody>
                    <a:bodyPr/>
                    <a:lstStyle/>
                    <a:p>
                      <a:pPr algn="ctr"/>
                      <a:r>
                        <a:rPr lang="en-GB" sz="1200">
                          <a:latin typeface="Times New Roman"/>
                        </a:rPr>
                        <a:t>Paper Title</a:t>
                      </a:r>
                    </a:p>
                  </a:txBody>
                  <a:tcPr anchor="ctr">
                    <a:lnR w="12700">
                      <a:solidFill>
                        <a:schemeClr val="tx1"/>
                      </a:solidFill>
                    </a:lnR>
                    <a:lnT w="12700">
                      <a:solidFill>
                        <a:schemeClr val="tx1"/>
                      </a:solidFill>
                    </a:lnT>
                    <a:lnB w="12700">
                      <a:solidFill>
                        <a:schemeClr val="tx1"/>
                      </a:solidFill>
                    </a:lnB>
                    <a:solidFill>
                      <a:srgbClr val="595959"/>
                    </a:solidFill>
                  </a:tcPr>
                </a:tc>
                <a:extLst>
                  <a:ext uri="{0D108BD9-81ED-4DB2-BD59-A6C34878D82A}">
                    <a16:rowId xmlns:a16="http://schemas.microsoft.com/office/drawing/2014/main" val="3969568768"/>
                  </a:ext>
                </a:extLst>
              </a:tr>
              <a:tr h="276859">
                <a:tc rowSpan="4">
                  <a:txBody>
                    <a:bodyPr/>
                    <a:lstStyle/>
                    <a:p>
                      <a:pPr algn="ctr"/>
                      <a:r>
                        <a:rPr lang="en-GB" sz="1200">
                          <a:solidFill>
                            <a:srgbClr val="595959"/>
                          </a:solidFill>
                          <a:latin typeface="Times New Roman"/>
                        </a:rPr>
                        <a:t>1</a:t>
                      </a:r>
                      <a:endParaRPr lang="en-US">
                        <a:latin typeface="Times New Roman"/>
                      </a:endParaRPr>
                    </a:p>
                  </a:txBody>
                  <a:tcPr anchor="ctr">
                    <a:lnL w="12700">
                      <a:solidFill>
                        <a:schemeClr val="tx1"/>
                      </a:solidFill>
                    </a:lnL>
                    <a:lnT w="12700">
                      <a:solidFill>
                        <a:schemeClr val="tx1"/>
                      </a:solidFill>
                    </a:lnT>
                    <a:lnB w="12700">
                      <a:solidFill>
                        <a:schemeClr val="tx1"/>
                      </a:solidFill>
                    </a:lnB>
                  </a:tcPr>
                </a:tc>
                <a:tc rowSpan="4">
                  <a:txBody>
                    <a:bodyPr/>
                    <a:lstStyle/>
                    <a:p>
                      <a:pPr algn="ctr"/>
                      <a:r>
                        <a:rPr lang="en-GB" sz="1200">
                          <a:solidFill>
                            <a:srgbClr val="595959"/>
                          </a:solidFill>
                          <a:latin typeface="Times New Roman"/>
                        </a:rPr>
                        <a:t>Ajay Anil Kumar</a:t>
                      </a:r>
                    </a:p>
                  </a:txBody>
                  <a:tcPr anchor="ctr">
                    <a:lnT w="12700">
                      <a:solidFill>
                        <a:schemeClr val="tx1"/>
                      </a:solidFill>
                    </a:lnT>
                    <a:lnB w="12700">
                      <a:solidFill>
                        <a:schemeClr val="tx1"/>
                      </a:solidFill>
                    </a:lnB>
                  </a:tcPr>
                </a:tc>
                <a:tc rowSpan="4">
                  <a:txBody>
                    <a:bodyPr/>
                    <a:lstStyle/>
                    <a:p>
                      <a:pPr algn="ctr"/>
                      <a:r>
                        <a:rPr lang="en-GB" sz="1200">
                          <a:solidFill>
                            <a:srgbClr val="595959"/>
                          </a:solidFill>
                          <a:latin typeface="Times New Roman"/>
                        </a:rPr>
                        <a:t>PES2UG20CS028</a:t>
                      </a:r>
                    </a:p>
                  </a:txBody>
                  <a:tcPr anchor="ctr">
                    <a:lnT w="12700">
                      <a:solidFill>
                        <a:schemeClr val="tx1"/>
                      </a:solidFill>
                    </a:lnT>
                    <a:lnB w="12700">
                      <a:solidFill>
                        <a:schemeClr val="tx1"/>
                      </a:solidFill>
                    </a:lnB>
                  </a:tcPr>
                </a:tc>
                <a:tc>
                  <a:txBody>
                    <a:bodyPr/>
                    <a:lstStyle/>
                    <a:p>
                      <a:pPr algn="ctr"/>
                      <a:r>
                        <a:rPr lang="en-GB" sz="1200">
                          <a:solidFill>
                            <a:srgbClr val="595959"/>
                          </a:solidFill>
                          <a:latin typeface="Times New Roman"/>
                        </a:rPr>
                        <a:t>1</a:t>
                      </a:r>
                    </a:p>
                  </a:txBody>
                  <a:tcPr>
                    <a:lnT w="12700">
                      <a:solidFill>
                        <a:schemeClr val="tx1"/>
                      </a:solidFill>
                    </a:lnT>
                  </a:tcPr>
                </a:tc>
                <a:tc>
                  <a:txBody>
                    <a:bodyPr/>
                    <a:lstStyle/>
                    <a:p>
                      <a:pPr algn="l"/>
                      <a:r>
                        <a:rPr lang="en-GB" sz="1000" b="0">
                          <a:solidFill>
                            <a:srgbClr val="3B3B3B"/>
                          </a:solidFill>
                          <a:latin typeface="Times New Roman"/>
                          <a:hlinkClick r:id="rId3">
                            <a:extLst>
                              <a:ext uri="{A12FA001-AC4F-418D-AE19-62706E023703}">
                                <ahyp:hlinkClr xmlns:ahyp="http://schemas.microsoft.com/office/drawing/2018/hyperlinkcolor" val="tx"/>
                              </a:ext>
                            </a:extLst>
                          </a:hlinkClick>
                        </a:rPr>
                        <a:t>Deep Learning Metaphor Detection with Emotion-Cognition Association</a:t>
                      </a:r>
                      <a:r>
                        <a:rPr lang="en-GB" sz="1000" b="0">
                          <a:solidFill>
                            <a:srgbClr val="3B3B3B"/>
                          </a:solidFill>
                          <a:latin typeface="Times New Roman"/>
                        </a:rPr>
                        <a:t> </a:t>
                      </a:r>
                    </a:p>
                  </a:txBody>
                  <a:tcPr>
                    <a:lnR w="12700">
                      <a:solidFill>
                        <a:schemeClr val="tx1"/>
                      </a:solidFill>
                    </a:lnR>
                    <a:lnT w="12700">
                      <a:solidFill>
                        <a:schemeClr val="tx1"/>
                      </a:solidFill>
                    </a:lnT>
                  </a:tcPr>
                </a:tc>
                <a:extLst>
                  <a:ext uri="{0D108BD9-81ED-4DB2-BD59-A6C34878D82A}">
                    <a16:rowId xmlns:a16="http://schemas.microsoft.com/office/drawing/2014/main" val="633148114"/>
                  </a:ext>
                </a:extLst>
              </a:tr>
              <a:tr h="276859">
                <a:tc vMerge="1">
                  <a:txBody>
                    <a:bodyPr/>
                    <a:lstStyle/>
                    <a:p>
                      <a:endParaRPr lang="en-GB" sz="1200">
                        <a:solidFill>
                          <a:srgbClr val="595959"/>
                        </a:solidFill>
                      </a:endParaRPr>
                    </a:p>
                  </a:txBody>
                  <a:tcPr>
                    <a:lnL w="12700">
                      <a:solidFill>
                        <a:schemeClr val="tx1"/>
                      </a:solidFill>
                    </a:lnL>
                  </a:tcPr>
                </a:tc>
                <a:tc vMerge="1">
                  <a:txBody>
                    <a:bodyPr/>
                    <a:lstStyle/>
                    <a:p>
                      <a:endParaRPr lang="en-US"/>
                    </a:p>
                  </a:txBody>
                  <a:tcPr/>
                </a:tc>
                <a:tc vMerge="1">
                  <a:txBody>
                    <a:bodyPr/>
                    <a:lstStyle/>
                    <a:p>
                      <a:endParaRPr lang="en-US"/>
                    </a:p>
                  </a:txBody>
                  <a:tcPr/>
                </a:tc>
                <a:tc>
                  <a:txBody>
                    <a:bodyPr/>
                    <a:lstStyle/>
                    <a:p>
                      <a:pPr algn="ctr"/>
                      <a:r>
                        <a:rPr lang="en-GB" sz="1200">
                          <a:solidFill>
                            <a:srgbClr val="595959"/>
                          </a:solidFill>
                          <a:latin typeface="Times New Roman"/>
                        </a:rPr>
                        <a:t>2</a:t>
                      </a:r>
                    </a:p>
                  </a:txBody>
                  <a:tcPr/>
                </a:tc>
                <a:tc>
                  <a:txBody>
                    <a:bodyPr/>
                    <a:lstStyle/>
                    <a:p>
                      <a:pPr lvl="0" algn="l">
                        <a:buNone/>
                      </a:pPr>
                      <a:r>
                        <a:rPr lang="en-GB" sz="1000" b="0" i="0" u="none" strike="noStrike" noProof="0">
                          <a:solidFill>
                            <a:srgbClr val="3B3B3B"/>
                          </a:solidFill>
                          <a:latin typeface="Times New Roman"/>
                          <a:hlinkClick r:id="rId4">
                            <a:extLst>
                              <a:ext uri="{A12FA001-AC4F-418D-AE19-62706E023703}">
                                <ahyp:hlinkClr xmlns:ahyp="http://schemas.microsoft.com/office/drawing/2018/hyperlinkcolor" val="tx"/>
                              </a:ext>
                            </a:extLst>
                          </a:hlinkClick>
                        </a:rPr>
                        <a:t>A Knowledge Graph Embedding Approach for Metaphor Processing</a:t>
                      </a:r>
                      <a:endParaRPr lang="en-US" sz="1000" b="0">
                        <a:solidFill>
                          <a:srgbClr val="3B3B3B"/>
                        </a:solidFill>
                        <a:latin typeface="Times New Roman"/>
                        <a:hlinkClick r:id="" action="ppaction://noaction">
                          <a:extLst>
                            <a:ext uri="{A12FA001-AC4F-418D-AE19-62706E023703}">
                              <ahyp:hlinkClr xmlns:ahyp="http://schemas.microsoft.com/office/drawing/2018/hyperlinkcolor" val="tx"/>
                            </a:ext>
                          </a:extLst>
                        </a:hlinkClick>
                      </a:endParaRPr>
                    </a:p>
                  </a:txBody>
                  <a:tcPr>
                    <a:lnR w="12700">
                      <a:solidFill>
                        <a:schemeClr val="tx1"/>
                      </a:solidFill>
                    </a:lnR>
                  </a:tcPr>
                </a:tc>
                <a:extLst>
                  <a:ext uri="{0D108BD9-81ED-4DB2-BD59-A6C34878D82A}">
                    <a16:rowId xmlns:a16="http://schemas.microsoft.com/office/drawing/2014/main" val="3209669698"/>
                  </a:ext>
                </a:extLst>
              </a:tr>
              <a:tr h="276859">
                <a:tc vMerge="1">
                  <a:txBody>
                    <a:bodyPr/>
                    <a:lstStyle/>
                    <a:p>
                      <a:endParaRPr lang="en-GB" sz="1200">
                        <a:solidFill>
                          <a:srgbClr val="595959"/>
                        </a:solidFill>
                      </a:endParaRPr>
                    </a:p>
                  </a:txBody>
                  <a:tcPr>
                    <a:lnL w="12700">
                      <a:solidFill>
                        <a:schemeClr val="tx1"/>
                      </a:solidFill>
                    </a:lnL>
                  </a:tcPr>
                </a:tc>
                <a:tc vMerge="1">
                  <a:txBody>
                    <a:bodyPr/>
                    <a:lstStyle/>
                    <a:p>
                      <a:endParaRPr lang="en-US"/>
                    </a:p>
                  </a:txBody>
                  <a:tcPr/>
                </a:tc>
                <a:tc vMerge="1">
                  <a:txBody>
                    <a:bodyPr/>
                    <a:lstStyle/>
                    <a:p>
                      <a:endParaRPr lang="en-US"/>
                    </a:p>
                  </a:txBody>
                  <a:tcPr/>
                </a:tc>
                <a:tc>
                  <a:txBody>
                    <a:bodyPr/>
                    <a:lstStyle/>
                    <a:p>
                      <a:pPr algn="ctr"/>
                      <a:r>
                        <a:rPr lang="en-GB" sz="1200">
                          <a:solidFill>
                            <a:srgbClr val="595959"/>
                          </a:solidFill>
                          <a:latin typeface="Times New Roman"/>
                        </a:rPr>
                        <a:t>3</a:t>
                      </a:r>
                    </a:p>
                  </a:txBody>
                  <a:tcPr/>
                </a:tc>
                <a:tc>
                  <a:txBody>
                    <a:bodyPr/>
                    <a:lstStyle/>
                    <a:p>
                      <a:pPr lvl="0" algn="l">
                        <a:buNone/>
                      </a:pPr>
                      <a:r>
                        <a:rPr lang="en-GB" sz="1000" b="0" i="0" u="none" strike="noStrike" noProof="0">
                          <a:solidFill>
                            <a:srgbClr val="3B3B3B"/>
                          </a:solidFill>
                          <a:latin typeface="Times New Roman"/>
                          <a:hlinkClick r:id="rId5">
                            <a:extLst>
                              <a:ext uri="{A12FA001-AC4F-418D-AE19-62706E023703}">
                                <ahyp:hlinkClr xmlns:ahyp="http://schemas.microsoft.com/office/drawing/2018/hyperlinkcolor" val="tx"/>
                              </a:ext>
                            </a:extLst>
                          </a:hlinkClick>
                        </a:rPr>
                        <a:t>Metaphor Detection in a Poetry Corpus</a:t>
                      </a:r>
                      <a:endParaRPr lang="en-US" sz="1000">
                        <a:solidFill>
                          <a:srgbClr val="3B3B3B"/>
                        </a:solidFill>
                        <a:latin typeface="Times New Roman"/>
                        <a:hlinkClick r:id="rId5">
                          <a:extLst>
                            <a:ext uri="{A12FA001-AC4F-418D-AE19-62706E023703}">
                              <ahyp:hlinkClr xmlns:ahyp="http://schemas.microsoft.com/office/drawing/2018/hyperlinkcolor" val="tx"/>
                            </a:ext>
                          </a:extLst>
                        </a:hlinkClick>
                      </a:endParaRPr>
                    </a:p>
                  </a:txBody>
                  <a:tcPr>
                    <a:lnR w="12700">
                      <a:solidFill>
                        <a:schemeClr val="tx1"/>
                      </a:solidFill>
                    </a:lnR>
                  </a:tcPr>
                </a:tc>
                <a:extLst>
                  <a:ext uri="{0D108BD9-81ED-4DB2-BD59-A6C34878D82A}">
                    <a16:rowId xmlns:a16="http://schemas.microsoft.com/office/drawing/2014/main" val="1631981960"/>
                  </a:ext>
                </a:extLst>
              </a:tr>
              <a:tr h="276859">
                <a:tc vMerge="1">
                  <a:txBody>
                    <a:bodyPr/>
                    <a:lstStyle/>
                    <a:p>
                      <a:endParaRPr lang="en-GB" sz="1200">
                        <a:solidFill>
                          <a:srgbClr val="595959"/>
                        </a:solidFill>
                      </a:endParaRPr>
                    </a:p>
                  </a:txBody>
                  <a:tcPr>
                    <a:lnL w="12700">
                      <a:solidFill>
                        <a:schemeClr val="tx1"/>
                      </a:solidFill>
                    </a:lnL>
                    <a:lnB w="12700">
                      <a:solidFill>
                        <a:schemeClr val="tx1"/>
                      </a:solidFill>
                    </a:lnB>
                  </a:tcPr>
                </a:tc>
                <a:tc vMerge="1">
                  <a:txBody>
                    <a:bodyPr/>
                    <a:lstStyle/>
                    <a:p>
                      <a:endParaRPr lang="en-US"/>
                    </a:p>
                  </a:txBody>
                  <a:tcPr/>
                </a:tc>
                <a:tc vMerge="1">
                  <a:txBody>
                    <a:bodyPr/>
                    <a:lstStyle/>
                    <a:p>
                      <a:endParaRPr lang="en-US"/>
                    </a:p>
                  </a:txBody>
                  <a:tcPr/>
                </a:tc>
                <a:tc>
                  <a:txBody>
                    <a:bodyPr/>
                    <a:lstStyle/>
                    <a:p>
                      <a:pPr algn="ctr"/>
                      <a:r>
                        <a:rPr lang="en-GB" sz="1200">
                          <a:solidFill>
                            <a:srgbClr val="595959"/>
                          </a:solidFill>
                          <a:latin typeface="Times New Roman"/>
                        </a:rPr>
                        <a:t>4</a:t>
                      </a:r>
                    </a:p>
                  </a:txBody>
                  <a:tcPr>
                    <a:lnB w="12700">
                      <a:solidFill>
                        <a:schemeClr val="tx1"/>
                      </a:solidFill>
                    </a:lnB>
                  </a:tcPr>
                </a:tc>
                <a:tc>
                  <a:txBody>
                    <a:bodyPr/>
                    <a:lstStyle/>
                    <a:p>
                      <a:pPr lvl="0" algn="l">
                        <a:lnSpc>
                          <a:spcPct val="100000"/>
                        </a:lnSpc>
                        <a:spcBef>
                          <a:spcPts val="0"/>
                        </a:spcBef>
                        <a:spcAft>
                          <a:spcPts val="0"/>
                        </a:spcAft>
                        <a:buNone/>
                      </a:pPr>
                      <a:r>
                        <a:rPr lang="en-GB" sz="1000" b="0" i="0" u="none" strike="noStrike" noProof="0">
                          <a:solidFill>
                            <a:srgbClr val="3B3B3B"/>
                          </a:solidFill>
                          <a:latin typeface="Times New Roman"/>
                          <a:hlinkClick r:id="rId6">
                            <a:extLst>
                              <a:ext uri="{A12FA001-AC4F-418D-AE19-62706E023703}">
                                <ahyp:hlinkClr xmlns:ahyp="http://schemas.microsoft.com/office/drawing/2018/hyperlinkcolor" val="tx"/>
                              </a:ext>
                            </a:extLst>
                          </a:hlinkClick>
                        </a:rPr>
                        <a:t>DeepMet: A Reading Comprehension Paradigm for Token-level Metaphor Detection</a:t>
                      </a:r>
                      <a:endParaRPr lang="en-GB" sz="1000">
                        <a:solidFill>
                          <a:srgbClr val="3B3B3B"/>
                        </a:solidFill>
                        <a:latin typeface="Times New Roman"/>
                        <a:hlinkClick r:id="rId6">
                          <a:extLst>
                            <a:ext uri="{A12FA001-AC4F-418D-AE19-62706E023703}">
                              <ahyp:hlinkClr xmlns:ahyp="http://schemas.microsoft.com/office/drawing/2018/hyperlinkcolor" val="tx"/>
                            </a:ext>
                          </a:extLst>
                        </a:hlinkClick>
                      </a:endParaRPr>
                    </a:p>
                  </a:txBody>
                  <a:tcPr>
                    <a:lnR w="12700">
                      <a:solidFill>
                        <a:schemeClr val="tx1"/>
                      </a:solidFill>
                    </a:lnR>
                    <a:lnB w="12700">
                      <a:solidFill>
                        <a:schemeClr val="tx1"/>
                      </a:solidFill>
                    </a:lnB>
                  </a:tcPr>
                </a:tc>
                <a:extLst>
                  <a:ext uri="{0D108BD9-81ED-4DB2-BD59-A6C34878D82A}">
                    <a16:rowId xmlns:a16="http://schemas.microsoft.com/office/drawing/2014/main" val="4184157326"/>
                  </a:ext>
                </a:extLst>
              </a:tr>
              <a:tr h="276859">
                <a:tc rowSpan="4">
                  <a:txBody>
                    <a:bodyPr/>
                    <a:lstStyle/>
                    <a:p>
                      <a:pPr lvl="0" algn="ctr">
                        <a:buNone/>
                      </a:pPr>
                      <a:r>
                        <a:rPr lang="en-GB" sz="1200">
                          <a:solidFill>
                            <a:srgbClr val="595959"/>
                          </a:solidFill>
                          <a:latin typeface="Times New Roman"/>
                        </a:rPr>
                        <a:t>2</a:t>
                      </a:r>
                    </a:p>
                  </a:txBody>
                  <a:tcPr anchor="ctr">
                    <a:lnL w="12700">
                      <a:solidFill>
                        <a:schemeClr val="tx1"/>
                      </a:solidFill>
                    </a:lnL>
                    <a:lnT w="12700">
                      <a:solidFill>
                        <a:schemeClr val="tx1"/>
                      </a:solidFill>
                    </a:lnT>
                    <a:lnB w="12700">
                      <a:solidFill>
                        <a:schemeClr val="tx1"/>
                      </a:solidFill>
                    </a:lnB>
                    <a:solidFill>
                      <a:srgbClr val="EAEAEA"/>
                    </a:solidFill>
                  </a:tcPr>
                </a:tc>
                <a:tc rowSpan="4">
                  <a:txBody>
                    <a:bodyPr/>
                    <a:lstStyle/>
                    <a:p>
                      <a:pPr lvl="0" algn="ctr">
                        <a:buNone/>
                      </a:pPr>
                      <a:r>
                        <a:rPr lang="en-GB" sz="1200">
                          <a:solidFill>
                            <a:srgbClr val="595959"/>
                          </a:solidFill>
                          <a:latin typeface="Times New Roman"/>
                        </a:rPr>
                        <a:t>C V Eswar Sai Reddy</a:t>
                      </a:r>
                    </a:p>
                  </a:txBody>
                  <a:tcPr anchor="ctr">
                    <a:lnT w="12700">
                      <a:solidFill>
                        <a:schemeClr val="tx1"/>
                      </a:solidFill>
                    </a:lnT>
                    <a:lnB w="12700">
                      <a:solidFill>
                        <a:schemeClr val="tx1"/>
                      </a:solidFill>
                    </a:lnB>
                    <a:solidFill>
                      <a:srgbClr val="EAEAEA"/>
                    </a:solidFill>
                  </a:tcPr>
                </a:tc>
                <a:tc rowSpan="4">
                  <a:txBody>
                    <a:bodyPr/>
                    <a:lstStyle/>
                    <a:p>
                      <a:pPr lvl="0" algn="ctr">
                        <a:buNone/>
                      </a:pPr>
                      <a:r>
                        <a:rPr lang="en-GB" sz="1200">
                          <a:solidFill>
                            <a:srgbClr val="595959"/>
                          </a:solidFill>
                          <a:latin typeface="Times New Roman"/>
                        </a:rPr>
                        <a:t>PES2UG20CS096</a:t>
                      </a:r>
                    </a:p>
                  </a:txBody>
                  <a:tcPr anchor="ctr">
                    <a:lnT w="12700">
                      <a:solidFill>
                        <a:schemeClr val="tx1"/>
                      </a:solidFill>
                    </a:lnT>
                    <a:lnB w="12700">
                      <a:solidFill>
                        <a:schemeClr val="tx1"/>
                      </a:solidFill>
                    </a:lnB>
                    <a:solidFill>
                      <a:srgbClr val="EAEAEA"/>
                    </a:solidFill>
                  </a:tcPr>
                </a:tc>
                <a:tc>
                  <a:txBody>
                    <a:bodyPr/>
                    <a:lstStyle/>
                    <a:p>
                      <a:pPr lvl="0" algn="ctr">
                        <a:buNone/>
                      </a:pPr>
                      <a:r>
                        <a:rPr lang="en-GB" sz="1200">
                          <a:solidFill>
                            <a:srgbClr val="595959"/>
                          </a:solidFill>
                          <a:latin typeface="Times New Roman"/>
                        </a:rPr>
                        <a:t>5</a:t>
                      </a:r>
                    </a:p>
                  </a:txBody>
                  <a:tcPr>
                    <a:lnT w="12700">
                      <a:solidFill>
                        <a:schemeClr val="tx1"/>
                      </a:solidFill>
                    </a:lnT>
                  </a:tcPr>
                </a:tc>
                <a:tc>
                  <a:txBody>
                    <a:bodyPr/>
                    <a:lstStyle/>
                    <a:p>
                      <a:pPr lvl="0" algn="l">
                        <a:buNone/>
                      </a:pPr>
                      <a:r>
                        <a:rPr lang="en-GB" sz="1000" b="0" i="0" u="none" strike="noStrike" noProof="0">
                          <a:solidFill>
                            <a:srgbClr val="3B3B3B"/>
                          </a:solidFill>
                          <a:latin typeface="Times New Roman"/>
                          <a:hlinkClick r:id="rId7">
                            <a:extLst>
                              <a:ext uri="{A12FA001-AC4F-418D-AE19-62706E023703}">
                                <ahyp:hlinkClr xmlns:ahyp="http://schemas.microsoft.com/office/drawing/2018/hyperlinkcolor" val="tx"/>
                              </a:ext>
                            </a:extLst>
                          </a:hlinkClick>
                        </a:rPr>
                        <a:t>Detecting oxymoron in a single statement (Oxymoron)</a:t>
                      </a:r>
                      <a:endParaRPr lang="en-US" sz="1000" b="0">
                        <a:solidFill>
                          <a:srgbClr val="3B3B3B"/>
                        </a:solidFill>
                        <a:latin typeface="Times New Roman"/>
                      </a:endParaRPr>
                    </a:p>
                  </a:txBody>
                  <a:tcPr>
                    <a:lnR w="12700">
                      <a:solidFill>
                        <a:schemeClr val="tx1"/>
                      </a:solidFill>
                    </a:lnR>
                    <a:lnT w="12700">
                      <a:solidFill>
                        <a:schemeClr val="tx1"/>
                      </a:solidFill>
                    </a:lnT>
                  </a:tcPr>
                </a:tc>
                <a:extLst>
                  <a:ext uri="{0D108BD9-81ED-4DB2-BD59-A6C34878D82A}">
                    <a16:rowId xmlns:a16="http://schemas.microsoft.com/office/drawing/2014/main" val="260503568"/>
                  </a:ext>
                </a:extLst>
              </a:tr>
              <a:tr h="276859">
                <a:tc vMerge="1">
                  <a:txBody>
                    <a:bodyPr/>
                    <a:lstStyle/>
                    <a:p>
                      <a:endParaRPr lang="en-US"/>
                    </a:p>
                  </a:txBody>
                  <a:tcPr>
                    <a:lnL w="12700">
                      <a:solidFill>
                        <a:schemeClr val="tx1"/>
                      </a:solidFill>
                    </a:lnL>
                  </a:tcPr>
                </a:tc>
                <a:tc vMerge="1">
                  <a:txBody>
                    <a:bodyPr/>
                    <a:lstStyle/>
                    <a:p>
                      <a:endParaRPr lang="en-US"/>
                    </a:p>
                  </a:txBody>
                  <a:tcPr/>
                </a:tc>
                <a:tc vMerge="1">
                  <a:txBody>
                    <a:bodyPr/>
                    <a:lstStyle/>
                    <a:p>
                      <a:endParaRPr lang="en-US"/>
                    </a:p>
                  </a:txBody>
                  <a:tcPr/>
                </a:tc>
                <a:tc>
                  <a:txBody>
                    <a:bodyPr/>
                    <a:lstStyle/>
                    <a:p>
                      <a:pPr lvl="0" algn="ctr">
                        <a:buNone/>
                      </a:pPr>
                      <a:r>
                        <a:rPr lang="en-GB" sz="1200">
                          <a:solidFill>
                            <a:srgbClr val="595959"/>
                          </a:solidFill>
                          <a:latin typeface="Times New Roman"/>
                        </a:rPr>
                        <a:t>6</a:t>
                      </a:r>
                    </a:p>
                  </a:txBody>
                  <a:tcPr/>
                </a:tc>
                <a:tc>
                  <a:txBody>
                    <a:bodyPr/>
                    <a:lstStyle/>
                    <a:p>
                      <a:pPr lvl="0" algn="l">
                        <a:buNone/>
                      </a:pPr>
                      <a:r>
                        <a:rPr lang="en-GB" sz="1000" b="0" i="0" u="none" strike="noStrike" noProof="0">
                          <a:solidFill>
                            <a:srgbClr val="3B3B3B"/>
                          </a:solidFill>
                          <a:latin typeface="Times New Roman"/>
                          <a:hlinkClick r:id="rId8">
                            <a:extLst>
                              <a:ext uri="{A12FA001-AC4F-418D-AE19-62706E023703}">
                                <ahyp:hlinkClr xmlns:ahyp="http://schemas.microsoft.com/office/drawing/2018/hyperlinkcolor" val="tx"/>
                              </a:ext>
                            </a:extLst>
                          </a:hlinkClick>
                        </a:rPr>
                        <a:t>The Enrichment of Arabic WordNet Antonym Relations (Oxymoron)</a:t>
                      </a:r>
                      <a:endParaRPr lang="en-US" sz="1000" b="0">
                        <a:solidFill>
                          <a:srgbClr val="3B3B3B"/>
                        </a:solidFill>
                        <a:latin typeface="Times New Roman"/>
                      </a:endParaRPr>
                    </a:p>
                  </a:txBody>
                  <a:tcPr>
                    <a:lnR w="12700">
                      <a:solidFill>
                        <a:schemeClr val="tx1"/>
                      </a:solidFill>
                    </a:lnR>
                  </a:tcPr>
                </a:tc>
                <a:extLst>
                  <a:ext uri="{0D108BD9-81ED-4DB2-BD59-A6C34878D82A}">
                    <a16:rowId xmlns:a16="http://schemas.microsoft.com/office/drawing/2014/main" val="3314135335"/>
                  </a:ext>
                </a:extLst>
              </a:tr>
              <a:tr h="276859">
                <a:tc vMerge="1">
                  <a:txBody>
                    <a:bodyPr/>
                    <a:lstStyle/>
                    <a:p>
                      <a:endParaRPr lang="en-GB" sz="1200">
                        <a:solidFill>
                          <a:srgbClr val="595959"/>
                        </a:solidFill>
                      </a:endParaRPr>
                    </a:p>
                  </a:txBody>
                  <a:tcPr>
                    <a:lnL w="12700">
                      <a:solidFill>
                        <a:schemeClr val="tx1"/>
                      </a:solidFill>
                    </a:lnL>
                  </a:tcPr>
                </a:tc>
                <a:tc vMerge="1">
                  <a:txBody>
                    <a:bodyPr/>
                    <a:lstStyle/>
                    <a:p>
                      <a:endParaRPr lang="en-US"/>
                    </a:p>
                  </a:txBody>
                  <a:tcPr/>
                </a:tc>
                <a:tc vMerge="1">
                  <a:txBody>
                    <a:bodyPr/>
                    <a:lstStyle/>
                    <a:p>
                      <a:endParaRPr lang="en-US"/>
                    </a:p>
                  </a:txBody>
                  <a:tcPr/>
                </a:tc>
                <a:tc>
                  <a:txBody>
                    <a:bodyPr/>
                    <a:lstStyle/>
                    <a:p>
                      <a:pPr algn="ctr"/>
                      <a:r>
                        <a:rPr lang="en-GB" sz="1200">
                          <a:solidFill>
                            <a:srgbClr val="595959"/>
                          </a:solidFill>
                          <a:latin typeface="Times New Roman"/>
                        </a:rPr>
                        <a:t>7</a:t>
                      </a:r>
                    </a:p>
                  </a:txBody>
                  <a:tcPr/>
                </a:tc>
                <a:tc>
                  <a:txBody>
                    <a:bodyPr/>
                    <a:lstStyle/>
                    <a:p>
                      <a:pPr lvl="0" algn="l">
                        <a:lnSpc>
                          <a:spcPct val="100000"/>
                        </a:lnSpc>
                        <a:spcBef>
                          <a:spcPts val="0"/>
                        </a:spcBef>
                        <a:spcAft>
                          <a:spcPts val="0"/>
                        </a:spcAft>
                        <a:buNone/>
                      </a:pPr>
                      <a:r>
                        <a:rPr lang="en-GB" sz="1000" b="0" i="0" u="none" strike="noStrike" noProof="0" dirty="0">
                          <a:solidFill>
                            <a:srgbClr val="3B3B3B"/>
                          </a:solidFill>
                          <a:latin typeface="Times New Roman"/>
                          <a:hlinkClick r:id="rId9">
                            <a:extLst>
                              <a:ext uri="{A12FA001-AC4F-418D-AE19-62706E023703}">
                                <ahyp:hlinkClr xmlns:ahyp="http://schemas.microsoft.com/office/drawing/2018/hyperlinkcolor" val="tx"/>
                              </a:ext>
                            </a:extLst>
                          </a:hlinkClick>
                        </a:rPr>
                        <a:t>Personifying </a:t>
                      </a:r>
                      <a:r>
                        <a:rPr lang="en-GB" sz="1000" b="0" i="0" u="none" strike="noStrike" noProof="0" dirty="0" err="1">
                          <a:solidFill>
                            <a:srgbClr val="3B3B3B"/>
                          </a:solidFill>
                          <a:latin typeface="Times New Roman"/>
                          <a:hlinkClick r:id="rId9">
                            <a:extLst>
                              <a:ext uri="{A12FA001-AC4F-418D-AE19-62706E023703}">
                                <ahyp:hlinkClr xmlns:ahyp="http://schemas.microsoft.com/office/drawing/2018/hyperlinkcolor" val="tx"/>
                              </a:ext>
                            </a:extLst>
                          </a:hlinkClick>
                        </a:rPr>
                        <a:t>INanimate</a:t>
                      </a:r>
                      <a:r>
                        <a:rPr lang="en-GB" sz="1000" b="0" i="0" u="none" strike="noStrike" noProof="0" dirty="0">
                          <a:solidFill>
                            <a:srgbClr val="3B3B3B"/>
                          </a:solidFill>
                          <a:latin typeface="Times New Roman"/>
                          <a:hlinkClick r:id="rId9">
                            <a:extLst>
                              <a:ext uri="{A12FA001-AC4F-418D-AE19-62706E023703}">
                                <ahyp:hlinkClr xmlns:ahyp="http://schemas.microsoft.com/office/drawing/2018/hyperlinkcolor" val="tx"/>
                              </a:ext>
                            </a:extLst>
                          </a:hlinkClick>
                        </a:rPr>
                        <a:t> Entities by Acquiring Parallel Personification Data for Learning Enhanced Generation (Personification)</a:t>
                      </a:r>
                    </a:p>
                  </a:txBody>
                  <a:tcPr>
                    <a:lnR w="12700">
                      <a:solidFill>
                        <a:schemeClr val="tx1"/>
                      </a:solidFill>
                    </a:lnR>
                  </a:tcPr>
                </a:tc>
                <a:extLst>
                  <a:ext uri="{0D108BD9-81ED-4DB2-BD59-A6C34878D82A}">
                    <a16:rowId xmlns:a16="http://schemas.microsoft.com/office/drawing/2014/main" val="153309842"/>
                  </a:ext>
                </a:extLst>
              </a:tr>
              <a:tr h="276859">
                <a:tc vMerge="1">
                  <a:txBody>
                    <a:bodyPr/>
                    <a:lstStyle/>
                    <a:p>
                      <a:endParaRPr lang="en-GB" sz="1200">
                        <a:solidFill>
                          <a:srgbClr val="595959"/>
                        </a:solidFill>
                      </a:endParaRPr>
                    </a:p>
                  </a:txBody>
                  <a:tcPr>
                    <a:lnL w="12700">
                      <a:solidFill>
                        <a:schemeClr val="tx1"/>
                      </a:solidFill>
                    </a:lnL>
                    <a:lnB w="12700">
                      <a:solidFill>
                        <a:schemeClr val="tx1"/>
                      </a:solidFill>
                    </a:lnB>
                  </a:tcPr>
                </a:tc>
                <a:tc vMerge="1">
                  <a:txBody>
                    <a:bodyPr/>
                    <a:lstStyle/>
                    <a:p>
                      <a:endParaRPr lang="en-US"/>
                    </a:p>
                  </a:txBody>
                  <a:tcPr/>
                </a:tc>
                <a:tc vMerge="1">
                  <a:txBody>
                    <a:bodyPr/>
                    <a:lstStyle/>
                    <a:p>
                      <a:endParaRPr lang="en-US"/>
                    </a:p>
                  </a:txBody>
                  <a:tcPr/>
                </a:tc>
                <a:tc>
                  <a:txBody>
                    <a:bodyPr/>
                    <a:lstStyle/>
                    <a:p>
                      <a:pPr lvl="0" algn="ctr">
                        <a:buNone/>
                      </a:pPr>
                      <a:r>
                        <a:rPr lang="en-GB" sz="1200">
                          <a:solidFill>
                            <a:srgbClr val="595959"/>
                          </a:solidFill>
                          <a:latin typeface="Times New Roman"/>
                        </a:rPr>
                        <a:t>8</a:t>
                      </a:r>
                    </a:p>
                  </a:txBody>
                  <a:tcPr>
                    <a:lnB w="12700">
                      <a:solidFill>
                        <a:schemeClr val="tx1"/>
                      </a:solidFill>
                    </a:lnB>
                  </a:tcPr>
                </a:tc>
                <a:tc>
                  <a:txBody>
                    <a:bodyPr/>
                    <a:lstStyle/>
                    <a:p>
                      <a:pPr lvl="0" algn="l">
                        <a:lnSpc>
                          <a:spcPct val="100000"/>
                        </a:lnSpc>
                        <a:spcBef>
                          <a:spcPts val="0"/>
                        </a:spcBef>
                        <a:spcAft>
                          <a:spcPts val="0"/>
                        </a:spcAft>
                        <a:buNone/>
                      </a:pPr>
                      <a:r>
                        <a:rPr lang="en-GB" sz="1000" b="0" i="0">
                          <a:solidFill>
                            <a:srgbClr val="3B3B3B"/>
                          </a:solidFill>
                          <a:latin typeface="Times New Roman"/>
                          <a:hlinkClick r:id="rId10">
                            <a:extLst>
                              <a:ext uri="{A12FA001-AC4F-418D-AE19-62706E023703}">
                                <ahyp:hlinkClr xmlns:ahyp="http://schemas.microsoft.com/office/drawing/2018/hyperlinkcolor" val="tx"/>
                              </a:ext>
                            </a:extLst>
                          </a:hlinkClick>
                        </a:rPr>
                        <a:t>Part-Of-Speech Tagging for Social Media Texts (Both)</a:t>
                      </a:r>
                      <a:endParaRPr lang="en-US" sz="1000" dirty="0">
                        <a:solidFill>
                          <a:srgbClr val="3B3B3B"/>
                        </a:solidFill>
                        <a:latin typeface="Times New Roman"/>
                        <a:hlinkClick r:id="rId10">
                          <a:extLst>
                            <a:ext uri="{A12FA001-AC4F-418D-AE19-62706E023703}">
                              <ahyp:hlinkClr xmlns:ahyp="http://schemas.microsoft.com/office/drawing/2018/hyperlinkcolor" val="tx"/>
                            </a:ext>
                          </a:extLst>
                        </a:hlinkClick>
                      </a:endParaRPr>
                    </a:p>
                  </a:txBody>
                  <a:tcPr>
                    <a:lnR w="12700">
                      <a:solidFill>
                        <a:schemeClr val="tx1"/>
                      </a:solidFill>
                    </a:lnR>
                    <a:lnB w="12700">
                      <a:solidFill>
                        <a:schemeClr val="tx1"/>
                      </a:solidFill>
                    </a:lnB>
                  </a:tcPr>
                </a:tc>
                <a:extLst>
                  <a:ext uri="{0D108BD9-81ED-4DB2-BD59-A6C34878D82A}">
                    <a16:rowId xmlns:a16="http://schemas.microsoft.com/office/drawing/2014/main" val="41561148"/>
                  </a:ext>
                </a:extLst>
              </a:tr>
              <a:tr h="276859">
                <a:tc rowSpan="4">
                  <a:txBody>
                    <a:bodyPr/>
                    <a:lstStyle/>
                    <a:p>
                      <a:pPr lvl="0" algn="ctr">
                        <a:buNone/>
                      </a:pPr>
                      <a:r>
                        <a:rPr lang="en-GB" sz="1200">
                          <a:solidFill>
                            <a:srgbClr val="595959"/>
                          </a:solidFill>
                          <a:latin typeface="Times New Roman"/>
                        </a:rPr>
                        <a:t>3</a:t>
                      </a:r>
                      <a:endParaRPr lang="en-US">
                        <a:latin typeface="Times New Roman"/>
                      </a:endParaRPr>
                    </a:p>
                  </a:txBody>
                  <a:tcPr anchor="ctr">
                    <a:lnL w="12700">
                      <a:solidFill>
                        <a:schemeClr val="tx1"/>
                      </a:solidFill>
                    </a:lnL>
                    <a:lnT w="12700">
                      <a:solidFill>
                        <a:schemeClr val="tx1"/>
                      </a:solidFill>
                    </a:lnT>
                    <a:lnB w="12700">
                      <a:solidFill>
                        <a:schemeClr val="tx1"/>
                      </a:solidFill>
                    </a:lnB>
                  </a:tcPr>
                </a:tc>
                <a:tc rowSpan="4">
                  <a:txBody>
                    <a:bodyPr/>
                    <a:lstStyle/>
                    <a:p>
                      <a:pPr lvl="0" algn="ctr">
                        <a:buNone/>
                      </a:pPr>
                      <a:r>
                        <a:rPr lang="en-GB" sz="1200">
                          <a:solidFill>
                            <a:srgbClr val="595959"/>
                          </a:solidFill>
                          <a:latin typeface="Times New Roman"/>
                        </a:rPr>
                        <a:t>Rudra Narayan Samantha</a:t>
                      </a:r>
                    </a:p>
                  </a:txBody>
                  <a:tcPr anchor="ctr">
                    <a:lnT w="12700">
                      <a:solidFill>
                        <a:schemeClr val="tx1"/>
                      </a:solidFill>
                    </a:lnT>
                    <a:lnB w="12700">
                      <a:solidFill>
                        <a:schemeClr val="tx1"/>
                      </a:solidFill>
                    </a:lnB>
                  </a:tcPr>
                </a:tc>
                <a:tc rowSpan="4">
                  <a:txBody>
                    <a:bodyPr/>
                    <a:lstStyle/>
                    <a:p>
                      <a:pPr lvl="0" algn="ctr">
                        <a:buNone/>
                      </a:pPr>
                      <a:r>
                        <a:rPr lang="en-GB" sz="1200">
                          <a:solidFill>
                            <a:srgbClr val="595959"/>
                          </a:solidFill>
                          <a:latin typeface="Times New Roman"/>
                        </a:rPr>
                        <a:t>PES2UG20CS286</a:t>
                      </a:r>
                    </a:p>
                  </a:txBody>
                  <a:tcPr anchor="ctr">
                    <a:lnT w="12700">
                      <a:solidFill>
                        <a:schemeClr val="tx1"/>
                      </a:solidFill>
                    </a:lnT>
                    <a:lnB w="12700">
                      <a:solidFill>
                        <a:schemeClr val="tx1"/>
                      </a:solidFill>
                    </a:lnB>
                  </a:tcPr>
                </a:tc>
                <a:tc>
                  <a:txBody>
                    <a:bodyPr/>
                    <a:lstStyle/>
                    <a:p>
                      <a:pPr lvl="0" algn="ctr">
                        <a:buNone/>
                      </a:pPr>
                      <a:r>
                        <a:rPr lang="en-GB" sz="1200">
                          <a:solidFill>
                            <a:srgbClr val="595959"/>
                          </a:solidFill>
                          <a:latin typeface="Times New Roman"/>
                        </a:rPr>
                        <a:t>9</a:t>
                      </a:r>
                    </a:p>
                  </a:txBody>
                  <a:tcPr>
                    <a:lnT w="12700">
                      <a:solidFill>
                        <a:schemeClr val="tx1"/>
                      </a:solidFill>
                    </a:lnT>
                  </a:tcPr>
                </a:tc>
                <a:tc>
                  <a:txBody>
                    <a:bodyPr/>
                    <a:lstStyle/>
                    <a:p>
                      <a:pPr lvl="0" algn="l">
                        <a:buNone/>
                      </a:pPr>
                      <a:r>
                        <a:rPr lang="en-GB" sz="1000" b="0" i="0" u="none" strike="noStrike" noProof="0">
                          <a:solidFill>
                            <a:srgbClr val="3B3B3B"/>
                          </a:solidFill>
                          <a:latin typeface="Times New Roman"/>
                          <a:hlinkClick r:id="rId11">
                            <a:extLst>
                              <a:ext uri="{A12FA001-AC4F-418D-AE19-62706E023703}">
                                <ahyp:hlinkClr xmlns:ahyp="http://schemas.microsoft.com/office/drawing/2018/hyperlinkcolor" val="tx"/>
                              </a:ext>
                            </a:extLst>
                          </a:hlinkClick>
                        </a:rPr>
                        <a:t>Neural Simile Recognition with Cyclic Multitask Learning and Local Attention</a:t>
                      </a:r>
                      <a:endParaRPr lang="en-US" sz="1000">
                        <a:solidFill>
                          <a:srgbClr val="3B3B3B"/>
                        </a:solidFill>
                        <a:latin typeface="Times New Roman"/>
                        <a:hlinkClick r:id="rId11">
                          <a:extLst>
                            <a:ext uri="{A12FA001-AC4F-418D-AE19-62706E023703}">
                              <ahyp:hlinkClr xmlns:ahyp="http://schemas.microsoft.com/office/drawing/2018/hyperlinkcolor" val="tx"/>
                            </a:ext>
                          </a:extLst>
                        </a:hlinkClick>
                      </a:endParaRPr>
                    </a:p>
                  </a:txBody>
                  <a:tcPr>
                    <a:lnR w="12700">
                      <a:solidFill>
                        <a:schemeClr val="tx1"/>
                      </a:solidFill>
                    </a:lnR>
                    <a:lnT w="12700">
                      <a:solidFill>
                        <a:schemeClr val="tx1"/>
                      </a:solidFill>
                    </a:lnT>
                  </a:tcPr>
                </a:tc>
                <a:extLst>
                  <a:ext uri="{0D108BD9-81ED-4DB2-BD59-A6C34878D82A}">
                    <a16:rowId xmlns:a16="http://schemas.microsoft.com/office/drawing/2014/main" val="1757505743"/>
                  </a:ext>
                </a:extLst>
              </a:tr>
              <a:tr h="276859">
                <a:tc vMerge="1">
                  <a:txBody>
                    <a:bodyPr/>
                    <a:lstStyle/>
                    <a:p>
                      <a:endParaRPr lang="en-GB" sz="1200">
                        <a:solidFill>
                          <a:srgbClr val="595959"/>
                        </a:solidFill>
                      </a:endParaRPr>
                    </a:p>
                  </a:txBody>
                  <a:tcPr>
                    <a:lnL w="12700">
                      <a:solidFill>
                        <a:schemeClr val="tx1"/>
                      </a:solidFill>
                    </a:lnL>
                  </a:tcPr>
                </a:tc>
                <a:tc vMerge="1">
                  <a:txBody>
                    <a:bodyPr/>
                    <a:lstStyle/>
                    <a:p>
                      <a:endParaRPr lang="en-US"/>
                    </a:p>
                  </a:txBody>
                  <a:tcPr/>
                </a:tc>
                <a:tc vMerge="1">
                  <a:txBody>
                    <a:bodyPr/>
                    <a:lstStyle/>
                    <a:p>
                      <a:endParaRPr lang="en-US"/>
                    </a:p>
                  </a:txBody>
                  <a:tcPr/>
                </a:tc>
                <a:tc>
                  <a:txBody>
                    <a:bodyPr/>
                    <a:lstStyle/>
                    <a:p>
                      <a:pPr lvl="0" algn="ctr">
                        <a:buNone/>
                      </a:pPr>
                      <a:r>
                        <a:rPr lang="en-GB" sz="1200">
                          <a:solidFill>
                            <a:srgbClr val="595959"/>
                          </a:solidFill>
                          <a:latin typeface="Times New Roman"/>
                        </a:rPr>
                        <a:t>10</a:t>
                      </a:r>
                    </a:p>
                  </a:txBody>
                  <a:tcPr/>
                </a:tc>
                <a:tc>
                  <a:txBody>
                    <a:bodyPr/>
                    <a:lstStyle/>
                    <a:p>
                      <a:pPr lvl="0" algn="l">
                        <a:buNone/>
                      </a:pPr>
                      <a:r>
                        <a:rPr lang="en-GB" sz="1000" b="0" i="0" u="none" strike="noStrike" noProof="0">
                          <a:solidFill>
                            <a:srgbClr val="3B3B3B"/>
                          </a:solidFill>
                          <a:latin typeface="Times New Roman"/>
                          <a:hlinkClick r:id="rId12">
                            <a:extLst>
                              <a:ext uri="{A12FA001-AC4F-418D-AE19-62706E023703}">
                                <ahyp:hlinkClr xmlns:ahyp="http://schemas.microsoft.com/office/drawing/2018/hyperlinkcolor" val="tx"/>
                              </a:ext>
                            </a:extLst>
                          </a:hlinkClick>
                        </a:rPr>
                        <a:t>Neural Multitask Learning for Simile Recognition</a:t>
                      </a:r>
                      <a:endParaRPr lang="en-US" sz="1000">
                        <a:solidFill>
                          <a:srgbClr val="3B3B3B"/>
                        </a:solidFill>
                        <a:latin typeface="Times New Roman"/>
                        <a:hlinkClick r:id="rId12">
                          <a:extLst>
                            <a:ext uri="{A12FA001-AC4F-418D-AE19-62706E023703}">
                              <ahyp:hlinkClr xmlns:ahyp="http://schemas.microsoft.com/office/drawing/2018/hyperlinkcolor" val="tx"/>
                            </a:ext>
                          </a:extLst>
                        </a:hlinkClick>
                      </a:endParaRPr>
                    </a:p>
                  </a:txBody>
                  <a:tcPr>
                    <a:lnR w="12700">
                      <a:solidFill>
                        <a:schemeClr val="tx1"/>
                      </a:solidFill>
                    </a:lnR>
                  </a:tcPr>
                </a:tc>
                <a:extLst>
                  <a:ext uri="{0D108BD9-81ED-4DB2-BD59-A6C34878D82A}">
                    <a16:rowId xmlns:a16="http://schemas.microsoft.com/office/drawing/2014/main" val="2718740631"/>
                  </a:ext>
                </a:extLst>
              </a:tr>
              <a:tr h="276859">
                <a:tc vMerge="1">
                  <a:txBody>
                    <a:bodyPr/>
                    <a:lstStyle/>
                    <a:p>
                      <a:endParaRPr lang="en-GB" sz="1200">
                        <a:solidFill>
                          <a:srgbClr val="595959"/>
                        </a:solidFill>
                      </a:endParaRPr>
                    </a:p>
                  </a:txBody>
                  <a:tcPr>
                    <a:lnL w="12700">
                      <a:solidFill>
                        <a:schemeClr val="tx1"/>
                      </a:solidFill>
                    </a:lnL>
                  </a:tcPr>
                </a:tc>
                <a:tc vMerge="1">
                  <a:txBody>
                    <a:bodyPr/>
                    <a:lstStyle/>
                    <a:p>
                      <a:endParaRPr lang="en-US"/>
                    </a:p>
                  </a:txBody>
                  <a:tcPr/>
                </a:tc>
                <a:tc vMerge="1">
                  <a:txBody>
                    <a:bodyPr/>
                    <a:lstStyle/>
                    <a:p>
                      <a:endParaRPr lang="en-US"/>
                    </a:p>
                  </a:txBody>
                  <a:tcPr/>
                </a:tc>
                <a:tc>
                  <a:txBody>
                    <a:bodyPr/>
                    <a:lstStyle/>
                    <a:p>
                      <a:pPr lvl="0" algn="ctr">
                        <a:buNone/>
                      </a:pPr>
                      <a:r>
                        <a:rPr lang="en-GB" sz="1200">
                          <a:solidFill>
                            <a:srgbClr val="595959"/>
                          </a:solidFill>
                          <a:latin typeface="Times New Roman"/>
                        </a:rPr>
                        <a:t>11</a:t>
                      </a:r>
                    </a:p>
                  </a:txBody>
                  <a:tcPr/>
                </a:tc>
                <a:tc>
                  <a:txBody>
                    <a:bodyPr/>
                    <a:lstStyle/>
                    <a:p>
                      <a:pPr lvl="0" algn="l">
                        <a:buNone/>
                      </a:pPr>
                      <a:r>
                        <a:rPr lang="en-GB" sz="1000" b="0" i="0" u="none" strike="noStrike" noProof="0">
                          <a:solidFill>
                            <a:srgbClr val="3B3B3B"/>
                          </a:solidFill>
                          <a:latin typeface="Times New Roman"/>
                          <a:hlinkClick r:id="rId13">
                            <a:extLst>
                              <a:ext uri="{A12FA001-AC4F-418D-AE19-62706E023703}">
                                <ahyp:hlinkClr xmlns:ahyp="http://schemas.microsoft.com/office/drawing/2018/hyperlinkcolor" val="tx"/>
                              </a:ext>
                            </a:extLst>
                          </a:hlinkClick>
                        </a:rPr>
                        <a:t>Combining Part-of-Speech Tags and Self-Attention Mechanism for Simile Recognition</a:t>
                      </a:r>
                      <a:endParaRPr lang="en-US" sz="1000">
                        <a:solidFill>
                          <a:srgbClr val="3B3B3B"/>
                        </a:solidFill>
                        <a:latin typeface="Times New Roman"/>
                        <a:hlinkClick r:id="rId13">
                          <a:extLst>
                            <a:ext uri="{A12FA001-AC4F-418D-AE19-62706E023703}">
                              <ahyp:hlinkClr xmlns:ahyp="http://schemas.microsoft.com/office/drawing/2018/hyperlinkcolor" val="tx"/>
                            </a:ext>
                          </a:extLst>
                        </a:hlinkClick>
                      </a:endParaRPr>
                    </a:p>
                  </a:txBody>
                  <a:tcPr>
                    <a:lnR w="12700">
                      <a:solidFill>
                        <a:schemeClr val="tx1"/>
                      </a:solidFill>
                    </a:lnR>
                  </a:tcPr>
                </a:tc>
                <a:extLst>
                  <a:ext uri="{0D108BD9-81ED-4DB2-BD59-A6C34878D82A}">
                    <a16:rowId xmlns:a16="http://schemas.microsoft.com/office/drawing/2014/main" val="566303415"/>
                  </a:ext>
                </a:extLst>
              </a:tr>
              <a:tr h="276859">
                <a:tc vMerge="1">
                  <a:txBody>
                    <a:bodyPr/>
                    <a:lstStyle/>
                    <a:p>
                      <a:endParaRPr lang="en-GB" sz="1200">
                        <a:solidFill>
                          <a:srgbClr val="595959"/>
                        </a:solidFill>
                      </a:endParaRPr>
                    </a:p>
                  </a:txBody>
                  <a:tcPr>
                    <a:lnL w="12700">
                      <a:solidFill>
                        <a:schemeClr val="tx1"/>
                      </a:solidFill>
                    </a:lnL>
                    <a:lnB w="12700">
                      <a:solidFill>
                        <a:schemeClr val="tx1"/>
                      </a:solidFill>
                    </a:lnB>
                  </a:tcPr>
                </a:tc>
                <a:tc vMerge="1">
                  <a:txBody>
                    <a:bodyPr/>
                    <a:lstStyle/>
                    <a:p>
                      <a:endParaRPr lang="en-US"/>
                    </a:p>
                  </a:txBody>
                  <a:tcPr/>
                </a:tc>
                <a:tc vMerge="1">
                  <a:txBody>
                    <a:bodyPr/>
                    <a:lstStyle/>
                    <a:p>
                      <a:endParaRPr lang="en-US"/>
                    </a:p>
                  </a:txBody>
                  <a:tcPr/>
                </a:tc>
                <a:tc>
                  <a:txBody>
                    <a:bodyPr/>
                    <a:lstStyle/>
                    <a:p>
                      <a:pPr lvl="0" algn="ctr">
                        <a:buNone/>
                      </a:pPr>
                      <a:r>
                        <a:rPr lang="en-GB" sz="1200">
                          <a:solidFill>
                            <a:srgbClr val="595959"/>
                          </a:solidFill>
                          <a:latin typeface="Times New Roman"/>
                        </a:rPr>
                        <a:t>12</a:t>
                      </a:r>
                    </a:p>
                  </a:txBody>
                  <a:tcPr>
                    <a:lnB w="12700">
                      <a:solidFill>
                        <a:schemeClr val="tx1"/>
                      </a:solidFill>
                    </a:lnB>
                  </a:tcPr>
                </a:tc>
                <a:tc>
                  <a:txBody>
                    <a:bodyPr/>
                    <a:lstStyle/>
                    <a:p>
                      <a:pPr lvl="0" algn="l">
                        <a:buNone/>
                      </a:pPr>
                      <a:r>
                        <a:rPr lang="en-GB" sz="1000" b="0" i="0" u="none" strike="noStrike" noProof="0" dirty="0">
                          <a:solidFill>
                            <a:srgbClr val="3B3B3B"/>
                          </a:solidFill>
                          <a:latin typeface="Times New Roman"/>
                          <a:hlinkClick r:id="rId14">
                            <a:extLst>
                              <a:ext uri="{A12FA001-AC4F-418D-AE19-62706E023703}">
                                <ahyp:hlinkClr xmlns:ahyp="http://schemas.microsoft.com/office/drawing/2018/hyperlinkcolor" val="tx"/>
                              </a:ext>
                            </a:extLst>
                          </a:hlinkClick>
                        </a:rPr>
                        <a:t>Automatic Recognition of Simile Based on Sequential Model</a:t>
                      </a:r>
                      <a:endParaRPr lang="en-US" sz="1000" dirty="0">
                        <a:solidFill>
                          <a:srgbClr val="3B3B3B"/>
                        </a:solidFill>
                        <a:latin typeface="Times New Roman"/>
                        <a:hlinkClick r:id="rId14">
                          <a:extLst>
                            <a:ext uri="{A12FA001-AC4F-418D-AE19-62706E023703}">
                              <ahyp:hlinkClr xmlns:ahyp="http://schemas.microsoft.com/office/drawing/2018/hyperlinkcolor" val="tx"/>
                            </a:ext>
                          </a:extLst>
                        </a:hlinkClick>
                      </a:endParaRPr>
                    </a:p>
                  </a:txBody>
                  <a:tcPr>
                    <a:lnR w="12700">
                      <a:solidFill>
                        <a:schemeClr val="tx1"/>
                      </a:solidFill>
                    </a:lnR>
                    <a:lnB w="12700">
                      <a:solidFill>
                        <a:schemeClr val="tx1"/>
                      </a:solidFill>
                    </a:lnB>
                  </a:tcPr>
                </a:tc>
                <a:extLst>
                  <a:ext uri="{0D108BD9-81ED-4DB2-BD59-A6C34878D82A}">
                    <a16:rowId xmlns:a16="http://schemas.microsoft.com/office/drawing/2014/main" val="3165161323"/>
                  </a:ext>
                </a:extLst>
              </a:tr>
            </a:tbl>
          </a:graphicData>
        </a:graphic>
      </p:graphicFrame>
    </p:spTree>
    <p:extLst>
      <p:ext uri="{BB962C8B-B14F-4D97-AF65-F5344CB8AC3E}">
        <p14:creationId xmlns:p14="http://schemas.microsoft.com/office/powerpoint/2010/main" val="109729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a:t>Literature Survey – 1: Paper 1, 2, 3, 4</a:t>
            </a:r>
            <a:endParaRPr lang="en-US"/>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graphicFrame>
        <p:nvGraphicFramePr>
          <p:cNvPr id="5" name="Table 5">
            <a:extLst>
              <a:ext uri="{FF2B5EF4-FFF2-40B4-BE49-F238E27FC236}">
                <a16:creationId xmlns:a16="http://schemas.microsoft.com/office/drawing/2014/main" id="{121D8610-7891-3A1D-577E-F2E8400CF9DF}"/>
              </a:ext>
            </a:extLst>
          </p:cNvPr>
          <p:cNvGraphicFramePr>
            <a:graphicFrameLocks noGrp="1"/>
          </p:cNvGraphicFramePr>
          <p:nvPr/>
        </p:nvGraphicFramePr>
        <p:xfrm>
          <a:off x="44062" y="1189134"/>
          <a:ext cx="9055508" cy="3906474"/>
        </p:xfrm>
        <a:graphic>
          <a:graphicData uri="http://schemas.openxmlformats.org/drawingml/2006/table">
            <a:tbl>
              <a:tblPr firstRow="1" bandRow="1">
                <a:tableStyleId>{5C22544A-7EE6-4342-B048-85BDC9FD1C3A}</a:tableStyleId>
              </a:tblPr>
              <a:tblGrid>
                <a:gridCol w="2263877">
                  <a:extLst>
                    <a:ext uri="{9D8B030D-6E8A-4147-A177-3AD203B41FA5}">
                      <a16:colId xmlns:a16="http://schemas.microsoft.com/office/drawing/2014/main" val="679007863"/>
                    </a:ext>
                  </a:extLst>
                </a:gridCol>
                <a:gridCol w="2263877">
                  <a:extLst>
                    <a:ext uri="{9D8B030D-6E8A-4147-A177-3AD203B41FA5}">
                      <a16:colId xmlns:a16="http://schemas.microsoft.com/office/drawing/2014/main" val="1118210041"/>
                    </a:ext>
                  </a:extLst>
                </a:gridCol>
                <a:gridCol w="2263877">
                  <a:extLst>
                    <a:ext uri="{9D8B030D-6E8A-4147-A177-3AD203B41FA5}">
                      <a16:colId xmlns:a16="http://schemas.microsoft.com/office/drawing/2014/main" val="2208761776"/>
                    </a:ext>
                  </a:extLst>
                </a:gridCol>
                <a:gridCol w="2263877">
                  <a:extLst>
                    <a:ext uri="{9D8B030D-6E8A-4147-A177-3AD203B41FA5}">
                      <a16:colId xmlns:a16="http://schemas.microsoft.com/office/drawing/2014/main" val="2116565355"/>
                    </a:ext>
                  </a:extLst>
                </a:gridCol>
              </a:tblGrid>
              <a:tr h="667850">
                <a:tc>
                  <a:txBody>
                    <a:bodyPr/>
                    <a:lstStyle/>
                    <a:p>
                      <a:pPr lvl="0" algn="ctr">
                        <a:buNone/>
                      </a:pPr>
                      <a:r>
                        <a:rPr lang="en-GB">
                          <a:latin typeface="Times New Roman"/>
                        </a:rPr>
                        <a:t>Paper Details (Citation)</a:t>
                      </a:r>
                    </a:p>
                  </a:txBody>
                  <a:tcPr anchor="ctr"/>
                </a:tc>
                <a:tc>
                  <a:txBody>
                    <a:bodyPr/>
                    <a:lstStyle/>
                    <a:p>
                      <a:pPr lvl="0" algn="ctr">
                        <a:buNone/>
                      </a:pPr>
                      <a:r>
                        <a:rPr lang="en-GB">
                          <a:latin typeface="Times New Roman"/>
                        </a:rPr>
                        <a:t>Objective of paper, Techniques/Methods</a:t>
                      </a:r>
                    </a:p>
                  </a:txBody>
                  <a:tcPr anchor="ctr"/>
                </a:tc>
                <a:tc>
                  <a:txBody>
                    <a:bodyPr/>
                    <a:lstStyle/>
                    <a:p>
                      <a:pPr lvl="0" algn="ctr">
                        <a:buNone/>
                      </a:pPr>
                      <a:r>
                        <a:rPr lang="en-GB">
                          <a:latin typeface="Times New Roman"/>
                        </a:rPr>
                        <a:t>Detailed Explanation along with results</a:t>
                      </a:r>
                    </a:p>
                  </a:txBody>
                  <a:tcPr anchor="ctr"/>
                </a:tc>
                <a:tc>
                  <a:txBody>
                    <a:bodyPr/>
                    <a:lstStyle/>
                    <a:p>
                      <a:pPr lvl="0" algn="ctr">
                        <a:buNone/>
                      </a:pPr>
                      <a:r>
                        <a:rPr lang="en-GB">
                          <a:latin typeface="Times New Roman"/>
                        </a:rPr>
                        <a:t>Limitations</a:t>
                      </a:r>
                    </a:p>
                  </a:txBody>
                  <a:tcPr anchor="ctr"/>
                </a:tc>
                <a:extLst>
                  <a:ext uri="{0D108BD9-81ED-4DB2-BD59-A6C34878D82A}">
                    <a16:rowId xmlns:a16="http://schemas.microsoft.com/office/drawing/2014/main" val="3748242444"/>
                  </a:ext>
                </a:extLst>
              </a:tr>
              <a:tr h="1016294">
                <a:tc>
                  <a:txBody>
                    <a:bodyPr/>
                    <a:lstStyle/>
                    <a:p>
                      <a:pPr lvl="0" algn="just">
                        <a:buNone/>
                      </a:pPr>
                      <a:r>
                        <a:rPr lang="en-GB" sz="1000" b="0" i="0" u="none" strike="noStrike" noProof="0" dirty="0">
                          <a:solidFill>
                            <a:srgbClr val="3B3B3B"/>
                          </a:solidFill>
                          <a:latin typeface="Times New Roman"/>
                        </a:rPr>
                        <a:t>Deep Learning Metaphor Detection ... (IEEE 2022)</a:t>
                      </a:r>
                      <a:endParaRPr lang="en-US" sz="1000" dirty="0">
                        <a:solidFill>
                          <a:srgbClr val="3B3B3B"/>
                        </a:solidFill>
                        <a:latin typeface="Times New Roman"/>
                      </a:endParaRPr>
                    </a:p>
                  </a:txBody>
                  <a:tcPr/>
                </a:tc>
                <a:tc>
                  <a:txBody>
                    <a:bodyPr/>
                    <a:lstStyle/>
                    <a:p>
                      <a:pPr algn="just"/>
                      <a:r>
                        <a:rPr lang="en-GB" sz="1000" dirty="0">
                          <a:solidFill>
                            <a:srgbClr val="3B3B3B"/>
                          </a:solidFill>
                          <a:latin typeface="Times New Roman"/>
                        </a:rPr>
                        <a:t>4 types of features are extracted – deep feature, emotional feature, cognitive feature and hidden feature.</a:t>
                      </a:r>
                    </a:p>
                    <a:p>
                      <a:pPr lvl="0" algn="just">
                        <a:buNone/>
                      </a:pPr>
                      <a:endParaRPr lang="en-GB" sz="1000" dirty="0">
                        <a:solidFill>
                          <a:srgbClr val="3B3B3B"/>
                        </a:solidFill>
                        <a:latin typeface="Times New Roman"/>
                      </a:endParaRPr>
                    </a:p>
                  </a:txBody>
                  <a:tcPr/>
                </a:tc>
                <a:tc>
                  <a:txBody>
                    <a:bodyPr/>
                    <a:lstStyle/>
                    <a:p>
                      <a:pPr lvl="0" algn="just">
                        <a:lnSpc>
                          <a:spcPct val="100000"/>
                        </a:lnSpc>
                        <a:spcBef>
                          <a:spcPts val="0"/>
                        </a:spcBef>
                        <a:spcAft>
                          <a:spcPts val="0"/>
                        </a:spcAft>
                        <a:buNone/>
                      </a:pPr>
                      <a:r>
                        <a:rPr lang="en-GB" sz="1000" b="0" i="0" u="none" strike="noStrike" noProof="0">
                          <a:solidFill>
                            <a:srgbClr val="3B3B3B"/>
                          </a:solidFill>
                          <a:latin typeface="Times New Roman"/>
                        </a:rPr>
                        <a:t>In comparison with all the other existing works in the same domain, the method proposed in this paper shows better performance. (0.83 F1)</a:t>
                      </a:r>
                      <a:endParaRPr lang="en-GB" sz="1000">
                        <a:solidFill>
                          <a:srgbClr val="3B3B3B"/>
                        </a:solidFill>
                        <a:latin typeface="Times New Roman"/>
                      </a:endParaRPr>
                    </a:p>
                    <a:p>
                      <a:pPr lvl="0" algn="just">
                        <a:buNone/>
                      </a:pPr>
                      <a:endParaRPr lang="en-GB" sz="1000">
                        <a:solidFill>
                          <a:srgbClr val="3B3B3B"/>
                        </a:solidFill>
                        <a:latin typeface="Times New Roman"/>
                      </a:endParaRPr>
                    </a:p>
                  </a:txBody>
                  <a:tcPr/>
                </a:tc>
                <a:tc>
                  <a:txBody>
                    <a:bodyPr/>
                    <a:lstStyle/>
                    <a:p>
                      <a:pPr lvl="0" algn="just">
                        <a:lnSpc>
                          <a:spcPct val="100000"/>
                        </a:lnSpc>
                        <a:spcBef>
                          <a:spcPts val="0"/>
                        </a:spcBef>
                        <a:spcAft>
                          <a:spcPts val="0"/>
                        </a:spcAft>
                        <a:buNone/>
                      </a:pPr>
                      <a:r>
                        <a:rPr lang="en-GB" sz="1000" b="0" i="0" u="none" strike="noStrike" noProof="0">
                          <a:solidFill>
                            <a:srgbClr val="3B3B3B"/>
                          </a:solidFill>
                          <a:latin typeface="Times New Roman"/>
                        </a:rPr>
                        <a:t>For future work, the process of finding the contextual</a:t>
                      </a:r>
                      <a:endParaRPr lang="en-US" sz="1000">
                        <a:solidFill>
                          <a:srgbClr val="3B3B3B"/>
                        </a:solidFill>
                        <a:latin typeface="Times New Roman"/>
                      </a:endParaRPr>
                    </a:p>
                    <a:p>
                      <a:pPr lvl="0" algn="just">
                        <a:lnSpc>
                          <a:spcPct val="100000"/>
                        </a:lnSpc>
                        <a:spcBef>
                          <a:spcPts val="0"/>
                        </a:spcBef>
                        <a:spcAft>
                          <a:spcPts val="0"/>
                        </a:spcAft>
                        <a:buNone/>
                      </a:pPr>
                      <a:r>
                        <a:rPr lang="en-GB" sz="1000" b="0" i="0" u="none" strike="noStrike" noProof="0">
                          <a:solidFill>
                            <a:srgbClr val="3B3B3B"/>
                          </a:solidFill>
                          <a:latin typeface="Times New Roman"/>
                        </a:rPr>
                        <a:t>features through the right understanding of metaphor could be</a:t>
                      </a:r>
                      <a:endParaRPr lang="en-GB" sz="1000">
                        <a:solidFill>
                          <a:srgbClr val="3B3B3B"/>
                        </a:solidFill>
                        <a:latin typeface="Times New Roman"/>
                      </a:endParaRPr>
                    </a:p>
                    <a:p>
                      <a:pPr lvl="0" algn="just">
                        <a:buNone/>
                      </a:pPr>
                      <a:r>
                        <a:rPr lang="en-GB" sz="1000" b="0" i="0" u="none" strike="noStrike" noProof="0">
                          <a:solidFill>
                            <a:srgbClr val="3B3B3B"/>
                          </a:solidFill>
                          <a:latin typeface="Times New Roman"/>
                        </a:rPr>
                        <a:t>further explored.</a:t>
                      </a:r>
                      <a:endParaRPr lang="en-GB" sz="1000">
                        <a:solidFill>
                          <a:srgbClr val="3B3B3B"/>
                        </a:solidFill>
                        <a:latin typeface="Times New Roman"/>
                      </a:endParaRPr>
                    </a:p>
                  </a:txBody>
                  <a:tcPr/>
                </a:tc>
                <a:extLst>
                  <a:ext uri="{0D108BD9-81ED-4DB2-BD59-A6C34878D82A}">
                    <a16:rowId xmlns:a16="http://schemas.microsoft.com/office/drawing/2014/main" val="1629894812"/>
                  </a:ext>
                </a:extLst>
              </a:tr>
              <a:tr h="813036">
                <a:tc>
                  <a:txBody>
                    <a:bodyPr/>
                    <a:lstStyle/>
                    <a:p>
                      <a:pPr lvl="0" algn="just">
                        <a:lnSpc>
                          <a:spcPct val="100000"/>
                        </a:lnSpc>
                        <a:spcBef>
                          <a:spcPts val="0"/>
                        </a:spcBef>
                        <a:spcAft>
                          <a:spcPts val="0"/>
                        </a:spcAft>
                        <a:buNone/>
                      </a:pPr>
                      <a:r>
                        <a:rPr lang="en-GB" sz="1000" b="0" i="0">
                          <a:solidFill>
                            <a:srgbClr val="3B3B3B"/>
                          </a:solidFill>
                          <a:latin typeface="Times New Roman"/>
                        </a:rPr>
                        <a:t>A Knowledge Graph …</a:t>
                      </a:r>
                      <a:endParaRPr lang="en-US" sz="1000" b="0">
                        <a:solidFill>
                          <a:srgbClr val="3B3B3B"/>
                        </a:solidFill>
                        <a:latin typeface="Times New Roman"/>
                      </a:endParaRPr>
                    </a:p>
                    <a:p>
                      <a:pPr lvl="0" algn="just">
                        <a:lnSpc>
                          <a:spcPct val="100000"/>
                        </a:lnSpc>
                        <a:spcBef>
                          <a:spcPts val="0"/>
                        </a:spcBef>
                        <a:spcAft>
                          <a:spcPts val="0"/>
                        </a:spcAft>
                        <a:buNone/>
                      </a:pPr>
                      <a:r>
                        <a:rPr lang="en-GB" sz="1000" b="0" i="0">
                          <a:solidFill>
                            <a:srgbClr val="3B3B3B"/>
                          </a:solidFill>
                          <a:latin typeface="Times New Roman"/>
                        </a:rPr>
                        <a:t>(IEEE 2020)</a:t>
                      </a:r>
                    </a:p>
                    <a:p>
                      <a:pPr lvl="0" algn="just">
                        <a:buNone/>
                      </a:pPr>
                      <a:endParaRPr lang="en-GB" sz="1000">
                        <a:solidFill>
                          <a:srgbClr val="3B3B3B"/>
                        </a:solidFill>
                        <a:latin typeface="Times New Roman"/>
                      </a:endParaRPr>
                    </a:p>
                  </a:txBody>
                  <a:tcPr/>
                </a:tc>
                <a:tc>
                  <a:txBody>
                    <a:bodyPr/>
                    <a:lstStyle/>
                    <a:p>
                      <a:pPr lvl="0" algn="just">
                        <a:buNone/>
                      </a:pPr>
                      <a:r>
                        <a:rPr lang="en-GB" sz="1000" b="0" i="0" u="none" strike="noStrike" noProof="0" dirty="0">
                          <a:solidFill>
                            <a:srgbClr val="3B3B3B"/>
                          </a:solidFill>
                          <a:latin typeface="Times New Roman"/>
                        </a:rPr>
                        <a:t>The proposed method consists of two main components: a knowledge graph construction module and a metaphor detection module.</a:t>
                      </a:r>
                      <a:endParaRPr lang="en-US" sz="1000" dirty="0">
                        <a:solidFill>
                          <a:srgbClr val="3B3B3B"/>
                        </a:solidFill>
                        <a:latin typeface="Times New Roman"/>
                      </a:endParaRPr>
                    </a:p>
                  </a:txBody>
                  <a:tcPr/>
                </a:tc>
                <a:tc>
                  <a:txBody>
                    <a:bodyPr/>
                    <a:lstStyle/>
                    <a:p>
                      <a:pPr lvl="0" algn="just">
                        <a:lnSpc>
                          <a:spcPct val="100000"/>
                        </a:lnSpc>
                        <a:spcBef>
                          <a:spcPts val="0"/>
                        </a:spcBef>
                        <a:spcAft>
                          <a:spcPts val="0"/>
                        </a:spcAft>
                        <a:buNone/>
                      </a:pPr>
                      <a:r>
                        <a:rPr lang="en-GB" sz="1000" b="0" i="0" u="none" strike="noStrike" noProof="0" dirty="0">
                          <a:solidFill>
                            <a:srgbClr val="3B3B3B"/>
                          </a:solidFill>
                          <a:latin typeface="Times New Roman"/>
                        </a:rPr>
                        <a:t>We combine our embeddings with Tencent embeddings by concatenating them together for classification, and the combination can lead to the best performance.</a:t>
                      </a:r>
                      <a:endParaRPr lang="en-GB" sz="1000" dirty="0">
                        <a:solidFill>
                          <a:srgbClr val="3B3B3B"/>
                        </a:solidFill>
                        <a:latin typeface="Times New Roman"/>
                      </a:endParaRPr>
                    </a:p>
                  </a:txBody>
                  <a:tcPr/>
                </a:tc>
                <a:tc>
                  <a:txBody>
                    <a:bodyPr/>
                    <a:lstStyle/>
                    <a:p>
                      <a:pPr lvl="0" algn="just">
                        <a:lnSpc>
                          <a:spcPct val="100000"/>
                        </a:lnSpc>
                        <a:spcBef>
                          <a:spcPts val="0"/>
                        </a:spcBef>
                        <a:spcAft>
                          <a:spcPts val="0"/>
                        </a:spcAft>
                        <a:buNone/>
                      </a:pPr>
                      <a:r>
                        <a:rPr lang="en-GB" sz="1000" b="0" i="0" u="none" strike="noStrike" noProof="0">
                          <a:solidFill>
                            <a:srgbClr val="3B3B3B"/>
                          </a:solidFill>
                          <a:latin typeface="Times New Roman"/>
                        </a:rPr>
                        <a:t>Should investigate methods to incorporate the learned embeddings for other types of metaphors such as token</a:t>
                      </a:r>
                      <a:endParaRPr lang="en-GB" sz="1000">
                        <a:solidFill>
                          <a:srgbClr val="3B3B3B"/>
                        </a:solidFill>
                        <a:latin typeface="Times New Roman"/>
                      </a:endParaRPr>
                    </a:p>
                    <a:p>
                      <a:pPr lvl="0" algn="just">
                        <a:buNone/>
                      </a:pPr>
                      <a:r>
                        <a:rPr lang="en-GB" sz="1000" b="0" i="0" u="none" strike="noStrike" noProof="0">
                          <a:solidFill>
                            <a:srgbClr val="3B3B3B"/>
                          </a:solidFill>
                          <a:latin typeface="Times New Roman"/>
                        </a:rPr>
                        <a:t>level contextual metaphor detection.</a:t>
                      </a:r>
                      <a:endParaRPr lang="en-GB" sz="1000">
                        <a:solidFill>
                          <a:srgbClr val="3B3B3B"/>
                        </a:solidFill>
                        <a:latin typeface="Times New Roman"/>
                      </a:endParaRPr>
                    </a:p>
                  </a:txBody>
                  <a:tcPr/>
                </a:tc>
                <a:extLst>
                  <a:ext uri="{0D108BD9-81ED-4DB2-BD59-A6C34878D82A}">
                    <a16:rowId xmlns:a16="http://schemas.microsoft.com/office/drawing/2014/main" val="951196867"/>
                  </a:ext>
                </a:extLst>
              </a:tr>
              <a:tr h="667850">
                <a:tc>
                  <a:txBody>
                    <a:bodyPr/>
                    <a:lstStyle/>
                    <a:p>
                      <a:pPr lvl="0" algn="just">
                        <a:buNone/>
                      </a:pPr>
                      <a:r>
                        <a:rPr lang="en-GB" sz="1000" b="0" i="0" u="none" strike="noStrike" noProof="0">
                          <a:solidFill>
                            <a:srgbClr val="3B3B3B"/>
                          </a:solidFill>
                          <a:latin typeface="Times New Roman"/>
                        </a:rPr>
                        <a:t>Metaphor Detection in a Poetry Corpus.</a:t>
                      </a:r>
                    </a:p>
                    <a:p>
                      <a:pPr lvl="0" algn="just">
                        <a:buNone/>
                      </a:pPr>
                      <a:r>
                        <a:rPr lang="en-GB" sz="1000" b="0" i="0" u="none" strike="noStrike" noProof="0">
                          <a:solidFill>
                            <a:srgbClr val="3B3B3B"/>
                          </a:solidFill>
                          <a:latin typeface="Times New Roman"/>
                        </a:rPr>
                        <a:t>(2017 Association for Computational Linguistics)</a:t>
                      </a:r>
                    </a:p>
                  </a:txBody>
                  <a:tcPr/>
                </a:tc>
                <a:tc>
                  <a:txBody>
                    <a:bodyPr/>
                    <a:lstStyle/>
                    <a:p>
                      <a:pPr algn="just"/>
                      <a:r>
                        <a:rPr lang="en-GB" sz="1000">
                          <a:solidFill>
                            <a:srgbClr val="3B3B3B"/>
                          </a:solidFill>
                          <a:latin typeface="Times New Roman"/>
                        </a:rPr>
                        <a:t>-Building and annotating the corpus</a:t>
                      </a:r>
                    </a:p>
                    <a:p>
                      <a:pPr lvl="0" algn="just">
                        <a:buNone/>
                      </a:pPr>
                      <a:r>
                        <a:rPr lang="en-GB" sz="1000">
                          <a:solidFill>
                            <a:srgbClr val="3B3B3B"/>
                          </a:solidFill>
                          <a:latin typeface="Times New Roman"/>
                        </a:rPr>
                        <a:t>-Rule based Metaphor detection</a:t>
                      </a:r>
                    </a:p>
                    <a:p>
                      <a:pPr marL="0" lvl="0" indent="0" algn="just">
                        <a:buNone/>
                      </a:pPr>
                      <a:r>
                        <a:rPr lang="en-GB" sz="1000">
                          <a:solidFill>
                            <a:srgbClr val="3B3B3B"/>
                          </a:solidFill>
                          <a:latin typeface="Times New Roman"/>
                        </a:rPr>
                        <a:t>-Statistical based Metaphor detection</a:t>
                      </a:r>
                    </a:p>
                  </a:txBody>
                  <a:tcPr/>
                </a:tc>
                <a:tc>
                  <a:txBody>
                    <a:bodyPr/>
                    <a:lstStyle/>
                    <a:p>
                      <a:pPr lvl="0" algn="just">
                        <a:lnSpc>
                          <a:spcPct val="100000"/>
                        </a:lnSpc>
                        <a:spcBef>
                          <a:spcPts val="0"/>
                        </a:spcBef>
                        <a:spcAft>
                          <a:spcPts val="0"/>
                        </a:spcAft>
                        <a:buNone/>
                      </a:pPr>
                      <a:r>
                        <a:rPr lang="en-GB" sz="1000" b="0" i="0" u="none" strike="noStrike" noProof="0" dirty="0">
                          <a:solidFill>
                            <a:srgbClr val="3B3B3B"/>
                          </a:solidFill>
                          <a:latin typeface="Times New Roman"/>
                        </a:rPr>
                        <a:t>the recall of the non-metaphor class is lower at 0.670 than for the class metaphor at 0.804.</a:t>
                      </a:r>
                      <a:endParaRPr lang="en-GB" sz="1000" dirty="0">
                        <a:solidFill>
                          <a:srgbClr val="3B3B3B"/>
                        </a:solidFill>
                        <a:latin typeface="Times New Roman"/>
                      </a:endParaRPr>
                    </a:p>
                  </a:txBody>
                  <a:tcPr/>
                </a:tc>
                <a:tc>
                  <a:txBody>
                    <a:bodyPr/>
                    <a:lstStyle/>
                    <a:p>
                      <a:pPr lvl="0" algn="just">
                        <a:lnSpc>
                          <a:spcPct val="100000"/>
                        </a:lnSpc>
                        <a:spcBef>
                          <a:spcPts val="0"/>
                        </a:spcBef>
                        <a:spcAft>
                          <a:spcPts val="0"/>
                        </a:spcAft>
                        <a:buNone/>
                      </a:pPr>
                      <a:r>
                        <a:rPr lang="en-GB" sz="1000" b="0" i="0" u="none" strike="noStrike" noProof="0">
                          <a:solidFill>
                            <a:srgbClr val="3B3B3B"/>
                          </a:solidFill>
                          <a:latin typeface="Times New Roman"/>
                        </a:rPr>
                        <a:t>deep-learning classifiers such as CNN, so as to improve precision further.</a:t>
                      </a:r>
                      <a:endParaRPr lang="en-GB" sz="1000">
                        <a:solidFill>
                          <a:srgbClr val="3B3B3B"/>
                        </a:solidFill>
                        <a:latin typeface="Times New Roman"/>
                      </a:endParaRPr>
                    </a:p>
                  </a:txBody>
                  <a:tcPr/>
                </a:tc>
                <a:extLst>
                  <a:ext uri="{0D108BD9-81ED-4DB2-BD59-A6C34878D82A}">
                    <a16:rowId xmlns:a16="http://schemas.microsoft.com/office/drawing/2014/main" val="2179042162"/>
                  </a:ext>
                </a:extLst>
              </a:tr>
              <a:tr h="667850">
                <a:tc>
                  <a:txBody>
                    <a:bodyPr/>
                    <a:lstStyle/>
                    <a:p>
                      <a:pPr lvl="0" algn="just">
                        <a:lnSpc>
                          <a:spcPct val="100000"/>
                        </a:lnSpc>
                        <a:spcBef>
                          <a:spcPts val="0"/>
                        </a:spcBef>
                        <a:spcAft>
                          <a:spcPts val="0"/>
                        </a:spcAft>
                        <a:buNone/>
                      </a:pPr>
                      <a:r>
                        <a:rPr lang="en-GB" sz="1000" b="0" i="0" u="none" strike="noStrike" noProof="0" err="1">
                          <a:solidFill>
                            <a:srgbClr val="3B3B3B"/>
                          </a:solidFill>
                          <a:latin typeface="Times New Roman"/>
                        </a:rPr>
                        <a:t>DeepMet</a:t>
                      </a:r>
                    </a:p>
                    <a:p>
                      <a:pPr lvl="0" algn="just">
                        <a:lnSpc>
                          <a:spcPct val="100000"/>
                        </a:lnSpc>
                        <a:spcBef>
                          <a:spcPts val="0"/>
                        </a:spcBef>
                        <a:spcAft>
                          <a:spcPts val="0"/>
                        </a:spcAft>
                        <a:buNone/>
                      </a:pPr>
                      <a:r>
                        <a:rPr lang="en-GB" sz="1000" b="0" i="0" u="none" strike="noStrike" noProof="0">
                          <a:solidFill>
                            <a:srgbClr val="3B3B3B"/>
                          </a:solidFill>
                          <a:latin typeface="Times New Roman"/>
                        </a:rPr>
                        <a:t>(2020 Association for Computational Linguistics)</a:t>
                      </a:r>
                    </a:p>
                  </a:txBody>
                  <a:tcPr/>
                </a:tc>
                <a:tc>
                  <a:txBody>
                    <a:bodyPr/>
                    <a:lstStyle/>
                    <a:p>
                      <a:pPr lvl="0" algn="just">
                        <a:lnSpc>
                          <a:spcPct val="100000"/>
                        </a:lnSpc>
                        <a:spcBef>
                          <a:spcPts val="0"/>
                        </a:spcBef>
                        <a:spcAft>
                          <a:spcPts val="0"/>
                        </a:spcAft>
                        <a:buNone/>
                      </a:pPr>
                      <a:r>
                        <a:rPr lang="en-GB" sz="1000" b="0" i="0" u="none" strike="noStrike" noProof="0">
                          <a:solidFill>
                            <a:srgbClr val="3B3B3B"/>
                          </a:solidFill>
                          <a:latin typeface="Times New Roman"/>
                        </a:rPr>
                        <a:t>The approach encodes the global text, local text and question information as well as incorporating the POS features on two granularity.</a:t>
                      </a:r>
                      <a:endParaRPr lang="en-GB" sz="1000">
                        <a:solidFill>
                          <a:srgbClr val="3B3B3B"/>
                        </a:solidFill>
                        <a:latin typeface="Times New Roman"/>
                      </a:endParaRPr>
                    </a:p>
                  </a:txBody>
                  <a:tcPr/>
                </a:tc>
                <a:tc>
                  <a:txBody>
                    <a:bodyPr/>
                    <a:lstStyle/>
                    <a:p>
                      <a:pPr lvl="0" algn="just">
                        <a:lnSpc>
                          <a:spcPct val="100000"/>
                        </a:lnSpc>
                        <a:spcBef>
                          <a:spcPts val="0"/>
                        </a:spcBef>
                        <a:spcAft>
                          <a:spcPts val="0"/>
                        </a:spcAft>
                        <a:buNone/>
                      </a:pPr>
                      <a:r>
                        <a:rPr lang="en-GB" sz="1000" b="0" i="0" u="none" strike="noStrike" noProof="0">
                          <a:solidFill>
                            <a:srgbClr val="3B3B3B"/>
                          </a:solidFill>
                          <a:latin typeface="Times New Roman"/>
                        </a:rPr>
                        <a:t>The experimental results show that FGPOS features have a greater impact on the model than POS features</a:t>
                      </a:r>
                      <a:endParaRPr lang="en-GB" sz="1000">
                        <a:solidFill>
                          <a:srgbClr val="3B3B3B"/>
                        </a:solidFill>
                        <a:latin typeface="Times New Roman"/>
                      </a:endParaRPr>
                    </a:p>
                  </a:txBody>
                  <a:tcPr/>
                </a:tc>
                <a:tc>
                  <a:txBody>
                    <a:bodyPr/>
                    <a:lstStyle/>
                    <a:p>
                      <a:pPr lvl="0" algn="just">
                        <a:lnSpc>
                          <a:spcPct val="100000"/>
                        </a:lnSpc>
                        <a:spcBef>
                          <a:spcPts val="0"/>
                        </a:spcBef>
                        <a:spcAft>
                          <a:spcPts val="0"/>
                        </a:spcAft>
                        <a:buNone/>
                      </a:pPr>
                      <a:r>
                        <a:rPr lang="en-GB" sz="1000" b="0" i="0" u="none" strike="noStrike" noProof="0" dirty="0">
                          <a:solidFill>
                            <a:srgbClr val="3B3B3B"/>
                          </a:solidFill>
                          <a:latin typeface="Times New Roman"/>
                        </a:rPr>
                        <a:t>Through error analysis, we find that the multiple words trigger metaphor will affect the performance of the metaphor detection model.</a:t>
                      </a:r>
                    </a:p>
                  </a:txBody>
                  <a:tcPr/>
                </a:tc>
                <a:extLst>
                  <a:ext uri="{0D108BD9-81ED-4DB2-BD59-A6C34878D82A}">
                    <a16:rowId xmlns:a16="http://schemas.microsoft.com/office/drawing/2014/main" val="3436002414"/>
                  </a:ext>
                </a:extLst>
              </a:tr>
            </a:tbl>
          </a:graphicData>
        </a:graphic>
      </p:graphicFrame>
    </p:spTree>
    <p:extLst>
      <p:ext uri="{BB962C8B-B14F-4D97-AF65-F5344CB8AC3E}">
        <p14:creationId xmlns:p14="http://schemas.microsoft.com/office/powerpoint/2010/main" val="7264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649113"/>
            <a:ext cx="7036800" cy="394200"/>
          </a:xfrm>
          <a:prstGeom prst="rect">
            <a:avLst/>
          </a:prstGeom>
        </p:spPr>
        <p:txBody>
          <a:bodyPr spcFirstLastPara="1" wrap="square" lIns="91425" tIns="91425" rIns="91425" bIns="91425" anchor="t" anchorCtr="0">
            <a:noAutofit/>
          </a:bodyPr>
          <a:lstStyle/>
          <a:p>
            <a:r>
              <a:rPr lang="en"/>
              <a:t>Literature Survey – 2: Paper 5, 6, 7, 8</a:t>
            </a:r>
            <a:endParaRPr lang="en-US"/>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graphicFrame>
        <p:nvGraphicFramePr>
          <p:cNvPr id="5" name="Table 5">
            <a:extLst>
              <a:ext uri="{FF2B5EF4-FFF2-40B4-BE49-F238E27FC236}">
                <a16:creationId xmlns:a16="http://schemas.microsoft.com/office/drawing/2014/main" id="{121D8610-7891-3A1D-577E-F2E8400CF9DF}"/>
              </a:ext>
            </a:extLst>
          </p:cNvPr>
          <p:cNvGraphicFramePr>
            <a:graphicFrameLocks noGrp="1"/>
          </p:cNvGraphicFramePr>
          <p:nvPr/>
        </p:nvGraphicFramePr>
        <p:xfrm>
          <a:off x="44246" y="1140575"/>
          <a:ext cx="9055508" cy="3949053"/>
        </p:xfrm>
        <a:graphic>
          <a:graphicData uri="http://schemas.openxmlformats.org/drawingml/2006/table">
            <a:tbl>
              <a:tblPr firstRow="1" bandRow="1">
                <a:tableStyleId>{5C22544A-7EE6-4342-B048-85BDC9FD1C3A}</a:tableStyleId>
              </a:tblPr>
              <a:tblGrid>
                <a:gridCol w="2263877">
                  <a:extLst>
                    <a:ext uri="{9D8B030D-6E8A-4147-A177-3AD203B41FA5}">
                      <a16:colId xmlns:a16="http://schemas.microsoft.com/office/drawing/2014/main" val="679007863"/>
                    </a:ext>
                  </a:extLst>
                </a:gridCol>
                <a:gridCol w="2263877">
                  <a:extLst>
                    <a:ext uri="{9D8B030D-6E8A-4147-A177-3AD203B41FA5}">
                      <a16:colId xmlns:a16="http://schemas.microsoft.com/office/drawing/2014/main" val="1118210041"/>
                    </a:ext>
                  </a:extLst>
                </a:gridCol>
                <a:gridCol w="2263877">
                  <a:extLst>
                    <a:ext uri="{9D8B030D-6E8A-4147-A177-3AD203B41FA5}">
                      <a16:colId xmlns:a16="http://schemas.microsoft.com/office/drawing/2014/main" val="2208761776"/>
                    </a:ext>
                  </a:extLst>
                </a:gridCol>
                <a:gridCol w="2263877">
                  <a:extLst>
                    <a:ext uri="{9D8B030D-6E8A-4147-A177-3AD203B41FA5}">
                      <a16:colId xmlns:a16="http://schemas.microsoft.com/office/drawing/2014/main" val="2116565355"/>
                    </a:ext>
                  </a:extLst>
                </a:gridCol>
              </a:tblGrid>
              <a:tr h="409989">
                <a:tc>
                  <a:txBody>
                    <a:bodyPr/>
                    <a:lstStyle/>
                    <a:p>
                      <a:pPr lvl="0" algn="ctr">
                        <a:buNone/>
                      </a:pPr>
                      <a:r>
                        <a:rPr lang="en-GB" sz="1050">
                          <a:latin typeface="Times New Roman"/>
                        </a:rPr>
                        <a:t>Paper Details (Citation)</a:t>
                      </a:r>
                    </a:p>
                  </a:txBody>
                  <a:tcPr anchor="ctr"/>
                </a:tc>
                <a:tc>
                  <a:txBody>
                    <a:bodyPr/>
                    <a:lstStyle/>
                    <a:p>
                      <a:pPr lvl="0" algn="ctr">
                        <a:buNone/>
                      </a:pPr>
                      <a:r>
                        <a:rPr lang="en-GB" sz="1050">
                          <a:latin typeface="Times New Roman"/>
                        </a:rPr>
                        <a:t>Objective of paper, Techniques/Methods</a:t>
                      </a:r>
                    </a:p>
                  </a:txBody>
                  <a:tcPr anchor="ctr"/>
                </a:tc>
                <a:tc>
                  <a:txBody>
                    <a:bodyPr/>
                    <a:lstStyle/>
                    <a:p>
                      <a:pPr lvl="0" algn="ctr">
                        <a:buNone/>
                      </a:pPr>
                      <a:r>
                        <a:rPr lang="en-GB" sz="1050">
                          <a:latin typeface="Times New Roman"/>
                        </a:rPr>
                        <a:t>Detailed Explanation along with results</a:t>
                      </a:r>
                    </a:p>
                  </a:txBody>
                  <a:tcPr anchor="ctr"/>
                </a:tc>
                <a:tc>
                  <a:txBody>
                    <a:bodyPr/>
                    <a:lstStyle/>
                    <a:p>
                      <a:pPr lvl="0" algn="ctr">
                        <a:buNone/>
                      </a:pPr>
                      <a:r>
                        <a:rPr lang="en-GB" sz="1050">
                          <a:latin typeface="Times New Roman"/>
                        </a:rPr>
                        <a:t>Limitations</a:t>
                      </a:r>
                    </a:p>
                  </a:txBody>
                  <a:tcPr anchor="ctr"/>
                </a:tc>
                <a:extLst>
                  <a:ext uri="{0D108BD9-81ED-4DB2-BD59-A6C34878D82A}">
                    <a16:rowId xmlns:a16="http://schemas.microsoft.com/office/drawing/2014/main" val="3748242444"/>
                  </a:ext>
                </a:extLst>
              </a:tr>
              <a:tr h="564376">
                <a:tc>
                  <a:txBody>
                    <a:bodyPr/>
                    <a:lstStyle/>
                    <a:p>
                      <a:pPr lvl="0" algn="just">
                        <a:buNone/>
                      </a:pPr>
                      <a:r>
                        <a:rPr lang="en-GB" sz="1000" b="0" i="0" u="none" strike="noStrike" noProof="0" dirty="0">
                          <a:solidFill>
                            <a:srgbClr val="3B3B3B"/>
                          </a:solidFill>
                          <a:latin typeface="Times New Roman"/>
                        </a:rPr>
                        <a:t>Detecting oxymoron in a single statement – IEEE 2017</a:t>
                      </a:r>
                      <a:endParaRPr lang="en-US" sz="1000" dirty="0">
                        <a:solidFill>
                          <a:srgbClr val="3B3B3B"/>
                        </a:solidFill>
                        <a:latin typeface="Times New Roman"/>
                      </a:endParaRPr>
                    </a:p>
                  </a:txBody>
                  <a:tcPr/>
                </a:tc>
                <a:tc>
                  <a:txBody>
                    <a:bodyPr/>
                    <a:lstStyle/>
                    <a:p>
                      <a:pPr marL="0" lvl="0" indent="0" algn="just">
                        <a:buNone/>
                      </a:pPr>
                      <a:r>
                        <a:rPr lang="en-US" sz="1000" dirty="0">
                          <a:solidFill>
                            <a:srgbClr val="3B3B3B"/>
                          </a:solidFill>
                          <a:latin typeface="Times New Roman"/>
                        </a:rPr>
                        <a:t>Propose a novel evaluation scheme for word vector representation using oxymoron</a:t>
                      </a:r>
                    </a:p>
                    <a:p>
                      <a:pPr marL="0" lvl="0" indent="0" algn="just">
                        <a:buNone/>
                      </a:pPr>
                      <a:r>
                        <a:rPr lang="en-US" sz="1000" dirty="0">
                          <a:solidFill>
                            <a:srgbClr val="3B3B3B"/>
                          </a:solidFill>
                          <a:latin typeface="Times New Roman"/>
                        </a:rPr>
                        <a:t>Offset vectors and deterministic algorithm are used to check if pair of words are contradictory or not</a:t>
                      </a:r>
                    </a:p>
                  </a:txBody>
                  <a:tcPr/>
                </a:tc>
                <a:tc>
                  <a:txBody>
                    <a:bodyPr/>
                    <a:lstStyle/>
                    <a:p>
                      <a:pPr lvl="0" algn="just">
                        <a:buNone/>
                      </a:pPr>
                      <a:r>
                        <a:rPr lang="en-GB" sz="1000" dirty="0">
                          <a:solidFill>
                            <a:srgbClr val="3B3B3B"/>
                          </a:solidFill>
                          <a:latin typeface="Times New Roman"/>
                        </a:rPr>
                        <a:t>Highest accuracy of 67 percent is observed in this paper. Word pairs are taken and lemmatization is performed. The relation between the words is obtained from the results of lemmatization</a:t>
                      </a:r>
                      <a:endParaRPr lang="en-US" sz="1000" dirty="0">
                        <a:solidFill>
                          <a:srgbClr val="3B3B3B"/>
                        </a:solidFill>
                        <a:latin typeface="Times New Roman"/>
                      </a:endParaRPr>
                    </a:p>
                  </a:txBody>
                  <a:tcPr/>
                </a:tc>
                <a:tc>
                  <a:txBody>
                    <a:bodyPr/>
                    <a:lstStyle/>
                    <a:p>
                      <a:pPr lvl="0" algn="just">
                        <a:buNone/>
                      </a:pPr>
                      <a:r>
                        <a:rPr lang="en-GB" sz="1000" dirty="0">
                          <a:solidFill>
                            <a:srgbClr val="3B3B3B"/>
                          </a:solidFill>
                          <a:latin typeface="Times New Roman"/>
                        </a:rPr>
                        <a:t>The proposed method resulted in less accuracy even after multiple improvements and very less research work is done in this field</a:t>
                      </a:r>
                      <a:endParaRPr lang="en-US" sz="1000" dirty="0">
                        <a:solidFill>
                          <a:srgbClr val="3B3B3B"/>
                        </a:solidFill>
                        <a:latin typeface="Times New Roman"/>
                      </a:endParaRPr>
                    </a:p>
                  </a:txBody>
                  <a:tcPr/>
                </a:tc>
                <a:extLst>
                  <a:ext uri="{0D108BD9-81ED-4DB2-BD59-A6C34878D82A}">
                    <a16:rowId xmlns:a16="http://schemas.microsoft.com/office/drawing/2014/main" val="1629894812"/>
                  </a:ext>
                </a:extLst>
              </a:tr>
              <a:tr h="894521">
                <a:tc>
                  <a:txBody>
                    <a:bodyPr/>
                    <a:lstStyle/>
                    <a:p>
                      <a:pPr lvl="0" algn="just">
                        <a:buNone/>
                      </a:pPr>
                      <a:r>
                        <a:rPr lang="en-GB" sz="1000" b="0" i="0" u="none" strike="noStrike" noProof="0">
                          <a:solidFill>
                            <a:srgbClr val="3B3B3B"/>
                          </a:solidFill>
                          <a:latin typeface="Times New Roman"/>
                        </a:rPr>
                        <a:t>The Enrichment of Arabic WordNet Antonym Relations – Springer 2017</a:t>
                      </a:r>
                      <a:endParaRPr lang="en-US" sz="1000">
                        <a:solidFill>
                          <a:srgbClr val="3B3B3B"/>
                        </a:solidFill>
                        <a:latin typeface="Times New Roman"/>
                      </a:endParaRPr>
                    </a:p>
                  </a:txBody>
                  <a:tcPr/>
                </a:tc>
                <a:tc>
                  <a:txBody>
                    <a:bodyPr/>
                    <a:lstStyle/>
                    <a:p>
                      <a:pPr lvl="0" algn="just">
                        <a:buNone/>
                      </a:pPr>
                      <a:r>
                        <a:rPr lang="en-GB" sz="1000" dirty="0">
                          <a:solidFill>
                            <a:srgbClr val="3B3B3B"/>
                          </a:solidFill>
                          <a:latin typeface="Times New Roman"/>
                        </a:rPr>
                        <a:t>Propose a pattern-based approach to extend the relations using </a:t>
                      </a:r>
                      <a:r>
                        <a:rPr lang="en-GB" sz="1000" dirty="0" err="1">
                          <a:solidFill>
                            <a:srgbClr val="3B3B3B"/>
                          </a:solidFill>
                          <a:latin typeface="Times New Roman"/>
                        </a:rPr>
                        <a:t>arabic</a:t>
                      </a:r>
                      <a:r>
                        <a:rPr lang="en-GB" sz="1000" dirty="0">
                          <a:solidFill>
                            <a:srgbClr val="3B3B3B"/>
                          </a:solidFill>
                          <a:latin typeface="Times New Roman"/>
                        </a:rPr>
                        <a:t> corpus and a corpus analysis tool</a:t>
                      </a:r>
                      <a:endParaRPr lang="en-US" sz="1000" dirty="0">
                        <a:solidFill>
                          <a:srgbClr val="3B3B3B"/>
                        </a:solidFill>
                        <a:latin typeface="Times New Roman"/>
                      </a:endParaRPr>
                    </a:p>
                  </a:txBody>
                  <a:tcPr/>
                </a:tc>
                <a:tc>
                  <a:txBody>
                    <a:bodyPr/>
                    <a:lstStyle/>
                    <a:p>
                      <a:pPr lvl="0" algn="just">
                        <a:buNone/>
                      </a:pPr>
                      <a:r>
                        <a:rPr lang="en-GB" sz="1000" dirty="0">
                          <a:solidFill>
                            <a:srgbClr val="3B3B3B"/>
                          </a:solidFill>
                          <a:latin typeface="Times New Roman"/>
                        </a:rPr>
                        <a:t>The paper demonstrated a way to group words from the given sentence – hence extracting oxymorons from the given sentences. There is no accuracy associated with this paper as the paper. </a:t>
                      </a:r>
                      <a:endParaRPr lang="en-US" sz="1000" dirty="0">
                        <a:solidFill>
                          <a:srgbClr val="3B3B3B"/>
                        </a:solidFill>
                        <a:latin typeface="Times New Roman"/>
                      </a:endParaRPr>
                    </a:p>
                  </a:txBody>
                  <a:tcPr/>
                </a:tc>
                <a:tc>
                  <a:txBody>
                    <a:bodyPr/>
                    <a:lstStyle/>
                    <a:p>
                      <a:pPr lvl="0" algn="just">
                        <a:buNone/>
                      </a:pPr>
                      <a:r>
                        <a:rPr lang="en-GB" sz="1000" dirty="0">
                          <a:solidFill>
                            <a:srgbClr val="3B3B3B"/>
                          </a:solidFill>
                          <a:latin typeface="Times New Roman"/>
                        </a:rPr>
                        <a:t>Fine-tuning of the model is required and Arabic WordNet has very less support which is a downside </a:t>
                      </a:r>
                      <a:endParaRPr lang="en-US" sz="1000" dirty="0">
                        <a:solidFill>
                          <a:srgbClr val="3B3B3B"/>
                        </a:solidFill>
                        <a:latin typeface="Times New Roman"/>
                      </a:endParaRPr>
                    </a:p>
                  </a:txBody>
                  <a:tcPr/>
                </a:tc>
                <a:extLst>
                  <a:ext uri="{0D108BD9-81ED-4DB2-BD59-A6C34878D82A}">
                    <a16:rowId xmlns:a16="http://schemas.microsoft.com/office/drawing/2014/main" val="951196867"/>
                  </a:ext>
                </a:extLst>
              </a:tr>
              <a:tr h="851795">
                <a:tc>
                  <a:txBody>
                    <a:bodyPr/>
                    <a:lstStyle/>
                    <a:p>
                      <a:pPr lvl="0" algn="just">
                        <a:lnSpc>
                          <a:spcPct val="100000"/>
                        </a:lnSpc>
                        <a:spcBef>
                          <a:spcPts val="0"/>
                        </a:spcBef>
                        <a:spcAft>
                          <a:spcPts val="0"/>
                        </a:spcAft>
                        <a:buNone/>
                      </a:pPr>
                      <a:r>
                        <a:rPr lang="en-GB" sz="1000" b="0" i="0" u="none" strike="noStrike" noProof="0">
                          <a:solidFill>
                            <a:srgbClr val="3B3B3B"/>
                          </a:solidFill>
                          <a:latin typeface="Times New Roman"/>
                        </a:rPr>
                        <a:t>Personifying </a:t>
                      </a:r>
                      <a:r>
                        <a:rPr lang="en-GB" sz="1000" b="0" i="0" u="none" strike="noStrike" noProof="0" err="1">
                          <a:solidFill>
                            <a:srgbClr val="3B3B3B"/>
                          </a:solidFill>
                          <a:latin typeface="Times New Roman"/>
                        </a:rPr>
                        <a:t>INanimate</a:t>
                      </a:r>
                      <a:r>
                        <a:rPr lang="en-GB" sz="1000" b="0" i="0" u="none" strike="noStrike" noProof="0">
                          <a:solidFill>
                            <a:srgbClr val="3B3B3B"/>
                          </a:solidFill>
                          <a:latin typeface="Times New Roman"/>
                        </a:rPr>
                        <a:t>....Learning Enhanced Generation - COLING 2022</a:t>
                      </a:r>
                      <a:endParaRPr lang="en-GB" sz="1000">
                        <a:solidFill>
                          <a:srgbClr val="3B3B3B"/>
                        </a:solidFill>
                        <a:latin typeface="Times New Roman"/>
                      </a:endParaRPr>
                    </a:p>
                  </a:txBody>
                  <a:tcPr/>
                </a:tc>
                <a:tc>
                  <a:txBody>
                    <a:bodyPr/>
                    <a:lstStyle/>
                    <a:p>
                      <a:pPr marL="0" lvl="0" indent="0" algn="just">
                        <a:buNone/>
                      </a:pPr>
                      <a:r>
                        <a:rPr lang="en-US" sz="1000" dirty="0">
                          <a:solidFill>
                            <a:srgbClr val="3B3B3B"/>
                          </a:solidFill>
                          <a:latin typeface="Times New Roman"/>
                        </a:rPr>
                        <a:t>Create a corpus of personifications and personify literal sentences. Seq2seq model is used to literal input.</a:t>
                      </a:r>
                    </a:p>
                  </a:txBody>
                  <a:tcPr/>
                </a:tc>
                <a:tc>
                  <a:txBody>
                    <a:bodyPr/>
                    <a:lstStyle/>
                    <a:p>
                      <a:pPr lvl="0" algn="just">
                        <a:buNone/>
                      </a:pPr>
                      <a:r>
                        <a:rPr lang="en-GB" sz="1000" dirty="0">
                          <a:solidFill>
                            <a:srgbClr val="3B3B3B"/>
                          </a:solidFill>
                          <a:latin typeface="Times New Roman"/>
                        </a:rPr>
                        <a:t>The paper obtained 97 percent accuracy in human validation. They identified topic – attribute (object - action) from the dataset and used them to personify the literal input</a:t>
                      </a:r>
                    </a:p>
                  </a:txBody>
                  <a:tcPr/>
                </a:tc>
                <a:tc>
                  <a:txBody>
                    <a:bodyPr/>
                    <a:lstStyle/>
                    <a:p>
                      <a:pPr lvl="0" algn="just">
                        <a:buNone/>
                      </a:pPr>
                      <a:r>
                        <a:rPr lang="en-GB" sz="1000" dirty="0">
                          <a:solidFill>
                            <a:srgbClr val="3B3B3B"/>
                          </a:solidFill>
                          <a:latin typeface="Times New Roman"/>
                        </a:rPr>
                        <a:t>Dependency on parallel data, focuses on personification of unanimated objects, limited evaluation</a:t>
                      </a:r>
                    </a:p>
                  </a:txBody>
                  <a:tcPr/>
                </a:tc>
                <a:extLst>
                  <a:ext uri="{0D108BD9-81ED-4DB2-BD59-A6C34878D82A}">
                    <a16:rowId xmlns:a16="http://schemas.microsoft.com/office/drawing/2014/main" val="2179042162"/>
                  </a:ext>
                </a:extLst>
              </a:tr>
              <a:tr h="783772">
                <a:tc>
                  <a:txBody>
                    <a:bodyPr/>
                    <a:lstStyle/>
                    <a:p>
                      <a:pPr lvl="0" algn="just">
                        <a:buNone/>
                      </a:pPr>
                      <a:r>
                        <a:rPr lang="en-GB" sz="1000" b="0" i="0" u="none" strike="noStrike" noProof="0">
                          <a:solidFill>
                            <a:srgbClr val="3B3B3B"/>
                          </a:solidFill>
                          <a:latin typeface="Times New Roman"/>
                        </a:rPr>
                        <a:t>Part-Of-Speech Tagging for Social Media Texts - Springer 2013</a:t>
                      </a:r>
                      <a:endParaRPr lang="en-US" sz="1000">
                        <a:solidFill>
                          <a:srgbClr val="3B3B3B"/>
                        </a:solidFill>
                        <a:latin typeface="Times New Roman"/>
                      </a:endParaRPr>
                    </a:p>
                  </a:txBody>
                  <a:tcPr/>
                </a:tc>
                <a:tc>
                  <a:txBody>
                    <a:bodyPr/>
                    <a:lstStyle/>
                    <a:p>
                      <a:pPr lvl="0" algn="just">
                        <a:buNone/>
                      </a:pPr>
                      <a:r>
                        <a:rPr lang="en-GB" sz="1000">
                          <a:solidFill>
                            <a:srgbClr val="3B3B3B"/>
                          </a:solidFill>
                          <a:latin typeface="Times New Roman"/>
                        </a:rPr>
                        <a:t>Identify different parts of speech from social media text corpus</a:t>
                      </a:r>
                    </a:p>
                  </a:txBody>
                  <a:tcPr/>
                </a:tc>
                <a:tc>
                  <a:txBody>
                    <a:bodyPr/>
                    <a:lstStyle/>
                    <a:p>
                      <a:pPr lvl="0" algn="just">
                        <a:buNone/>
                      </a:pPr>
                      <a:r>
                        <a:rPr lang="en-GB" sz="1000" dirty="0">
                          <a:solidFill>
                            <a:srgbClr val="3B3B3B"/>
                          </a:solidFill>
                          <a:latin typeface="Times New Roman"/>
                        </a:rPr>
                        <a:t>Different taggers like </a:t>
                      </a:r>
                      <a:r>
                        <a:rPr lang="en-GB" sz="1000" dirty="0" err="1">
                          <a:solidFill>
                            <a:srgbClr val="3B3B3B"/>
                          </a:solidFill>
                          <a:latin typeface="Times New Roman"/>
                        </a:rPr>
                        <a:t>TreeTagger</a:t>
                      </a:r>
                      <a:r>
                        <a:rPr lang="en-GB" sz="1000" dirty="0">
                          <a:solidFill>
                            <a:srgbClr val="3B3B3B"/>
                          </a:solidFill>
                          <a:latin typeface="Times New Roman"/>
                        </a:rPr>
                        <a:t>, </a:t>
                      </a:r>
                      <a:r>
                        <a:rPr lang="en-GB" sz="1000" dirty="0" err="1">
                          <a:solidFill>
                            <a:srgbClr val="3B3B3B"/>
                          </a:solidFill>
                          <a:latin typeface="Times New Roman"/>
                        </a:rPr>
                        <a:t>TnT</a:t>
                      </a:r>
                      <a:r>
                        <a:rPr lang="en-GB" sz="1000" dirty="0">
                          <a:solidFill>
                            <a:srgbClr val="3B3B3B"/>
                          </a:solidFill>
                          <a:latin typeface="Times New Roman"/>
                        </a:rPr>
                        <a:t>, etc are used to perform the POS tagging. It is observed that </a:t>
                      </a:r>
                      <a:r>
                        <a:rPr lang="en-GB" sz="1000" dirty="0" err="1">
                          <a:solidFill>
                            <a:srgbClr val="3B3B3B"/>
                          </a:solidFill>
                          <a:latin typeface="Times New Roman"/>
                        </a:rPr>
                        <a:t>TreeTagger</a:t>
                      </a:r>
                      <a:r>
                        <a:rPr lang="en-GB" sz="1000" dirty="0">
                          <a:solidFill>
                            <a:srgbClr val="3B3B3B"/>
                          </a:solidFill>
                          <a:latin typeface="Times New Roman"/>
                        </a:rPr>
                        <a:t> got highest accuracy – 93.72%</a:t>
                      </a:r>
                    </a:p>
                  </a:txBody>
                  <a:tcPr/>
                </a:tc>
                <a:tc>
                  <a:txBody>
                    <a:bodyPr/>
                    <a:lstStyle/>
                    <a:p>
                      <a:pPr lvl="0" algn="just">
                        <a:buNone/>
                      </a:pPr>
                      <a:r>
                        <a:rPr lang="en-GB" sz="1000" dirty="0">
                          <a:solidFill>
                            <a:srgbClr val="3B3B3B"/>
                          </a:solidFill>
                          <a:latin typeface="Times New Roman"/>
                        </a:rPr>
                        <a:t>Input data should be collected from vast range of sources for better real-world accuracy</a:t>
                      </a:r>
                    </a:p>
                  </a:txBody>
                  <a:tcPr/>
                </a:tc>
                <a:extLst>
                  <a:ext uri="{0D108BD9-81ED-4DB2-BD59-A6C34878D82A}">
                    <a16:rowId xmlns:a16="http://schemas.microsoft.com/office/drawing/2014/main" val="3436002414"/>
                  </a:ext>
                </a:extLst>
              </a:tr>
            </a:tbl>
          </a:graphicData>
        </a:graphic>
      </p:graphicFrame>
    </p:spTree>
    <p:extLst>
      <p:ext uri="{BB962C8B-B14F-4D97-AF65-F5344CB8AC3E}">
        <p14:creationId xmlns:p14="http://schemas.microsoft.com/office/powerpoint/2010/main" val="280635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21313" y="625450"/>
            <a:ext cx="7036800" cy="394200"/>
          </a:xfrm>
          <a:prstGeom prst="rect">
            <a:avLst/>
          </a:prstGeom>
        </p:spPr>
        <p:txBody>
          <a:bodyPr spcFirstLastPara="1" wrap="square" lIns="91425" tIns="91425" rIns="91425" bIns="91425" anchor="t" anchorCtr="0">
            <a:noAutofit/>
          </a:bodyPr>
          <a:lstStyle/>
          <a:p>
            <a:r>
              <a:rPr lang="en"/>
              <a:t>Literature Survey – 3: Paper 9, 10, 11, 12</a:t>
            </a:r>
            <a:br>
              <a:rPr lang="en"/>
            </a:br>
            <a:r>
              <a:rPr lang="en"/>
              <a:t> </a:t>
            </a: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graphicFrame>
        <p:nvGraphicFramePr>
          <p:cNvPr id="4" name="Table 5">
            <a:extLst>
              <a:ext uri="{FF2B5EF4-FFF2-40B4-BE49-F238E27FC236}">
                <a16:creationId xmlns:a16="http://schemas.microsoft.com/office/drawing/2014/main" id="{183335EC-9175-8113-E93D-6D82A1E2E480}"/>
              </a:ext>
            </a:extLst>
          </p:cNvPr>
          <p:cNvGraphicFramePr>
            <a:graphicFrameLocks noGrp="1"/>
          </p:cNvGraphicFramePr>
          <p:nvPr/>
        </p:nvGraphicFramePr>
        <p:xfrm>
          <a:off x="53915" y="1138057"/>
          <a:ext cx="9055501" cy="4043362"/>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679007863"/>
                    </a:ext>
                  </a:extLst>
                </a:gridCol>
                <a:gridCol w="2182812">
                  <a:extLst>
                    <a:ext uri="{9D8B030D-6E8A-4147-A177-3AD203B41FA5}">
                      <a16:colId xmlns:a16="http://schemas.microsoft.com/office/drawing/2014/main" val="1118210041"/>
                    </a:ext>
                  </a:extLst>
                </a:gridCol>
                <a:gridCol w="2460622">
                  <a:extLst>
                    <a:ext uri="{9D8B030D-6E8A-4147-A177-3AD203B41FA5}">
                      <a16:colId xmlns:a16="http://schemas.microsoft.com/office/drawing/2014/main" val="2208761776"/>
                    </a:ext>
                  </a:extLst>
                </a:gridCol>
                <a:gridCol w="2983317">
                  <a:extLst>
                    <a:ext uri="{9D8B030D-6E8A-4147-A177-3AD203B41FA5}">
                      <a16:colId xmlns:a16="http://schemas.microsoft.com/office/drawing/2014/main" val="2116565355"/>
                    </a:ext>
                  </a:extLst>
                </a:gridCol>
              </a:tblGrid>
              <a:tr h="309562">
                <a:tc>
                  <a:txBody>
                    <a:bodyPr/>
                    <a:lstStyle/>
                    <a:p>
                      <a:pPr lvl="0" algn="ctr">
                        <a:buNone/>
                      </a:pPr>
                      <a:r>
                        <a:rPr lang="en-GB" sz="850">
                          <a:latin typeface="Times New Roman"/>
                        </a:rPr>
                        <a:t>Paper Details (Citation)</a:t>
                      </a:r>
                    </a:p>
                  </a:txBody>
                  <a:tcPr anchor="ctr"/>
                </a:tc>
                <a:tc>
                  <a:txBody>
                    <a:bodyPr/>
                    <a:lstStyle/>
                    <a:p>
                      <a:pPr lvl="0" algn="ctr">
                        <a:buNone/>
                      </a:pPr>
                      <a:r>
                        <a:rPr lang="en-GB" sz="850">
                          <a:latin typeface="Times New Roman"/>
                        </a:rPr>
                        <a:t>Objective of paper, Techniques/Methods</a:t>
                      </a:r>
                    </a:p>
                  </a:txBody>
                  <a:tcPr anchor="ctr"/>
                </a:tc>
                <a:tc>
                  <a:txBody>
                    <a:bodyPr/>
                    <a:lstStyle/>
                    <a:p>
                      <a:pPr lvl="0" algn="ctr">
                        <a:buNone/>
                      </a:pPr>
                      <a:r>
                        <a:rPr lang="en-GB" sz="850">
                          <a:latin typeface="Times New Roman"/>
                        </a:rPr>
                        <a:t>Detailed Explanation along with results</a:t>
                      </a:r>
                    </a:p>
                  </a:txBody>
                  <a:tcPr anchor="ctr"/>
                </a:tc>
                <a:tc>
                  <a:txBody>
                    <a:bodyPr/>
                    <a:lstStyle/>
                    <a:p>
                      <a:pPr lvl="0" algn="ctr">
                        <a:buNone/>
                      </a:pPr>
                      <a:r>
                        <a:rPr lang="en-GB" sz="850">
                          <a:latin typeface="Times New Roman"/>
                        </a:rPr>
                        <a:t>Limitations</a:t>
                      </a:r>
                    </a:p>
                  </a:txBody>
                  <a:tcPr anchor="ctr"/>
                </a:tc>
                <a:extLst>
                  <a:ext uri="{0D108BD9-81ED-4DB2-BD59-A6C34878D82A}">
                    <a16:rowId xmlns:a16="http://schemas.microsoft.com/office/drawing/2014/main" val="3748242444"/>
                  </a:ext>
                </a:extLst>
              </a:tr>
              <a:tr h="953951">
                <a:tc>
                  <a:txBody>
                    <a:bodyPr/>
                    <a:lstStyle/>
                    <a:p>
                      <a:pPr lvl="0" algn="just">
                        <a:lnSpc>
                          <a:spcPct val="100000"/>
                        </a:lnSpc>
                        <a:spcBef>
                          <a:spcPts val="0"/>
                        </a:spcBef>
                        <a:spcAft>
                          <a:spcPts val="0"/>
                        </a:spcAft>
                        <a:buNone/>
                      </a:pPr>
                      <a:r>
                        <a:rPr lang="en-GB" sz="850" b="0" i="0" u="none" strike="noStrike" baseline="0" noProof="0" dirty="0">
                          <a:solidFill>
                            <a:srgbClr val="3B3B3B"/>
                          </a:solidFill>
                          <a:latin typeface="Times New Roman"/>
                        </a:rPr>
                        <a:t>Neural Simile Recognition with Cyclic Multitask Learning and Local Attention(IEEE-2020)</a:t>
                      </a:r>
                      <a:endParaRPr lang="en-US" sz="850" dirty="0">
                        <a:solidFill>
                          <a:srgbClr val="3B3B3B"/>
                        </a:solidFill>
                        <a:latin typeface="Times New Roman"/>
                      </a:endParaRPr>
                    </a:p>
                  </a:txBody>
                  <a:tcPr/>
                </a:tc>
                <a:tc>
                  <a:txBody>
                    <a:bodyPr/>
                    <a:lstStyle/>
                    <a:p>
                      <a:pPr algn="just"/>
                      <a:r>
                        <a:rPr lang="en-GB" sz="850" dirty="0">
                          <a:solidFill>
                            <a:srgbClr val="3B3B3B"/>
                          </a:solidFill>
                          <a:latin typeface="Times New Roman"/>
                        </a:rPr>
                        <a:t>Novel cyclic multitask learning method for simile detection </a:t>
                      </a:r>
                    </a:p>
                  </a:txBody>
                  <a:tcPr/>
                </a:tc>
                <a:tc>
                  <a:txBody>
                    <a:bodyPr/>
                    <a:lstStyle/>
                    <a:p>
                      <a:pPr lvl="0" algn="just">
                        <a:buNone/>
                      </a:pPr>
                      <a:r>
                        <a:rPr lang="en-GB" sz="850" b="0" i="0" u="none" strike="noStrike" baseline="0" noProof="0" dirty="0">
                          <a:solidFill>
                            <a:srgbClr val="3B3B3B"/>
                          </a:solidFill>
                          <a:latin typeface="Times New Roman"/>
                        </a:rPr>
                        <a:t>Uses a Bi-LSTM based Sentence Encoder , classifies by Local Attention based Simile Sentence method and CRF based Component Extractor to find the components of the sentence.</a:t>
                      </a:r>
                    </a:p>
                    <a:p>
                      <a:pPr lvl="0" algn="just">
                        <a:buNone/>
                      </a:pPr>
                      <a:r>
                        <a:rPr lang="en-GB" sz="850" b="0" i="0" u="none" strike="noStrike" baseline="0" noProof="0" dirty="0">
                          <a:solidFill>
                            <a:srgbClr val="3B3B3B"/>
                          </a:solidFill>
                          <a:latin typeface="Times New Roman"/>
                        </a:rPr>
                        <a:t>the cyclic multitask learning approach improves performance by better capturing the interdependence between the simile sentence classification and simile component extraction subtasks</a:t>
                      </a:r>
                      <a:endParaRPr lang="en-GB" sz="850" dirty="0">
                        <a:solidFill>
                          <a:srgbClr val="3B3B3B"/>
                        </a:solidFill>
                        <a:latin typeface="Times New Roman"/>
                      </a:endParaRPr>
                    </a:p>
                    <a:p>
                      <a:pPr lvl="0" algn="just">
                        <a:buNone/>
                      </a:pPr>
                      <a:endParaRPr lang="en-GB" sz="850" b="0" i="0" u="none" strike="noStrike" baseline="0" noProof="0" dirty="0">
                        <a:solidFill>
                          <a:srgbClr val="3B3B3B"/>
                        </a:solidFill>
                        <a:latin typeface="Times New Roman"/>
                      </a:endParaRPr>
                    </a:p>
                  </a:txBody>
                  <a:tcPr/>
                </a:tc>
                <a:tc>
                  <a:txBody>
                    <a:bodyPr/>
                    <a:lstStyle/>
                    <a:p>
                      <a:pPr lvl="0" algn="just">
                        <a:buNone/>
                      </a:pPr>
                      <a:r>
                        <a:rPr lang="en-GB" sz="850" b="0" i="0" u="none" strike="noStrike" baseline="0" noProof="0" dirty="0">
                          <a:solidFill>
                            <a:srgbClr val="3B3B3B"/>
                          </a:solidFill>
                          <a:latin typeface="Times New Roman"/>
                        </a:rPr>
                        <a:t>model is trained on a limited set of simile types and may not perform well on other simile </a:t>
                      </a:r>
                      <a:r>
                        <a:rPr lang="en-GB" sz="850" b="0" i="0" u="none" strike="noStrike" baseline="0" noProof="0" dirty="0" err="1">
                          <a:solidFill>
                            <a:srgbClr val="3B3B3B"/>
                          </a:solidFill>
                          <a:latin typeface="Times New Roman"/>
                        </a:rPr>
                        <a:t>types,and</a:t>
                      </a:r>
                      <a:r>
                        <a:rPr lang="en-GB" sz="850" b="0" i="0" u="none" strike="noStrike" baseline="0" noProof="0" dirty="0">
                          <a:solidFill>
                            <a:srgbClr val="3B3B3B"/>
                          </a:solidFill>
                          <a:latin typeface="Times New Roman"/>
                        </a:rPr>
                        <a:t> lacks generalization.</a:t>
                      </a:r>
                      <a:endParaRPr lang="en-US" sz="850" dirty="0">
                        <a:solidFill>
                          <a:srgbClr val="3B3B3B"/>
                        </a:solidFill>
                        <a:latin typeface="Times New Roman"/>
                      </a:endParaRPr>
                    </a:p>
                  </a:txBody>
                  <a:tcPr/>
                </a:tc>
                <a:extLst>
                  <a:ext uri="{0D108BD9-81ED-4DB2-BD59-A6C34878D82A}">
                    <a16:rowId xmlns:a16="http://schemas.microsoft.com/office/drawing/2014/main" val="1629894812"/>
                  </a:ext>
                </a:extLst>
              </a:tr>
              <a:tr h="341448">
                <a:tc>
                  <a:txBody>
                    <a:bodyPr/>
                    <a:lstStyle/>
                    <a:p>
                      <a:pPr lvl="0" algn="just">
                        <a:buNone/>
                      </a:pPr>
                      <a:r>
                        <a:rPr lang="en-GB" sz="850" b="0" i="0" u="none" strike="noStrike" baseline="0" noProof="0">
                          <a:solidFill>
                            <a:srgbClr val="3B3B3B"/>
                          </a:solidFill>
                          <a:latin typeface="Times New Roman"/>
                        </a:rPr>
                        <a:t>Neural Multitask Learning for Simile Recognition</a:t>
                      </a:r>
                      <a:r>
                        <a:rPr lang="en-GB" sz="850">
                          <a:solidFill>
                            <a:srgbClr val="3B3B3B"/>
                          </a:solidFill>
                          <a:latin typeface="Times New Roman"/>
                        </a:rPr>
                        <a:t>(ACL 2018)</a:t>
                      </a:r>
                    </a:p>
                  </a:txBody>
                  <a:tcPr/>
                </a:tc>
                <a:tc>
                  <a:txBody>
                    <a:bodyPr/>
                    <a:lstStyle/>
                    <a:p>
                      <a:pPr lvl="0" algn="just">
                        <a:buNone/>
                      </a:pPr>
                      <a:r>
                        <a:rPr lang="en-GB" sz="850" b="0" i="0" u="none" strike="noStrike" baseline="0" noProof="0">
                          <a:solidFill>
                            <a:srgbClr val="3B3B3B"/>
                          </a:solidFill>
                          <a:latin typeface="Times New Roman"/>
                        </a:rPr>
                        <a:t>neural multitask learning framework jointly optimizing three tasks: simile sentence classification, simile compo- </a:t>
                      </a:r>
                      <a:r>
                        <a:rPr lang="en-GB" sz="850" b="0" i="0" u="none" strike="noStrike" baseline="0" noProof="0" err="1">
                          <a:solidFill>
                            <a:srgbClr val="3B3B3B"/>
                          </a:solidFill>
                          <a:latin typeface="Times New Roman"/>
                        </a:rPr>
                        <a:t>nent</a:t>
                      </a:r>
                      <a:r>
                        <a:rPr lang="en-GB" sz="850" b="0" i="0" u="none" strike="noStrike" baseline="0" noProof="0">
                          <a:solidFill>
                            <a:srgbClr val="3B3B3B"/>
                          </a:solidFill>
                          <a:latin typeface="Times New Roman"/>
                        </a:rPr>
                        <a:t> extraction and language </a:t>
                      </a:r>
                      <a:r>
                        <a:rPr lang="en-GB" sz="850" b="0" i="0" u="none" strike="noStrike" baseline="0" noProof="0" err="1">
                          <a:solidFill>
                            <a:srgbClr val="3B3B3B"/>
                          </a:solidFill>
                          <a:latin typeface="Times New Roman"/>
                        </a:rPr>
                        <a:t>modeling</a:t>
                      </a:r>
                      <a:r>
                        <a:rPr lang="en-GB" sz="850" b="0" i="0" u="none" strike="noStrike" baseline="0" noProof="0">
                          <a:solidFill>
                            <a:srgbClr val="3B3B3B"/>
                          </a:solidFill>
                          <a:latin typeface="Times New Roman"/>
                        </a:rPr>
                        <a:t>.</a:t>
                      </a:r>
                      <a:endParaRPr lang="en-US" sz="850">
                        <a:solidFill>
                          <a:srgbClr val="3B3B3B"/>
                        </a:solidFill>
                        <a:latin typeface="Times New Roman"/>
                      </a:endParaRPr>
                    </a:p>
                  </a:txBody>
                  <a:tcPr/>
                </a:tc>
                <a:tc>
                  <a:txBody>
                    <a:bodyPr/>
                    <a:lstStyle/>
                    <a:p>
                      <a:pPr algn="just"/>
                      <a:r>
                        <a:rPr lang="en-GB" sz="850" dirty="0">
                          <a:solidFill>
                            <a:srgbClr val="3B3B3B"/>
                          </a:solidFill>
                          <a:latin typeface="Times New Roman"/>
                        </a:rPr>
                        <a:t>Uses a simile sentence classification and a simile component extractor .</a:t>
                      </a:r>
                    </a:p>
                    <a:p>
                      <a:pPr lvl="0" algn="just">
                        <a:buNone/>
                      </a:pPr>
                      <a:r>
                        <a:rPr lang="en-GB" sz="850" b="0" i="0" u="none" strike="noStrike" baseline="0" noProof="0" dirty="0">
                          <a:solidFill>
                            <a:srgbClr val="3B3B3B"/>
                          </a:solidFill>
                          <a:latin typeface="Times New Roman"/>
                        </a:rPr>
                        <a:t>A component is judged to be correct only if both the boundary and the tag exactly match the gold answer.</a:t>
                      </a:r>
                      <a:endParaRPr lang="en-GB" sz="850" dirty="0">
                        <a:solidFill>
                          <a:srgbClr val="3B3B3B"/>
                        </a:solidFill>
                        <a:latin typeface="Times New Roman"/>
                      </a:endParaRPr>
                    </a:p>
                  </a:txBody>
                  <a:tcPr/>
                </a:tc>
                <a:tc>
                  <a:txBody>
                    <a:bodyPr/>
                    <a:lstStyle/>
                    <a:p>
                      <a:pPr lvl="0" algn="just">
                        <a:buNone/>
                      </a:pPr>
                      <a:r>
                        <a:rPr lang="en-GB" sz="850" b="0" i="0" u="none" strike="noStrike" noProof="0">
                          <a:solidFill>
                            <a:srgbClr val="3B3B3B"/>
                          </a:solidFill>
                          <a:latin typeface="Times New Roman"/>
                        </a:rPr>
                        <a:t>the framework assumes that the two subtasks (simile sentence classification and simile component extraction) have a linear relationship</a:t>
                      </a:r>
                      <a:endParaRPr lang="en-US" sz="850" b="0" i="0" u="none" strike="noStrike" noProof="0">
                        <a:solidFill>
                          <a:srgbClr val="3B3B3B"/>
                        </a:solidFill>
                        <a:latin typeface="Times New Roman"/>
                      </a:endParaRPr>
                    </a:p>
                    <a:p>
                      <a:pPr lvl="0" algn="just">
                        <a:buNone/>
                      </a:pPr>
                      <a:r>
                        <a:rPr lang="en-GB" sz="850" b="0" i="0" u="none" strike="noStrike" noProof="0">
                          <a:solidFill>
                            <a:srgbClr val="3B3B3B"/>
                          </a:solidFill>
                          <a:latin typeface="Times New Roman"/>
                        </a:rPr>
                        <a:t>the proposed model relies on the availability of large amounts of </a:t>
                      </a:r>
                      <a:r>
                        <a:rPr lang="en-GB" sz="850" b="0" i="0" u="none" strike="noStrike" noProof="0" err="1">
                          <a:solidFill>
                            <a:srgbClr val="3B3B3B"/>
                          </a:solidFill>
                          <a:latin typeface="Times New Roman"/>
                        </a:rPr>
                        <a:t>labeled</a:t>
                      </a:r>
                      <a:r>
                        <a:rPr lang="en-GB" sz="850" b="0" i="0" u="none" strike="noStrike" noProof="0">
                          <a:solidFill>
                            <a:srgbClr val="3B3B3B"/>
                          </a:solidFill>
                          <a:latin typeface="Times New Roman"/>
                        </a:rPr>
                        <a:t> data, which may not be feasible for all applications</a:t>
                      </a:r>
                      <a:endParaRPr lang="en-US" sz="850" b="0" i="0" u="none" strike="noStrike" noProof="0">
                        <a:solidFill>
                          <a:srgbClr val="3B3B3B"/>
                        </a:solidFill>
                        <a:latin typeface="Times New Roman"/>
                      </a:endParaRPr>
                    </a:p>
                    <a:p>
                      <a:pPr lvl="0" algn="just">
                        <a:buNone/>
                      </a:pPr>
                      <a:endParaRPr lang="en-GB" sz="850">
                        <a:solidFill>
                          <a:srgbClr val="3B3B3B"/>
                        </a:solidFill>
                        <a:latin typeface="Times New Roman"/>
                      </a:endParaRPr>
                    </a:p>
                  </a:txBody>
                  <a:tcPr/>
                </a:tc>
                <a:extLst>
                  <a:ext uri="{0D108BD9-81ED-4DB2-BD59-A6C34878D82A}">
                    <a16:rowId xmlns:a16="http://schemas.microsoft.com/office/drawing/2014/main" val="951196867"/>
                  </a:ext>
                </a:extLst>
              </a:tr>
              <a:tr h="0">
                <a:tc>
                  <a:txBody>
                    <a:bodyPr/>
                    <a:lstStyle/>
                    <a:p>
                      <a:pPr lvl="0" algn="just">
                        <a:buNone/>
                      </a:pPr>
                      <a:r>
                        <a:rPr lang="en-GB" sz="850" b="0" i="0" u="none" strike="noStrike" baseline="0" noProof="0">
                          <a:solidFill>
                            <a:srgbClr val="3B3B3B"/>
                          </a:solidFill>
                          <a:latin typeface="Times New Roman"/>
                        </a:rPr>
                        <a:t>Combining Part-of-Speech Tags and Self-Attention Mechanism for Simile Recognition(IEEE 2019)</a:t>
                      </a:r>
                      <a:endParaRPr lang="en-US" sz="850">
                        <a:solidFill>
                          <a:srgbClr val="3B3B3B"/>
                        </a:solidFill>
                        <a:latin typeface="Times New Roman"/>
                      </a:endParaRPr>
                    </a:p>
                  </a:txBody>
                  <a:tcPr/>
                </a:tc>
                <a:tc>
                  <a:txBody>
                    <a:bodyPr/>
                    <a:lstStyle/>
                    <a:p>
                      <a:pPr lvl="0" algn="just">
                        <a:buNone/>
                      </a:pPr>
                      <a:r>
                        <a:rPr lang="en-GB" sz="850" b="0" i="0" u="none" strike="noStrike" noProof="0">
                          <a:solidFill>
                            <a:srgbClr val="3B3B3B"/>
                          </a:solidFill>
                          <a:latin typeface="Times New Roman"/>
                        </a:rPr>
                        <a:t>improve the accuracy of simile recognition using a combination of part-of-speech (POS) tags and self-attention mechanisms</a:t>
                      </a:r>
                      <a:endParaRPr lang="en-US" sz="850">
                        <a:solidFill>
                          <a:srgbClr val="3B3B3B"/>
                        </a:solidFill>
                        <a:latin typeface="Times New Roman"/>
                      </a:endParaRPr>
                    </a:p>
                  </a:txBody>
                  <a:tcPr/>
                </a:tc>
                <a:tc>
                  <a:txBody>
                    <a:bodyPr/>
                    <a:lstStyle/>
                    <a:p>
                      <a:pPr lvl="0" algn="just">
                        <a:buNone/>
                      </a:pPr>
                      <a:r>
                        <a:rPr lang="en-GB" sz="850" b="0" i="0" u="none" strike="noStrike" baseline="0" noProof="0">
                          <a:solidFill>
                            <a:srgbClr val="3B3B3B"/>
                          </a:solidFill>
                          <a:latin typeface="Times New Roman"/>
                        </a:rPr>
                        <a:t>combining both POS tags and a self-attention mechanism allows the model to capture both syntactic and semantic information in simile sentences, leading to improved performance.</a:t>
                      </a:r>
                      <a:endParaRPr lang="en-US" sz="850">
                        <a:solidFill>
                          <a:srgbClr val="3B3B3B"/>
                        </a:solidFill>
                        <a:latin typeface="Times New Roman"/>
                      </a:endParaRPr>
                    </a:p>
                  </a:txBody>
                  <a:tcPr/>
                </a:tc>
                <a:tc>
                  <a:txBody>
                    <a:bodyPr/>
                    <a:lstStyle/>
                    <a:p>
                      <a:pPr lvl="0" algn="just">
                        <a:buNone/>
                      </a:pPr>
                      <a:r>
                        <a:rPr lang="en-GB" sz="850" b="0" i="0" u="none" strike="noStrike" baseline="0" noProof="0" dirty="0">
                          <a:solidFill>
                            <a:srgbClr val="3B3B3B"/>
                          </a:solidFill>
                          <a:latin typeface="Times New Roman"/>
                        </a:rPr>
                        <a:t>it may struggle with particularly complex or subtle simile expressions that are not well-represented in the training data.</a:t>
                      </a:r>
                      <a:endParaRPr lang="en-US" sz="850" dirty="0">
                        <a:solidFill>
                          <a:srgbClr val="3B3B3B"/>
                        </a:solidFill>
                        <a:latin typeface="Times New Roman"/>
                      </a:endParaRPr>
                    </a:p>
                  </a:txBody>
                  <a:tcPr/>
                </a:tc>
                <a:extLst>
                  <a:ext uri="{0D108BD9-81ED-4DB2-BD59-A6C34878D82A}">
                    <a16:rowId xmlns:a16="http://schemas.microsoft.com/office/drawing/2014/main" val="2179042162"/>
                  </a:ext>
                </a:extLst>
              </a:tr>
              <a:tr h="759149">
                <a:tc>
                  <a:txBody>
                    <a:bodyPr/>
                    <a:lstStyle/>
                    <a:p>
                      <a:pPr lvl="0" algn="just">
                        <a:buNone/>
                      </a:pPr>
                      <a:r>
                        <a:rPr lang="en-GB" sz="850" b="0" i="0" u="none" strike="noStrike" baseline="0" noProof="0">
                          <a:solidFill>
                            <a:srgbClr val="3B3B3B"/>
                          </a:solidFill>
                          <a:latin typeface="Times New Roman"/>
                        </a:rPr>
                        <a:t>Automatic Recognition of Simile Based on Sequential Model</a:t>
                      </a:r>
                      <a:r>
                        <a:rPr lang="en-GB" sz="850">
                          <a:solidFill>
                            <a:srgbClr val="3B3B3B"/>
                          </a:solidFill>
                          <a:latin typeface="Times New Roman"/>
                        </a:rPr>
                        <a:t>(IEEE 2017)</a:t>
                      </a:r>
                    </a:p>
                  </a:txBody>
                  <a:tcPr/>
                </a:tc>
                <a:tc>
                  <a:txBody>
                    <a:bodyPr/>
                    <a:lstStyle/>
                    <a:p>
                      <a:pPr lvl="0" algn="just">
                        <a:buNone/>
                      </a:pPr>
                      <a:r>
                        <a:rPr lang="en-GB" sz="850" b="0" i="0" u="none" strike="noStrike" noProof="0">
                          <a:solidFill>
                            <a:srgbClr val="3B3B3B"/>
                          </a:solidFill>
                          <a:latin typeface="Times New Roman"/>
                        </a:rPr>
                        <a:t>sequential model to capture the sequential dependencies between words in a sentence.</a:t>
                      </a:r>
                      <a:endParaRPr lang="en-US" sz="850">
                        <a:solidFill>
                          <a:srgbClr val="3B3B3B"/>
                        </a:solidFill>
                        <a:latin typeface="Times New Roman"/>
                      </a:endParaRPr>
                    </a:p>
                  </a:txBody>
                  <a:tcPr/>
                </a:tc>
                <a:tc>
                  <a:txBody>
                    <a:bodyPr/>
                    <a:lstStyle/>
                    <a:p>
                      <a:pPr lvl="0" algn="just">
                        <a:buNone/>
                      </a:pPr>
                      <a:r>
                        <a:rPr lang="en-GB" sz="850" b="0" i="0" u="none" strike="noStrike" baseline="0" noProof="0">
                          <a:solidFill>
                            <a:srgbClr val="3B3B3B"/>
                          </a:solidFill>
                          <a:latin typeface="Times New Roman"/>
                        </a:rPr>
                        <a:t>The model consists of a discriminant part ,labelling part and a feature selection part</a:t>
                      </a:r>
                    </a:p>
                    <a:p>
                      <a:pPr lvl="0" algn="just">
                        <a:buNone/>
                      </a:pPr>
                      <a:r>
                        <a:rPr lang="en-GB" sz="850" b="0" i="0" u="none" strike="noStrike" baseline="0" noProof="0">
                          <a:solidFill>
                            <a:srgbClr val="3B3B3B"/>
                          </a:solidFill>
                          <a:latin typeface="Times New Roman"/>
                        </a:rPr>
                        <a:t>result shows that the use of sequential model containing both classifier and sequence </a:t>
                      </a:r>
                      <a:r>
                        <a:rPr lang="en-GB" sz="850" b="0" i="0" u="none" strike="noStrike" baseline="0" noProof="0" err="1">
                          <a:solidFill>
                            <a:srgbClr val="3B3B3B"/>
                          </a:solidFill>
                          <a:latin typeface="Times New Roman"/>
                        </a:rPr>
                        <a:t>labeler</a:t>
                      </a:r>
                      <a:r>
                        <a:rPr lang="en-GB" sz="850" b="0" i="0" u="none" strike="noStrike" baseline="0" noProof="0">
                          <a:solidFill>
                            <a:srgbClr val="3B3B3B"/>
                          </a:solidFill>
                          <a:latin typeface="Times New Roman"/>
                        </a:rPr>
                        <a:t> can effectively identify the phenomenon of simile in Chinese</a:t>
                      </a:r>
                      <a:endParaRPr lang="en-US" sz="850">
                        <a:solidFill>
                          <a:srgbClr val="3B3B3B"/>
                        </a:solidFill>
                        <a:latin typeface="Times New Roman"/>
                      </a:endParaRPr>
                    </a:p>
                  </a:txBody>
                  <a:tcPr/>
                </a:tc>
                <a:tc>
                  <a:txBody>
                    <a:bodyPr/>
                    <a:lstStyle/>
                    <a:p>
                      <a:pPr lvl="0" algn="just">
                        <a:buNone/>
                      </a:pPr>
                      <a:r>
                        <a:rPr lang="en-GB" sz="850" b="0" i="0" u="none" strike="noStrike" baseline="0" noProof="0" dirty="0">
                          <a:solidFill>
                            <a:srgbClr val="3B3B3B"/>
                          </a:solidFill>
                          <a:latin typeface="Times New Roman"/>
                        </a:rPr>
                        <a:t>the proposed model only uses simple features such as word embeddings and part-of-speech tags, which may not be sufficient to capture the complex semantic and syntactic relationships between words in simile expressions.</a:t>
                      </a:r>
                      <a:endParaRPr lang="en-US" sz="850" dirty="0">
                        <a:solidFill>
                          <a:srgbClr val="3B3B3B"/>
                        </a:solidFill>
                        <a:latin typeface="Times New Roman"/>
                      </a:endParaRPr>
                    </a:p>
                  </a:txBody>
                  <a:tcPr/>
                </a:tc>
                <a:extLst>
                  <a:ext uri="{0D108BD9-81ED-4DB2-BD59-A6C34878D82A}">
                    <a16:rowId xmlns:a16="http://schemas.microsoft.com/office/drawing/2014/main" val="3436002414"/>
                  </a:ext>
                </a:extLst>
              </a:tr>
            </a:tbl>
          </a:graphicData>
        </a:graphic>
      </p:graphicFrame>
    </p:spTree>
    <p:extLst>
      <p:ext uri="{BB962C8B-B14F-4D97-AF65-F5344CB8AC3E}">
        <p14:creationId xmlns:p14="http://schemas.microsoft.com/office/powerpoint/2010/main" val="305934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a:t>Summary: Learning from Literature Survey</a:t>
            </a:r>
            <a:endParaRPr lang="en-US"/>
          </a:p>
        </p:txBody>
      </p:sp>
      <p:sp>
        <p:nvSpPr>
          <p:cNvPr id="95" name="Google Shape;95;p14"/>
          <p:cNvSpPr txBox="1">
            <a:spLocks noGrp="1"/>
          </p:cNvSpPr>
          <p:nvPr>
            <p:ph type="subTitle" idx="1"/>
          </p:nvPr>
        </p:nvSpPr>
        <p:spPr>
          <a:xfrm>
            <a:off x="511950" y="1382525"/>
            <a:ext cx="8123100" cy="3620100"/>
          </a:xfrm>
          <a:prstGeom prst="rect">
            <a:avLst/>
          </a:prstGeom>
        </p:spPr>
        <p:txBody>
          <a:bodyPr spcFirstLastPara="1" wrap="square" lIns="91425" tIns="91425" rIns="91425" bIns="91425" anchor="t" anchorCtr="0">
            <a:normAutofit/>
          </a:bodyPr>
          <a:lstStyle/>
          <a:p>
            <a:pPr indent="-342900" algn="just">
              <a:lnSpc>
                <a:spcPct val="150000"/>
              </a:lnSpc>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rPr>
              <a:t>The papers we have referred to, tell us the methods in which we can detect a few of these literary devices. We can improve some of these detection algorithms and can also create our own algorithms.</a:t>
            </a:r>
          </a:p>
          <a:p>
            <a:pPr indent="-342900" algn="just">
              <a:lnSpc>
                <a:spcPct val="150000"/>
              </a:lnSpc>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rPr>
              <a:t>The methods used in these papers haven't been tested with poetry.</a:t>
            </a:r>
            <a:endParaRPr lang="en" dirty="0"/>
          </a:p>
          <a:p>
            <a:pPr indent="-342900" algn="just">
              <a:lnSpc>
                <a:spcPct val="150000"/>
              </a:lnSpc>
              <a:buClr>
                <a:srgbClr val="434343"/>
              </a:buClr>
              <a:buSzPts val="1800"/>
              <a:buFont typeface="Times New Roman"/>
              <a:buChar char="●"/>
            </a:pPr>
            <a:endParaRPr lang="en" sz="1800" dirty="0">
              <a:solidFill>
                <a:srgbClr val="434343"/>
              </a:solidFill>
              <a:latin typeface="Times New Roman"/>
              <a:ea typeface="Times New Roman"/>
              <a:cs typeface="Times New Roman"/>
            </a:endParaRPr>
          </a:p>
          <a:p>
            <a:pPr marL="114300" indent="0" algn="just">
              <a:lnSpc>
                <a:spcPct val="150000"/>
              </a:lnSpc>
              <a:buClr>
                <a:srgbClr val="434343"/>
              </a:buClr>
              <a:buSzPts val="1800"/>
            </a:pPr>
            <a:endParaRPr lang="en" sz="1800" dirty="0">
              <a:solidFill>
                <a:srgbClr val="434343"/>
              </a:solidFill>
              <a:latin typeface="Times New Roman"/>
              <a:ea typeface="Times New Roman"/>
              <a:cs typeface="Times New Roman"/>
            </a:endParaRPr>
          </a:p>
          <a:p>
            <a:pPr marL="114300" indent="0" algn="just">
              <a:lnSpc>
                <a:spcPct val="150000"/>
              </a:lnSpc>
              <a:buClr>
                <a:srgbClr val="434343"/>
              </a:buClr>
              <a:buSzPts val="1800"/>
            </a:pPr>
            <a:endParaRPr lang="en" sz="1800" dirty="0">
              <a:solidFill>
                <a:srgbClr val="434343"/>
              </a:solidFill>
              <a:latin typeface="Times New Roman"/>
              <a:ea typeface="Times New Roman"/>
              <a:cs typeface="Times New Roman"/>
            </a:endParaRPr>
          </a:p>
          <a:p>
            <a:pPr indent="-342900" algn="just">
              <a:lnSpc>
                <a:spcPct val="150000"/>
              </a:lnSpc>
              <a:buClr>
                <a:srgbClr val="434343"/>
              </a:buClr>
              <a:buSzPts val="1800"/>
              <a:buFont typeface="Times New Roman"/>
              <a:buChar char="●"/>
            </a:pPr>
            <a:endParaRPr lang="en" sz="1800" dirty="0">
              <a:solidFill>
                <a:srgbClr val="434343"/>
              </a:solidFill>
              <a:latin typeface="Times New Roman"/>
              <a:ea typeface="Times New Roman"/>
              <a:cs typeface="Times New Roman"/>
            </a:endParaRPr>
          </a:p>
          <a:p>
            <a:pPr marL="0" indent="0" algn="just">
              <a:lnSpc>
                <a:spcPct val="150000"/>
              </a:lnSpc>
              <a:buClr>
                <a:srgbClr val="595959"/>
              </a:buClr>
            </a:pPr>
            <a:endParaRPr lang="en-GB" sz="1800" dirty="0">
              <a:solidFill>
                <a:srgbClr val="434343"/>
              </a:solidFill>
              <a:latin typeface="Times New Roman"/>
              <a:ea typeface="Times New Roman"/>
              <a:cs typeface="Times New Roman"/>
            </a:endParaRP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Tree>
    <p:extLst>
      <p:ext uri="{BB962C8B-B14F-4D97-AF65-F5344CB8AC3E}">
        <p14:creationId xmlns:p14="http://schemas.microsoft.com/office/powerpoint/2010/main" val="15879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Personification – Definition</a:t>
            </a:r>
            <a:endParaRPr lang="en-US" dirty="0"/>
          </a:p>
        </p:txBody>
      </p:sp>
      <p:sp>
        <p:nvSpPr>
          <p:cNvPr id="95" name="Google Shape;95;p14"/>
          <p:cNvSpPr txBox="1">
            <a:spLocks noGrp="1"/>
          </p:cNvSpPr>
          <p:nvPr>
            <p:ph type="subTitle" idx="1"/>
          </p:nvPr>
        </p:nvSpPr>
        <p:spPr>
          <a:xfrm>
            <a:off x="745125" y="1410648"/>
            <a:ext cx="7655164" cy="3620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800" dirty="0">
                <a:latin typeface="Times New Roman" panose="02020603050405020304" pitchFamily="18" charset="0"/>
                <a:cs typeface="Times New Roman" panose="02020603050405020304" pitchFamily="18" charset="0"/>
              </a:rPr>
              <a:t>Personification is a literary device which is used to attribute human (animate) characteristics to something that is not human (inanimate). </a:t>
            </a:r>
          </a:p>
          <a:p>
            <a:pPr marL="0" lvl="0" indent="0" algn="just" rtl="0">
              <a:spcBef>
                <a:spcPts val="0"/>
              </a:spcBef>
              <a:spcAft>
                <a:spcPts val="1200"/>
              </a:spcAft>
              <a:buNone/>
            </a:pPr>
            <a:r>
              <a:rPr lang="en-US" sz="1800" b="1" dirty="0">
                <a:latin typeface="Times New Roman" panose="02020603050405020304" pitchFamily="18" charset="0"/>
                <a:cs typeface="Times New Roman" panose="02020603050405020304" pitchFamily="18" charset="0"/>
              </a:rPr>
              <a:t>Examples:</a:t>
            </a:r>
          </a:p>
          <a:p>
            <a:pPr lvl="0" indent="-457200" algn="just" rtl="0">
              <a:spcBef>
                <a:spcPts val="0"/>
              </a:spcBef>
              <a:spcAft>
                <a:spcPts val="1200"/>
              </a:spcAft>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sun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smiled</a:t>
            </a:r>
            <a:r>
              <a:rPr lang="en-US" sz="1800" dirty="0">
                <a:latin typeface="Times New Roman" panose="02020603050405020304" pitchFamily="18" charset="0"/>
                <a:cs typeface="Times New Roman" panose="02020603050405020304" pitchFamily="18" charset="0"/>
              </a:rPr>
              <a:t> down on us.</a:t>
            </a:r>
          </a:p>
          <a:p>
            <a:pPr lvl="0" indent="-457200" algn="just" rtl="0">
              <a:spcBef>
                <a:spcPts val="0"/>
              </a:spcBef>
              <a:spcAft>
                <a:spcPts val="1200"/>
              </a:spcAft>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story</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jumped</a:t>
            </a:r>
            <a:r>
              <a:rPr lang="en-US" sz="1800" dirty="0">
                <a:latin typeface="Times New Roman" panose="02020603050405020304" pitchFamily="18" charset="0"/>
                <a:cs typeface="Times New Roman" panose="02020603050405020304" pitchFamily="18" charset="0"/>
              </a:rPr>
              <a:t> off the page.</a:t>
            </a:r>
          </a:p>
          <a:p>
            <a:pPr lvl="0" indent="-457200" algn="just" rtl="0">
              <a:spcBef>
                <a:spcPts val="0"/>
              </a:spcBef>
              <a:spcAft>
                <a:spcPts val="1200"/>
              </a:spcAft>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light</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danced</a:t>
            </a:r>
            <a:r>
              <a:rPr lang="en-US" sz="1800" dirty="0">
                <a:latin typeface="Times New Roman" panose="02020603050405020304" pitchFamily="18" charset="0"/>
                <a:cs typeface="Times New Roman" panose="02020603050405020304" pitchFamily="18" charset="0"/>
              </a:rPr>
              <a:t> on the surface of the water.</a:t>
            </a:r>
          </a:p>
          <a:p>
            <a:pPr marL="0" indent="0" algn="just">
              <a:lnSpc>
                <a:spcPct val="150000"/>
              </a:lnSpc>
              <a:buClr>
                <a:srgbClr val="595959"/>
              </a:buClr>
            </a:pPr>
            <a:endParaRPr lang="en-GB" sz="1800" dirty="0">
              <a:solidFill>
                <a:srgbClr val="434343"/>
              </a:solidFill>
              <a:latin typeface="Times New Roman" panose="02020603050405020304" pitchFamily="18" charset="0"/>
              <a:ea typeface="Times New Roman"/>
              <a:cs typeface="Times New Roman" panose="02020603050405020304" pitchFamily="18" charset="0"/>
            </a:endParaRP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Tree>
    <p:extLst>
      <p:ext uri="{BB962C8B-B14F-4D97-AF65-F5344CB8AC3E}">
        <p14:creationId xmlns:p14="http://schemas.microsoft.com/office/powerpoint/2010/main" val="351106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High Level Architecture Diagram - Personification</a:t>
            </a:r>
            <a:endParaRPr lang="en-US" dirty="0"/>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313C71"/>
                </a:solidFill>
                <a:latin typeface="Times New Roman"/>
              </a:rPr>
              <a:t>Poetic/Literary Device Detection and Meaning Extraction: Batch 3</a:t>
            </a:r>
            <a:endParaRPr lang="en-GB" dirty="0">
              <a:solidFill>
                <a:srgbClr val="313C71"/>
              </a:solidFill>
              <a:latin typeface="Times New Roman"/>
            </a:endParaRPr>
          </a:p>
        </p:txBody>
      </p:sp>
      <p:pic>
        <p:nvPicPr>
          <p:cNvPr id="2052" name="Picture 4">
            <a:extLst>
              <a:ext uri="{FF2B5EF4-FFF2-40B4-BE49-F238E27FC236}">
                <a16:creationId xmlns:a16="http://schemas.microsoft.com/office/drawing/2014/main" id="{343BE75C-EBBD-C183-01E4-1377ED30E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385005"/>
            <a:ext cx="83915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53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Metaphor – Definition</a:t>
            </a:r>
            <a:endParaRPr lang="en-US" dirty="0"/>
          </a:p>
        </p:txBody>
      </p:sp>
      <p:sp>
        <p:nvSpPr>
          <p:cNvPr id="95" name="Google Shape;95;p14"/>
          <p:cNvSpPr txBox="1">
            <a:spLocks noGrp="1"/>
          </p:cNvSpPr>
          <p:nvPr>
            <p:ph type="subTitle" idx="1"/>
          </p:nvPr>
        </p:nvSpPr>
        <p:spPr>
          <a:xfrm>
            <a:off x="745125" y="1410648"/>
            <a:ext cx="7655164" cy="3620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800" dirty="0">
                <a:latin typeface="Times New Roman" panose="02020603050405020304" pitchFamily="18" charset="0"/>
                <a:cs typeface="Times New Roman" panose="02020603050405020304" pitchFamily="18" charset="0"/>
              </a:rPr>
              <a:t>Metaphor is a literary device that describes something by saying it’s something else. It pulls comparisons between two unrelated ideas.</a:t>
            </a:r>
          </a:p>
          <a:p>
            <a:pPr marL="0" lvl="0" indent="0" algn="just" rtl="0">
              <a:spcBef>
                <a:spcPts val="0"/>
              </a:spcBef>
              <a:spcAft>
                <a:spcPts val="1200"/>
              </a:spcAft>
              <a:buNone/>
            </a:pPr>
            <a:r>
              <a:rPr lang="en-US" sz="1800" b="1" dirty="0">
                <a:latin typeface="Times New Roman" panose="02020603050405020304" pitchFamily="18" charset="0"/>
                <a:cs typeface="Times New Roman" panose="02020603050405020304" pitchFamily="18" charset="0"/>
              </a:rPr>
              <a:t>Examples:</a:t>
            </a:r>
          </a:p>
          <a:p>
            <a:pPr lvl="0" indent="-457200" algn="just" rtl="0">
              <a:spcBef>
                <a:spcPts val="0"/>
              </a:spcBef>
              <a:spcAft>
                <a:spcPts val="1200"/>
              </a:spcAft>
              <a:buFont typeface="+mj-lt"/>
              <a:buAutoNum type="arabicPeriod"/>
            </a:pPr>
            <a:r>
              <a:rPr lang="en-US" sz="1800" dirty="0">
                <a:latin typeface="Times New Roman" panose="02020603050405020304" pitchFamily="18" charset="0"/>
                <a:cs typeface="Times New Roman" panose="02020603050405020304" pitchFamily="18" charset="0"/>
              </a:rPr>
              <a:t>Life is a highway.</a:t>
            </a:r>
          </a:p>
          <a:p>
            <a:pPr lvl="0" indent="-457200" algn="just" rtl="0">
              <a:spcBef>
                <a:spcPts val="0"/>
              </a:spcBef>
              <a:spcAft>
                <a:spcPts val="1200"/>
              </a:spcAft>
              <a:buFont typeface="+mj-lt"/>
              <a:buAutoNum type="arabicPeriod"/>
            </a:pPr>
            <a:r>
              <a:rPr lang="en-US" sz="1800" dirty="0">
                <a:latin typeface="Times New Roman" panose="02020603050405020304" pitchFamily="18" charset="0"/>
                <a:cs typeface="Times New Roman" panose="02020603050405020304" pitchFamily="18" charset="0"/>
              </a:rPr>
              <a:t>Her eyes were diamonds.</a:t>
            </a:r>
          </a:p>
          <a:p>
            <a:pPr lvl="0" indent="-457200" algn="just" rtl="0">
              <a:spcBef>
                <a:spcPts val="0"/>
              </a:spcBef>
              <a:spcAft>
                <a:spcPts val="1200"/>
              </a:spcAft>
              <a:buFont typeface="+mj-lt"/>
              <a:buAutoNum type="arabicPeriod"/>
            </a:pPr>
            <a:r>
              <a:rPr lang="en-US" sz="1800" dirty="0">
                <a:latin typeface="Times New Roman" panose="02020603050405020304" pitchFamily="18" charset="0"/>
                <a:cs typeface="Times New Roman" panose="02020603050405020304" pitchFamily="18" charset="0"/>
              </a:rPr>
              <a:t>He is a shining star.</a:t>
            </a: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Tree>
    <p:extLst>
      <p:ext uri="{BB962C8B-B14F-4D97-AF65-F5344CB8AC3E}">
        <p14:creationId xmlns:p14="http://schemas.microsoft.com/office/powerpoint/2010/main" val="14777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a:t>Outline</a:t>
            </a:r>
            <a:endParaRPr/>
          </a:p>
        </p:txBody>
      </p:sp>
      <p:sp>
        <p:nvSpPr>
          <p:cNvPr id="95" name="Google Shape;95;p14"/>
          <p:cNvSpPr txBox="1">
            <a:spLocks noGrp="1"/>
          </p:cNvSpPr>
          <p:nvPr>
            <p:ph type="subTitle" idx="1"/>
          </p:nvPr>
        </p:nvSpPr>
        <p:spPr>
          <a:xfrm>
            <a:off x="511950" y="1382525"/>
            <a:ext cx="8123100" cy="362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dirty="0">
              <a:solidFill>
                <a:srgbClr val="434343"/>
              </a:solidFill>
              <a:latin typeface="Times New Roman"/>
              <a:ea typeface="Times New Roman"/>
              <a:cs typeface="Times New Roman"/>
              <a:sym typeface="Times New Roman"/>
            </a:endParaRPr>
          </a:p>
          <a:p>
            <a:pPr marL="457200" lvl="0" indent="-342900" algn="l" rtl="0">
              <a:spcBef>
                <a:spcPts val="0"/>
              </a:spcBef>
              <a:spcAft>
                <a:spcPts val="0"/>
              </a:spcAft>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sym typeface="Times New Roman"/>
              </a:rPr>
              <a:t>Problem Statement</a:t>
            </a:r>
            <a:endParaRPr sz="1800" dirty="0">
              <a:solidFill>
                <a:srgbClr val="434343"/>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endParaRPr sz="1800" dirty="0">
              <a:solidFill>
                <a:srgbClr val="434343"/>
              </a:solidFill>
              <a:latin typeface="Times New Roman"/>
              <a:ea typeface="Times New Roman"/>
              <a:cs typeface="Times New Roman"/>
              <a:sym typeface="Times New Roman"/>
            </a:endParaRPr>
          </a:p>
          <a:p>
            <a:pPr marL="457200" lvl="0" indent="-342900" algn="l" rtl="0">
              <a:spcBef>
                <a:spcPts val="0"/>
              </a:spcBef>
              <a:spcAft>
                <a:spcPts val="0"/>
              </a:spcAft>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sym typeface="Times New Roman"/>
              </a:rPr>
              <a:t>Scope and Application of the problem</a:t>
            </a:r>
            <a:endParaRPr sz="1800" dirty="0">
              <a:solidFill>
                <a:srgbClr val="434343"/>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endParaRPr sz="1800" dirty="0">
              <a:solidFill>
                <a:srgbClr val="434343"/>
              </a:solidFill>
              <a:latin typeface="Times New Roman"/>
              <a:ea typeface="Times New Roman"/>
              <a:cs typeface="Times New Roman"/>
              <a:sym typeface="Times New Roman"/>
            </a:endParaRPr>
          </a:p>
          <a:p>
            <a:pPr marL="457200" lvl="0" indent="-342900" algn="l" rtl="0">
              <a:spcBef>
                <a:spcPts val="0"/>
              </a:spcBef>
              <a:spcAft>
                <a:spcPts val="0"/>
              </a:spcAft>
              <a:buClr>
                <a:srgbClr val="434343"/>
              </a:buClr>
              <a:buSzPts val="1800"/>
              <a:buFont typeface="Arial" panose="020B0604020202020204" pitchFamily="34" charset="0"/>
              <a:buChar char="•"/>
            </a:pPr>
            <a:r>
              <a:rPr lang="en" sz="1900" dirty="0">
                <a:solidFill>
                  <a:srgbClr val="434343"/>
                </a:solidFill>
                <a:latin typeface="Times New Roman"/>
                <a:ea typeface="Times New Roman"/>
                <a:cs typeface="Times New Roman"/>
                <a:sym typeface="Times New Roman"/>
              </a:rPr>
              <a:t>Feasibility Study</a:t>
            </a:r>
            <a:endParaRPr sz="1900" dirty="0">
              <a:solidFill>
                <a:srgbClr val="434343"/>
              </a:solidFill>
              <a:latin typeface="Times New Roman"/>
              <a:ea typeface="Times New Roman"/>
              <a:cs typeface="Times New Roman"/>
              <a:sym typeface="Times New Roman"/>
            </a:endParaRPr>
          </a:p>
          <a:p>
            <a:pPr marL="342900" lvl="0" indent="-342900" algn="l" rtl="0">
              <a:spcBef>
                <a:spcPts val="0"/>
              </a:spcBef>
              <a:spcAft>
                <a:spcPts val="0"/>
              </a:spcAft>
              <a:buFont typeface="Arial" panose="020B0604020202020204" pitchFamily="34" charset="0"/>
              <a:buChar char="•"/>
            </a:pPr>
            <a:endParaRPr sz="1900" dirty="0">
              <a:solidFill>
                <a:srgbClr val="434343"/>
              </a:solidFill>
              <a:latin typeface="Times New Roman"/>
              <a:ea typeface="Times New Roman"/>
              <a:cs typeface="Times New Roman"/>
              <a:sym typeface="Times New Roman"/>
            </a:endParaRPr>
          </a:p>
          <a:p>
            <a:pPr marL="457200" lvl="0" indent="-342900" algn="l" rtl="0">
              <a:spcBef>
                <a:spcPts val="0"/>
              </a:spcBef>
              <a:spcAft>
                <a:spcPts val="0"/>
              </a:spcAft>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sym typeface="Times New Roman"/>
              </a:rPr>
              <a:t>High level design</a:t>
            </a:r>
            <a:endParaRPr sz="1800" dirty="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rgbClr val="434343"/>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a:t>High Level Architecture Diagram - Metaphor</a:t>
            </a:r>
            <a:endParaRPr lang="en-US"/>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pic>
        <p:nvPicPr>
          <p:cNvPr id="12" name="Picture 11">
            <a:extLst>
              <a:ext uri="{FF2B5EF4-FFF2-40B4-BE49-F238E27FC236}">
                <a16:creationId xmlns:a16="http://schemas.microsoft.com/office/drawing/2014/main" id="{E52549DA-2084-6973-46C7-7FF15FC8E782}"/>
              </a:ext>
            </a:extLst>
          </p:cNvPr>
          <p:cNvPicPr>
            <a:picLocks noChangeAspect="1"/>
          </p:cNvPicPr>
          <p:nvPr/>
        </p:nvPicPr>
        <p:blipFill>
          <a:blip r:embed="rId3"/>
          <a:stretch>
            <a:fillRect/>
          </a:stretch>
        </p:blipFill>
        <p:spPr>
          <a:xfrm>
            <a:off x="6757844" y="2363509"/>
            <a:ext cx="2048161" cy="1267002"/>
          </a:xfrm>
          <a:prstGeom prst="rect">
            <a:avLst/>
          </a:prstGeom>
        </p:spPr>
      </p:pic>
      <p:pic>
        <p:nvPicPr>
          <p:cNvPr id="1026" name="Picture 2">
            <a:extLst>
              <a:ext uri="{FF2B5EF4-FFF2-40B4-BE49-F238E27FC236}">
                <a16:creationId xmlns:a16="http://schemas.microsoft.com/office/drawing/2014/main" id="{8E7C81AE-266C-71CE-EFEE-4B642033F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97" y="1437704"/>
            <a:ext cx="57245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875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Oxymoron – Definition</a:t>
            </a:r>
            <a:endParaRPr lang="en-US" dirty="0"/>
          </a:p>
        </p:txBody>
      </p:sp>
      <p:sp>
        <p:nvSpPr>
          <p:cNvPr id="95" name="Google Shape;95;p14"/>
          <p:cNvSpPr txBox="1">
            <a:spLocks noGrp="1"/>
          </p:cNvSpPr>
          <p:nvPr>
            <p:ph type="subTitle" idx="1"/>
          </p:nvPr>
        </p:nvSpPr>
        <p:spPr>
          <a:xfrm>
            <a:off x="745125" y="1410648"/>
            <a:ext cx="7655164" cy="3620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800" dirty="0"/>
              <a:t>Oxymoron is a literary device in which two words with opposite meanings are used together to create a new meaning.</a:t>
            </a:r>
          </a:p>
          <a:p>
            <a:pPr marL="0" lvl="0" indent="0" algn="just" rtl="0">
              <a:spcBef>
                <a:spcPts val="0"/>
              </a:spcBef>
              <a:spcAft>
                <a:spcPts val="1200"/>
              </a:spcAft>
              <a:buNone/>
            </a:pPr>
            <a:r>
              <a:rPr lang="en-US" sz="1800" b="1" dirty="0"/>
              <a:t>Examples:</a:t>
            </a:r>
          </a:p>
          <a:p>
            <a:pPr lvl="0" indent="-457200" algn="just" rtl="0">
              <a:spcBef>
                <a:spcPts val="0"/>
              </a:spcBef>
              <a:spcAft>
                <a:spcPts val="1200"/>
              </a:spcAft>
              <a:buFont typeface="+mj-lt"/>
              <a:buAutoNum type="arabicPeriod"/>
            </a:pPr>
            <a:r>
              <a:rPr lang="en-US" sz="1800" dirty="0"/>
              <a:t>My work desk is an </a:t>
            </a:r>
            <a:r>
              <a:rPr lang="en-US" sz="1800" b="1" dirty="0"/>
              <a:t>organized mess</a:t>
            </a:r>
            <a:r>
              <a:rPr lang="en-US" sz="1800" dirty="0"/>
              <a:t>. </a:t>
            </a:r>
          </a:p>
          <a:p>
            <a:pPr lvl="0" indent="-457200" algn="just" rtl="0">
              <a:spcBef>
                <a:spcPts val="0"/>
              </a:spcBef>
              <a:spcAft>
                <a:spcPts val="1200"/>
              </a:spcAft>
              <a:buFont typeface="+mj-lt"/>
              <a:buAutoNum type="arabicPeriod"/>
            </a:pPr>
            <a:r>
              <a:rPr lang="en-US" sz="1800" dirty="0"/>
              <a:t>This is just the </a:t>
            </a:r>
            <a:r>
              <a:rPr lang="en-US" sz="1800" b="1" dirty="0"/>
              <a:t>false truth</a:t>
            </a:r>
            <a:r>
              <a:rPr lang="en-US" sz="1800" dirty="0"/>
              <a:t>.</a:t>
            </a:r>
          </a:p>
          <a:p>
            <a:pPr lvl="0" indent="-457200" algn="just" rtl="0">
              <a:spcBef>
                <a:spcPts val="0"/>
              </a:spcBef>
              <a:spcAft>
                <a:spcPts val="1200"/>
              </a:spcAft>
              <a:buFont typeface="+mj-lt"/>
              <a:buAutoNum type="arabicPeriod"/>
            </a:pPr>
            <a:r>
              <a:rPr lang="en-US" sz="1800" dirty="0"/>
              <a:t>My sister and I had a </a:t>
            </a:r>
            <a:r>
              <a:rPr lang="en-US" sz="1800" b="1" dirty="0"/>
              <a:t>friendly fight</a:t>
            </a:r>
            <a:r>
              <a:rPr lang="en-US" sz="1800" dirty="0"/>
              <a:t>.</a:t>
            </a:r>
          </a:p>
          <a:p>
            <a:pPr lvl="0" indent="-457200" algn="just" rtl="0">
              <a:spcBef>
                <a:spcPts val="0"/>
              </a:spcBef>
              <a:spcAft>
                <a:spcPts val="1200"/>
              </a:spcAft>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Tree>
    <p:extLst>
      <p:ext uri="{BB962C8B-B14F-4D97-AF65-F5344CB8AC3E}">
        <p14:creationId xmlns:p14="http://schemas.microsoft.com/office/powerpoint/2010/main" val="1281467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a:t>High Level Architecture Diagram - Oxymoron</a:t>
            </a:r>
            <a:endParaRPr lang="en-US"/>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pic>
        <p:nvPicPr>
          <p:cNvPr id="3076" name="Picture 4">
            <a:extLst>
              <a:ext uri="{FF2B5EF4-FFF2-40B4-BE49-F238E27FC236}">
                <a16:creationId xmlns:a16="http://schemas.microsoft.com/office/drawing/2014/main" id="{661C7816-E715-E866-C547-5C673B9C6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795463"/>
            <a:ext cx="905827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77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Results - Personification</a:t>
            </a:r>
            <a:endParaRPr lang="en-US" dirty="0"/>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pic>
        <p:nvPicPr>
          <p:cNvPr id="6" name="Picture 5">
            <a:extLst>
              <a:ext uri="{FF2B5EF4-FFF2-40B4-BE49-F238E27FC236}">
                <a16:creationId xmlns:a16="http://schemas.microsoft.com/office/drawing/2014/main" id="{7A90CD78-CDDE-C0C5-0FB4-0078896176AB}"/>
              </a:ext>
            </a:extLst>
          </p:cNvPr>
          <p:cNvPicPr>
            <a:picLocks noChangeAspect="1"/>
          </p:cNvPicPr>
          <p:nvPr/>
        </p:nvPicPr>
        <p:blipFill>
          <a:blip r:embed="rId3"/>
          <a:stretch>
            <a:fillRect/>
          </a:stretch>
        </p:blipFill>
        <p:spPr>
          <a:xfrm>
            <a:off x="1009650" y="1606898"/>
            <a:ext cx="7124700" cy="1929704"/>
          </a:xfrm>
          <a:prstGeom prst="rect">
            <a:avLst/>
          </a:prstGeom>
        </p:spPr>
      </p:pic>
    </p:spTree>
    <p:extLst>
      <p:ext uri="{BB962C8B-B14F-4D97-AF65-F5344CB8AC3E}">
        <p14:creationId xmlns:p14="http://schemas.microsoft.com/office/powerpoint/2010/main" val="4245834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Results - Metaphor</a:t>
            </a:r>
            <a:endParaRPr lang="en-US" dirty="0"/>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pic>
        <p:nvPicPr>
          <p:cNvPr id="4" name="Picture 3">
            <a:extLst>
              <a:ext uri="{FF2B5EF4-FFF2-40B4-BE49-F238E27FC236}">
                <a16:creationId xmlns:a16="http://schemas.microsoft.com/office/drawing/2014/main" id="{6902972D-8EF0-7BEA-8A64-E9B7F6FC997A}"/>
              </a:ext>
            </a:extLst>
          </p:cNvPr>
          <p:cNvPicPr>
            <a:picLocks noChangeAspect="1"/>
          </p:cNvPicPr>
          <p:nvPr/>
        </p:nvPicPr>
        <p:blipFill>
          <a:blip r:embed="rId3"/>
          <a:stretch>
            <a:fillRect/>
          </a:stretch>
        </p:blipFill>
        <p:spPr>
          <a:xfrm>
            <a:off x="1181100" y="1930571"/>
            <a:ext cx="6781800" cy="1891958"/>
          </a:xfrm>
          <a:prstGeom prst="rect">
            <a:avLst/>
          </a:prstGeom>
        </p:spPr>
      </p:pic>
    </p:spTree>
    <p:extLst>
      <p:ext uri="{BB962C8B-B14F-4D97-AF65-F5344CB8AC3E}">
        <p14:creationId xmlns:p14="http://schemas.microsoft.com/office/powerpoint/2010/main" val="2356794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Results - Oxymoron</a:t>
            </a:r>
            <a:endParaRPr lang="en-US" dirty="0"/>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pic>
        <p:nvPicPr>
          <p:cNvPr id="6" name="Picture 5">
            <a:extLst>
              <a:ext uri="{FF2B5EF4-FFF2-40B4-BE49-F238E27FC236}">
                <a16:creationId xmlns:a16="http://schemas.microsoft.com/office/drawing/2014/main" id="{916A35BD-DB2C-258A-05E4-8FD3DBC1BC8F}"/>
              </a:ext>
            </a:extLst>
          </p:cNvPr>
          <p:cNvPicPr>
            <a:picLocks noChangeAspect="1"/>
          </p:cNvPicPr>
          <p:nvPr/>
        </p:nvPicPr>
        <p:blipFill>
          <a:blip r:embed="rId3"/>
          <a:stretch>
            <a:fillRect/>
          </a:stretch>
        </p:blipFill>
        <p:spPr>
          <a:xfrm>
            <a:off x="2343150" y="1362585"/>
            <a:ext cx="4457700" cy="3520186"/>
          </a:xfrm>
          <a:prstGeom prst="rect">
            <a:avLst/>
          </a:prstGeom>
        </p:spPr>
      </p:pic>
    </p:spTree>
    <p:extLst>
      <p:ext uri="{BB962C8B-B14F-4D97-AF65-F5344CB8AC3E}">
        <p14:creationId xmlns:p14="http://schemas.microsoft.com/office/powerpoint/2010/main" val="208565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US" dirty="0"/>
              <a:t>Novel Component</a:t>
            </a: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
        <p:nvSpPr>
          <p:cNvPr id="2" name="Google Shape;95;p14">
            <a:extLst>
              <a:ext uri="{FF2B5EF4-FFF2-40B4-BE49-F238E27FC236}">
                <a16:creationId xmlns:a16="http://schemas.microsoft.com/office/drawing/2014/main" id="{D9BF7880-94AC-0E2F-0709-C31A15675896}"/>
              </a:ext>
            </a:extLst>
          </p:cNvPr>
          <p:cNvSpPr txBox="1">
            <a:spLocks noGrp="1"/>
          </p:cNvSpPr>
          <p:nvPr>
            <p:ph type="subTitle" idx="1"/>
          </p:nvPr>
        </p:nvSpPr>
        <p:spPr>
          <a:xfrm>
            <a:off x="511950" y="1382525"/>
            <a:ext cx="8123100" cy="3620100"/>
          </a:xfrm>
          <a:prstGeom prst="rect">
            <a:avLst/>
          </a:prstGeom>
        </p:spPr>
        <p:txBody>
          <a:bodyPr spcFirstLastPara="1" wrap="square" lIns="91425" tIns="91425" rIns="91425" bIns="91425" anchor="t" anchorCtr="0">
            <a:normAutofit/>
          </a:bodyPr>
          <a:lstStyle/>
          <a:p>
            <a:pPr marL="400050" indent="-285750" algn="just">
              <a:lnSpc>
                <a:spcPct val="150000"/>
              </a:lnSpc>
              <a:buClr>
                <a:srgbClr val="434343"/>
              </a:buClr>
              <a:buSzPts val="1800"/>
              <a:buFont typeface="Arial" panose="020B0604020202020204" pitchFamily="34" charset="0"/>
              <a:buChar char="•"/>
            </a:pPr>
            <a:r>
              <a:rPr lang="en-GB" sz="1800" dirty="0">
                <a:solidFill>
                  <a:srgbClr val="434343"/>
                </a:solidFill>
                <a:latin typeface="Times New Roman"/>
                <a:ea typeface="Times New Roman"/>
                <a:cs typeface="Times New Roman"/>
              </a:rPr>
              <a:t>The method proposed to identify personification using word embeddings created using Word </a:t>
            </a:r>
            <a:r>
              <a:rPr lang="en-GB" sz="1800" dirty="0" err="1">
                <a:solidFill>
                  <a:srgbClr val="434343"/>
                </a:solidFill>
                <a:latin typeface="Times New Roman"/>
                <a:ea typeface="Times New Roman"/>
                <a:cs typeface="Times New Roman"/>
              </a:rPr>
              <a:t>Synsets</a:t>
            </a:r>
            <a:r>
              <a:rPr lang="en-GB" sz="1800" dirty="0">
                <a:solidFill>
                  <a:srgbClr val="434343"/>
                </a:solidFill>
                <a:latin typeface="Times New Roman"/>
                <a:ea typeface="Times New Roman"/>
                <a:cs typeface="Times New Roman"/>
              </a:rPr>
              <a:t> and their types is not done before.</a:t>
            </a:r>
          </a:p>
          <a:p>
            <a:pPr marL="400050" indent="-285750" algn="just">
              <a:lnSpc>
                <a:spcPct val="150000"/>
              </a:lnSpc>
              <a:buClr>
                <a:srgbClr val="434343"/>
              </a:buClr>
              <a:buSzPts val="1800"/>
              <a:buFont typeface="Arial" panose="020B0604020202020204" pitchFamily="34" charset="0"/>
              <a:buChar char="•"/>
            </a:pPr>
            <a:r>
              <a:rPr lang="en-GB" sz="1800" dirty="0">
                <a:solidFill>
                  <a:srgbClr val="434343"/>
                </a:solidFill>
                <a:latin typeface="Times New Roman"/>
                <a:ea typeface="Times New Roman"/>
                <a:cs typeface="Times New Roman"/>
              </a:rPr>
              <a:t>Usage of classification models for detecting oxymorons (or) antonyms by using the difference vector of word embeddings of two words as input to the models is not done before.</a:t>
            </a:r>
          </a:p>
          <a:p>
            <a:pPr marL="400050" indent="-285750" algn="just">
              <a:lnSpc>
                <a:spcPct val="150000"/>
              </a:lnSpc>
              <a:buClr>
                <a:srgbClr val="434343"/>
              </a:buClr>
              <a:buSzPts val="1800"/>
              <a:buFont typeface="Arial" panose="020B0604020202020204" pitchFamily="34" charset="0"/>
              <a:buChar char="•"/>
            </a:pPr>
            <a:r>
              <a:rPr lang="en-GB" sz="1800" dirty="0">
                <a:solidFill>
                  <a:srgbClr val="434343"/>
                </a:solidFill>
                <a:latin typeface="Times New Roman"/>
                <a:ea typeface="Times New Roman"/>
                <a:cs typeface="Times New Roman"/>
              </a:rPr>
              <a:t>Our method to identify metaphor doesn’t involve using hand-crafted features and custom embeddings where as previous deep learning models used custom embeddings and hand-crafted features.</a:t>
            </a:r>
          </a:p>
        </p:txBody>
      </p:sp>
    </p:spTree>
    <p:extLst>
      <p:ext uri="{BB962C8B-B14F-4D97-AF65-F5344CB8AC3E}">
        <p14:creationId xmlns:p14="http://schemas.microsoft.com/office/powerpoint/2010/main" val="163372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 dirty="0"/>
              <a:t>Conclusion</a:t>
            </a:r>
            <a:endParaRPr lang="en-US" dirty="0"/>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
        <p:nvSpPr>
          <p:cNvPr id="2" name="Google Shape;95;p14">
            <a:extLst>
              <a:ext uri="{FF2B5EF4-FFF2-40B4-BE49-F238E27FC236}">
                <a16:creationId xmlns:a16="http://schemas.microsoft.com/office/drawing/2014/main" id="{D9BF7880-94AC-0E2F-0709-C31A15675896}"/>
              </a:ext>
            </a:extLst>
          </p:cNvPr>
          <p:cNvSpPr txBox="1">
            <a:spLocks noGrp="1"/>
          </p:cNvSpPr>
          <p:nvPr>
            <p:ph type="subTitle" idx="1"/>
          </p:nvPr>
        </p:nvSpPr>
        <p:spPr>
          <a:xfrm>
            <a:off x="511950" y="1382525"/>
            <a:ext cx="8123100" cy="3620100"/>
          </a:xfrm>
          <a:prstGeom prst="rect">
            <a:avLst/>
          </a:prstGeom>
        </p:spPr>
        <p:txBody>
          <a:bodyPr spcFirstLastPara="1" wrap="square" lIns="91425" tIns="91425" rIns="91425" bIns="91425" anchor="t" anchorCtr="0">
            <a:normAutofit/>
          </a:bodyPr>
          <a:lstStyle/>
          <a:p>
            <a:pPr marL="114300" indent="0" algn="just">
              <a:lnSpc>
                <a:spcPct val="150000"/>
              </a:lnSpc>
              <a:buClr>
                <a:srgbClr val="434343"/>
              </a:buClr>
              <a:buSzPts val="1800"/>
            </a:pPr>
            <a:r>
              <a:rPr lang="en" sz="1800" dirty="0">
                <a:solidFill>
                  <a:srgbClr val="434343"/>
                </a:solidFill>
                <a:latin typeface="Times New Roman"/>
                <a:ea typeface="Times New Roman"/>
                <a:cs typeface="Times New Roman"/>
                <a:sym typeface="Times New Roman"/>
              </a:rPr>
              <a:t>An approach of identifying three different literary devices, namely Personification, Metaphor and Oxymoron is proposed through this project. The main drawback which we faced for our project </a:t>
            </a:r>
            <a:r>
              <a:rPr lang="en-IN" sz="1800" dirty="0">
                <a:solidFill>
                  <a:srgbClr val="434343"/>
                </a:solidFill>
                <a:latin typeface="Times New Roman"/>
                <a:ea typeface="Times New Roman"/>
                <a:cs typeface="Times New Roman"/>
                <a:sym typeface="Times New Roman"/>
              </a:rPr>
              <a:t>is not having enough data. Collecting more amount of data related to each literary device will surely help to get better results. Our approaches gave better results than some of the papers which we referred. As having less data is one of the major drawback of the project collecting more data should help to make the models better. This project helped us to explore different concepts and get hands-on experience in Natural Language Processing. </a:t>
            </a:r>
            <a:endParaRPr lang="en-GB" sz="1800" dirty="0">
              <a:solidFill>
                <a:srgbClr val="434343"/>
              </a:solidFill>
              <a:latin typeface="Times New Roman"/>
              <a:ea typeface="Times New Roman"/>
              <a:cs typeface="Times New Roman"/>
            </a:endParaRPr>
          </a:p>
        </p:txBody>
      </p:sp>
    </p:spTree>
    <p:extLst>
      <p:ext uri="{BB962C8B-B14F-4D97-AF65-F5344CB8AC3E}">
        <p14:creationId xmlns:p14="http://schemas.microsoft.com/office/powerpoint/2010/main" val="4206272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r>
              <a:rPr lang="en-US" dirty="0"/>
              <a:t>Future Work</a:t>
            </a: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
        <p:nvSpPr>
          <p:cNvPr id="2" name="Google Shape;95;p14">
            <a:extLst>
              <a:ext uri="{FF2B5EF4-FFF2-40B4-BE49-F238E27FC236}">
                <a16:creationId xmlns:a16="http://schemas.microsoft.com/office/drawing/2014/main" id="{E7B8C89B-ED00-FF05-2D99-78C42BD278D7}"/>
              </a:ext>
            </a:extLst>
          </p:cNvPr>
          <p:cNvSpPr txBox="1">
            <a:spLocks noGrp="1"/>
          </p:cNvSpPr>
          <p:nvPr>
            <p:ph type="subTitle" idx="1"/>
          </p:nvPr>
        </p:nvSpPr>
        <p:spPr>
          <a:xfrm>
            <a:off x="511950" y="1382525"/>
            <a:ext cx="8123100" cy="3620100"/>
          </a:xfrm>
          <a:prstGeom prst="rect">
            <a:avLst/>
          </a:prstGeom>
        </p:spPr>
        <p:txBody>
          <a:bodyPr spcFirstLastPara="1" wrap="square" lIns="91425" tIns="91425" rIns="91425" bIns="91425" anchor="t" anchorCtr="0">
            <a:normAutofit/>
          </a:bodyPr>
          <a:lstStyle/>
          <a:p>
            <a:pPr indent="-342900" algn="just">
              <a:lnSpc>
                <a:spcPct val="150000"/>
              </a:lnSpc>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rPr>
              <a:t>More data should be collected to make the literary device identification better. </a:t>
            </a:r>
          </a:p>
          <a:p>
            <a:pPr indent="-342900" algn="just">
              <a:lnSpc>
                <a:spcPct val="150000"/>
              </a:lnSpc>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rPr>
              <a:t>References to a noun are not being considered when identifying personification and this is making the model miss some occurrences of personificaiton. Performing NER and mapping pronouns with their respective nouns should help to increase the model’s performance.</a:t>
            </a:r>
          </a:p>
          <a:p>
            <a:pPr indent="-342900" algn="just">
              <a:lnSpc>
                <a:spcPct val="150000"/>
              </a:lnSpc>
              <a:buClr>
                <a:srgbClr val="434343"/>
              </a:buClr>
              <a:buSzPts val="1800"/>
              <a:buFont typeface="Arial" panose="020B0604020202020204" pitchFamily="34" charset="0"/>
              <a:buChar char="•"/>
            </a:pPr>
            <a:r>
              <a:rPr lang="en" sz="1800" dirty="0">
                <a:solidFill>
                  <a:srgbClr val="434343"/>
                </a:solidFill>
                <a:latin typeface="Times New Roman"/>
                <a:ea typeface="Times New Roman"/>
                <a:cs typeface="Times New Roman"/>
              </a:rPr>
              <a:t>Identifying the parts of embeddings which are affecting the outcome of models should be identified and models should be refined to get better results in oxymoron detection.</a:t>
            </a:r>
          </a:p>
          <a:p>
            <a:pPr marL="114300" indent="0" algn="just">
              <a:lnSpc>
                <a:spcPct val="150000"/>
              </a:lnSpc>
              <a:buClr>
                <a:srgbClr val="434343"/>
              </a:buClr>
              <a:buSzPts val="1800"/>
            </a:pPr>
            <a:endParaRPr lang="en" sz="1800" dirty="0">
              <a:solidFill>
                <a:srgbClr val="434343"/>
              </a:solidFill>
              <a:latin typeface="Times New Roman"/>
              <a:ea typeface="Times New Roman"/>
              <a:cs typeface="Times New Roman"/>
            </a:endParaRPr>
          </a:p>
          <a:p>
            <a:pPr marL="114300" indent="0" algn="just">
              <a:lnSpc>
                <a:spcPct val="150000"/>
              </a:lnSpc>
              <a:buClr>
                <a:srgbClr val="434343"/>
              </a:buClr>
              <a:buSzPts val="1800"/>
            </a:pPr>
            <a:endParaRPr lang="en" sz="1800" dirty="0">
              <a:solidFill>
                <a:srgbClr val="434343"/>
              </a:solidFill>
              <a:latin typeface="Times New Roman"/>
              <a:ea typeface="Times New Roman"/>
              <a:cs typeface="Times New Roman"/>
            </a:endParaRPr>
          </a:p>
          <a:p>
            <a:pPr indent="-342900" algn="just">
              <a:lnSpc>
                <a:spcPct val="150000"/>
              </a:lnSpc>
              <a:buClr>
                <a:srgbClr val="434343"/>
              </a:buClr>
              <a:buSzPts val="1800"/>
              <a:buFont typeface="Times New Roman"/>
              <a:buChar char="●"/>
            </a:pPr>
            <a:endParaRPr lang="en" sz="1800" dirty="0">
              <a:solidFill>
                <a:srgbClr val="434343"/>
              </a:solidFill>
              <a:latin typeface="Times New Roman"/>
              <a:ea typeface="Times New Roman"/>
              <a:cs typeface="Times New Roman"/>
            </a:endParaRPr>
          </a:p>
          <a:p>
            <a:pPr marL="0" indent="0" algn="just">
              <a:lnSpc>
                <a:spcPct val="150000"/>
              </a:lnSpc>
              <a:buClr>
                <a:srgbClr val="595959"/>
              </a:buClr>
            </a:pPr>
            <a:endParaRPr lang="en-GB" sz="1800" dirty="0">
              <a:solidFill>
                <a:srgbClr val="434343"/>
              </a:solidFill>
              <a:latin typeface="Times New Roman"/>
              <a:ea typeface="Times New Roman"/>
              <a:cs typeface="Times New Roman"/>
            </a:endParaRPr>
          </a:p>
        </p:txBody>
      </p:sp>
    </p:spTree>
    <p:extLst>
      <p:ext uri="{BB962C8B-B14F-4D97-AF65-F5344CB8AC3E}">
        <p14:creationId xmlns:p14="http://schemas.microsoft.com/office/powerpoint/2010/main" val="328501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1" name="Google Shape;101;p15"/>
          <p:cNvSpPr txBox="1">
            <a:spLocks noGrp="1"/>
          </p:cNvSpPr>
          <p:nvPr>
            <p:ph type="subTitle" idx="1"/>
          </p:nvPr>
        </p:nvSpPr>
        <p:spPr>
          <a:xfrm>
            <a:off x="727950" y="1365400"/>
            <a:ext cx="7688100" cy="32886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800" dirty="0"/>
              <a:t>Automating the process of identifying and categorizing literary devices such as metaphor, simile, alliteration, rhyme, and imagery in a given text, which can be time-consuming and subject to human error.</a:t>
            </a:r>
            <a:endParaRPr sz="1800" dirty="0"/>
          </a:p>
          <a:p>
            <a:pPr marL="0" lvl="0" indent="0" algn="just" rtl="0">
              <a:lnSpc>
                <a:spcPct val="150000"/>
              </a:lnSpc>
              <a:spcBef>
                <a:spcPts val="0"/>
              </a:spcBef>
              <a:spcAft>
                <a:spcPts val="0"/>
              </a:spcAft>
              <a:buNone/>
            </a:pPr>
            <a:endParaRPr dirty="0"/>
          </a:p>
          <a:p>
            <a:pPr marL="0" lvl="0" indent="0" algn="just" rtl="0">
              <a:lnSpc>
                <a:spcPct val="15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 and Application of the problem</a:t>
            </a:r>
            <a:endParaRPr/>
          </a:p>
        </p:txBody>
      </p:sp>
      <p:sp>
        <p:nvSpPr>
          <p:cNvPr id="107" name="Google Shape;107;p16"/>
          <p:cNvSpPr txBox="1">
            <a:spLocks noGrp="1"/>
          </p:cNvSpPr>
          <p:nvPr>
            <p:ph type="subTitle" idx="1"/>
          </p:nvPr>
        </p:nvSpPr>
        <p:spPr>
          <a:xfrm>
            <a:off x="729625" y="1373575"/>
            <a:ext cx="7688100" cy="32886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dirty="0"/>
              <a:t>The application developed can be used by students to understand the poem better. Whether the student is improving his/her writing skills or studying for an English exam, literary devices are important to know.</a:t>
            </a:r>
            <a:endParaRPr dirty="0"/>
          </a:p>
          <a:p>
            <a:pPr marL="0" lvl="0" indent="0" algn="just" rtl="0">
              <a:lnSpc>
                <a:spcPct val="150000"/>
              </a:lnSpc>
              <a:spcBef>
                <a:spcPts val="0"/>
              </a:spcBef>
              <a:spcAft>
                <a:spcPts val="0"/>
              </a:spcAft>
              <a:buNone/>
            </a:pPr>
            <a:r>
              <a:rPr lang="en" dirty="0"/>
              <a:t>The model can also be used by teachers as a way of teaching poems to students.</a:t>
            </a:r>
            <a:endParaRPr dirty="0"/>
          </a:p>
          <a:p>
            <a:pPr marL="0" lvl="0" indent="0" algn="just" rtl="0">
              <a:lnSpc>
                <a:spcPct val="150000"/>
              </a:lnSpc>
              <a:spcBef>
                <a:spcPts val="0"/>
              </a:spcBef>
              <a:spcAft>
                <a:spcPts val="0"/>
              </a:spcAft>
              <a:buNone/>
            </a:pPr>
            <a:r>
              <a:rPr lang="en" dirty="0"/>
              <a:t>The model can be used to create datasets for literary/poetic devices (like WordNet) which can be used to train wide range of models</a:t>
            </a:r>
            <a:endParaRPr dirty="0"/>
          </a:p>
          <a:p>
            <a:pPr marL="0" lvl="0" indent="0" algn="just" rtl="0">
              <a:lnSpc>
                <a:spcPct val="150000"/>
              </a:lnSpc>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Study</a:t>
            </a:r>
            <a:endParaRPr/>
          </a:p>
        </p:txBody>
      </p:sp>
      <p:sp>
        <p:nvSpPr>
          <p:cNvPr id="113" name="Google Shape;113;p17"/>
          <p:cNvSpPr txBox="1">
            <a:spLocks noGrp="1"/>
          </p:cNvSpPr>
          <p:nvPr>
            <p:ph type="subTitle" idx="1"/>
          </p:nvPr>
        </p:nvSpPr>
        <p:spPr>
          <a:xfrm>
            <a:off x="729625" y="1373575"/>
            <a:ext cx="7688100" cy="3288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dirty="0"/>
          </a:p>
          <a:p>
            <a:pPr marL="0" lvl="0" indent="0" algn="l" rtl="0">
              <a:lnSpc>
                <a:spcPct val="150000"/>
              </a:lnSpc>
              <a:spcBef>
                <a:spcPts val="0"/>
              </a:spcBef>
              <a:spcAft>
                <a:spcPts val="0"/>
              </a:spcAft>
              <a:buNone/>
            </a:pPr>
            <a:r>
              <a:rPr lang="en" dirty="0"/>
              <a:t>Purpose:</a:t>
            </a:r>
            <a:endParaRPr dirty="0"/>
          </a:p>
          <a:p>
            <a:pPr marL="457200" lvl="0" indent="0" algn="l" rtl="0">
              <a:lnSpc>
                <a:spcPct val="150000"/>
              </a:lnSpc>
              <a:spcBef>
                <a:spcPts val="0"/>
              </a:spcBef>
              <a:spcAft>
                <a:spcPts val="0"/>
              </a:spcAft>
              <a:buNone/>
            </a:pPr>
            <a:r>
              <a:rPr lang="en" dirty="0"/>
              <a:t>To recognise literary/poetic devices in written material / poems and to determine their meanings.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Study</a:t>
            </a:r>
            <a:endParaRPr/>
          </a:p>
        </p:txBody>
      </p:sp>
      <p:sp>
        <p:nvSpPr>
          <p:cNvPr id="119" name="Google Shape;119;p18"/>
          <p:cNvSpPr txBox="1">
            <a:spLocks noGrp="1"/>
          </p:cNvSpPr>
          <p:nvPr>
            <p:ph type="subTitle" idx="1"/>
          </p:nvPr>
        </p:nvSpPr>
        <p:spPr>
          <a:xfrm>
            <a:off x="729625" y="1373575"/>
            <a:ext cx="7688100" cy="32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Requirements:</a:t>
            </a:r>
            <a:endParaRPr dirty="0"/>
          </a:p>
          <a:p>
            <a:pPr marL="0" lvl="0" indent="0" algn="l" rtl="0">
              <a:spcBef>
                <a:spcPts val="0"/>
              </a:spcBef>
              <a:spcAft>
                <a:spcPts val="0"/>
              </a:spcAft>
              <a:buNone/>
            </a:pPr>
            <a:endParaRPr dirty="0"/>
          </a:p>
          <a:p>
            <a:pPr marL="457200" lvl="0" indent="-330200" algn="l" rtl="0">
              <a:spcBef>
                <a:spcPts val="0"/>
              </a:spcBef>
              <a:spcAft>
                <a:spcPts val="0"/>
              </a:spcAft>
              <a:buSzPts val="1600"/>
              <a:buFont typeface="Arial" panose="020B0604020202020204" pitchFamily="34" charset="0"/>
              <a:buChar char="•"/>
            </a:pPr>
            <a:r>
              <a:rPr lang="en" dirty="0"/>
              <a:t>NLP tools and libraries</a:t>
            </a:r>
            <a:endParaRPr dirty="0"/>
          </a:p>
          <a:p>
            <a:pPr marL="285750" lvl="0" indent="-285750" algn="l" rtl="0">
              <a:spcBef>
                <a:spcPts val="0"/>
              </a:spcBef>
              <a:spcAft>
                <a:spcPts val="0"/>
              </a:spcAft>
              <a:buFont typeface="Arial" panose="020B0604020202020204" pitchFamily="34" charset="0"/>
              <a:buChar char="•"/>
            </a:pPr>
            <a:endParaRPr dirty="0"/>
          </a:p>
          <a:p>
            <a:pPr marL="457200" lvl="0" indent="-330200" algn="l" rtl="0">
              <a:spcBef>
                <a:spcPts val="0"/>
              </a:spcBef>
              <a:spcAft>
                <a:spcPts val="0"/>
              </a:spcAft>
              <a:buSzPts val="1600"/>
              <a:buFont typeface="Arial" panose="020B0604020202020204" pitchFamily="34" charset="0"/>
              <a:buChar char="•"/>
            </a:pPr>
            <a:r>
              <a:rPr lang="en" dirty="0"/>
              <a:t>Text/Poetic data to train and test the model(s)</a:t>
            </a:r>
            <a:endParaRPr dirty="0"/>
          </a:p>
          <a:p>
            <a:pPr marL="285750" lvl="0" indent="-285750" algn="l" rtl="0">
              <a:spcBef>
                <a:spcPts val="0"/>
              </a:spcBef>
              <a:spcAft>
                <a:spcPts val="0"/>
              </a:spcAft>
              <a:buFont typeface="Arial" panose="020B0604020202020204" pitchFamily="34" charset="0"/>
              <a:buChar char="•"/>
            </a:pPr>
            <a:endParaRPr dirty="0"/>
          </a:p>
          <a:p>
            <a:pPr marL="457200" lvl="0" indent="-330200" algn="l" rtl="0">
              <a:spcBef>
                <a:spcPts val="0"/>
              </a:spcBef>
              <a:spcAft>
                <a:spcPts val="0"/>
              </a:spcAft>
              <a:buSzPts val="1600"/>
              <a:buFont typeface="Arial" panose="020B0604020202020204" pitchFamily="34" charset="0"/>
              <a:buChar char="•"/>
            </a:pPr>
            <a:r>
              <a:rPr lang="en" dirty="0"/>
              <a:t>ML model(s) which can perform NLP and semantic analysis</a:t>
            </a:r>
            <a:endParaRPr dirty="0"/>
          </a:p>
          <a:p>
            <a:pPr marL="285750" lvl="0" indent="-285750" algn="l" rtl="0">
              <a:spcBef>
                <a:spcPts val="0"/>
              </a:spcBef>
              <a:spcAft>
                <a:spcPts val="0"/>
              </a:spcAft>
              <a:buFont typeface="Arial" panose="020B0604020202020204" pitchFamily="34" charset="0"/>
              <a:buChar char="•"/>
            </a:pPr>
            <a:endParaRPr dirty="0"/>
          </a:p>
          <a:p>
            <a:pPr marL="457200" lvl="0" indent="-330200" algn="l" rtl="0">
              <a:spcBef>
                <a:spcPts val="0"/>
              </a:spcBef>
              <a:spcAft>
                <a:spcPts val="0"/>
              </a:spcAft>
              <a:buSzPts val="1600"/>
              <a:buFont typeface="Arial" panose="020B0604020202020204" pitchFamily="34" charset="0"/>
              <a:buChar char="•"/>
            </a:pPr>
            <a:r>
              <a:rPr lang="en" dirty="0"/>
              <a:t>Resources to identify the correctness of the model (for testing)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Study</a:t>
            </a:r>
            <a:endParaRPr/>
          </a:p>
        </p:txBody>
      </p:sp>
      <p:sp>
        <p:nvSpPr>
          <p:cNvPr id="125" name="Google Shape;125;p19"/>
          <p:cNvSpPr txBox="1">
            <a:spLocks noGrp="1"/>
          </p:cNvSpPr>
          <p:nvPr>
            <p:ph type="subTitle" idx="1"/>
          </p:nvPr>
        </p:nvSpPr>
        <p:spPr>
          <a:xfrm>
            <a:off x="729625" y="1373575"/>
            <a:ext cx="7688100" cy="3288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dirty="0"/>
          </a:p>
          <a:p>
            <a:pPr marL="0" lvl="0" indent="0" algn="l" rtl="0">
              <a:lnSpc>
                <a:spcPct val="150000"/>
              </a:lnSpc>
              <a:spcBef>
                <a:spcPts val="0"/>
              </a:spcBef>
              <a:spcAft>
                <a:spcPts val="0"/>
              </a:spcAft>
              <a:buNone/>
            </a:pPr>
            <a:r>
              <a:rPr lang="en" dirty="0"/>
              <a:t>Challenges:</a:t>
            </a:r>
            <a:endParaRPr dirty="0"/>
          </a:p>
          <a:p>
            <a:pPr marL="412750" lvl="0" indent="-285750" algn="l" rtl="0">
              <a:lnSpc>
                <a:spcPct val="150000"/>
              </a:lnSpc>
              <a:spcBef>
                <a:spcPts val="0"/>
              </a:spcBef>
              <a:spcAft>
                <a:spcPts val="0"/>
              </a:spcAft>
              <a:buSzPts val="1600"/>
              <a:buFont typeface="Arial" panose="020B0604020202020204" pitchFamily="34" charset="0"/>
              <a:buChar char="•"/>
            </a:pPr>
            <a:r>
              <a:rPr lang="en" dirty="0"/>
              <a:t>There aren't many annotated text corpora available.</a:t>
            </a:r>
            <a:endParaRPr dirty="0"/>
          </a:p>
          <a:p>
            <a:pPr marL="412750" lvl="0" indent="-285750" algn="l" rtl="0">
              <a:lnSpc>
                <a:spcPct val="150000"/>
              </a:lnSpc>
              <a:spcBef>
                <a:spcPts val="0"/>
              </a:spcBef>
              <a:spcAft>
                <a:spcPts val="0"/>
              </a:spcAft>
              <a:buSzPts val="1600"/>
              <a:buFont typeface="Arial" panose="020B0604020202020204" pitchFamily="34" charset="0"/>
              <a:buChar char="•"/>
            </a:pPr>
            <a:r>
              <a:rPr lang="en" dirty="0"/>
              <a:t>Difficult to identify and extract literary/poetic devices' meaning</a:t>
            </a:r>
            <a:endParaRPr dirty="0"/>
          </a:p>
          <a:p>
            <a:pPr marL="412750" lvl="0" indent="-285750" algn="l" rtl="0">
              <a:lnSpc>
                <a:spcPct val="150000"/>
              </a:lnSpc>
              <a:spcBef>
                <a:spcPts val="0"/>
              </a:spcBef>
              <a:spcAft>
                <a:spcPts val="0"/>
              </a:spcAft>
              <a:buSzPts val="1600"/>
              <a:buFont typeface="Arial" panose="020B0604020202020204" pitchFamily="34" charset="0"/>
              <a:buChar char="•"/>
            </a:pPr>
            <a:r>
              <a:rPr lang="en" dirty="0"/>
              <a:t>Overcoming the diversity of writing types and styles.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Study</a:t>
            </a:r>
            <a:endParaRPr/>
          </a:p>
        </p:txBody>
      </p:sp>
      <p:sp>
        <p:nvSpPr>
          <p:cNvPr id="131" name="Google Shape;131;p20"/>
          <p:cNvSpPr txBox="1">
            <a:spLocks noGrp="1"/>
          </p:cNvSpPr>
          <p:nvPr>
            <p:ph type="subTitle" idx="1"/>
          </p:nvPr>
        </p:nvSpPr>
        <p:spPr>
          <a:xfrm>
            <a:off x="729625" y="1373575"/>
            <a:ext cx="7688100" cy="3288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dirty="0"/>
          </a:p>
          <a:p>
            <a:pPr marL="0" lvl="0" indent="0" algn="l" rtl="0">
              <a:lnSpc>
                <a:spcPct val="150000"/>
              </a:lnSpc>
              <a:spcBef>
                <a:spcPts val="0"/>
              </a:spcBef>
              <a:spcAft>
                <a:spcPts val="0"/>
              </a:spcAft>
              <a:buNone/>
            </a:pPr>
            <a:r>
              <a:rPr lang="en" dirty="0"/>
              <a:t>Method of approach:</a:t>
            </a:r>
            <a:endParaRPr dirty="0"/>
          </a:p>
          <a:p>
            <a:pPr marL="285750" lvl="0" indent="-285750" algn="l" rtl="0">
              <a:lnSpc>
                <a:spcPct val="150000"/>
              </a:lnSpc>
              <a:spcBef>
                <a:spcPts val="0"/>
              </a:spcBef>
              <a:spcAft>
                <a:spcPts val="0"/>
              </a:spcAft>
              <a:buFont typeface="Arial" panose="020B0604020202020204" pitchFamily="34" charset="0"/>
              <a:buChar char="•"/>
            </a:pPr>
            <a:r>
              <a:rPr lang="en" dirty="0"/>
              <a:t>There are datasets which can be used to complete the project, like dataset of words, their meaning and usage of the word in sentences</a:t>
            </a:r>
            <a:endParaRPr dirty="0"/>
          </a:p>
          <a:p>
            <a:pPr marL="285750" lvl="0" indent="-285750" algn="l" rtl="0">
              <a:lnSpc>
                <a:spcPct val="150000"/>
              </a:lnSpc>
              <a:spcBef>
                <a:spcPts val="0"/>
              </a:spcBef>
              <a:spcAft>
                <a:spcPts val="0"/>
              </a:spcAft>
              <a:buFont typeface="Arial" panose="020B0604020202020204" pitchFamily="34" charset="0"/>
              <a:buChar char="•"/>
            </a:pPr>
            <a:r>
              <a:rPr lang="en-US" dirty="0"/>
              <a:t>These datasets allow us to extract required data related to literary/poetic devices and helps to complete the project</a:t>
            </a:r>
          </a:p>
          <a:p>
            <a:pPr marL="0" lvl="0" indent="0" algn="l" rtl="0">
              <a:lnSpc>
                <a:spcPct val="150000"/>
              </a:lnSpc>
              <a:spcBef>
                <a:spcPts val="0"/>
              </a:spcBef>
              <a:spcAft>
                <a:spcPts val="0"/>
              </a:spcAft>
              <a:buNone/>
            </a:pPr>
            <a:endParaRPr dirty="0"/>
          </a:p>
          <a:p>
            <a:pPr marL="0" lvl="0" indent="0" algn="l" rtl="0">
              <a:lnSpc>
                <a:spcPct val="150000"/>
              </a:lnSpc>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45125" y="800075"/>
            <a:ext cx="7036800" cy="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a:t>Abstract</a:t>
            </a:r>
          </a:p>
        </p:txBody>
      </p:sp>
      <p:sp>
        <p:nvSpPr>
          <p:cNvPr id="95" name="Google Shape;95;p14"/>
          <p:cNvSpPr txBox="1">
            <a:spLocks noGrp="1"/>
          </p:cNvSpPr>
          <p:nvPr>
            <p:ph type="subTitle" idx="1"/>
          </p:nvPr>
        </p:nvSpPr>
        <p:spPr>
          <a:xfrm>
            <a:off x="835440" y="1382525"/>
            <a:ext cx="7799610" cy="3620100"/>
          </a:xfrm>
          <a:prstGeom prst="rect">
            <a:avLst/>
          </a:prstGeom>
        </p:spPr>
        <p:txBody>
          <a:bodyPr spcFirstLastPara="1" wrap="square" lIns="91425" tIns="91425" rIns="91425" bIns="91425" anchor="t" anchorCtr="0">
            <a:normAutofit fontScale="85000" lnSpcReduction="10000"/>
          </a:bodyPr>
          <a:lstStyle/>
          <a:p>
            <a:pPr marL="0" indent="0" algn="just">
              <a:lnSpc>
                <a:spcPct val="160000"/>
              </a:lnSpc>
            </a:pPr>
            <a:r>
              <a:rPr lang="en-US" sz="1800" dirty="0">
                <a:solidFill>
                  <a:srgbClr val="434343"/>
                </a:solidFill>
                <a:latin typeface="Times New Roman"/>
                <a:cs typeface="Times New Roman"/>
              </a:rPr>
              <a:t>This project aims to develop a machine learning approach for the detection and extraction of poetic and literary devices in text. The proposed approach will use natural language processing techniques to automatically identify various devices such as similes, metaphors, personification, and alliteration. The model will also extract the intended meaning of these devices in context, providing insights into the author's use of language and the underlying themes and emotions conveyed in the text. The project has potential applications in various fields such as literary analysis, sentiment analysis, and content generation. The ability to automatically detect and extract literary devices from text can help in deeper understanding and interpretation of literary works, improve language-based applications and aid in the creation of more engaging and impactful content.</a:t>
            </a:r>
            <a:endParaRPr lang="en-US" dirty="0"/>
          </a:p>
          <a:p>
            <a:pPr indent="-342900" algn="just">
              <a:lnSpc>
                <a:spcPct val="160000"/>
              </a:lnSpc>
              <a:buClr>
                <a:srgbClr val="434343"/>
              </a:buClr>
              <a:buSzPts val="1800"/>
              <a:buFont typeface="Times New Roman"/>
              <a:buChar char="●"/>
            </a:pPr>
            <a:endParaRPr lang="en" sz="1800" dirty="0">
              <a:solidFill>
                <a:srgbClr val="434343"/>
              </a:solidFill>
              <a:latin typeface="Times New Roman"/>
              <a:cs typeface="Times New Roman"/>
            </a:endParaRPr>
          </a:p>
          <a:p>
            <a:pPr marL="0" indent="0" algn="just">
              <a:lnSpc>
                <a:spcPct val="160000"/>
              </a:lnSpc>
              <a:buClr>
                <a:srgbClr val="595959"/>
              </a:buClr>
            </a:pPr>
            <a:endParaRPr lang="en-GB" sz="1800" dirty="0">
              <a:solidFill>
                <a:srgbClr val="434343"/>
              </a:solidFill>
              <a:latin typeface="Times New Roman"/>
              <a:ea typeface="Times New Roman"/>
              <a:cs typeface="Times New Roman"/>
            </a:endParaRPr>
          </a:p>
        </p:txBody>
      </p:sp>
      <p:sp>
        <p:nvSpPr>
          <p:cNvPr id="3" name="TextBox 2">
            <a:extLst>
              <a:ext uri="{FF2B5EF4-FFF2-40B4-BE49-F238E27FC236}">
                <a16:creationId xmlns:a16="http://schemas.microsoft.com/office/drawing/2014/main" id="{016A09BE-63EB-7ECC-62CA-9E5F1AB352EB}"/>
              </a:ext>
            </a:extLst>
          </p:cNvPr>
          <p:cNvSpPr txBox="1"/>
          <p:nvPr/>
        </p:nvSpPr>
        <p:spPr>
          <a:xfrm>
            <a:off x="3282" y="112752"/>
            <a:ext cx="90570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313C71"/>
                </a:solidFill>
                <a:latin typeface="Times New Roman"/>
              </a:rPr>
              <a:t>Poetic/Literary Device Detection and Meaning Extraction: Batch 3</a:t>
            </a:r>
            <a:endParaRPr lang="en-GB">
              <a:solidFill>
                <a:srgbClr val="313C71"/>
              </a:solidFill>
              <a:latin typeface="Times New Roman"/>
            </a:endParaRPr>
          </a:p>
        </p:txBody>
      </p:sp>
    </p:spTree>
    <p:extLst>
      <p:ext uri="{BB962C8B-B14F-4D97-AF65-F5344CB8AC3E}">
        <p14:creationId xmlns:p14="http://schemas.microsoft.com/office/powerpoint/2010/main" val="247572730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2516</Words>
  <Application>Microsoft Office PowerPoint</Application>
  <PresentationFormat>On-screen Show (16:9)</PresentationFormat>
  <Paragraphs>238</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Raleway</vt:lpstr>
      <vt:lpstr>Lato</vt:lpstr>
      <vt:lpstr>Arial</vt:lpstr>
      <vt:lpstr>Times New Roman</vt:lpstr>
      <vt:lpstr>Streamline</vt:lpstr>
      <vt:lpstr>UE20CS334 – NLP Project Approval</vt:lpstr>
      <vt:lpstr>Outline</vt:lpstr>
      <vt:lpstr>Problem Statement</vt:lpstr>
      <vt:lpstr>Scope and Application of the problem</vt:lpstr>
      <vt:lpstr>Feasibility Study</vt:lpstr>
      <vt:lpstr>Feasibility Study</vt:lpstr>
      <vt:lpstr>Feasibility Study</vt:lpstr>
      <vt:lpstr>Feasibility Study</vt:lpstr>
      <vt:lpstr>Abstract</vt:lpstr>
      <vt:lpstr>Motivation and Scope of the Project</vt:lpstr>
      <vt:lpstr>Suggestions from Review - 1</vt:lpstr>
      <vt:lpstr>Individual Information on Literature Survey</vt:lpstr>
      <vt:lpstr>Literature Survey – 1: Paper 1, 2, 3, 4</vt:lpstr>
      <vt:lpstr>Literature Survey – 2: Paper 5, 6, 7, 8</vt:lpstr>
      <vt:lpstr>Literature Survey – 3: Paper 9, 10, 11, 12  </vt:lpstr>
      <vt:lpstr>Summary: Learning from Literature Survey</vt:lpstr>
      <vt:lpstr>Personification – Definition</vt:lpstr>
      <vt:lpstr>High Level Architecture Diagram - Personification</vt:lpstr>
      <vt:lpstr>Metaphor – Definition</vt:lpstr>
      <vt:lpstr>High Level Architecture Diagram - Metaphor</vt:lpstr>
      <vt:lpstr>Oxymoron – Definition</vt:lpstr>
      <vt:lpstr>High Level Architecture Diagram - Oxymoron</vt:lpstr>
      <vt:lpstr>Results - Personification</vt:lpstr>
      <vt:lpstr>Results - Metaphor</vt:lpstr>
      <vt:lpstr>Results - Oxymoron</vt:lpstr>
      <vt:lpstr>Novel Component</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UE20CS334 – NLP Project Approval</dc:title>
  <cp:lastModifiedBy>Eswar Sai Reddy C V</cp:lastModifiedBy>
  <cp:revision>6</cp:revision>
  <dcterms:modified xsi:type="dcterms:W3CDTF">2023-04-30T07:40:20Z</dcterms:modified>
</cp:coreProperties>
</file>