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6BF2-4281-407E-A122-5470DEEE2FB0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8BB9-F7AD-4438-BA1F-6F16904C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8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6BF2-4281-407E-A122-5470DEEE2FB0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8BB9-F7AD-4438-BA1F-6F16904C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0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6BF2-4281-407E-A122-5470DEEE2FB0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8BB9-F7AD-4438-BA1F-6F16904C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2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6BF2-4281-407E-A122-5470DEEE2FB0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8BB9-F7AD-4438-BA1F-6F16904C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4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6BF2-4281-407E-A122-5470DEEE2FB0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8BB9-F7AD-4438-BA1F-6F16904C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6BF2-4281-407E-A122-5470DEEE2FB0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8BB9-F7AD-4438-BA1F-6F16904C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7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6BF2-4281-407E-A122-5470DEEE2FB0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8BB9-F7AD-4438-BA1F-6F16904C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6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6BF2-4281-407E-A122-5470DEEE2FB0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8BB9-F7AD-4438-BA1F-6F16904C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4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6BF2-4281-407E-A122-5470DEEE2FB0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8BB9-F7AD-4438-BA1F-6F16904C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0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6BF2-4281-407E-A122-5470DEEE2FB0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8BB9-F7AD-4438-BA1F-6F16904C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6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6BF2-4281-407E-A122-5470DEEE2FB0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8BB9-F7AD-4438-BA1F-6F16904C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6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06BF2-4281-407E-A122-5470DEEE2FB0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E8BB9-F7AD-4438-BA1F-6F16904C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0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68567"/>
          </a:xfrm>
        </p:spPr>
        <p:txBody>
          <a:bodyPr/>
          <a:lstStyle/>
          <a:p>
            <a:r>
              <a:rPr lang="en-US" dirty="0" smtClean="0"/>
              <a:t>KNN &amp; Collaborative filtering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1718" y="3602038"/>
            <a:ext cx="3090930" cy="82829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Asheesh</a:t>
            </a:r>
            <a:endParaRPr lang="en-US" dirty="0" smtClean="0"/>
          </a:p>
          <a:p>
            <a:r>
              <a:rPr lang="en-US" dirty="0" err="1" smtClean="0"/>
              <a:t>Bhamati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3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3721"/>
            <a:ext cx="9144000" cy="8223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1245204"/>
            <a:ext cx="9144000" cy="515559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Parameters K-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Higher K Values- </a:t>
            </a:r>
            <a:r>
              <a:rPr lang="en-US" dirty="0" err="1" smtClean="0"/>
              <a:t>Underfit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Lower K Values- </a:t>
            </a:r>
            <a:r>
              <a:rPr lang="en-US" dirty="0" err="1" smtClean="0"/>
              <a:t>Overfit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Optimal K –Values Beyond which your Accuracies are decreasing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K-Values should be odd numbers for a binary classifier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0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3721"/>
            <a:ext cx="9144000" cy="8223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Condense KNN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1245204"/>
            <a:ext cx="9144000" cy="5155596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This technique is used to make the KNN classifier faster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Here we take a small subset out of train data which classifies the data well.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Algorithm:</a:t>
            </a:r>
          </a:p>
          <a:p>
            <a:pPr marL="457200" indent="-457200" algn="l">
              <a:buAutoNum type="alphaLcPeriod"/>
            </a:pPr>
            <a:r>
              <a:rPr lang="en-US" dirty="0" smtClean="0"/>
              <a:t>Take a sample from Train </a:t>
            </a:r>
            <a:r>
              <a:rPr lang="en-US" dirty="0" err="1" smtClean="0"/>
              <a:t>Ti</a:t>
            </a:r>
            <a:r>
              <a:rPr lang="en-US" dirty="0" smtClean="0"/>
              <a:t> and put it in a smaller subset M</a:t>
            </a:r>
          </a:p>
          <a:p>
            <a:pPr marL="457200" indent="-457200" algn="l">
              <a:buAutoNum type="alphaLcPeriod"/>
            </a:pPr>
            <a:r>
              <a:rPr lang="en-US" dirty="0" smtClean="0"/>
              <a:t>Try to classify the next sample in train using the samples in Subset M</a:t>
            </a:r>
          </a:p>
          <a:p>
            <a:pPr marL="457200" indent="-457200" algn="l">
              <a:buAutoNum type="alphaLcPeriod"/>
            </a:pPr>
            <a:r>
              <a:rPr lang="en-US" dirty="0" smtClean="0"/>
              <a:t>If the train data is classified correctly then repeat the step b until all the train samples are correctly classified</a:t>
            </a:r>
          </a:p>
          <a:p>
            <a:pPr marL="457200" indent="-457200" algn="l">
              <a:buAutoNum type="alphaLcPeriod"/>
            </a:pPr>
            <a:r>
              <a:rPr lang="en-US" dirty="0" smtClean="0"/>
              <a:t>If any of the train sample is misclassified then drop that sample into subset M and start the classification again from start until all the samples are rightly classified.</a:t>
            </a:r>
          </a:p>
          <a:p>
            <a:pPr marL="457200" indent="-457200" algn="l">
              <a:buAutoNum type="alphaLcPeriod"/>
            </a:pPr>
            <a:r>
              <a:rPr lang="en-US" dirty="0" smtClean="0"/>
              <a:t>Finally the subset M is the set of samples which classify the train data correctly and possibly are the sample which signify decision boundaries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9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3721"/>
            <a:ext cx="9144000" cy="8223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KNN Applications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1245204"/>
            <a:ext cx="9144000" cy="515559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One of the popular imputation Technique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/>
              <a:t>Detects </a:t>
            </a:r>
            <a:r>
              <a:rPr lang="en-US" dirty="0" smtClean="0"/>
              <a:t>the outliers in a high dimensional space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To predict on samples which have unseen class or new classes of test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82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3721"/>
            <a:ext cx="9144000" cy="8223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1245204"/>
            <a:ext cx="9144000" cy="515559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User Based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Item Based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8350"/>
            <a:ext cx="7521262" cy="36031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60750"/>
            <a:ext cx="7521262" cy="360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1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3721"/>
            <a:ext cx="9144000" cy="8223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Collaborative Filtering Intuition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1245204"/>
            <a:ext cx="9144000" cy="5155596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Problem statement: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Sajna</a:t>
            </a:r>
            <a:r>
              <a:rPr lang="en-US" dirty="0" smtClean="0"/>
              <a:t> wants to know if she can see conjuring 2 in her study break</a:t>
            </a:r>
          </a:p>
          <a:p>
            <a:pPr algn="l"/>
            <a:r>
              <a:rPr lang="en-US" dirty="0" smtClean="0"/>
              <a:t>Item Based CF:</a:t>
            </a:r>
          </a:p>
          <a:p>
            <a:pPr marL="457200" indent="-457200" algn="l">
              <a:buAutoNum type="arabicPeriod"/>
            </a:pPr>
            <a:r>
              <a:rPr lang="en-US" dirty="0" err="1" smtClean="0"/>
              <a:t>Havea</a:t>
            </a:r>
            <a:r>
              <a:rPr lang="en-US" dirty="0" smtClean="0"/>
              <a:t>  rating matrix with the user in it with conjuring 2 as part of the items.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This is Movie Vs Users Rating matrix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Find out the nearest </a:t>
            </a:r>
            <a:r>
              <a:rPr lang="en-US" dirty="0" err="1" smtClean="0"/>
              <a:t>neighbours</a:t>
            </a:r>
            <a:r>
              <a:rPr lang="en-US" dirty="0" smtClean="0"/>
              <a:t> to conjuring 2 (The </a:t>
            </a:r>
            <a:r>
              <a:rPr lang="en-US" dirty="0" err="1" smtClean="0"/>
              <a:t>Haunting,AmmityVilli</a:t>
            </a:r>
            <a:r>
              <a:rPr lang="en-US" dirty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based on Rating matrix)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Take the weighted average of user’s rating on similar movies and compute what could be the rating for conjuring 2.</a:t>
            </a:r>
          </a:p>
          <a:p>
            <a:pPr algn="l"/>
            <a:r>
              <a:rPr lang="en-US" dirty="0" smtClean="0"/>
              <a:t>Computed Rating = (S13*U1I3+ S17*U1I7)/(S13+S17)</a:t>
            </a:r>
          </a:p>
          <a:p>
            <a:pPr algn="l"/>
            <a:r>
              <a:rPr lang="en-US" dirty="0" smtClean="0"/>
              <a:t>The above formula is for 2 nearest neighbors, </a:t>
            </a:r>
          </a:p>
          <a:p>
            <a:pPr algn="l"/>
            <a:r>
              <a:rPr lang="en-US" dirty="0" err="1" smtClean="0"/>
              <a:t>Sij</a:t>
            </a:r>
            <a:r>
              <a:rPr lang="en-US" dirty="0" smtClean="0"/>
              <a:t>- Centered Cosine similarity between items Item I and Item J</a:t>
            </a:r>
          </a:p>
          <a:p>
            <a:pPr algn="l"/>
            <a:r>
              <a:rPr lang="en-US" dirty="0" smtClean="0"/>
              <a:t>UIJ- User I rating for item J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marL="457200" indent="-457200" algn="l">
              <a:buAutoNum type="arabicPeriod"/>
            </a:pPr>
            <a:endParaRPr lang="en-US" dirty="0" smtClean="0"/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241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3721"/>
            <a:ext cx="9144000" cy="8223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Collaborative Filtering Intuition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1245204"/>
            <a:ext cx="9144000" cy="515559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Problem statement: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err="1" smtClean="0"/>
              <a:t>Sajna</a:t>
            </a:r>
            <a:r>
              <a:rPr lang="en-US" sz="1600" dirty="0" smtClean="0"/>
              <a:t> wants to know if she can see conjuring 2 in her study break</a:t>
            </a:r>
          </a:p>
          <a:p>
            <a:pPr algn="l"/>
            <a:r>
              <a:rPr lang="en-US" sz="1600" dirty="0" smtClean="0"/>
              <a:t>Item Based CF:</a:t>
            </a:r>
          </a:p>
          <a:p>
            <a:pPr marL="457200" indent="-457200" algn="l">
              <a:buAutoNum type="arabicPeriod"/>
            </a:pPr>
            <a:r>
              <a:rPr lang="en-US" sz="1600" dirty="0" err="1" smtClean="0"/>
              <a:t>Havea</a:t>
            </a:r>
            <a:r>
              <a:rPr lang="en-US" sz="1600" dirty="0" smtClean="0"/>
              <a:t>  rating matrix with the user in it with conjuring 2 as part of the items.</a:t>
            </a:r>
          </a:p>
          <a:p>
            <a:pPr marL="457200" indent="-457200" algn="l">
              <a:buAutoNum type="arabicPeriod"/>
            </a:pPr>
            <a:r>
              <a:rPr lang="en-US" sz="1600" dirty="0" smtClean="0"/>
              <a:t>This is Movie Vs Users Rating matrix(Mean normalized matrix)</a:t>
            </a:r>
          </a:p>
          <a:p>
            <a:pPr marL="457200" indent="-457200" algn="l">
              <a:buAutoNum type="arabicPeriod"/>
            </a:pPr>
            <a:r>
              <a:rPr lang="en-US" sz="1600" dirty="0" smtClean="0"/>
              <a:t>Find out the nearest </a:t>
            </a:r>
            <a:r>
              <a:rPr lang="en-US" sz="1600" dirty="0" err="1" smtClean="0"/>
              <a:t>neighbours</a:t>
            </a:r>
            <a:r>
              <a:rPr lang="en-US" sz="1600" dirty="0" smtClean="0"/>
              <a:t> to conjuring 2 (The </a:t>
            </a:r>
            <a:r>
              <a:rPr lang="en-US" sz="1600" dirty="0" err="1" smtClean="0"/>
              <a:t>Haunting,AmmityVilli</a:t>
            </a:r>
            <a:r>
              <a:rPr lang="en-US" sz="1600" dirty="0"/>
              <a:t> </a:t>
            </a:r>
            <a:r>
              <a:rPr lang="en-US" sz="1600" dirty="0" err="1" smtClean="0"/>
              <a:t>etc</a:t>
            </a:r>
            <a:r>
              <a:rPr lang="en-US" sz="1600" dirty="0" smtClean="0"/>
              <a:t> based on Rating matrix)</a:t>
            </a:r>
          </a:p>
          <a:p>
            <a:pPr marL="457200" indent="-457200" algn="l">
              <a:buAutoNum type="arabicPeriod"/>
            </a:pPr>
            <a:r>
              <a:rPr lang="en-US" sz="1600" dirty="0" smtClean="0"/>
              <a:t>Take the weighted average of user’s rating on similar movies and compute what could be the rating for conjuring 2.</a:t>
            </a:r>
          </a:p>
          <a:p>
            <a:pPr algn="l"/>
            <a:r>
              <a:rPr lang="en-US" sz="1600" dirty="0" smtClean="0"/>
              <a:t>Computed Rating = (S13*U1I3+ S17*U1I7)/(S13+S17)</a:t>
            </a:r>
          </a:p>
          <a:p>
            <a:pPr algn="l"/>
            <a:r>
              <a:rPr lang="en-US" sz="1600" dirty="0" smtClean="0"/>
              <a:t>The above formula is for 2 nearest neighbors, </a:t>
            </a:r>
          </a:p>
          <a:p>
            <a:pPr algn="l"/>
            <a:r>
              <a:rPr lang="en-US" sz="1600" dirty="0" err="1" smtClean="0"/>
              <a:t>Sij</a:t>
            </a:r>
            <a:r>
              <a:rPr lang="en-US" sz="1600" dirty="0" smtClean="0"/>
              <a:t>- Centered Cosine similarity between items Item I and Item J</a:t>
            </a:r>
          </a:p>
          <a:p>
            <a:pPr algn="l"/>
            <a:r>
              <a:rPr lang="en-US" sz="1600" dirty="0" smtClean="0"/>
              <a:t>UIJ- User I rating for item J</a:t>
            </a:r>
          </a:p>
          <a:p>
            <a:pPr algn="l"/>
            <a:r>
              <a:rPr lang="en-US" sz="1600" dirty="0" smtClean="0"/>
              <a:t>5. If Computed Rating happens to be more than </a:t>
            </a:r>
            <a:r>
              <a:rPr lang="en-US" sz="1600" dirty="0" err="1" smtClean="0"/>
              <a:t>Sajna’s</a:t>
            </a:r>
            <a:r>
              <a:rPr lang="en-US" sz="1600" dirty="0" smtClean="0"/>
              <a:t> average rating then we tend to recommend conjuring 2 to her</a:t>
            </a:r>
          </a:p>
          <a:p>
            <a:pPr algn="l"/>
            <a:endParaRPr lang="en-US" sz="1600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marL="457200" indent="-457200" algn="l">
              <a:buAutoNum type="arabicPeriod"/>
            </a:pPr>
            <a:endParaRPr lang="en-US" dirty="0" smtClean="0"/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081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2857"/>
            <a:ext cx="9144000" cy="8223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Collaborative Filtering Pros And Cons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1245204"/>
            <a:ext cx="9144000" cy="515559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Pros:</a:t>
            </a:r>
          </a:p>
          <a:p>
            <a:pPr algn="l"/>
            <a:r>
              <a:rPr lang="en-US" dirty="0" smtClean="0"/>
              <a:t>Takes into consideration the personalized recommendations</a:t>
            </a:r>
          </a:p>
          <a:p>
            <a:pPr algn="l"/>
            <a:r>
              <a:rPr lang="en-US" dirty="0" smtClean="0"/>
              <a:t>(Finds similar users or items to recommend)</a:t>
            </a:r>
          </a:p>
          <a:p>
            <a:pPr algn="l"/>
            <a:r>
              <a:rPr lang="en-US" dirty="0" smtClean="0"/>
              <a:t>Cons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If the user has not rated nearest neighbors rating cannot be computed for Item-User combination.</a:t>
            </a:r>
          </a:p>
        </p:txBody>
      </p:sp>
    </p:spTree>
    <p:extLst>
      <p:ext uri="{BB962C8B-B14F-4D97-AF65-F5344CB8AC3E}">
        <p14:creationId xmlns:p14="http://schemas.microsoft.com/office/powerpoint/2010/main" val="33902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7938" y="1558345"/>
            <a:ext cx="9144000" cy="3228550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4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515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KNN &amp; Collaborative filtering</vt:lpstr>
      <vt:lpstr>KNN</vt:lpstr>
      <vt:lpstr>Condense KNN</vt:lpstr>
      <vt:lpstr>KNN Applications</vt:lpstr>
      <vt:lpstr>Collaborative Filtering</vt:lpstr>
      <vt:lpstr>Collaborative Filtering Intuition</vt:lpstr>
      <vt:lpstr>Collaborative Filtering Intuition</vt:lpstr>
      <vt:lpstr>Collaborative Filtering Pros And Cons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&amp; Collaborative filtering</dc:title>
  <dc:creator>welcome</dc:creator>
  <cp:lastModifiedBy>welcome</cp:lastModifiedBy>
  <cp:revision>12</cp:revision>
  <dcterms:created xsi:type="dcterms:W3CDTF">2016-06-18T04:12:34Z</dcterms:created>
  <dcterms:modified xsi:type="dcterms:W3CDTF">2016-06-18T11:56:05Z</dcterms:modified>
</cp:coreProperties>
</file>