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28" r:id="rId2"/>
  </p:sldMasterIdLst>
  <p:notesMasterIdLst>
    <p:notesMasterId r:id="rId26"/>
  </p:notesMasterIdLst>
  <p:sldIdLst>
    <p:sldId id="256" r:id="rId3"/>
    <p:sldId id="262" r:id="rId4"/>
    <p:sldId id="283"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59" r:id="rId25"/>
  </p:sldIdLst>
  <p:sldSz cx="10287000" cy="6858000" type="35mm"/>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6E78CE95-162B-40C8-A951-718D90E62CB7}">
          <p14:sldIdLst>
            <p14:sldId id="256"/>
            <p14:sldId id="262"/>
            <p14:sldId id="283"/>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2"/>
            <p14:sldId id="259"/>
          </p14:sldIdLst>
        </p14:section>
      </p14:sectionLst>
    </p:ex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3300"/>
    <a:srgbClr val="33CC33"/>
    <a:srgbClr val="66CCFF"/>
    <a:srgbClr val="FF6600"/>
    <a:srgbClr val="346374"/>
    <a:srgbClr val="0077BD"/>
    <a:srgbClr val="003399"/>
    <a:srgbClr val="CC33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21" autoAdjust="0"/>
    <p:restoredTop sz="86355" autoAdjust="0"/>
  </p:normalViewPr>
  <p:slideViewPr>
    <p:cSldViewPr>
      <p:cViewPr varScale="1">
        <p:scale>
          <a:sx n="62" d="100"/>
          <a:sy n="62" d="100"/>
        </p:scale>
        <p:origin x="1212" y="78"/>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defTabSz="966788">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algn="r" defTabSz="966788">
              <a:defRPr sz="13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defTabSz="966788">
              <a:defRPr sz="1300"/>
            </a:lvl1pPr>
          </a:lstStyle>
          <a:p>
            <a:pPr>
              <a:defRPr/>
            </a:pPr>
            <a:endParaRPr lang="en-US"/>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algn="r" defTabSz="966788">
              <a:defRPr sz="1300"/>
            </a:lvl1pPr>
          </a:lstStyle>
          <a:p>
            <a:pPr>
              <a:defRPr/>
            </a:pPr>
            <a:fld id="{35648293-2628-4091-BED1-7FD9F7535785}" type="slidenum">
              <a:rPr lang="en-US"/>
              <a:pPr>
                <a:defRPr/>
              </a:pPr>
              <a:t>‹#›</a:t>
            </a:fld>
            <a:endParaRPr lang="en-US"/>
          </a:p>
        </p:txBody>
      </p:sp>
    </p:spTree>
    <p:extLst>
      <p:ext uri="{BB962C8B-B14F-4D97-AF65-F5344CB8AC3E}">
        <p14:creationId xmlns:p14="http://schemas.microsoft.com/office/powerpoint/2010/main" val="1474189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EC65E541-0C65-4668-97E0-BC8F9EF85E8B}" type="slidenum">
              <a:rPr lang="en-US" smtClean="0"/>
              <a:pPr eaLnBrk="1" hangingPunct="1"/>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1763728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acebook.com/insofe" TargetMode="External"/><Relationship Id="rId7" Type="http://schemas.openxmlformats.org/officeDocument/2006/relationships/hyperlink" Target="http://www.linkedin.com/company/international-school-of-engineering" TargetMode="External"/><Relationship Id="rId2" Type="http://schemas.openxmlformats.org/officeDocument/2006/relationships/hyperlink" Target="http://www.inse.edu.in/" TargetMode="External"/><Relationship Id="rId1" Type="http://schemas.openxmlformats.org/officeDocument/2006/relationships/slideMaster" Target="../slideMasters/slideMaster2.xml"/><Relationship Id="rId6" Type="http://schemas.openxmlformats.org/officeDocument/2006/relationships/hyperlink" Target="http://www.slideshare.net/INSOFE" TargetMode="External"/><Relationship Id="rId5" Type="http://schemas.openxmlformats.org/officeDocument/2006/relationships/hyperlink" Target="http://www.youtube.com/InsofeVideos" TargetMode="External"/><Relationship Id="rId4" Type="http://schemas.openxmlformats.org/officeDocument/2006/relationships/hyperlink" Target="https://twitter.com/Insofeedu"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59"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0" y="1066800"/>
            <a:ext cx="42291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3"/>
          <p:cNvSpPr txBox="1">
            <a:spLocks noChangeArrowheads="1"/>
          </p:cNvSpPr>
          <p:nvPr userDrawn="1"/>
        </p:nvSpPr>
        <p:spPr bwMode="auto">
          <a:xfrm>
            <a:off x="4610100" y="2750277"/>
            <a:ext cx="46021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b="1" dirty="0">
                <a:solidFill>
                  <a:schemeClr val="bg2"/>
                </a:solidFill>
                <a:latin typeface="Arial" pitchFamily="34" charset="0"/>
                <a:cs typeface="Arial" pitchFamily="34" charset="0"/>
              </a:rPr>
              <a:t>Inspire…Educate…Transform.</a:t>
            </a:r>
          </a:p>
        </p:txBody>
      </p:sp>
      <p:grpSp>
        <p:nvGrpSpPr>
          <p:cNvPr id="3" name="Group 2"/>
          <p:cNvGrpSpPr/>
          <p:nvPr userDrawn="1"/>
        </p:nvGrpSpPr>
        <p:grpSpPr>
          <a:xfrm>
            <a:off x="4381500" y="2133600"/>
            <a:ext cx="152400" cy="1752600"/>
            <a:chOff x="5108634" y="2674938"/>
            <a:chExt cx="152400" cy="1752600"/>
          </a:xfrm>
        </p:grpSpPr>
        <p:sp>
          <p:nvSpPr>
            <p:cNvPr id="8" name="Line 64"/>
            <p:cNvSpPr>
              <a:spLocks noChangeShapeType="1"/>
            </p:cNvSpPr>
            <p:nvPr userDrawn="1"/>
          </p:nvSpPr>
          <p:spPr bwMode="auto">
            <a:xfrm>
              <a:off x="5108634" y="2674938"/>
              <a:ext cx="0" cy="1752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5"/>
            <p:cNvSpPr>
              <a:spLocks noChangeShapeType="1"/>
            </p:cNvSpPr>
            <p:nvPr userDrawn="1"/>
          </p:nvSpPr>
          <p:spPr bwMode="auto">
            <a:xfrm>
              <a:off x="5261034" y="2903538"/>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userDrawn="1"/>
        </p:nvGrpSpPr>
        <p:grpSpPr>
          <a:xfrm>
            <a:off x="493428" y="1177160"/>
            <a:ext cx="3578509" cy="3402747"/>
            <a:chOff x="722028" y="1720116"/>
            <a:chExt cx="3578509" cy="3402747"/>
          </a:xfrm>
        </p:grpSpPr>
        <p:pic>
          <p:nvPicPr>
            <p:cNvPr id="205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2247900" y="4267200"/>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22028" y="3293233"/>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2247900" y="3284633"/>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2247900" y="1720116"/>
              <a:ext cx="205263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userDrawn="1"/>
          </p:nvPicPr>
          <p:blipFill>
            <a:blip r:embed="rId7" cstate="email">
              <a:extLst>
                <a:ext uri="{28A0092B-C50C-407E-A947-70E740481C1C}">
                  <a14:useLocalDpi xmlns:a14="http://schemas.microsoft.com/office/drawing/2010/main" val="0"/>
                </a:ext>
              </a:extLst>
            </a:blip>
            <a:srcRect/>
            <a:stretch>
              <a:fillRect/>
            </a:stretch>
          </p:blipFill>
          <p:spPr bwMode="auto">
            <a:xfrm>
              <a:off x="722028" y="4267200"/>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722028" y="2236053"/>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 name="Picture 6" descr="saffron.jp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Verdana" pitchFamily="34" charset="0"/>
              <a:cs typeface="Arial" charset="0"/>
            </a:endParaRPr>
          </a:p>
        </p:txBody>
      </p:sp>
      <p:sp>
        <p:nvSpPr>
          <p:cNvPr id="21" name="TextBox 20"/>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http://www.insofe.edu.in</a:t>
            </a:r>
            <a:endParaRPr lang="en-US" sz="1200" dirty="0">
              <a:ln>
                <a:noFill/>
              </a:ln>
              <a:solidFill>
                <a:schemeClr val="bg1"/>
              </a:solidFill>
            </a:endParaRP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048500" y="76200"/>
            <a:ext cx="3117371" cy="954658"/>
          </a:xfrm>
          <a:prstGeom prst="rect">
            <a:avLst/>
          </a:prstGeom>
        </p:spPr>
      </p:pic>
    </p:spTree>
    <p:extLst>
      <p:ext uri="{BB962C8B-B14F-4D97-AF65-F5344CB8AC3E}">
        <p14:creationId xmlns:p14="http://schemas.microsoft.com/office/powerpoint/2010/main" val="120700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701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113" y="152400"/>
            <a:ext cx="2395537"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0500" y="152400"/>
            <a:ext cx="7034213"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00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190500" y="1574800"/>
            <a:ext cx="9753600" cy="984885"/>
          </a:xfrm>
          <a:prstGeom prst="rect">
            <a:avLst/>
          </a:prstGeom>
        </p:spPr>
        <p:txBody>
          <a:bodyPr wrap="square">
            <a:spAutoFit/>
          </a:bodyPr>
          <a:lstStyle/>
          <a:p>
            <a:pPr algn="ctr"/>
            <a:r>
              <a:rPr lang="en-US" sz="2000" b="1" dirty="0">
                <a:latin typeface="Verdana" pitchFamily="34" charset="0"/>
                <a:ea typeface="Verdana" pitchFamily="34" charset="0"/>
                <a:cs typeface="Verdana" pitchFamily="34" charset="0"/>
              </a:rPr>
              <a:t>International School of Engineering</a:t>
            </a:r>
          </a:p>
          <a:p>
            <a:pPr algn="ctr"/>
            <a:endParaRPr lang="en-US" sz="2000" b="1" dirty="0">
              <a:latin typeface="Verdana" pitchFamily="34" charset="0"/>
              <a:ea typeface="Verdana" pitchFamily="34" charset="0"/>
              <a:cs typeface="Verdana" pitchFamily="34" charset="0"/>
            </a:endParaRPr>
          </a:p>
          <a:p>
            <a:pPr algn="ctr"/>
            <a:r>
              <a:rPr lang="en-IN" dirty="0">
                <a:latin typeface="Verdana" pitchFamily="34" charset="0"/>
                <a:ea typeface="Verdana" pitchFamily="34" charset="0"/>
                <a:cs typeface="Verdana" pitchFamily="34" charset="0"/>
              </a:rPr>
              <a:t>Plot 63/A, 1</a:t>
            </a:r>
            <a:r>
              <a:rPr lang="en-IN" baseline="30000" dirty="0">
                <a:latin typeface="Verdana" pitchFamily="34" charset="0"/>
                <a:ea typeface="Verdana" pitchFamily="34" charset="0"/>
                <a:cs typeface="Verdana" pitchFamily="34" charset="0"/>
              </a:rPr>
              <a:t>st</a:t>
            </a:r>
            <a:r>
              <a:rPr lang="en-IN" dirty="0">
                <a:latin typeface="Verdana" pitchFamily="34" charset="0"/>
                <a:ea typeface="Verdana" pitchFamily="34" charset="0"/>
                <a:cs typeface="Verdana" pitchFamily="34" charset="0"/>
              </a:rPr>
              <a:t> Floor, Road</a:t>
            </a:r>
            <a:r>
              <a:rPr lang="en-IN" baseline="0" dirty="0">
                <a:latin typeface="Verdana" pitchFamily="34" charset="0"/>
                <a:ea typeface="Verdana" pitchFamily="34" charset="0"/>
                <a:cs typeface="Verdana" pitchFamily="34" charset="0"/>
              </a:rPr>
              <a:t> # 13, Film Nagar</a:t>
            </a:r>
            <a:r>
              <a:rPr lang="en-IN" dirty="0">
                <a:latin typeface="Verdana" pitchFamily="34" charset="0"/>
                <a:ea typeface="Verdana" pitchFamily="34" charset="0"/>
                <a:cs typeface="Verdana" pitchFamily="34" charset="0"/>
              </a:rPr>
              <a:t>, Jubilee Hills, Hyderabad - 500 033 </a:t>
            </a:r>
          </a:p>
        </p:txBody>
      </p:sp>
      <p:graphicFrame>
        <p:nvGraphicFramePr>
          <p:cNvPr id="3" name="Table 2"/>
          <p:cNvGraphicFramePr>
            <a:graphicFrameLocks noGrp="1"/>
          </p:cNvGraphicFramePr>
          <p:nvPr userDrawn="1">
            <p:extLst>
              <p:ext uri="{D42A27DB-BD31-4B8C-83A1-F6EECF244321}">
                <p14:modId xmlns:p14="http://schemas.microsoft.com/office/powerpoint/2010/main" val="3368449588"/>
              </p:ext>
            </p:extLst>
          </p:nvPr>
        </p:nvGraphicFramePr>
        <p:xfrm>
          <a:off x="1447800" y="2717800"/>
          <a:ext cx="7239000" cy="741680"/>
        </p:xfrm>
        <a:graphic>
          <a:graphicData uri="http://schemas.openxmlformats.org/drawingml/2006/table">
            <a:tbl>
              <a:tblPr>
                <a:tableStyleId>{2D5ABB26-0587-4C30-8999-92F81FD0307C}</a:tableStyleId>
              </a:tblPr>
              <a:tblGrid>
                <a:gridCol w="2743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370840">
                <a:tc>
                  <a:txBody>
                    <a:bodyPr/>
                    <a:lstStyle/>
                    <a:p>
                      <a:pPr algn="r"/>
                      <a:r>
                        <a:rPr lang="en-US" sz="1800" b="0" dirty="0"/>
                        <a:t>For Individuals:</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800" b="0" dirty="0"/>
                        <a:t>+91-9502334561/63 or 040-65743991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1800" b="0" dirty="0"/>
                        <a:t>For Corporates:</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+91-9618483483</a:t>
                      </a:r>
                      <a:endParaRPr lang="en-US" sz="1800" b="0" dirty="0">
                        <a:latin typeface="Verdana" pitchFamily="34" charset="0"/>
                        <a:ea typeface="Verdana" pitchFamily="34" charset="0"/>
                        <a:cs typeface="Verdana" pitchFamily="34"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userDrawn="1">
            <p:extLst>
              <p:ext uri="{D42A27DB-BD31-4B8C-83A1-F6EECF244321}">
                <p14:modId xmlns:p14="http://schemas.microsoft.com/office/powerpoint/2010/main" val="1567216447"/>
              </p:ext>
            </p:extLst>
          </p:nvPr>
        </p:nvGraphicFramePr>
        <p:xfrm>
          <a:off x="2511937" y="3429000"/>
          <a:ext cx="7200900" cy="2494280"/>
        </p:xfrm>
        <a:graphic>
          <a:graphicData uri="http://schemas.openxmlformats.org/drawingml/2006/table">
            <a:tbl>
              <a:tblPr>
                <a:tableStyleId>{2D5ABB26-0587-4C30-8999-92F81FD0307C}</a:tableStyleId>
              </a:tblPr>
              <a:tblGrid>
                <a:gridCol w="1677880">
                  <a:extLst>
                    <a:ext uri="{9D8B030D-6E8A-4147-A177-3AD203B41FA5}">
                      <a16:colId xmlns:a16="http://schemas.microsoft.com/office/drawing/2014/main" val="20000"/>
                    </a:ext>
                  </a:extLst>
                </a:gridCol>
                <a:gridCol w="5523020">
                  <a:extLst>
                    <a:ext uri="{9D8B030D-6E8A-4147-A177-3AD203B41FA5}">
                      <a16:colId xmlns:a16="http://schemas.microsoft.com/office/drawing/2014/main" val="20001"/>
                    </a:ext>
                  </a:extLst>
                </a:gridCol>
              </a:tblGrid>
              <a:tr h="370840">
                <a:tc>
                  <a:txBody>
                    <a:bodyPr/>
                    <a:lstStyle/>
                    <a:p>
                      <a:pPr algn="r"/>
                      <a:r>
                        <a:rPr lang="en-IN" dirty="0">
                          <a:solidFill>
                            <a:schemeClr val="tx1"/>
                          </a:solidFill>
                        </a:rPr>
                        <a:t>Web:</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dirty="0">
                          <a:solidFill>
                            <a:schemeClr val="tx1"/>
                          </a:solidFill>
                          <a:hlinkClick r:id="rId2"/>
                        </a:rPr>
                        <a:t>http://www.insofe.edu.in</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IN" dirty="0">
                          <a:solidFill>
                            <a:schemeClr val="tx1"/>
                          </a:solidFill>
                        </a:rPr>
                        <a:t>Facebook:</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dirty="0">
                          <a:solidFill>
                            <a:schemeClr val="tx1"/>
                          </a:solidFill>
                          <a:hlinkClick r:id="rId3"/>
                        </a:rPr>
                        <a:t>https://www.facebook.com/insofe</a:t>
                      </a:r>
                      <a:r>
                        <a:rPr lang="en-IN" dirty="0">
                          <a:solidFill>
                            <a:schemeClr val="tx1"/>
                          </a:solidFill>
                        </a:rPr>
                        <a:t> </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IN" dirty="0">
                          <a:solidFill>
                            <a:schemeClr val="tx1"/>
                          </a:solidFill>
                        </a:rPr>
                        <a:t>Twitter:</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u="sng" dirty="0">
                          <a:solidFill>
                            <a:schemeClr val="tx1"/>
                          </a:solidFill>
                          <a:hlinkClick r:id="rId4"/>
                        </a:rPr>
                        <a:t>https://twitter.com/Insofeedu</a:t>
                      </a:r>
                      <a:r>
                        <a:rPr lang="en-IN" u="sng" dirty="0">
                          <a:solidFill>
                            <a:schemeClr val="tx1"/>
                          </a:solidFill>
                        </a:rPr>
                        <a:t> </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r"/>
                      <a:r>
                        <a:rPr lang="en-IN" dirty="0">
                          <a:solidFill>
                            <a:schemeClr val="tx1"/>
                          </a:solidFill>
                        </a:rPr>
                        <a:t>YouTube:</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u="sng" dirty="0">
                          <a:solidFill>
                            <a:schemeClr val="tx1"/>
                          </a:solidFill>
                          <a:hlinkClick r:id="rId5"/>
                        </a:rPr>
                        <a:t>http://www.youtube.com/InsofeVideos</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r"/>
                      <a:r>
                        <a:rPr lang="en-IN" dirty="0" err="1">
                          <a:solidFill>
                            <a:schemeClr val="tx1"/>
                          </a:solidFill>
                        </a:rPr>
                        <a:t>SlideShare</a:t>
                      </a:r>
                      <a:r>
                        <a:rPr lang="en-IN" dirty="0">
                          <a:solidFill>
                            <a:schemeClr val="tx1"/>
                          </a:solidFill>
                        </a:rPr>
                        <a:t>:</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u="sng" dirty="0">
                          <a:solidFill>
                            <a:schemeClr val="tx1"/>
                          </a:solidFill>
                          <a:hlinkClick r:id="rId6"/>
                        </a:rPr>
                        <a:t>http://www.slideshare.net/INSOFE</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r"/>
                      <a:r>
                        <a:rPr lang="en-US" b="0" dirty="0">
                          <a:solidFill>
                            <a:schemeClr val="tx1"/>
                          </a:solidFill>
                        </a:rPr>
                        <a:t>LinkedIn:</a:t>
                      </a:r>
                    </a:p>
                  </a:txBody>
                  <a:tcPr>
                    <a:lnL>
                      <a:noFill/>
                    </a:lnL>
                    <a:lnR>
                      <a:noFill/>
                    </a:lnR>
                    <a:lnT>
                      <a:noFill/>
                    </a:lnT>
                    <a:lnB>
                      <a:noFill/>
                    </a:lnB>
                    <a:lnTlToBr w="12700" cmpd="sng">
                      <a:noFill/>
                      <a:prstDash val="solid"/>
                    </a:lnTlToBr>
                    <a:lnBlToTr w="12700" cmpd="sng">
                      <a:noFill/>
                      <a:prstDash val="solid"/>
                    </a:lnBlToTr>
                  </a:tcPr>
                </a:tc>
                <a:tc>
                  <a:txBody>
                    <a:bodyPr/>
                    <a:lstStyle/>
                    <a:p>
                      <a:r>
                        <a:rPr lang="en-IN" sz="1800" u="sng" kern="1200" dirty="0">
                          <a:solidFill>
                            <a:schemeClr val="tx1"/>
                          </a:solidFill>
                          <a:effectLst/>
                          <a:latin typeface="+mn-lt"/>
                          <a:ea typeface="+mn-ea"/>
                          <a:cs typeface="+mn-cs"/>
                          <a:hlinkClick r:id="rId7"/>
                        </a:rPr>
                        <a:t>http://www.linkedin.com/company/international-school-of-engineering</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Text Box 4"/>
          <p:cNvSpPr txBox="1">
            <a:spLocks noChangeArrowheads="1"/>
          </p:cNvSpPr>
          <p:nvPr userDrawn="1"/>
        </p:nvSpPr>
        <p:spPr bwMode="auto">
          <a:xfrm>
            <a:off x="339725" y="6172200"/>
            <a:ext cx="9756775" cy="42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spcBef>
                <a:spcPct val="25000"/>
              </a:spcBef>
            </a:pPr>
            <a:r>
              <a:rPr lang="en-US" sz="900" i="1" dirty="0">
                <a:cs typeface="Arial" charset="0"/>
              </a:rPr>
              <a:t>This presentation may contain references to findings of various reports available in the public domain. INSOFE  makes no representation as to their accuracy or that the organization subscribes to those findings.</a:t>
            </a:r>
          </a:p>
        </p:txBody>
      </p:sp>
    </p:spTree>
    <p:extLst>
      <p:ext uri="{BB962C8B-B14F-4D97-AF65-F5344CB8AC3E}">
        <p14:creationId xmlns:p14="http://schemas.microsoft.com/office/powerpoint/2010/main" val="62718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002060"/>
                </a:solidFill>
                <a:latin typeface="Minion" pitchFamily="18"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4400">
                <a:latin typeface="Minion" pitchFamily="18" charset="0"/>
                <a:ea typeface="Verdana" pitchFamily="34" charset="0"/>
                <a:cs typeface="Verdana" pitchFamily="34" charset="0"/>
              </a:defRPr>
            </a:lvl1pPr>
            <a:lvl2pPr>
              <a:defRPr sz="4000">
                <a:latin typeface="Minion" pitchFamily="18" charset="0"/>
                <a:ea typeface="Verdana" pitchFamily="34" charset="0"/>
                <a:cs typeface="Verdana" pitchFamily="34" charset="0"/>
              </a:defRPr>
            </a:lvl2pPr>
            <a:lvl3pPr>
              <a:defRPr sz="3600">
                <a:latin typeface="Minion" pitchFamily="18" charset="0"/>
                <a:ea typeface="Verdana" pitchFamily="34" charset="0"/>
                <a:cs typeface="Verdana" pitchFamily="34" charset="0"/>
              </a:defRPr>
            </a:lvl3pPr>
            <a:lvl4pPr>
              <a:defRPr sz="3200">
                <a:latin typeface="Minion" pitchFamily="18" charset="0"/>
                <a:ea typeface="Verdana" pitchFamily="34" charset="0"/>
                <a:cs typeface="Verdana" pitchFamily="34" charset="0"/>
              </a:defRPr>
            </a:lvl4pPr>
            <a:lvl5pPr>
              <a:defRPr sz="3200">
                <a:latin typeface="Minion" pitchFamily="18"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99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p:spPr>
        <p:txBody>
          <a:bodyPr anchor="t"/>
          <a:lstStyle>
            <a:lvl1pPr algn="l">
              <a:defRPr sz="4800" b="1" cap="all">
                <a:solidFill>
                  <a:srgbClr val="002060"/>
                </a:solidFill>
                <a:latin typeface="Minion" pitchFamily="18" charset="0"/>
              </a:defRPr>
            </a:lvl1pPr>
          </a:lstStyle>
          <a:p>
            <a:r>
              <a:rPr lang="en-US" dirty="0"/>
              <a:t>Click to edit Master title style</a:t>
            </a:r>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3600">
                <a:solidFill>
                  <a:srgbClr val="FF0000"/>
                </a:solidFill>
                <a:latin typeface="Quando"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75763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14350" y="1600200"/>
            <a:ext cx="4552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219700" y="1600200"/>
            <a:ext cx="4552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152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782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35808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6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158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2874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4350" y="990600"/>
            <a:ext cx="92583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2"/>
          <p:cNvSpPr>
            <a:spLocks noGrp="1" noChangeArrowheads="1"/>
          </p:cNvSpPr>
          <p:nvPr>
            <p:ph type="title"/>
          </p:nvPr>
        </p:nvSpPr>
        <p:spPr bwMode="auto">
          <a:xfrm>
            <a:off x="190500" y="152401"/>
            <a:ext cx="821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1030" name="Picture 6" descr="saffron.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Verdana" pitchFamily="34" charset="0"/>
              <a:cs typeface="Arial" charset="0"/>
            </a:endParaRPr>
          </a:p>
        </p:txBody>
      </p:sp>
      <p:pic>
        <p:nvPicPr>
          <p:cNvPr id="3"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a:t>
            </a:r>
            <a:fld id="{92F25A20-6FD6-46FE-A78E-BF2E59310FDC}" type="slidenum">
              <a:rPr lang="en-US" sz="1200" smtClean="0">
                <a:ln>
                  <a:noFill/>
                </a:ln>
                <a:solidFill>
                  <a:schemeClr val="bg1"/>
                </a:solidFill>
              </a:rPr>
              <a:pPr algn="l"/>
              <a:t>‹#›</a:t>
            </a:fld>
            <a:r>
              <a:rPr lang="en-US" sz="1200" baseline="0" dirty="0">
                <a:ln>
                  <a:noFill/>
                </a:ln>
                <a:solidFill>
                  <a:schemeClr val="bg1"/>
                </a:solidFill>
              </a:rPr>
              <a:t>  	                http://www.insofe.edu.in</a:t>
            </a:r>
            <a:endParaRPr lang="en-US" sz="1200" dirty="0">
              <a:ln>
                <a:noFill/>
              </a:ln>
              <a:solidFill>
                <a:schemeClr val="bg1"/>
              </a:solidFill>
            </a:endParaRPr>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539132" y="6172200"/>
            <a:ext cx="685800" cy="685800"/>
          </a:xfrm>
          <a:prstGeom prst="rect">
            <a:avLst/>
          </a:prstGeom>
        </p:spPr>
      </p:pic>
      <p:sp>
        <p:nvSpPr>
          <p:cNvPr id="10" name="TextBox 9"/>
          <p:cNvSpPr txBox="1"/>
          <p:nvPr userDrawn="1"/>
        </p:nvSpPr>
        <p:spPr>
          <a:xfrm rot="5400000">
            <a:off x="9210992" y="5066989"/>
            <a:ext cx="1713931" cy="4001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b="0" cap="none" spc="200" baseline="0" dirty="0">
                <a:ln w="18415" cmpd="sng">
                  <a:solidFill>
                    <a:srgbClr val="FFFFFF"/>
                  </a:solidFill>
                  <a:prstDash val="solid"/>
                </a:ln>
                <a:solidFill>
                  <a:srgbClr val="FFFFFF"/>
                </a:solidFill>
                <a:effectLst>
                  <a:outerShdw blurRad="63500" dir="3600000" algn="tl" rotWithShape="0">
                    <a:srgbClr val="000000">
                      <a:alpha val="70000"/>
                    </a:srgbClr>
                  </a:outerShdw>
                </a:effectLst>
              </a:rPr>
              <a:t>CSE 7306c</a:t>
            </a:r>
            <a:endParaRPr lang="en-IN" sz="2000" b="0" cap="none" spc="200" baseline="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eaLnBrk="0" fontAlgn="base" hangingPunct="0">
        <a:spcBef>
          <a:spcPct val="0"/>
        </a:spcBef>
        <a:spcAft>
          <a:spcPct val="0"/>
        </a:spcAft>
        <a:defRPr sz="3200" b="1">
          <a:solidFill>
            <a:schemeClr val="tx1"/>
          </a:solidFill>
          <a:latin typeface="+mj-lt"/>
          <a:ea typeface="MASTERPLAN" pitchFamily="2" charset="0"/>
          <a:cs typeface="Times New Roman" pitchFamily="18" charset="0"/>
        </a:defRPr>
      </a:lvl1pPr>
      <a:lvl2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2pPr>
      <a:lvl3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3pPr>
      <a:lvl4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4pPr>
      <a:lvl5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4350" y="1600200"/>
            <a:ext cx="92583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2"/>
          <p:cNvSpPr>
            <a:spLocks noGrp="1" noChangeArrowheads="1"/>
          </p:cNvSpPr>
          <p:nvPr>
            <p:ph type="title"/>
          </p:nvPr>
        </p:nvSpPr>
        <p:spPr bwMode="auto">
          <a:xfrm>
            <a:off x="190500" y="152400"/>
            <a:ext cx="821055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1030" name="Picture 6" descr="saffron.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Verdana" pitchFamily="34" charset="0"/>
              <a:cs typeface="Arial" charset="0"/>
            </a:endParaRPr>
          </a:p>
        </p:txBody>
      </p:sp>
      <p:pic>
        <p:nvPicPr>
          <p:cNvPr id="3"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500" y="76200"/>
            <a:ext cx="3117371" cy="954658"/>
          </a:xfrm>
          <a:prstGeom prst="rect">
            <a:avLst/>
          </a:prstGeom>
        </p:spPr>
      </p:pic>
      <p:sp>
        <p:nvSpPr>
          <p:cNvPr id="11" name="TextBox 10"/>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a:t>
            </a:r>
            <a:fld id="{92F25A20-6FD6-46FE-A78E-BF2E59310FDC}" type="slidenum">
              <a:rPr lang="en-US" sz="1200" smtClean="0">
                <a:ln>
                  <a:noFill/>
                </a:ln>
                <a:solidFill>
                  <a:schemeClr val="bg1"/>
                </a:solidFill>
              </a:rPr>
              <a:pPr algn="l"/>
              <a:t>‹#›</a:t>
            </a:fld>
            <a:r>
              <a:rPr lang="en-US" sz="1200" baseline="0" dirty="0">
                <a:ln>
                  <a:noFill/>
                </a:ln>
                <a:solidFill>
                  <a:schemeClr val="bg1"/>
                </a:solidFill>
              </a:rPr>
              <a:t>  			http://www.insofe.edu.in</a:t>
            </a:r>
            <a:endParaRPr lang="en-US" sz="1200" dirty="0">
              <a:ln>
                <a:noFill/>
              </a:ln>
              <a:solidFill>
                <a:schemeClr val="bg1"/>
              </a:solidFill>
            </a:endParaRPr>
          </a:p>
        </p:txBody>
      </p:sp>
    </p:spTree>
    <p:extLst>
      <p:ext uri="{BB962C8B-B14F-4D97-AF65-F5344CB8AC3E}">
        <p14:creationId xmlns:p14="http://schemas.microsoft.com/office/powerpoint/2010/main" val="1023705024"/>
      </p:ext>
    </p:extLst>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l" rtl="0" eaLnBrk="0" fontAlgn="base" hangingPunct="0">
        <a:spcBef>
          <a:spcPct val="0"/>
        </a:spcBef>
        <a:spcAft>
          <a:spcPct val="0"/>
        </a:spcAft>
        <a:defRPr sz="3200" b="1">
          <a:solidFill>
            <a:schemeClr val="tx1"/>
          </a:solidFill>
          <a:latin typeface="+mj-lt"/>
          <a:ea typeface="MASTERPLAN" pitchFamily="2" charset="0"/>
          <a:cs typeface="Times New Roman" pitchFamily="18" charset="0"/>
        </a:defRPr>
      </a:lvl1pPr>
      <a:lvl2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2pPr>
      <a:lvl3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3pPr>
      <a:lvl4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4pPr>
      <a:lvl5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0"/>
          <p:cNvSpPr txBox="1">
            <a:spLocks/>
          </p:cNvSpPr>
          <p:nvPr/>
        </p:nvSpPr>
        <p:spPr>
          <a:xfrm>
            <a:off x="4610100" y="5638800"/>
            <a:ext cx="5410200" cy="587449"/>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400" dirty="0"/>
              <a:t>July 31, 2016 </a:t>
            </a:r>
          </a:p>
        </p:txBody>
      </p:sp>
      <p:sp>
        <p:nvSpPr>
          <p:cNvPr id="2" name="TextBox 1"/>
          <p:cNvSpPr txBox="1"/>
          <p:nvPr/>
        </p:nvSpPr>
        <p:spPr>
          <a:xfrm>
            <a:off x="4610100" y="3200400"/>
            <a:ext cx="5105400" cy="523220"/>
          </a:xfrm>
          <a:prstGeom prst="rect">
            <a:avLst/>
          </a:prstGeom>
          <a:noFill/>
        </p:spPr>
        <p:txBody>
          <a:bodyPr wrap="square" rtlCol="0">
            <a:spAutoFit/>
          </a:bodyPr>
          <a:lstStyle/>
          <a:p>
            <a:r>
              <a:rPr lang="en-IN" sz="2800" b="1" dirty="0">
                <a:solidFill>
                  <a:srgbClr val="346374"/>
                </a:solidFill>
              </a:rPr>
              <a:t>Text processing in R</a:t>
            </a:r>
          </a:p>
        </p:txBody>
      </p:sp>
      <p:sp>
        <p:nvSpPr>
          <p:cNvPr id="8" name="TextBox 7"/>
          <p:cNvSpPr txBox="1"/>
          <p:nvPr/>
        </p:nvSpPr>
        <p:spPr>
          <a:xfrm>
            <a:off x="4637903" y="3722012"/>
            <a:ext cx="5105400" cy="461665"/>
          </a:xfrm>
          <a:prstGeom prst="rect">
            <a:avLst/>
          </a:prstGeom>
          <a:noFill/>
        </p:spPr>
        <p:txBody>
          <a:bodyPr wrap="square" rtlCol="0">
            <a:spAutoFit/>
          </a:bodyPr>
          <a:lstStyle/>
          <a:p>
            <a:r>
              <a:rPr lang="en-IN" sz="2400" b="1" dirty="0">
                <a:solidFill>
                  <a:srgbClr val="FF6600"/>
                </a:solidFill>
              </a:rPr>
              <a:t>Lab day 01</a:t>
            </a:r>
          </a:p>
        </p:txBody>
      </p:sp>
      <p:sp>
        <p:nvSpPr>
          <p:cNvPr id="9" name="Text Placeholder 20"/>
          <p:cNvSpPr txBox="1">
            <a:spLocks/>
          </p:cNvSpPr>
          <p:nvPr/>
        </p:nvSpPr>
        <p:spPr>
          <a:xfrm>
            <a:off x="4610100" y="5105400"/>
            <a:ext cx="5562600" cy="457200"/>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b="1" dirty="0">
              <a:solidFill>
                <a:schemeClr val="bg1">
                  <a:lumMod val="50000"/>
                </a:schemeClr>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Documents</a:t>
            </a:r>
          </a:p>
        </p:txBody>
      </p:sp>
      <p:sp>
        <p:nvSpPr>
          <p:cNvPr id="3" name="Content Placeholder 2"/>
          <p:cNvSpPr>
            <a:spLocks noGrp="1"/>
          </p:cNvSpPr>
          <p:nvPr>
            <p:ph idx="1"/>
          </p:nvPr>
        </p:nvSpPr>
        <p:spPr/>
        <p:txBody>
          <a:bodyPr>
            <a:normAutofit fontScale="47500" lnSpcReduction="20000"/>
          </a:bodyPr>
          <a:lstStyle/>
          <a:p>
            <a:r>
              <a:rPr lang="en-US" dirty="0"/>
              <a:t>A simple open source tool to convert Microsoft Word documents into text is </a:t>
            </a:r>
            <a:r>
              <a:rPr lang="en-US" dirty="0" err="1"/>
              <a:t>antiword</a:t>
            </a:r>
            <a:r>
              <a:rPr lang="en-US" dirty="0"/>
              <a:t>. The separate </a:t>
            </a:r>
            <a:r>
              <a:rPr lang="en-US" dirty="0" err="1"/>
              <a:t>antiword</a:t>
            </a:r>
            <a:r>
              <a:rPr lang="en-US" dirty="0"/>
              <a:t> application needs to be installed, but once it is available it is used by tm to convert Word documents into text for loading into R. </a:t>
            </a:r>
          </a:p>
          <a:p>
            <a:r>
              <a:rPr lang="en-US" dirty="0"/>
              <a:t>To load a corpus of Word documents we use the </a:t>
            </a:r>
            <a:r>
              <a:rPr lang="en-US" dirty="0" err="1"/>
              <a:t>readDOC</a:t>
            </a:r>
            <a:r>
              <a:rPr lang="en-US" dirty="0"/>
              <a:t>() reader function:</a:t>
            </a:r>
          </a:p>
          <a:p>
            <a:pPr marL="385785" lvl="1" indent="0">
              <a:buNone/>
            </a:pPr>
            <a:r>
              <a:rPr lang="en-US" dirty="0">
                <a:solidFill>
                  <a:srgbClr val="0070C0"/>
                </a:solidFill>
              </a:rPr>
              <a:t>docs &lt;- Corpus(</a:t>
            </a:r>
            <a:r>
              <a:rPr lang="en-US" dirty="0" err="1">
                <a:solidFill>
                  <a:srgbClr val="0070C0"/>
                </a:solidFill>
              </a:rPr>
              <a:t>DirSource</a:t>
            </a:r>
            <a:r>
              <a:rPr lang="en-US" dirty="0">
                <a:solidFill>
                  <a:srgbClr val="0070C0"/>
                </a:solidFill>
              </a:rPr>
              <a:t>(</a:t>
            </a:r>
            <a:r>
              <a:rPr lang="en-US" dirty="0" err="1">
                <a:solidFill>
                  <a:srgbClr val="0070C0"/>
                </a:solidFill>
              </a:rPr>
              <a:t>cname</a:t>
            </a:r>
            <a:r>
              <a:rPr lang="en-US" dirty="0">
                <a:solidFill>
                  <a:srgbClr val="0070C0"/>
                </a:solidFill>
              </a:rPr>
              <a:t>), </a:t>
            </a:r>
            <a:r>
              <a:rPr lang="en-US" dirty="0" err="1">
                <a:solidFill>
                  <a:srgbClr val="0070C0"/>
                </a:solidFill>
              </a:rPr>
              <a:t>readerControl</a:t>
            </a:r>
            <a:r>
              <a:rPr lang="en-US" dirty="0">
                <a:solidFill>
                  <a:srgbClr val="0070C0"/>
                </a:solidFill>
              </a:rPr>
              <a:t>=list(reader=</a:t>
            </a:r>
            <a:r>
              <a:rPr lang="en-US" dirty="0" err="1">
                <a:solidFill>
                  <a:srgbClr val="0070C0"/>
                </a:solidFill>
              </a:rPr>
              <a:t>readDOC</a:t>
            </a:r>
            <a:r>
              <a:rPr lang="en-US" dirty="0">
                <a:solidFill>
                  <a:srgbClr val="0070C0"/>
                </a:solidFill>
              </a:rPr>
              <a:t>))</a:t>
            </a:r>
          </a:p>
          <a:p>
            <a:r>
              <a:rPr lang="en-US" dirty="0"/>
              <a:t>Once we have loaded our corpus the remainder of the processing of the corpus within R is then as follows. </a:t>
            </a:r>
          </a:p>
          <a:p>
            <a:r>
              <a:rPr lang="en-US" dirty="0"/>
              <a:t>The </a:t>
            </a:r>
            <a:r>
              <a:rPr lang="en-US" dirty="0" err="1"/>
              <a:t>antiword</a:t>
            </a:r>
            <a:r>
              <a:rPr lang="en-US" dirty="0"/>
              <a:t> program takes some useful command line arguments. We can pass these through to the program from </a:t>
            </a:r>
            <a:r>
              <a:rPr lang="en-US" dirty="0" err="1"/>
              <a:t>readDOC</a:t>
            </a:r>
            <a:r>
              <a:rPr lang="en-US" dirty="0"/>
              <a:t>() by specifying them as the character string argument:</a:t>
            </a:r>
          </a:p>
          <a:p>
            <a:pPr marL="385785" lvl="1" indent="0">
              <a:buNone/>
            </a:pPr>
            <a:r>
              <a:rPr lang="en-US" dirty="0">
                <a:solidFill>
                  <a:srgbClr val="0070C0"/>
                </a:solidFill>
              </a:rPr>
              <a:t>docs &lt;- Corpus(</a:t>
            </a:r>
            <a:r>
              <a:rPr lang="en-US" dirty="0" err="1">
                <a:solidFill>
                  <a:srgbClr val="0070C0"/>
                </a:solidFill>
              </a:rPr>
              <a:t>DirSource</a:t>
            </a:r>
            <a:r>
              <a:rPr lang="en-US" dirty="0">
                <a:solidFill>
                  <a:srgbClr val="0070C0"/>
                </a:solidFill>
              </a:rPr>
              <a:t>(</a:t>
            </a:r>
            <a:r>
              <a:rPr lang="en-US" dirty="0" err="1">
                <a:solidFill>
                  <a:srgbClr val="0070C0"/>
                </a:solidFill>
              </a:rPr>
              <a:t>cname</a:t>
            </a:r>
            <a:r>
              <a:rPr lang="en-US" dirty="0">
                <a:solidFill>
                  <a:srgbClr val="0070C0"/>
                </a:solidFill>
              </a:rPr>
              <a:t>), </a:t>
            </a:r>
            <a:r>
              <a:rPr lang="en-US" dirty="0" err="1">
                <a:solidFill>
                  <a:srgbClr val="0070C0"/>
                </a:solidFill>
              </a:rPr>
              <a:t>readerControl</a:t>
            </a:r>
            <a:r>
              <a:rPr lang="en-US" dirty="0">
                <a:solidFill>
                  <a:srgbClr val="0070C0"/>
                </a:solidFill>
              </a:rPr>
              <a:t>=list(reader=</a:t>
            </a:r>
            <a:r>
              <a:rPr lang="en-US" dirty="0" err="1">
                <a:solidFill>
                  <a:srgbClr val="0070C0"/>
                </a:solidFill>
              </a:rPr>
              <a:t>readDOC</a:t>
            </a:r>
            <a:r>
              <a:rPr lang="en-US" dirty="0">
                <a:solidFill>
                  <a:srgbClr val="0070C0"/>
                </a:solidFill>
              </a:rPr>
              <a:t>("-r -s")))</a:t>
            </a:r>
          </a:p>
          <a:p>
            <a:pPr lvl="1"/>
            <a:r>
              <a:rPr lang="en-US" dirty="0"/>
              <a:t>Here, -r requests that removed text be included in the output, and -s requests that text hidden by Word be included.</a:t>
            </a:r>
          </a:p>
        </p:txBody>
      </p:sp>
    </p:spTree>
    <p:extLst>
      <p:ext uri="{BB962C8B-B14F-4D97-AF65-F5344CB8AC3E}">
        <p14:creationId xmlns:p14="http://schemas.microsoft.com/office/powerpoint/2010/main" val="276295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Corpus</a:t>
            </a:r>
          </a:p>
        </p:txBody>
      </p:sp>
      <p:sp>
        <p:nvSpPr>
          <p:cNvPr id="3" name="Content Placeholder 2"/>
          <p:cNvSpPr>
            <a:spLocks noGrp="1"/>
          </p:cNvSpPr>
          <p:nvPr>
            <p:ph idx="1"/>
          </p:nvPr>
        </p:nvSpPr>
        <p:spPr/>
        <p:txBody>
          <a:bodyPr/>
          <a:lstStyle/>
          <a:p>
            <a:r>
              <a:rPr lang="en-US" dirty="0"/>
              <a:t>We can (and should) inspect the documents using inspect(). </a:t>
            </a:r>
          </a:p>
        </p:txBody>
      </p:sp>
    </p:spTree>
    <p:extLst>
      <p:ext uri="{BB962C8B-B14F-4D97-AF65-F5344CB8AC3E}">
        <p14:creationId xmlns:p14="http://schemas.microsoft.com/office/powerpoint/2010/main" val="104813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Corpus</a:t>
            </a:r>
          </a:p>
        </p:txBody>
      </p:sp>
      <p:sp>
        <p:nvSpPr>
          <p:cNvPr id="3" name="Content Placeholder 2"/>
          <p:cNvSpPr>
            <a:spLocks noGrp="1"/>
          </p:cNvSpPr>
          <p:nvPr>
            <p:ph idx="1"/>
          </p:nvPr>
        </p:nvSpPr>
        <p:spPr/>
        <p:txBody>
          <a:bodyPr>
            <a:normAutofit fontScale="47500" lnSpcReduction="20000"/>
          </a:bodyPr>
          <a:lstStyle/>
          <a:p>
            <a:r>
              <a:rPr lang="en-US" dirty="0"/>
              <a:t>We generally need to perform some pre-processing of the text data to prepare for the text analysis. </a:t>
            </a:r>
          </a:p>
          <a:p>
            <a:pPr lvl="1"/>
            <a:r>
              <a:rPr lang="en-US" dirty="0"/>
              <a:t>Example transformations include converting the text to lower case, removing numbers and punctuation, removing stop words, stemming and identifying synonyms. </a:t>
            </a:r>
          </a:p>
          <a:p>
            <a:r>
              <a:rPr lang="en-US" dirty="0"/>
              <a:t>The basic transforms are all available within tm.</a:t>
            </a:r>
          </a:p>
          <a:p>
            <a:pPr marL="385785" lvl="1" indent="0">
              <a:buNone/>
            </a:pPr>
            <a:r>
              <a:rPr lang="en-US" dirty="0" err="1">
                <a:solidFill>
                  <a:srgbClr val="0070C0"/>
                </a:solidFill>
              </a:rPr>
              <a:t>getTransformations</a:t>
            </a:r>
            <a:r>
              <a:rPr lang="en-US" dirty="0">
                <a:solidFill>
                  <a:srgbClr val="0070C0"/>
                </a:solidFill>
              </a:rPr>
              <a:t>()</a:t>
            </a:r>
          </a:p>
          <a:p>
            <a:pPr marL="385785" lvl="1" indent="0">
              <a:buNone/>
            </a:pPr>
            <a:r>
              <a:rPr lang="en-US" dirty="0">
                <a:solidFill>
                  <a:srgbClr val="0070C0"/>
                </a:solidFill>
              </a:rPr>
              <a:t>## [1] "</a:t>
            </a:r>
            <a:r>
              <a:rPr lang="en-US" dirty="0" err="1">
                <a:solidFill>
                  <a:srgbClr val="0070C0"/>
                </a:solidFill>
              </a:rPr>
              <a:t>removeNumbers</a:t>
            </a:r>
            <a:r>
              <a:rPr lang="en-US" dirty="0">
                <a:solidFill>
                  <a:srgbClr val="0070C0"/>
                </a:solidFill>
              </a:rPr>
              <a:t>" "</a:t>
            </a:r>
            <a:r>
              <a:rPr lang="en-US" dirty="0" err="1">
                <a:solidFill>
                  <a:srgbClr val="0070C0"/>
                </a:solidFill>
              </a:rPr>
              <a:t>removePunctuation</a:t>
            </a:r>
            <a:r>
              <a:rPr lang="en-US" dirty="0">
                <a:solidFill>
                  <a:srgbClr val="0070C0"/>
                </a:solidFill>
              </a:rPr>
              <a:t>" "</a:t>
            </a:r>
            <a:r>
              <a:rPr lang="en-US" dirty="0" err="1">
                <a:solidFill>
                  <a:srgbClr val="0070C0"/>
                </a:solidFill>
              </a:rPr>
              <a:t>removeWords</a:t>
            </a:r>
            <a:r>
              <a:rPr lang="en-US" dirty="0">
                <a:solidFill>
                  <a:srgbClr val="0070C0"/>
                </a:solidFill>
              </a:rPr>
              <a:t>"</a:t>
            </a:r>
          </a:p>
          <a:p>
            <a:pPr marL="385785" lvl="1" indent="0">
              <a:buNone/>
            </a:pPr>
            <a:r>
              <a:rPr lang="en-US" dirty="0">
                <a:solidFill>
                  <a:srgbClr val="0070C0"/>
                </a:solidFill>
              </a:rPr>
              <a:t>## [4] "</a:t>
            </a:r>
            <a:r>
              <a:rPr lang="en-US" dirty="0" err="1">
                <a:solidFill>
                  <a:srgbClr val="0070C0"/>
                </a:solidFill>
              </a:rPr>
              <a:t>stemDocument</a:t>
            </a:r>
            <a:r>
              <a:rPr lang="en-US" dirty="0">
                <a:solidFill>
                  <a:srgbClr val="0070C0"/>
                </a:solidFill>
              </a:rPr>
              <a:t>" "</a:t>
            </a:r>
            <a:r>
              <a:rPr lang="en-US" dirty="0" err="1">
                <a:solidFill>
                  <a:srgbClr val="0070C0"/>
                </a:solidFill>
              </a:rPr>
              <a:t>stripWhitespace</a:t>
            </a:r>
            <a:r>
              <a:rPr lang="en-US" dirty="0">
                <a:solidFill>
                  <a:srgbClr val="0070C0"/>
                </a:solidFill>
              </a:rPr>
              <a:t>"</a:t>
            </a:r>
          </a:p>
          <a:p>
            <a:r>
              <a:rPr lang="en-US" dirty="0"/>
              <a:t>The function tm map() is used to apply one of these transformations across all documents within a corpus. </a:t>
            </a:r>
          </a:p>
          <a:p>
            <a:r>
              <a:rPr lang="en-US" dirty="0"/>
              <a:t>Other transformations can be implemented using R functions and wrapped within </a:t>
            </a:r>
            <a:r>
              <a:rPr lang="en-US" dirty="0" err="1"/>
              <a:t>content_transformer</a:t>
            </a:r>
            <a:r>
              <a:rPr lang="en-US" dirty="0"/>
              <a:t>() to create a function that can be passed through to tm map(). </a:t>
            </a:r>
          </a:p>
        </p:txBody>
      </p:sp>
    </p:spTree>
    <p:extLst>
      <p:ext uri="{BB962C8B-B14F-4D97-AF65-F5344CB8AC3E}">
        <p14:creationId xmlns:p14="http://schemas.microsoft.com/office/powerpoint/2010/main" val="274494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Transforms</a:t>
            </a:r>
          </a:p>
        </p:txBody>
      </p:sp>
      <p:sp>
        <p:nvSpPr>
          <p:cNvPr id="3" name="Content Placeholder 2"/>
          <p:cNvSpPr>
            <a:spLocks noGrp="1"/>
          </p:cNvSpPr>
          <p:nvPr>
            <p:ph idx="1"/>
          </p:nvPr>
        </p:nvSpPr>
        <p:spPr/>
        <p:txBody>
          <a:bodyPr>
            <a:normAutofit fontScale="47500" lnSpcReduction="20000"/>
          </a:bodyPr>
          <a:lstStyle/>
          <a:p>
            <a:r>
              <a:rPr lang="en-US" dirty="0"/>
              <a:t>We start with some manual special transforms we may want to do. </a:t>
            </a:r>
          </a:p>
          <a:p>
            <a:r>
              <a:rPr lang="en-US" dirty="0"/>
              <a:t>For example, we might want to replace \/", used sometimes to separate alternative words, with a space. </a:t>
            </a:r>
          </a:p>
          <a:p>
            <a:r>
              <a:rPr lang="en-US" dirty="0"/>
              <a:t>This will avoid the two words being run into one string of characters through the transformations. We might also replace \@" and \|" with a space, for the same reason.</a:t>
            </a:r>
          </a:p>
          <a:p>
            <a:r>
              <a:rPr lang="en-US" dirty="0"/>
              <a:t>To create a custom transformation we make use of </a:t>
            </a:r>
            <a:r>
              <a:rPr lang="en-US" dirty="0" err="1"/>
              <a:t>content_transformer</a:t>
            </a:r>
            <a:r>
              <a:rPr lang="en-US" dirty="0"/>
              <a:t>() crate a function to achieve the transformation, and then apply it to the corpus using tm map().</a:t>
            </a:r>
          </a:p>
          <a:p>
            <a:pPr marL="385785" lvl="1" indent="0">
              <a:buNone/>
            </a:pPr>
            <a:r>
              <a:rPr lang="en-US" dirty="0" err="1">
                <a:solidFill>
                  <a:srgbClr val="0070C0"/>
                </a:solidFill>
              </a:rPr>
              <a:t>toSpace</a:t>
            </a:r>
            <a:r>
              <a:rPr lang="en-US" dirty="0">
                <a:solidFill>
                  <a:srgbClr val="0070C0"/>
                </a:solidFill>
              </a:rPr>
              <a:t> &lt;- </a:t>
            </a:r>
            <a:r>
              <a:rPr lang="en-US" dirty="0" err="1">
                <a:solidFill>
                  <a:srgbClr val="0070C0"/>
                </a:solidFill>
              </a:rPr>
              <a:t>content_transformer</a:t>
            </a:r>
            <a:r>
              <a:rPr lang="en-US" dirty="0">
                <a:solidFill>
                  <a:srgbClr val="0070C0"/>
                </a:solidFill>
              </a:rPr>
              <a:t>(function(x, pattern) </a:t>
            </a:r>
            <a:r>
              <a:rPr lang="en-US" dirty="0" err="1">
                <a:solidFill>
                  <a:srgbClr val="0070C0"/>
                </a:solidFill>
              </a:rPr>
              <a:t>gsub</a:t>
            </a:r>
            <a:r>
              <a:rPr lang="en-US" dirty="0">
                <a:solidFill>
                  <a:srgbClr val="0070C0"/>
                </a:solidFill>
              </a:rPr>
              <a:t>(pattern, " ", x))</a:t>
            </a:r>
          </a:p>
          <a:p>
            <a:pPr marL="385785" lvl="1" indent="0">
              <a:buNone/>
            </a:pPr>
            <a:r>
              <a:rPr lang="en-US" dirty="0">
                <a:solidFill>
                  <a:srgbClr val="0070C0"/>
                </a:solidFill>
              </a:rPr>
              <a:t>docs &lt;- </a:t>
            </a:r>
            <a:r>
              <a:rPr lang="en-US" dirty="0" err="1">
                <a:solidFill>
                  <a:srgbClr val="0070C0"/>
                </a:solidFill>
              </a:rPr>
              <a:t>tm_map</a:t>
            </a:r>
            <a:r>
              <a:rPr lang="en-US" dirty="0">
                <a:solidFill>
                  <a:srgbClr val="0070C0"/>
                </a:solidFill>
              </a:rPr>
              <a:t>(docs, </a:t>
            </a:r>
            <a:r>
              <a:rPr lang="en-US" dirty="0" err="1">
                <a:solidFill>
                  <a:srgbClr val="0070C0"/>
                </a:solidFill>
              </a:rPr>
              <a:t>toSpace</a:t>
            </a:r>
            <a:r>
              <a:rPr lang="en-US" dirty="0">
                <a:solidFill>
                  <a:srgbClr val="0070C0"/>
                </a:solidFill>
              </a:rPr>
              <a:t>, "/")</a:t>
            </a:r>
          </a:p>
          <a:p>
            <a:pPr marL="385785" lvl="1" indent="0">
              <a:buNone/>
            </a:pPr>
            <a:r>
              <a:rPr lang="en-US" dirty="0">
                <a:solidFill>
                  <a:srgbClr val="0070C0"/>
                </a:solidFill>
              </a:rPr>
              <a:t>docs &lt;- </a:t>
            </a:r>
            <a:r>
              <a:rPr lang="en-US" dirty="0" err="1">
                <a:solidFill>
                  <a:srgbClr val="0070C0"/>
                </a:solidFill>
              </a:rPr>
              <a:t>tm_map</a:t>
            </a:r>
            <a:r>
              <a:rPr lang="en-US" dirty="0">
                <a:solidFill>
                  <a:srgbClr val="0070C0"/>
                </a:solidFill>
              </a:rPr>
              <a:t>(docs, </a:t>
            </a:r>
            <a:r>
              <a:rPr lang="en-US" dirty="0" err="1">
                <a:solidFill>
                  <a:srgbClr val="0070C0"/>
                </a:solidFill>
              </a:rPr>
              <a:t>toSpace</a:t>
            </a:r>
            <a:r>
              <a:rPr lang="en-US" dirty="0">
                <a:solidFill>
                  <a:srgbClr val="0070C0"/>
                </a:solidFill>
              </a:rPr>
              <a:t>, "@")</a:t>
            </a:r>
          </a:p>
          <a:p>
            <a:pPr marL="385785" lvl="1" indent="0">
              <a:buNone/>
            </a:pPr>
            <a:r>
              <a:rPr lang="en-US" dirty="0">
                <a:solidFill>
                  <a:srgbClr val="0070C0"/>
                </a:solidFill>
              </a:rPr>
              <a:t>docs &lt;- </a:t>
            </a:r>
            <a:r>
              <a:rPr lang="en-US" dirty="0" err="1">
                <a:solidFill>
                  <a:srgbClr val="0070C0"/>
                </a:solidFill>
              </a:rPr>
              <a:t>tm_map</a:t>
            </a:r>
            <a:r>
              <a:rPr lang="en-US" dirty="0">
                <a:solidFill>
                  <a:srgbClr val="0070C0"/>
                </a:solidFill>
              </a:rPr>
              <a:t>(docs, </a:t>
            </a:r>
            <a:r>
              <a:rPr lang="en-US" dirty="0" err="1">
                <a:solidFill>
                  <a:srgbClr val="0070C0"/>
                </a:solidFill>
              </a:rPr>
              <a:t>toSpace</a:t>
            </a:r>
            <a:r>
              <a:rPr lang="en-US" dirty="0">
                <a:solidFill>
                  <a:srgbClr val="0070C0"/>
                </a:solidFill>
              </a:rPr>
              <a:t>, "</a:t>
            </a:r>
            <a:r>
              <a:rPr lang="en-US" dirty="0" err="1">
                <a:solidFill>
                  <a:srgbClr val="0070C0"/>
                </a:solidFill>
              </a:rPr>
              <a:t>nn</a:t>
            </a:r>
            <a:r>
              <a:rPr lang="en-US" dirty="0">
                <a:solidFill>
                  <a:srgbClr val="0070C0"/>
                </a:solidFill>
              </a:rPr>
              <a:t>|")</a:t>
            </a:r>
          </a:p>
          <a:p>
            <a:r>
              <a:rPr lang="en-US" dirty="0"/>
              <a:t>This can be done with a single call:</a:t>
            </a:r>
          </a:p>
          <a:p>
            <a:pPr marL="385785" lvl="1" indent="0">
              <a:buNone/>
            </a:pPr>
            <a:r>
              <a:rPr lang="en-US" dirty="0"/>
              <a:t>docs &lt;- </a:t>
            </a:r>
            <a:r>
              <a:rPr lang="en-US" dirty="0" err="1"/>
              <a:t>tm_map</a:t>
            </a:r>
            <a:r>
              <a:rPr lang="en-US" dirty="0"/>
              <a:t>(docs, </a:t>
            </a:r>
            <a:r>
              <a:rPr lang="en-US" dirty="0" err="1"/>
              <a:t>toSpace</a:t>
            </a:r>
            <a:r>
              <a:rPr lang="en-US" dirty="0"/>
              <a:t>, "/|@|</a:t>
            </a:r>
            <a:r>
              <a:rPr lang="en-US" dirty="0" err="1"/>
              <a:t>nn</a:t>
            </a:r>
            <a:r>
              <a:rPr lang="en-US" dirty="0"/>
              <a:t>|")</a:t>
            </a:r>
          </a:p>
        </p:txBody>
      </p:sp>
    </p:spTree>
    <p:extLst>
      <p:ext uri="{BB962C8B-B14F-4D97-AF65-F5344CB8AC3E}">
        <p14:creationId xmlns:p14="http://schemas.microsoft.com/office/powerpoint/2010/main" val="103303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0000" lnSpcReduction="20000"/>
          </a:bodyPr>
          <a:lstStyle/>
          <a:p>
            <a:r>
              <a:rPr lang="en-US" dirty="0"/>
              <a:t>Conversion to Lower Case</a:t>
            </a:r>
          </a:p>
          <a:p>
            <a:pPr marL="385785" lvl="1" indent="0">
              <a:buNone/>
            </a:pPr>
            <a:r>
              <a:rPr lang="en-US" dirty="0"/>
              <a:t>docs &lt;- </a:t>
            </a:r>
            <a:r>
              <a:rPr lang="en-US" dirty="0" err="1"/>
              <a:t>tm_map</a:t>
            </a:r>
            <a:r>
              <a:rPr lang="en-US" dirty="0"/>
              <a:t>(docs, </a:t>
            </a:r>
            <a:r>
              <a:rPr lang="en-US" dirty="0" err="1"/>
              <a:t>content_transformer</a:t>
            </a:r>
            <a:r>
              <a:rPr lang="en-US" dirty="0"/>
              <a:t>(</a:t>
            </a:r>
            <a:r>
              <a:rPr lang="en-US" dirty="0" err="1"/>
              <a:t>tolower</a:t>
            </a:r>
            <a:r>
              <a:rPr lang="en-US" dirty="0"/>
              <a:t>))</a:t>
            </a:r>
          </a:p>
          <a:p>
            <a:pPr marL="0" indent="0">
              <a:buNone/>
            </a:pPr>
            <a:endParaRPr lang="en-US" dirty="0"/>
          </a:p>
          <a:p>
            <a:r>
              <a:rPr lang="en-US" dirty="0"/>
              <a:t>General character processing functions in R can be used to transform our corpus. A common requirement is to map the documents to lower case, using </a:t>
            </a:r>
            <a:r>
              <a:rPr lang="en-US" dirty="0" err="1"/>
              <a:t>tolower</a:t>
            </a:r>
            <a:r>
              <a:rPr lang="en-US" dirty="0"/>
              <a:t>(). </a:t>
            </a:r>
          </a:p>
          <a:p>
            <a:r>
              <a:rPr lang="en-US" dirty="0"/>
              <a:t>As above, we need to wrap such functions with a content transformer()</a:t>
            </a:r>
          </a:p>
          <a:p>
            <a:endParaRPr lang="en-US" dirty="0"/>
          </a:p>
          <a:p>
            <a:r>
              <a:rPr lang="en-US" dirty="0"/>
              <a:t>Remove Numbers</a:t>
            </a:r>
          </a:p>
          <a:p>
            <a:pPr marL="385785" lvl="1" indent="0">
              <a:buNone/>
            </a:pPr>
            <a:r>
              <a:rPr lang="en-US" dirty="0"/>
              <a:t>docs &lt;- </a:t>
            </a:r>
            <a:r>
              <a:rPr lang="en-US" dirty="0" err="1"/>
              <a:t>tm_map</a:t>
            </a:r>
            <a:r>
              <a:rPr lang="en-US" dirty="0"/>
              <a:t>(docs, </a:t>
            </a:r>
            <a:r>
              <a:rPr lang="en-US" dirty="0" err="1"/>
              <a:t>removeNumbers</a:t>
            </a:r>
            <a:r>
              <a:rPr lang="en-US" dirty="0"/>
              <a:t>)</a:t>
            </a:r>
          </a:p>
          <a:p>
            <a:pPr marL="385785" lvl="1" indent="0">
              <a:buNone/>
            </a:pPr>
            <a:endParaRPr lang="en-US" dirty="0"/>
          </a:p>
          <a:p>
            <a:r>
              <a:rPr lang="en-US" dirty="0"/>
              <a:t>Remove Punctuation</a:t>
            </a:r>
          </a:p>
          <a:p>
            <a:pPr marL="385785" lvl="1" indent="0">
              <a:buNone/>
            </a:pPr>
            <a:r>
              <a:rPr lang="en-US" dirty="0"/>
              <a:t>docs &lt;- </a:t>
            </a:r>
            <a:r>
              <a:rPr lang="en-US" dirty="0" err="1"/>
              <a:t>tm_map</a:t>
            </a:r>
            <a:r>
              <a:rPr lang="en-US" dirty="0"/>
              <a:t>(docs, </a:t>
            </a:r>
            <a:r>
              <a:rPr lang="en-US" dirty="0" err="1"/>
              <a:t>removePunctuation</a:t>
            </a:r>
            <a:r>
              <a:rPr lang="en-US" dirty="0"/>
              <a:t>)</a:t>
            </a:r>
          </a:p>
          <a:p>
            <a:pPr marL="385785" lvl="1" indent="0">
              <a:buNone/>
            </a:pPr>
            <a:endParaRPr lang="en-US" dirty="0"/>
          </a:p>
          <a:p>
            <a:r>
              <a:rPr lang="en-US" dirty="0"/>
              <a:t>Remove English Stop Words</a:t>
            </a:r>
          </a:p>
          <a:p>
            <a:pPr marL="385785" lvl="1" indent="0">
              <a:buNone/>
            </a:pPr>
            <a:r>
              <a:rPr lang="en-US" dirty="0"/>
              <a:t>docs &lt;- </a:t>
            </a:r>
            <a:r>
              <a:rPr lang="en-US" dirty="0" err="1"/>
              <a:t>tm_map</a:t>
            </a:r>
            <a:r>
              <a:rPr lang="en-US" dirty="0"/>
              <a:t>(docs, </a:t>
            </a:r>
            <a:r>
              <a:rPr lang="en-US" dirty="0" err="1"/>
              <a:t>removeWords</a:t>
            </a:r>
            <a:r>
              <a:rPr lang="en-US" dirty="0"/>
              <a:t>, </a:t>
            </a:r>
            <a:r>
              <a:rPr lang="en-US" dirty="0" err="1"/>
              <a:t>stopwords</a:t>
            </a:r>
            <a:r>
              <a:rPr lang="en-US" dirty="0"/>
              <a:t>("</a:t>
            </a:r>
            <a:r>
              <a:rPr lang="en-US" dirty="0" err="1"/>
              <a:t>english</a:t>
            </a:r>
            <a:r>
              <a:rPr lang="en-US" dirty="0"/>
              <a:t>"))</a:t>
            </a:r>
          </a:p>
        </p:txBody>
      </p:sp>
    </p:spTree>
    <p:extLst>
      <p:ext uri="{BB962C8B-B14F-4D97-AF65-F5344CB8AC3E}">
        <p14:creationId xmlns:p14="http://schemas.microsoft.com/office/powerpoint/2010/main" val="181803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We can list the stop words:</a:t>
            </a:r>
          </a:p>
          <a:p>
            <a:pPr marL="385785" lvl="1" indent="0">
              <a:buNone/>
            </a:pPr>
            <a:r>
              <a:rPr lang="en-US" dirty="0"/>
              <a:t>length(</a:t>
            </a:r>
            <a:r>
              <a:rPr lang="en-US" dirty="0" err="1"/>
              <a:t>stopwords</a:t>
            </a:r>
            <a:r>
              <a:rPr lang="en-US" dirty="0"/>
              <a:t>("</a:t>
            </a:r>
            <a:r>
              <a:rPr lang="en-US" dirty="0" err="1"/>
              <a:t>english</a:t>
            </a:r>
            <a:r>
              <a:rPr lang="en-US" dirty="0"/>
              <a:t>"))</a:t>
            </a:r>
          </a:p>
          <a:p>
            <a:pPr marL="385785" lvl="1" indent="0">
              <a:buNone/>
            </a:pPr>
            <a:r>
              <a:rPr lang="en-US" dirty="0"/>
              <a:t>## [1] 174</a:t>
            </a:r>
          </a:p>
          <a:p>
            <a:pPr marL="385785" lvl="1" indent="0">
              <a:buNone/>
            </a:pPr>
            <a:r>
              <a:rPr lang="en-US" dirty="0" err="1"/>
              <a:t>stopwords</a:t>
            </a:r>
            <a:r>
              <a:rPr lang="en-US" dirty="0"/>
              <a:t>("</a:t>
            </a:r>
            <a:r>
              <a:rPr lang="en-US" dirty="0" err="1"/>
              <a:t>english</a:t>
            </a:r>
            <a:r>
              <a:rPr lang="en-US" dirty="0"/>
              <a:t>")</a:t>
            </a:r>
          </a:p>
          <a:p>
            <a:pPr marL="385785" lvl="1" indent="0">
              <a:buNone/>
            </a:pPr>
            <a:r>
              <a:rPr lang="en-US" dirty="0"/>
              <a:t>## [1] "</a:t>
            </a:r>
            <a:r>
              <a:rPr lang="en-US" dirty="0" err="1"/>
              <a:t>i</a:t>
            </a:r>
            <a:r>
              <a:rPr lang="en-US" dirty="0"/>
              <a:t>" "me" "my" "myself" "we"</a:t>
            </a:r>
          </a:p>
          <a:p>
            <a:pPr marL="385785" lvl="1" indent="0">
              <a:buNone/>
            </a:pPr>
            <a:r>
              <a:rPr lang="en-US" dirty="0"/>
              <a:t>## [6] "our" "ours" "ourselves" "you" "your"</a:t>
            </a:r>
          </a:p>
          <a:p>
            <a:pPr marL="385785" lvl="1" indent="0">
              <a:buNone/>
            </a:pPr>
            <a:r>
              <a:rPr lang="en-US" dirty="0"/>
              <a:t>## [11] "yours" "yourself" "yourselves" "he" "him"</a:t>
            </a:r>
          </a:p>
          <a:p>
            <a:pPr marL="385785" lvl="1" indent="0">
              <a:buNone/>
            </a:pPr>
            <a:r>
              <a:rPr lang="en-US" dirty="0"/>
              <a:t>## [16] "his" "himself" "she" "her" "hers“</a:t>
            </a:r>
          </a:p>
          <a:p>
            <a:pPr marL="385785" lvl="1" indent="0">
              <a:buNone/>
            </a:pPr>
            <a:endParaRPr lang="en-US" dirty="0"/>
          </a:p>
          <a:p>
            <a:r>
              <a:rPr lang="en-US" dirty="0"/>
              <a:t>Remove Own Stop Words</a:t>
            </a:r>
          </a:p>
          <a:p>
            <a:pPr marL="385785" lvl="1" indent="0">
              <a:buNone/>
            </a:pPr>
            <a:r>
              <a:rPr lang="en-US" dirty="0"/>
              <a:t>docs &lt;- </a:t>
            </a:r>
            <a:r>
              <a:rPr lang="en-US" dirty="0" err="1"/>
              <a:t>tm_map</a:t>
            </a:r>
            <a:r>
              <a:rPr lang="en-US" dirty="0"/>
              <a:t>(docs, </a:t>
            </a:r>
            <a:r>
              <a:rPr lang="en-US" dirty="0" err="1"/>
              <a:t>removeWords</a:t>
            </a:r>
            <a:r>
              <a:rPr lang="en-US" dirty="0"/>
              <a:t>, c("department", "email"))</a:t>
            </a:r>
          </a:p>
        </p:txBody>
      </p:sp>
    </p:spTree>
    <p:extLst>
      <p:ext uri="{BB962C8B-B14F-4D97-AF65-F5344CB8AC3E}">
        <p14:creationId xmlns:p14="http://schemas.microsoft.com/office/powerpoint/2010/main" val="235018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Strip Whitespace</a:t>
            </a:r>
          </a:p>
          <a:p>
            <a:pPr marL="385785" lvl="1" indent="0">
              <a:buNone/>
            </a:pPr>
            <a:r>
              <a:rPr lang="en-US" dirty="0"/>
              <a:t>docs &lt;- </a:t>
            </a:r>
            <a:r>
              <a:rPr lang="en-US" dirty="0" err="1"/>
              <a:t>tm_map</a:t>
            </a:r>
            <a:r>
              <a:rPr lang="en-US" dirty="0"/>
              <a:t>(docs, </a:t>
            </a:r>
            <a:r>
              <a:rPr lang="en-US" dirty="0" err="1"/>
              <a:t>stripWhitespace</a:t>
            </a:r>
            <a:r>
              <a:rPr lang="en-US" dirty="0"/>
              <a:t>)</a:t>
            </a:r>
          </a:p>
        </p:txBody>
      </p:sp>
    </p:spTree>
    <p:extLst>
      <p:ext uri="{BB962C8B-B14F-4D97-AF65-F5344CB8AC3E}">
        <p14:creationId xmlns:p14="http://schemas.microsoft.com/office/powerpoint/2010/main" val="4031377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46903"/>
            <a:ext cx="8210550" cy="533400"/>
          </a:xfrm>
        </p:spPr>
        <p:txBody>
          <a:bodyPr/>
          <a:lstStyle/>
          <a:p>
            <a:r>
              <a:rPr lang="en-US" sz="4400" dirty="0"/>
              <a:t>Specific Transformations</a:t>
            </a:r>
            <a:br>
              <a:rPr lang="en-US" sz="4400" dirty="0"/>
            </a:br>
            <a:endParaRPr lang="en-US" sz="4400" dirty="0"/>
          </a:p>
        </p:txBody>
      </p:sp>
      <p:sp>
        <p:nvSpPr>
          <p:cNvPr id="3" name="Content Placeholder 2"/>
          <p:cNvSpPr>
            <a:spLocks noGrp="1"/>
          </p:cNvSpPr>
          <p:nvPr>
            <p:ph idx="1"/>
          </p:nvPr>
        </p:nvSpPr>
        <p:spPr>
          <a:xfrm>
            <a:off x="495300" y="1524000"/>
            <a:ext cx="9258300" cy="4525963"/>
          </a:xfrm>
        </p:spPr>
        <p:txBody>
          <a:bodyPr>
            <a:normAutofit/>
          </a:bodyPr>
          <a:lstStyle/>
          <a:p>
            <a:r>
              <a:rPr lang="en-US" sz="2400" dirty="0"/>
              <a:t>We might also have some specific transformations we would like to perform. </a:t>
            </a:r>
          </a:p>
          <a:p>
            <a:pPr marL="385785" lvl="1" indent="0">
              <a:buNone/>
            </a:pPr>
            <a:r>
              <a:rPr lang="en-US" sz="2400" dirty="0" err="1"/>
              <a:t>toString</a:t>
            </a:r>
            <a:r>
              <a:rPr lang="en-US" sz="2400" dirty="0"/>
              <a:t> &lt;- </a:t>
            </a:r>
            <a:r>
              <a:rPr lang="en-US" sz="2400" dirty="0" err="1"/>
              <a:t>content_transformer</a:t>
            </a:r>
            <a:r>
              <a:rPr lang="en-US" sz="2400" dirty="0"/>
              <a:t>(function(x, from, to) </a:t>
            </a:r>
            <a:r>
              <a:rPr lang="en-US" sz="2400" dirty="0" err="1"/>
              <a:t>gsub</a:t>
            </a:r>
            <a:r>
              <a:rPr lang="en-US" sz="2400" dirty="0"/>
              <a:t>(from, to, x))</a:t>
            </a:r>
          </a:p>
          <a:p>
            <a:pPr marL="385785" lvl="1" indent="0">
              <a:buNone/>
            </a:pPr>
            <a:r>
              <a:rPr lang="en-US" sz="2400" dirty="0"/>
              <a:t>docs &lt;- </a:t>
            </a:r>
            <a:r>
              <a:rPr lang="en-US" sz="2400" dirty="0" err="1"/>
              <a:t>tm_map</a:t>
            </a:r>
            <a:r>
              <a:rPr lang="en-US" sz="2400" dirty="0"/>
              <a:t>(docs, </a:t>
            </a:r>
            <a:r>
              <a:rPr lang="en-US" sz="2400" dirty="0" err="1"/>
              <a:t>toString</a:t>
            </a:r>
            <a:r>
              <a:rPr lang="en-US" sz="2400" dirty="0"/>
              <a:t>, "</a:t>
            </a:r>
            <a:r>
              <a:rPr lang="en-US" sz="2400" dirty="0" err="1"/>
              <a:t>harbin</a:t>
            </a:r>
            <a:r>
              <a:rPr lang="en-US" sz="2400" dirty="0"/>
              <a:t> institute technology", "HIT")</a:t>
            </a:r>
          </a:p>
          <a:p>
            <a:pPr marL="385785" lvl="1" indent="0">
              <a:buNone/>
            </a:pPr>
            <a:r>
              <a:rPr lang="en-US" sz="2400" dirty="0"/>
              <a:t>docs &lt;- </a:t>
            </a:r>
            <a:r>
              <a:rPr lang="en-US" sz="2400" dirty="0" err="1"/>
              <a:t>tm_map</a:t>
            </a:r>
            <a:r>
              <a:rPr lang="en-US" sz="2400" dirty="0"/>
              <a:t>(docs, </a:t>
            </a:r>
            <a:r>
              <a:rPr lang="en-US" sz="2400" dirty="0" err="1"/>
              <a:t>toString</a:t>
            </a:r>
            <a:r>
              <a:rPr lang="en-US" sz="2400" dirty="0"/>
              <a:t>, "</a:t>
            </a:r>
            <a:r>
              <a:rPr lang="en-US" sz="2400" dirty="0" err="1"/>
              <a:t>shenzhen</a:t>
            </a:r>
            <a:r>
              <a:rPr lang="en-US" sz="2400" dirty="0"/>
              <a:t> institutes advanced technology", "SIAT")</a:t>
            </a:r>
          </a:p>
          <a:p>
            <a:pPr marL="385785" lvl="1" indent="0">
              <a:buNone/>
            </a:pPr>
            <a:r>
              <a:rPr lang="en-US" sz="2400" dirty="0"/>
              <a:t>docs &lt;- </a:t>
            </a:r>
            <a:r>
              <a:rPr lang="en-US" sz="2400" dirty="0" err="1"/>
              <a:t>tm_map</a:t>
            </a:r>
            <a:r>
              <a:rPr lang="en-US" sz="2400" dirty="0"/>
              <a:t>(docs, </a:t>
            </a:r>
            <a:r>
              <a:rPr lang="en-US" sz="2400" dirty="0" err="1"/>
              <a:t>toString</a:t>
            </a:r>
            <a:r>
              <a:rPr lang="en-US" sz="2400" dirty="0"/>
              <a:t>, "</a:t>
            </a:r>
            <a:r>
              <a:rPr lang="en-US" sz="2400" dirty="0" err="1"/>
              <a:t>chinese</a:t>
            </a:r>
            <a:r>
              <a:rPr lang="en-US" sz="2400" dirty="0"/>
              <a:t> academy sciences", "CAS")</a:t>
            </a:r>
          </a:p>
        </p:txBody>
      </p:sp>
    </p:spTree>
    <p:extLst>
      <p:ext uri="{BB962C8B-B14F-4D97-AF65-F5344CB8AC3E}">
        <p14:creationId xmlns:p14="http://schemas.microsoft.com/office/powerpoint/2010/main" val="383345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Stemming</a:t>
            </a:r>
          </a:p>
        </p:txBody>
      </p:sp>
      <p:sp>
        <p:nvSpPr>
          <p:cNvPr id="3" name="Content Placeholder 2"/>
          <p:cNvSpPr>
            <a:spLocks noGrp="1"/>
          </p:cNvSpPr>
          <p:nvPr>
            <p:ph idx="1"/>
          </p:nvPr>
        </p:nvSpPr>
        <p:spPr/>
        <p:txBody>
          <a:bodyPr/>
          <a:lstStyle/>
          <a:p>
            <a:pPr marL="0" indent="0">
              <a:buNone/>
            </a:pPr>
            <a:r>
              <a:rPr lang="en-US" sz="2800" dirty="0"/>
              <a:t>library(</a:t>
            </a:r>
            <a:r>
              <a:rPr lang="en-US" sz="2800" dirty="0" err="1"/>
              <a:t>SnowballC</a:t>
            </a:r>
            <a:r>
              <a:rPr lang="en-US" sz="2800" dirty="0"/>
              <a:t>)</a:t>
            </a:r>
          </a:p>
          <a:p>
            <a:pPr marL="0" indent="0">
              <a:buNone/>
            </a:pPr>
            <a:r>
              <a:rPr lang="en-US" sz="2800" dirty="0"/>
              <a:t>docs &lt;- </a:t>
            </a:r>
            <a:r>
              <a:rPr lang="en-US" sz="2800" dirty="0" err="1"/>
              <a:t>tm_map</a:t>
            </a:r>
            <a:r>
              <a:rPr lang="en-US" sz="2800" dirty="0"/>
              <a:t>(docs, </a:t>
            </a:r>
            <a:r>
              <a:rPr lang="en-US" sz="2800" dirty="0" err="1"/>
              <a:t>stemDocument</a:t>
            </a:r>
            <a:r>
              <a:rPr lang="en-US" sz="2800" dirty="0"/>
              <a:t>)</a:t>
            </a:r>
          </a:p>
          <a:p>
            <a:r>
              <a:rPr lang="en-US" sz="2800" dirty="0"/>
              <a:t>Notice we load the </a:t>
            </a:r>
            <a:r>
              <a:rPr lang="en-US" sz="2800" dirty="0" err="1"/>
              <a:t>SnowballC</a:t>
            </a:r>
            <a:r>
              <a:rPr lang="en-US" sz="2800" dirty="0"/>
              <a:t> (</a:t>
            </a:r>
            <a:r>
              <a:rPr lang="en-US" sz="2800" dirty="0" err="1"/>
              <a:t>Bouchet-Valat</a:t>
            </a:r>
            <a:r>
              <a:rPr lang="en-US" sz="2800" dirty="0"/>
              <a:t>, 2014) package which provides stemming.</a:t>
            </a:r>
          </a:p>
          <a:p>
            <a:endParaRPr lang="en-US" sz="2800" dirty="0"/>
          </a:p>
          <a:p>
            <a:r>
              <a:rPr lang="en-US" sz="2800" dirty="0"/>
              <a:t>Stemming uses an algorithm that removes common word endings for English words, such as \</a:t>
            </a:r>
            <a:r>
              <a:rPr lang="en-US" sz="2800" dirty="0" err="1"/>
              <a:t>es</a:t>
            </a:r>
            <a:r>
              <a:rPr lang="en-US" sz="2800" dirty="0"/>
              <a:t>", \</a:t>
            </a:r>
            <a:r>
              <a:rPr lang="en-US" sz="2800" dirty="0" err="1"/>
              <a:t>ed</a:t>
            </a:r>
            <a:r>
              <a:rPr lang="en-US" sz="2800" dirty="0"/>
              <a:t>" and \'s". </a:t>
            </a:r>
          </a:p>
          <a:p>
            <a:r>
              <a:rPr lang="en-US" sz="2800" dirty="0"/>
              <a:t>The functionality for stemming is provided by </a:t>
            </a:r>
            <a:r>
              <a:rPr lang="en-US" sz="2800" dirty="0" err="1"/>
              <a:t>wordStem</a:t>
            </a:r>
            <a:r>
              <a:rPr lang="en-US" sz="2800" dirty="0"/>
              <a:t>() from </a:t>
            </a:r>
            <a:r>
              <a:rPr lang="en-US" sz="2800" dirty="0" err="1"/>
              <a:t>SnowballC</a:t>
            </a:r>
            <a:endParaRPr lang="en-US" sz="2800" dirty="0"/>
          </a:p>
        </p:txBody>
      </p:sp>
    </p:spTree>
    <p:extLst>
      <p:ext uri="{BB962C8B-B14F-4D97-AF65-F5344CB8AC3E}">
        <p14:creationId xmlns:p14="http://schemas.microsoft.com/office/powerpoint/2010/main" val="3355660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533400"/>
            <a:ext cx="8210550" cy="533400"/>
          </a:xfrm>
        </p:spPr>
        <p:txBody>
          <a:bodyPr/>
          <a:lstStyle/>
          <a:p>
            <a:r>
              <a:rPr lang="en-US" dirty="0"/>
              <a:t>Creating a Document Term Matrix</a:t>
            </a:r>
          </a:p>
        </p:txBody>
      </p:sp>
      <p:sp>
        <p:nvSpPr>
          <p:cNvPr id="3" name="Content Placeholder 2"/>
          <p:cNvSpPr>
            <a:spLocks noGrp="1"/>
          </p:cNvSpPr>
          <p:nvPr>
            <p:ph idx="1"/>
          </p:nvPr>
        </p:nvSpPr>
        <p:spPr>
          <a:xfrm>
            <a:off x="495300" y="1676400"/>
            <a:ext cx="9258300" cy="4525963"/>
          </a:xfrm>
        </p:spPr>
        <p:txBody>
          <a:bodyPr>
            <a:normAutofit fontScale="40000" lnSpcReduction="20000"/>
          </a:bodyPr>
          <a:lstStyle/>
          <a:p>
            <a:r>
              <a:rPr lang="en-US" dirty="0"/>
              <a:t>A document term matrix is simply a matrix with documents as the rows and terms as the columns and a count of the frequency of words as the cells of the matrix. </a:t>
            </a:r>
          </a:p>
          <a:p>
            <a:r>
              <a:rPr lang="en-US" dirty="0"/>
              <a:t>We use </a:t>
            </a:r>
            <a:r>
              <a:rPr lang="en-US" dirty="0" err="1"/>
              <a:t>DocumentTermMatrix</a:t>
            </a:r>
            <a:r>
              <a:rPr lang="en-US" dirty="0"/>
              <a:t>() to create the matrix:</a:t>
            </a:r>
          </a:p>
          <a:p>
            <a:pPr marL="385785" lvl="1" indent="0">
              <a:buNone/>
            </a:pPr>
            <a:r>
              <a:rPr lang="en-US" dirty="0" err="1"/>
              <a:t>dtm</a:t>
            </a:r>
            <a:r>
              <a:rPr lang="en-US" dirty="0"/>
              <a:t> &lt;- </a:t>
            </a:r>
            <a:r>
              <a:rPr lang="en-US" dirty="0" err="1"/>
              <a:t>DocumentTermMatrix</a:t>
            </a:r>
            <a:r>
              <a:rPr lang="en-US" dirty="0"/>
              <a:t>(docs)</a:t>
            </a:r>
          </a:p>
          <a:p>
            <a:pPr marL="385785" lvl="1" indent="0">
              <a:buNone/>
            </a:pPr>
            <a:r>
              <a:rPr lang="en-US" dirty="0" err="1"/>
              <a:t>dtm</a:t>
            </a:r>
            <a:endParaRPr lang="en-US" dirty="0"/>
          </a:p>
          <a:p>
            <a:pPr marL="385785" lvl="1" indent="0">
              <a:buNone/>
            </a:pPr>
            <a:r>
              <a:rPr lang="fr-FR" dirty="0"/>
              <a:t>## &lt;&lt;</a:t>
            </a:r>
            <a:r>
              <a:rPr lang="fr-FR" dirty="0" err="1"/>
              <a:t>DocumentTermMatrix</a:t>
            </a:r>
            <a:r>
              <a:rPr lang="fr-FR" dirty="0"/>
              <a:t> (documents: 46, </a:t>
            </a:r>
            <a:r>
              <a:rPr lang="fr-FR" dirty="0" err="1"/>
              <a:t>terms</a:t>
            </a:r>
            <a:r>
              <a:rPr lang="fr-FR" dirty="0"/>
              <a:t>: 6508)&gt;&gt;</a:t>
            </a:r>
          </a:p>
          <a:p>
            <a:pPr marL="385785" lvl="1" indent="0">
              <a:buNone/>
            </a:pPr>
            <a:r>
              <a:rPr lang="en-US" dirty="0"/>
              <a:t>## Non-/sparse entries: 30061/269307</a:t>
            </a:r>
          </a:p>
          <a:p>
            <a:pPr marL="385785" lvl="1" indent="0">
              <a:buNone/>
            </a:pPr>
            <a:r>
              <a:rPr lang="en-US" dirty="0"/>
              <a:t>## </a:t>
            </a:r>
            <a:r>
              <a:rPr lang="en-US" dirty="0" err="1"/>
              <a:t>Sparsity</a:t>
            </a:r>
            <a:r>
              <a:rPr lang="en-US" dirty="0"/>
              <a:t> : 90%</a:t>
            </a:r>
          </a:p>
          <a:p>
            <a:pPr marL="385785" lvl="1" indent="0">
              <a:buNone/>
            </a:pPr>
            <a:r>
              <a:rPr lang="en-US" dirty="0"/>
              <a:t>## Maximal term length: 56</a:t>
            </a:r>
          </a:p>
          <a:p>
            <a:pPr marL="385785" lvl="1" indent="0">
              <a:buNone/>
            </a:pPr>
            <a:r>
              <a:rPr lang="en-US" dirty="0"/>
              <a:t>## Weighting : term frequency (</a:t>
            </a:r>
            <a:r>
              <a:rPr lang="en-US" dirty="0" err="1"/>
              <a:t>tf</a:t>
            </a:r>
            <a:r>
              <a:rPr lang="en-US" dirty="0"/>
              <a:t>)</a:t>
            </a:r>
          </a:p>
          <a:p>
            <a:pPr marL="385785" lvl="1" indent="0">
              <a:buNone/>
            </a:pPr>
            <a:endParaRPr lang="en-US" dirty="0"/>
          </a:p>
          <a:p>
            <a:r>
              <a:rPr lang="en-US" dirty="0"/>
              <a:t>The document term matrix is in fact quite sparse (that is, mostly empty) and so it is actually stored in a much more compact representation internally. We can still get the row and column counts.</a:t>
            </a:r>
          </a:p>
          <a:p>
            <a:pPr marL="385785" lvl="1" indent="0">
              <a:buNone/>
            </a:pPr>
            <a:r>
              <a:rPr lang="en-US" dirty="0"/>
              <a:t>class(</a:t>
            </a:r>
            <a:r>
              <a:rPr lang="en-US" dirty="0" err="1"/>
              <a:t>dtm</a:t>
            </a:r>
            <a:r>
              <a:rPr lang="en-US" dirty="0"/>
              <a:t>)</a:t>
            </a:r>
          </a:p>
          <a:p>
            <a:pPr marL="385785" lvl="1" indent="0">
              <a:buNone/>
            </a:pPr>
            <a:r>
              <a:rPr lang="en-US" dirty="0"/>
              <a:t>## [1] "</a:t>
            </a:r>
            <a:r>
              <a:rPr lang="en-US" dirty="0" err="1"/>
              <a:t>DocumentTermMatrix</a:t>
            </a:r>
            <a:r>
              <a:rPr lang="en-US" dirty="0"/>
              <a:t>" "</a:t>
            </a:r>
            <a:r>
              <a:rPr lang="en-US" dirty="0" err="1"/>
              <a:t>simple_triplet_matrix</a:t>
            </a:r>
            <a:r>
              <a:rPr lang="en-US" dirty="0"/>
              <a:t>"</a:t>
            </a:r>
          </a:p>
          <a:p>
            <a:pPr marL="385785" lvl="1" indent="0">
              <a:buNone/>
            </a:pPr>
            <a:r>
              <a:rPr lang="en-US" dirty="0"/>
              <a:t>dim(</a:t>
            </a:r>
            <a:r>
              <a:rPr lang="en-US" dirty="0" err="1"/>
              <a:t>dtm</a:t>
            </a:r>
            <a:r>
              <a:rPr lang="en-US" dirty="0"/>
              <a:t>)</a:t>
            </a:r>
          </a:p>
          <a:p>
            <a:pPr marL="385785" lvl="1" indent="0">
              <a:buNone/>
            </a:pPr>
            <a:r>
              <a:rPr lang="en-US" dirty="0"/>
              <a:t>## [1] 46 6508</a:t>
            </a:r>
          </a:p>
        </p:txBody>
      </p:sp>
    </p:spTree>
    <p:extLst>
      <p:ext uri="{BB962C8B-B14F-4D97-AF65-F5344CB8AC3E}">
        <p14:creationId xmlns:p14="http://schemas.microsoft.com/office/powerpoint/2010/main" val="20398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r>
              <a:rPr lang="en-US" dirty="0"/>
              <a:t>Introduction to tm package </a:t>
            </a:r>
          </a:p>
          <a:p>
            <a:pPr lvl="1"/>
            <a:r>
              <a:rPr lang="en-US" dirty="0"/>
              <a:t>Text processing</a:t>
            </a:r>
          </a:p>
          <a:p>
            <a:pPr lvl="1"/>
            <a:r>
              <a:rPr lang="en-US" dirty="0"/>
              <a:t>N-grams</a:t>
            </a:r>
          </a:p>
          <a:p>
            <a:pPr lvl="1"/>
            <a:r>
              <a:rPr lang="en-US" dirty="0"/>
              <a:t>Regular expression</a:t>
            </a:r>
          </a:p>
        </p:txBody>
      </p:sp>
    </p:spTree>
    <p:extLst>
      <p:ext uri="{BB962C8B-B14F-4D97-AF65-F5344CB8AC3E}">
        <p14:creationId xmlns:p14="http://schemas.microsoft.com/office/powerpoint/2010/main" val="1565690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The transpose is created using </a:t>
            </a:r>
            <a:r>
              <a:rPr lang="en-US" sz="2800" dirty="0" err="1"/>
              <a:t>TermDocumentMatrix</a:t>
            </a:r>
            <a:r>
              <a:rPr lang="en-US" sz="2800" dirty="0"/>
              <a:t>():</a:t>
            </a:r>
          </a:p>
          <a:p>
            <a:pPr marL="385785" lvl="1" indent="0">
              <a:buNone/>
            </a:pPr>
            <a:r>
              <a:rPr lang="en-US" sz="2800" dirty="0" err="1"/>
              <a:t>tdm</a:t>
            </a:r>
            <a:r>
              <a:rPr lang="en-US" sz="2800" dirty="0"/>
              <a:t> &lt;- </a:t>
            </a:r>
            <a:r>
              <a:rPr lang="en-US" sz="2800" dirty="0" err="1"/>
              <a:t>TermDocumentMatrix</a:t>
            </a:r>
            <a:r>
              <a:rPr lang="en-US" sz="2800" dirty="0"/>
              <a:t>(docs)</a:t>
            </a:r>
          </a:p>
          <a:p>
            <a:pPr marL="385785" lvl="1" indent="0">
              <a:buNone/>
            </a:pPr>
            <a:r>
              <a:rPr lang="en-US" sz="2800" dirty="0" err="1"/>
              <a:t>tdm</a:t>
            </a:r>
            <a:endParaRPr lang="en-US" sz="2800" dirty="0"/>
          </a:p>
          <a:p>
            <a:pPr marL="385785" lvl="1" indent="0">
              <a:buNone/>
            </a:pPr>
            <a:r>
              <a:rPr lang="en-US" sz="2800" dirty="0"/>
              <a:t>## &lt;&lt;</a:t>
            </a:r>
            <a:r>
              <a:rPr lang="en-US" sz="2800" dirty="0" err="1"/>
              <a:t>TermDocumentMatrix</a:t>
            </a:r>
            <a:r>
              <a:rPr lang="en-US" sz="2800" dirty="0"/>
              <a:t> (terms: 6508, documents: 46)&gt;&gt;</a:t>
            </a:r>
          </a:p>
          <a:p>
            <a:pPr marL="385785" lvl="1" indent="0">
              <a:buNone/>
            </a:pPr>
            <a:r>
              <a:rPr lang="en-US" sz="2800" dirty="0"/>
              <a:t>## Non-/sparse entries: 30061/269307</a:t>
            </a:r>
          </a:p>
          <a:p>
            <a:pPr marL="385785" lvl="1" indent="0">
              <a:buNone/>
            </a:pPr>
            <a:r>
              <a:rPr lang="en-US" sz="2800" dirty="0"/>
              <a:t>## </a:t>
            </a:r>
            <a:r>
              <a:rPr lang="en-US" sz="2800" dirty="0" err="1"/>
              <a:t>Sparsity</a:t>
            </a:r>
            <a:r>
              <a:rPr lang="en-US" sz="2800" dirty="0"/>
              <a:t> : 90%</a:t>
            </a:r>
          </a:p>
          <a:p>
            <a:pPr marL="385785" lvl="1" indent="0">
              <a:buNone/>
            </a:pPr>
            <a:r>
              <a:rPr lang="en-US" sz="2800" dirty="0"/>
              <a:t>## Maximal term length: 56</a:t>
            </a:r>
          </a:p>
          <a:p>
            <a:pPr marL="385785" lvl="1" indent="0">
              <a:buNone/>
            </a:pPr>
            <a:r>
              <a:rPr lang="en-US" sz="2800" dirty="0"/>
              <a:t>## Weighting : term frequency (</a:t>
            </a:r>
            <a:r>
              <a:rPr lang="en-US" sz="2800" dirty="0" err="1"/>
              <a:t>tf</a:t>
            </a:r>
            <a:r>
              <a:rPr lang="en-US" sz="2800" dirty="0"/>
              <a:t>)</a:t>
            </a:r>
          </a:p>
          <a:p>
            <a:pPr marL="385785" lvl="1" indent="0">
              <a:buNone/>
            </a:pPr>
            <a:endParaRPr lang="en-US" sz="2800" dirty="0"/>
          </a:p>
          <a:p>
            <a:pPr marL="385785" lvl="1" indent="0">
              <a:buNone/>
            </a:pPr>
            <a:endParaRPr lang="en-US" sz="2800" dirty="0"/>
          </a:p>
        </p:txBody>
      </p:sp>
    </p:spTree>
    <p:extLst>
      <p:ext uri="{BB962C8B-B14F-4D97-AF65-F5344CB8AC3E}">
        <p14:creationId xmlns:p14="http://schemas.microsoft.com/office/powerpoint/2010/main" val="1817897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609600"/>
            <a:ext cx="8210550" cy="533400"/>
          </a:xfrm>
        </p:spPr>
        <p:txBody>
          <a:bodyPr/>
          <a:lstStyle/>
          <a:p>
            <a:r>
              <a:rPr lang="en-US" dirty="0"/>
              <a:t>Exploring the Document Term Matrix</a:t>
            </a:r>
          </a:p>
        </p:txBody>
      </p:sp>
      <p:sp>
        <p:nvSpPr>
          <p:cNvPr id="3" name="Content Placeholder 2"/>
          <p:cNvSpPr>
            <a:spLocks noGrp="1"/>
          </p:cNvSpPr>
          <p:nvPr>
            <p:ph idx="1"/>
          </p:nvPr>
        </p:nvSpPr>
        <p:spPr>
          <a:xfrm>
            <a:off x="495300" y="1676400"/>
            <a:ext cx="9258300" cy="4525963"/>
          </a:xfrm>
        </p:spPr>
        <p:txBody>
          <a:bodyPr>
            <a:normAutofit fontScale="40000" lnSpcReduction="20000"/>
          </a:bodyPr>
          <a:lstStyle/>
          <a:p>
            <a:r>
              <a:rPr lang="en-US" dirty="0"/>
              <a:t>We can obtain the term frequencies as a vector by converting the document term matrix into a matrix and summing the column counts:</a:t>
            </a:r>
          </a:p>
          <a:p>
            <a:pPr marL="385785" lvl="1" indent="0">
              <a:buNone/>
            </a:pPr>
            <a:r>
              <a:rPr lang="en-US" dirty="0" err="1"/>
              <a:t>freq</a:t>
            </a:r>
            <a:r>
              <a:rPr lang="en-US" dirty="0"/>
              <a:t> &lt;- </a:t>
            </a:r>
            <a:r>
              <a:rPr lang="en-US" dirty="0" err="1"/>
              <a:t>colSums</a:t>
            </a:r>
            <a:r>
              <a:rPr lang="en-US" dirty="0"/>
              <a:t>(</a:t>
            </a:r>
            <a:r>
              <a:rPr lang="en-US" dirty="0" err="1"/>
              <a:t>as.matrix</a:t>
            </a:r>
            <a:r>
              <a:rPr lang="en-US" dirty="0"/>
              <a:t>(</a:t>
            </a:r>
            <a:r>
              <a:rPr lang="en-US" dirty="0" err="1"/>
              <a:t>dtm</a:t>
            </a:r>
            <a:r>
              <a:rPr lang="en-US" dirty="0"/>
              <a:t>))</a:t>
            </a:r>
          </a:p>
          <a:p>
            <a:pPr marL="385785" lvl="1" indent="0">
              <a:buNone/>
            </a:pPr>
            <a:r>
              <a:rPr lang="en-US" dirty="0"/>
              <a:t>length(</a:t>
            </a:r>
            <a:r>
              <a:rPr lang="en-US" dirty="0" err="1"/>
              <a:t>freq</a:t>
            </a:r>
            <a:r>
              <a:rPr lang="en-US" dirty="0"/>
              <a:t>)</a:t>
            </a:r>
          </a:p>
          <a:p>
            <a:pPr marL="385785" lvl="1" indent="0">
              <a:buNone/>
            </a:pPr>
            <a:r>
              <a:rPr lang="en-US" dirty="0"/>
              <a:t>## [1] 6508</a:t>
            </a:r>
          </a:p>
          <a:p>
            <a:r>
              <a:rPr lang="en-US" dirty="0"/>
              <a:t>By ordering the frequencies we can list the most frequent terms and the least frequent terms:</a:t>
            </a:r>
          </a:p>
          <a:p>
            <a:pPr marL="385785" lvl="1" indent="0">
              <a:buNone/>
            </a:pPr>
            <a:r>
              <a:rPr lang="en-US" dirty="0" err="1"/>
              <a:t>ord</a:t>
            </a:r>
            <a:r>
              <a:rPr lang="en-US" dirty="0"/>
              <a:t> &lt;- order(</a:t>
            </a:r>
            <a:r>
              <a:rPr lang="en-US" dirty="0" err="1"/>
              <a:t>freq</a:t>
            </a:r>
            <a:r>
              <a:rPr lang="en-US" dirty="0"/>
              <a:t>)</a:t>
            </a:r>
          </a:p>
          <a:p>
            <a:r>
              <a:rPr lang="en-US" dirty="0"/>
              <a:t># Least frequent terms</a:t>
            </a:r>
          </a:p>
          <a:p>
            <a:pPr marL="385785" lvl="1" indent="0">
              <a:buNone/>
            </a:pPr>
            <a:r>
              <a:rPr lang="en-US" dirty="0" err="1"/>
              <a:t>freq</a:t>
            </a:r>
            <a:r>
              <a:rPr lang="en-US" dirty="0"/>
              <a:t>[head(</a:t>
            </a:r>
            <a:r>
              <a:rPr lang="en-US" dirty="0" err="1"/>
              <a:t>ord</a:t>
            </a:r>
            <a:r>
              <a:rPr lang="en-US" dirty="0"/>
              <a:t>)]</a:t>
            </a:r>
          </a:p>
          <a:p>
            <a:pPr marL="385785" lvl="1" indent="0">
              <a:buNone/>
            </a:pPr>
            <a:r>
              <a:rPr lang="en-US" dirty="0"/>
              <a:t>## </a:t>
            </a:r>
            <a:r>
              <a:rPr lang="en-US" dirty="0" err="1"/>
              <a:t>aaaaaaeaceeaeeieaeaeeiiaiaciaiicaiaeaeaoeneiacaeaaeooooo</a:t>
            </a:r>
            <a:endParaRPr lang="en-US" dirty="0"/>
          </a:p>
          <a:p>
            <a:pPr marL="385785" lvl="1" indent="0">
              <a:buNone/>
            </a:pPr>
            <a:r>
              <a:rPr lang="en-US" dirty="0"/>
              <a:t>## 1</a:t>
            </a:r>
          </a:p>
          <a:p>
            <a:pPr marL="385785" lvl="1" indent="0">
              <a:buNone/>
            </a:pPr>
            <a:r>
              <a:rPr lang="en-US" dirty="0"/>
              <a:t>## </a:t>
            </a:r>
            <a:r>
              <a:rPr lang="en-US" dirty="0" err="1"/>
              <a:t>aab</a:t>
            </a:r>
            <a:endParaRPr lang="en-US" dirty="0"/>
          </a:p>
          <a:p>
            <a:pPr marL="385785" lvl="1" indent="0">
              <a:buNone/>
            </a:pPr>
            <a:r>
              <a:rPr lang="en-US" dirty="0"/>
              <a:t>## 1</a:t>
            </a:r>
          </a:p>
          <a:p>
            <a:pPr marL="385785" lvl="1" indent="0">
              <a:buNone/>
            </a:pPr>
            <a:r>
              <a:rPr lang="en-US" dirty="0"/>
              <a:t>## </a:t>
            </a:r>
            <a:r>
              <a:rPr lang="en-US" dirty="0" err="1"/>
              <a:t>aadrbltn</a:t>
            </a:r>
            <a:endParaRPr lang="en-US" dirty="0"/>
          </a:p>
          <a:p>
            <a:pPr marL="385785" lvl="1" indent="0">
              <a:buNone/>
            </a:pPr>
            <a:r>
              <a:rPr lang="en-US" dirty="0"/>
              <a:t>## 1</a:t>
            </a:r>
          </a:p>
          <a:p>
            <a:pPr marL="385785" lvl="1" indent="0">
              <a:buNone/>
            </a:pPr>
            <a:r>
              <a:rPr lang="en-US" dirty="0"/>
              <a:t>## </a:t>
            </a:r>
            <a:r>
              <a:rPr lang="en-US" dirty="0" err="1"/>
              <a:t>aadrhtmliv</a:t>
            </a:r>
            <a:endParaRPr lang="en-US" dirty="0"/>
          </a:p>
          <a:p>
            <a:pPr marL="385785" lvl="1" indent="0">
              <a:buNone/>
            </a:pPr>
            <a:r>
              <a:rPr lang="en-US" dirty="0"/>
              <a:t>## 1</a:t>
            </a:r>
          </a:p>
        </p:txBody>
      </p:sp>
    </p:spTree>
    <p:extLst>
      <p:ext uri="{BB962C8B-B14F-4D97-AF65-F5344CB8AC3E}">
        <p14:creationId xmlns:p14="http://schemas.microsoft.com/office/powerpoint/2010/main" val="282562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469" y="152400"/>
            <a:ext cx="8872538" cy="1118444"/>
          </a:xfrm>
        </p:spPr>
        <p:txBody>
          <a:bodyPr/>
          <a:lstStyle/>
          <a:p>
            <a:r>
              <a:rPr lang="en-US" dirty="0" err="1"/>
              <a:t>Ngrams</a:t>
            </a:r>
            <a:endParaRPr lang="en-IN" dirty="0"/>
          </a:p>
        </p:txBody>
      </p:sp>
      <p:sp>
        <p:nvSpPr>
          <p:cNvPr id="3" name="Content Placeholder 2"/>
          <p:cNvSpPr>
            <a:spLocks noGrp="1"/>
          </p:cNvSpPr>
          <p:nvPr>
            <p:ph idx="1"/>
          </p:nvPr>
        </p:nvSpPr>
        <p:spPr>
          <a:xfrm>
            <a:off x="321469" y="1676400"/>
            <a:ext cx="9258300" cy="4525963"/>
          </a:xfrm>
        </p:spPr>
        <p:txBody>
          <a:bodyPr/>
          <a:lstStyle/>
          <a:p>
            <a:r>
              <a:rPr lang="en-IN" sz="2000" dirty="0"/>
              <a:t># Using the </a:t>
            </a:r>
            <a:r>
              <a:rPr lang="en-IN" sz="2000" dirty="0" err="1"/>
              <a:t>RWeka</a:t>
            </a:r>
            <a:r>
              <a:rPr lang="en-IN" sz="2000" dirty="0"/>
              <a:t> package for the 1-gram(single word) tokenization, 2-grams sets </a:t>
            </a:r>
          </a:p>
          <a:p>
            <a:r>
              <a:rPr lang="en-IN" sz="2000" dirty="0"/>
              <a:t># and 3-grams sets for further exploratory analysis.</a:t>
            </a:r>
          </a:p>
          <a:p>
            <a:r>
              <a:rPr lang="en-IN" sz="2000" dirty="0" err="1"/>
              <a:t>Onegram</a:t>
            </a:r>
            <a:r>
              <a:rPr lang="en-IN" sz="2000" dirty="0"/>
              <a:t> &lt;- </a:t>
            </a:r>
            <a:r>
              <a:rPr lang="en-IN" sz="2000" dirty="0" err="1"/>
              <a:t>NGramTokenizer</a:t>
            </a:r>
            <a:r>
              <a:rPr lang="en-IN" sz="2000" dirty="0"/>
              <a:t>(corpus, </a:t>
            </a:r>
            <a:r>
              <a:rPr lang="en-IN" sz="2000" dirty="0" err="1"/>
              <a:t>Weka_control</a:t>
            </a:r>
            <a:r>
              <a:rPr lang="en-IN" sz="2000" dirty="0"/>
              <a:t>(min = 1, max = 1,delimiters = " \\r\\n\\t.,;:\"()?!"))</a:t>
            </a:r>
          </a:p>
          <a:p>
            <a:r>
              <a:rPr lang="en-IN" sz="2000" dirty="0"/>
              <a:t>Bigram &lt;- </a:t>
            </a:r>
            <a:r>
              <a:rPr lang="en-IN" sz="2000" dirty="0" err="1"/>
              <a:t>NGramTokenizer</a:t>
            </a:r>
            <a:r>
              <a:rPr lang="en-IN" sz="2000" dirty="0"/>
              <a:t>(corpus, </a:t>
            </a:r>
            <a:r>
              <a:rPr lang="en-IN" sz="2000" dirty="0" err="1"/>
              <a:t>Weka_control</a:t>
            </a:r>
            <a:r>
              <a:rPr lang="en-IN" sz="2000" dirty="0"/>
              <a:t>(min = 2, max = 2,delimiters = " \\r\\n\\t.,;:\"()?!"))</a:t>
            </a:r>
          </a:p>
          <a:p>
            <a:r>
              <a:rPr lang="en-IN" sz="2000" dirty="0"/>
              <a:t>Trigram &lt;- </a:t>
            </a:r>
            <a:r>
              <a:rPr lang="en-IN" sz="2000" dirty="0" err="1"/>
              <a:t>NGramTokenizer</a:t>
            </a:r>
            <a:r>
              <a:rPr lang="en-IN" sz="2000" dirty="0"/>
              <a:t>(corpus, </a:t>
            </a:r>
            <a:r>
              <a:rPr lang="en-IN" sz="2000" dirty="0" err="1"/>
              <a:t>Weka_control</a:t>
            </a:r>
            <a:r>
              <a:rPr lang="en-IN" sz="2000" dirty="0"/>
              <a:t>(min = 3, max = 3,delimiters = " \\r\\n\\t.,;:\"()?!"))</a:t>
            </a:r>
          </a:p>
          <a:p>
            <a:endParaRPr lang="en-IN" sz="2000" dirty="0"/>
          </a:p>
        </p:txBody>
      </p:sp>
    </p:spTree>
    <p:extLst>
      <p:ext uri="{BB962C8B-B14F-4D97-AF65-F5344CB8AC3E}">
        <p14:creationId xmlns:p14="http://schemas.microsoft.com/office/powerpoint/2010/main" val="3856167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298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a:t>
            </a:r>
          </a:p>
        </p:txBody>
      </p:sp>
      <p:sp>
        <p:nvSpPr>
          <p:cNvPr id="3" name="Content Placeholder 2"/>
          <p:cNvSpPr>
            <a:spLocks noGrp="1"/>
          </p:cNvSpPr>
          <p:nvPr>
            <p:ph idx="1"/>
          </p:nvPr>
        </p:nvSpPr>
        <p:spPr/>
        <p:txBody>
          <a:bodyPr/>
          <a:lstStyle/>
          <a:p>
            <a:r>
              <a:rPr lang="en-IN" sz="2400" dirty="0"/>
              <a:t>Create Corpus</a:t>
            </a:r>
          </a:p>
          <a:p>
            <a:r>
              <a:rPr lang="en-IN" sz="2400" dirty="0"/>
              <a:t>View the content</a:t>
            </a:r>
          </a:p>
          <a:p>
            <a:r>
              <a:rPr lang="en-IN" sz="2400" dirty="0"/>
              <a:t>Text transformations</a:t>
            </a:r>
          </a:p>
          <a:p>
            <a:pPr lvl="1"/>
            <a:r>
              <a:rPr lang="en-IN" sz="1400" dirty="0"/>
              <a:t>Special characters</a:t>
            </a:r>
          </a:p>
          <a:p>
            <a:pPr lvl="1"/>
            <a:r>
              <a:rPr lang="en-IN" sz="1400" dirty="0"/>
              <a:t>Lower/upper case</a:t>
            </a:r>
          </a:p>
          <a:p>
            <a:pPr lvl="1"/>
            <a:r>
              <a:rPr lang="en-IN" sz="1400" dirty="0"/>
              <a:t>Numbers</a:t>
            </a:r>
          </a:p>
          <a:p>
            <a:pPr lvl="1"/>
            <a:r>
              <a:rPr lang="en-IN" sz="1400" dirty="0"/>
              <a:t>Punctuations</a:t>
            </a:r>
          </a:p>
          <a:p>
            <a:pPr lvl="1"/>
            <a:r>
              <a:rPr lang="en-IN" sz="1400" dirty="0"/>
              <a:t>Stop words</a:t>
            </a:r>
          </a:p>
          <a:p>
            <a:pPr lvl="1"/>
            <a:r>
              <a:rPr lang="en-IN" sz="1400" dirty="0"/>
              <a:t>White Spaces</a:t>
            </a:r>
          </a:p>
          <a:p>
            <a:pPr lvl="1"/>
            <a:r>
              <a:rPr lang="en-IN" sz="1400" dirty="0"/>
              <a:t>User defined (specific transformations)</a:t>
            </a:r>
          </a:p>
          <a:p>
            <a:pPr lvl="1"/>
            <a:r>
              <a:rPr lang="en-IN" sz="1400" dirty="0"/>
              <a:t>Stemming</a:t>
            </a:r>
          </a:p>
          <a:p>
            <a:pPr lvl="1"/>
            <a:endParaRPr lang="en-IN" sz="1400" dirty="0"/>
          </a:p>
          <a:p>
            <a:pPr marL="342900" lvl="1" indent="-342900">
              <a:buChar char="•"/>
            </a:pPr>
            <a:r>
              <a:rPr lang="en-IN" sz="2400" dirty="0"/>
              <a:t>Document Term Matrix and Term Document Matrix</a:t>
            </a:r>
          </a:p>
          <a:p>
            <a:pPr marL="342900" lvl="1" indent="-342900">
              <a:buChar char="•"/>
            </a:pPr>
            <a:r>
              <a:rPr lang="en-IN" sz="2400" dirty="0"/>
              <a:t>Exploration and </a:t>
            </a:r>
            <a:r>
              <a:rPr lang="en-IN" sz="2400" dirty="0" err="1"/>
              <a:t>vizualization</a:t>
            </a:r>
            <a:endParaRPr lang="en-IN" sz="2400" dirty="0"/>
          </a:p>
          <a:p>
            <a:pPr lvl="1"/>
            <a:endParaRPr lang="en-IN" sz="1400" dirty="0"/>
          </a:p>
        </p:txBody>
      </p:sp>
    </p:spTree>
    <p:extLst>
      <p:ext uri="{BB962C8B-B14F-4D97-AF65-F5344CB8AC3E}">
        <p14:creationId xmlns:p14="http://schemas.microsoft.com/office/powerpoint/2010/main" val="1679448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Corpus</a:t>
            </a:r>
          </a:p>
        </p:txBody>
      </p:sp>
      <p:sp>
        <p:nvSpPr>
          <p:cNvPr id="3" name="Content Placeholder 2"/>
          <p:cNvSpPr>
            <a:spLocks noGrp="1"/>
          </p:cNvSpPr>
          <p:nvPr>
            <p:ph idx="1"/>
          </p:nvPr>
        </p:nvSpPr>
        <p:spPr/>
        <p:txBody>
          <a:bodyPr>
            <a:normAutofit fontScale="62500" lnSpcReduction="20000"/>
          </a:bodyPr>
          <a:lstStyle/>
          <a:p>
            <a:r>
              <a:rPr lang="en-US" dirty="0"/>
              <a:t>A corpus is a collection of texts, usually stored electronically, and from which we perform our analysis. </a:t>
            </a:r>
          </a:p>
          <a:p>
            <a:pPr lvl="1"/>
            <a:r>
              <a:rPr lang="en-US" dirty="0"/>
              <a:t>Examples of a corpus are: news articles from Reuters, published works of Shakespeare, etc.</a:t>
            </a:r>
          </a:p>
          <a:p>
            <a:r>
              <a:rPr lang="en-US" dirty="0"/>
              <a:t>Within each corpus we will have separate articles, stories, volumes, each treated as a separate entity or record.</a:t>
            </a:r>
          </a:p>
          <a:p>
            <a:r>
              <a:rPr lang="en-US" dirty="0"/>
              <a:t>Documents which we wish to analyze come in many different formats.</a:t>
            </a:r>
          </a:p>
          <a:p>
            <a:r>
              <a:rPr lang="en-US" dirty="0"/>
              <a:t>Quite a few formats are supported by tm, the package we will illustrate text mining with in this module. </a:t>
            </a:r>
          </a:p>
          <a:p>
            <a:pPr lvl="1"/>
            <a:r>
              <a:rPr lang="en-US" dirty="0"/>
              <a:t>The supported formats include text, PDF, Microsoft Word, and XML.</a:t>
            </a:r>
          </a:p>
        </p:txBody>
      </p:sp>
    </p:spTree>
    <p:extLst>
      <p:ext uri="{BB962C8B-B14F-4D97-AF65-F5344CB8AC3E}">
        <p14:creationId xmlns:p14="http://schemas.microsoft.com/office/powerpoint/2010/main" val="403229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r>
              <a:rPr lang="en-US" dirty="0"/>
              <a:t>A number of open source tools are also available to convert most document formats to text files.</a:t>
            </a:r>
          </a:p>
          <a:p>
            <a:r>
              <a:rPr lang="en-US" dirty="0"/>
              <a:t>A collection of PDF documents can be converted to text using </a:t>
            </a:r>
            <a:r>
              <a:rPr lang="en-US" dirty="0" err="1"/>
              <a:t>pdftotext</a:t>
            </a:r>
            <a:r>
              <a:rPr lang="en-US" dirty="0"/>
              <a:t> from the </a:t>
            </a:r>
            <a:r>
              <a:rPr lang="en-US" dirty="0" err="1"/>
              <a:t>xpdf</a:t>
            </a:r>
            <a:r>
              <a:rPr lang="en-US" dirty="0"/>
              <a:t> application which is available for GNU/Linux and MS/Windows and others. </a:t>
            </a:r>
          </a:p>
          <a:p>
            <a:r>
              <a:rPr lang="en-US" dirty="0"/>
              <a:t>On GNU/Linux we can convert a folder of PDF documents to text with: </a:t>
            </a:r>
          </a:p>
          <a:p>
            <a:pPr marL="385785" lvl="1" indent="0">
              <a:buNone/>
            </a:pPr>
            <a:r>
              <a:rPr lang="en-US" b="1" dirty="0"/>
              <a:t>system("for f in *.pdf; do </a:t>
            </a:r>
            <a:r>
              <a:rPr lang="en-US" b="1" dirty="0" err="1"/>
              <a:t>pdftotext</a:t>
            </a:r>
            <a:r>
              <a:rPr lang="en-US" b="1" dirty="0"/>
              <a:t> -</a:t>
            </a:r>
            <a:r>
              <a:rPr lang="en-US" b="1" dirty="0" err="1"/>
              <a:t>enc</a:t>
            </a:r>
            <a:r>
              <a:rPr lang="en-US" b="1" dirty="0"/>
              <a:t> ASCII7 -</a:t>
            </a:r>
            <a:r>
              <a:rPr lang="en-US" b="1" dirty="0" err="1"/>
              <a:t>nopgbrk</a:t>
            </a:r>
            <a:r>
              <a:rPr lang="en-US" b="1" dirty="0"/>
              <a:t> $f; done")</a:t>
            </a:r>
          </a:p>
          <a:p>
            <a:pPr lvl="1"/>
            <a:r>
              <a:rPr lang="en-US" dirty="0"/>
              <a:t>The -</a:t>
            </a:r>
            <a:r>
              <a:rPr lang="en-US" dirty="0" err="1"/>
              <a:t>enc</a:t>
            </a:r>
            <a:r>
              <a:rPr lang="en-US" dirty="0"/>
              <a:t> ASCII7 ensures the text is converted to ASCII since otherwise we may end up with binary characters in our text documents.</a:t>
            </a:r>
          </a:p>
          <a:p>
            <a:r>
              <a:rPr lang="en-US" dirty="0"/>
              <a:t>We can also convert Word documents to text using </a:t>
            </a:r>
            <a:r>
              <a:rPr lang="en-US"/>
              <a:t>antiword</a:t>
            </a:r>
            <a:r>
              <a:rPr lang="en-US" dirty="0"/>
              <a:t>, which is another application available for GNU/Linux.</a:t>
            </a:r>
          </a:p>
          <a:p>
            <a:pPr marL="385785" lvl="1" indent="0">
              <a:buNone/>
            </a:pPr>
            <a:r>
              <a:rPr lang="en-US" b="1" dirty="0"/>
              <a:t>system("for f in *.doc; do </a:t>
            </a:r>
            <a:r>
              <a:rPr lang="en-US" b="1" dirty="0" err="1"/>
              <a:t>antiword</a:t>
            </a:r>
            <a:r>
              <a:rPr lang="en-US" b="1" dirty="0"/>
              <a:t> $f; done")</a:t>
            </a:r>
          </a:p>
        </p:txBody>
      </p:sp>
    </p:spTree>
    <p:extLst>
      <p:ext uri="{BB962C8B-B14F-4D97-AF65-F5344CB8AC3E}">
        <p14:creationId xmlns:p14="http://schemas.microsoft.com/office/powerpoint/2010/main" val="124552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Corpus Sources and Readers</a:t>
            </a:r>
          </a:p>
        </p:txBody>
      </p:sp>
      <p:sp>
        <p:nvSpPr>
          <p:cNvPr id="3" name="Content Placeholder 2"/>
          <p:cNvSpPr>
            <a:spLocks noGrp="1"/>
          </p:cNvSpPr>
          <p:nvPr>
            <p:ph idx="1"/>
          </p:nvPr>
        </p:nvSpPr>
        <p:spPr/>
        <p:txBody>
          <a:bodyPr>
            <a:normAutofit fontScale="47500" lnSpcReduction="20000"/>
          </a:bodyPr>
          <a:lstStyle/>
          <a:p>
            <a:r>
              <a:rPr lang="en-US" dirty="0"/>
              <a:t>There are a variety of sources supported by tm. We can use </a:t>
            </a:r>
            <a:r>
              <a:rPr lang="en-US" dirty="0" err="1"/>
              <a:t>getSources</a:t>
            </a:r>
            <a:r>
              <a:rPr lang="en-US" dirty="0"/>
              <a:t>() to list them. </a:t>
            </a:r>
          </a:p>
          <a:p>
            <a:pPr marL="385785" lvl="1" indent="0">
              <a:buNone/>
            </a:pPr>
            <a:r>
              <a:rPr lang="en-US" dirty="0" err="1"/>
              <a:t>getSources</a:t>
            </a:r>
            <a:r>
              <a:rPr lang="en-US" dirty="0"/>
              <a:t>()</a:t>
            </a:r>
          </a:p>
          <a:p>
            <a:pPr marL="385785" lvl="1" indent="0">
              <a:buNone/>
            </a:pPr>
            <a:r>
              <a:rPr lang="fr-FR" dirty="0"/>
              <a:t>## [1] "</a:t>
            </a:r>
            <a:r>
              <a:rPr lang="fr-FR" dirty="0" err="1"/>
              <a:t>DataframeSource</a:t>
            </a:r>
            <a:r>
              <a:rPr lang="fr-FR" dirty="0"/>
              <a:t>" "</a:t>
            </a:r>
            <a:r>
              <a:rPr lang="fr-FR" dirty="0" err="1"/>
              <a:t>DirSource</a:t>
            </a:r>
            <a:r>
              <a:rPr lang="fr-FR" dirty="0"/>
              <a:t>" "</a:t>
            </a:r>
            <a:r>
              <a:rPr lang="fr-FR" dirty="0" err="1"/>
              <a:t>URISource</a:t>
            </a:r>
            <a:r>
              <a:rPr lang="fr-FR" dirty="0"/>
              <a:t>" "</a:t>
            </a:r>
            <a:r>
              <a:rPr lang="fr-FR" dirty="0" err="1"/>
              <a:t>VectorSource</a:t>
            </a:r>
            <a:r>
              <a:rPr lang="fr-FR" dirty="0"/>
              <a:t>"</a:t>
            </a:r>
          </a:p>
          <a:p>
            <a:pPr marL="385785" lvl="1" indent="0">
              <a:buNone/>
            </a:pPr>
            <a:r>
              <a:rPr lang="en-US" dirty="0"/>
              <a:t>## [5] "</a:t>
            </a:r>
            <a:r>
              <a:rPr lang="en-US" dirty="0" err="1"/>
              <a:t>XMLSource</a:t>
            </a:r>
            <a:r>
              <a:rPr lang="en-US" dirty="0"/>
              <a:t>"</a:t>
            </a:r>
          </a:p>
          <a:p>
            <a:r>
              <a:rPr lang="en-US" dirty="0"/>
              <a:t>In addition to different kinds of sources of documents, our documents for text analysis will come in many different formats. A variety are supported by tm:</a:t>
            </a:r>
          </a:p>
          <a:p>
            <a:pPr marL="385785" lvl="1" indent="0">
              <a:buNone/>
            </a:pPr>
            <a:r>
              <a:rPr lang="en-US" dirty="0" err="1"/>
              <a:t>getReaders</a:t>
            </a:r>
            <a:r>
              <a:rPr lang="en-US" dirty="0"/>
              <a:t>()</a:t>
            </a:r>
          </a:p>
          <a:p>
            <a:pPr marL="385785" lvl="1" indent="0">
              <a:buNone/>
            </a:pPr>
            <a:r>
              <a:rPr lang="en-US" dirty="0"/>
              <a:t>## [1] "</a:t>
            </a:r>
            <a:r>
              <a:rPr lang="en-US" dirty="0" err="1"/>
              <a:t>readDOC</a:t>
            </a:r>
            <a:r>
              <a:rPr lang="en-US" dirty="0"/>
              <a:t>" "</a:t>
            </a:r>
            <a:r>
              <a:rPr lang="en-US" dirty="0" err="1"/>
              <a:t>readPDF</a:t>
            </a:r>
            <a:r>
              <a:rPr lang="en-US" dirty="0"/>
              <a:t>"</a:t>
            </a:r>
          </a:p>
          <a:p>
            <a:pPr marL="385785" lvl="1" indent="0">
              <a:buNone/>
            </a:pPr>
            <a:r>
              <a:rPr lang="en-US" dirty="0"/>
              <a:t>## [3] "</a:t>
            </a:r>
            <a:r>
              <a:rPr lang="en-US" dirty="0" err="1"/>
              <a:t>readPlain</a:t>
            </a:r>
            <a:r>
              <a:rPr lang="en-US" dirty="0"/>
              <a:t>" "readRCV1"</a:t>
            </a:r>
          </a:p>
          <a:p>
            <a:pPr marL="385785" lvl="1" indent="0">
              <a:buNone/>
            </a:pPr>
            <a:r>
              <a:rPr lang="en-US" dirty="0"/>
              <a:t>## [5] "readRCV1asPlain" "readReut21578XML"</a:t>
            </a:r>
          </a:p>
          <a:p>
            <a:pPr marL="385785" lvl="1" indent="0">
              <a:buNone/>
            </a:pPr>
            <a:r>
              <a:rPr lang="en-US" dirty="0"/>
              <a:t>## [7] "readReut21578XMLasPlain" "</a:t>
            </a:r>
            <a:r>
              <a:rPr lang="en-US" dirty="0" err="1"/>
              <a:t>readTabular</a:t>
            </a:r>
            <a:r>
              <a:rPr lang="en-US" dirty="0"/>
              <a:t>"</a:t>
            </a:r>
          </a:p>
          <a:p>
            <a:pPr marL="385785" lvl="1" indent="0">
              <a:buNone/>
            </a:pPr>
            <a:r>
              <a:rPr lang="en-US" dirty="0"/>
              <a:t>## [9] "</a:t>
            </a:r>
            <a:r>
              <a:rPr lang="en-US" dirty="0" err="1"/>
              <a:t>readXML</a:t>
            </a:r>
            <a:r>
              <a:rPr lang="en-US" dirty="0"/>
              <a:t>"</a:t>
            </a:r>
          </a:p>
        </p:txBody>
      </p:sp>
    </p:spTree>
    <p:extLst>
      <p:ext uri="{BB962C8B-B14F-4D97-AF65-F5344CB8AC3E}">
        <p14:creationId xmlns:p14="http://schemas.microsoft.com/office/powerpoint/2010/main" val="263139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Documents</a:t>
            </a:r>
          </a:p>
        </p:txBody>
      </p:sp>
      <p:sp>
        <p:nvSpPr>
          <p:cNvPr id="3" name="Content Placeholder 2"/>
          <p:cNvSpPr>
            <a:spLocks noGrp="1"/>
          </p:cNvSpPr>
          <p:nvPr>
            <p:ph idx="1"/>
          </p:nvPr>
        </p:nvSpPr>
        <p:spPr/>
        <p:txBody>
          <a:bodyPr>
            <a:normAutofit fontScale="47500" lnSpcReduction="20000"/>
          </a:bodyPr>
          <a:lstStyle/>
          <a:p>
            <a:r>
              <a:rPr lang="en-US" dirty="0"/>
              <a:t>Create a folder called corpus/txt and place into that folder a collection of text documents. </a:t>
            </a:r>
          </a:p>
          <a:p>
            <a:pPr marL="385785" lvl="1" indent="0">
              <a:buNone/>
            </a:pPr>
            <a:r>
              <a:rPr lang="en-US" dirty="0" err="1"/>
              <a:t>cname</a:t>
            </a:r>
            <a:r>
              <a:rPr lang="en-US" dirty="0"/>
              <a:t> &lt;- </a:t>
            </a:r>
            <a:r>
              <a:rPr lang="en-US" dirty="0" err="1"/>
              <a:t>file.path</a:t>
            </a:r>
            <a:r>
              <a:rPr lang="en-US" dirty="0"/>
              <a:t>(".", "corpus", "txt")</a:t>
            </a:r>
          </a:p>
          <a:p>
            <a:pPr marL="385785" lvl="1" indent="0">
              <a:buNone/>
            </a:pPr>
            <a:r>
              <a:rPr lang="en-US" dirty="0" err="1"/>
              <a:t>cname</a:t>
            </a:r>
            <a:endParaRPr lang="en-US" dirty="0"/>
          </a:p>
          <a:p>
            <a:pPr marL="385785" lvl="1" indent="0">
              <a:buNone/>
            </a:pPr>
            <a:r>
              <a:rPr lang="en-US" dirty="0"/>
              <a:t>## [1] "./corpus/txt“</a:t>
            </a:r>
          </a:p>
          <a:p>
            <a:r>
              <a:rPr lang="en-US" dirty="0"/>
              <a:t>We can list some of the file names.</a:t>
            </a:r>
          </a:p>
          <a:p>
            <a:pPr marL="385785" lvl="1" indent="0">
              <a:buNone/>
            </a:pPr>
            <a:r>
              <a:rPr lang="en-US" dirty="0"/>
              <a:t>length(</a:t>
            </a:r>
            <a:r>
              <a:rPr lang="en-US" dirty="0" err="1"/>
              <a:t>dir</a:t>
            </a:r>
            <a:r>
              <a:rPr lang="en-US" dirty="0"/>
              <a:t>(</a:t>
            </a:r>
            <a:r>
              <a:rPr lang="en-US" dirty="0" err="1"/>
              <a:t>cname</a:t>
            </a:r>
            <a:r>
              <a:rPr lang="en-US" dirty="0"/>
              <a:t>))</a:t>
            </a:r>
          </a:p>
          <a:p>
            <a:pPr marL="385785" lvl="1" indent="0">
              <a:buNone/>
            </a:pPr>
            <a:r>
              <a:rPr lang="en-US" dirty="0"/>
              <a:t>## [1] 46</a:t>
            </a:r>
          </a:p>
          <a:p>
            <a:pPr marL="385785" lvl="1" indent="0">
              <a:buNone/>
            </a:pPr>
            <a:r>
              <a:rPr lang="en-US" dirty="0" err="1"/>
              <a:t>dir</a:t>
            </a:r>
            <a:r>
              <a:rPr lang="en-US" dirty="0"/>
              <a:t>(</a:t>
            </a:r>
            <a:r>
              <a:rPr lang="en-US" dirty="0" err="1"/>
              <a:t>cname</a:t>
            </a:r>
            <a:r>
              <a:rPr lang="en-US" dirty="0"/>
              <a:t>)</a:t>
            </a:r>
          </a:p>
          <a:p>
            <a:pPr marL="385785" lvl="1" indent="0">
              <a:buNone/>
            </a:pPr>
            <a:r>
              <a:rPr lang="en-US" dirty="0"/>
              <a:t>## [1] "acnn96.txt"</a:t>
            </a:r>
          </a:p>
          <a:p>
            <a:pPr marL="385785" lvl="1" indent="0">
              <a:buNone/>
            </a:pPr>
            <a:r>
              <a:rPr lang="en-US" dirty="0"/>
              <a:t>## [2] "adm02.txt"</a:t>
            </a:r>
          </a:p>
          <a:p>
            <a:pPr marL="385785" lvl="1" indent="0">
              <a:buNone/>
            </a:pPr>
            <a:r>
              <a:rPr lang="en-US" dirty="0"/>
              <a:t>## [3] "ai02.txt"</a:t>
            </a:r>
          </a:p>
          <a:p>
            <a:pPr marL="385785" lvl="1" indent="0">
              <a:buNone/>
            </a:pPr>
            <a:r>
              <a:rPr lang="en-US" dirty="0"/>
              <a:t>## [4] "ai03.txt"</a:t>
            </a:r>
          </a:p>
          <a:p>
            <a:pPr marL="385785" lvl="1" indent="0">
              <a:buNone/>
            </a:pPr>
            <a:r>
              <a:rPr lang="en-US" dirty="0"/>
              <a:t>....</a:t>
            </a:r>
          </a:p>
          <a:p>
            <a:r>
              <a:rPr lang="en-US" dirty="0"/>
              <a:t>There are 46 documents in this particular corpus.</a:t>
            </a:r>
          </a:p>
        </p:txBody>
      </p:sp>
    </p:spTree>
    <p:extLst>
      <p:ext uri="{BB962C8B-B14F-4D97-AF65-F5344CB8AC3E}">
        <p14:creationId xmlns:p14="http://schemas.microsoft.com/office/powerpoint/2010/main" val="253125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t>After loading the tm package into the R library we are ready to load the files from the directory as the source of the files making up the corpus, using </a:t>
            </a:r>
            <a:r>
              <a:rPr lang="en-US" dirty="0" err="1"/>
              <a:t>DirSource</a:t>
            </a:r>
            <a:r>
              <a:rPr lang="en-US" dirty="0"/>
              <a:t>().</a:t>
            </a:r>
          </a:p>
          <a:p>
            <a:r>
              <a:rPr lang="en-US" dirty="0"/>
              <a:t>The source object is passed on to Corpus() which loads the documents. </a:t>
            </a:r>
          </a:p>
          <a:p>
            <a:r>
              <a:rPr lang="en-US" dirty="0"/>
              <a:t>We save the resulting collection of documents in memory, stored in a variable called docs.</a:t>
            </a:r>
          </a:p>
          <a:p>
            <a:pPr marL="385785" lvl="1" indent="0">
              <a:buNone/>
            </a:pPr>
            <a:r>
              <a:rPr lang="en-US" dirty="0"/>
              <a:t>library(tm)</a:t>
            </a:r>
          </a:p>
          <a:p>
            <a:pPr marL="385785" lvl="1" indent="0">
              <a:buNone/>
            </a:pPr>
            <a:r>
              <a:rPr lang="en-US" dirty="0"/>
              <a:t>docs &lt;- Corpus(</a:t>
            </a:r>
            <a:r>
              <a:rPr lang="en-US" dirty="0" err="1"/>
              <a:t>DirSource</a:t>
            </a:r>
            <a:r>
              <a:rPr lang="en-US" dirty="0"/>
              <a:t>(</a:t>
            </a:r>
            <a:r>
              <a:rPr lang="en-US" dirty="0" err="1"/>
              <a:t>cname</a:t>
            </a:r>
            <a:r>
              <a:rPr lang="en-US" dirty="0"/>
              <a:t>))</a:t>
            </a:r>
          </a:p>
          <a:p>
            <a:pPr marL="385785" lvl="1" indent="0">
              <a:buNone/>
            </a:pPr>
            <a:r>
              <a:rPr lang="en-US" dirty="0"/>
              <a:t>docs</a:t>
            </a:r>
          </a:p>
          <a:p>
            <a:pPr marL="385785" lvl="1" indent="0">
              <a:buNone/>
            </a:pPr>
            <a:r>
              <a:rPr lang="pt-BR" dirty="0"/>
              <a:t>## &lt;&lt;VCorpus (documents: 46, metadata (corpus/indexed): 0/0)&gt;&gt;</a:t>
            </a:r>
          </a:p>
          <a:p>
            <a:pPr marL="385785" lvl="1" indent="0">
              <a:buNone/>
            </a:pPr>
            <a:r>
              <a:rPr lang="en-US" dirty="0"/>
              <a:t>class(docs)</a:t>
            </a:r>
          </a:p>
          <a:p>
            <a:pPr marL="385785" lvl="1" indent="0">
              <a:buNone/>
            </a:pPr>
            <a:r>
              <a:rPr lang="en-US" dirty="0"/>
              <a:t>## [1] "</a:t>
            </a:r>
            <a:r>
              <a:rPr lang="en-US" dirty="0" err="1"/>
              <a:t>VCorpus</a:t>
            </a:r>
            <a:r>
              <a:rPr lang="en-US" dirty="0"/>
              <a:t>" "Corpus"</a:t>
            </a:r>
          </a:p>
          <a:p>
            <a:pPr marL="385785" lvl="1" indent="0">
              <a:buNone/>
            </a:pPr>
            <a:r>
              <a:rPr lang="en-US" dirty="0"/>
              <a:t>class(docs[[1]])</a:t>
            </a:r>
          </a:p>
          <a:p>
            <a:pPr marL="385785" lvl="1" indent="0">
              <a:buNone/>
            </a:pPr>
            <a:r>
              <a:rPr lang="en-US" dirty="0"/>
              <a:t>## [1] "</a:t>
            </a:r>
            <a:r>
              <a:rPr lang="en-US" dirty="0" err="1"/>
              <a:t>PlainTextDocument</a:t>
            </a:r>
            <a:r>
              <a:rPr lang="en-US" dirty="0"/>
              <a:t>" "</a:t>
            </a:r>
            <a:r>
              <a:rPr lang="en-US" dirty="0" err="1"/>
              <a:t>TextDocument</a:t>
            </a:r>
            <a:r>
              <a:rPr lang="en-US" dirty="0"/>
              <a:t>"</a:t>
            </a:r>
          </a:p>
          <a:p>
            <a:pPr marL="385785" lvl="1" indent="0">
              <a:buNone/>
            </a:pPr>
            <a:r>
              <a:rPr lang="en-US" dirty="0"/>
              <a:t>summary(docs)</a:t>
            </a:r>
          </a:p>
          <a:p>
            <a:pPr marL="385785" lvl="1" indent="0">
              <a:buNone/>
            </a:pPr>
            <a:r>
              <a:rPr lang="en-US" dirty="0"/>
              <a:t>## Length Class Mode</a:t>
            </a:r>
          </a:p>
          <a:p>
            <a:pPr marL="385785" lvl="1" indent="0">
              <a:buNone/>
            </a:pPr>
            <a:r>
              <a:rPr lang="en-US" dirty="0"/>
              <a:t>## acnn96.txt 2 </a:t>
            </a:r>
            <a:r>
              <a:rPr lang="en-US" dirty="0" err="1"/>
              <a:t>PlainTextDocument</a:t>
            </a:r>
            <a:r>
              <a:rPr lang="en-US" dirty="0"/>
              <a:t> list</a:t>
            </a:r>
          </a:p>
          <a:p>
            <a:pPr marL="385785" lvl="1" indent="0">
              <a:buNone/>
            </a:pPr>
            <a:r>
              <a:rPr lang="en-US" dirty="0"/>
              <a:t>## adm02.txt 2 </a:t>
            </a:r>
            <a:r>
              <a:rPr lang="en-US" dirty="0" err="1"/>
              <a:t>PlainTextDocument</a:t>
            </a:r>
            <a:r>
              <a:rPr lang="en-US" dirty="0"/>
              <a:t> list</a:t>
            </a:r>
          </a:p>
          <a:p>
            <a:pPr marL="385785" lvl="1" indent="0">
              <a:buNone/>
            </a:pPr>
            <a:r>
              <a:rPr lang="en-US" dirty="0"/>
              <a:t>## ai02.txt 2 </a:t>
            </a:r>
            <a:r>
              <a:rPr lang="en-US" dirty="0" err="1"/>
              <a:t>PlainTextDocument</a:t>
            </a:r>
            <a:r>
              <a:rPr lang="en-US" dirty="0"/>
              <a:t> list</a:t>
            </a:r>
          </a:p>
          <a:p>
            <a:pPr marL="385785" lvl="1" indent="0">
              <a:buNone/>
            </a:pPr>
            <a:r>
              <a:rPr lang="en-US" dirty="0"/>
              <a:t>....</a:t>
            </a:r>
          </a:p>
        </p:txBody>
      </p:sp>
    </p:spTree>
    <p:extLst>
      <p:ext uri="{BB962C8B-B14F-4D97-AF65-F5344CB8AC3E}">
        <p14:creationId xmlns:p14="http://schemas.microsoft.com/office/powerpoint/2010/main" val="360941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PDF Documents</a:t>
            </a:r>
          </a:p>
        </p:txBody>
      </p:sp>
      <p:sp>
        <p:nvSpPr>
          <p:cNvPr id="3" name="Content Placeholder 2"/>
          <p:cNvSpPr>
            <a:spLocks noGrp="1"/>
          </p:cNvSpPr>
          <p:nvPr>
            <p:ph idx="1"/>
          </p:nvPr>
        </p:nvSpPr>
        <p:spPr/>
        <p:txBody>
          <a:bodyPr>
            <a:normAutofit fontScale="77500" lnSpcReduction="20000"/>
          </a:bodyPr>
          <a:lstStyle/>
          <a:p>
            <a:r>
              <a:rPr lang="en-US" dirty="0"/>
              <a:t>If instead of text documents we have a corpus of PDF documents then we can use the </a:t>
            </a:r>
            <a:r>
              <a:rPr lang="en-US" dirty="0" err="1"/>
              <a:t>readPDF</a:t>
            </a:r>
            <a:r>
              <a:rPr lang="en-US" dirty="0"/>
              <a:t>() reader function to convert PDF into text and have that loaded as out Corpus.</a:t>
            </a:r>
          </a:p>
          <a:p>
            <a:pPr marL="385785" lvl="1" indent="0">
              <a:buNone/>
            </a:pPr>
            <a:r>
              <a:rPr lang="en-US" dirty="0">
                <a:solidFill>
                  <a:srgbClr val="0070C0"/>
                </a:solidFill>
              </a:rPr>
              <a:t>docs &lt;- Corpus(</a:t>
            </a:r>
            <a:r>
              <a:rPr lang="en-US" dirty="0" err="1">
                <a:solidFill>
                  <a:srgbClr val="0070C0"/>
                </a:solidFill>
              </a:rPr>
              <a:t>DirSource</a:t>
            </a:r>
            <a:r>
              <a:rPr lang="en-US" dirty="0">
                <a:solidFill>
                  <a:srgbClr val="0070C0"/>
                </a:solidFill>
              </a:rPr>
              <a:t>(</a:t>
            </a:r>
            <a:r>
              <a:rPr lang="en-US" dirty="0" err="1">
                <a:solidFill>
                  <a:srgbClr val="0070C0"/>
                </a:solidFill>
              </a:rPr>
              <a:t>cname</a:t>
            </a:r>
            <a:r>
              <a:rPr lang="en-US" dirty="0">
                <a:solidFill>
                  <a:srgbClr val="0070C0"/>
                </a:solidFill>
              </a:rPr>
              <a:t>), </a:t>
            </a:r>
            <a:r>
              <a:rPr lang="en-US" dirty="0" err="1">
                <a:solidFill>
                  <a:srgbClr val="0070C0"/>
                </a:solidFill>
              </a:rPr>
              <a:t>readerControl</a:t>
            </a:r>
            <a:r>
              <a:rPr lang="en-US" dirty="0">
                <a:solidFill>
                  <a:srgbClr val="0070C0"/>
                </a:solidFill>
              </a:rPr>
              <a:t>=list(reader=</a:t>
            </a:r>
            <a:r>
              <a:rPr lang="en-US" dirty="0" err="1">
                <a:solidFill>
                  <a:srgbClr val="0070C0"/>
                </a:solidFill>
              </a:rPr>
              <a:t>readPDF</a:t>
            </a:r>
            <a:r>
              <a:rPr lang="en-US" dirty="0"/>
              <a:t>))</a:t>
            </a:r>
          </a:p>
          <a:p>
            <a:r>
              <a:rPr lang="en-US" dirty="0"/>
              <a:t>This will use, by default, the </a:t>
            </a:r>
            <a:r>
              <a:rPr lang="en-US" dirty="0" err="1"/>
              <a:t>pdftotext</a:t>
            </a:r>
            <a:r>
              <a:rPr lang="en-US" dirty="0"/>
              <a:t> command from </a:t>
            </a:r>
            <a:r>
              <a:rPr lang="en-US" dirty="0" err="1"/>
              <a:t>xpdf</a:t>
            </a:r>
            <a:r>
              <a:rPr lang="en-US" dirty="0"/>
              <a:t> to convert the PDF into text format. </a:t>
            </a:r>
          </a:p>
          <a:p>
            <a:r>
              <a:rPr lang="en-US" dirty="0"/>
              <a:t>The </a:t>
            </a:r>
            <a:r>
              <a:rPr lang="en-US" dirty="0" err="1"/>
              <a:t>xpdf</a:t>
            </a:r>
            <a:r>
              <a:rPr lang="en-US" dirty="0"/>
              <a:t> application needs to be installed for </a:t>
            </a:r>
            <a:r>
              <a:rPr lang="en-US" dirty="0" err="1"/>
              <a:t>readPDF</a:t>
            </a:r>
            <a:r>
              <a:rPr lang="en-US" dirty="0"/>
              <a:t>() to work.</a:t>
            </a:r>
          </a:p>
        </p:txBody>
      </p:sp>
    </p:spTree>
    <p:extLst>
      <p:ext uri="{BB962C8B-B14F-4D97-AF65-F5344CB8AC3E}">
        <p14:creationId xmlns:p14="http://schemas.microsoft.com/office/powerpoint/2010/main" val="96507726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ast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26345</TotalTime>
  <Words>1877</Words>
  <Application>Microsoft Office PowerPoint</Application>
  <PresentationFormat>35mm Slides</PresentationFormat>
  <Paragraphs>204</Paragraphs>
  <Slides>23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Andalus</vt:lpstr>
      <vt:lpstr>Arial</vt:lpstr>
      <vt:lpstr>MASTERPLAN</vt:lpstr>
      <vt:lpstr>Minion</vt:lpstr>
      <vt:lpstr>Quando</vt:lpstr>
      <vt:lpstr>Times New Roman</vt:lpstr>
      <vt:lpstr>Verdana</vt:lpstr>
      <vt:lpstr>Default Design</vt:lpstr>
      <vt:lpstr>2_Last Slide</vt:lpstr>
      <vt:lpstr>PowerPoint Presentation</vt:lpstr>
      <vt:lpstr>Contents</vt:lpstr>
      <vt:lpstr>Steps</vt:lpstr>
      <vt:lpstr>Corpus</vt:lpstr>
      <vt:lpstr>PowerPoint Presentation</vt:lpstr>
      <vt:lpstr>Corpus Sources and Readers</vt:lpstr>
      <vt:lpstr>Text Documents</vt:lpstr>
      <vt:lpstr>PowerPoint Presentation</vt:lpstr>
      <vt:lpstr>PDF Documents</vt:lpstr>
      <vt:lpstr>Word Documents</vt:lpstr>
      <vt:lpstr>Exploring the Corpus</vt:lpstr>
      <vt:lpstr>Preparing the Corpus</vt:lpstr>
      <vt:lpstr>Simple Transforms</vt:lpstr>
      <vt:lpstr>PowerPoint Presentation</vt:lpstr>
      <vt:lpstr>PowerPoint Presentation</vt:lpstr>
      <vt:lpstr>PowerPoint Presentation</vt:lpstr>
      <vt:lpstr>Specific Transformations </vt:lpstr>
      <vt:lpstr>Stemming</vt:lpstr>
      <vt:lpstr>Creating a Document Term Matrix</vt:lpstr>
      <vt:lpstr>PowerPoint Presentation</vt:lpstr>
      <vt:lpstr>Exploring the Document Term Matrix</vt:lpstr>
      <vt:lpstr>Ngrams</vt:lpstr>
      <vt:lpstr>PowerPoint Presentation</vt:lpstr>
    </vt:vector>
  </TitlesOfParts>
  <Company>Prithvi Information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Sridhar Pappu</dc:creator>
  <cp:lastModifiedBy>Mahesh</cp:lastModifiedBy>
  <cp:revision>1615</cp:revision>
  <dcterms:created xsi:type="dcterms:W3CDTF">2008-10-30T05:46:58Z</dcterms:created>
  <dcterms:modified xsi:type="dcterms:W3CDTF">2016-07-31T08:07:04Z</dcterms:modified>
</cp:coreProperties>
</file>