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68" r:id="rId4"/>
    <p:sldId id="287" r:id="rId5"/>
    <p:sldId id="262" r:id="rId6"/>
    <p:sldId id="288" r:id="rId7"/>
    <p:sldId id="285" r:id="rId8"/>
    <p:sldId id="258" r:id="rId9"/>
    <p:sldId id="266" r:id="rId10"/>
    <p:sldId id="277" r:id="rId11"/>
    <p:sldId id="271" r:id="rId12"/>
    <p:sldId id="270" r:id="rId13"/>
    <p:sldId id="267" r:id="rId14"/>
    <p:sldId id="272" r:id="rId15"/>
    <p:sldId id="265" r:id="rId16"/>
    <p:sldId id="273" r:id="rId17"/>
    <p:sldId id="274" r:id="rId18"/>
    <p:sldId id="275" r:id="rId19"/>
    <p:sldId id="276" r:id="rId20"/>
    <p:sldId id="279" r:id="rId21"/>
    <p:sldId id="278" r:id="rId22"/>
    <p:sldId id="280" r:id="rId23"/>
    <p:sldId id="281" r:id="rId24"/>
    <p:sldId id="282" r:id="rId25"/>
    <p:sldId id="264" r:id="rId26"/>
    <p:sldId id="26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24" autoAdjust="0"/>
  </p:normalViewPr>
  <p:slideViewPr>
    <p:cSldViewPr>
      <p:cViewPr>
        <p:scale>
          <a:sx n="80" d="100"/>
          <a:sy n="80" d="100"/>
        </p:scale>
        <p:origin x="-1074" y="-78"/>
      </p:cViewPr>
      <p:guideLst>
        <p:guide orient="horz" pos="2160"/>
        <p:guide pos="2880"/>
      </p:guideLst>
    </p:cSldViewPr>
  </p:slideViewPr>
  <p:outlineViewPr>
    <p:cViewPr>
      <p:scale>
        <a:sx n="33" d="100"/>
        <a:sy n="33" d="100"/>
      </p:scale>
      <p:origin x="0" y="9762"/>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9F7DBC-9E97-4596-8B1D-54610A05564C}" type="datetimeFigureOut">
              <a:rPr lang="en-US" smtClean="0"/>
              <a:pPr/>
              <a:t>10/15/2016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C6FD10-421D-44A8-8E74-AECD8045AD4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C167211-03EC-45DE-8929-53F2924B40C9}" type="datetimeFigureOut">
              <a:rPr lang="en-IN" smtClean="0"/>
              <a:pPr/>
              <a:t>15-10-2016</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2BB41A0-4362-4C40-8BE4-F7A98A4B311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167211-03EC-45DE-8929-53F2924B40C9}" type="datetimeFigureOut">
              <a:rPr lang="en-IN" smtClean="0"/>
              <a:pPr/>
              <a:t>15-10-2016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BB41A0-4362-4C40-8BE4-F7A98A4B311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167211-03EC-45DE-8929-53F2924B40C9}" type="datetimeFigureOut">
              <a:rPr lang="en-IN" smtClean="0"/>
              <a:pPr/>
              <a:t>15-10-2016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BB41A0-4362-4C40-8BE4-F7A98A4B311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167211-03EC-45DE-8929-53F2924B40C9}" type="datetimeFigureOut">
              <a:rPr lang="en-IN" smtClean="0"/>
              <a:pPr/>
              <a:t>15-10-2016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BB41A0-4362-4C40-8BE4-F7A98A4B3113}"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C167211-03EC-45DE-8929-53F2924B40C9}" type="datetimeFigureOut">
              <a:rPr lang="en-IN" smtClean="0"/>
              <a:pPr/>
              <a:t>15-10-2016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BB41A0-4362-4C40-8BE4-F7A98A4B3113}"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167211-03EC-45DE-8929-53F2924B40C9}" type="datetimeFigureOut">
              <a:rPr lang="en-IN" smtClean="0"/>
              <a:pPr/>
              <a:t>15-10-2016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2BB41A0-4362-4C40-8BE4-F7A98A4B3113}"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C167211-03EC-45DE-8929-53F2924B40C9}" type="datetimeFigureOut">
              <a:rPr lang="en-IN" smtClean="0"/>
              <a:pPr/>
              <a:t>15-10-2016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2BB41A0-4362-4C40-8BE4-F7A98A4B311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C167211-03EC-45DE-8929-53F2924B40C9}" type="datetimeFigureOut">
              <a:rPr lang="en-IN" smtClean="0"/>
              <a:pPr/>
              <a:t>15-10-2016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2BB41A0-4362-4C40-8BE4-F7A98A4B3113}"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C167211-03EC-45DE-8929-53F2924B40C9}" type="datetimeFigureOut">
              <a:rPr lang="en-IN" smtClean="0"/>
              <a:pPr/>
              <a:t>15-10-2016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2BB41A0-4362-4C40-8BE4-F7A98A4B311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C167211-03EC-45DE-8929-53F2924B40C9}" type="datetimeFigureOut">
              <a:rPr lang="en-IN" smtClean="0"/>
              <a:pPr/>
              <a:t>15-10-2016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2BB41A0-4362-4C40-8BE4-F7A98A4B311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C167211-03EC-45DE-8929-53F2924B40C9}" type="datetimeFigureOut">
              <a:rPr lang="en-IN" smtClean="0"/>
              <a:pPr/>
              <a:t>15-10-2016</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2BB41A0-4362-4C40-8BE4-F7A98A4B3113}"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C167211-03EC-45DE-8929-53F2924B40C9}" type="datetimeFigureOut">
              <a:rPr lang="en-IN" smtClean="0"/>
              <a:pPr/>
              <a:t>15-10-2016</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2BB41A0-4362-4C40-8BE4-F7A98A4B311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oo.gl/dxrbEP"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801"/>
            <a:ext cx="7772400" cy="936103"/>
          </a:xfrm>
        </p:spPr>
        <p:txBody>
          <a:bodyPr>
            <a:normAutofit/>
          </a:bodyPr>
          <a:lstStyle/>
          <a:p>
            <a:pPr algn="ctr"/>
            <a:r>
              <a:rPr lang="en-US" dirty="0" smtClean="0"/>
              <a:t>Route </a:t>
            </a:r>
            <a:r>
              <a:rPr lang="en-US" dirty="0" smtClean="0"/>
              <a:t>Optimization  </a:t>
            </a:r>
            <a:endParaRPr lang="en-IN" dirty="0"/>
          </a:p>
        </p:txBody>
      </p:sp>
      <p:sp>
        <p:nvSpPr>
          <p:cNvPr id="3" name="Subtitle 2"/>
          <p:cNvSpPr>
            <a:spLocks noGrp="1"/>
          </p:cNvSpPr>
          <p:nvPr>
            <p:ph type="subTitle" idx="1"/>
          </p:nvPr>
        </p:nvSpPr>
        <p:spPr/>
        <p:txBody>
          <a:bodyPr>
            <a:normAutofit/>
          </a:bodyPr>
          <a:lstStyle/>
          <a:p>
            <a:pPr algn="l"/>
            <a:r>
              <a:rPr lang="en-US" sz="1600" dirty="0" smtClean="0"/>
              <a:t>Project Mentor: Ramesh   				                    Eswar L</a:t>
            </a:r>
          </a:p>
          <a:p>
            <a:r>
              <a:rPr lang="en-IN" sz="1600" dirty="0" smtClean="0"/>
              <a:t>Batch 17</a:t>
            </a:r>
            <a:endParaRPr lang="en-IN" sz="1600" dirty="0"/>
          </a:p>
        </p:txBody>
      </p:sp>
    </p:spTree>
    <p:extLst>
      <p:ext uri="{BB962C8B-B14F-4D97-AF65-F5344CB8AC3E}">
        <p14:creationId xmlns:p14="http://schemas.microsoft.com/office/powerpoint/2010/main" xmlns="" val="3714301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buFont typeface="Wingdings" pitchFamily="2" charset="2"/>
              <a:buChar char="v"/>
            </a:pPr>
            <a:r>
              <a:rPr lang="en-IN" sz="2000" dirty="0" smtClean="0"/>
              <a:t>To calculate cost of the solution, we fix 1$  per min of travel and </a:t>
            </a:r>
            <a:r>
              <a:rPr lang="en-IN" sz="2000" dirty="0" smtClean="0"/>
              <a:t>100$ per route/vehicle as fixed cost.</a:t>
            </a:r>
          </a:p>
          <a:p>
            <a:pPr>
              <a:buFont typeface="Wingdings" pitchFamily="2" charset="2"/>
              <a:buChar char="v"/>
            </a:pPr>
            <a:r>
              <a:rPr lang="en-IN" sz="2000" dirty="0" smtClean="0"/>
              <a:t>We </a:t>
            </a:r>
            <a:r>
              <a:rPr lang="en-IN" sz="2000" dirty="0" smtClean="0"/>
              <a:t>receive all the orders one day in advance.</a:t>
            </a:r>
          </a:p>
          <a:p>
            <a:pPr>
              <a:buFont typeface="Wingdings" pitchFamily="2" charset="2"/>
              <a:buChar char="v"/>
            </a:pPr>
            <a:r>
              <a:rPr lang="en-IN" sz="2000" dirty="0" smtClean="0"/>
              <a:t>There is enough number of vehicles available in every depot</a:t>
            </a:r>
          </a:p>
          <a:p>
            <a:pPr>
              <a:buFont typeface="Wingdings" pitchFamily="2" charset="2"/>
              <a:buChar char="v"/>
            </a:pPr>
            <a:r>
              <a:rPr lang="en-IN" sz="2000" dirty="0" smtClean="0"/>
              <a:t>First customer on a route is always visited at 10:30(Early Slot Time - Early </a:t>
            </a:r>
            <a:r>
              <a:rPr lang="en-IN" sz="2000" dirty="0" smtClean="0"/>
              <a:t>Time </a:t>
            </a:r>
            <a:r>
              <a:rPr lang="en-IN" sz="2000" dirty="0" smtClean="0"/>
              <a:t>Window</a:t>
            </a:r>
            <a:r>
              <a:rPr lang="en-IN" sz="2000" dirty="0" smtClean="0"/>
              <a:t>)</a:t>
            </a:r>
          </a:p>
          <a:p>
            <a:pPr>
              <a:buFont typeface="Wingdings" pitchFamily="2" charset="2"/>
              <a:buChar char="v"/>
            </a:pPr>
            <a:endParaRPr lang="en-IN" dirty="0" smtClean="0"/>
          </a:p>
          <a:p>
            <a:pPr>
              <a:buFont typeface="Wingdings" pitchFamily="2" charset="2"/>
              <a:buChar char="v"/>
            </a:pPr>
            <a:endParaRPr lang="en-IN" dirty="0" smtClean="0"/>
          </a:p>
          <a:p>
            <a:pPr>
              <a:buFont typeface="Wingdings" pitchFamily="2" charset="2"/>
              <a:buChar char="v"/>
            </a:pPr>
            <a:endParaRPr lang="en-IN" dirty="0"/>
          </a:p>
        </p:txBody>
      </p:sp>
      <p:sp>
        <p:nvSpPr>
          <p:cNvPr id="3" name="Title 2"/>
          <p:cNvSpPr>
            <a:spLocks noGrp="1"/>
          </p:cNvSpPr>
          <p:nvPr>
            <p:ph type="title"/>
          </p:nvPr>
        </p:nvSpPr>
        <p:spPr/>
        <p:txBody>
          <a:bodyPr/>
          <a:lstStyle/>
          <a:p>
            <a:r>
              <a:rPr lang="en-IN" dirty="0" smtClean="0"/>
              <a:t>Assumptions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Optimization  Taxonomy</a:t>
            </a:r>
            <a:endParaRPr lang="en-IN" dirty="0"/>
          </a:p>
        </p:txBody>
      </p:sp>
      <p:sp>
        <p:nvSpPr>
          <p:cNvPr id="5" name="TextBox 4"/>
          <p:cNvSpPr txBox="1"/>
          <p:nvPr/>
        </p:nvSpPr>
        <p:spPr>
          <a:xfrm>
            <a:off x="571472" y="5643578"/>
            <a:ext cx="2571768" cy="369332"/>
          </a:xfrm>
          <a:prstGeom prst="rect">
            <a:avLst/>
          </a:prstGeom>
          <a:noFill/>
        </p:spPr>
        <p:txBody>
          <a:bodyPr wrap="square" rtlCol="0">
            <a:spAutoFit/>
          </a:bodyPr>
          <a:lstStyle/>
          <a:p>
            <a:endParaRPr lang="en-IN" dirty="0"/>
          </a:p>
        </p:txBody>
      </p:sp>
      <p:sp>
        <p:nvSpPr>
          <p:cNvPr id="6" name="Rectangle 5"/>
          <p:cNvSpPr/>
          <p:nvPr/>
        </p:nvSpPr>
        <p:spPr>
          <a:xfrm>
            <a:off x="6215074" y="6000768"/>
            <a:ext cx="2694969" cy="369332"/>
          </a:xfrm>
          <a:prstGeom prst="rect">
            <a:avLst/>
          </a:prstGeom>
        </p:spPr>
        <p:txBody>
          <a:bodyPr wrap="none">
            <a:spAutoFit/>
          </a:bodyPr>
          <a:lstStyle/>
          <a:p>
            <a:r>
              <a:rPr lang="en-IN" dirty="0" smtClean="0">
                <a:solidFill>
                  <a:schemeClr val="accent1">
                    <a:lumMod val="75000"/>
                  </a:schemeClr>
                </a:solidFill>
                <a:hlinkClick r:id="rId2"/>
              </a:rPr>
              <a:t>https://goo.gl/dxrbEP</a:t>
            </a:r>
            <a:endParaRPr lang="en-IN" dirty="0">
              <a:solidFill>
                <a:schemeClr val="accent1">
                  <a:lumMod val="75000"/>
                </a:schemeClr>
              </a:solidFill>
            </a:endParaRPr>
          </a:p>
        </p:txBody>
      </p:sp>
      <p:pic>
        <p:nvPicPr>
          <p:cNvPr id="2050" name="Picture 2"/>
          <p:cNvPicPr>
            <a:picLocks noChangeAspect="1" noChangeArrowheads="1"/>
          </p:cNvPicPr>
          <p:nvPr/>
        </p:nvPicPr>
        <p:blipFill>
          <a:blip r:embed="rId3" cstate="print"/>
          <a:srcRect/>
          <a:stretch>
            <a:fillRect/>
          </a:stretch>
        </p:blipFill>
        <p:spPr bwMode="auto">
          <a:xfrm>
            <a:off x="467544" y="1628800"/>
            <a:ext cx="8248650" cy="282892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461963" y="4221088"/>
            <a:ext cx="8220075" cy="77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590746"/>
          </a:xfrm>
        </p:spPr>
        <p:txBody>
          <a:bodyPr/>
          <a:lstStyle/>
          <a:p>
            <a:pPr>
              <a:buFont typeface="Wingdings" pitchFamily="2" charset="2"/>
              <a:buChar char="v"/>
            </a:pPr>
            <a:r>
              <a:rPr lang="en-US" dirty="0" smtClean="0"/>
              <a:t>Terminologies</a:t>
            </a:r>
          </a:p>
          <a:p>
            <a:pPr>
              <a:buFont typeface="Wingdings" pitchFamily="2" charset="2"/>
              <a:buChar char="v"/>
            </a:pPr>
            <a:endParaRPr lang="en-US" dirty="0" smtClean="0"/>
          </a:p>
          <a:p>
            <a:pPr>
              <a:buFont typeface="Wingdings" pitchFamily="2" charset="2"/>
              <a:buChar char="v"/>
            </a:pPr>
            <a:endParaRPr lang="en-US" dirty="0" smtClean="0"/>
          </a:p>
          <a:p>
            <a:pPr>
              <a:buNone/>
            </a:pPr>
            <a:r>
              <a:rPr lang="en-IN" dirty="0" smtClean="0"/>
              <a:t>																							</a:t>
            </a:r>
            <a:endParaRPr lang="en-IN" sz="1600" dirty="0" smtClean="0"/>
          </a:p>
        </p:txBody>
      </p:sp>
      <p:sp>
        <p:nvSpPr>
          <p:cNvPr id="3" name="Title 2"/>
          <p:cNvSpPr>
            <a:spLocks noGrp="1"/>
          </p:cNvSpPr>
          <p:nvPr>
            <p:ph type="title"/>
          </p:nvPr>
        </p:nvSpPr>
        <p:spPr/>
        <p:txBody>
          <a:bodyPr>
            <a:normAutofit fontScale="90000"/>
          </a:bodyPr>
          <a:lstStyle/>
          <a:p>
            <a:r>
              <a:rPr lang="en-US" dirty="0" smtClean="0"/>
              <a:t>Heuristic Approach </a:t>
            </a:r>
            <a:r>
              <a:rPr lang="en-US" dirty="0" smtClean="0"/>
              <a:t>Inspired </a:t>
            </a:r>
            <a:r>
              <a:rPr lang="en-US" dirty="0" smtClean="0"/>
              <a:t>B</a:t>
            </a:r>
            <a:r>
              <a:rPr lang="en-US" dirty="0" smtClean="0"/>
              <a:t>ased </a:t>
            </a:r>
            <a:r>
              <a:rPr lang="en-US" dirty="0" smtClean="0"/>
              <a:t>O</a:t>
            </a:r>
            <a:r>
              <a:rPr lang="en-US" dirty="0" smtClean="0"/>
              <a:t>n </a:t>
            </a:r>
            <a:r>
              <a:rPr lang="en-US" dirty="0" smtClean="0"/>
              <a:t>Genetic </a:t>
            </a:r>
            <a:r>
              <a:rPr lang="en-US" dirty="0" smtClean="0"/>
              <a:t>Algorithm</a:t>
            </a:r>
            <a:endParaRPr lang="en-IN" dirty="0"/>
          </a:p>
        </p:txBody>
      </p:sp>
      <p:pic>
        <p:nvPicPr>
          <p:cNvPr id="4" name="Picture 2" descr="C:\Users\dt86894\Desktop\GA\gene.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1538" y="2285992"/>
            <a:ext cx="1791021" cy="1667218"/>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ight Brace 4"/>
          <p:cNvSpPr/>
          <p:nvPr/>
        </p:nvSpPr>
        <p:spPr>
          <a:xfrm>
            <a:off x="3000364" y="2500306"/>
            <a:ext cx="448419" cy="16672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ine Callout 2 5"/>
          <p:cNvSpPr/>
          <p:nvPr/>
        </p:nvSpPr>
        <p:spPr>
          <a:xfrm>
            <a:off x="3428992" y="2214554"/>
            <a:ext cx="2220911" cy="356124"/>
          </a:xfrm>
          <a:prstGeom prst="borderCallout2">
            <a:avLst>
              <a:gd name="adj1" fmla="val 18750"/>
              <a:gd name="adj2" fmla="val -8333"/>
              <a:gd name="adj3" fmla="val 18750"/>
              <a:gd name="adj4" fmla="val -16667"/>
              <a:gd name="adj5" fmla="val 139921"/>
              <a:gd name="adj6" fmla="val -424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Gene = Stop ID</a:t>
            </a:r>
            <a:endParaRPr lang="en-US" sz="1600" dirty="0">
              <a:solidFill>
                <a:schemeClr val="tx1"/>
              </a:solidFill>
            </a:endParaRPr>
          </a:p>
        </p:txBody>
      </p:sp>
      <p:sp>
        <p:nvSpPr>
          <p:cNvPr id="8" name="Rectangle 7"/>
          <p:cNvSpPr/>
          <p:nvPr/>
        </p:nvSpPr>
        <p:spPr>
          <a:xfrm>
            <a:off x="3500430" y="3143248"/>
            <a:ext cx="4431453" cy="714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Chromosome = Set of routes covering all the stops under a depot</a:t>
            </a:r>
            <a:endParaRPr lang="en-US" sz="1600" dirty="0">
              <a:solidFill>
                <a:schemeClr val="tx1"/>
              </a:solidFill>
            </a:endParaRPr>
          </a:p>
        </p:txBody>
      </p:sp>
      <p:pic>
        <p:nvPicPr>
          <p:cNvPr id="11" name="Picture 2" descr="C:\Users\dt86894\Desktop\GA\gene.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57224" y="4286256"/>
            <a:ext cx="636926" cy="592899"/>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2" descr="C:\Users\dt86894\Desktop\GA\gene.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06314" y="4357694"/>
            <a:ext cx="636926" cy="592899"/>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2" descr="C:\Users\dt86894\Desktop\GA\gene.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20496" y="4286256"/>
            <a:ext cx="636926" cy="592899"/>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Notched Right Arrow 15"/>
          <p:cNvSpPr/>
          <p:nvPr/>
        </p:nvSpPr>
        <p:spPr>
          <a:xfrm>
            <a:off x="3460209" y="4572008"/>
            <a:ext cx="754601" cy="296450"/>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608088" y="4357694"/>
            <a:ext cx="3107184"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Population = Set of solutions of a depot </a:t>
            </a:r>
            <a:endParaRPr lang="en-US" sz="1600" dirty="0">
              <a:solidFill>
                <a:schemeClr val="tx1"/>
              </a:solidFill>
            </a:endParaRPr>
          </a:p>
        </p:txBody>
      </p:sp>
      <p:sp>
        <p:nvSpPr>
          <p:cNvPr id="20" name="TextBox 19"/>
          <p:cNvSpPr txBox="1"/>
          <p:nvPr/>
        </p:nvSpPr>
        <p:spPr>
          <a:xfrm>
            <a:off x="785786" y="5214950"/>
            <a:ext cx="8001056" cy="369332"/>
          </a:xfrm>
          <a:prstGeom prst="rect">
            <a:avLst/>
          </a:prstGeom>
          <a:noFill/>
        </p:spPr>
        <p:txBody>
          <a:bodyPr wrap="square" rtlCol="0">
            <a:spAutoFit/>
          </a:bodyPr>
          <a:lstStyle/>
          <a:p>
            <a:endParaRPr lang="en-IN" dirty="0"/>
          </a:p>
        </p:txBody>
      </p:sp>
      <p:sp>
        <p:nvSpPr>
          <p:cNvPr id="22" name="Content Placeholder 1"/>
          <p:cNvSpPr txBox="1">
            <a:spLocks/>
          </p:cNvSpPr>
          <p:nvPr/>
        </p:nvSpPr>
        <p:spPr>
          <a:xfrm>
            <a:off x="642910" y="5062627"/>
            <a:ext cx="8229600" cy="3590746"/>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pitchFamily="2" charset="2"/>
              <a:buChar char="v"/>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Mating Procedures</a:t>
            </a:r>
          </a:p>
          <a:p>
            <a:pPr marL="822960" lvl="1" indent="-256032">
              <a:spcBef>
                <a:spcPts val="400"/>
              </a:spcBef>
              <a:buClr>
                <a:schemeClr val="accent1"/>
              </a:buClr>
              <a:buSzPct val="68000"/>
              <a:buFont typeface="Wingdings" pitchFamily="2" charset="2"/>
              <a:buChar char="v"/>
            </a:pPr>
            <a:r>
              <a:rPr lang="en-US" dirty="0" smtClean="0"/>
              <a:t>Cross Over</a:t>
            </a:r>
          </a:p>
          <a:p>
            <a:pPr marL="822960" lvl="1" indent="-256032">
              <a:spcBef>
                <a:spcPts val="400"/>
              </a:spcBef>
              <a:buClr>
                <a:schemeClr val="accent1"/>
              </a:buClr>
              <a:buSzPct val="68000"/>
              <a:buFont typeface="Wingdings" pitchFamily="2" charset="2"/>
              <a:buChar char="v"/>
            </a:pPr>
            <a:r>
              <a:rPr kumimoji="0" lang="en-US" b="0" i="0" u="none" strike="noStrike" kern="1200" cap="none" spc="0" normalizeH="0" baseline="0" noProof="0" dirty="0" smtClean="0">
                <a:ln>
                  <a:noFill/>
                </a:ln>
                <a:solidFill>
                  <a:schemeClr val="tx1"/>
                </a:solidFill>
                <a:effectLst/>
                <a:uLnTx/>
                <a:uFillTx/>
                <a:latin typeface="+mn-lt"/>
                <a:ea typeface="+mn-ea"/>
                <a:cs typeface="+mn-cs"/>
              </a:rPr>
              <a:t>Mutation</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pitchFamily="2" charset="2"/>
              <a:buChar char="v"/>
              <a:tabLst/>
              <a:defRPr/>
            </a:pP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pitchFamily="2" charset="2"/>
              <a:buChar char="v"/>
              <a:tabLst/>
              <a:defRPr/>
            </a:pP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7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14290"/>
            <a:ext cx="8229600" cy="1143000"/>
          </a:xfrm>
        </p:spPr>
        <p:txBody>
          <a:bodyPr>
            <a:normAutofit fontScale="90000"/>
          </a:bodyPr>
          <a:lstStyle/>
          <a:p>
            <a:r>
              <a:rPr lang="en-US" sz="4400" dirty="0" smtClean="0"/>
              <a:t>Flow chart : Genetic Algorithms</a:t>
            </a:r>
            <a:endParaRPr lang="en-IN" dirty="0"/>
          </a:p>
        </p:txBody>
      </p:sp>
      <p:sp>
        <p:nvSpPr>
          <p:cNvPr id="48" name="Flowchart: Preparation 47"/>
          <p:cNvSpPr/>
          <p:nvPr/>
        </p:nvSpPr>
        <p:spPr>
          <a:xfrm>
            <a:off x="3714744" y="1285860"/>
            <a:ext cx="1785950" cy="381739"/>
          </a:xfrm>
          <a:prstGeom prst="flowChartPreparat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Start</a:t>
            </a:r>
            <a:endParaRPr lang="en-US" sz="1600" dirty="0">
              <a:solidFill>
                <a:schemeClr val="tx1"/>
              </a:solidFill>
            </a:endParaRPr>
          </a:p>
        </p:txBody>
      </p:sp>
      <p:sp>
        <p:nvSpPr>
          <p:cNvPr id="49" name="Flowchart: Process 48"/>
          <p:cNvSpPr/>
          <p:nvPr/>
        </p:nvSpPr>
        <p:spPr>
          <a:xfrm>
            <a:off x="3741867" y="1857364"/>
            <a:ext cx="1757779" cy="77940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Randomly generate initial population</a:t>
            </a:r>
            <a:endParaRPr lang="en-US" sz="1600" dirty="0">
              <a:solidFill>
                <a:schemeClr val="tx1"/>
              </a:solidFill>
            </a:endParaRPr>
          </a:p>
        </p:txBody>
      </p:sp>
      <p:sp>
        <p:nvSpPr>
          <p:cNvPr id="50" name="Flowchart: Process 49"/>
          <p:cNvSpPr/>
          <p:nvPr/>
        </p:nvSpPr>
        <p:spPr>
          <a:xfrm>
            <a:off x="3741867" y="2786058"/>
            <a:ext cx="1757779" cy="56777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Evaluate all individuals</a:t>
            </a:r>
            <a:endParaRPr lang="en-US" sz="1600" dirty="0">
              <a:solidFill>
                <a:schemeClr val="tx1"/>
              </a:solidFill>
            </a:endParaRPr>
          </a:p>
        </p:txBody>
      </p:sp>
      <p:sp>
        <p:nvSpPr>
          <p:cNvPr id="51" name="Flowchart: Decision 50"/>
          <p:cNvSpPr/>
          <p:nvPr/>
        </p:nvSpPr>
        <p:spPr>
          <a:xfrm>
            <a:off x="3143240" y="3571876"/>
            <a:ext cx="3000396" cy="100013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Satisfy</a:t>
            </a:r>
          </a:p>
          <a:p>
            <a:pPr algn="ctr"/>
            <a:r>
              <a:rPr lang="en-US" sz="1600" dirty="0" smtClean="0">
                <a:solidFill>
                  <a:schemeClr val="tx1"/>
                </a:solidFill>
              </a:rPr>
              <a:t>Stop</a:t>
            </a:r>
          </a:p>
          <a:p>
            <a:pPr algn="ctr"/>
            <a:r>
              <a:rPr lang="en-US" sz="1600" dirty="0" smtClean="0">
                <a:solidFill>
                  <a:schemeClr val="tx1"/>
                </a:solidFill>
              </a:rPr>
              <a:t>Criterion</a:t>
            </a:r>
            <a:endParaRPr lang="en-US" sz="1600" dirty="0">
              <a:solidFill>
                <a:schemeClr val="tx1"/>
              </a:solidFill>
            </a:endParaRPr>
          </a:p>
        </p:txBody>
      </p:sp>
      <p:sp>
        <p:nvSpPr>
          <p:cNvPr id="52" name="Flowchart: Process 51"/>
          <p:cNvSpPr/>
          <p:nvPr/>
        </p:nvSpPr>
        <p:spPr>
          <a:xfrm>
            <a:off x="3858325" y="5507224"/>
            <a:ext cx="1642369" cy="4248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Cross-over</a:t>
            </a:r>
            <a:endParaRPr lang="en-US" sz="1600" dirty="0">
              <a:solidFill>
                <a:schemeClr val="tx1"/>
              </a:solidFill>
            </a:endParaRPr>
          </a:p>
        </p:txBody>
      </p:sp>
      <p:sp>
        <p:nvSpPr>
          <p:cNvPr id="53" name="Flowchart: Process 52"/>
          <p:cNvSpPr/>
          <p:nvPr/>
        </p:nvSpPr>
        <p:spPr>
          <a:xfrm>
            <a:off x="3858325" y="4792198"/>
            <a:ext cx="1642369" cy="49419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Selective Reproduction</a:t>
            </a:r>
            <a:endParaRPr lang="en-US" sz="1600" dirty="0">
              <a:solidFill>
                <a:schemeClr val="tx1"/>
              </a:solidFill>
            </a:endParaRPr>
          </a:p>
        </p:txBody>
      </p:sp>
      <p:sp>
        <p:nvSpPr>
          <p:cNvPr id="54" name="Flowchart: Process 53"/>
          <p:cNvSpPr/>
          <p:nvPr/>
        </p:nvSpPr>
        <p:spPr>
          <a:xfrm>
            <a:off x="3858325" y="6077665"/>
            <a:ext cx="1642369" cy="42316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Mutation</a:t>
            </a:r>
            <a:endParaRPr lang="en-US" sz="1600" dirty="0">
              <a:solidFill>
                <a:schemeClr val="tx1"/>
              </a:solidFill>
            </a:endParaRPr>
          </a:p>
        </p:txBody>
      </p:sp>
      <p:sp>
        <p:nvSpPr>
          <p:cNvPr id="55" name="Flowchart: Process 54"/>
          <p:cNvSpPr/>
          <p:nvPr/>
        </p:nvSpPr>
        <p:spPr>
          <a:xfrm>
            <a:off x="6715845" y="3786190"/>
            <a:ext cx="1642369" cy="57150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Best Individuals</a:t>
            </a:r>
            <a:endParaRPr lang="en-US" sz="1600" dirty="0">
              <a:solidFill>
                <a:schemeClr val="tx1"/>
              </a:solidFill>
            </a:endParaRPr>
          </a:p>
        </p:txBody>
      </p:sp>
      <p:sp>
        <p:nvSpPr>
          <p:cNvPr id="56" name="Flowchart: Preparation 55"/>
          <p:cNvSpPr/>
          <p:nvPr/>
        </p:nvSpPr>
        <p:spPr>
          <a:xfrm>
            <a:off x="6858016" y="4786322"/>
            <a:ext cx="1643074" cy="537414"/>
          </a:xfrm>
          <a:prstGeom prst="flowChartPreparat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Result</a:t>
            </a:r>
            <a:endParaRPr lang="en-US" sz="1600" dirty="0">
              <a:solidFill>
                <a:schemeClr val="tx1"/>
              </a:solidFill>
            </a:endParaRPr>
          </a:p>
        </p:txBody>
      </p:sp>
      <p:sp>
        <p:nvSpPr>
          <p:cNvPr id="57" name="Flowchart: Process 56"/>
          <p:cNvSpPr/>
          <p:nvPr/>
        </p:nvSpPr>
        <p:spPr>
          <a:xfrm>
            <a:off x="928662" y="3873861"/>
            <a:ext cx="1757779" cy="483833"/>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Generation cycle</a:t>
            </a:r>
            <a:endParaRPr lang="en-US" sz="1600" dirty="0">
              <a:solidFill>
                <a:schemeClr val="tx1"/>
              </a:solidFill>
            </a:endParaRPr>
          </a:p>
        </p:txBody>
      </p:sp>
      <p:cxnSp>
        <p:nvCxnSpPr>
          <p:cNvPr id="58" name="Straight Arrow Connector 57"/>
          <p:cNvCxnSpPr>
            <a:stCxn id="48" idx="2"/>
            <a:endCxn id="49" idx="0"/>
          </p:cNvCxnSpPr>
          <p:nvPr/>
        </p:nvCxnSpPr>
        <p:spPr>
          <a:xfrm rot="16200000" flipH="1">
            <a:off x="4519356" y="1755962"/>
            <a:ext cx="189765" cy="13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9" idx="2"/>
            <a:endCxn id="50" idx="0"/>
          </p:cNvCxnSpPr>
          <p:nvPr/>
        </p:nvCxnSpPr>
        <p:spPr>
          <a:xfrm rot="5400000">
            <a:off x="4546115" y="2711415"/>
            <a:ext cx="14928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0" idx="2"/>
            <a:endCxn id="51" idx="0"/>
          </p:cNvCxnSpPr>
          <p:nvPr/>
        </p:nvCxnSpPr>
        <p:spPr>
          <a:xfrm rot="16200000" flipH="1">
            <a:off x="4523077" y="3451514"/>
            <a:ext cx="218041" cy="226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3" idx="2"/>
            <a:endCxn id="52" idx="0"/>
          </p:cNvCxnSpPr>
          <p:nvPr/>
        </p:nvCxnSpPr>
        <p:spPr>
          <a:xfrm rot="5400000">
            <a:off x="4569092" y="5396806"/>
            <a:ext cx="2208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1" idx="3"/>
            <a:endCxn id="55" idx="1"/>
          </p:cNvCxnSpPr>
          <p:nvPr/>
        </p:nvCxnSpPr>
        <p:spPr>
          <a:xfrm>
            <a:off x="6143636" y="4071942"/>
            <a:ext cx="57220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2" idx="2"/>
            <a:endCxn id="54" idx="0"/>
          </p:cNvCxnSpPr>
          <p:nvPr/>
        </p:nvCxnSpPr>
        <p:spPr>
          <a:xfrm rot="5400000">
            <a:off x="4606690" y="6004844"/>
            <a:ext cx="14564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5140"/>
          <p:cNvCxnSpPr>
            <a:stCxn id="57" idx="2"/>
            <a:endCxn id="54" idx="1"/>
          </p:cNvCxnSpPr>
          <p:nvPr/>
        </p:nvCxnSpPr>
        <p:spPr>
          <a:xfrm rot="16200000" flipH="1">
            <a:off x="1867160" y="4298085"/>
            <a:ext cx="1931556" cy="205077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7" name="Elbow Connector 5142"/>
          <p:cNvCxnSpPr>
            <a:stCxn id="57" idx="0"/>
            <a:endCxn id="50" idx="1"/>
          </p:cNvCxnSpPr>
          <p:nvPr/>
        </p:nvCxnSpPr>
        <p:spPr>
          <a:xfrm rot="5400000" flipH="1" flipV="1">
            <a:off x="2372752" y="2504747"/>
            <a:ext cx="803914" cy="193431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143636" y="3571876"/>
            <a:ext cx="710213" cy="338554"/>
          </a:xfrm>
          <a:prstGeom prst="rect">
            <a:avLst/>
          </a:prstGeom>
          <a:noFill/>
        </p:spPr>
        <p:txBody>
          <a:bodyPr wrap="square" rtlCol="0">
            <a:spAutoFit/>
          </a:bodyPr>
          <a:lstStyle/>
          <a:p>
            <a:r>
              <a:rPr lang="en-US" sz="1600" b="1" dirty="0" smtClean="0"/>
              <a:t>Yes</a:t>
            </a:r>
            <a:endParaRPr lang="en-US" sz="1600" b="1" dirty="0"/>
          </a:p>
        </p:txBody>
      </p:sp>
      <p:sp>
        <p:nvSpPr>
          <p:cNvPr id="69" name="TextBox 68"/>
          <p:cNvSpPr txBox="1"/>
          <p:nvPr/>
        </p:nvSpPr>
        <p:spPr>
          <a:xfrm>
            <a:off x="4857752" y="4500570"/>
            <a:ext cx="932154" cy="338554"/>
          </a:xfrm>
          <a:prstGeom prst="rect">
            <a:avLst/>
          </a:prstGeom>
          <a:noFill/>
        </p:spPr>
        <p:txBody>
          <a:bodyPr wrap="square" rtlCol="0">
            <a:spAutoFit/>
          </a:bodyPr>
          <a:lstStyle/>
          <a:p>
            <a:r>
              <a:rPr lang="en-US" sz="1600" b="1" dirty="0" smtClean="0"/>
              <a:t>No</a:t>
            </a:r>
            <a:endParaRPr lang="en-US" sz="1600" b="1" dirty="0"/>
          </a:p>
        </p:txBody>
      </p:sp>
      <p:cxnSp>
        <p:nvCxnSpPr>
          <p:cNvPr id="98" name="Straight Arrow Connector 97"/>
          <p:cNvCxnSpPr/>
          <p:nvPr/>
        </p:nvCxnSpPr>
        <p:spPr>
          <a:xfrm rot="5400000">
            <a:off x="7429521" y="4572008"/>
            <a:ext cx="42862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1" idx="2"/>
            <a:endCxn id="53" idx="0"/>
          </p:cNvCxnSpPr>
          <p:nvPr/>
        </p:nvCxnSpPr>
        <p:spPr>
          <a:xfrm rot="16200000" flipH="1">
            <a:off x="4551379" y="4664067"/>
            <a:ext cx="220190" cy="36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34576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500174"/>
            <a:ext cx="8229600" cy="4525963"/>
          </a:xfrm>
        </p:spPr>
        <p:txBody>
          <a:bodyPr>
            <a:normAutofit/>
          </a:bodyPr>
          <a:lstStyle/>
          <a:p>
            <a:pPr>
              <a:buFont typeface="Wingdings" pitchFamily="2" charset="2"/>
              <a:buChar char="v"/>
            </a:pPr>
            <a:r>
              <a:rPr lang="en-US" sz="2800" dirty="0" smtClean="0"/>
              <a:t>Handling Missing Values</a:t>
            </a:r>
          </a:p>
          <a:p>
            <a:pPr>
              <a:buNone/>
            </a:pPr>
            <a:r>
              <a:rPr lang="en-US" sz="3200" dirty="0" smtClean="0"/>
              <a:t> 		</a:t>
            </a:r>
            <a:r>
              <a:rPr lang="en-US" sz="2000" dirty="0" smtClean="0"/>
              <a:t>The most commonly used central imputation does not work here as it is an optimization problem. we have to consider the worst case scenario to achieve minimum time and distance travelled. </a:t>
            </a:r>
          </a:p>
          <a:p>
            <a:pPr marL="0" indent="0">
              <a:buNone/>
            </a:pPr>
            <a:r>
              <a:rPr lang="en-US" sz="2000" dirty="0" smtClean="0"/>
              <a:t>	</a:t>
            </a:r>
            <a:endParaRPr lang="en-IN" dirty="0"/>
          </a:p>
        </p:txBody>
      </p:sp>
      <p:sp>
        <p:nvSpPr>
          <p:cNvPr id="2" name="Title 1"/>
          <p:cNvSpPr>
            <a:spLocks noGrp="1"/>
          </p:cNvSpPr>
          <p:nvPr>
            <p:ph type="title"/>
          </p:nvPr>
        </p:nvSpPr>
        <p:spPr/>
        <p:txBody>
          <a:bodyPr/>
          <a:lstStyle/>
          <a:p>
            <a:r>
              <a:rPr lang="en-US" dirty="0" smtClean="0"/>
              <a:t>Preprocessing</a:t>
            </a:r>
            <a:endParaRPr lang="en-IN" dirty="0"/>
          </a:p>
        </p:txBody>
      </p:sp>
      <p:pic>
        <p:nvPicPr>
          <p:cNvPr id="5" name="Picture 2" descr="C:\Users\dt86894\Desktop\GA\download (1).jpg"/>
          <p:cNvPicPr>
            <a:picLocks noChangeAspect="1" noChangeArrowheads="1"/>
          </p:cNvPicPr>
          <p:nvPr/>
        </p:nvPicPr>
        <p:blipFill>
          <a:blip r:embed="rId2" cstate="print">
            <a:lum bright="1000"/>
            <a:extLst>
              <a:ext uri="{28A0092B-C50C-407E-A947-70E740481C1C}">
                <a14:useLocalDpi xmlns="" xmlns:a14="http://schemas.microsoft.com/office/drawing/2010/main" val="0"/>
              </a:ext>
            </a:extLst>
          </a:blip>
          <a:srcRect/>
          <a:stretch>
            <a:fillRect/>
          </a:stretch>
        </p:blipFill>
        <p:spPr bwMode="auto">
          <a:xfrm>
            <a:off x="6629400" y="0"/>
            <a:ext cx="2514600" cy="1819275"/>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6" name="Table 5"/>
          <p:cNvGraphicFramePr>
            <a:graphicFrameLocks noGrp="1"/>
          </p:cNvGraphicFramePr>
          <p:nvPr/>
        </p:nvGraphicFramePr>
        <p:xfrm>
          <a:off x="1428728" y="3714752"/>
          <a:ext cx="6096000" cy="185420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endParaRPr lang="en-IN" dirty="0"/>
                    </a:p>
                  </a:txBody>
                  <a:tcPr/>
                </a:tc>
                <a:tc>
                  <a:txBody>
                    <a:bodyPr/>
                    <a:lstStyle/>
                    <a:p>
                      <a:pPr algn="ctr"/>
                      <a:r>
                        <a:rPr lang="en-IN" dirty="0" smtClean="0"/>
                        <a:t>Stop 1</a:t>
                      </a:r>
                      <a:endParaRPr lang="en-IN" dirty="0"/>
                    </a:p>
                  </a:txBody>
                  <a:tcPr/>
                </a:tc>
                <a:tc>
                  <a:txBody>
                    <a:bodyPr/>
                    <a:lstStyle/>
                    <a:p>
                      <a:pPr algn="ctr"/>
                      <a:r>
                        <a:rPr lang="en-IN" dirty="0" smtClean="0"/>
                        <a:t>Stop 2</a:t>
                      </a:r>
                      <a:endParaRPr lang="en-IN" dirty="0"/>
                    </a:p>
                  </a:txBody>
                  <a:tcPr/>
                </a:tc>
                <a:tc>
                  <a:txBody>
                    <a:bodyPr/>
                    <a:lstStyle/>
                    <a:p>
                      <a:pPr algn="ctr"/>
                      <a:r>
                        <a:rPr lang="en-IN" dirty="0" smtClean="0"/>
                        <a:t>Stop 3</a:t>
                      </a:r>
                      <a:endParaRPr lang="en-IN" dirty="0"/>
                    </a:p>
                  </a:txBody>
                  <a:tcPr/>
                </a:tc>
                <a:tc>
                  <a:txBody>
                    <a:bodyPr/>
                    <a:lstStyle/>
                    <a:p>
                      <a:pPr algn="ctr"/>
                      <a:r>
                        <a:rPr lang="en-IN" dirty="0" smtClean="0"/>
                        <a:t>Stop 4</a:t>
                      </a:r>
                      <a:endParaRPr lang="en-IN" dirty="0"/>
                    </a:p>
                  </a:txBody>
                  <a:tcPr/>
                </a:tc>
              </a:tr>
              <a:tr h="370840">
                <a:tc>
                  <a:txBody>
                    <a:bodyPr/>
                    <a:lstStyle/>
                    <a:p>
                      <a:pPr algn="ctr"/>
                      <a:r>
                        <a:rPr lang="en-IN" dirty="0" smtClean="0"/>
                        <a:t>Stop 1</a:t>
                      </a:r>
                      <a:endParaRPr lang="en-IN" dirty="0"/>
                    </a:p>
                  </a:txBody>
                  <a:tcPr/>
                </a:tc>
                <a:tc>
                  <a:txBody>
                    <a:bodyPr/>
                    <a:lstStyle/>
                    <a:p>
                      <a:pPr algn="ctr"/>
                      <a:r>
                        <a:rPr lang="en-IN" dirty="0" smtClean="0"/>
                        <a:t>0</a:t>
                      </a:r>
                      <a:endParaRPr lang="en-IN" dirty="0"/>
                    </a:p>
                  </a:txBody>
                  <a:tcPr/>
                </a:tc>
                <a:tc>
                  <a:txBody>
                    <a:bodyPr/>
                    <a:lstStyle/>
                    <a:p>
                      <a:pPr algn="ctr"/>
                      <a:r>
                        <a:rPr lang="en-IN" dirty="0" smtClean="0"/>
                        <a:t>118</a:t>
                      </a:r>
                      <a:endParaRPr lang="en-IN" dirty="0"/>
                    </a:p>
                  </a:txBody>
                  <a:tcPr/>
                </a:tc>
                <a:tc>
                  <a:txBody>
                    <a:bodyPr/>
                    <a:lstStyle/>
                    <a:p>
                      <a:pPr algn="ctr"/>
                      <a:r>
                        <a:rPr lang="en-IN" dirty="0" smtClean="0"/>
                        <a:t>220</a:t>
                      </a:r>
                      <a:endParaRPr lang="en-IN" dirty="0"/>
                    </a:p>
                  </a:txBody>
                  <a:tcPr/>
                </a:tc>
                <a:tc>
                  <a:txBody>
                    <a:bodyPr/>
                    <a:lstStyle/>
                    <a:p>
                      <a:pPr algn="ctr"/>
                      <a:r>
                        <a:rPr lang="en-IN" dirty="0" smtClean="0"/>
                        <a:t>300</a:t>
                      </a:r>
                      <a:endParaRPr lang="en-IN" dirty="0"/>
                    </a:p>
                  </a:txBody>
                  <a:tcPr/>
                </a:tc>
              </a:tr>
              <a:tr h="370840">
                <a:tc>
                  <a:txBody>
                    <a:bodyPr/>
                    <a:lstStyle/>
                    <a:p>
                      <a:pPr algn="ctr"/>
                      <a:r>
                        <a:rPr lang="en-IN" dirty="0" smtClean="0"/>
                        <a:t>Stop 2</a:t>
                      </a:r>
                      <a:endParaRPr lang="en-IN" dirty="0"/>
                    </a:p>
                  </a:txBody>
                  <a:tcPr/>
                </a:tc>
                <a:tc>
                  <a:txBody>
                    <a:bodyPr/>
                    <a:lstStyle/>
                    <a:p>
                      <a:pPr algn="ctr"/>
                      <a:r>
                        <a:rPr lang="en-IN" dirty="0" smtClean="0"/>
                        <a:t>110</a:t>
                      </a:r>
                      <a:endParaRPr lang="en-IN" dirty="0"/>
                    </a:p>
                  </a:txBody>
                  <a:tcPr/>
                </a:tc>
                <a:tc>
                  <a:txBody>
                    <a:bodyPr/>
                    <a:lstStyle/>
                    <a:p>
                      <a:pPr algn="ctr"/>
                      <a:r>
                        <a:rPr lang="en-IN" dirty="0" smtClean="0"/>
                        <a:t>0</a:t>
                      </a:r>
                      <a:endParaRPr lang="en-IN" dirty="0"/>
                    </a:p>
                  </a:txBody>
                  <a:tcPr/>
                </a:tc>
                <a:tc>
                  <a:txBody>
                    <a:bodyPr/>
                    <a:lstStyle/>
                    <a:p>
                      <a:pPr algn="ctr"/>
                      <a:r>
                        <a:rPr lang="en-IN" dirty="0" smtClean="0"/>
                        <a:t>400</a:t>
                      </a:r>
                      <a:endParaRPr lang="en-IN" dirty="0"/>
                    </a:p>
                  </a:txBody>
                  <a:tcPr/>
                </a:tc>
                <a:tc>
                  <a:txBody>
                    <a:bodyPr/>
                    <a:lstStyle/>
                    <a:p>
                      <a:pPr algn="ctr"/>
                      <a:r>
                        <a:rPr lang="en-IN" dirty="0" smtClean="0"/>
                        <a:t>60</a:t>
                      </a:r>
                      <a:endParaRPr lang="en-IN" dirty="0"/>
                    </a:p>
                  </a:txBody>
                  <a:tcPr/>
                </a:tc>
              </a:tr>
              <a:tr h="370840">
                <a:tc>
                  <a:txBody>
                    <a:bodyPr/>
                    <a:lstStyle/>
                    <a:p>
                      <a:pPr algn="ctr"/>
                      <a:r>
                        <a:rPr lang="en-IN" dirty="0" smtClean="0"/>
                        <a:t>Stop 3</a:t>
                      </a:r>
                      <a:endParaRPr lang="en-IN" dirty="0"/>
                    </a:p>
                  </a:txBody>
                  <a:tcPr/>
                </a:tc>
                <a:tc>
                  <a:txBody>
                    <a:bodyPr/>
                    <a:lstStyle/>
                    <a:p>
                      <a:pPr algn="ctr"/>
                      <a:r>
                        <a:rPr lang="en-IN" dirty="0" smtClean="0"/>
                        <a:t>225</a:t>
                      </a:r>
                      <a:endParaRPr lang="en-IN" dirty="0"/>
                    </a:p>
                  </a:txBody>
                  <a:tcPr/>
                </a:tc>
                <a:tc>
                  <a:txBody>
                    <a:bodyPr/>
                    <a:lstStyle/>
                    <a:p>
                      <a:pPr algn="ctr"/>
                      <a:r>
                        <a:rPr lang="en-IN" dirty="0" smtClean="0"/>
                        <a:t>NA</a:t>
                      </a:r>
                      <a:endParaRPr lang="en-IN" dirty="0"/>
                    </a:p>
                  </a:txBody>
                  <a:tcPr/>
                </a:tc>
                <a:tc>
                  <a:txBody>
                    <a:bodyPr/>
                    <a:lstStyle/>
                    <a:p>
                      <a:pPr algn="ctr"/>
                      <a:r>
                        <a:rPr lang="en-IN" dirty="0" smtClean="0"/>
                        <a:t>0</a:t>
                      </a:r>
                      <a:endParaRPr lang="en-IN" dirty="0"/>
                    </a:p>
                  </a:txBody>
                  <a:tcPr/>
                </a:tc>
                <a:tc>
                  <a:txBody>
                    <a:bodyPr/>
                    <a:lstStyle/>
                    <a:p>
                      <a:pPr algn="ctr"/>
                      <a:r>
                        <a:rPr lang="en-IN" dirty="0" smtClean="0"/>
                        <a:t>49</a:t>
                      </a:r>
                      <a:endParaRPr lang="en-IN" dirty="0"/>
                    </a:p>
                  </a:txBody>
                  <a:tcPr/>
                </a:tc>
              </a:tr>
              <a:tr h="370840">
                <a:tc>
                  <a:txBody>
                    <a:bodyPr/>
                    <a:lstStyle/>
                    <a:p>
                      <a:pPr algn="ctr"/>
                      <a:r>
                        <a:rPr lang="en-IN" dirty="0" smtClean="0"/>
                        <a:t>Stop 4</a:t>
                      </a:r>
                      <a:endParaRPr lang="en-IN" dirty="0"/>
                    </a:p>
                  </a:txBody>
                  <a:tcPr/>
                </a:tc>
                <a:tc>
                  <a:txBody>
                    <a:bodyPr/>
                    <a:lstStyle/>
                    <a:p>
                      <a:pPr algn="ctr"/>
                      <a:r>
                        <a:rPr lang="en-IN" dirty="0" smtClean="0"/>
                        <a:t>315</a:t>
                      </a:r>
                      <a:endParaRPr lang="en-IN" dirty="0"/>
                    </a:p>
                  </a:txBody>
                  <a:tcPr/>
                </a:tc>
                <a:tc>
                  <a:txBody>
                    <a:bodyPr/>
                    <a:lstStyle/>
                    <a:p>
                      <a:pPr algn="ctr"/>
                      <a:r>
                        <a:rPr lang="en-IN" dirty="0" smtClean="0"/>
                        <a:t>57</a:t>
                      </a:r>
                      <a:endParaRPr lang="en-IN" dirty="0"/>
                    </a:p>
                  </a:txBody>
                  <a:tcPr/>
                </a:tc>
                <a:tc>
                  <a:txBody>
                    <a:bodyPr/>
                    <a:lstStyle/>
                    <a:p>
                      <a:pPr algn="ctr"/>
                      <a:r>
                        <a:rPr lang="en-IN" dirty="0" smtClean="0"/>
                        <a:t>NA</a:t>
                      </a:r>
                      <a:endParaRPr lang="en-IN" dirty="0"/>
                    </a:p>
                  </a:txBody>
                  <a:tcPr/>
                </a:tc>
                <a:tc>
                  <a:txBody>
                    <a:bodyPr/>
                    <a:lstStyle/>
                    <a:p>
                      <a:pPr algn="ctr"/>
                      <a:r>
                        <a:rPr lang="en-IN" dirty="0" smtClean="0"/>
                        <a:t>0</a:t>
                      </a:r>
                      <a:endParaRPr lang="en-IN" dirty="0"/>
                    </a:p>
                  </a:txBody>
                  <a:tcPr/>
                </a:tc>
              </a:tr>
            </a:tbl>
          </a:graphicData>
        </a:graphic>
      </p:graphicFrame>
      <p:sp>
        <p:nvSpPr>
          <p:cNvPr id="7" name="Rectangle 6"/>
          <p:cNvSpPr/>
          <p:nvPr/>
        </p:nvSpPr>
        <p:spPr>
          <a:xfrm>
            <a:off x="3857620" y="3714752"/>
            <a:ext cx="1285884" cy="1857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357554" y="5715016"/>
            <a:ext cx="3357586" cy="954107"/>
          </a:xfrm>
          <a:prstGeom prst="rect">
            <a:avLst/>
          </a:prstGeom>
          <a:noFill/>
        </p:spPr>
        <p:txBody>
          <a:bodyPr wrap="square" rtlCol="0">
            <a:spAutoFit/>
          </a:bodyPr>
          <a:lstStyle/>
          <a:p>
            <a:r>
              <a:rPr lang="en-US" sz="1400" b="1" dirty="0" smtClean="0">
                <a:solidFill>
                  <a:srgbClr val="FF0000"/>
                </a:solidFill>
              </a:rPr>
              <a:t>NA = Column Max(Stop 2)</a:t>
            </a:r>
          </a:p>
          <a:p>
            <a:endParaRPr lang="en-US" sz="1400" b="1" dirty="0" smtClean="0">
              <a:solidFill>
                <a:srgbClr val="FF0000"/>
              </a:solidFill>
            </a:endParaRPr>
          </a:p>
          <a:p>
            <a:endParaRPr lang="en-US" sz="1400" b="1" dirty="0" smtClean="0">
              <a:solidFill>
                <a:srgbClr val="FF0000"/>
              </a:solidFill>
            </a:endParaRPr>
          </a:p>
          <a:p>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Let’s Cluster</a:t>
            </a:r>
            <a:endParaRPr lang="en-IN" dirty="0"/>
          </a:p>
        </p:txBody>
      </p:sp>
      <p:pic>
        <p:nvPicPr>
          <p:cNvPr id="4" name="Picture 2" descr="C:\Users\Dell\AppData\Local\Microsoft\Windows\INetCache\IE\CO7C2YCY\clusters[1].gif"/>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035911"/>
            <a:ext cx="8229600" cy="341641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2987824" y="1885474"/>
            <a:ext cx="1079142" cy="369332"/>
          </a:xfrm>
          <a:prstGeom prst="rect">
            <a:avLst/>
          </a:prstGeom>
          <a:noFill/>
        </p:spPr>
        <p:txBody>
          <a:bodyPr wrap="none" rtlCol="0">
            <a:spAutoFit/>
          </a:bodyPr>
          <a:lstStyle/>
          <a:p>
            <a:r>
              <a:rPr lang="en-IN" dirty="0" smtClean="0"/>
              <a:t>Depot 1</a:t>
            </a:r>
            <a:endParaRPr lang="en-IN" dirty="0"/>
          </a:p>
        </p:txBody>
      </p:sp>
      <p:sp>
        <p:nvSpPr>
          <p:cNvPr id="6" name="TextBox 5"/>
          <p:cNvSpPr txBox="1"/>
          <p:nvPr/>
        </p:nvSpPr>
        <p:spPr>
          <a:xfrm>
            <a:off x="395536" y="2564904"/>
            <a:ext cx="1079142" cy="369332"/>
          </a:xfrm>
          <a:prstGeom prst="rect">
            <a:avLst/>
          </a:prstGeom>
          <a:noFill/>
        </p:spPr>
        <p:txBody>
          <a:bodyPr wrap="none" rtlCol="0">
            <a:spAutoFit/>
          </a:bodyPr>
          <a:lstStyle/>
          <a:p>
            <a:r>
              <a:rPr lang="en-IN" dirty="0" smtClean="0"/>
              <a:t>Depot 2</a:t>
            </a:r>
            <a:endParaRPr lang="en-IN" dirty="0"/>
          </a:p>
        </p:txBody>
      </p:sp>
      <p:sp>
        <p:nvSpPr>
          <p:cNvPr id="8" name="TextBox 7"/>
          <p:cNvSpPr txBox="1"/>
          <p:nvPr/>
        </p:nvSpPr>
        <p:spPr>
          <a:xfrm>
            <a:off x="683568" y="4509120"/>
            <a:ext cx="1079142" cy="369332"/>
          </a:xfrm>
          <a:prstGeom prst="rect">
            <a:avLst/>
          </a:prstGeom>
          <a:noFill/>
        </p:spPr>
        <p:txBody>
          <a:bodyPr wrap="none" rtlCol="0">
            <a:spAutoFit/>
          </a:bodyPr>
          <a:lstStyle/>
          <a:p>
            <a:r>
              <a:rPr lang="en-IN" dirty="0" smtClean="0"/>
              <a:t>Depot 3</a:t>
            </a:r>
            <a:endParaRPr lang="en-IN" dirty="0"/>
          </a:p>
        </p:txBody>
      </p:sp>
      <p:sp>
        <p:nvSpPr>
          <p:cNvPr id="9" name="TextBox 8"/>
          <p:cNvSpPr txBox="1"/>
          <p:nvPr/>
        </p:nvSpPr>
        <p:spPr>
          <a:xfrm>
            <a:off x="7380312" y="2195572"/>
            <a:ext cx="1079142" cy="369332"/>
          </a:xfrm>
          <a:prstGeom prst="rect">
            <a:avLst/>
          </a:prstGeom>
          <a:noFill/>
        </p:spPr>
        <p:txBody>
          <a:bodyPr wrap="none" rtlCol="0">
            <a:spAutoFit/>
          </a:bodyPr>
          <a:lstStyle/>
          <a:p>
            <a:r>
              <a:rPr lang="en-IN" dirty="0" smtClean="0"/>
              <a:t>Depot 5</a:t>
            </a:r>
            <a:endParaRPr lang="en-IN" dirty="0"/>
          </a:p>
        </p:txBody>
      </p:sp>
      <p:sp>
        <p:nvSpPr>
          <p:cNvPr id="10" name="TextBox 9"/>
          <p:cNvSpPr txBox="1"/>
          <p:nvPr/>
        </p:nvSpPr>
        <p:spPr>
          <a:xfrm>
            <a:off x="6084168" y="4878452"/>
            <a:ext cx="1079142" cy="369332"/>
          </a:xfrm>
          <a:prstGeom prst="rect">
            <a:avLst/>
          </a:prstGeom>
          <a:noFill/>
        </p:spPr>
        <p:txBody>
          <a:bodyPr wrap="none" rtlCol="0">
            <a:spAutoFit/>
          </a:bodyPr>
          <a:lstStyle/>
          <a:p>
            <a:r>
              <a:rPr lang="en-IN" dirty="0" smtClean="0"/>
              <a:t>Depot 6</a:t>
            </a:r>
            <a:endParaRPr lang="en-IN" dirty="0"/>
          </a:p>
        </p:txBody>
      </p:sp>
    </p:spTree>
    <p:extLst>
      <p:ext uri="{BB962C8B-B14F-4D97-AF65-F5344CB8AC3E}">
        <p14:creationId xmlns:p14="http://schemas.microsoft.com/office/powerpoint/2010/main" xmlns="" val="130777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571612"/>
            <a:ext cx="8229600" cy="4525963"/>
          </a:xfrm>
        </p:spPr>
        <p:txBody>
          <a:bodyPr>
            <a:normAutofit/>
          </a:bodyPr>
          <a:lstStyle/>
          <a:p>
            <a:pPr>
              <a:buFont typeface="Wingdings" pitchFamily="2" charset="2"/>
              <a:buChar char="v"/>
            </a:pPr>
            <a:r>
              <a:rPr lang="en-US" sz="2800" dirty="0" smtClean="0"/>
              <a:t>Initial Population</a:t>
            </a:r>
          </a:p>
          <a:p>
            <a:pPr>
              <a:buNone/>
            </a:pPr>
            <a:endParaRPr lang="en-IN" sz="1000" dirty="0" smtClean="0"/>
          </a:p>
          <a:p>
            <a:pPr>
              <a:buNone/>
            </a:pPr>
            <a:r>
              <a:rPr lang="en-IN" sz="2000" dirty="0" smtClean="0"/>
              <a:t>Step 1:For every depot</a:t>
            </a:r>
          </a:p>
          <a:p>
            <a:pPr>
              <a:buNone/>
            </a:pPr>
            <a:r>
              <a:rPr lang="en-IN" sz="2000" dirty="0" smtClean="0"/>
              <a:t>Step 2:Add min number of stops in the route</a:t>
            </a:r>
          </a:p>
          <a:p>
            <a:pPr>
              <a:buNone/>
            </a:pPr>
            <a:r>
              <a:rPr lang="en-IN" sz="2000" dirty="0" smtClean="0"/>
              <a:t>Step 3:Keep adding stops one by one as long as constraints are not violated </a:t>
            </a:r>
          </a:p>
          <a:p>
            <a:pPr>
              <a:buNone/>
            </a:pPr>
            <a:r>
              <a:rPr lang="en-IN" sz="2000" dirty="0" smtClean="0"/>
              <a:t>Step 4: Form a next route by repeating above 2 steps till you expire the stops in the given cluster</a:t>
            </a:r>
          </a:p>
          <a:p>
            <a:pPr>
              <a:buNone/>
            </a:pPr>
            <a:r>
              <a:rPr lang="en-IN" sz="2000" dirty="0" smtClean="0"/>
              <a:t>Step 5:Above steps give one possible/valid solution for the given depot</a:t>
            </a:r>
          </a:p>
          <a:p>
            <a:pPr>
              <a:buNone/>
            </a:pPr>
            <a:r>
              <a:rPr lang="en-IN" sz="2000" dirty="0" smtClean="0"/>
              <a:t>Step 6: Keep this loop on for initial population size</a:t>
            </a:r>
          </a:p>
        </p:txBody>
      </p:sp>
      <p:sp>
        <p:nvSpPr>
          <p:cNvPr id="2" name="Title 1"/>
          <p:cNvSpPr>
            <a:spLocks noGrp="1"/>
          </p:cNvSpPr>
          <p:nvPr>
            <p:ph type="title"/>
          </p:nvPr>
        </p:nvSpPr>
        <p:spPr/>
        <p:txBody>
          <a:bodyPr/>
          <a:lstStyle/>
          <a:p>
            <a:r>
              <a:rPr lang="en-US" smtClean="0"/>
              <a:t>Approach :</a:t>
            </a:r>
            <a:endParaRPr lang="en-IN" dirty="0"/>
          </a:p>
        </p:txBody>
      </p:sp>
      <p:pic>
        <p:nvPicPr>
          <p:cNvPr id="4" name="Picture 2" descr="C:\Users\dt86894\Desktop\GA\population-modifiee.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69478" y="0"/>
            <a:ext cx="2574522" cy="224109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v"/>
            </a:pPr>
            <a:r>
              <a:rPr lang="en-IN" dirty="0" smtClean="0"/>
              <a:t>One Possible solution for depot 1 may look like this</a:t>
            </a:r>
          </a:p>
          <a:p>
            <a:pPr>
              <a:buNone/>
            </a:pPr>
            <a:endParaRPr lang="en-IN" dirty="0" smtClean="0"/>
          </a:p>
        </p:txBody>
      </p:sp>
      <p:sp>
        <p:nvSpPr>
          <p:cNvPr id="2" name="Title 1"/>
          <p:cNvSpPr>
            <a:spLocks noGrp="1"/>
          </p:cNvSpPr>
          <p:nvPr>
            <p:ph type="title"/>
          </p:nvPr>
        </p:nvSpPr>
        <p:spPr/>
        <p:txBody>
          <a:bodyPr/>
          <a:lstStyle/>
          <a:p>
            <a:r>
              <a:rPr lang="en-IN" dirty="0" smtClean="0"/>
              <a:t>Sample Solution</a:t>
            </a:r>
            <a:endParaRPr lang="en-IN" dirty="0"/>
          </a:p>
        </p:txBody>
      </p:sp>
      <p:graphicFrame>
        <p:nvGraphicFramePr>
          <p:cNvPr id="9" name="Table 8"/>
          <p:cNvGraphicFramePr>
            <a:graphicFrameLocks noGrp="1"/>
          </p:cNvGraphicFramePr>
          <p:nvPr/>
        </p:nvGraphicFramePr>
        <p:xfrm>
          <a:off x="1571604" y="3286124"/>
          <a:ext cx="6096000" cy="1483360"/>
        </p:xfrm>
        <a:graphic>
          <a:graphicData uri="http://schemas.openxmlformats.org/drawingml/2006/table">
            <a:tbl>
              <a:tblPr bandRow="1">
                <a:tableStyleId>{5C22544A-7EE6-4342-B048-85BDC9FD1C3A}</a:tableStyleId>
              </a:tblPr>
              <a:tblGrid>
                <a:gridCol w="1016000"/>
                <a:gridCol w="1016000"/>
                <a:gridCol w="1016000"/>
                <a:gridCol w="1016000"/>
                <a:gridCol w="1016000"/>
                <a:gridCol w="1016000"/>
              </a:tblGrid>
              <a:tr h="370840">
                <a:tc>
                  <a:txBody>
                    <a:bodyPr/>
                    <a:lstStyle/>
                    <a:p>
                      <a:r>
                        <a:rPr lang="en-IN" b="1" dirty="0" smtClean="0"/>
                        <a:t>D1</a:t>
                      </a:r>
                      <a:endParaRPr lang="en-IN" b="1" dirty="0"/>
                    </a:p>
                  </a:txBody>
                  <a:tcPr/>
                </a:tc>
                <a:tc>
                  <a:txBody>
                    <a:bodyPr/>
                    <a:lstStyle/>
                    <a:p>
                      <a:r>
                        <a:rPr lang="en-IN" b="1" dirty="0" smtClean="0"/>
                        <a:t>S1</a:t>
                      </a:r>
                      <a:endParaRPr lang="en-IN" b="1" dirty="0"/>
                    </a:p>
                  </a:txBody>
                  <a:tcPr/>
                </a:tc>
                <a:tc>
                  <a:txBody>
                    <a:bodyPr/>
                    <a:lstStyle/>
                    <a:p>
                      <a:r>
                        <a:rPr lang="en-IN" b="1" dirty="0" smtClean="0"/>
                        <a:t>S10</a:t>
                      </a:r>
                      <a:endParaRPr lang="en-IN" b="1" dirty="0"/>
                    </a:p>
                  </a:txBody>
                  <a:tcPr/>
                </a:tc>
                <a:tc>
                  <a:txBody>
                    <a:bodyPr/>
                    <a:lstStyle/>
                    <a:p>
                      <a:r>
                        <a:rPr lang="en-IN" b="1" dirty="0" smtClean="0"/>
                        <a:t>S13</a:t>
                      </a:r>
                      <a:endParaRPr lang="en-IN" b="1" dirty="0"/>
                    </a:p>
                  </a:txBody>
                  <a:tcPr/>
                </a:tc>
                <a:tc>
                  <a:txBody>
                    <a:bodyPr/>
                    <a:lstStyle/>
                    <a:p>
                      <a:r>
                        <a:rPr lang="en-IN" b="1" dirty="0" smtClean="0"/>
                        <a:t>S17</a:t>
                      </a:r>
                      <a:endParaRPr lang="en-IN" b="1" dirty="0"/>
                    </a:p>
                  </a:txBody>
                  <a:tcPr/>
                </a:tc>
                <a:tc>
                  <a:txBody>
                    <a:bodyPr/>
                    <a:lstStyle/>
                    <a:p>
                      <a:r>
                        <a:rPr lang="en-IN" b="1" dirty="0" smtClean="0"/>
                        <a:t>D1</a:t>
                      </a:r>
                      <a:endParaRPr lang="en-IN" b="1" dirty="0"/>
                    </a:p>
                  </a:txBody>
                  <a:tcPr/>
                </a:tc>
              </a:tr>
              <a:tr h="370840">
                <a:tc>
                  <a:txBody>
                    <a:bodyPr/>
                    <a:lstStyle/>
                    <a:p>
                      <a:r>
                        <a:rPr lang="en-IN" b="1" dirty="0" smtClean="0"/>
                        <a:t>D1</a:t>
                      </a:r>
                      <a:endParaRPr lang="en-IN" b="1" dirty="0"/>
                    </a:p>
                  </a:txBody>
                  <a:tcPr/>
                </a:tc>
                <a:tc>
                  <a:txBody>
                    <a:bodyPr/>
                    <a:lstStyle/>
                    <a:p>
                      <a:r>
                        <a:rPr lang="en-IN" b="1" dirty="0" smtClean="0"/>
                        <a:t>S9</a:t>
                      </a:r>
                      <a:endParaRPr lang="en-IN" b="1" dirty="0"/>
                    </a:p>
                  </a:txBody>
                  <a:tcPr/>
                </a:tc>
                <a:tc>
                  <a:txBody>
                    <a:bodyPr/>
                    <a:lstStyle/>
                    <a:p>
                      <a:r>
                        <a:rPr lang="en-IN" b="1" dirty="0" smtClean="0"/>
                        <a:t>S7</a:t>
                      </a:r>
                      <a:endParaRPr lang="en-IN" b="1" dirty="0"/>
                    </a:p>
                  </a:txBody>
                  <a:tcPr/>
                </a:tc>
                <a:tc>
                  <a:txBody>
                    <a:bodyPr/>
                    <a:lstStyle/>
                    <a:p>
                      <a:r>
                        <a:rPr lang="en-IN" b="1" dirty="0" smtClean="0"/>
                        <a:t>S6</a:t>
                      </a:r>
                      <a:endParaRPr lang="en-IN" b="1" dirty="0"/>
                    </a:p>
                  </a:txBody>
                  <a:tcPr/>
                </a:tc>
                <a:tc>
                  <a:txBody>
                    <a:bodyPr/>
                    <a:lstStyle/>
                    <a:p>
                      <a:r>
                        <a:rPr lang="en-IN" b="1" dirty="0" smtClean="0"/>
                        <a:t>D1</a:t>
                      </a:r>
                      <a:endParaRPr lang="en-IN" b="1" dirty="0"/>
                    </a:p>
                  </a:txBody>
                  <a:tcPr/>
                </a:tc>
                <a:tc>
                  <a:txBody>
                    <a:bodyPr/>
                    <a:lstStyle/>
                    <a:p>
                      <a:endParaRPr lang="en-IN" b="1" dirty="0"/>
                    </a:p>
                  </a:txBody>
                  <a:tcPr/>
                </a:tc>
              </a:tr>
              <a:tr h="370840">
                <a:tc>
                  <a:txBody>
                    <a:bodyPr/>
                    <a:lstStyle/>
                    <a:p>
                      <a:r>
                        <a:rPr lang="en-IN" b="1" dirty="0" smtClean="0"/>
                        <a:t>D1</a:t>
                      </a:r>
                      <a:endParaRPr lang="en-IN" b="1" dirty="0"/>
                    </a:p>
                  </a:txBody>
                  <a:tcPr/>
                </a:tc>
                <a:tc>
                  <a:txBody>
                    <a:bodyPr/>
                    <a:lstStyle/>
                    <a:p>
                      <a:r>
                        <a:rPr lang="en-IN" b="1" dirty="0" smtClean="0"/>
                        <a:t>S89</a:t>
                      </a:r>
                      <a:endParaRPr lang="en-IN" b="1" dirty="0"/>
                    </a:p>
                  </a:txBody>
                  <a:tcPr/>
                </a:tc>
                <a:tc>
                  <a:txBody>
                    <a:bodyPr/>
                    <a:lstStyle/>
                    <a:p>
                      <a:r>
                        <a:rPr lang="en-IN" b="1" dirty="0" smtClean="0"/>
                        <a:t>S11</a:t>
                      </a:r>
                      <a:endParaRPr lang="en-IN" b="1" dirty="0"/>
                    </a:p>
                  </a:txBody>
                  <a:tcPr/>
                </a:tc>
                <a:tc>
                  <a:txBody>
                    <a:bodyPr/>
                    <a:lstStyle/>
                    <a:p>
                      <a:r>
                        <a:rPr lang="en-IN" b="1" dirty="0" smtClean="0"/>
                        <a:t>D1</a:t>
                      </a:r>
                      <a:endParaRPr lang="en-IN" b="1" dirty="0"/>
                    </a:p>
                  </a:txBody>
                  <a:tcPr/>
                </a:tc>
                <a:tc>
                  <a:txBody>
                    <a:bodyPr/>
                    <a:lstStyle/>
                    <a:p>
                      <a:endParaRPr lang="en-IN" b="1"/>
                    </a:p>
                  </a:txBody>
                  <a:tcPr/>
                </a:tc>
                <a:tc>
                  <a:txBody>
                    <a:bodyPr/>
                    <a:lstStyle/>
                    <a:p>
                      <a:endParaRPr lang="en-IN" b="1"/>
                    </a:p>
                  </a:txBody>
                  <a:tcPr/>
                </a:tc>
              </a:tr>
              <a:tr h="370840">
                <a:tc>
                  <a:txBody>
                    <a:bodyPr/>
                    <a:lstStyle/>
                    <a:p>
                      <a:r>
                        <a:rPr lang="en-IN" b="1" dirty="0" smtClean="0"/>
                        <a:t>D1</a:t>
                      </a:r>
                      <a:endParaRPr lang="en-IN" b="1" dirty="0"/>
                    </a:p>
                  </a:txBody>
                  <a:tcPr/>
                </a:tc>
                <a:tc>
                  <a:txBody>
                    <a:bodyPr/>
                    <a:lstStyle/>
                    <a:p>
                      <a:r>
                        <a:rPr lang="en-IN" b="1" dirty="0" smtClean="0"/>
                        <a:t>S15</a:t>
                      </a:r>
                      <a:endParaRPr lang="en-IN" b="1" dirty="0"/>
                    </a:p>
                  </a:txBody>
                  <a:tcPr/>
                </a:tc>
                <a:tc>
                  <a:txBody>
                    <a:bodyPr/>
                    <a:lstStyle/>
                    <a:p>
                      <a:r>
                        <a:rPr lang="en-IN" b="1" dirty="0" smtClean="0"/>
                        <a:t>S5</a:t>
                      </a:r>
                      <a:endParaRPr lang="en-IN" b="1" dirty="0"/>
                    </a:p>
                  </a:txBody>
                  <a:tcPr/>
                </a:tc>
                <a:tc>
                  <a:txBody>
                    <a:bodyPr/>
                    <a:lstStyle/>
                    <a:p>
                      <a:r>
                        <a:rPr lang="en-IN" b="1" dirty="0" smtClean="0"/>
                        <a:t>S8</a:t>
                      </a:r>
                      <a:endParaRPr lang="en-IN" b="1" dirty="0"/>
                    </a:p>
                  </a:txBody>
                  <a:tcPr/>
                </a:tc>
                <a:tc>
                  <a:txBody>
                    <a:bodyPr/>
                    <a:lstStyle/>
                    <a:p>
                      <a:r>
                        <a:rPr lang="en-IN" b="1" dirty="0" smtClean="0"/>
                        <a:t>S63</a:t>
                      </a:r>
                      <a:endParaRPr lang="en-IN" b="1" dirty="0"/>
                    </a:p>
                  </a:txBody>
                  <a:tcPr/>
                </a:tc>
                <a:tc>
                  <a:txBody>
                    <a:bodyPr/>
                    <a:lstStyle/>
                    <a:p>
                      <a:r>
                        <a:rPr lang="en-IN" b="1" dirty="0" smtClean="0"/>
                        <a:t>D1</a:t>
                      </a:r>
                      <a:endParaRPr lang="en-IN" b="1" dirty="0"/>
                    </a:p>
                  </a:txBody>
                  <a:tcPr/>
                </a:tc>
              </a:tr>
            </a:tbl>
          </a:graphicData>
        </a:graphic>
      </p:graphicFrame>
      <p:sp>
        <p:nvSpPr>
          <p:cNvPr id="7" name="Line Callout 2 6"/>
          <p:cNvSpPr/>
          <p:nvPr/>
        </p:nvSpPr>
        <p:spPr>
          <a:xfrm>
            <a:off x="2786050" y="2786058"/>
            <a:ext cx="2220911" cy="356124"/>
          </a:xfrm>
          <a:prstGeom prst="borderCallout2">
            <a:avLst>
              <a:gd name="adj1" fmla="val 18750"/>
              <a:gd name="adj2" fmla="val -8333"/>
              <a:gd name="adj3" fmla="val 18750"/>
              <a:gd name="adj4" fmla="val -16667"/>
              <a:gd name="adj5" fmla="val 139921"/>
              <a:gd name="adj6" fmla="val -424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Depot 1</a:t>
            </a:r>
            <a:endParaRPr lang="en-US" sz="160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00034" y="1928802"/>
            <a:ext cx="8229600" cy="4525963"/>
          </a:xfrm>
        </p:spPr>
        <p:txBody>
          <a:bodyPr>
            <a:normAutofit/>
          </a:bodyPr>
          <a:lstStyle/>
          <a:p>
            <a:pPr>
              <a:buFont typeface="Wingdings" pitchFamily="2" charset="2"/>
              <a:buChar char="v"/>
            </a:pPr>
            <a:r>
              <a:rPr lang="en-US" sz="2800" dirty="0" smtClean="0"/>
              <a:t>Fitness function</a:t>
            </a:r>
          </a:p>
          <a:p>
            <a:pPr lvl="1">
              <a:buFont typeface="Wingdings" pitchFamily="2" charset="2"/>
              <a:buChar char="v"/>
            </a:pPr>
            <a:r>
              <a:rPr lang="en-US" sz="2000" dirty="0" smtClean="0"/>
              <a:t>Fitness of a route = Total Trip Time + Penalty added for every constraint violation</a:t>
            </a:r>
            <a:endParaRPr lang="en-IN" sz="2000" dirty="0" smtClean="0"/>
          </a:p>
          <a:p>
            <a:pPr lvl="1">
              <a:buFont typeface="Wingdings" pitchFamily="2" charset="2"/>
              <a:buChar char="v"/>
            </a:pPr>
            <a:r>
              <a:rPr lang="en-IN" sz="2000" dirty="0" smtClean="0"/>
              <a:t>Fitness of a solution =</a:t>
            </a:r>
            <a:r>
              <a:rPr lang="el-GR" sz="2000" dirty="0" smtClean="0"/>
              <a:t>Σ</a:t>
            </a:r>
            <a:r>
              <a:rPr lang="en-IN" sz="2000" dirty="0" smtClean="0"/>
              <a:t> (Fitness of Routes)</a:t>
            </a:r>
          </a:p>
          <a:p>
            <a:pPr lvl="1">
              <a:buNone/>
            </a:pPr>
            <a:endParaRPr lang="en-IN" sz="2000" dirty="0" smtClean="0"/>
          </a:p>
          <a:p>
            <a:pPr>
              <a:buFont typeface="Wingdings" pitchFamily="2" charset="2"/>
              <a:buChar char="v"/>
            </a:pPr>
            <a:r>
              <a:rPr lang="en-IN" sz="2800" dirty="0" smtClean="0"/>
              <a:t>Elite population</a:t>
            </a:r>
          </a:p>
          <a:p>
            <a:pPr lvl="1">
              <a:buFont typeface="Wingdings" pitchFamily="2" charset="2"/>
              <a:buChar char="v"/>
            </a:pPr>
            <a:r>
              <a:rPr lang="en-US" sz="2000" dirty="0" smtClean="0"/>
              <a:t>Top N% of the fittest population is passed on as parents for   crossover, mutation functions.</a:t>
            </a:r>
          </a:p>
          <a:p>
            <a:pPr marL="256032" lvl="1" indent="0">
              <a:buNone/>
            </a:pPr>
            <a:endParaRPr lang="en-US" sz="2000" dirty="0" smtClean="0"/>
          </a:p>
        </p:txBody>
      </p:sp>
      <p:sp>
        <p:nvSpPr>
          <p:cNvPr id="3" name="Title 2"/>
          <p:cNvSpPr>
            <a:spLocks noGrp="1"/>
          </p:cNvSpPr>
          <p:nvPr>
            <p:ph type="title"/>
          </p:nvPr>
        </p:nvSpPr>
        <p:spPr/>
        <p:txBody>
          <a:bodyPr/>
          <a:lstStyle/>
          <a:p>
            <a:r>
              <a:rPr lang="en-US" dirty="0" smtClean="0"/>
              <a:t>Approach (</a:t>
            </a:r>
            <a:r>
              <a:rPr lang="en-US" dirty="0" err="1" smtClean="0"/>
              <a:t>contd</a:t>
            </a:r>
            <a:r>
              <a:rPr lang="en-US" dirty="0" smtClean="0"/>
              <a:t>):</a:t>
            </a:r>
            <a:endParaRPr lang="en-IN" dirty="0"/>
          </a:p>
        </p:txBody>
      </p:sp>
      <p:pic>
        <p:nvPicPr>
          <p:cNvPr id="12" name="Picture 2" descr="C:\Users\dt86894\Desktop\GA\Fitness-logo.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10486" y="-387424"/>
            <a:ext cx="2786050" cy="278605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buFont typeface="Wingdings" pitchFamily="2" charset="2"/>
              <a:buChar char="v"/>
            </a:pPr>
            <a:r>
              <a:rPr lang="en-US" dirty="0" smtClean="0"/>
              <a:t>Crossover function</a:t>
            </a:r>
          </a:p>
          <a:p>
            <a:pPr>
              <a:buNone/>
            </a:pPr>
            <a:endParaRPr lang="en-IN" sz="800" dirty="0" smtClean="0"/>
          </a:p>
          <a:p>
            <a:pPr>
              <a:buNone/>
            </a:pPr>
            <a:r>
              <a:rPr lang="en-IN" sz="2000" dirty="0" smtClean="0"/>
              <a:t>Step 1:For every depot</a:t>
            </a:r>
          </a:p>
          <a:p>
            <a:pPr>
              <a:buNone/>
            </a:pPr>
            <a:r>
              <a:rPr lang="en-IN" sz="2000" dirty="0" smtClean="0"/>
              <a:t>Step 2:Randomly select 2 parent(solutions) from the elite population given depot</a:t>
            </a:r>
          </a:p>
          <a:p>
            <a:pPr>
              <a:buNone/>
            </a:pPr>
            <a:r>
              <a:rPr lang="en-IN" sz="2000" dirty="0" smtClean="0"/>
              <a:t>Step 3:Randomly select 90 to 95 % stops from the cluster of given depot</a:t>
            </a:r>
          </a:p>
          <a:p>
            <a:pPr>
              <a:buNone/>
            </a:pPr>
            <a:r>
              <a:rPr lang="en-IN" sz="2000" dirty="0" smtClean="0"/>
              <a:t>Step 4: Randomly pick 2 stops from step 2 and swap their positions in both the solution</a:t>
            </a:r>
          </a:p>
          <a:p>
            <a:pPr>
              <a:buNone/>
            </a:pPr>
            <a:r>
              <a:rPr lang="en-IN" sz="2000" dirty="0" smtClean="0"/>
              <a:t>Step 4:Repeat step 4 till you expire all stops selected by step 3</a:t>
            </a:r>
          </a:p>
          <a:p>
            <a:pPr>
              <a:buNone/>
            </a:pPr>
            <a:r>
              <a:rPr lang="en-IN" sz="2000" dirty="0" smtClean="0"/>
              <a:t>Step 5:Add the 2 new solutions in next generation population</a:t>
            </a:r>
          </a:p>
          <a:p>
            <a:pPr>
              <a:buNone/>
            </a:pPr>
            <a:r>
              <a:rPr lang="en-IN" sz="2000" dirty="0" smtClean="0"/>
              <a:t>Step 6: Keep this loop on for initial population size</a:t>
            </a:r>
          </a:p>
        </p:txBody>
      </p:sp>
      <p:sp>
        <p:nvSpPr>
          <p:cNvPr id="3" name="Title 2"/>
          <p:cNvSpPr>
            <a:spLocks noGrp="1"/>
          </p:cNvSpPr>
          <p:nvPr>
            <p:ph type="title"/>
          </p:nvPr>
        </p:nvSpPr>
        <p:spPr/>
        <p:txBody>
          <a:bodyPr/>
          <a:lstStyle/>
          <a:p>
            <a:r>
              <a:rPr lang="en-US" dirty="0" smtClean="0"/>
              <a:t>Approach (</a:t>
            </a:r>
            <a:r>
              <a:rPr lang="en-US" dirty="0" err="1" smtClean="0"/>
              <a:t>contd</a:t>
            </a:r>
            <a:r>
              <a:rPr lang="en-US" dirty="0" smtClean="0"/>
              <a: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effectLst>
                  <a:outerShdw blurRad="38100" dist="38100" dir="2700000" algn="tl">
                    <a:srgbClr val="000000">
                      <a:alpha val="43137"/>
                    </a:srgbClr>
                  </a:outerShdw>
                </a:effectLst>
              </a:rPr>
              <a:t>Business Problem </a:t>
            </a:r>
            <a:endParaRPr lang="en-IN"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14480" y="1785926"/>
            <a:ext cx="928694" cy="78105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57290" y="3086978"/>
            <a:ext cx="781200" cy="781200"/>
          </a:xfrm>
          <a:prstGeom prst="rect">
            <a:avLst/>
          </a:prstGeom>
        </p:spPr>
      </p:pic>
      <p:sp>
        <p:nvSpPr>
          <p:cNvPr id="11" name="Rectangle 10"/>
          <p:cNvSpPr/>
          <p:nvPr/>
        </p:nvSpPr>
        <p:spPr>
          <a:xfrm>
            <a:off x="3286116" y="3500438"/>
            <a:ext cx="5500726" cy="677108"/>
          </a:xfrm>
          <a:prstGeom prst="rect">
            <a:avLst/>
          </a:prstGeom>
        </p:spPr>
        <p:txBody>
          <a:bodyPr wrap="square">
            <a:spAutoFit/>
          </a:bodyPr>
          <a:lstStyle/>
          <a:p>
            <a:r>
              <a:rPr lang="en-US" altLang="en-US" dirty="0" smtClean="0">
                <a:latin typeface="+mn-lt"/>
              </a:rPr>
              <a:t> </a:t>
            </a:r>
            <a:r>
              <a:rPr lang="en-US" altLang="en-US" sz="2000" dirty="0" smtClean="0"/>
              <a:t>Residential </a:t>
            </a:r>
            <a:r>
              <a:rPr lang="en-US" altLang="en-US" sz="2000" dirty="0" smtClean="0">
                <a:latin typeface="+mn-lt"/>
              </a:rPr>
              <a:t>and Commercial Cleaning </a:t>
            </a:r>
          </a:p>
          <a:p>
            <a:endParaRPr lang="en-US" dirty="0"/>
          </a:p>
        </p:txBody>
      </p:sp>
      <p:grpSp>
        <p:nvGrpSpPr>
          <p:cNvPr id="12" name="Group 11"/>
          <p:cNvGrpSpPr/>
          <p:nvPr/>
        </p:nvGrpSpPr>
        <p:grpSpPr>
          <a:xfrm>
            <a:off x="2143108" y="4643446"/>
            <a:ext cx="6812004" cy="781200"/>
            <a:chOff x="1857356" y="4643446"/>
            <a:chExt cx="6812004" cy="781200"/>
          </a:xfrm>
        </p:grpSpPr>
        <p:pic>
          <p:nvPicPr>
            <p:cNvPr id="13" name="Picture 1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57356" y="4643446"/>
              <a:ext cx="780436" cy="781200"/>
            </a:xfrm>
            <a:prstGeom prst="rect">
              <a:avLst/>
            </a:prstGeom>
          </p:spPr>
        </p:pic>
        <p:sp>
          <p:nvSpPr>
            <p:cNvPr id="14" name="TextBox 13"/>
            <p:cNvSpPr txBox="1"/>
            <p:nvPr/>
          </p:nvSpPr>
          <p:spPr>
            <a:xfrm>
              <a:off x="3020057" y="4829951"/>
              <a:ext cx="5649303" cy="400110"/>
            </a:xfrm>
            <a:prstGeom prst="rect">
              <a:avLst/>
            </a:prstGeom>
            <a:noFill/>
          </p:spPr>
          <p:txBody>
            <a:bodyPr wrap="none" rtlCol="0">
              <a:spAutoFit/>
            </a:bodyPr>
            <a:lstStyle/>
            <a:p>
              <a:r>
                <a:rPr lang="en-US" dirty="0">
                  <a:latin typeface="+mn-lt"/>
                </a:rPr>
                <a:t> </a:t>
              </a:r>
              <a:r>
                <a:rPr lang="en-US" sz="2000" dirty="0" smtClean="0">
                  <a:latin typeface="+mn-lt"/>
                </a:rPr>
                <a:t>Travel Time </a:t>
              </a:r>
              <a:r>
                <a:rPr lang="en-US" sz="2000" dirty="0"/>
                <a:t>+</a:t>
              </a:r>
              <a:r>
                <a:rPr lang="en-US" sz="2000" dirty="0" smtClean="0">
                  <a:latin typeface="+mn-lt"/>
                </a:rPr>
                <a:t> </a:t>
              </a:r>
              <a:r>
                <a:rPr lang="en-US" altLang="en-US" sz="2000" dirty="0" smtClean="0"/>
                <a:t>Vehicles</a:t>
              </a:r>
              <a:r>
                <a:rPr lang="en-US" sz="2000" dirty="0" smtClean="0">
                  <a:latin typeface="+mn-lt"/>
                </a:rPr>
                <a:t> </a:t>
              </a:r>
              <a:r>
                <a:rPr lang="en-US" sz="2000" dirty="0"/>
                <a:t>=</a:t>
              </a:r>
              <a:r>
                <a:rPr lang="en-US" sz="2000" dirty="0" smtClean="0">
                  <a:latin typeface="+mn-lt"/>
                </a:rPr>
                <a:t> Money (Expense) </a:t>
              </a:r>
              <a:endParaRPr lang="en-US" sz="2000" dirty="0">
                <a:latin typeface="+mn-lt"/>
              </a:endParaRPr>
            </a:p>
          </p:txBody>
        </p:sp>
      </p:grpSp>
      <p:pic>
        <p:nvPicPr>
          <p:cNvPr id="1026" name="Picture 2" descr="C:\Users\Dell\AppData\Local\Microsoft\Windows\INetCache\IE\L0L8R5RW\Yakking-about-Your-Life-is-Not-Necessarily-Interesting-to-the-Cleaner[1].gif"/>
          <p:cNvPicPr>
            <a:picLocks noChangeAspect="1" noChangeArrowheads="1"/>
          </p:cNvPicPr>
          <p:nvPr/>
        </p:nvPicPr>
        <p:blipFill>
          <a:blip r:embed="rId5" cstate="print"/>
          <a:srcRect/>
          <a:stretch>
            <a:fillRect/>
          </a:stretch>
        </p:blipFill>
        <p:spPr bwMode="auto">
          <a:xfrm>
            <a:off x="2214546" y="3000372"/>
            <a:ext cx="781200" cy="906910"/>
          </a:xfrm>
          <a:prstGeom prst="rect">
            <a:avLst/>
          </a:prstGeom>
          <a:noFill/>
        </p:spPr>
      </p:pic>
      <p:pic>
        <p:nvPicPr>
          <p:cNvPr id="1029" name="Picture 5" descr="C:\Users\Dell\AppData\Local\Microsoft\Windows\INetCache\IE\RCRU6LJS\Pictograms-nps-motor_bike_trail-2.svg[1].png"/>
          <p:cNvPicPr>
            <a:picLocks noChangeAspect="1" noChangeArrowheads="1"/>
          </p:cNvPicPr>
          <p:nvPr/>
        </p:nvPicPr>
        <p:blipFill>
          <a:blip r:embed="rId6" cstate="print"/>
          <a:srcRect/>
          <a:stretch>
            <a:fillRect/>
          </a:stretch>
        </p:blipFill>
        <p:spPr bwMode="auto">
          <a:xfrm>
            <a:off x="1357290" y="4643446"/>
            <a:ext cx="781200" cy="709762"/>
          </a:xfrm>
          <a:prstGeom prst="rect">
            <a:avLst/>
          </a:prstGeom>
          <a:noFill/>
        </p:spPr>
      </p:pic>
      <p:sp>
        <p:nvSpPr>
          <p:cNvPr id="22" name="TextBox 21"/>
          <p:cNvSpPr txBox="1"/>
          <p:nvPr/>
        </p:nvSpPr>
        <p:spPr>
          <a:xfrm>
            <a:off x="3214678" y="2000240"/>
            <a:ext cx="2313454" cy="400110"/>
          </a:xfrm>
          <a:prstGeom prst="rect">
            <a:avLst/>
          </a:prstGeom>
          <a:noFill/>
        </p:spPr>
        <p:txBody>
          <a:bodyPr wrap="none" rtlCol="0">
            <a:spAutoFit/>
          </a:bodyPr>
          <a:lstStyle/>
          <a:p>
            <a:r>
              <a:rPr lang="en-US" altLang="en-US" sz="2000" dirty="0" smtClean="0">
                <a:latin typeface="+mn-lt"/>
              </a:rPr>
              <a:t>  Spring Cleaning</a:t>
            </a:r>
            <a:endParaRPr lang="en-US" sz="2000" dirty="0">
              <a:latin typeface="+mn-lt"/>
            </a:endParaRPr>
          </a:p>
        </p:txBody>
      </p:sp>
    </p:spTree>
    <p:extLst>
      <p:ext uri="{BB962C8B-B14F-4D97-AF65-F5344CB8AC3E}">
        <p14:creationId xmlns:p14="http://schemas.microsoft.com/office/powerpoint/2010/main" xmlns="" val="773085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28596" y="3214687"/>
            <a:ext cx="8229600" cy="1143008"/>
          </a:xfrm>
        </p:spPr>
        <p:txBody>
          <a:bodyPr>
            <a:normAutofit/>
          </a:bodyPr>
          <a:lstStyle/>
          <a:p>
            <a:pPr>
              <a:buFont typeface="Wingdings" pitchFamily="2" charset="2"/>
              <a:buChar char="v"/>
            </a:pPr>
            <a:r>
              <a:rPr lang="en-IN" sz="2000" dirty="0" smtClean="0"/>
              <a:t>Randomly selected set of stops</a:t>
            </a:r>
          </a:p>
          <a:p>
            <a:pPr>
              <a:buFont typeface="Wingdings" pitchFamily="2" charset="2"/>
              <a:buChar char="v"/>
            </a:pPr>
            <a:r>
              <a:rPr lang="en-IN" sz="2000" dirty="0" smtClean="0"/>
              <a:t>S1,S9,S89,S11</a:t>
            </a:r>
          </a:p>
          <a:p>
            <a:pPr>
              <a:buFont typeface="Wingdings" pitchFamily="2" charset="2"/>
              <a:buChar char="v"/>
            </a:pPr>
            <a:r>
              <a:rPr lang="en-IN" sz="2000" dirty="0" smtClean="0"/>
              <a:t>Now swap 2 stops at a time</a:t>
            </a:r>
            <a:endParaRPr lang="en-IN" sz="2000" dirty="0"/>
          </a:p>
        </p:txBody>
      </p:sp>
      <p:sp>
        <p:nvSpPr>
          <p:cNvPr id="2" name="Title 1"/>
          <p:cNvSpPr>
            <a:spLocks noGrp="1"/>
          </p:cNvSpPr>
          <p:nvPr>
            <p:ph type="title"/>
          </p:nvPr>
        </p:nvSpPr>
        <p:spPr/>
        <p:txBody>
          <a:bodyPr/>
          <a:lstStyle/>
          <a:p>
            <a:r>
              <a:rPr lang="en-IN" dirty="0" smtClean="0"/>
              <a:t>Sample Cross Over Operation</a:t>
            </a:r>
            <a:endParaRPr lang="en-IN" dirty="0"/>
          </a:p>
        </p:txBody>
      </p:sp>
      <p:graphicFrame>
        <p:nvGraphicFramePr>
          <p:cNvPr id="9" name="Table 8"/>
          <p:cNvGraphicFramePr>
            <a:graphicFrameLocks noGrp="1"/>
          </p:cNvGraphicFramePr>
          <p:nvPr/>
        </p:nvGraphicFramePr>
        <p:xfrm>
          <a:off x="285720" y="1500174"/>
          <a:ext cx="3714774" cy="1483360"/>
        </p:xfrm>
        <a:graphic>
          <a:graphicData uri="http://schemas.openxmlformats.org/drawingml/2006/table">
            <a:tbl>
              <a:tblPr bandRow="1">
                <a:tableStyleId>{5C22544A-7EE6-4342-B048-85BDC9FD1C3A}</a:tableStyleId>
              </a:tblPr>
              <a:tblGrid>
                <a:gridCol w="619129"/>
                <a:gridCol w="619129"/>
                <a:gridCol w="619129"/>
                <a:gridCol w="619129"/>
                <a:gridCol w="619129"/>
                <a:gridCol w="619129"/>
              </a:tblGrid>
              <a:tr h="370840">
                <a:tc>
                  <a:txBody>
                    <a:bodyPr/>
                    <a:lstStyle/>
                    <a:p>
                      <a:r>
                        <a:rPr lang="en-IN" b="1" dirty="0" smtClean="0"/>
                        <a:t>D1</a:t>
                      </a:r>
                      <a:endParaRPr lang="en-IN" b="1" dirty="0"/>
                    </a:p>
                  </a:txBody>
                  <a:tcPr/>
                </a:tc>
                <a:tc>
                  <a:txBody>
                    <a:bodyPr/>
                    <a:lstStyle/>
                    <a:p>
                      <a:r>
                        <a:rPr lang="en-IN" b="1" dirty="0" smtClean="0"/>
                        <a:t>S1</a:t>
                      </a:r>
                      <a:endParaRPr lang="en-IN" b="1" dirty="0"/>
                    </a:p>
                  </a:txBody>
                  <a:tcPr/>
                </a:tc>
                <a:tc>
                  <a:txBody>
                    <a:bodyPr/>
                    <a:lstStyle/>
                    <a:p>
                      <a:r>
                        <a:rPr lang="en-IN" b="1" dirty="0" smtClean="0"/>
                        <a:t>S10</a:t>
                      </a:r>
                      <a:endParaRPr lang="en-IN" b="1" dirty="0"/>
                    </a:p>
                  </a:txBody>
                  <a:tcPr/>
                </a:tc>
                <a:tc>
                  <a:txBody>
                    <a:bodyPr/>
                    <a:lstStyle/>
                    <a:p>
                      <a:r>
                        <a:rPr lang="en-IN" b="1" dirty="0" smtClean="0"/>
                        <a:t>S13</a:t>
                      </a:r>
                      <a:endParaRPr lang="en-IN" b="1" dirty="0"/>
                    </a:p>
                  </a:txBody>
                  <a:tcPr/>
                </a:tc>
                <a:tc>
                  <a:txBody>
                    <a:bodyPr/>
                    <a:lstStyle/>
                    <a:p>
                      <a:r>
                        <a:rPr lang="en-IN" b="1" dirty="0" smtClean="0"/>
                        <a:t>S17</a:t>
                      </a:r>
                      <a:endParaRPr lang="en-IN" b="1" dirty="0"/>
                    </a:p>
                  </a:txBody>
                  <a:tcPr/>
                </a:tc>
                <a:tc>
                  <a:txBody>
                    <a:bodyPr/>
                    <a:lstStyle/>
                    <a:p>
                      <a:r>
                        <a:rPr lang="en-IN" b="1" dirty="0" smtClean="0"/>
                        <a:t>D1</a:t>
                      </a:r>
                      <a:endParaRPr lang="en-IN" b="1" dirty="0"/>
                    </a:p>
                  </a:txBody>
                  <a:tcPr/>
                </a:tc>
              </a:tr>
              <a:tr h="370840">
                <a:tc>
                  <a:txBody>
                    <a:bodyPr/>
                    <a:lstStyle/>
                    <a:p>
                      <a:r>
                        <a:rPr lang="en-IN" b="1" dirty="0" smtClean="0"/>
                        <a:t>D1</a:t>
                      </a:r>
                      <a:endParaRPr lang="en-IN" b="1" dirty="0"/>
                    </a:p>
                  </a:txBody>
                  <a:tcPr/>
                </a:tc>
                <a:tc>
                  <a:txBody>
                    <a:bodyPr/>
                    <a:lstStyle/>
                    <a:p>
                      <a:r>
                        <a:rPr lang="en-IN" b="1" dirty="0" smtClean="0"/>
                        <a:t>S9</a:t>
                      </a:r>
                      <a:endParaRPr lang="en-IN" b="1" dirty="0"/>
                    </a:p>
                  </a:txBody>
                  <a:tcPr/>
                </a:tc>
                <a:tc>
                  <a:txBody>
                    <a:bodyPr/>
                    <a:lstStyle/>
                    <a:p>
                      <a:r>
                        <a:rPr lang="en-IN" b="1" dirty="0" smtClean="0"/>
                        <a:t>S7</a:t>
                      </a:r>
                      <a:endParaRPr lang="en-IN" b="1" dirty="0"/>
                    </a:p>
                  </a:txBody>
                  <a:tcPr/>
                </a:tc>
                <a:tc>
                  <a:txBody>
                    <a:bodyPr/>
                    <a:lstStyle/>
                    <a:p>
                      <a:r>
                        <a:rPr lang="en-IN" b="1" dirty="0" smtClean="0"/>
                        <a:t>S6</a:t>
                      </a:r>
                      <a:endParaRPr lang="en-IN" b="1" dirty="0"/>
                    </a:p>
                  </a:txBody>
                  <a:tcPr/>
                </a:tc>
                <a:tc>
                  <a:txBody>
                    <a:bodyPr/>
                    <a:lstStyle/>
                    <a:p>
                      <a:r>
                        <a:rPr lang="en-IN" b="1" dirty="0" smtClean="0"/>
                        <a:t>D1</a:t>
                      </a:r>
                      <a:endParaRPr lang="en-IN" b="1" dirty="0"/>
                    </a:p>
                  </a:txBody>
                  <a:tcPr/>
                </a:tc>
                <a:tc>
                  <a:txBody>
                    <a:bodyPr/>
                    <a:lstStyle/>
                    <a:p>
                      <a:endParaRPr lang="en-IN" b="1" dirty="0"/>
                    </a:p>
                  </a:txBody>
                  <a:tcPr/>
                </a:tc>
              </a:tr>
              <a:tr h="370840">
                <a:tc>
                  <a:txBody>
                    <a:bodyPr/>
                    <a:lstStyle/>
                    <a:p>
                      <a:r>
                        <a:rPr lang="en-IN" b="1" dirty="0" smtClean="0"/>
                        <a:t>D1</a:t>
                      </a:r>
                      <a:endParaRPr lang="en-IN" b="1" dirty="0"/>
                    </a:p>
                  </a:txBody>
                  <a:tcPr/>
                </a:tc>
                <a:tc>
                  <a:txBody>
                    <a:bodyPr/>
                    <a:lstStyle/>
                    <a:p>
                      <a:r>
                        <a:rPr lang="en-IN" b="1" dirty="0" smtClean="0"/>
                        <a:t>S89</a:t>
                      </a:r>
                      <a:endParaRPr lang="en-IN" b="1" dirty="0"/>
                    </a:p>
                  </a:txBody>
                  <a:tcPr/>
                </a:tc>
                <a:tc>
                  <a:txBody>
                    <a:bodyPr/>
                    <a:lstStyle/>
                    <a:p>
                      <a:r>
                        <a:rPr lang="en-IN" b="1" dirty="0" smtClean="0"/>
                        <a:t>S8</a:t>
                      </a:r>
                      <a:endParaRPr lang="en-IN" b="1" dirty="0"/>
                    </a:p>
                  </a:txBody>
                  <a:tcPr/>
                </a:tc>
                <a:tc>
                  <a:txBody>
                    <a:bodyPr/>
                    <a:lstStyle/>
                    <a:p>
                      <a:r>
                        <a:rPr lang="en-IN" b="1" dirty="0" smtClean="0"/>
                        <a:t>D1</a:t>
                      </a:r>
                      <a:endParaRPr lang="en-IN" b="1" dirty="0"/>
                    </a:p>
                  </a:txBody>
                  <a:tcPr/>
                </a:tc>
                <a:tc>
                  <a:txBody>
                    <a:bodyPr/>
                    <a:lstStyle/>
                    <a:p>
                      <a:endParaRPr lang="en-IN" b="1" dirty="0"/>
                    </a:p>
                  </a:txBody>
                  <a:tcPr/>
                </a:tc>
                <a:tc>
                  <a:txBody>
                    <a:bodyPr/>
                    <a:lstStyle/>
                    <a:p>
                      <a:endParaRPr lang="en-IN" b="1"/>
                    </a:p>
                  </a:txBody>
                  <a:tcPr/>
                </a:tc>
              </a:tr>
              <a:tr h="370840">
                <a:tc>
                  <a:txBody>
                    <a:bodyPr/>
                    <a:lstStyle/>
                    <a:p>
                      <a:r>
                        <a:rPr lang="en-IN" b="1" dirty="0" smtClean="0"/>
                        <a:t>D1</a:t>
                      </a:r>
                      <a:endParaRPr lang="en-IN" b="1" dirty="0"/>
                    </a:p>
                  </a:txBody>
                  <a:tcPr/>
                </a:tc>
                <a:tc>
                  <a:txBody>
                    <a:bodyPr/>
                    <a:lstStyle/>
                    <a:p>
                      <a:r>
                        <a:rPr lang="en-IN" b="1" dirty="0" smtClean="0"/>
                        <a:t>S15</a:t>
                      </a:r>
                      <a:endParaRPr lang="en-IN" b="1" dirty="0"/>
                    </a:p>
                  </a:txBody>
                  <a:tcPr/>
                </a:tc>
                <a:tc>
                  <a:txBody>
                    <a:bodyPr/>
                    <a:lstStyle/>
                    <a:p>
                      <a:r>
                        <a:rPr lang="en-IN" b="1" dirty="0" smtClean="0"/>
                        <a:t>S5</a:t>
                      </a:r>
                      <a:endParaRPr lang="en-IN" b="1" dirty="0"/>
                    </a:p>
                  </a:txBody>
                  <a:tcPr/>
                </a:tc>
                <a:tc>
                  <a:txBody>
                    <a:bodyPr/>
                    <a:lstStyle/>
                    <a:p>
                      <a:r>
                        <a:rPr lang="en-IN" b="1" dirty="0" smtClean="0"/>
                        <a:t>S11</a:t>
                      </a:r>
                      <a:endParaRPr lang="en-IN" b="1" dirty="0"/>
                    </a:p>
                  </a:txBody>
                  <a:tcPr/>
                </a:tc>
                <a:tc>
                  <a:txBody>
                    <a:bodyPr/>
                    <a:lstStyle/>
                    <a:p>
                      <a:r>
                        <a:rPr lang="en-IN" b="1" dirty="0" smtClean="0"/>
                        <a:t>S63</a:t>
                      </a:r>
                      <a:endParaRPr lang="en-IN" b="1" dirty="0"/>
                    </a:p>
                  </a:txBody>
                  <a:tcPr/>
                </a:tc>
                <a:tc>
                  <a:txBody>
                    <a:bodyPr/>
                    <a:lstStyle/>
                    <a:p>
                      <a:r>
                        <a:rPr lang="en-IN" b="1" dirty="0" smtClean="0"/>
                        <a:t>D1</a:t>
                      </a:r>
                      <a:endParaRPr lang="en-IN" b="1" dirty="0"/>
                    </a:p>
                  </a:txBody>
                  <a:tcPr/>
                </a:tc>
              </a:tr>
            </a:tbl>
          </a:graphicData>
        </a:graphic>
      </p:graphicFrame>
      <p:graphicFrame>
        <p:nvGraphicFramePr>
          <p:cNvPr id="6" name="Table 5"/>
          <p:cNvGraphicFramePr>
            <a:graphicFrameLocks noGrp="1"/>
          </p:cNvGraphicFramePr>
          <p:nvPr/>
        </p:nvGraphicFramePr>
        <p:xfrm>
          <a:off x="4572000" y="1500174"/>
          <a:ext cx="3714774" cy="1483360"/>
        </p:xfrm>
        <a:graphic>
          <a:graphicData uri="http://schemas.openxmlformats.org/drawingml/2006/table">
            <a:tbl>
              <a:tblPr bandRow="1">
                <a:tableStyleId>{5C22544A-7EE6-4342-B048-85BDC9FD1C3A}</a:tableStyleId>
              </a:tblPr>
              <a:tblGrid>
                <a:gridCol w="619129"/>
                <a:gridCol w="619129"/>
                <a:gridCol w="619129"/>
                <a:gridCol w="619129"/>
                <a:gridCol w="619129"/>
                <a:gridCol w="619129"/>
              </a:tblGrid>
              <a:tr h="370840">
                <a:tc>
                  <a:txBody>
                    <a:bodyPr/>
                    <a:lstStyle/>
                    <a:p>
                      <a:r>
                        <a:rPr lang="en-IN" b="1" dirty="0" smtClean="0"/>
                        <a:t>D1</a:t>
                      </a:r>
                      <a:endParaRPr lang="en-IN" b="1" dirty="0"/>
                    </a:p>
                  </a:txBody>
                  <a:tcPr/>
                </a:tc>
                <a:tc>
                  <a:txBody>
                    <a:bodyPr/>
                    <a:lstStyle/>
                    <a:p>
                      <a:r>
                        <a:rPr lang="en-IN" b="1" dirty="0" smtClean="0"/>
                        <a:t>S9</a:t>
                      </a:r>
                      <a:endParaRPr lang="en-IN" b="1" dirty="0"/>
                    </a:p>
                  </a:txBody>
                  <a:tcPr/>
                </a:tc>
                <a:tc>
                  <a:txBody>
                    <a:bodyPr/>
                    <a:lstStyle/>
                    <a:p>
                      <a:r>
                        <a:rPr lang="en-IN" b="1" dirty="0" smtClean="0"/>
                        <a:t>S5</a:t>
                      </a:r>
                      <a:endParaRPr lang="en-IN" b="1" dirty="0"/>
                    </a:p>
                  </a:txBody>
                  <a:tcPr/>
                </a:tc>
                <a:tc>
                  <a:txBody>
                    <a:bodyPr/>
                    <a:lstStyle/>
                    <a:p>
                      <a:r>
                        <a:rPr lang="en-IN" b="1" dirty="0" smtClean="0"/>
                        <a:t>S13</a:t>
                      </a:r>
                      <a:endParaRPr lang="en-IN" b="1" dirty="0"/>
                    </a:p>
                  </a:txBody>
                  <a:tcPr/>
                </a:tc>
                <a:tc>
                  <a:txBody>
                    <a:bodyPr/>
                    <a:lstStyle/>
                    <a:p>
                      <a:r>
                        <a:rPr lang="en-IN" b="1" dirty="0" smtClean="0"/>
                        <a:t>S63</a:t>
                      </a:r>
                      <a:endParaRPr lang="en-IN" b="1" dirty="0"/>
                    </a:p>
                  </a:txBody>
                  <a:tcPr/>
                </a:tc>
                <a:tc>
                  <a:txBody>
                    <a:bodyPr/>
                    <a:lstStyle/>
                    <a:p>
                      <a:r>
                        <a:rPr lang="en-IN" b="1" dirty="0" smtClean="0"/>
                        <a:t>D1</a:t>
                      </a:r>
                      <a:endParaRPr lang="en-IN" b="1" dirty="0"/>
                    </a:p>
                  </a:txBody>
                  <a:tcPr/>
                </a:tc>
              </a:tr>
              <a:tr h="370840">
                <a:tc>
                  <a:txBody>
                    <a:bodyPr/>
                    <a:lstStyle/>
                    <a:p>
                      <a:r>
                        <a:rPr lang="en-IN" b="1" dirty="0" smtClean="0"/>
                        <a:t>D1</a:t>
                      </a:r>
                      <a:endParaRPr lang="en-IN" b="1" dirty="0"/>
                    </a:p>
                  </a:txBody>
                  <a:tcPr/>
                </a:tc>
                <a:tc>
                  <a:txBody>
                    <a:bodyPr/>
                    <a:lstStyle/>
                    <a:p>
                      <a:r>
                        <a:rPr lang="en-IN" b="1" dirty="0" smtClean="0"/>
                        <a:t>S89</a:t>
                      </a:r>
                      <a:endParaRPr lang="en-IN" b="1" dirty="0"/>
                    </a:p>
                  </a:txBody>
                  <a:tcPr/>
                </a:tc>
                <a:tc>
                  <a:txBody>
                    <a:bodyPr/>
                    <a:lstStyle/>
                    <a:p>
                      <a:r>
                        <a:rPr lang="en-IN" b="1" dirty="0" smtClean="0"/>
                        <a:t>S17</a:t>
                      </a:r>
                      <a:endParaRPr lang="en-IN" b="1" dirty="0"/>
                    </a:p>
                  </a:txBody>
                  <a:tcPr/>
                </a:tc>
                <a:tc>
                  <a:txBody>
                    <a:bodyPr/>
                    <a:lstStyle/>
                    <a:p>
                      <a:r>
                        <a:rPr lang="en-IN" b="1" dirty="0" smtClean="0"/>
                        <a:t>S6</a:t>
                      </a:r>
                      <a:endParaRPr lang="en-IN" b="1" dirty="0"/>
                    </a:p>
                  </a:txBody>
                  <a:tcPr/>
                </a:tc>
                <a:tc>
                  <a:txBody>
                    <a:bodyPr/>
                    <a:lstStyle/>
                    <a:p>
                      <a:r>
                        <a:rPr lang="en-IN" b="1" dirty="0" smtClean="0"/>
                        <a:t>D1</a:t>
                      </a:r>
                      <a:endParaRPr lang="en-IN" b="1" dirty="0"/>
                    </a:p>
                  </a:txBody>
                  <a:tcPr/>
                </a:tc>
                <a:tc>
                  <a:txBody>
                    <a:bodyPr/>
                    <a:lstStyle/>
                    <a:p>
                      <a:endParaRPr lang="en-IN" b="1" dirty="0"/>
                    </a:p>
                  </a:txBody>
                  <a:tcPr/>
                </a:tc>
              </a:tr>
              <a:tr h="370840">
                <a:tc>
                  <a:txBody>
                    <a:bodyPr/>
                    <a:lstStyle/>
                    <a:p>
                      <a:r>
                        <a:rPr lang="en-IN" b="1" dirty="0" smtClean="0"/>
                        <a:t>D1</a:t>
                      </a:r>
                      <a:endParaRPr lang="en-IN" b="1" dirty="0"/>
                    </a:p>
                  </a:txBody>
                  <a:tcPr/>
                </a:tc>
                <a:tc>
                  <a:txBody>
                    <a:bodyPr/>
                    <a:lstStyle/>
                    <a:p>
                      <a:r>
                        <a:rPr lang="en-IN" b="1" dirty="0" smtClean="0"/>
                        <a:t>S1</a:t>
                      </a:r>
                      <a:endParaRPr lang="en-IN" b="1" dirty="0"/>
                    </a:p>
                  </a:txBody>
                  <a:tcPr/>
                </a:tc>
                <a:tc>
                  <a:txBody>
                    <a:bodyPr/>
                    <a:lstStyle/>
                    <a:p>
                      <a:r>
                        <a:rPr lang="en-IN" b="1" dirty="0" smtClean="0"/>
                        <a:t>S7</a:t>
                      </a:r>
                      <a:endParaRPr lang="en-IN" b="1" dirty="0"/>
                    </a:p>
                  </a:txBody>
                  <a:tcPr/>
                </a:tc>
                <a:tc>
                  <a:txBody>
                    <a:bodyPr/>
                    <a:lstStyle/>
                    <a:p>
                      <a:r>
                        <a:rPr lang="en-IN" b="1" dirty="0" smtClean="0"/>
                        <a:t>D1</a:t>
                      </a:r>
                      <a:endParaRPr lang="en-IN" b="1" dirty="0"/>
                    </a:p>
                  </a:txBody>
                  <a:tcPr/>
                </a:tc>
                <a:tc>
                  <a:txBody>
                    <a:bodyPr/>
                    <a:lstStyle/>
                    <a:p>
                      <a:endParaRPr lang="en-IN" b="1"/>
                    </a:p>
                  </a:txBody>
                  <a:tcPr/>
                </a:tc>
                <a:tc>
                  <a:txBody>
                    <a:bodyPr/>
                    <a:lstStyle/>
                    <a:p>
                      <a:endParaRPr lang="en-IN" b="1"/>
                    </a:p>
                  </a:txBody>
                  <a:tcPr/>
                </a:tc>
              </a:tr>
              <a:tr h="370840">
                <a:tc>
                  <a:txBody>
                    <a:bodyPr/>
                    <a:lstStyle/>
                    <a:p>
                      <a:r>
                        <a:rPr lang="en-IN" b="1" dirty="0" smtClean="0"/>
                        <a:t>D1</a:t>
                      </a:r>
                      <a:endParaRPr lang="en-IN" b="1" dirty="0"/>
                    </a:p>
                  </a:txBody>
                  <a:tcPr/>
                </a:tc>
                <a:tc>
                  <a:txBody>
                    <a:bodyPr/>
                    <a:lstStyle/>
                    <a:p>
                      <a:r>
                        <a:rPr lang="en-IN" b="1" dirty="0" smtClean="0"/>
                        <a:t>S10</a:t>
                      </a:r>
                      <a:endParaRPr lang="en-IN" b="1" dirty="0"/>
                    </a:p>
                  </a:txBody>
                  <a:tcPr/>
                </a:tc>
                <a:tc>
                  <a:txBody>
                    <a:bodyPr/>
                    <a:lstStyle/>
                    <a:p>
                      <a:r>
                        <a:rPr lang="en-IN" b="1" dirty="0" smtClean="0"/>
                        <a:t>S15</a:t>
                      </a:r>
                      <a:endParaRPr lang="en-IN" b="1" dirty="0"/>
                    </a:p>
                  </a:txBody>
                  <a:tcPr/>
                </a:tc>
                <a:tc>
                  <a:txBody>
                    <a:bodyPr/>
                    <a:lstStyle/>
                    <a:p>
                      <a:r>
                        <a:rPr lang="en-IN" b="1" dirty="0" smtClean="0"/>
                        <a:t>S8</a:t>
                      </a:r>
                      <a:endParaRPr lang="en-IN" b="1" dirty="0"/>
                    </a:p>
                  </a:txBody>
                  <a:tcPr/>
                </a:tc>
                <a:tc>
                  <a:txBody>
                    <a:bodyPr/>
                    <a:lstStyle/>
                    <a:p>
                      <a:r>
                        <a:rPr lang="en-IN" b="1" dirty="0" smtClean="0"/>
                        <a:t>S11</a:t>
                      </a:r>
                      <a:endParaRPr lang="en-IN" b="1" dirty="0"/>
                    </a:p>
                  </a:txBody>
                  <a:tcPr/>
                </a:tc>
                <a:tc>
                  <a:txBody>
                    <a:bodyPr/>
                    <a:lstStyle/>
                    <a:p>
                      <a:r>
                        <a:rPr lang="en-IN" b="1" dirty="0" smtClean="0"/>
                        <a:t>D1</a:t>
                      </a:r>
                      <a:endParaRPr lang="en-IN" b="1" dirty="0"/>
                    </a:p>
                  </a:txBody>
                  <a:tcPr/>
                </a:tc>
              </a:tr>
            </a:tbl>
          </a:graphicData>
        </a:graphic>
      </p:graphicFrame>
      <p:graphicFrame>
        <p:nvGraphicFramePr>
          <p:cNvPr id="12" name="Table 11"/>
          <p:cNvGraphicFramePr>
            <a:graphicFrameLocks noGrp="1"/>
          </p:cNvGraphicFramePr>
          <p:nvPr/>
        </p:nvGraphicFramePr>
        <p:xfrm>
          <a:off x="357158" y="4429132"/>
          <a:ext cx="3714774" cy="1483360"/>
        </p:xfrm>
        <a:graphic>
          <a:graphicData uri="http://schemas.openxmlformats.org/drawingml/2006/table">
            <a:tbl>
              <a:tblPr bandRow="1">
                <a:tableStyleId>{5C22544A-7EE6-4342-B048-85BDC9FD1C3A}</a:tableStyleId>
              </a:tblPr>
              <a:tblGrid>
                <a:gridCol w="619129"/>
                <a:gridCol w="619129"/>
                <a:gridCol w="619129"/>
                <a:gridCol w="619129"/>
                <a:gridCol w="619129"/>
                <a:gridCol w="619129"/>
              </a:tblGrid>
              <a:tr h="370840">
                <a:tc>
                  <a:txBody>
                    <a:bodyPr/>
                    <a:lstStyle/>
                    <a:p>
                      <a:r>
                        <a:rPr lang="en-IN" b="1" dirty="0" smtClean="0"/>
                        <a:t>D1</a:t>
                      </a:r>
                      <a:endParaRPr lang="en-IN" b="1" dirty="0"/>
                    </a:p>
                  </a:txBody>
                  <a:tcPr/>
                </a:tc>
                <a:tc>
                  <a:txBody>
                    <a:bodyPr/>
                    <a:lstStyle/>
                    <a:p>
                      <a:r>
                        <a:rPr lang="en-IN" b="1" dirty="0" smtClean="0"/>
                        <a:t>S9</a:t>
                      </a:r>
                      <a:endParaRPr lang="en-IN" b="1" dirty="0"/>
                    </a:p>
                  </a:txBody>
                  <a:tcPr/>
                </a:tc>
                <a:tc>
                  <a:txBody>
                    <a:bodyPr/>
                    <a:lstStyle/>
                    <a:p>
                      <a:r>
                        <a:rPr lang="en-IN" b="1" dirty="0" smtClean="0"/>
                        <a:t>S10</a:t>
                      </a:r>
                      <a:endParaRPr lang="en-IN" b="1" dirty="0"/>
                    </a:p>
                  </a:txBody>
                  <a:tcPr/>
                </a:tc>
                <a:tc>
                  <a:txBody>
                    <a:bodyPr/>
                    <a:lstStyle/>
                    <a:p>
                      <a:r>
                        <a:rPr lang="en-IN" b="1" dirty="0" smtClean="0"/>
                        <a:t>S13</a:t>
                      </a:r>
                      <a:endParaRPr lang="en-IN" b="1" dirty="0"/>
                    </a:p>
                  </a:txBody>
                  <a:tcPr/>
                </a:tc>
                <a:tc>
                  <a:txBody>
                    <a:bodyPr/>
                    <a:lstStyle/>
                    <a:p>
                      <a:r>
                        <a:rPr lang="en-IN" b="1" dirty="0" smtClean="0"/>
                        <a:t>S17</a:t>
                      </a:r>
                      <a:endParaRPr lang="en-IN" b="1" dirty="0"/>
                    </a:p>
                  </a:txBody>
                  <a:tcPr/>
                </a:tc>
                <a:tc>
                  <a:txBody>
                    <a:bodyPr/>
                    <a:lstStyle/>
                    <a:p>
                      <a:r>
                        <a:rPr lang="en-IN" b="1" dirty="0" smtClean="0"/>
                        <a:t>D1</a:t>
                      </a:r>
                      <a:endParaRPr lang="en-IN" b="1" dirty="0"/>
                    </a:p>
                  </a:txBody>
                  <a:tcPr/>
                </a:tc>
              </a:tr>
              <a:tr h="370840">
                <a:tc>
                  <a:txBody>
                    <a:bodyPr/>
                    <a:lstStyle/>
                    <a:p>
                      <a:r>
                        <a:rPr lang="en-IN" b="1" dirty="0" smtClean="0"/>
                        <a:t>D1</a:t>
                      </a:r>
                      <a:endParaRPr lang="en-IN" b="1" dirty="0"/>
                    </a:p>
                  </a:txBody>
                  <a:tcPr/>
                </a:tc>
                <a:tc>
                  <a:txBody>
                    <a:bodyPr/>
                    <a:lstStyle/>
                    <a:p>
                      <a:r>
                        <a:rPr lang="en-IN" b="1" dirty="0" smtClean="0"/>
                        <a:t>S1</a:t>
                      </a:r>
                      <a:endParaRPr lang="en-IN" b="1" dirty="0"/>
                    </a:p>
                  </a:txBody>
                  <a:tcPr/>
                </a:tc>
                <a:tc>
                  <a:txBody>
                    <a:bodyPr/>
                    <a:lstStyle/>
                    <a:p>
                      <a:r>
                        <a:rPr lang="en-IN" b="1" dirty="0" smtClean="0"/>
                        <a:t>S7</a:t>
                      </a:r>
                      <a:endParaRPr lang="en-IN" b="1" dirty="0"/>
                    </a:p>
                  </a:txBody>
                  <a:tcPr/>
                </a:tc>
                <a:tc>
                  <a:txBody>
                    <a:bodyPr/>
                    <a:lstStyle/>
                    <a:p>
                      <a:r>
                        <a:rPr lang="en-IN" b="1" dirty="0" smtClean="0"/>
                        <a:t>S6</a:t>
                      </a:r>
                      <a:endParaRPr lang="en-IN" b="1" dirty="0"/>
                    </a:p>
                  </a:txBody>
                  <a:tcPr/>
                </a:tc>
                <a:tc>
                  <a:txBody>
                    <a:bodyPr/>
                    <a:lstStyle/>
                    <a:p>
                      <a:r>
                        <a:rPr lang="en-IN" b="1" dirty="0" smtClean="0"/>
                        <a:t>D1</a:t>
                      </a:r>
                      <a:endParaRPr lang="en-IN" b="1" dirty="0"/>
                    </a:p>
                  </a:txBody>
                  <a:tcPr/>
                </a:tc>
                <a:tc>
                  <a:txBody>
                    <a:bodyPr/>
                    <a:lstStyle/>
                    <a:p>
                      <a:endParaRPr lang="en-IN" b="1" dirty="0"/>
                    </a:p>
                  </a:txBody>
                  <a:tcPr/>
                </a:tc>
              </a:tr>
              <a:tr h="370840">
                <a:tc>
                  <a:txBody>
                    <a:bodyPr/>
                    <a:lstStyle/>
                    <a:p>
                      <a:r>
                        <a:rPr lang="en-IN" b="1" dirty="0" smtClean="0"/>
                        <a:t>D1</a:t>
                      </a:r>
                      <a:endParaRPr lang="en-IN" b="1" dirty="0"/>
                    </a:p>
                  </a:txBody>
                  <a:tcPr/>
                </a:tc>
                <a:tc>
                  <a:txBody>
                    <a:bodyPr/>
                    <a:lstStyle/>
                    <a:p>
                      <a:r>
                        <a:rPr lang="en-IN" b="1" dirty="0" smtClean="0"/>
                        <a:t>S11</a:t>
                      </a:r>
                      <a:endParaRPr lang="en-IN" b="1" dirty="0"/>
                    </a:p>
                  </a:txBody>
                  <a:tcPr/>
                </a:tc>
                <a:tc>
                  <a:txBody>
                    <a:bodyPr/>
                    <a:lstStyle/>
                    <a:p>
                      <a:r>
                        <a:rPr lang="en-IN" b="1" dirty="0" smtClean="0"/>
                        <a:t>S8</a:t>
                      </a:r>
                      <a:endParaRPr lang="en-IN" b="1" dirty="0"/>
                    </a:p>
                  </a:txBody>
                  <a:tcPr/>
                </a:tc>
                <a:tc>
                  <a:txBody>
                    <a:bodyPr/>
                    <a:lstStyle/>
                    <a:p>
                      <a:r>
                        <a:rPr lang="en-IN" b="1" dirty="0" smtClean="0"/>
                        <a:t>D1</a:t>
                      </a:r>
                      <a:endParaRPr lang="en-IN" b="1" dirty="0"/>
                    </a:p>
                  </a:txBody>
                  <a:tcPr/>
                </a:tc>
                <a:tc>
                  <a:txBody>
                    <a:bodyPr/>
                    <a:lstStyle/>
                    <a:p>
                      <a:endParaRPr lang="en-IN" b="1" dirty="0"/>
                    </a:p>
                  </a:txBody>
                  <a:tcPr/>
                </a:tc>
                <a:tc>
                  <a:txBody>
                    <a:bodyPr/>
                    <a:lstStyle/>
                    <a:p>
                      <a:endParaRPr lang="en-IN" b="1"/>
                    </a:p>
                  </a:txBody>
                  <a:tcPr/>
                </a:tc>
              </a:tr>
              <a:tr h="370840">
                <a:tc>
                  <a:txBody>
                    <a:bodyPr/>
                    <a:lstStyle/>
                    <a:p>
                      <a:r>
                        <a:rPr lang="en-IN" b="1" dirty="0" smtClean="0"/>
                        <a:t>D1</a:t>
                      </a:r>
                      <a:endParaRPr lang="en-IN" b="1" dirty="0"/>
                    </a:p>
                  </a:txBody>
                  <a:tcPr/>
                </a:tc>
                <a:tc>
                  <a:txBody>
                    <a:bodyPr/>
                    <a:lstStyle/>
                    <a:p>
                      <a:r>
                        <a:rPr lang="en-IN" b="1" dirty="0" smtClean="0"/>
                        <a:t>S15</a:t>
                      </a:r>
                      <a:endParaRPr lang="en-IN" b="1" dirty="0"/>
                    </a:p>
                  </a:txBody>
                  <a:tcPr/>
                </a:tc>
                <a:tc>
                  <a:txBody>
                    <a:bodyPr/>
                    <a:lstStyle/>
                    <a:p>
                      <a:r>
                        <a:rPr lang="en-IN" b="1" dirty="0" smtClean="0"/>
                        <a:t>S5</a:t>
                      </a:r>
                      <a:endParaRPr lang="en-IN" b="1" dirty="0"/>
                    </a:p>
                  </a:txBody>
                  <a:tcPr/>
                </a:tc>
                <a:tc>
                  <a:txBody>
                    <a:bodyPr/>
                    <a:lstStyle/>
                    <a:p>
                      <a:r>
                        <a:rPr lang="en-IN" b="1" dirty="0" smtClean="0"/>
                        <a:t>S89</a:t>
                      </a:r>
                      <a:endParaRPr lang="en-IN" b="1" dirty="0"/>
                    </a:p>
                  </a:txBody>
                  <a:tcPr/>
                </a:tc>
                <a:tc>
                  <a:txBody>
                    <a:bodyPr/>
                    <a:lstStyle/>
                    <a:p>
                      <a:r>
                        <a:rPr lang="en-IN" b="1" dirty="0" smtClean="0"/>
                        <a:t>S63</a:t>
                      </a:r>
                      <a:endParaRPr lang="en-IN" b="1" dirty="0"/>
                    </a:p>
                  </a:txBody>
                  <a:tcPr/>
                </a:tc>
                <a:tc>
                  <a:txBody>
                    <a:bodyPr/>
                    <a:lstStyle/>
                    <a:p>
                      <a:r>
                        <a:rPr lang="en-IN" b="1" dirty="0" smtClean="0"/>
                        <a:t>D1</a:t>
                      </a:r>
                      <a:endParaRPr lang="en-IN" b="1" dirty="0"/>
                    </a:p>
                  </a:txBody>
                  <a:tcPr/>
                </a:tc>
              </a:tr>
            </a:tbl>
          </a:graphicData>
        </a:graphic>
      </p:graphicFrame>
      <p:graphicFrame>
        <p:nvGraphicFramePr>
          <p:cNvPr id="13" name="Table 12"/>
          <p:cNvGraphicFramePr>
            <a:graphicFrameLocks noGrp="1"/>
          </p:cNvGraphicFramePr>
          <p:nvPr/>
        </p:nvGraphicFramePr>
        <p:xfrm>
          <a:off x="4714876" y="4429132"/>
          <a:ext cx="3714774" cy="1483360"/>
        </p:xfrm>
        <a:graphic>
          <a:graphicData uri="http://schemas.openxmlformats.org/drawingml/2006/table">
            <a:tbl>
              <a:tblPr bandRow="1">
                <a:tableStyleId>{5C22544A-7EE6-4342-B048-85BDC9FD1C3A}</a:tableStyleId>
              </a:tblPr>
              <a:tblGrid>
                <a:gridCol w="619129"/>
                <a:gridCol w="619129"/>
                <a:gridCol w="619129"/>
                <a:gridCol w="619129"/>
                <a:gridCol w="619129"/>
                <a:gridCol w="619129"/>
              </a:tblGrid>
              <a:tr h="370840">
                <a:tc>
                  <a:txBody>
                    <a:bodyPr/>
                    <a:lstStyle/>
                    <a:p>
                      <a:r>
                        <a:rPr lang="en-IN" b="1" dirty="0" smtClean="0"/>
                        <a:t>D1</a:t>
                      </a:r>
                      <a:endParaRPr lang="en-IN" b="1" dirty="0"/>
                    </a:p>
                  </a:txBody>
                  <a:tcPr/>
                </a:tc>
                <a:tc>
                  <a:txBody>
                    <a:bodyPr/>
                    <a:lstStyle/>
                    <a:p>
                      <a:r>
                        <a:rPr lang="en-IN" b="1" dirty="0" smtClean="0"/>
                        <a:t>S1</a:t>
                      </a:r>
                      <a:endParaRPr lang="en-IN" b="1" dirty="0"/>
                    </a:p>
                  </a:txBody>
                  <a:tcPr/>
                </a:tc>
                <a:tc>
                  <a:txBody>
                    <a:bodyPr/>
                    <a:lstStyle/>
                    <a:p>
                      <a:r>
                        <a:rPr lang="en-IN" b="1" dirty="0" smtClean="0"/>
                        <a:t>S5</a:t>
                      </a:r>
                      <a:endParaRPr lang="en-IN" b="1" dirty="0"/>
                    </a:p>
                  </a:txBody>
                  <a:tcPr/>
                </a:tc>
                <a:tc>
                  <a:txBody>
                    <a:bodyPr/>
                    <a:lstStyle/>
                    <a:p>
                      <a:r>
                        <a:rPr lang="en-IN" b="1" dirty="0" smtClean="0"/>
                        <a:t>S13</a:t>
                      </a:r>
                      <a:endParaRPr lang="en-IN" b="1" dirty="0"/>
                    </a:p>
                  </a:txBody>
                  <a:tcPr/>
                </a:tc>
                <a:tc>
                  <a:txBody>
                    <a:bodyPr/>
                    <a:lstStyle/>
                    <a:p>
                      <a:r>
                        <a:rPr lang="en-IN" b="1" dirty="0" smtClean="0"/>
                        <a:t>S63</a:t>
                      </a:r>
                      <a:endParaRPr lang="en-IN" b="1" dirty="0"/>
                    </a:p>
                  </a:txBody>
                  <a:tcPr/>
                </a:tc>
                <a:tc>
                  <a:txBody>
                    <a:bodyPr/>
                    <a:lstStyle/>
                    <a:p>
                      <a:r>
                        <a:rPr lang="en-IN" b="1" dirty="0" smtClean="0"/>
                        <a:t>D1</a:t>
                      </a:r>
                      <a:endParaRPr lang="en-IN" b="1" dirty="0"/>
                    </a:p>
                  </a:txBody>
                  <a:tcPr/>
                </a:tc>
              </a:tr>
              <a:tr h="370840">
                <a:tc>
                  <a:txBody>
                    <a:bodyPr/>
                    <a:lstStyle/>
                    <a:p>
                      <a:r>
                        <a:rPr lang="en-IN" b="1" dirty="0" smtClean="0"/>
                        <a:t>D1</a:t>
                      </a:r>
                      <a:endParaRPr lang="en-IN" b="1" dirty="0"/>
                    </a:p>
                  </a:txBody>
                  <a:tcPr/>
                </a:tc>
                <a:tc>
                  <a:txBody>
                    <a:bodyPr/>
                    <a:lstStyle/>
                    <a:p>
                      <a:r>
                        <a:rPr lang="en-IN" b="1" dirty="0" smtClean="0"/>
                        <a:t>S11</a:t>
                      </a:r>
                      <a:endParaRPr lang="en-IN" b="1" dirty="0"/>
                    </a:p>
                  </a:txBody>
                  <a:tcPr/>
                </a:tc>
                <a:tc>
                  <a:txBody>
                    <a:bodyPr/>
                    <a:lstStyle/>
                    <a:p>
                      <a:r>
                        <a:rPr lang="en-IN" b="1" dirty="0" smtClean="0"/>
                        <a:t>S17</a:t>
                      </a:r>
                      <a:endParaRPr lang="en-IN" b="1" dirty="0"/>
                    </a:p>
                  </a:txBody>
                  <a:tcPr/>
                </a:tc>
                <a:tc>
                  <a:txBody>
                    <a:bodyPr/>
                    <a:lstStyle/>
                    <a:p>
                      <a:r>
                        <a:rPr lang="en-IN" b="1" dirty="0" smtClean="0"/>
                        <a:t>S6</a:t>
                      </a:r>
                      <a:endParaRPr lang="en-IN" b="1" dirty="0"/>
                    </a:p>
                  </a:txBody>
                  <a:tcPr/>
                </a:tc>
                <a:tc>
                  <a:txBody>
                    <a:bodyPr/>
                    <a:lstStyle/>
                    <a:p>
                      <a:r>
                        <a:rPr lang="en-IN" b="1" dirty="0" smtClean="0"/>
                        <a:t>D1</a:t>
                      </a:r>
                      <a:endParaRPr lang="en-IN" b="1" dirty="0"/>
                    </a:p>
                  </a:txBody>
                  <a:tcPr/>
                </a:tc>
                <a:tc>
                  <a:txBody>
                    <a:bodyPr/>
                    <a:lstStyle/>
                    <a:p>
                      <a:endParaRPr lang="en-IN" b="1" dirty="0"/>
                    </a:p>
                  </a:txBody>
                  <a:tcPr/>
                </a:tc>
              </a:tr>
              <a:tr h="370840">
                <a:tc>
                  <a:txBody>
                    <a:bodyPr/>
                    <a:lstStyle/>
                    <a:p>
                      <a:r>
                        <a:rPr lang="en-IN" b="1" dirty="0" smtClean="0"/>
                        <a:t>D1</a:t>
                      </a:r>
                      <a:endParaRPr lang="en-IN" b="1" dirty="0"/>
                    </a:p>
                  </a:txBody>
                  <a:tcPr/>
                </a:tc>
                <a:tc>
                  <a:txBody>
                    <a:bodyPr/>
                    <a:lstStyle/>
                    <a:p>
                      <a:r>
                        <a:rPr lang="en-IN" b="1" dirty="0" smtClean="0"/>
                        <a:t>S9</a:t>
                      </a:r>
                      <a:endParaRPr lang="en-IN" b="1" dirty="0"/>
                    </a:p>
                  </a:txBody>
                  <a:tcPr/>
                </a:tc>
                <a:tc>
                  <a:txBody>
                    <a:bodyPr/>
                    <a:lstStyle/>
                    <a:p>
                      <a:r>
                        <a:rPr lang="en-IN" b="1" dirty="0" smtClean="0"/>
                        <a:t>S7</a:t>
                      </a:r>
                      <a:endParaRPr lang="en-IN" b="1" dirty="0"/>
                    </a:p>
                  </a:txBody>
                  <a:tcPr/>
                </a:tc>
                <a:tc>
                  <a:txBody>
                    <a:bodyPr/>
                    <a:lstStyle/>
                    <a:p>
                      <a:r>
                        <a:rPr lang="en-IN" b="1" dirty="0" smtClean="0"/>
                        <a:t>D1</a:t>
                      </a:r>
                      <a:endParaRPr lang="en-IN" b="1" dirty="0"/>
                    </a:p>
                  </a:txBody>
                  <a:tcPr/>
                </a:tc>
                <a:tc>
                  <a:txBody>
                    <a:bodyPr/>
                    <a:lstStyle/>
                    <a:p>
                      <a:endParaRPr lang="en-IN" b="1" dirty="0"/>
                    </a:p>
                  </a:txBody>
                  <a:tcPr/>
                </a:tc>
                <a:tc>
                  <a:txBody>
                    <a:bodyPr/>
                    <a:lstStyle/>
                    <a:p>
                      <a:endParaRPr lang="en-IN" b="1"/>
                    </a:p>
                  </a:txBody>
                  <a:tcPr/>
                </a:tc>
              </a:tr>
              <a:tr h="370840">
                <a:tc>
                  <a:txBody>
                    <a:bodyPr/>
                    <a:lstStyle/>
                    <a:p>
                      <a:r>
                        <a:rPr lang="en-IN" b="1" dirty="0" smtClean="0"/>
                        <a:t>D1</a:t>
                      </a:r>
                      <a:endParaRPr lang="en-IN" b="1" dirty="0"/>
                    </a:p>
                  </a:txBody>
                  <a:tcPr/>
                </a:tc>
                <a:tc>
                  <a:txBody>
                    <a:bodyPr/>
                    <a:lstStyle/>
                    <a:p>
                      <a:r>
                        <a:rPr lang="en-IN" b="1" dirty="0" smtClean="0"/>
                        <a:t>S10</a:t>
                      </a:r>
                      <a:endParaRPr lang="en-IN" b="1" dirty="0"/>
                    </a:p>
                  </a:txBody>
                  <a:tcPr/>
                </a:tc>
                <a:tc>
                  <a:txBody>
                    <a:bodyPr/>
                    <a:lstStyle/>
                    <a:p>
                      <a:r>
                        <a:rPr lang="en-IN" b="1" dirty="0" smtClean="0"/>
                        <a:t>S15</a:t>
                      </a:r>
                      <a:endParaRPr lang="en-IN" b="1" dirty="0"/>
                    </a:p>
                  </a:txBody>
                  <a:tcPr/>
                </a:tc>
                <a:tc>
                  <a:txBody>
                    <a:bodyPr/>
                    <a:lstStyle/>
                    <a:p>
                      <a:r>
                        <a:rPr lang="en-IN" b="1" dirty="0" smtClean="0"/>
                        <a:t>S8</a:t>
                      </a:r>
                      <a:endParaRPr lang="en-IN" b="1" dirty="0"/>
                    </a:p>
                  </a:txBody>
                  <a:tcPr/>
                </a:tc>
                <a:tc>
                  <a:txBody>
                    <a:bodyPr/>
                    <a:lstStyle/>
                    <a:p>
                      <a:r>
                        <a:rPr lang="en-IN" b="1" dirty="0" smtClean="0"/>
                        <a:t>S89</a:t>
                      </a:r>
                      <a:endParaRPr lang="en-IN" b="1" dirty="0"/>
                    </a:p>
                  </a:txBody>
                  <a:tcPr/>
                </a:tc>
                <a:tc>
                  <a:txBody>
                    <a:bodyPr/>
                    <a:lstStyle/>
                    <a:p>
                      <a:r>
                        <a:rPr lang="en-IN" b="1" dirty="0" smtClean="0"/>
                        <a:t>D1</a:t>
                      </a:r>
                      <a:endParaRPr lang="en-IN" b="1" dirty="0"/>
                    </a:p>
                  </a:txBody>
                  <a:tcPr/>
                </a:tc>
              </a:tr>
            </a:tbl>
          </a:graphicData>
        </a:graphic>
      </p:graphicFrame>
      <p:sp>
        <p:nvSpPr>
          <p:cNvPr id="14" name="Oval 13"/>
          <p:cNvSpPr/>
          <p:nvPr/>
        </p:nvSpPr>
        <p:spPr>
          <a:xfrm>
            <a:off x="785786" y="1357298"/>
            <a:ext cx="642942" cy="928694"/>
          </a:xfrm>
          <a:prstGeom prst="ellipse">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5143504" y="1357298"/>
            <a:ext cx="571504" cy="571504"/>
          </a:xfrm>
          <a:prstGeom prst="ellipse">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5148064" y="2132856"/>
            <a:ext cx="571504" cy="571504"/>
          </a:xfrm>
          <a:prstGeom prst="ellipse">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971600" y="4653136"/>
            <a:ext cx="571504" cy="571504"/>
          </a:xfrm>
          <a:prstGeom prst="ellipse">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5292080" y="5013176"/>
            <a:ext cx="571504" cy="504056"/>
          </a:xfrm>
          <a:prstGeom prst="ellipse">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971600" y="4286256"/>
            <a:ext cx="571504" cy="571504"/>
          </a:xfrm>
          <a:prstGeom prst="ellipse">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a:off x="5296640" y="4286256"/>
            <a:ext cx="571504" cy="571504"/>
          </a:xfrm>
          <a:prstGeom prst="ellipse">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447738"/>
          </a:xfrm>
        </p:spPr>
        <p:txBody>
          <a:bodyPr>
            <a:normAutofit fontScale="92500" lnSpcReduction="20000"/>
          </a:bodyPr>
          <a:lstStyle/>
          <a:p>
            <a:pPr>
              <a:buFont typeface="Wingdings" pitchFamily="2" charset="2"/>
              <a:buChar char="v"/>
            </a:pPr>
            <a:r>
              <a:rPr lang="en-US" sz="3000" dirty="0" smtClean="0"/>
              <a:t>Mutation function</a:t>
            </a:r>
          </a:p>
          <a:p>
            <a:pPr>
              <a:buNone/>
            </a:pPr>
            <a:endParaRPr lang="en-IN" sz="1000" dirty="0" smtClean="0"/>
          </a:p>
          <a:p>
            <a:pPr>
              <a:buNone/>
            </a:pPr>
            <a:r>
              <a:rPr lang="en-IN" sz="2200" dirty="0" smtClean="0"/>
              <a:t>Step 1:For every depot</a:t>
            </a:r>
          </a:p>
          <a:p>
            <a:pPr>
              <a:buNone/>
            </a:pPr>
            <a:r>
              <a:rPr lang="en-IN" sz="2200" dirty="0" smtClean="0"/>
              <a:t>Step 2:Randomly select a parent from the elite population given depot</a:t>
            </a:r>
          </a:p>
          <a:p>
            <a:pPr>
              <a:buNone/>
            </a:pPr>
            <a:r>
              <a:rPr lang="en-IN" sz="2200" dirty="0" smtClean="0"/>
              <a:t>Step 3:Swap first and last stop of every route in the solution</a:t>
            </a:r>
          </a:p>
          <a:p>
            <a:pPr>
              <a:buNone/>
            </a:pPr>
            <a:r>
              <a:rPr lang="en-IN" sz="2200" dirty="0" smtClean="0"/>
              <a:t>Step 4:Add the new solution in next generation population</a:t>
            </a:r>
          </a:p>
          <a:p>
            <a:pPr>
              <a:buNone/>
            </a:pPr>
            <a:r>
              <a:rPr lang="en-IN" sz="2000" dirty="0" smtClean="0"/>
              <a:t> </a:t>
            </a:r>
          </a:p>
          <a:p>
            <a:endParaRPr lang="en-IN" dirty="0"/>
          </a:p>
        </p:txBody>
      </p:sp>
      <p:sp>
        <p:nvSpPr>
          <p:cNvPr id="3" name="Title 2"/>
          <p:cNvSpPr>
            <a:spLocks noGrp="1"/>
          </p:cNvSpPr>
          <p:nvPr>
            <p:ph type="title"/>
          </p:nvPr>
        </p:nvSpPr>
        <p:spPr/>
        <p:txBody>
          <a:bodyPr/>
          <a:lstStyle/>
          <a:p>
            <a:r>
              <a:rPr lang="en-US" dirty="0" smtClean="0"/>
              <a:t>Approach (</a:t>
            </a:r>
            <a:r>
              <a:rPr lang="en-US" dirty="0" err="1" smtClean="0"/>
              <a:t>contd</a:t>
            </a:r>
            <a:r>
              <a:rPr lang="en-US" dirty="0" smtClean="0"/>
              <a:t>):</a:t>
            </a:r>
            <a:endParaRPr lang="en-IN" dirty="0"/>
          </a:p>
        </p:txBody>
      </p:sp>
      <p:graphicFrame>
        <p:nvGraphicFramePr>
          <p:cNvPr id="5" name="Table 4"/>
          <p:cNvGraphicFramePr>
            <a:graphicFrameLocks noGrp="1"/>
          </p:cNvGraphicFramePr>
          <p:nvPr/>
        </p:nvGraphicFramePr>
        <p:xfrm>
          <a:off x="642910" y="4071942"/>
          <a:ext cx="3714774" cy="1483360"/>
        </p:xfrm>
        <a:graphic>
          <a:graphicData uri="http://schemas.openxmlformats.org/drawingml/2006/table">
            <a:tbl>
              <a:tblPr bandRow="1">
                <a:tableStyleId>{5C22544A-7EE6-4342-B048-85BDC9FD1C3A}</a:tableStyleId>
              </a:tblPr>
              <a:tblGrid>
                <a:gridCol w="619129"/>
                <a:gridCol w="619129"/>
                <a:gridCol w="619129"/>
                <a:gridCol w="619129"/>
                <a:gridCol w="619129"/>
                <a:gridCol w="619129"/>
              </a:tblGrid>
              <a:tr h="370840">
                <a:tc>
                  <a:txBody>
                    <a:bodyPr/>
                    <a:lstStyle/>
                    <a:p>
                      <a:r>
                        <a:rPr lang="en-IN" b="1" dirty="0" smtClean="0"/>
                        <a:t>D1</a:t>
                      </a:r>
                      <a:endParaRPr lang="en-IN" b="1" dirty="0"/>
                    </a:p>
                  </a:txBody>
                  <a:tcPr/>
                </a:tc>
                <a:tc>
                  <a:txBody>
                    <a:bodyPr/>
                    <a:lstStyle/>
                    <a:p>
                      <a:r>
                        <a:rPr lang="en-IN" b="1" dirty="0" smtClean="0"/>
                        <a:t>S1</a:t>
                      </a:r>
                      <a:endParaRPr lang="en-IN" b="1" dirty="0"/>
                    </a:p>
                  </a:txBody>
                  <a:tcPr/>
                </a:tc>
                <a:tc>
                  <a:txBody>
                    <a:bodyPr/>
                    <a:lstStyle/>
                    <a:p>
                      <a:r>
                        <a:rPr lang="en-IN" b="1" dirty="0" smtClean="0"/>
                        <a:t>S10</a:t>
                      </a:r>
                      <a:endParaRPr lang="en-IN" b="1" dirty="0"/>
                    </a:p>
                  </a:txBody>
                  <a:tcPr/>
                </a:tc>
                <a:tc>
                  <a:txBody>
                    <a:bodyPr/>
                    <a:lstStyle/>
                    <a:p>
                      <a:r>
                        <a:rPr lang="en-IN" b="1" dirty="0" smtClean="0"/>
                        <a:t>S13</a:t>
                      </a:r>
                      <a:endParaRPr lang="en-IN" b="1" dirty="0"/>
                    </a:p>
                  </a:txBody>
                  <a:tcPr/>
                </a:tc>
                <a:tc>
                  <a:txBody>
                    <a:bodyPr/>
                    <a:lstStyle/>
                    <a:p>
                      <a:r>
                        <a:rPr lang="en-IN" b="1" dirty="0" smtClean="0"/>
                        <a:t>S17</a:t>
                      </a:r>
                      <a:endParaRPr lang="en-IN" b="1" dirty="0"/>
                    </a:p>
                  </a:txBody>
                  <a:tcPr/>
                </a:tc>
                <a:tc>
                  <a:txBody>
                    <a:bodyPr/>
                    <a:lstStyle/>
                    <a:p>
                      <a:r>
                        <a:rPr lang="en-IN" b="1" dirty="0" smtClean="0"/>
                        <a:t>D1</a:t>
                      </a:r>
                      <a:endParaRPr lang="en-IN" b="1" dirty="0"/>
                    </a:p>
                  </a:txBody>
                  <a:tcPr/>
                </a:tc>
              </a:tr>
              <a:tr h="370840">
                <a:tc>
                  <a:txBody>
                    <a:bodyPr/>
                    <a:lstStyle/>
                    <a:p>
                      <a:r>
                        <a:rPr lang="en-IN" b="1" dirty="0" smtClean="0"/>
                        <a:t>D1</a:t>
                      </a:r>
                      <a:endParaRPr lang="en-IN" b="1" dirty="0"/>
                    </a:p>
                  </a:txBody>
                  <a:tcPr/>
                </a:tc>
                <a:tc>
                  <a:txBody>
                    <a:bodyPr/>
                    <a:lstStyle/>
                    <a:p>
                      <a:r>
                        <a:rPr lang="en-IN" b="1" dirty="0" smtClean="0"/>
                        <a:t>S9</a:t>
                      </a:r>
                      <a:endParaRPr lang="en-IN" b="1" dirty="0"/>
                    </a:p>
                  </a:txBody>
                  <a:tcPr/>
                </a:tc>
                <a:tc>
                  <a:txBody>
                    <a:bodyPr/>
                    <a:lstStyle/>
                    <a:p>
                      <a:r>
                        <a:rPr lang="en-IN" b="1" dirty="0" smtClean="0"/>
                        <a:t>S7</a:t>
                      </a:r>
                      <a:endParaRPr lang="en-IN" b="1" dirty="0"/>
                    </a:p>
                  </a:txBody>
                  <a:tcPr/>
                </a:tc>
                <a:tc>
                  <a:txBody>
                    <a:bodyPr/>
                    <a:lstStyle/>
                    <a:p>
                      <a:r>
                        <a:rPr lang="en-IN" b="1" dirty="0" smtClean="0"/>
                        <a:t>S6</a:t>
                      </a:r>
                      <a:endParaRPr lang="en-IN" b="1" dirty="0"/>
                    </a:p>
                  </a:txBody>
                  <a:tcPr/>
                </a:tc>
                <a:tc>
                  <a:txBody>
                    <a:bodyPr/>
                    <a:lstStyle/>
                    <a:p>
                      <a:r>
                        <a:rPr lang="en-IN" b="1" dirty="0" smtClean="0"/>
                        <a:t>D1</a:t>
                      </a:r>
                      <a:endParaRPr lang="en-IN" b="1" dirty="0"/>
                    </a:p>
                  </a:txBody>
                  <a:tcPr/>
                </a:tc>
                <a:tc>
                  <a:txBody>
                    <a:bodyPr/>
                    <a:lstStyle/>
                    <a:p>
                      <a:endParaRPr lang="en-IN" b="1" dirty="0"/>
                    </a:p>
                  </a:txBody>
                  <a:tcPr/>
                </a:tc>
              </a:tr>
              <a:tr h="370840">
                <a:tc>
                  <a:txBody>
                    <a:bodyPr/>
                    <a:lstStyle/>
                    <a:p>
                      <a:r>
                        <a:rPr lang="en-IN" b="1" dirty="0" smtClean="0"/>
                        <a:t>D1</a:t>
                      </a:r>
                      <a:endParaRPr lang="en-IN" b="1" dirty="0"/>
                    </a:p>
                  </a:txBody>
                  <a:tcPr/>
                </a:tc>
                <a:tc>
                  <a:txBody>
                    <a:bodyPr/>
                    <a:lstStyle/>
                    <a:p>
                      <a:r>
                        <a:rPr lang="en-IN" b="1" dirty="0" smtClean="0"/>
                        <a:t>S89</a:t>
                      </a:r>
                      <a:endParaRPr lang="en-IN" b="1" dirty="0"/>
                    </a:p>
                  </a:txBody>
                  <a:tcPr/>
                </a:tc>
                <a:tc>
                  <a:txBody>
                    <a:bodyPr/>
                    <a:lstStyle/>
                    <a:p>
                      <a:r>
                        <a:rPr lang="en-IN" b="1" dirty="0" smtClean="0"/>
                        <a:t>S8</a:t>
                      </a:r>
                      <a:endParaRPr lang="en-IN" b="1" dirty="0"/>
                    </a:p>
                  </a:txBody>
                  <a:tcPr/>
                </a:tc>
                <a:tc>
                  <a:txBody>
                    <a:bodyPr/>
                    <a:lstStyle/>
                    <a:p>
                      <a:r>
                        <a:rPr lang="en-IN" b="1" dirty="0" smtClean="0"/>
                        <a:t>D1</a:t>
                      </a:r>
                      <a:endParaRPr lang="en-IN" b="1" dirty="0"/>
                    </a:p>
                  </a:txBody>
                  <a:tcPr/>
                </a:tc>
                <a:tc>
                  <a:txBody>
                    <a:bodyPr/>
                    <a:lstStyle/>
                    <a:p>
                      <a:endParaRPr lang="en-IN" b="1" dirty="0"/>
                    </a:p>
                  </a:txBody>
                  <a:tcPr/>
                </a:tc>
                <a:tc>
                  <a:txBody>
                    <a:bodyPr/>
                    <a:lstStyle/>
                    <a:p>
                      <a:endParaRPr lang="en-IN" b="1"/>
                    </a:p>
                  </a:txBody>
                  <a:tcPr/>
                </a:tc>
              </a:tr>
              <a:tr h="370840">
                <a:tc>
                  <a:txBody>
                    <a:bodyPr/>
                    <a:lstStyle/>
                    <a:p>
                      <a:r>
                        <a:rPr lang="en-IN" b="1" dirty="0" smtClean="0"/>
                        <a:t>D1</a:t>
                      </a:r>
                      <a:endParaRPr lang="en-IN" b="1" dirty="0"/>
                    </a:p>
                  </a:txBody>
                  <a:tcPr/>
                </a:tc>
                <a:tc>
                  <a:txBody>
                    <a:bodyPr/>
                    <a:lstStyle/>
                    <a:p>
                      <a:r>
                        <a:rPr lang="en-IN" b="1" dirty="0" smtClean="0"/>
                        <a:t>S15</a:t>
                      </a:r>
                      <a:endParaRPr lang="en-IN" b="1" dirty="0"/>
                    </a:p>
                  </a:txBody>
                  <a:tcPr/>
                </a:tc>
                <a:tc>
                  <a:txBody>
                    <a:bodyPr/>
                    <a:lstStyle/>
                    <a:p>
                      <a:r>
                        <a:rPr lang="en-IN" b="1" dirty="0" smtClean="0"/>
                        <a:t>S5</a:t>
                      </a:r>
                      <a:endParaRPr lang="en-IN" b="1" dirty="0"/>
                    </a:p>
                  </a:txBody>
                  <a:tcPr/>
                </a:tc>
                <a:tc>
                  <a:txBody>
                    <a:bodyPr/>
                    <a:lstStyle/>
                    <a:p>
                      <a:r>
                        <a:rPr lang="en-IN" b="1" dirty="0" smtClean="0"/>
                        <a:t>S11</a:t>
                      </a:r>
                      <a:endParaRPr lang="en-IN" b="1" dirty="0"/>
                    </a:p>
                  </a:txBody>
                  <a:tcPr/>
                </a:tc>
                <a:tc>
                  <a:txBody>
                    <a:bodyPr/>
                    <a:lstStyle/>
                    <a:p>
                      <a:r>
                        <a:rPr lang="en-IN" b="1" dirty="0" smtClean="0"/>
                        <a:t>S63</a:t>
                      </a:r>
                      <a:endParaRPr lang="en-IN" b="1" dirty="0"/>
                    </a:p>
                  </a:txBody>
                  <a:tcPr/>
                </a:tc>
                <a:tc>
                  <a:txBody>
                    <a:bodyPr/>
                    <a:lstStyle/>
                    <a:p>
                      <a:r>
                        <a:rPr lang="en-IN" b="1" dirty="0" smtClean="0"/>
                        <a:t>D1</a:t>
                      </a:r>
                      <a:endParaRPr lang="en-IN" b="1" dirty="0"/>
                    </a:p>
                  </a:txBody>
                  <a:tcPr/>
                </a:tc>
              </a:tr>
            </a:tbl>
          </a:graphicData>
        </a:graphic>
      </p:graphicFrame>
      <p:sp>
        <p:nvSpPr>
          <p:cNvPr id="6" name="Right Arrow 5"/>
          <p:cNvSpPr/>
          <p:nvPr/>
        </p:nvSpPr>
        <p:spPr>
          <a:xfrm>
            <a:off x="4572000" y="4643446"/>
            <a:ext cx="571504" cy="1171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6"/>
          <p:cNvGraphicFramePr>
            <a:graphicFrameLocks noGrp="1"/>
          </p:cNvGraphicFramePr>
          <p:nvPr/>
        </p:nvGraphicFramePr>
        <p:xfrm>
          <a:off x="5286380" y="4071942"/>
          <a:ext cx="3714774" cy="1483360"/>
        </p:xfrm>
        <a:graphic>
          <a:graphicData uri="http://schemas.openxmlformats.org/drawingml/2006/table">
            <a:tbl>
              <a:tblPr bandRow="1">
                <a:tableStyleId>{5C22544A-7EE6-4342-B048-85BDC9FD1C3A}</a:tableStyleId>
              </a:tblPr>
              <a:tblGrid>
                <a:gridCol w="619129"/>
                <a:gridCol w="619129"/>
                <a:gridCol w="619129"/>
                <a:gridCol w="619129"/>
                <a:gridCol w="619129"/>
                <a:gridCol w="619129"/>
              </a:tblGrid>
              <a:tr h="370840">
                <a:tc>
                  <a:txBody>
                    <a:bodyPr/>
                    <a:lstStyle/>
                    <a:p>
                      <a:r>
                        <a:rPr lang="en-IN" b="1" dirty="0" smtClean="0"/>
                        <a:t>D1</a:t>
                      </a:r>
                      <a:endParaRPr lang="en-IN" b="1" dirty="0"/>
                    </a:p>
                  </a:txBody>
                  <a:tcPr/>
                </a:tc>
                <a:tc>
                  <a:txBody>
                    <a:bodyPr/>
                    <a:lstStyle/>
                    <a:p>
                      <a:r>
                        <a:rPr lang="en-IN" b="1" dirty="0" smtClean="0"/>
                        <a:t>S17</a:t>
                      </a:r>
                      <a:endParaRPr lang="en-IN" b="1" dirty="0"/>
                    </a:p>
                  </a:txBody>
                  <a:tcPr/>
                </a:tc>
                <a:tc>
                  <a:txBody>
                    <a:bodyPr/>
                    <a:lstStyle/>
                    <a:p>
                      <a:r>
                        <a:rPr lang="en-IN" b="1" dirty="0" smtClean="0"/>
                        <a:t>S10</a:t>
                      </a:r>
                      <a:endParaRPr lang="en-IN" b="1" dirty="0"/>
                    </a:p>
                  </a:txBody>
                  <a:tcPr/>
                </a:tc>
                <a:tc>
                  <a:txBody>
                    <a:bodyPr/>
                    <a:lstStyle/>
                    <a:p>
                      <a:r>
                        <a:rPr lang="en-IN" b="1" dirty="0" smtClean="0"/>
                        <a:t>S13</a:t>
                      </a:r>
                      <a:endParaRPr lang="en-IN" b="1" dirty="0"/>
                    </a:p>
                  </a:txBody>
                  <a:tcPr/>
                </a:tc>
                <a:tc>
                  <a:txBody>
                    <a:bodyPr/>
                    <a:lstStyle/>
                    <a:p>
                      <a:r>
                        <a:rPr lang="en-IN" b="1" dirty="0" smtClean="0"/>
                        <a:t>S1</a:t>
                      </a:r>
                      <a:endParaRPr lang="en-IN" b="1" dirty="0"/>
                    </a:p>
                  </a:txBody>
                  <a:tcPr/>
                </a:tc>
                <a:tc>
                  <a:txBody>
                    <a:bodyPr/>
                    <a:lstStyle/>
                    <a:p>
                      <a:r>
                        <a:rPr lang="en-IN" b="1" dirty="0" smtClean="0"/>
                        <a:t>D1</a:t>
                      </a:r>
                      <a:endParaRPr lang="en-IN" b="1" dirty="0"/>
                    </a:p>
                  </a:txBody>
                  <a:tcPr/>
                </a:tc>
              </a:tr>
              <a:tr h="370840">
                <a:tc>
                  <a:txBody>
                    <a:bodyPr/>
                    <a:lstStyle/>
                    <a:p>
                      <a:r>
                        <a:rPr lang="en-IN" b="1" dirty="0" smtClean="0"/>
                        <a:t>D1</a:t>
                      </a:r>
                      <a:endParaRPr lang="en-IN" b="1" dirty="0"/>
                    </a:p>
                  </a:txBody>
                  <a:tcPr/>
                </a:tc>
                <a:tc>
                  <a:txBody>
                    <a:bodyPr/>
                    <a:lstStyle/>
                    <a:p>
                      <a:r>
                        <a:rPr lang="en-IN" b="1" dirty="0" smtClean="0"/>
                        <a:t>S6</a:t>
                      </a:r>
                      <a:endParaRPr lang="en-IN" b="1" dirty="0"/>
                    </a:p>
                  </a:txBody>
                  <a:tcPr/>
                </a:tc>
                <a:tc>
                  <a:txBody>
                    <a:bodyPr/>
                    <a:lstStyle/>
                    <a:p>
                      <a:r>
                        <a:rPr lang="en-IN" b="1" dirty="0" smtClean="0"/>
                        <a:t>S7</a:t>
                      </a:r>
                      <a:endParaRPr lang="en-IN" b="1" dirty="0"/>
                    </a:p>
                  </a:txBody>
                  <a:tcPr/>
                </a:tc>
                <a:tc>
                  <a:txBody>
                    <a:bodyPr/>
                    <a:lstStyle/>
                    <a:p>
                      <a:r>
                        <a:rPr lang="en-IN" b="1" dirty="0" smtClean="0"/>
                        <a:t>S9</a:t>
                      </a:r>
                      <a:endParaRPr lang="en-IN" b="1" dirty="0"/>
                    </a:p>
                  </a:txBody>
                  <a:tcPr/>
                </a:tc>
                <a:tc>
                  <a:txBody>
                    <a:bodyPr/>
                    <a:lstStyle/>
                    <a:p>
                      <a:r>
                        <a:rPr lang="en-IN" b="1" dirty="0" smtClean="0"/>
                        <a:t>D1</a:t>
                      </a:r>
                      <a:endParaRPr lang="en-IN" b="1" dirty="0"/>
                    </a:p>
                  </a:txBody>
                  <a:tcPr/>
                </a:tc>
                <a:tc>
                  <a:txBody>
                    <a:bodyPr/>
                    <a:lstStyle/>
                    <a:p>
                      <a:endParaRPr lang="en-IN" b="1" dirty="0"/>
                    </a:p>
                  </a:txBody>
                  <a:tcPr/>
                </a:tc>
              </a:tr>
              <a:tr h="370840">
                <a:tc>
                  <a:txBody>
                    <a:bodyPr/>
                    <a:lstStyle/>
                    <a:p>
                      <a:r>
                        <a:rPr lang="en-IN" b="1" dirty="0" smtClean="0"/>
                        <a:t>D1</a:t>
                      </a:r>
                      <a:endParaRPr lang="en-IN" b="1" dirty="0"/>
                    </a:p>
                  </a:txBody>
                  <a:tcPr/>
                </a:tc>
                <a:tc>
                  <a:txBody>
                    <a:bodyPr/>
                    <a:lstStyle/>
                    <a:p>
                      <a:r>
                        <a:rPr lang="en-IN" b="1" dirty="0" smtClean="0"/>
                        <a:t>S8</a:t>
                      </a:r>
                      <a:endParaRPr lang="en-IN" b="1" dirty="0"/>
                    </a:p>
                  </a:txBody>
                  <a:tcPr/>
                </a:tc>
                <a:tc>
                  <a:txBody>
                    <a:bodyPr/>
                    <a:lstStyle/>
                    <a:p>
                      <a:r>
                        <a:rPr lang="en-IN" b="1" dirty="0" smtClean="0"/>
                        <a:t>S89</a:t>
                      </a:r>
                      <a:endParaRPr lang="en-IN" b="1" dirty="0"/>
                    </a:p>
                  </a:txBody>
                  <a:tcPr/>
                </a:tc>
                <a:tc>
                  <a:txBody>
                    <a:bodyPr/>
                    <a:lstStyle/>
                    <a:p>
                      <a:r>
                        <a:rPr lang="en-IN" b="1" dirty="0" smtClean="0"/>
                        <a:t>D1</a:t>
                      </a:r>
                      <a:endParaRPr lang="en-IN" b="1" dirty="0"/>
                    </a:p>
                  </a:txBody>
                  <a:tcPr/>
                </a:tc>
                <a:tc>
                  <a:txBody>
                    <a:bodyPr/>
                    <a:lstStyle/>
                    <a:p>
                      <a:endParaRPr lang="en-IN" b="1" dirty="0"/>
                    </a:p>
                  </a:txBody>
                  <a:tcPr/>
                </a:tc>
                <a:tc>
                  <a:txBody>
                    <a:bodyPr/>
                    <a:lstStyle/>
                    <a:p>
                      <a:endParaRPr lang="en-IN" b="1"/>
                    </a:p>
                  </a:txBody>
                  <a:tcPr/>
                </a:tc>
              </a:tr>
              <a:tr h="370840">
                <a:tc>
                  <a:txBody>
                    <a:bodyPr/>
                    <a:lstStyle/>
                    <a:p>
                      <a:r>
                        <a:rPr lang="en-IN" b="1" dirty="0" smtClean="0"/>
                        <a:t>D1</a:t>
                      </a:r>
                      <a:endParaRPr lang="en-IN" b="1" dirty="0"/>
                    </a:p>
                  </a:txBody>
                  <a:tcPr/>
                </a:tc>
                <a:tc>
                  <a:txBody>
                    <a:bodyPr/>
                    <a:lstStyle/>
                    <a:p>
                      <a:r>
                        <a:rPr lang="en-IN" b="1" dirty="0" smtClean="0"/>
                        <a:t>S63</a:t>
                      </a:r>
                      <a:endParaRPr lang="en-IN" b="1" dirty="0"/>
                    </a:p>
                  </a:txBody>
                  <a:tcPr/>
                </a:tc>
                <a:tc>
                  <a:txBody>
                    <a:bodyPr/>
                    <a:lstStyle/>
                    <a:p>
                      <a:r>
                        <a:rPr lang="en-IN" b="1" dirty="0" smtClean="0"/>
                        <a:t>S5</a:t>
                      </a:r>
                      <a:endParaRPr lang="en-IN" b="1" dirty="0"/>
                    </a:p>
                  </a:txBody>
                  <a:tcPr/>
                </a:tc>
                <a:tc>
                  <a:txBody>
                    <a:bodyPr/>
                    <a:lstStyle/>
                    <a:p>
                      <a:r>
                        <a:rPr lang="en-IN" b="1" dirty="0" smtClean="0"/>
                        <a:t>S11</a:t>
                      </a:r>
                      <a:endParaRPr lang="en-IN" b="1" dirty="0"/>
                    </a:p>
                  </a:txBody>
                  <a:tcPr/>
                </a:tc>
                <a:tc>
                  <a:txBody>
                    <a:bodyPr/>
                    <a:lstStyle/>
                    <a:p>
                      <a:r>
                        <a:rPr lang="en-IN" b="1" dirty="0" smtClean="0"/>
                        <a:t>S15</a:t>
                      </a:r>
                      <a:endParaRPr lang="en-IN" b="1" dirty="0"/>
                    </a:p>
                  </a:txBody>
                  <a:tcPr/>
                </a:tc>
                <a:tc>
                  <a:txBody>
                    <a:bodyPr/>
                    <a:lstStyle/>
                    <a:p>
                      <a:r>
                        <a:rPr lang="en-IN" b="1" dirty="0" smtClean="0"/>
                        <a:t>D1</a:t>
                      </a:r>
                      <a:endParaRPr lang="en-IN" b="1" dirty="0"/>
                    </a:p>
                  </a:txBody>
                  <a:tcPr/>
                </a:tc>
              </a:tr>
            </a:tbl>
          </a:graphicData>
        </a:graphic>
      </p:graphicFrame>
      <p:sp>
        <p:nvSpPr>
          <p:cNvPr id="9" name="Oval 8"/>
          <p:cNvSpPr/>
          <p:nvPr/>
        </p:nvSpPr>
        <p:spPr>
          <a:xfrm>
            <a:off x="1214414" y="3929066"/>
            <a:ext cx="571504" cy="571504"/>
          </a:xfrm>
          <a:prstGeom prst="ellipse">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3143240" y="3929066"/>
            <a:ext cx="571504" cy="571504"/>
          </a:xfrm>
          <a:prstGeom prst="ellipse">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5929322" y="3929066"/>
            <a:ext cx="571504" cy="571504"/>
          </a:xfrm>
          <a:prstGeom prst="ellipse">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7715272" y="3929066"/>
            <a:ext cx="571504" cy="571504"/>
          </a:xfrm>
          <a:prstGeom prst="ellipse">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2400288" cy="796908"/>
          </a:xfrm>
        </p:spPr>
        <p:txBody>
          <a:bodyPr/>
          <a:lstStyle/>
          <a:p>
            <a:r>
              <a:rPr lang="en-IN" sz="4000" dirty="0" smtClean="0"/>
              <a:t>Output</a:t>
            </a:r>
            <a:endParaRPr lang="en-IN" sz="4000" dirty="0"/>
          </a:p>
        </p:txBody>
      </p:sp>
      <p:pic>
        <p:nvPicPr>
          <p:cNvPr id="4" name="Picture 2" descr="C:\Users\dt86894\Desktop\GA\vrp.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857884" y="0"/>
            <a:ext cx="3286116" cy="164305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6" name="Table 5"/>
          <p:cNvGraphicFramePr>
            <a:graphicFrameLocks noGrp="1"/>
          </p:cNvGraphicFramePr>
          <p:nvPr/>
        </p:nvGraphicFramePr>
        <p:xfrm>
          <a:off x="214282" y="2071678"/>
          <a:ext cx="3714774" cy="1483360"/>
        </p:xfrm>
        <a:graphic>
          <a:graphicData uri="http://schemas.openxmlformats.org/drawingml/2006/table">
            <a:tbl>
              <a:tblPr bandRow="1">
                <a:tableStyleId>{5C22544A-7EE6-4342-B048-85BDC9FD1C3A}</a:tableStyleId>
              </a:tblPr>
              <a:tblGrid>
                <a:gridCol w="619129"/>
                <a:gridCol w="619129"/>
                <a:gridCol w="619129"/>
                <a:gridCol w="619129"/>
                <a:gridCol w="619129"/>
                <a:gridCol w="619129"/>
              </a:tblGrid>
              <a:tr h="370840">
                <a:tc>
                  <a:txBody>
                    <a:bodyPr/>
                    <a:lstStyle/>
                    <a:p>
                      <a:r>
                        <a:rPr lang="en-IN" b="1" dirty="0" smtClean="0"/>
                        <a:t>D1</a:t>
                      </a:r>
                      <a:endParaRPr lang="en-IN" b="1" dirty="0"/>
                    </a:p>
                  </a:txBody>
                  <a:tcPr/>
                </a:tc>
                <a:tc>
                  <a:txBody>
                    <a:bodyPr/>
                    <a:lstStyle/>
                    <a:p>
                      <a:r>
                        <a:rPr lang="en-IN" b="1" dirty="0" smtClean="0"/>
                        <a:t>S1</a:t>
                      </a:r>
                      <a:endParaRPr lang="en-IN" b="1" dirty="0"/>
                    </a:p>
                  </a:txBody>
                  <a:tcPr/>
                </a:tc>
                <a:tc>
                  <a:txBody>
                    <a:bodyPr/>
                    <a:lstStyle/>
                    <a:p>
                      <a:r>
                        <a:rPr lang="en-IN" b="1" dirty="0" smtClean="0"/>
                        <a:t>S10</a:t>
                      </a:r>
                      <a:endParaRPr lang="en-IN" b="1" dirty="0"/>
                    </a:p>
                  </a:txBody>
                  <a:tcPr/>
                </a:tc>
                <a:tc>
                  <a:txBody>
                    <a:bodyPr/>
                    <a:lstStyle/>
                    <a:p>
                      <a:r>
                        <a:rPr lang="en-IN" b="1" dirty="0" smtClean="0"/>
                        <a:t>S13</a:t>
                      </a:r>
                      <a:endParaRPr lang="en-IN" b="1" dirty="0"/>
                    </a:p>
                  </a:txBody>
                  <a:tcPr/>
                </a:tc>
                <a:tc>
                  <a:txBody>
                    <a:bodyPr/>
                    <a:lstStyle/>
                    <a:p>
                      <a:r>
                        <a:rPr lang="en-IN" b="1" dirty="0" smtClean="0"/>
                        <a:t>S17</a:t>
                      </a:r>
                      <a:endParaRPr lang="en-IN" b="1" dirty="0"/>
                    </a:p>
                  </a:txBody>
                  <a:tcPr/>
                </a:tc>
                <a:tc>
                  <a:txBody>
                    <a:bodyPr/>
                    <a:lstStyle/>
                    <a:p>
                      <a:r>
                        <a:rPr lang="en-IN" b="1" dirty="0" smtClean="0"/>
                        <a:t>D1</a:t>
                      </a:r>
                      <a:endParaRPr lang="en-IN" b="1" dirty="0"/>
                    </a:p>
                  </a:txBody>
                  <a:tcPr/>
                </a:tc>
              </a:tr>
              <a:tr h="370840">
                <a:tc>
                  <a:txBody>
                    <a:bodyPr/>
                    <a:lstStyle/>
                    <a:p>
                      <a:r>
                        <a:rPr lang="en-IN" b="1" dirty="0" smtClean="0"/>
                        <a:t>D1</a:t>
                      </a:r>
                      <a:endParaRPr lang="en-IN" b="1" dirty="0"/>
                    </a:p>
                  </a:txBody>
                  <a:tcPr/>
                </a:tc>
                <a:tc>
                  <a:txBody>
                    <a:bodyPr/>
                    <a:lstStyle/>
                    <a:p>
                      <a:r>
                        <a:rPr lang="en-IN" b="1" dirty="0" smtClean="0"/>
                        <a:t>S9</a:t>
                      </a:r>
                      <a:endParaRPr lang="en-IN" b="1" dirty="0"/>
                    </a:p>
                  </a:txBody>
                  <a:tcPr/>
                </a:tc>
                <a:tc>
                  <a:txBody>
                    <a:bodyPr/>
                    <a:lstStyle/>
                    <a:p>
                      <a:r>
                        <a:rPr lang="en-IN" b="1" dirty="0" smtClean="0"/>
                        <a:t>S7</a:t>
                      </a:r>
                      <a:endParaRPr lang="en-IN" b="1" dirty="0"/>
                    </a:p>
                  </a:txBody>
                  <a:tcPr/>
                </a:tc>
                <a:tc>
                  <a:txBody>
                    <a:bodyPr/>
                    <a:lstStyle/>
                    <a:p>
                      <a:r>
                        <a:rPr lang="en-IN" b="1" dirty="0" smtClean="0"/>
                        <a:t>S6</a:t>
                      </a:r>
                      <a:endParaRPr lang="en-IN" b="1" dirty="0"/>
                    </a:p>
                  </a:txBody>
                  <a:tcPr/>
                </a:tc>
                <a:tc>
                  <a:txBody>
                    <a:bodyPr/>
                    <a:lstStyle/>
                    <a:p>
                      <a:r>
                        <a:rPr lang="en-IN" b="1" dirty="0" smtClean="0"/>
                        <a:t>D1</a:t>
                      </a:r>
                      <a:endParaRPr lang="en-IN" b="1" dirty="0"/>
                    </a:p>
                  </a:txBody>
                  <a:tcPr/>
                </a:tc>
                <a:tc>
                  <a:txBody>
                    <a:bodyPr/>
                    <a:lstStyle/>
                    <a:p>
                      <a:endParaRPr lang="en-IN" b="1" dirty="0"/>
                    </a:p>
                  </a:txBody>
                  <a:tcPr/>
                </a:tc>
              </a:tr>
              <a:tr h="370840">
                <a:tc>
                  <a:txBody>
                    <a:bodyPr/>
                    <a:lstStyle/>
                    <a:p>
                      <a:r>
                        <a:rPr lang="en-IN" b="1" dirty="0" smtClean="0"/>
                        <a:t>D1</a:t>
                      </a:r>
                      <a:endParaRPr lang="en-IN" b="1" dirty="0"/>
                    </a:p>
                  </a:txBody>
                  <a:tcPr/>
                </a:tc>
                <a:tc>
                  <a:txBody>
                    <a:bodyPr/>
                    <a:lstStyle/>
                    <a:p>
                      <a:r>
                        <a:rPr lang="en-IN" b="1" dirty="0" smtClean="0"/>
                        <a:t>S89</a:t>
                      </a:r>
                      <a:endParaRPr lang="en-IN" b="1" dirty="0"/>
                    </a:p>
                  </a:txBody>
                  <a:tcPr/>
                </a:tc>
                <a:tc>
                  <a:txBody>
                    <a:bodyPr/>
                    <a:lstStyle/>
                    <a:p>
                      <a:r>
                        <a:rPr lang="en-IN" b="1" dirty="0" smtClean="0"/>
                        <a:t>S8</a:t>
                      </a:r>
                      <a:endParaRPr lang="en-IN" b="1" dirty="0"/>
                    </a:p>
                  </a:txBody>
                  <a:tcPr/>
                </a:tc>
                <a:tc>
                  <a:txBody>
                    <a:bodyPr/>
                    <a:lstStyle/>
                    <a:p>
                      <a:r>
                        <a:rPr lang="en-IN" b="1" dirty="0" smtClean="0"/>
                        <a:t>D1</a:t>
                      </a:r>
                      <a:endParaRPr lang="en-IN" b="1" dirty="0"/>
                    </a:p>
                  </a:txBody>
                  <a:tcPr/>
                </a:tc>
                <a:tc>
                  <a:txBody>
                    <a:bodyPr/>
                    <a:lstStyle/>
                    <a:p>
                      <a:endParaRPr lang="en-IN" b="1" dirty="0"/>
                    </a:p>
                  </a:txBody>
                  <a:tcPr/>
                </a:tc>
                <a:tc>
                  <a:txBody>
                    <a:bodyPr/>
                    <a:lstStyle/>
                    <a:p>
                      <a:endParaRPr lang="en-IN" b="1"/>
                    </a:p>
                  </a:txBody>
                  <a:tcPr/>
                </a:tc>
              </a:tr>
              <a:tr h="370840">
                <a:tc>
                  <a:txBody>
                    <a:bodyPr/>
                    <a:lstStyle/>
                    <a:p>
                      <a:r>
                        <a:rPr lang="en-IN" b="1" dirty="0" smtClean="0"/>
                        <a:t>D1</a:t>
                      </a:r>
                      <a:endParaRPr lang="en-IN" b="1" dirty="0"/>
                    </a:p>
                  </a:txBody>
                  <a:tcPr/>
                </a:tc>
                <a:tc>
                  <a:txBody>
                    <a:bodyPr/>
                    <a:lstStyle/>
                    <a:p>
                      <a:r>
                        <a:rPr lang="en-IN" b="1" dirty="0" smtClean="0"/>
                        <a:t>S15</a:t>
                      </a:r>
                      <a:endParaRPr lang="en-IN" b="1" dirty="0"/>
                    </a:p>
                  </a:txBody>
                  <a:tcPr/>
                </a:tc>
                <a:tc>
                  <a:txBody>
                    <a:bodyPr/>
                    <a:lstStyle/>
                    <a:p>
                      <a:r>
                        <a:rPr lang="en-IN" b="1" dirty="0" smtClean="0"/>
                        <a:t>S5</a:t>
                      </a:r>
                      <a:endParaRPr lang="en-IN" b="1" dirty="0"/>
                    </a:p>
                  </a:txBody>
                  <a:tcPr/>
                </a:tc>
                <a:tc>
                  <a:txBody>
                    <a:bodyPr/>
                    <a:lstStyle/>
                    <a:p>
                      <a:r>
                        <a:rPr lang="en-IN" b="1" dirty="0" smtClean="0"/>
                        <a:t>S11</a:t>
                      </a:r>
                      <a:endParaRPr lang="en-IN" b="1" dirty="0"/>
                    </a:p>
                  </a:txBody>
                  <a:tcPr/>
                </a:tc>
                <a:tc>
                  <a:txBody>
                    <a:bodyPr/>
                    <a:lstStyle/>
                    <a:p>
                      <a:r>
                        <a:rPr lang="en-IN" b="1" dirty="0" smtClean="0"/>
                        <a:t>S63</a:t>
                      </a:r>
                      <a:endParaRPr lang="en-IN" b="1" dirty="0"/>
                    </a:p>
                  </a:txBody>
                  <a:tcPr/>
                </a:tc>
                <a:tc>
                  <a:txBody>
                    <a:bodyPr/>
                    <a:lstStyle/>
                    <a:p>
                      <a:r>
                        <a:rPr lang="en-IN" b="1" dirty="0" smtClean="0"/>
                        <a:t>D1</a:t>
                      </a:r>
                      <a:endParaRPr lang="en-IN" b="1" dirty="0"/>
                    </a:p>
                  </a:txBody>
                  <a:tcPr/>
                </a:tc>
              </a:tr>
            </a:tbl>
          </a:graphicData>
        </a:graphic>
      </p:graphicFrame>
      <p:graphicFrame>
        <p:nvGraphicFramePr>
          <p:cNvPr id="7" name="Table 6"/>
          <p:cNvGraphicFramePr>
            <a:graphicFrameLocks noGrp="1"/>
          </p:cNvGraphicFramePr>
          <p:nvPr/>
        </p:nvGraphicFramePr>
        <p:xfrm>
          <a:off x="4857752" y="2071678"/>
          <a:ext cx="3714774" cy="1478280"/>
        </p:xfrm>
        <a:graphic>
          <a:graphicData uri="http://schemas.openxmlformats.org/drawingml/2006/table">
            <a:tbl>
              <a:tblPr bandRow="1">
                <a:tableStyleId>{5C22544A-7EE6-4342-B048-85BDC9FD1C3A}</a:tableStyleId>
              </a:tblPr>
              <a:tblGrid>
                <a:gridCol w="619129"/>
                <a:gridCol w="619129"/>
                <a:gridCol w="619129"/>
                <a:gridCol w="619129"/>
                <a:gridCol w="619129"/>
                <a:gridCol w="619129"/>
              </a:tblGrid>
              <a:tr h="299402">
                <a:tc>
                  <a:txBody>
                    <a:bodyPr/>
                    <a:lstStyle/>
                    <a:p>
                      <a:r>
                        <a:rPr lang="en-IN" b="1" dirty="0" smtClean="0"/>
                        <a:t>D2</a:t>
                      </a:r>
                      <a:endParaRPr lang="en-IN" b="1" dirty="0"/>
                    </a:p>
                  </a:txBody>
                  <a:tcPr/>
                </a:tc>
                <a:tc>
                  <a:txBody>
                    <a:bodyPr/>
                    <a:lstStyle/>
                    <a:p>
                      <a:r>
                        <a:rPr lang="en-IN" b="1" dirty="0" smtClean="0"/>
                        <a:t>S19</a:t>
                      </a:r>
                      <a:endParaRPr lang="en-IN" b="1" dirty="0"/>
                    </a:p>
                  </a:txBody>
                  <a:tcPr/>
                </a:tc>
                <a:tc>
                  <a:txBody>
                    <a:bodyPr/>
                    <a:lstStyle/>
                    <a:p>
                      <a:r>
                        <a:rPr lang="en-IN" b="1" dirty="0" smtClean="0"/>
                        <a:t>S25</a:t>
                      </a:r>
                      <a:endParaRPr lang="en-IN" b="1" dirty="0"/>
                    </a:p>
                  </a:txBody>
                  <a:tcPr/>
                </a:tc>
                <a:tc>
                  <a:txBody>
                    <a:bodyPr/>
                    <a:lstStyle/>
                    <a:p>
                      <a:r>
                        <a:rPr lang="en-IN" b="1" dirty="0" smtClean="0"/>
                        <a:t>S43</a:t>
                      </a:r>
                      <a:endParaRPr lang="en-IN" b="1" dirty="0"/>
                    </a:p>
                  </a:txBody>
                  <a:tcPr/>
                </a:tc>
                <a:tc>
                  <a:txBody>
                    <a:bodyPr/>
                    <a:lstStyle/>
                    <a:p>
                      <a:r>
                        <a:rPr lang="en-IN" b="1" dirty="0" smtClean="0"/>
                        <a:t>S93</a:t>
                      </a:r>
                      <a:endParaRPr lang="en-IN" b="1" dirty="0"/>
                    </a:p>
                  </a:txBody>
                  <a:tcPr/>
                </a:tc>
                <a:tc>
                  <a:txBody>
                    <a:bodyPr/>
                    <a:lstStyle/>
                    <a:p>
                      <a:r>
                        <a:rPr lang="en-IN" b="1" dirty="0" smtClean="0"/>
                        <a:t>D2</a:t>
                      </a:r>
                      <a:endParaRPr lang="en-IN" b="1" dirty="0"/>
                    </a:p>
                  </a:txBody>
                  <a:tcPr/>
                </a:tc>
              </a:tr>
              <a:tr h="370840">
                <a:tc>
                  <a:txBody>
                    <a:bodyPr/>
                    <a:lstStyle/>
                    <a:p>
                      <a:r>
                        <a:rPr lang="en-IN" b="1" dirty="0" smtClean="0"/>
                        <a:t>D2</a:t>
                      </a:r>
                      <a:endParaRPr lang="en-IN" b="1" dirty="0"/>
                    </a:p>
                  </a:txBody>
                  <a:tcPr/>
                </a:tc>
                <a:tc>
                  <a:txBody>
                    <a:bodyPr/>
                    <a:lstStyle/>
                    <a:p>
                      <a:r>
                        <a:rPr lang="en-IN" b="1" dirty="0" smtClean="0"/>
                        <a:t>S29</a:t>
                      </a:r>
                      <a:endParaRPr lang="en-IN" b="1" dirty="0"/>
                    </a:p>
                  </a:txBody>
                  <a:tcPr/>
                </a:tc>
                <a:tc>
                  <a:txBody>
                    <a:bodyPr/>
                    <a:lstStyle/>
                    <a:p>
                      <a:r>
                        <a:rPr lang="en-IN" b="1" dirty="0" smtClean="0"/>
                        <a:t>S67</a:t>
                      </a:r>
                      <a:endParaRPr lang="en-IN" b="1" dirty="0"/>
                    </a:p>
                  </a:txBody>
                  <a:tcPr/>
                </a:tc>
                <a:tc>
                  <a:txBody>
                    <a:bodyPr/>
                    <a:lstStyle/>
                    <a:p>
                      <a:r>
                        <a:rPr lang="en-IN" b="1" dirty="0" smtClean="0"/>
                        <a:t>S65</a:t>
                      </a:r>
                      <a:endParaRPr lang="en-IN" b="1" dirty="0"/>
                    </a:p>
                  </a:txBody>
                  <a:tcPr/>
                </a:tc>
                <a:tc>
                  <a:txBody>
                    <a:bodyPr/>
                    <a:lstStyle/>
                    <a:p>
                      <a:r>
                        <a:rPr lang="en-IN" b="1" dirty="0" smtClean="0"/>
                        <a:t>D2</a:t>
                      </a:r>
                      <a:endParaRPr lang="en-IN" b="1" dirty="0"/>
                    </a:p>
                  </a:txBody>
                  <a:tcPr/>
                </a:tc>
                <a:tc>
                  <a:txBody>
                    <a:bodyPr/>
                    <a:lstStyle/>
                    <a:p>
                      <a:endParaRPr lang="en-IN" b="1" dirty="0"/>
                    </a:p>
                  </a:txBody>
                  <a:tcPr/>
                </a:tc>
              </a:tr>
              <a:tr h="370840">
                <a:tc>
                  <a:txBody>
                    <a:bodyPr/>
                    <a:lstStyle/>
                    <a:p>
                      <a:r>
                        <a:rPr lang="en-IN" b="1" dirty="0" smtClean="0"/>
                        <a:t>D2</a:t>
                      </a:r>
                      <a:endParaRPr lang="en-IN" b="1" dirty="0"/>
                    </a:p>
                  </a:txBody>
                  <a:tcPr/>
                </a:tc>
                <a:tc>
                  <a:txBody>
                    <a:bodyPr/>
                    <a:lstStyle/>
                    <a:p>
                      <a:r>
                        <a:rPr lang="en-IN" b="1" dirty="0" smtClean="0"/>
                        <a:t>S19</a:t>
                      </a:r>
                      <a:endParaRPr lang="en-IN" b="1" dirty="0"/>
                    </a:p>
                  </a:txBody>
                  <a:tcPr/>
                </a:tc>
                <a:tc>
                  <a:txBody>
                    <a:bodyPr/>
                    <a:lstStyle/>
                    <a:p>
                      <a:r>
                        <a:rPr lang="en-IN" b="1" dirty="0" smtClean="0"/>
                        <a:t>S71</a:t>
                      </a:r>
                      <a:endParaRPr lang="en-IN" b="1" dirty="0"/>
                    </a:p>
                  </a:txBody>
                  <a:tcPr/>
                </a:tc>
                <a:tc>
                  <a:txBody>
                    <a:bodyPr/>
                    <a:lstStyle/>
                    <a:p>
                      <a:r>
                        <a:rPr lang="en-IN" b="1" dirty="0" smtClean="0"/>
                        <a:t>D2</a:t>
                      </a:r>
                      <a:endParaRPr lang="en-IN" b="1" dirty="0"/>
                    </a:p>
                  </a:txBody>
                  <a:tcPr/>
                </a:tc>
                <a:tc>
                  <a:txBody>
                    <a:bodyPr/>
                    <a:lstStyle/>
                    <a:p>
                      <a:endParaRPr lang="en-IN" b="1"/>
                    </a:p>
                  </a:txBody>
                  <a:tcPr/>
                </a:tc>
                <a:tc>
                  <a:txBody>
                    <a:bodyPr/>
                    <a:lstStyle/>
                    <a:p>
                      <a:endParaRPr lang="en-IN" b="1"/>
                    </a:p>
                  </a:txBody>
                  <a:tcPr/>
                </a:tc>
              </a:tr>
              <a:tr h="370840">
                <a:tc>
                  <a:txBody>
                    <a:bodyPr/>
                    <a:lstStyle/>
                    <a:p>
                      <a:r>
                        <a:rPr lang="en-IN" b="1" dirty="0" smtClean="0"/>
                        <a:t>D2</a:t>
                      </a:r>
                      <a:endParaRPr lang="en-IN" b="1" dirty="0"/>
                    </a:p>
                  </a:txBody>
                  <a:tcPr/>
                </a:tc>
                <a:tc>
                  <a:txBody>
                    <a:bodyPr/>
                    <a:lstStyle/>
                    <a:p>
                      <a:r>
                        <a:rPr lang="en-IN" b="1" dirty="0" smtClean="0"/>
                        <a:t>S3</a:t>
                      </a:r>
                      <a:endParaRPr lang="en-IN" b="1" dirty="0"/>
                    </a:p>
                  </a:txBody>
                  <a:tcPr/>
                </a:tc>
                <a:tc>
                  <a:txBody>
                    <a:bodyPr/>
                    <a:lstStyle/>
                    <a:p>
                      <a:r>
                        <a:rPr lang="en-IN" b="1" dirty="0" smtClean="0"/>
                        <a:t>S85</a:t>
                      </a:r>
                      <a:endParaRPr lang="en-IN" b="1" dirty="0"/>
                    </a:p>
                  </a:txBody>
                  <a:tcPr/>
                </a:tc>
                <a:tc>
                  <a:txBody>
                    <a:bodyPr/>
                    <a:lstStyle/>
                    <a:p>
                      <a:r>
                        <a:rPr lang="en-IN" b="1" dirty="0" smtClean="0"/>
                        <a:t>S29</a:t>
                      </a:r>
                      <a:endParaRPr lang="en-IN" b="1" dirty="0"/>
                    </a:p>
                  </a:txBody>
                  <a:tcPr/>
                </a:tc>
                <a:tc>
                  <a:txBody>
                    <a:bodyPr/>
                    <a:lstStyle/>
                    <a:p>
                      <a:r>
                        <a:rPr lang="en-IN" b="1" dirty="0" smtClean="0"/>
                        <a:t>S14</a:t>
                      </a:r>
                      <a:endParaRPr lang="en-IN" b="1" dirty="0"/>
                    </a:p>
                  </a:txBody>
                  <a:tcPr/>
                </a:tc>
                <a:tc>
                  <a:txBody>
                    <a:bodyPr/>
                    <a:lstStyle/>
                    <a:p>
                      <a:r>
                        <a:rPr lang="en-IN" b="1" dirty="0" smtClean="0"/>
                        <a:t>D2</a:t>
                      </a:r>
                      <a:endParaRPr lang="en-IN" b="1" dirty="0"/>
                    </a:p>
                  </a:txBody>
                  <a:tcPr/>
                </a:tc>
              </a:tr>
            </a:tbl>
          </a:graphicData>
        </a:graphic>
      </p:graphicFrame>
      <p:sp>
        <p:nvSpPr>
          <p:cNvPr id="8" name="TextBox 7"/>
          <p:cNvSpPr txBox="1"/>
          <p:nvPr/>
        </p:nvSpPr>
        <p:spPr>
          <a:xfrm>
            <a:off x="323528" y="3861048"/>
            <a:ext cx="4714908" cy="400110"/>
          </a:xfrm>
          <a:prstGeom prst="rect">
            <a:avLst/>
          </a:prstGeom>
          <a:noFill/>
        </p:spPr>
        <p:txBody>
          <a:bodyPr wrap="square" rtlCol="0">
            <a:spAutoFit/>
          </a:bodyPr>
          <a:lstStyle/>
          <a:p>
            <a:r>
              <a:rPr lang="en-IN" sz="2000" dirty="0" smtClean="0"/>
              <a:t>And so on …for all the depots</a:t>
            </a:r>
            <a:endParaRPr lang="en-IN"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dirty="0" smtClean="0"/>
              <a:t>Output</a:t>
            </a:r>
            <a:endParaRPr lang="en-IN" sz="4000" dirty="0"/>
          </a:p>
        </p:txBody>
      </p:sp>
      <p:pic>
        <p:nvPicPr>
          <p:cNvPr id="1026" name="Picture 2" descr="C:\Users\Dell\Desktop\result plot.PNG"/>
          <p:cNvPicPr>
            <a:picLocks noChangeAspect="1" noChangeArrowheads="1"/>
          </p:cNvPicPr>
          <p:nvPr/>
        </p:nvPicPr>
        <p:blipFill>
          <a:blip r:embed="rId2" cstate="print"/>
          <a:srcRect/>
          <a:stretch>
            <a:fillRect/>
          </a:stretch>
        </p:blipFill>
        <p:spPr bwMode="auto">
          <a:xfrm>
            <a:off x="323528" y="1268760"/>
            <a:ext cx="8490645" cy="460851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3295525"/>
            <a:ext cx="8229600" cy="4525963"/>
          </a:xfrm>
        </p:spPr>
        <p:txBody>
          <a:bodyPr>
            <a:normAutofit/>
          </a:bodyPr>
          <a:lstStyle/>
          <a:p>
            <a:pPr marL="0" indent="0">
              <a:buFont typeface="Wingdings" pitchFamily="2" charset="2"/>
              <a:buChar char="v"/>
            </a:pPr>
            <a:r>
              <a:rPr lang="en-IN" sz="2000" b="1" dirty="0" smtClean="0"/>
              <a:t>Saved Mins of </a:t>
            </a:r>
            <a:r>
              <a:rPr lang="en-IN" sz="2000" b="1" dirty="0" smtClean="0"/>
              <a:t>Travel=2300$ Per Day</a:t>
            </a:r>
            <a:endParaRPr lang="en-IN" sz="2000" b="1" dirty="0" smtClean="0"/>
          </a:p>
          <a:p>
            <a:pPr marL="0" indent="0">
              <a:buFont typeface="Wingdings" pitchFamily="2" charset="2"/>
              <a:buChar char="v"/>
            </a:pPr>
            <a:r>
              <a:rPr lang="en-IN" sz="2000" b="1" dirty="0" smtClean="0"/>
              <a:t>Cost=2300</a:t>
            </a:r>
            <a:r>
              <a:rPr lang="en-IN" sz="2000" b="1" dirty="0" smtClean="0"/>
              <a:t>$ Per Day</a:t>
            </a:r>
            <a:endParaRPr lang="en-IN" sz="2000" b="1" dirty="0" smtClean="0"/>
          </a:p>
          <a:p>
            <a:pPr marL="0" indent="0">
              <a:buNone/>
            </a:pPr>
            <a:endParaRPr lang="en-IN" sz="2800" dirty="0" smtClean="0"/>
          </a:p>
          <a:p>
            <a:pPr marL="0" indent="0">
              <a:buNone/>
            </a:pPr>
            <a:r>
              <a:rPr lang="en-IN" sz="2000" dirty="0" smtClean="0"/>
              <a:t>Note :All </a:t>
            </a:r>
            <a:r>
              <a:rPr lang="en-IN" sz="2000" dirty="0" smtClean="0"/>
              <a:t>our </a:t>
            </a:r>
            <a:r>
              <a:rPr lang="en-IN" sz="2000" dirty="0" smtClean="0"/>
              <a:t>initial solutions are constrained to follow the business constraints and penalized whenever it doesn't. By </a:t>
            </a:r>
            <a:r>
              <a:rPr lang="en-IN" sz="2000" dirty="0" smtClean="0"/>
              <a:t>using </a:t>
            </a:r>
            <a:r>
              <a:rPr lang="en-IN" sz="2000" dirty="0" smtClean="0"/>
              <a:t>heuristic approach we </a:t>
            </a:r>
            <a:r>
              <a:rPr lang="en-IN" sz="2000" dirty="0" smtClean="0"/>
              <a:t>arrived at the set of routes which takes least </a:t>
            </a:r>
            <a:r>
              <a:rPr lang="en-IN" sz="2000" dirty="0" smtClean="0"/>
              <a:t>mins of travel time and  cost</a:t>
            </a:r>
            <a:endParaRPr lang="en-IN" sz="2000" dirty="0" smtClean="0"/>
          </a:p>
          <a:p>
            <a:endParaRPr lang="en-IN" dirty="0"/>
          </a:p>
        </p:txBody>
      </p:sp>
      <p:sp>
        <p:nvSpPr>
          <p:cNvPr id="3" name="Title 2"/>
          <p:cNvSpPr>
            <a:spLocks noGrp="1"/>
          </p:cNvSpPr>
          <p:nvPr>
            <p:ph type="title"/>
          </p:nvPr>
        </p:nvSpPr>
        <p:spPr/>
        <p:txBody>
          <a:bodyPr>
            <a:normAutofit/>
          </a:bodyPr>
          <a:lstStyle/>
          <a:p>
            <a:r>
              <a:rPr lang="en-IN" dirty="0" smtClean="0"/>
              <a:t>Business Value</a:t>
            </a:r>
            <a:endParaRPr lang="en-IN" dirty="0"/>
          </a:p>
        </p:txBody>
      </p:sp>
      <p:pic>
        <p:nvPicPr>
          <p:cNvPr id="4" name="Picture 4" descr="C:\Users\dt86894\Desktop\GA\Business-value.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228185" y="0"/>
            <a:ext cx="2915816" cy="1700808"/>
          </a:xfrm>
          <a:prstGeom prst="rect">
            <a:avLst/>
          </a:prstGeom>
          <a:noFill/>
          <a:extLst>
            <a:ext uri="{909E8E84-426E-40DD-AFC4-6F175D3DCCD1}">
              <a14:hiddenFill xmlns="" xmlns:a14="http://schemas.microsoft.com/office/drawing/2010/main">
                <a:solidFill>
                  <a:srgbClr val="FFFFFF"/>
                </a:solidFill>
              </a14:hiddenFill>
            </a:ext>
          </a:extLst>
        </p:spPr>
      </p:pic>
      <p:sp>
        <p:nvSpPr>
          <p:cNvPr id="5" name="Content Placeholder 3"/>
          <p:cNvSpPr txBox="1">
            <a:spLocks/>
          </p:cNvSpPr>
          <p:nvPr/>
        </p:nvSpPr>
        <p:spPr>
          <a:xfrm>
            <a:off x="179512" y="1591632"/>
            <a:ext cx="4038600" cy="1477328"/>
          </a:xfrm>
          <a:prstGeom prst="rect">
            <a:avLst/>
          </a:prstGeom>
          <a:noFill/>
        </p:spPr>
        <p:txBody>
          <a:bodyPr vert="horz" wrap="square" rtlCol="0">
            <a:sp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pitchFamily="2" charset="2"/>
              <a:buChar char="v"/>
              <a:tabLst/>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Iteration 1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   Cost =28817.28</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   Mins of Travel =23117.28</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   No of routes=57</a:t>
            </a:r>
          </a:p>
        </p:txBody>
      </p:sp>
      <p:sp>
        <p:nvSpPr>
          <p:cNvPr id="6" name="Content Placeholder 3"/>
          <p:cNvSpPr txBox="1">
            <a:spLocks/>
          </p:cNvSpPr>
          <p:nvPr/>
        </p:nvSpPr>
        <p:spPr>
          <a:xfrm>
            <a:off x="4788024" y="1591632"/>
            <a:ext cx="4038600" cy="1836400"/>
          </a:xfrm>
          <a:prstGeom prst="rect">
            <a:avLst/>
          </a:prstGeom>
          <a:noFill/>
        </p:spPr>
        <p:txBody>
          <a:bodyPr vert="horz" wrap="square" rtlCol="0">
            <a:sp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pitchFamily="2" charset="2"/>
              <a:buChar char="v"/>
              <a:tabLst/>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Iteration 200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   Cost =26440.72</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   Mins of Travel =20740.72</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   No of routes=56</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IN" sz="20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IN" dirty="0" smtClean="0"/>
              <a:t>Stop Level Clustering</a:t>
            </a:r>
          </a:p>
          <a:p>
            <a:pPr>
              <a:buFont typeface="Wingdings" panose="05000000000000000000" pitchFamily="2" charset="2"/>
              <a:buChar char="v"/>
            </a:pPr>
            <a:r>
              <a:rPr lang="en-IN" dirty="0" smtClean="0"/>
              <a:t>Customer Value Rating</a:t>
            </a:r>
          </a:p>
          <a:p>
            <a:pPr>
              <a:buFont typeface="Wingdings" panose="05000000000000000000" pitchFamily="2" charset="2"/>
              <a:buChar char="v"/>
            </a:pPr>
            <a:r>
              <a:rPr lang="en-IN" dirty="0" smtClean="0"/>
              <a:t>More Random Solutions for depots with higher workload</a:t>
            </a:r>
          </a:p>
          <a:p>
            <a:pPr marL="109728" indent="0">
              <a:buNone/>
            </a:pPr>
            <a:r>
              <a:rPr lang="en-IN" dirty="0" smtClean="0"/>
              <a:t> </a:t>
            </a:r>
          </a:p>
          <a:p>
            <a:pPr>
              <a:buFont typeface="Wingdings" panose="05000000000000000000" pitchFamily="2" charset="2"/>
              <a:buChar char="v"/>
            </a:pPr>
            <a:endParaRPr lang="en-IN" dirty="0"/>
          </a:p>
        </p:txBody>
      </p:sp>
      <p:sp>
        <p:nvSpPr>
          <p:cNvPr id="3" name="Title 2"/>
          <p:cNvSpPr>
            <a:spLocks noGrp="1"/>
          </p:cNvSpPr>
          <p:nvPr>
            <p:ph type="title"/>
          </p:nvPr>
        </p:nvSpPr>
        <p:spPr/>
        <p:txBody>
          <a:bodyPr/>
          <a:lstStyle/>
          <a:p>
            <a:r>
              <a:rPr lang="en-US" dirty="0"/>
              <a:t>Future Scope </a:t>
            </a:r>
            <a:endParaRPr lang="en-IN" dirty="0"/>
          </a:p>
        </p:txBody>
      </p:sp>
    </p:spTree>
    <p:extLst>
      <p:ext uri="{BB962C8B-B14F-4D97-AF65-F5344CB8AC3E}">
        <p14:creationId xmlns:p14="http://schemas.microsoft.com/office/powerpoint/2010/main" xmlns="" val="4091123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US" altLang="en-US" sz="4600" dirty="0" smtClean="0"/>
              <a:t>Q &amp; A</a:t>
            </a:r>
            <a:r>
              <a:rPr lang="en-US" sz="4400" dirty="0"/>
              <a:t/>
            </a:r>
            <a:br>
              <a:rPr lang="en-US" sz="4400" dirty="0"/>
            </a:br>
            <a:endParaRPr lang="en-IN" dirty="0"/>
          </a:p>
        </p:txBody>
      </p:sp>
      <p:sp>
        <p:nvSpPr>
          <p:cNvPr id="5" name="Subtitle 4"/>
          <p:cNvSpPr>
            <a:spLocks noGrp="1"/>
          </p:cNvSpPr>
          <p:nvPr>
            <p:ph type="subTitle" idx="1"/>
          </p:nvPr>
        </p:nvSpPr>
        <p:spPr/>
        <p:txBody>
          <a:bodyPr/>
          <a:lstStyle/>
          <a:p>
            <a:r>
              <a:rPr lang="en-IN" dirty="0" smtClean="0"/>
              <a:t>-Thank You</a:t>
            </a:r>
            <a:endParaRPr lang="en-IN" dirty="0"/>
          </a:p>
        </p:txBody>
      </p:sp>
    </p:spTree>
    <p:extLst>
      <p:ext uri="{BB962C8B-B14F-4D97-AF65-F5344CB8AC3E}">
        <p14:creationId xmlns:p14="http://schemas.microsoft.com/office/powerpoint/2010/main" xmlns="" val="1960401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v"/>
            </a:pPr>
            <a:r>
              <a:rPr lang="en-US" sz="2000" dirty="0" smtClean="0"/>
              <a:t>Find ideal range of stops per </a:t>
            </a:r>
            <a:r>
              <a:rPr lang="en-US" sz="2000" dirty="0" smtClean="0"/>
              <a:t>route/vehicle</a:t>
            </a:r>
            <a:endParaRPr lang="en-US" sz="2000" dirty="0" smtClean="0"/>
          </a:p>
          <a:p>
            <a:pPr>
              <a:buFont typeface="Wingdings" pitchFamily="2" charset="2"/>
              <a:buChar char="v"/>
            </a:pPr>
            <a:r>
              <a:rPr lang="en-US" sz="2000" dirty="0" smtClean="0"/>
              <a:t>Minimize - Total trip time</a:t>
            </a:r>
          </a:p>
          <a:p>
            <a:pPr>
              <a:buFont typeface="Wingdings" pitchFamily="2" charset="2"/>
              <a:buChar char="v"/>
            </a:pPr>
            <a:r>
              <a:rPr lang="en-IN" sz="2000" dirty="0" smtClean="0"/>
              <a:t>Minimize – Total number of vehicles used</a:t>
            </a:r>
          </a:p>
          <a:p>
            <a:pPr>
              <a:buNone/>
            </a:pPr>
            <a:endParaRPr lang="en-IN" dirty="0"/>
          </a:p>
        </p:txBody>
      </p:sp>
      <p:sp>
        <p:nvSpPr>
          <p:cNvPr id="3" name="Title 2"/>
          <p:cNvSpPr>
            <a:spLocks noGrp="1"/>
          </p:cNvSpPr>
          <p:nvPr>
            <p:ph type="title"/>
          </p:nvPr>
        </p:nvSpPr>
        <p:spPr/>
        <p:txBody>
          <a:bodyPr/>
          <a:lstStyle/>
          <a:p>
            <a:r>
              <a:rPr lang="en-IN" dirty="0" smtClean="0"/>
              <a:t>Objectives</a:t>
            </a:r>
            <a:endParaRPr lang="en-IN" dirty="0"/>
          </a:p>
        </p:txBody>
      </p:sp>
    </p:spTree>
    <p:extLst>
      <p:ext uri="{BB962C8B-B14F-4D97-AF65-F5344CB8AC3E}">
        <p14:creationId xmlns:p14="http://schemas.microsoft.com/office/powerpoint/2010/main" xmlns="" val="4043668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1481329"/>
            <a:ext cx="4038600" cy="2733490"/>
          </a:xfrm>
        </p:spPr>
        <p:txBody>
          <a:bodyPr/>
          <a:lstStyle/>
          <a:p>
            <a:pPr>
              <a:buNone/>
            </a:pPr>
            <a:r>
              <a:rPr lang="en-US" sz="2000" dirty="0" smtClean="0"/>
              <a:t>Service Time Table</a:t>
            </a:r>
          </a:p>
          <a:p>
            <a:pPr>
              <a:buNone/>
            </a:pPr>
            <a:endParaRPr lang="en-US" sz="1800" dirty="0" smtClean="0"/>
          </a:p>
          <a:p>
            <a:pPr>
              <a:buNone/>
            </a:pPr>
            <a:endParaRPr lang="en-US" sz="1800" dirty="0" smtClean="0"/>
          </a:p>
          <a:p>
            <a:pPr>
              <a:buNone/>
            </a:pPr>
            <a:endParaRPr lang="en-IN" dirty="0"/>
          </a:p>
        </p:txBody>
      </p:sp>
      <p:sp>
        <p:nvSpPr>
          <p:cNvPr id="5" name="Content Placeholder 4"/>
          <p:cNvSpPr>
            <a:spLocks noGrp="1"/>
          </p:cNvSpPr>
          <p:nvPr>
            <p:ph sz="half" idx="2"/>
          </p:nvPr>
        </p:nvSpPr>
        <p:spPr>
          <a:xfrm>
            <a:off x="4648200" y="1481329"/>
            <a:ext cx="4038600" cy="2304862"/>
          </a:xfrm>
        </p:spPr>
        <p:txBody>
          <a:bodyPr>
            <a:normAutofit/>
          </a:bodyPr>
          <a:lstStyle/>
          <a:p>
            <a:pPr>
              <a:buNone/>
            </a:pPr>
            <a:r>
              <a:rPr lang="en-US" sz="2000" dirty="0" smtClean="0"/>
              <a:t>Travel Time Table</a:t>
            </a:r>
            <a:endParaRPr lang="en-IN" sz="2000" dirty="0" smtClean="0"/>
          </a:p>
        </p:txBody>
      </p:sp>
      <p:sp>
        <p:nvSpPr>
          <p:cNvPr id="3" name="Title 2"/>
          <p:cNvSpPr>
            <a:spLocks noGrp="1"/>
          </p:cNvSpPr>
          <p:nvPr>
            <p:ph type="title"/>
          </p:nvPr>
        </p:nvSpPr>
        <p:spPr/>
        <p:txBody>
          <a:bodyPr/>
          <a:lstStyle/>
          <a:p>
            <a:r>
              <a:rPr lang="en-US" dirty="0" smtClean="0"/>
              <a:t>Data</a:t>
            </a:r>
            <a:endParaRPr lang="en-IN" dirty="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19994" y="357167"/>
            <a:ext cx="1752600" cy="8572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14348" y="2043106"/>
            <a:ext cx="457200" cy="457200"/>
          </a:xfrm>
          <a:prstGeom prst="rect">
            <a:avLst/>
          </a:prstGeom>
        </p:spPr>
      </p:pic>
      <p:sp>
        <p:nvSpPr>
          <p:cNvPr id="8" name="Rectangle 7"/>
          <p:cNvSpPr/>
          <p:nvPr/>
        </p:nvSpPr>
        <p:spPr>
          <a:xfrm>
            <a:off x="1571604" y="2071678"/>
            <a:ext cx="995785" cy="369332"/>
          </a:xfrm>
          <a:prstGeom prst="rect">
            <a:avLst/>
          </a:prstGeom>
        </p:spPr>
        <p:txBody>
          <a:bodyPr wrap="none">
            <a:spAutoFit/>
          </a:bodyPr>
          <a:lstStyle/>
          <a:p>
            <a:r>
              <a:rPr lang="en-US" dirty="0" smtClean="0"/>
              <a:t>Stop ID</a:t>
            </a:r>
            <a:endParaRPr lang="en-US" dirty="0"/>
          </a:p>
        </p:txBody>
      </p:sp>
      <p:pic>
        <p:nvPicPr>
          <p:cNvPr id="9" name="Picture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57214" y="2603175"/>
            <a:ext cx="457200" cy="397197"/>
          </a:xfrm>
          <a:prstGeom prst="rect">
            <a:avLst/>
          </a:prstGeom>
        </p:spPr>
      </p:pic>
      <p:sp>
        <p:nvSpPr>
          <p:cNvPr id="10" name="Rectangle 9"/>
          <p:cNvSpPr/>
          <p:nvPr/>
        </p:nvSpPr>
        <p:spPr>
          <a:xfrm>
            <a:off x="1571604" y="2631040"/>
            <a:ext cx="2704587" cy="369332"/>
          </a:xfrm>
          <a:prstGeom prst="rect">
            <a:avLst/>
          </a:prstGeom>
        </p:spPr>
        <p:txBody>
          <a:bodyPr wrap="none">
            <a:spAutoFit/>
          </a:bodyPr>
          <a:lstStyle/>
          <a:p>
            <a:r>
              <a:rPr lang="en-US" dirty="0" smtClean="0"/>
              <a:t>Service </a:t>
            </a:r>
            <a:r>
              <a:rPr lang="en-US" dirty="0"/>
              <a:t>Time (Minutes)</a:t>
            </a:r>
          </a:p>
        </p:txBody>
      </p:sp>
      <p:pic>
        <p:nvPicPr>
          <p:cNvPr id="11" name="Picture 1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14348" y="3143248"/>
            <a:ext cx="530557" cy="457200"/>
          </a:xfrm>
          <a:prstGeom prst="rect">
            <a:avLst/>
          </a:prstGeom>
        </p:spPr>
      </p:pic>
      <p:sp>
        <p:nvSpPr>
          <p:cNvPr id="12" name="Rectangle 11"/>
          <p:cNvSpPr/>
          <p:nvPr/>
        </p:nvSpPr>
        <p:spPr>
          <a:xfrm>
            <a:off x="1571604" y="3143248"/>
            <a:ext cx="2791149" cy="369332"/>
          </a:xfrm>
          <a:prstGeom prst="rect">
            <a:avLst/>
          </a:prstGeom>
        </p:spPr>
        <p:txBody>
          <a:bodyPr wrap="none">
            <a:spAutoFit/>
          </a:bodyPr>
          <a:lstStyle/>
          <a:p>
            <a:r>
              <a:rPr lang="en-IN" dirty="0" smtClean="0"/>
              <a:t>Early Slot Time</a:t>
            </a:r>
            <a:r>
              <a:rPr lang="en-US" dirty="0" smtClean="0"/>
              <a:t> (11 AM)</a:t>
            </a:r>
            <a:endParaRPr lang="en-US" dirty="0"/>
          </a:p>
        </p:txBody>
      </p:sp>
      <p:pic>
        <p:nvPicPr>
          <p:cNvPr id="13" name="Picture 1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14348" y="3714752"/>
            <a:ext cx="530557" cy="457200"/>
          </a:xfrm>
          <a:prstGeom prst="rect">
            <a:avLst/>
          </a:prstGeom>
        </p:spPr>
      </p:pic>
      <p:sp>
        <p:nvSpPr>
          <p:cNvPr id="14" name="Rectangle 13"/>
          <p:cNvSpPr/>
          <p:nvPr/>
        </p:nvSpPr>
        <p:spPr>
          <a:xfrm>
            <a:off x="1571604" y="3702610"/>
            <a:ext cx="2545890" cy="369332"/>
          </a:xfrm>
          <a:prstGeom prst="rect">
            <a:avLst/>
          </a:prstGeom>
        </p:spPr>
        <p:txBody>
          <a:bodyPr wrap="none">
            <a:spAutoFit/>
          </a:bodyPr>
          <a:lstStyle/>
          <a:p>
            <a:r>
              <a:rPr lang="en-US" dirty="0" smtClean="0"/>
              <a:t>Late Slot Time (2 PM)</a:t>
            </a:r>
            <a:endParaRPr lang="en-US" dirty="0"/>
          </a:p>
        </p:txBody>
      </p:sp>
      <p:pic>
        <p:nvPicPr>
          <p:cNvPr id="15" name="Picture 14"/>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924064" y="2043106"/>
            <a:ext cx="433754" cy="457200"/>
          </a:xfrm>
          <a:prstGeom prst="rect">
            <a:avLst/>
          </a:prstGeom>
        </p:spPr>
      </p:pic>
      <p:sp>
        <p:nvSpPr>
          <p:cNvPr id="16" name="TextBox 15"/>
          <p:cNvSpPr txBox="1"/>
          <p:nvPr/>
        </p:nvSpPr>
        <p:spPr>
          <a:xfrm>
            <a:off x="5786446" y="2108007"/>
            <a:ext cx="1643399" cy="320861"/>
          </a:xfrm>
          <a:prstGeom prst="rect">
            <a:avLst/>
          </a:prstGeom>
          <a:noFill/>
        </p:spPr>
        <p:txBody>
          <a:bodyPr wrap="none" rtlCol="0">
            <a:spAutoFit/>
          </a:bodyPr>
          <a:lstStyle/>
          <a:p>
            <a:r>
              <a:rPr lang="en-US" dirty="0" smtClean="0"/>
              <a:t>From Stop </a:t>
            </a:r>
            <a:r>
              <a:rPr lang="en-US" dirty="0"/>
              <a:t>ID</a:t>
            </a:r>
          </a:p>
        </p:txBody>
      </p:sp>
      <p:pic>
        <p:nvPicPr>
          <p:cNvPr id="17" name="Picture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929190" y="2543172"/>
            <a:ext cx="457200" cy="457200"/>
          </a:xfrm>
          <a:prstGeom prst="rect">
            <a:avLst/>
          </a:prstGeom>
        </p:spPr>
      </p:pic>
      <p:sp>
        <p:nvSpPr>
          <p:cNvPr id="18" name="Rectangle 17"/>
          <p:cNvSpPr/>
          <p:nvPr/>
        </p:nvSpPr>
        <p:spPr>
          <a:xfrm>
            <a:off x="5786446" y="2631040"/>
            <a:ext cx="1356462" cy="369332"/>
          </a:xfrm>
          <a:prstGeom prst="rect">
            <a:avLst/>
          </a:prstGeom>
        </p:spPr>
        <p:txBody>
          <a:bodyPr wrap="none">
            <a:spAutoFit/>
          </a:bodyPr>
          <a:lstStyle/>
          <a:p>
            <a:r>
              <a:rPr lang="en-US" dirty="0" smtClean="0"/>
              <a:t>To Stop ID</a:t>
            </a:r>
            <a:endParaRPr lang="en-US" dirty="0"/>
          </a:p>
        </p:txBody>
      </p:sp>
      <p:pic>
        <p:nvPicPr>
          <p:cNvPr id="19" name="Picture 18"/>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929190" y="3114676"/>
            <a:ext cx="457200" cy="457200"/>
          </a:xfrm>
          <a:prstGeom prst="rect">
            <a:avLst/>
          </a:prstGeom>
        </p:spPr>
      </p:pic>
      <p:sp>
        <p:nvSpPr>
          <p:cNvPr id="20" name="Rectangle 19"/>
          <p:cNvSpPr/>
          <p:nvPr/>
        </p:nvSpPr>
        <p:spPr>
          <a:xfrm>
            <a:off x="5786446" y="3202544"/>
            <a:ext cx="2680542" cy="369332"/>
          </a:xfrm>
          <a:prstGeom prst="rect">
            <a:avLst/>
          </a:prstGeom>
        </p:spPr>
        <p:txBody>
          <a:bodyPr wrap="none">
            <a:spAutoFit/>
          </a:bodyPr>
          <a:lstStyle/>
          <a:p>
            <a:r>
              <a:rPr lang="en-US" dirty="0" smtClean="0"/>
              <a:t>Travel Time </a:t>
            </a:r>
            <a:r>
              <a:rPr lang="en-US" dirty="0"/>
              <a:t>(Minutes)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67544" y="1196752"/>
            <a:ext cx="8229600" cy="4525963"/>
          </a:xfrm>
        </p:spPr>
        <p:txBody>
          <a:bodyPr>
            <a:normAutofit/>
          </a:bodyPr>
          <a:lstStyle/>
          <a:p>
            <a:pPr marL="109728" indent="0">
              <a:buNone/>
            </a:pPr>
            <a:endParaRPr lang="en-IN" sz="2000" dirty="0" smtClean="0"/>
          </a:p>
          <a:p>
            <a:pPr>
              <a:buFont typeface="Wingdings" panose="05000000000000000000" pitchFamily="2" charset="2"/>
              <a:buChar char="v"/>
            </a:pPr>
            <a:r>
              <a:rPr lang="en-IN" sz="2000" dirty="0" smtClean="0"/>
              <a:t> Min Stops Per </a:t>
            </a:r>
            <a:r>
              <a:rPr lang="en-IN" sz="2000" dirty="0" smtClean="0"/>
              <a:t>Route/Vehicle</a:t>
            </a:r>
            <a:endParaRPr lang="en-IN" sz="2000" dirty="0" smtClean="0"/>
          </a:p>
          <a:p>
            <a:pPr>
              <a:buFont typeface="Wingdings" panose="05000000000000000000" pitchFamily="2" charset="2"/>
              <a:buChar char="v"/>
            </a:pPr>
            <a:r>
              <a:rPr lang="en-IN" sz="2000" dirty="0" smtClean="0"/>
              <a:t> Max Stops Per </a:t>
            </a:r>
            <a:r>
              <a:rPr lang="en-IN" sz="2000" dirty="0" smtClean="0"/>
              <a:t>Route/Vehicle</a:t>
            </a:r>
            <a:endParaRPr lang="en-IN" sz="2000" dirty="0" smtClean="0"/>
          </a:p>
          <a:p>
            <a:pPr>
              <a:buFont typeface="Wingdings" panose="05000000000000000000" pitchFamily="2" charset="2"/>
              <a:buChar char="v"/>
            </a:pPr>
            <a:r>
              <a:rPr lang="en-IN" sz="2000" dirty="0" smtClean="0"/>
              <a:t> Max Trip </a:t>
            </a:r>
            <a:r>
              <a:rPr lang="en-IN" sz="2000" dirty="0" smtClean="0"/>
              <a:t>Time(660 mins)</a:t>
            </a:r>
            <a:endParaRPr lang="en-IN" sz="2000" dirty="0" smtClean="0"/>
          </a:p>
          <a:p>
            <a:pPr>
              <a:buFont typeface="Wingdings" panose="05000000000000000000" pitchFamily="2" charset="2"/>
              <a:buChar char="v"/>
            </a:pPr>
            <a:r>
              <a:rPr lang="en-IN" sz="2000" dirty="0" smtClean="0"/>
              <a:t> Early Time Window(30 or 60 mins)</a:t>
            </a:r>
          </a:p>
          <a:p>
            <a:pPr>
              <a:buFont typeface="Wingdings" panose="05000000000000000000" pitchFamily="2" charset="2"/>
              <a:buChar char="v"/>
            </a:pPr>
            <a:r>
              <a:rPr lang="en-IN" sz="2000" dirty="0" smtClean="0"/>
              <a:t> Late Time Window(30 or 60 mins)</a:t>
            </a:r>
            <a:endParaRPr lang="en-IN" sz="2000" dirty="0"/>
          </a:p>
        </p:txBody>
      </p:sp>
      <p:sp>
        <p:nvSpPr>
          <p:cNvPr id="2" name="Title 1"/>
          <p:cNvSpPr>
            <a:spLocks noGrp="1"/>
          </p:cNvSpPr>
          <p:nvPr>
            <p:ph type="title"/>
          </p:nvPr>
        </p:nvSpPr>
        <p:spPr/>
        <p:txBody>
          <a:bodyPr/>
          <a:lstStyle/>
          <a:p>
            <a:r>
              <a:rPr lang="en-US" altLang="en-US" dirty="0" smtClean="0"/>
              <a:t>Input Parameters</a:t>
            </a:r>
            <a:endParaRPr lang="en-IN" dirty="0"/>
          </a:p>
        </p:txBody>
      </p:sp>
    </p:spTree>
    <p:extLst>
      <p:ext uri="{BB962C8B-B14F-4D97-AF65-F5344CB8AC3E}">
        <p14:creationId xmlns:p14="http://schemas.microsoft.com/office/powerpoint/2010/main" xmlns="" val="235135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285860"/>
            <a:ext cx="8229600" cy="4721431"/>
          </a:xfrm>
        </p:spPr>
        <p:txBody>
          <a:bodyPr/>
          <a:lstStyle/>
          <a:p>
            <a:pPr>
              <a:buFont typeface="Wingdings" pitchFamily="2" charset="2"/>
              <a:buChar char="v"/>
            </a:pPr>
            <a:r>
              <a:rPr lang="en-IN" sz="2000" dirty="0" smtClean="0"/>
              <a:t>189 stops and 6 depots</a:t>
            </a:r>
          </a:p>
          <a:p>
            <a:pPr>
              <a:buFont typeface="Wingdings" pitchFamily="2" charset="2"/>
              <a:buChar char="v"/>
            </a:pPr>
            <a:r>
              <a:rPr lang="en-IN" sz="2000" dirty="0" smtClean="0"/>
              <a:t>Service time</a:t>
            </a:r>
          </a:p>
          <a:p>
            <a:pPr>
              <a:buNone/>
            </a:pPr>
            <a:r>
              <a:rPr lang="en-IN" sz="2000" dirty="0" smtClean="0"/>
              <a:t>   Min.  1st Qu.  Median  Mean   3rd Qu   Max.</a:t>
            </a:r>
          </a:p>
          <a:p>
            <a:pPr>
              <a:buNone/>
            </a:pPr>
            <a:r>
              <a:rPr lang="en-IN" sz="2000" dirty="0" smtClean="0"/>
              <a:t>   15.0   30.0      45.0     58.17    75.0      285</a:t>
            </a:r>
          </a:p>
          <a:p>
            <a:pPr>
              <a:buFont typeface="Wingdings" pitchFamily="2" charset="2"/>
              <a:buChar char="v"/>
            </a:pPr>
            <a:endParaRPr lang="en-IN" dirty="0" smtClean="0"/>
          </a:p>
          <a:p>
            <a:pPr lvl="1">
              <a:buFont typeface="Wingdings" pitchFamily="2" charset="2"/>
              <a:buChar char="v"/>
            </a:pPr>
            <a:endParaRPr lang="en-IN" dirty="0" smtClean="0"/>
          </a:p>
          <a:p>
            <a:endParaRPr lang="en-IN" dirty="0"/>
          </a:p>
        </p:txBody>
      </p:sp>
      <p:sp>
        <p:nvSpPr>
          <p:cNvPr id="5" name="Title 4"/>
          <p:cNvSpPr>
            <a:spLocks noGrp="1"/>
          </p:cNvSpPr>
          <p:nvPr>
            <p:ph type="title"/>
          </p:nvPr>
        </p:nvSpPr>
        <p:spPr>
          <a:xfrm>
            <a:off x="457200" y="274638"/>
            <a:ext cx="8229600" cy="939784"/>
          </a:xfrm>
        </p:spPr>
        <p:txBody>
          <a:bodyPr/>
          <a:lstStyle/>
          <a:p>
            <a:r>
              <a:rPr lang="en-IN" dirty="0" smtClean="0"/>
              <a:t>Observations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rvice TimePlot1.PNG"/>
          <p:cNvPicPr>
            <a:picLocks noGrp="1" noChangeAspect="1"/>
          </p:cNvPicPr>
          <p:nvPr>
            <p:ph idx="1"/>
          </p:nvPr>
        </p:nvPicPr>
        <p:blipFill>
          <a:blip r:embed="rId2" cstate="print"/>
          <a:stretch>
            <a:fillRect/>
          </a:stretch>
        </p:blipFill>
        <p:spPr>
          <a:xfrm>
            <a:off x="457200" y="1285860"/>
            <a:ext cx="8612696" cy="4857784"/>
          </a:xfrm>
        </p:spPr>
      </p:pic>
      <p:sp>
        <p:nvSpPr>
          <p:cNvPr id="3" name="Title 2"/>
          <p:cNvSpPr>
            <a:spLocks noGrp="1"/>
          </p:cNvSpPr>
          <p:nvPr>
            <p:ph type="title"/>
          </p:nvPr>
        </p:nvSpPr>
        <p:spPr/>
        <p:txBody>
          <a:bodyPr/>
          <a:lstStyle/>
          <a:p>
            <a:r>
              <a:rPr lang="en-IN" dirty="0" smtClean="0"/>
              <a:t>Observations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IN" dirty="0" smtClean="0">
                <a:effectLst>
                  <a:outerShdw blurRad="38100" dist="38100" dir="2700000" algn="tl">
                    <a:srgbClr val="000000">
                      <a:alpha val="43137"/>
                    </a:srgbClr>
                  </a:outerShdw>
                </a:effectLst>
              </a:rPr>
              <a:t>MDVRP </a:t>
            </a:r>
            <a:r>
              <a:rPr lang="en-IN" dirty="0">
                <a:effectLst>
                  <a:outerShdw blurRad="38100" dist="38100" dir="2700000" algn="tl">
                    <a:srgbClr val="000000">
                      <a:alpha val="43137"/>
                    </a:srgbClr>
                  </a:outerShdw>
                </a:effectLst>
              </a:rPr>
              <a:t>with Time </a:t>
            </a:r>
            <a:r>
              <a:rPr lang="en-IN" dirty="0" smtClean="0">
                <a:effectLst>
                  <a:outerShdw blurRad="38100" dist="38100" dir="2700000" algn="tl">
                    <a:srgbClr val="000000">
                      <a:alpha val="43137"/>
                    </a:srgbClr>
                  </a:outerShdw>
                </a:effectLst>
              </a:rPr>
              <a:t>Windows</a:t>
            </a:r>
            <a:endParaRPr lang="en-IN" dirty="0">
              <a:effectLst>
                <a:outerShdw blurRad="38100" dist="38100" dir="2700000" algn="tl">
                  <a:srgbClr val="000000">
                    <a:alpha val="43137"/>
                  </a:srgbClr>
                </a:outerShdw>
              </a:effectLst>
            </a:endParaRPr>
          </a:p>
        </p:txBody>
      </p:sp>
      <p:grpSp>
        <p:nvGrpSpPr>
          <p:cNvPr id="9" name="Group 8"/>
          <p:cNvGrpSpPr/>
          <p:nvPr/>
        </p:nvGrpSpPr>
        <p:grpSpPr>
          <a:xfrm>
            <a:off x="1907704" y="1700808"/>
            <a:ext cx="5680109" cy="4543126"/>
            <a:chOff x="1661257" y="1875183"/>
            <a:chExt cx="5357661" cy="4682482"/>
          </a:xfrm>
        </p:grpSpPr>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61257" y="1875183"/>
              <a:ext cx="3200400" cy="3200400"/>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818518" y="3357265"/>
              <a:ext cx="3200400" cy="3200400"/>
            </a:xfrm>
            <a:prstGeom prst="rect">
              <a:avLst/>
            </a:prstGeom>
          </p:spPr>
        </p:pic>
      </p:grpSp>
      <p:sp>
        <p:nvSpPr>
          <p:cNvPr id="12" name="TextBox 11"/>
          <p:cNvSpPr txBox="1"/>
          <p:nvPr/>
        </p:nvSpPr>
        <p:spPr>
          <a:xfrm>
            <a:off x="1233564" y="2190017"/>
            <a:ext cx="877163" cy="307777"/>
          </a:xfrm>
          <a:prstGeom prst="rect">
            <a:avLst/>
          </a:prstGeom>
          <a:noFill/>
        </p:spPr>
        <p:txBody>
          <a:bodyPr wrap="none" rtlCol="0">
            <a:spAutoFit/>
          </a:bodyPr>
          <a:lstStyle/>
          <a:p>
            <a:r>
              <a:rPr lang="en-US" sz="1400" dirty="0">
                <a:solidFill>
                  <a:srgbClr val="FF0000"/>
                </a:solidFill>
              </a:rPr>
              <a:t>25 </a:t>
            </a:r>
            <a:r>
              <a:rPr lang="en-US" sz="1400" dirty="0" smtClean="0">
                <a:solidFill>
                  <a:srgbClr val="FF0000"/>
                </a:solidFill>
              </a:rPr>
              <a:t>Mins</a:t>
            </a:r>
            <a:endParaRPr lang="en-US" sz="1400" dirty="0">
              <a:solidFill>
                <a:srgbClr val="FF0000"/>
              </a:solidFill>
            </a:endParaRPr>
          </a:p>
        </p:txBody>
      </p:sp>
      <p:sp>
        <p:nvSpPr>
          <p:cNvPr id="13" name="Rectangle 12"/>
          <p:cNvSpPr/>
          <p:nvPr/>
        </p:nvSpPr>
        <p:spPr>
          <a:xfrm>
            <a:off x="1233564" y="3611232"/>
            <a:ext cx="877163" cy="307777"/>
          </a:xfrm>
          <a:prstGeom prst="rect">
            <a:avLst/>
          </a:prstGeom>
        </p:spPr>
        <p:txBody>
          <a:bodyPr wrap="none">
            <a:spAutoFit/>
          </a:bodyPr>
          <a:lstStyle/>
          <a:p>
            <a:r>
              <a:rPr lang="en-US" sz="1400" dirty="0" smtClean="0">
                <a:solidFill>
                  <a:schemeClr val="bg2">
                    <a:lumMod val="50000"/>
                  </a:schemeClr>
                </a:solidFill>
              </a:rPr>
              <a:t>55 Mins</a:t>
            </a:r>
            <a:endParaRPr lang="en-US" sz="1400" dirty="0">
              <a:solidFill>
                <a:schemeClr val="bg2">
                  <a:lumMod val="50000"/>
                </a:schemeClr>
              </a:solidFill>
            </a:endParaRPr>
          </a:p>
        </p:txBody>
      </p:sp>
      <p:sp>
        <p:nvSpPr>
          <p:cNvPr id="14" name="TextBox 13"/>
          <p:cNvSpPr txBox="1"/>
          <p:nvPr/>
        </p:nvSpPr>
        <p:spPr>
          <a:xfrm>
            <a:off x="2123728" y="1700808"/>
            <a:ext cx="894797" cy="369332"/>
          </a:xfrm>
          <a:prstGeom prst="rect">
            <a:avLst/>
          </a:prstGeom>
          <a:noFill/>
        </p:spPr>
        <p:txBody>
          <a:bodyPr wrap="none" rtlCol="0">
            <a:spAutoFit/>
          </a:bodyPr>
          <a:lstStyle/>
          <a:p>
            <a:r>
              <a:rPr lang="en-US" sz="1400" dirty="0" smtClean="0">
                <a:solidFill>
                  <a:srgbClr val="FF0000"/>
                </a:solidFill>
              </a:rPr>
              <a:t>45</a:t>
            </a:r>
            <a:r>
              <a:rPr lang="en-US" dirty="0" smtClean="0">
                <a:solidFill>
                  <a:srgbClr val="FF0000"/>
                </a:solidFill>
              </a:rPr>
              <a:t> </a:t>
            </a:r>
            <a:r>
              <a:rPr lang="en-US" sz="1400" dirty="0">
                <a:solidFill>
                  <a:srgbClr val="FF0000"/>
                </a:solidFill>
              </a:rPr>
              <a:t>Mins</a:t>
            </a:r>
          </a:p>
        </p:txBody>
      </p:sp>
      <p:sp>
        <p:nvSpPr>
          <p:cNvPr id="15" name="TextBox 14"/>
          <p:cNvSpPr txBox="1"/>
          <p:nvPr/>
        </p:nvSpPr>
        <p:spPr>
          <a:xfrm>
            <a:off x="4067944" y="1342029"/>
            <a:ext cx="877163" cy="307777"/>
          </a:xfrm>
          <a:prstGeom prst="rect">
            <a:avLst/>
          </a:prstGeom>
          <a:noFill/>
        </p:spPr>
        <p:txBody>
          <a:bodyPr wrap="none" rtlCol="0">
            <a:spAutoFit/>
          </a:bodyPr>
          <a:lstStyle/>
          <a:p>
            <a:r>
              <a:rPr lang="en-US" sz="1400" dirty="0">
                <a:solidFill>
                  <a:srgbClr val="FF0000"/>
                </a:solidFill>
              </a:rPr>
              <a:t>1</a:t>
            </a:r>
            <a:r>
              <a:rPr lang="en-US" sz="1400" dirty="0" smtClean="0">
                <a:solidFill>
                  <a:srgbClr val="FF0000"/>
                </a:solidFill>
              </a:rPr>
              <a:t>5 Mins</a:t>
            </a:r>
            <a:endParaRPr lang="en-US" sz="1400" dirty="0">
              <a:solidFill>
                <a:srgbClr val="FF0000"/>
              </a:solidFill>
            </a:endParaRPr>
          </a:p>
        </p:txBody>
      </p:sp>
      <p:sp>
        <p:nvSpPr>
          <p:cNvPr id="16" name="TextBox 15"/>
          <p:cNvSpPr txBox="1"/>
          <p:nvPr/>
        </p:nvSpPr>
        <p:spPr>
          <a:xfrm>
            <a:off x="6386061" y="2771509"/>
            <a:ext cx="990977" cy="307777"/>
          </a:xfrm>
          <a:prstGeom prst="rect">
            <a:avLst/>
          </a:prstGeom>
          <a:noFill/>
        </p:spPr>
        <p:txBody>
          <a:bodyPr wrap="none" rtlCol="0">
            <a:spAutoFit/>
          </a:bodyPr>
          <a:lstStyle/>
          <a:p>
            <a:r>
              <a:rPr lang="en-US" sz="1400" dirty="0" smtClean="0">
                <a:solidFill>
                  <a:srgbClr val="FF0000"/>
                </a:solidFill>
              </a:rPr>
              <a:t>225 Mins</a:t>
            </a:r>
            <a:endParaRPr lang="en-US" sz="1400" dirty="0">
              <a:solidFill>
                <a:srgbClr val="FF0000"/>
              </a:solidFill>
            </a:endParaRPr>
          </a:p>
        </p:txBody>
      </p:sp>
      <p:sp>
        <p:nvSpPr>
          <p:cNvPr id="17" name="Rectangle 16"/>
          <p:cNvSpPr/>
          <p:nvPr/>
        </p:nvSpPr>
        <p:spPr>
          <a:xfrm>
            <a:off x="2843808" y="2979080"/>
            <a:ext cx="990977" cy="307777"/>
          </a:xfrm>
          <a:prstGeom prst="rect">
            <a:avLst/>
          </a:prstGeom>
        </p:spPr>
        <p:txBody>
          <a:bodyPr wrap="none">
            <a:spAutoFit/>
          </a:bodyPr>
          <a:lstStyle/>
          <a:p>
            <a:r>
              <a:rPr lang="en-US" sz="1400" dirty="0" smtClean="0">
                <a:solidFill>
                  <a:schemeClr val="bg2">
                    <a:lumMod val="50000"/>
                  </a:schemeClr>
                </a:solidFill>
              </a:rPr>
              <a:t>300 Mins</a:t>
            </a:r>
            <a:endParaRPr lang="en-US" sz="1400" dirty="0">
              <a:solidFill>
                <a:schemeClr val="bg2">
                  <a:lumMod val="50000"/>
                </a:schemeClr>
              </a:solidFill>
            </a:endParaRPr>
          </a:p>
        </p:txBody>
      </p:sp>
      <p:sp>
        <p:nvSpPr>
          <p:cNvPr id="18" name="Rectangle 17"/>
          <p:cNvSpPr/>
          <p:nvPr/>
        </p:nvSpPr>
        <p:spPr>
          <a:xfrm>
            <a:off x="4815370" y="2374683"/>
            <a:ext cx="990977" cy="307777"/>
          </a:xfrm>
          <a:prstGeom prst="rect">
            <a:avLst/>
          </a:prstGeom>
        </p:spPr>
        <p:txBody>
          <a:bodyPr wrap="none">
            <a:spAutoFit/>
          </a:bodyPr>
          <a:lstStyle/>
          <a:p>
            <a:r>
              <a:rPr lang="en-US" sz="1400" dirty="0" smtClean="0">
                <a:solidFill>
                  <a:schemeClr val="bg2">
                    <a:lumMod val="50000"/>
                  </a:schemeClr>
                </a:solidFill>
              </a:rPr>
              <a:t>263 Mins</a:t>
            </a:r>
            <a:endParaRPr lang="en-US" sz="1400" dirty="0">
              <a:solidFill>
                <a:schemeClr val="bg2">
                  <a:lumMod val="50000"/>
                </a:schemeClr>
              </a:solidFill>
            </a:endParaRPr>
          </a:p>
        </p:txBody>
      </p:sp>
      <p:sp>
        <p:nvSpPr>
          <p:cNvPr id="19" name="Rectangle 18"/>
          <p:cNvSpPr/>
          <p:nvPr/>
        </p:nvSpPr>
        <p:spPr>
          <a:xfrm>
            <a:off x="7069902" y="4142014"/>
            <a:ext cx="877163" cy="307777"/>
          </a:xfrm>
          <a:prstGeom prst="rect">
            <a:avLst/>
          </a:prstGeom>
        </p:spPr>
        <p:txBody>
          <a:bodyPr wrap="none">
            <a:spAutoFit/>
          </a:bodyPr>
          <a:lstStyle/>
          <a:p>
            <a:r>
              <a:rPr lang="en-US" sz="1400" dirty="0" smtClean="0">
                <a:solidFill>
                  <a:schemeClr val="bg2">
                    <a:lumMod val="50000"/>
                  </a:schemeClr>
                </a:solidFill>
              </a:rPr>
              <a:t>55 Mins</a:t>
            </a:r>
            <a:endParaRPr lang="en-US" sz="1400" dirty="0">
              <a:solidFill>
                <a:schemeClr val="bg2">
                  <a:lumMod val="50000"/>
                </a:schemeClr>
              </a:solidFill>
            </a:endParaRPr>
          </a:p>
        </p:txBody>
      </p:sp>
      <p:sp>
        <p:nvSpPr>
          <p:cNvPr id="20" name="Rectangle 19"/>
          <p:cNvSpPr/>
          <p:nvPr/>
        </p:nvSpPr>
        <p:spPr>
          <a:xfrm>
            <a:off x="3656831" y="5301208"/>
            <a:ext cx="877163" cy="307777"/>
          </a:xfrm>
          <a:prstGeom prst="rect">
            <a:avLst/>
          </a:prstGeom>
        </p:spPr>
        <p:txBody>
          <a:bodyPr wrap="none">
            <a:spAutoFit/>
          </a:bodyPr>
          <a:lstStyle/>
          <a:p>
            <a:r>
              <a:rPr lang="en-US" sz="1400" dirty="0" smtClean="0">
                <a:solidFill>
                  <a:schemeClr val="bg2">
                    <a:lumMod val="50000"/>
                  </a:schemeClr>
                </a:solidFill>
              </a:rPr>
              <a:t>55 Mins</a:t>
            </a:r>
            <a:endParaRPr lang="en-US" sz="1400" dirty="0">
              <a:solidFill>
                <a:schemeClr val="bg2">
                  <a:lumMod val="50000"/>
                </a:schemeClr>
              </a:solidFill>
            </a:endParaRPr>
          </a:p>
        </p:txBody>
      </p:sp>
      <p:sp>
        <p:nvSpPr>
          <p:cNvPr id="21" name="Rectangle 20"/>
          <p:cNvSpPr/>
          <p:nvPr/>
        </p:nvSpPr>
        <p:spPr>
          <a:xfrm>
            <a:off x="5148064" y="4458563"/>
            <a:ext cx="877163" cy="307777"/>
          </a:xfrm>
          <a:prstGeom prst="rect">
            <a:avLst/>
          </a:prstGeom>
        </p:spPr>
        <p:txBody>
          <a:bodyPr wrap="none">
            <a:spAutoFit/>
          </a:bodyPr>
          <a:lstStyle/>
          <a:p>
            <a:r>
              <a:rPr lang="en-US" sz="1400" dirty="0" smtClean="0">
                <a:solidFill>
                  <a:schemeClr val="bg2">
                    <a:lumMod val="50000"/>
                  </a:schemeClr>
                </a:solidFill>
              </a:rPr>
              <a:t>55 Mins</a:t>
            </a:r>
            <a:endParaRPr lang="en-US" sz="1400" dirty="0">
              <a:solidFill>
                <a:schemeClr val="bg2">
                  <a:lumMod val="50000"/>
                </a:schemeClr>
              </a:solidFill>
            </a:endParaRPr>
          </a:p>
        </p:txBody>
      </p:sp>
      <p:sp>
        <p:nvSpPr>
          <p:cNvPr id="22" name="TextBox 21"/>
          <p:cNvSpPr txBox="1"/>
          <p:nvPr/>
        </p:nvSpPr>
        <p:spPr>
          <a:xfrm>
            <a:off x="5380160" y="3132968"/>
            <a:ext cx="877163" cy="307777"/>
          </a:xfrm>
          <a:prstGeom prst="rect">
            <a:avLst/>
          </a:prstGeom>
          <a:noFill/>
        </p:spPr>
        <p:txBody>
          <a:bodyPr wrap="none" rtlCol="0">
            <a:spAutoFit/>
          </a:bodyPr>
          <a:lstStyle/>
          <a:p>
            <a:r>
              <a:rPr lang="en-US" sz="1400" dirty="0" smtClean="0">
                <a:solidFill>
                  <a:srgbClr val="FF0000"/>
                </a:solidFill>
              </a:rPr>
              <a:t>20 Mins</a:t>
            </a:r>
            <a:endParaRPr lang="en-US" sz="1400" dirty="0">
              <a:solidFill>
                <a:srgbClr val="FF0000"/>
              </a:solidFill>
            </a:endParaRPr>
          </a:p>
        </p:txBody>
      </p:sp>
      <p:sp>
        <p:nvSpPr>
          <p:cNvPr id="23" name="Rectangle 22"/>
          <p:cNvSpPr/>
          <p:nvPr/>
        </p:nvSpPr>
        <p:spPr>
          <a:xfrm>
            <a:off x="7286644" y="4929198"/>
            <a:ext cx="861133" cy="369332"/>
          </a:xfrm>
          <a:prstGeom prst="rect">
            <a:avLst/>
          </a:prstGeom>
        </p:spPr>
        <p:txBody>
          <a:bodyPr wrap="none">
            <a:spAutoFit/>
          </a:bodyPr>
          <a:lstStyle/>
          <a:p>
            <a:r>
              <a:rPr lang="en-US" b="1" dirty="0" smtClean="0">
                <a:solidFill>
                  <a:schemeClr val="accent3">
                    <a:lumMod val="50000"/>
                  </a:schemeClr>
                </a:solidFill>
              </a:rPr>
              <a:t>Depot</a:t>
            </a:r>
            <a:endParaRPr lang="en-US" b="1" dirty="0">
              <a:solidFill>
                <a:schemeClr val="accent3">
                  <a:lumMod val="50000"/>
                </a:schemeClr>
              </a:solidFill>
            </a:endParaRPr>
          </a:p>
        </p:txBody>
      </p:sp>
      <p:sp>
        <p:nvSpPr>
          <p:cNvPr id="24" name="Rectangle 23"/>
          <p:cNvSpPr/>
          <p:nvPr/>
        </p:nvSpPr>
        <p:spPr>
          <a:xfrm>
            <a:off x="4139495" y="3286124"/>
            <a:ext cx="861133" cy="369332"/>
          </a:xfrm>
          <a:prstGeom prst="rect">
            <a:avLst/>
          </a:prstGeom>
        </p:spPr>
        <p:txBody>
          <a:bodyPr wrap="none">
            <a:spAutoFit/>
          </a:bodyPr>
          <a:lstStyle/>
          <a:p>
            <a:r>
              <a:rPr lang="en-US" b="1" dirty="0" smtClean="0">
                <a:solidFill>
                  <a:schemeClr val="accent3">
                    <a:lumMod val="50000"/>
                  </a:schemeClr>
                </a:solidFill>
              </a:rPr>
              <a:t>Depot</a:t>
            </a:r>
            <a:endParaRPr lang="en-US" b="1" dirty="0">
              <a:solidFill>
                <a:schemeClr val="accent3">
                  <a:lumMod val="50000"/>
                </a:schemeClr>
              </a:solidFill>
            </a:endParaRPr>
          </a:p>
        </p:txBody>
      </p:sp>
    </p:spTree>
    <p:extLst>
      <p:ext uri="{BB962C8B-B14F-4D97-AF65-F5344CB8AC3E}">
        <p14:creationId xmlns:p14="http://schemas.microsoft.com/office/powerpoint/2010/main" xmlns="" val="919838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Critical Business Conditions </a:t>
            </a:r>
            <a:endParaRPr lang="en-IN" dirty="0"/>
          </a:p>
        </p:txBody>
      </p:sp>
      <p:sp>
        <p:nvSpPr>
          <p:cNvPr id="8" name="TextBox 7"/>
          <p:cNvSpPr txBox="1"/>
          <p:nvPr/>
        </p:nvSpPr>
        <p:spPr>
          <a:xfrm>
            <a:off x="755576" y="3068960"/>
            <a:ext cx="7776864" cy="369332"/>
          </a:xfrm>
          <a:prstGeom prst="rect">
            <a:avLst/>
          </a:prstGeom>
          <a:noFill/>
        </p:spPr>
        <p:txBody>
          <a:bodyPr wrap="square" rtlCol="0">
            <a:spAutoFit/>
          </a:bodyPr>
          <a:lstStyle/>
          <a:p>
            <a:endParaRPr lang="en-US" dirty="0"/>
          </a:p>
        </p:txBody>
      </p:sp>
      <p:sp>
        <p:nvSpPr>
          <p:cNvPr id="11" name="Content Placeholder 8"/>
          <p:cNvSpPr>
            <a:spLocks noGrp="1"/>
          </p:cNvSpPr>
          <p:nvPr>
            <p:ph idx="1"/>
          </p:nvPr>
        </p:nvSpPr>
        <p:spPr/>
        <p:txBody>
          <a:bodyPr>
            <a:normAutofit/>
          </a:bodyPr>
          <a:lstStyle/>
          <a:p>
            <a:pPr>
              <a:buFont typeface="Wingdings" panose="05000000000000000000" pitchFamily="2" charset="2"/>
              <a:buChar char="v"/>
            </a:pPr>
            <a:r>
              <a:rPr lang="en-US" sz="2000" dirty="0" smtClean="0"/>
              <a:t>Total Trip Time Per Route &lt;=660 mins</a:t>
            </a:r>
          </a:p>
          <a:p>
            <a:pPr>
              <a:buNone/>
            </a:pPr>
            <a:r>
              <a:rPr lang="en-US" sz="1800" dirty="0" smtClean="0"/>
              <a:t>        </a:t>
            </a:r>
          </a:p>
          <a:p>
            <a:pPr>
              <a:buNone/>
            </a:pPr>
            <a:r>
              <a:rPr lang="en-US" sz="1800" dirty="0" smtClean="0"/>
              <a:t>        </a:t>
            </a:r>
          </a:p>
          <a:p>
            <a:pPr>
              <a:buNone/>
            </a:pPr>
            <a:endParaRPr lang="en-US" sz="1800" dirty="0" smtClean="0"/>
          </a:p>
          <a:p>
            <a:pPr marL="109728" indent="0">
              <a:buFont typeface="Wingdings" pitchFamily="2" charset="2"/>
              <a:buChar char="v"/>
            </a:pPr>
            <a:r>
              <a:rPr lang="en-US" sz="2000" dirty="0" smtClean="0"/>
              <a:t> Try to </a:t>
            </a:r>
            <a:r>
              <a:rPr lang="en-US" sz="2000" dirty="0" smtClean="0"/>
              <a:t>fit as many customers possible within </a:t>
            </a:r>
            <a:r>
              <a:rPr lang="en-US" sz="2000" dirty="0" smtClean="0"/>
              <a:t>the time </a:t>
            </a:r>
            <a:r>
              <a:rPr lang="en-US" sz="2000" dirty="0" smtClean="0"/>
              <a:t>slot </a:t>
            </a:r>
            <a:r>
              <a:rPr lang="en-US" sz="2000" dirty="0" smtClean="0"/>
              <a:t>(11AM-2PM)</a:t>
            </a:r>
          </a:p>
          <a:p>
            <a:pPr marL="109728" indent="0">
              <a:buFont typeface="Wingdings" pitchFamily="2" charset="2"/>
              <a:buChar char="v"/>
            </a:pPr>
            <a:r>
              <a:rPr lang="en-US" sz="2000" dirty="0" smtClean="0"/>
              <a:t> Every route should have stops </a:t>
            </a:r>
            <a:r>
              <a:rPr lang="en-IN" sz="2000" dirty="0" smtClean="0"/>
              <a:t>within min-max stops threshold. </a:t>
            </a:r>
            <a:endParaRPr lang="en-US" sz="2000" dirty="0" smtClean="0"/>
          </a:p>
          <a:p>
            <a:pPr>
              <a:buFont typeface="Wingdings" panose="05000000000000000000" pitchFamily="2" charset="2"/>
              <a:buChar char="v"/>
            </a:pPr>
            <a:r>
              <a:rPr lang="en-US" sz="2000" dirty="0" smtClean="0"/>
              <a:t>Penalize every route with some percentage of travel time when any of the above conditions are not met. </a:t>
            </a:r>
          </a:p>
          <a:p>
            <a:pPr>
              <a:buFont typeface="Wingdings" panose="05000000000000000000" pitchFamily="2" charset="2"/>
              <a:buChar char="v"/>
            </a:pPr>
            <a:r>
              <a:rPr lang="en-US" sz="2000" dirty="0" smtClean="0"/>
              <a:t>All trips should start and stop at the same </a:t>
            </a:r>
            <a:r>
              <a:rPr lang="en-US" sz="2000" dirty="0" smtClean="0"/>
              <a:t>depot.</a:t>
            </a:r>
            <a:endParaRPr lang="en-US" sz="2000" dirty="0" smtClean="0"/>
          </a:p>
          <a:p>
            <a:pPr>
              <a:buFont typeface="Wingdings" panose="05000000000000000000" pitchFamily="2" charset="2"/>
              <a:buChar char="v"/>
            </a:pPr>
            <a:r>
              <a:rPr lang="en-IN" sz="2000" dirty="0" smtClean="0"/>
              <a:t>Each customer should be visited exactly </a:t>
            </a:r>
            <a:r>
              <a:rPr lang="en-IN" sz="2000" dirty="0" smtClean="0"/>
              <a:t>once</a:t>
            </a:r>
            <a:r>
              <a:rPr lang="en-US" sz="2000" dirty="0" smtClean="0"/>
              <a:t>.</a:t>
            </a:r>
          </a:p>
          <a:p>
            <a:pPr>
              <a:buFont typeface="Wingdings" panose="05000000000000000000" pitchFamily="2" charset="2"/>
              <a:buChar char="v"/>
            </a:pPr>
            <a:r>
              <a:rPr lang="en-US" sz="2000" dirty="0" smtClean="0"/>
              <a:t>All the orders for the day should be serviced.</a:t>
            </a:r>
            <a:endParaRPr lang="en-US" sz="2000" dirty="0" smtClean="0"/>
          </a:p>
          <a:p>
            <a:pPr>
              <a:buFont typeface="Wingdings" panose="05000000000000000000" pitchFamily="2" charset="2"/>
              <a:buChar char="v"/>
            </a:pPr>
            <a:endParaRPr lang="en-US" sz="2000" dirty="0" smtClean="0">
              <a:solidFill>
                <a:srgbClr val="FF0000"/>
              </a:solidFill>
            </a:endParaRPr>
          </a:p>
          <a:p>
            <a:pPr marL="109728" indent="0">
              <a:buFont typeface="Wingdings" pitchFamily="2" charset="2"/>
              <a:buChar char="v"/>
            </a:pPr>
            <a:endParaRPr lang="en-US" sz="2000" dirty="0" smtClean="0"/>
          </a:p>
          <a:p>
            <a:pPr marL="109728" indent="0">
              <a:buNone/>
            </a:pPr>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
        <p:nvSpPr>
          <p:cNvPr id="6" name="TextBox 5"/>
          <p:cNvSpPr txBox="1"/>
          <p:nvPr/>
        </p:nvSpPr>
        <p:spPr>
          <a:xfrm>
            <a:off x="1928794" y="2130974"/>
            <a:ext cx="4581703" cy="369332"/>
          </a:xfrm>
          <a:prstGeom prst="rect">
            <a:avLst/>
          </a:prstGeom>
          <a:noFill/>
          <a:ln>
            <a:solidFill>
              <a:schemeClr val="accent1"/>
            </a:solidFill>
          </a:ln>
        </p:spPr>
        <p:txBody>
          <a:bodyPr wrap="none" rtlCol="0">
            <a:spAutoFit/>
          </a:bodyPr>
          <a:lstStyle/>
          <a:p>
            <a:r>
              <a:rPr lang="en-US" dirty="0" smtClean="0"/>
              <a:t>Trip Time= Travel Time + Service Time</a:t>
            </a:r>
            <a:endParaRPr lang="en-IN" dirty="0"/>
          </a:p>
        </p:txBody>
      </p:sp>
    </p:spTree>
    <p:extLst>
      <p:ext uri="{BB962C8B-B14F-4D97-AF65-F5344CB8AC3E}">
        <p14:creationId xmlns:p14="http://schemas.microsoft.com/office/powerpoint/2010/main" xmlns="" val="32404416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3980</TotalTime>
  <Words>1050</Words>
  <Application>Microsoft Office PowerPoint</Application>
  <PresentationFormat>On-screen Show (4:3)</PresentationFormat>
  <Paragraphs>396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Route Optimization  </vt:lpstr>
      <vt:lpstr>Business Problem </vt:lpstr>
      <vt:lpstr>Objectives</vt:lpstr>
      <vt:lpstr>Data</vt:lpstr>
      <vt:lpstr>Input Parameters</vt:lpstr>
      <vt:lpstr>Observations</vt:lpstr>
      <vt:lpstr>Observations</vt:lpstr>
      <vt:lpstr>MDVRP with Time Windows</vt:lpstr>
      <vt:lpstr>Critical Business Conditions </vt:lpstr>
      <vt:lpstr>Assumptions</vt:lpstr>
      <vt:lpstr>Optimization  Taxonomy</vt:lpstr>
      <vt:lpstr>Heuristic Approach Inspired Based On Genetic Algorithm</vt:lpstr>
      <vt:lpstr>Flow chart : Genetic Algorithms</vt:lpstr>
      <vt:lpstr>Preprocessing</vt:lpstr>
      <vt:lpstr>Let’s Cluster</vt:lpstr>
      <vt:lpstr>Approach :</vt:lpstr>
      <vt:lpstr>Sample Solution</vt:lpstr>
      <vt:lpstr>Approach (contd):</vt:lpstr>
      <vt:lpstr>Approach (contd):</vt:lpstr>
      <vt:lpstr>Sample Cross Over Operation</vt:lpstr>
      <vt:lpstr>Approach (contd):</vt:lpstr>
      <vt:lpstr>Output</vt:lpstr>
      <vt:lpstr>Output</vt:lpstr>
      <vt:lpstr>Business Value</vt:lpstr>
      <vt:lpstr>Future Scope </vt:lpstr>
      <vt:lpstr>Q &amp; 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Optimization</dc:title>
  <dc:creator>Eswar L</dc:creator>
  <cp:lastModifiedBy>Eswar L</cp:lastModifiedBy>
  <cp:revision>201</cp:revision>
  <dcterms:created xsi:type="dcterms:W3CDTF">2016-10-12T07:16:53Z</dcterms:created>
  <dcterms:modified xsi:type="dcterms:W3CDTF">2016-10-16T12:30:33Z</dcterms:modified>
</cp:coreProperties>
</file>