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7" r:id="rId9"/>
    <p:sldId id="269" r:id="rId10"/>
    <p:sldId id="279" r:id="rId11"/>
    <p:sldId id="281" r:id="rId12"/>
    <p:sldId id="278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90D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C730BF-486E-471B-82D6-E3A71571A7B1}">
  <a:tblStyle styleId="{BEC730BF-486E-471B-82D6-E3A71571A7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9810F2-5BF4-422F-B701-3A74A3920B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dd0c623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cdd0c623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buildings4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02058" y="17912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buildings3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802058" y="17150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2949200" y="1146025"/>
            <a:ext cx="2740200" cy="3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200" cy="3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732984" y="1085100"/>
            <a:ext cx="1896300" cy="3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726393" y="1085100"/>
            <a:ext cx="1896300" cy="3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6486D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685800" y="1724618"/>
            <a:ext cx="764044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WIPRO NGA  PROGRAM – c++ Linux  System Programming </a:t>
            </a:r>
            <a:endParaRPr dirty="0"/>
          </a:p>
        </p:txBody>
      </p:sp>
      <p:grpSp>
        <p:nvGrpSpPr>
          <p:cNvPr id="75" name="Google Shape;75;p12"/>
          <p:cNvGrpSpPr/>
          <p:nvPr/>
        </p:nvGrpSpPr>
        <p:grpSpPr>
          <a:xfrm>
            <a:off x="685800" y="1070678"/>
            <a:ext cx="543560" cy="446273"/>
            <a:chOff x="2599525" y="3688600"/>
            <a:chExt cx="428675" cy="351950"/>
          </a:xfrm>
        </p:grpSpPr>
        <p:sp>
          <p:nvSpPr>
            <p:cNvPr id="76" name="Google Shape;76;p1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>
            <a:spLocks noGrp="1"/>
          </p:cNvSpPr>
          <p:nvPr>
            <p:ph type="title"/>
          </p:nvPr>
        </p:nvSpPr>
        <p:spPr>
          <a:xfrm>
            <a:off x="457199" y="1146025"/>
            <a:ext cx="6582937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List Of Functions That Used In This Project</a:t>
            </a:r>
            <a:endParaRPr lang="en-IN" sz="2000" kern="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8" name="Google Shape;398;p35"/>
          <p:cNvSpPr txBox="1">
            <a:spLocks noGrp="1"/>
          </p:cNvSpPr>
          <p:nvPr>
            <p:ph type="body" idx="1"/>
          </p:nvPr>
        </p:nvSpPr>
        <p:spPr>
          <a:xfrm>
            <a:off x="750849" y="1585078"/>
            <a:ext cx="8073483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200" b="1" u="sng" kern="100" dirty="0">
              <a:effectLst/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u="sng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Server Functions:</a:t>
            </a:r>
            <a:endParaRPr lang="en-IN" sz="1200" u="sng" kern="100" dirty="0">
              <a:effectLst/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main():</a:t>
            </a:r>
            <a:r>
              <a:rPr lang="en-IN" sz="12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Initializes the server, listens for client connections, and spawns threads to handle clients.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i="1" kern="100" dirty="0" err="1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handleClient</a:t>
            </a:r>
            <a:r>
              <a:rPr lang="en-IN" sz="1200" b="1" i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(void </a:t>
            </a:r>
            <a:r>
              <a:rPr lang="en-IN" sz="1200" b="1" i="1" kern="100" dirty="0" err="1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arg</a:t>
            </a:r>
            <a:r>
              <a:rPr lang="en-IN" sz="1200" b="1" i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sz="1200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IN" sz="12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Handles individual client requests in a separate thread.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 err="1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addTask</a:t>
            </a:r>
            <a:r>
              <a:rPr lang="en-IN" sz="1200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200" b="1" kern="100" dirty="0" err="1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1200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std::string&amp; task):</a:t>
            </a:r>
            <a:r>
              <a:rPr lang="en-IN" sz="12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Adds a task to the list (could be extended for future use).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u="sng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Client Functions:</a:t>
            </a:r>
            <a:endParaRPr lang="en-IN" sz="1200" u="sng" kern="100" dirty="0">
              <a:effectLst/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main():</a:t>
            </a:r>
            <a:r>
              <a:rPr lang="en-IN" sz="12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Connects to the server and interacts with the user to send requests and display responses.</a:t>
            </a:r>
          </a:p>
        </p:txBody>
      </p:sp>
      <p:sp>
        <p:nvSpPr>
          <p:cNvPr id="399" name="Google Shape;399;p3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400" name="Google Shape;400;p35"/>
          <p:cNvSpPr/>
          <p:nvPr/>
        </p:nvSpPr>
        <p:spPr>
          <a:xfrm>
            <a:off x="541188" y="590804"/>
            <a:ext cx="319622" cy="28691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>
            <a:spLocks noGrp="1"/>
          </p:cNvSpPr>
          <p:nvPr>
            <p:ph type="ctrTitle"/>
          </p:nvPr>
        </p:nvSpPr>
        <p:spPr>
          <a:xfrm>
            <a:off x="611458" y="1114409"/>
            <a:ext cx="749919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Future Amendments Addressing Common Challenges</a:t>
            </a:r>
            <a:endParaRPr lang="en-IN" sz="1800" kern="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1" name="Google Shape;421;p37"/>
          <p:cNvSpPr txBox="1">
            <a:spLocks noGrp="1"/>
          </p:cNvSpPr>
          <p:nvPr>
            <p:ph type="subTitle" idx="1"/>
          </p:nvPr>
        </p:nvSpPr>
        <p:spPr>
          <a:xfrm>
            <a:off x="685800" y="1882166"/>
            <a:ext cx="813109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Task Persistence:</a:t>
            </a:r>
            <a:r>
              <a:rPr lang="en-IN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a method to save tasks to a file or database, ensuring tasks are not lost if the server restarts.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Authentication:</a:t>
            </a:r>
            <a:r>
              <a:rPr lang="en-IN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Add user authentication to secure the task management system and provide user-specific task lists.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Enhanced Task Management:</a:t>
            </a:r>
            <a:r>
              <a:rPr lang="en-IN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Allow tasks to have additional attributes like priority, due date, and assigned user.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Error Handling:</a:t>
            </a:r>
            <a:r>
              <a:rPr lang="en-IN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Improve error handling for network issues and invalid requests.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</a:t>
            </a:r>
            <a:r>
              <a:rPr lang="en-IN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Explore ways to scale the system to handle more clients and larger task lists efficiently.</a:t>
            </a:r>
          </a:p>
        </p:txBody>
      </p:sp>
      <p:sp>
        <p:nvSpPr>
          <p:cNvPr id="422" name="Google Shape;422;p37"/>
          <p:cNvSpPr/>
          <p:nvPr/>
        </p:nvSpPr>
        <p:spPr>
          <a:xfrm>
            <a:off x="685800" y="461648"/>
            <a:ext cx="482132" cy="48213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831F3-AE61-A42B-10B1-F5B158250B41}"/>
              </a:ext>
            </a:extLst>
          </p:cNvPr>
          <p:cNvSpPr txBox="1"/>
          <p:nvPr/>
        </p:nvSpPr>
        <p:spPr>
          <a:xfrm>
            <a:off x="360556" y="45279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11</a:t>
            </a:fld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12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6" name="Google Shape;386;p34"/>
          <p:cNvSpPr txBox="1">
            <a:spLocks noGrp="1"/>
          </p:cNvSpPr>
          <p:nvPr>
            <p:ph type="title"/>
          </p:nvPr>
        </p:nvSpPr>
        <p:spPr>
          <a:xfrm>
            <a:off x="5230109" y="3114762"/>
            <a:ext cx="4910254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</a:t>
            </a:r>
            <a:endParaRPr sz="3500" dirty="0"/>
          </a:p>
        </p:txBody>
      </p:sp>
      <p:grpSp>
        <p:nvGrpSpPr>
          <p:cNvPr id="388" name="Google Shape;388;p34"/>
          <p:cNvGrpSpPr/>
          <p:nvPr/>
        </p:nvGrpSpPr>
        <p:grpSpPr>
          <a:xfrm>
            <a:off x="574284" y="556824"/>
            <a:ext cx="292514" cy="292514"/>
            <a:chOff x="1278900" y="2333250"/>
            <a:chExt cx="381175" cy="381175"/>
          </a:xfrm>
        </p:grpSpPr>
        <p:sp>
          <p:nvSpPr>
            <p:cNvPr id="389" name="Google Shape;389;p3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90292" y="1491644"/>
            <a:ext cx="4040459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165100" dist="101600" dir="13320000" rotWithShape="0">
                    <a:prstClr val="black"/>
                  </a:outerShdw>
                </a:effectLst>
              </a:rPr>
              <a:t>Capstone Project Presentation</a:t>
            </a:r>
            <a:endParaRPr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165100" dist="101600" dir="13320000" rotWithShape="0">
                  <a:prstClr val="black"/>
                </a:outerShdw>
              </a:effectLst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2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560082" y="521592"/>
            <a:ext cx="298946" cy="364550"/>
            <a:chOff x="596350" y="929175"/>
            <a:chExt cx="407950" cy="497475"/>
          </a:xfrm>
        </p:grpSpPr>
        <p:sp>
          <p:nvSpPr>
            <p:cNvPr id="89" name="Google Shape;89;p1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9A31ED-C422-2CE9-3D86-A14300291DF1}"/>
              </a:ext>
            </a:extLst>
          </p:cNvPr>
          <p:cNvSpPr txBox="1"/>
          <p:nvPr/>
        </p:nvSpPr>
        <p:spPr>
          <a:xfrm>
            <a:off x="947571" y="2681273"/>
            <a:ext cx="84179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Tittle Here </a:t>
            </a:r>
            <a:r>
              <a:rPr lang="en-US" dirty="0">
                <a:solidFill>
                  <a:schemeClr val="bg1"/>
                </a:solidFill>
              </a:rPr>
              <a:t>-     </a:t>
            </a:r>
            <a:r>
              <a:rPr lang="en-US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Multi-User Shared To-Do List Server-Client Application</a:t>
            </a:r>
          </a:p>
          <a:p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Presented By -   </a:t>
            </a:r>
            <a:r>
              <a:rPr lang="en-US" b="1" i="0" dirty="0">
                <a:solidFill>
                  <a:schemeClr val="bg1"/>
                </a:solidFill>
                <a:effectLst/>
                <a:latin typeface="Raleway" pitchFamily="2" charset="0"/>
              </a:rPr>
              <a:t>Eswararao Akula</a:t>
            </a:r>
          </a:p>
          <a:p>
            <a:endParaRPr lang="en-US" b="1" dirty="0">
              <a:solidFill>
                <a:schemeClr val="bg1"/>
              </a:solidFill>
              <a:latin typeface="Raleway" pitchFamily="2" charset="0"/>
            </a:endParaRPr>
          </a:p>
          <a:p>
            <a:endParaRPr lang="en-US" b="1" i="0" dirty="0">
              <a:solidFill>
                <a:schemeClr val="bg1"/>
              </a:solidFill>
              <a:effectLst/>
              <a:latin typeface="Raleway" pitchFamily="2" charset="0"/>
            </a:endParaRPr>
          </a:p>
          <a:p>
            <a:endParaRPr lang="en-US" sz="180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Raleway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ctrTitle"/>
          </p:nvPr>
        </p:nvSpPr>
        <p:spPr>
          <a:xfrm>
            <a:off x="632228" y="1748960"/>
            <a:ext cx="4988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 OVERVIEW</a:t>
            </a:r>
            <a:endParaRPr lang="en-IN" kern="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1623060" y="3187448"/>
            <a:ext cx="498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This project demonstrates a simple client-server model using socket programming in C++ to manage a shared to-do list. The server maintains the list of tasks and handles multiple client connections, allowing them to get tasks and report completion.</a:t>
            </a:r>
          </a:p>
        </p:txBody>
      </p:sp>
      <p:grpSp>
        <p:nvGrpSpPr>
          <p:cNvPr id="2" name="Google Shape;1093;p47">
            <a:extLst>
              <a:ext uri="{FF2B5EF4-FFF2-40B4-BE49-F238E27FC236}">
                <a16:creationId xmlns:a16="http://schemas.microsoft.com/office/drawing/2014/main" id="{2FBFA5B9-AF0A-E153-05CB-0F9B2B0FB029}"/>
              </a:ext>
            </a:extLst>
          </p:cNvPr>
          <p:cNvGrpSpPr/>
          <p:nvPr/>
        </p:nvGrpSpPr>
        <p:grpSpPr>
          <a:xfrm>
            <a:off x="699135" y="1333115"/>
            <a:ext cx="462708" cy="274314"/>
            <a:chOff x="3269900" y="3064500"/>
            <a:chExt cx="432325" cy="263075"/>
          </a:xfrm>
        </p:grpSpPr>
        <p:sp>
          <p:nvSpPr>
            <p:cNvPr id="3" name="Google Shape;1094;p47">
              <a:extLst>
                <a:ext uri="{FF2B5EF4-FFF2-40B4-BE49-F238E27FC236}">
                  <a16:creationId xmlns:a16="http://schemas.microsoft.com/office/drawing/2014/main" id="{19CCB60E-29D4-23A0-1382-067122F56640}"/>
                </a:ext>
              </a:extLst>
            </p:cNvPr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95;p47">
              <a:extLst>
                <a:ext uri="{FF2B5EF4-FFF2-40B4-BE49-F238E27FC236}">
                  <a16:creationId xmlns:a16="http://schemas.microsoft.com/office/drawing/2014/main" id="{F8451FB5-4A70-99E9-67E5-F84782273D92}"/>
                </a:ext>
              </a:extLst>
            </p:cNvPr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96;p47">
              <a:extLst>
                <a:ext uri="{FF2B5EF4-FFF2-40B4-BE49-F238E27FC236}">
                  <a16:creationId xmlns:a16="http://schemas.microsoft.com/office/drawing/2014/main" id="{8CFEE4E5-3487-9D00-57BD-63B5BE17ECE9}"/>
                </a:ext>
              </a:extLst>
            </p:cNvPr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2A02956-2703-B446-9209-91834E7F7017}"/>
              </a:ext>
            </a:extLst>
          </p:cNvPr>
          <p:cNvSpPr txBox="1"/>
          <p:nvPr/>
        </p:nvSpPr>
        <p:spPr>
          <a:xfrm>
            <a:off x="434898" y="452962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3</a:t>
            </a:fld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200" y="1232688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1800" kern="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 a multi-user environment, sharing tasks and ensuring proper task management can be challenging. This project showcases a system where multiple clients can connect to a server to get tasks and report their completion. The server assigns tasks from a shared list and logs completed tasks.</a:t>
            </a:r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" name="Google Shape;762;p47">
            <a:extLst>
              <a:ext uri="{FF2B5EF4-FFF2-40B4-BE49-F238E27FC236}">
                <a16:creationId xmlns:a16="http://schemas.microsoft.com/office/drawing/2014/main" id="{3886F4BB-4B6E-5DF8-666A-F710C1186E8C}"/>
              </a:ext>
            </a:extLst>
          </p:cNvPr>
          <p:cNvGrpSpPr/>
          <p:nvPr/>
        </p:nvGrpSpPr>
        <p:grpSpPr>
          <a:xfrm>
            <a:off x="572199" y="728047"/>
            <a:ext cx="318701" cy="272887"/>
            <a:chOff x="1934025" y="1001650"/>
            <a:chExt cx="415300" cy="355600"/>
          </a:xfrm>
        </p:grpSpPr>
        <p:sp>
          <p:nvSpPr>
            <p:cNvPr id="3" name="Google Shape;763;p47">
              <a:extLst>
                <a:ext uri="{FF2B5EF4-FFF2-40B4-BE49-F238E27FC236}">
                  <a16:creationId xmlns:a16="http://schemas.microsoft.com/office/drawing/2014/main" id="{C36ED2CA-209B-9951-3059-83998675863D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4;p47">
              <a:extLst>
                <a:ext uri="{FF2B5EF4-FFF2-40B4-BE49-F238E27FC236}">
                  <a16:creationId xmlns:a16="http://schemas.microsoft.com/office/drawing/2014/main" id="{C40E5154-F829-CDF7-8686-96281C0BC071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5;p47">
              <a:extLst>
                <a:ext uri="{FF2B5EF4-FFF2-40B4-BE49-F238E27FC236}">
                  <a16:creationId xmlns:a16="http://schemas.microsoft.com/office/drawing/2014/main" id="{BA37BD0E-535F-EAB4-4BB3-474C91607266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6;p47">
              <a:extLst>
                <a:ext uri="{FF2B5EF4-FFF2-40B4-BE49-F238E27FC236}">
                  <a16:creationId xmlns:a16="http://schemas.microsoft.com/office/drawing/2014/main" id="{61861E77-37B5-1263-1744-9CF4DA9541C8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202350"/>
            <a:ext cx="6093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endParaRPr lang="en-IN" sz="3600" kern="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592765"/>
            <a:ext cx="4910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motivation behind this project is to create a simple yet effective system for task management in a collaborative environment. This project demonstrates fundamental concepts of networking, multithreading, and task synchronization, which are crucial for developing more complex distributed systems.</a:t>
            </a:r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0" name="Google Shape;150;p18"/>
          <p:cNvSpPr/>
          <p:nvPr/>
        </p:nvSpPr>
        <p:spPr>
          <a:xfrm rot="9835936">
            <a:off x="6580777" y="2593760"/>
            <a:ext cx="162728" cy="1553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5000188" y="1088674"/>
            <a:ext cx="162685" cy="162919"/>
            <a:chOff x="5294400" y="974850"/>
            <a:chExt cx="416500" cy="417100"/>
          </a:xfrm>
        </p:grpSpPr>
        <p:sp>
          <p:nvSpPr>
            <p:cNvPr id="152" name="Google Shape;152;p1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8"/>
          <p:cNvGrpSpPr/>
          <p:nvPr/>
        </p:nvGrpSpPr>
        <p:grpSpPr>
          <a:xfrm>
            <a:off x="7068971" y="1715282"/>
            <a:ext cx="1262238" cy="1262397"/>
            <a:chOff x="6643075" y="3664250"/>
            <a:chExt cx="407950" cy="407975"/>
          </a:xfrm>
        </p:grpSpPr>
        <p:sp>
          <p:nvSpPr>
            <p:cNvPr id="155" name="Google Shape;155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18"/>
          <p:cNvGrpSpPr/>
          <p:nvPr/>
        </p:nvGrpSpPr>
        <p:grpSpPr>
          <a:xfrm rot="4171020">
            <a:off x="6563376" y="1551792"/>
            <a:ext cx="454545" cy="454519"/>
            <a:chOff x="576250" y="4319400"/>
            <a:chExt cx="442075" cy="442050"/>
          </a:xfrm>
        </p:grpSpPr>
        <p:sp>
          <p:nvSpPr>
            <p:cNvPr id="158" name="Google Shape;158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18"/>
          <p:cNvGrpSpPr/>
          <p:nvPr/>
        </p:nvGrpSpPr>
        <p:grpSpPr>
          <a:xfrm>
            <a:off x="4620498" y="1288158"/>
            <a:ext cx="358875" cy="358875"/>
            <a:chOff x="5941025" y="3634400"/>
            <a:chExt cx="467650" cy="467650"/>
          </a:xfrm>
        </p:grpSpPr>
        <p:sp>
          <p:nvSpPr>
            <p:cNvPr id="163" name="Google Shape;163;p1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/>
          <p:nvPr/>
        </p:nvSpPr>
        <p:spPr>
          <a:xfrm rot="1902146">
            <a:off x="7410556" y="1156422"/>
            <a:ext cx="162718" cy="1553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 rot="-1130564">
            <a:off x="4363392" y="1257498"/>
            <a:ext cx="162712" cy="15536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827348" y="2810428"/>
            <a:ext cx="98496" cy="94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 rot="-9946640">
            <a:off x="7756225" y="760054"/>
            <a:ext cx="98495" cy="940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 rot="3967602">
            <a:off x="4264877" y="1514899"/>
            <a:ext cx="98505" cy="9405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 rot="715072">
            <a:off x="5038782" y="1345443"/>
            <a:ext cx="1437259" cy="262263"/>
          </a:xfrm>
          <a:custGeom>
            <a:avLst/>
            <a:gdLst/>
            <a:ahLst/>
            <a:cxnLst/>
            <a:rect l="l" t="t" r="r" b="b"/>
            <a:pathLst>
              <a:path w="57493" h="10491" extrusionOk="0">
                <a:moveTo>
                  <a:pt x="0" y="10491"/>
                </a:moveTo>
                <a:cubicBezTo>
                  <a:pt x="4699" y="8766"/>
                  <a:pt x="18614" y="1056"/>
                  <a:pt x="28196" y="138"/>
                </a:cubicBezTo>
                <a:cubicBezTo>
                  <a:pt x="37778" y="-780"/>
                  <a:pt x="52610" y="4176"/>
                  <a:pt x="57493" y="4984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33" name="Google Shape;133;p17"/>
          <p:cNvGrpSpPr/>
          <p:nvPr/>
        </p:nvGrpSpPr>
        <p:grpSpPr>
          <a:xfrm>
            <a:off x="731550" y="1044140"/>
            <a:ext cx="215966" cy="342399"/>
            <a:chOff x="6718575" y="2318625"/>
            <a:chExt cx="256950" cy="407375"/>
          </a:xfrm>
        </p:grpSpPr>
        <p:sp>
          <p:nvSpPr>
            <p:cNvPr id="134" name="Google Shape;134;p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2956633" y="898996"/>
            <a:ext cx="5919737" cy="3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focuses on: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Setting up a server to manage a shared to-do list.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Allowing multiple clients to connect to the server to request and complete tasks.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basic synchronization to handle concurrent client requests.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Demonstrating socket programming and multithreading in C++.</a:t>
            </a:r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 SCOPE</a:t>
            </a:r>
            <a:endParaRPr lang="en-IN" sz="1600" kern="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p19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" name="Google Shape;195;p20">
            <a:extLst>
              <a:ext uri="{FF2B5EF4-FFF2-40B4-BE49-F238E27FC236}">
                <a16:creationId xmlns:a16="http://schemas.microsoft.com/office/drawing/2014/main" id="{53BF568F-E0B4-059E-06CB-4860A15BC333}"/>
              </a:ext>
            </a:extLst>
          </p:cNvPr>
          <p:cNvGrpSpPr/>
          <p:nvPr/>
        </p:nvGrpSpPr>
        <p:grpSpPr>
          <a:xfrm>
            <a:off x="560527" y="486714"/>
            <a:ext cx="413072" cy="396247"/>
            <a:chOff x="5233525" y="4954450"/>
            <a:chExt cx="538275" cy="516350"/>
          </a:xfrm>
        </p:grpSpPr>
        <p:sp>
          <p:nvSpPr>
            <p:cNvPr id="3" name="Google Shape;196;p20">
              <a:extLst>
                <a:ext uri="{FF2B5EF4-FFF2-40B4-BE49-F238E27FC236}">
                  <a16:creationId xmlns:a16="http://schemas.microsoft.com/office/drawing/2014/main" id="{CDA8F76B-4F6C-04FF-4DBA-54A9EDD58EA5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7;p20">
              <a:extLst>
                <a:ext uri="{FF2B5EF4-FFF2-40B4-BE49-F238E27FC236}">
                  <a16:creationId xmlns:a16="http://schemas.microsoft.com/office/drawing/2014/main" id="{37872CCD-CB79-BC59-355E-3A47F9546ADC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8;p20">
              <a:extLst>
                <a:ext uri="{FF2B5EF4-FFF2-40B4-BE49-F238E27FC236}">
                  <a16:creationId xmlns:a16="http://schemas.microsoft.com/office/drawing/2014/main" id="{A0CD819F-55E5-800F-9E5E-8B0D4C8ABEA4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9;p20">
              <a:extLst>
                <a:ext uri="{FF2B5EF4-FFF2-40B4-BE49-F238E27FC236}">
                  <a16:creationId xmlns:a16="http://schemas.microsoft.com/office/drawing/2014/main" id="{B2887315-C4DE-B299-F32C-AB2246722529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0;p20">
              <a:extLst>
                <a:ext uri="{FF2B5EF4-FFF2-40B4-BE49-F238E27FC236}">
                  <a16:creationId xmlns:a16="http://schemas.microsoft.com/office/drawing/2014/main" id="{5DBDDBFA-BA8F-4387-FA04-78A4C88CBAD3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1;p20">
              <a:extLst>
                <a:ext uri="{FF2B5EF4-FFF2-40B4-BE49-F238E27FC236}">
                  <a16:creationId xmlns:a16="http://schemas.microsoft.com/office/drawing/2014/main" id="{7736AB5E-21D6-08F2-5B79-CA2454E01DBE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2;p20">
              <a:extLst>
                <a:ext uri="{FF2B5EF4-FFF2-40B4-BE49-F238E27FC236}">
                  <a16:creationId xmlns:a16="http://schemas.microsoft.com/office/drawing/2014/main" id="{04251FBB-C444-05DA-9B61-953CB18189EC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3;p20">
              <a:extLst>
                <a:ext uri="{FF2B5EF4-FFF2-40B4-BE49-F238E27FC236}">
                  <a16:creationId xmlns:a16="http://schemas.microsoft.com/office/drawing/2014/main" id="{C3BF9476-830C-CCFB-0A74-FAD29A2FD9E2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4;p20">
              <a:extLst>
                <a:ext uri="{FF2B5EF4-FFF2-40B4-BE49-F238E27FC236}">
                  <a16:creationId xmlns:a16="http://schemas.microsoft.com/office/drawing/2014/main" id="{79DE0BD8-39C1-EE99-4819-796F5156148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;p20">
              <a:extLst>
                <a:ext uri="{FF2B5EF4-FFF2-40B4-BE49-F238E27FC236}">
                  <a16:creationId xmlns:a16="http://schemas.microsoft.com/office/drawing/2014/main" id="{3AFBFB8A-EB2D-8C34-B00A-D20E5E835B96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6;p20">
              <a:extLst>
                <a:ext uri="{FF2B5EF4-FFF2-40B4-BE49-F238E27FC236}">
                  <a16:creationId xmlns:a16="http://schemas.microsoft.com/office/drawing/2014/main" id="{A4F9F9C6-821C-0DA8-23B9-BEC4B8A86EE2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6449122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Various Application Tools That Are Used In This Project</a:t>
            </a:r>
            <a:endParaRPr sz="1600" dirty="0">
              <a:latin typeface="Montserrat" panose="00000500000000000000" pitchFamily="2" charset="0"/>
            </a:endParaRPr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457200" y="1962325"/>
            <a:ext cx="7069873" cy="3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C++ Programming Language:</a:t>
            </a:r>
            <a:r>
              <a:rPr lang="en-IN" sz="16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For developing the client and server programs.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POSIX Threads (</a:t>
            </a:r>
            <a:r>
              <a:rPr lang="en-IN" sz="1600" b="1" kern="100" dirty="0" err="1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pthread</a:t>
            </a:r>
            <a:r>
              <a:rPr lang="en-IN" sz="1600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sz="16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For handling multiple client connections concurrently.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Sockets:</a:t>
            </a:r>
            <a:r>
              <a:rPr lang="en-IN" sz="16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For communication between the client and server.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Standard Template Library (STL):</a:t>
            </a:r>
            <a:r>
              <a:rPr lang="en-IN" sz="16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For managing the list of tasks.</a:t>
            </a:r>
          </a:p>
        </p:txBody>
      </p:sp>
      <p:sp>
        <p:nvSpPr>
          <p:cNvPr id="194" name="Google Shape;194;p20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573611" y="478369"/>
            <a:ext cx="315878" cy="297195"/>
            <a:chOff x="5972700" y="2330200"/>
            <a:chExt cx="411621" cy="387275"/>
          </a:xfrm>
        </p:grpSpPr>
        <p:sp>
          <p:nvSpPr>
            <p:cNvPr id="184" name="Google Shape;184;p1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078019" y="2330200"/>
              <a:ext cx="306302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6739054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Modules That I Have Worked On This Project</a:t>
            </a:r>
            <a:endParaRPr lang="en-IN" kern="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2312606" y="2330144"/>
            <a:ext cx="1938000" cy="1938000"/>
          </a:xfrm>
          <a:prstGeom prst="ellipse">
            <a:avLst/>
          </a:prstGeom>
          <a:solidFill>
            <a:srgbClr val="FFFFFF">
              <a:alpha val="196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IN" sz="1200" b="1" kern="100" dirty="0">
                <a:solidFill>
                  <a:schemeClr val="bg1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Server Module:</a:t>
            </a:r>
            <a:endParaRPr lang="en-IN" sz="1200" kern="100" dirty="0">
              <a:solidFill>
                <a:schemeClr val="bg1"/>
              </a:solidFill>
              <a:effectLst/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3953946" y="2330144"/>
            <a:ext cx="1938000" cy="1938000"/>
          </a:xfrm>
          <a:prstGeom prst="ellipse">
            <a:avLst/>
          </a:prstGeom>
          <a:solidFill>
            <a:srgbClr val="FFFFFF">
              <a:alpha val="196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200" b="1" kern="100" dirty="0">
                <a:solidFill>
                  <a:schemeClr val="bg1"/>
                </a:solidFill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Client Module:</a:t>
            </a:r>
            <a:endParaRPr lang="en-IN" sz="1200" kern="100" dirty="0">
              <a:solidFill>
                <a:schemeClr val="bg1"/>
              </a:solidFill>
              <a:effectLst/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5" name="Google Shape;235;p2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" name="Google Shape;914;p47">
            <a:extLst>
              <a:ext uri="{FF2B5EF4-FFF2-40B4-BE49-F238E27FC236}">
                <a16:creationId xmlns:a16="http://schemas.microsoft.com/office/drawing/2014/main" id="{0C3D39D7-EA00-66A2-9311-05D227648472}"/>
              </a:ext>
            </a:extLst>
          </p:cNvPr>
          <p:cNvGrpSpPr/>
          <p:nvPr/>
        </p:nvGrpSpPr>
        <p:grpSpPr>
          <a:xfrm>
            <a:off x="579211" y="682330"/>
            <a:ext cx="304677" cy="300456"/>
            <a:chOff x="3292425" y="3664250"/>
            <a:chExt cx="397025" cy="391525"/>
          </a:xfrm>
        </p:grpSpPr>
        <p:sp>
          <p:nvSpPr>
            <p:cNvPr id="3" name="Google Shape;915;p47">
              <a:extLst>
                <a:ext uri="{FF2B5EF4-FFF2-40B4-BE49-F238E27FC236}">
                  <a16:creationId xmlns:a16="http://schemas.microsoft.com/office/drawing/2014/main" id="{EFC28795-496C-2D78-8613-BFB5D89790B3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16;p47">
              <a:extLst>
                <a:ext uri="{FF2B5EF4-FFF2-40B4-BE49-F238E27FC236}">
                  <a16:creationId xmlns:a16="http://schemas.microsoft.com/office/drawing/2014/main" id="{87904626-51EA-36E2-CE60-798B927F6DCD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17;p47">
              <a:extLst>
                <a:ext uri="{FF2B5EF4-FFF2-40B4-BE49-F238E27FC236}">
                  <a16:creationId xmlns:a16="http://schemas.microsoft.com/office/drawing/2014/main" id="{8A9F9098-8BA6-E2DA-8469-CA9F59E59905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>
            <a:spLocks noGrp="1"/>
          </p:cNvSpPr>
          <p:nvPr>
            <p:ph type="title"/>
          </p:nvPr>
        </p:nvSpPr>
        <p:spPr>
          <a:xfrm>
            <a:off x="457200" y="1168326"/>
            <a:ext cx="7192537" cy="131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100" b="1" u="sng" kern="1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Server Module:</a:t>
            </a:r>
            <a:br>
              <a:rPr lang="en-IN" sz="11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Initializes the server socket and listens for incoming client connections.</a:t>
            </a:r>
            <a:b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Spawns a new thread to handle each client.</a:t>
            </a:r>
            <a:b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Manages the list of tasks and handles client requests for getting and completing tasks.</a:t>
            </a:r>
            <a:b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100" u="sng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b="1" u="sng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Client Module:</a:t>
            </a:r>
            <a:br>
              <a:rPr lang="en-IN" sz="1100" b="1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05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Connects to the server.</a:t>
            </a:r>
            <a:b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Sends requests to get tasks or report completed tasks.</a:t>
            </a:r>
            <a:b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Receives and displays tasks assigned by the server.</a:t>
            </a:r>
            <a:br>
              <a:rPr lang="en-IN" sz="1100" kern="100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100" kern="100" dirty="0">
              <a:effectLst/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7" name="Google Shape;257;p2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549104" y="575171"/>
            <a:ext cx="311200" cy="31121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2E5EC"/>
      </a:lt2>
      <a:accent1>
        <a:srgbClr val="6486DB"/>
      </a:accent1>
      <a:accent2>
        <a:srgbClr val="A9BCEB"/>
      </a:accent2>
      <a:accent3>
        <a:srgbClr val="274181"/>
      </a:accent3>
      <a:accent4>
        <a:srgbClr val="93D9EE"/>
      </a:accent4>
      <a:accent5>
        <a:srgbClr val="4FB5D5"/>
      </a:accent5>
      <a:accent6>
        <a:srgbClr val="266E85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572</Words>
  <Application>Microsoft Office PowerPoint</Application>
  <PresentationFormat>On-screen Show (16:9)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Symbol</vt:lpstr>
      <vt:lpstr>Arial</vt:lpstr>
      <vt:lpstr>Raleway</vt:lpstr>
      <vt:lpstr>Calibri</vt:lpstr>
      <vt:lpstr>Montserrat</vt:lpstr>
      <vt:lpstr>Marina template</vt:lpstr>
      <vt:lpstr>WIPRO NGA  PROGRAM – c++ Linux  System Programming </vt:lpstr>
      <vt:lpstr>Capstone Project Presentation</vt:lpstr>
      <vt:lpstr>PROJECT OVERVIEW</vt:lpstr>
      <vt:lpstr>INTRODUCTION</vt:lpstr>
      <vt:lpstr>MOTIVATION</vt:lpstr>
      <vt:lpstr>PROJECT SCOPE</vt:lpstr>
      <vt:lpstr>Various Application Tools That Are Used In This Project</vt:lpstr>
      <vt:lpstr>The Modules That I Have Worked On This Project</vt:lpstr>
      <vt:lpstr>Server Module:  Initializes the server socket and listens for incoming client connections.  Spawns a new thread to handle each client.  Manages the list of tasks and handles client requests for getting and completing tasks.   Client Module:  Connects to the server.  Sends requests to get tasks or report completed tasks.  Receives and displays tasks assigned by the server. </vt:lpstr>
      <vt:lpstr>The List Of Functions That Used In This Project</vt:lpstr>
      <vt:lpstr>Future Amendments Addressing Common 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Pandu</dc:creator>
  <cp:lastModifiedBy>Akula Eswararao</cp:lastModifiedBy>
  <cp:revision>3</cp:revision>
  <dcterms:modified xsi:type="dcterms:W3CDTF">2024-08-08T10:20:20Z</dcterms:modified>
</cp:coreProperties>
</file>