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BCB5-FF58-4471-985A-B1E353104DAD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1A36-B2D0-477C-83C5-86B27B498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A9927D8-9BD8-4300-96C9-CF787734FD9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C1BCF08-722B-4F20-AB22-C3DA451F4D29}" type="datetimeFigureOut">
              <a:rPr lang="en-IN" smtClean="0"/>
              <a:t>05-07-2023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3ofuUj6LubyZ6tAm6w27AQiB-u6VxqE?usp=" TargetMode="External"/><Relationship Id="rId2" Type="http://schemas.openxmlformats.org/officeDocument/2006/relationships/hyperlink" Target="https://docs.google.com/presentation/d/1AjWgQUUlM1Te45v9sAtrr_wVMMY3y6hnqmMff1u4M/edit?usp=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10Uf8PfnR3MnxPyVN-7zHTpqkkT0P-4V?usp=sharing" TargetMode="External"/><Relationship Id="rId4" Type="http://schemas.openxmlformats.org/officeDocument/2006/relationships/hyperlink" Target="https://drive.google.com/file/d/1pXHQXXYBh4DmDcabvHdvxAoe53QwxoCc/view?usp=drive_lin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050088" cy="302433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LEARNING USING PYTHON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5264" y="4972608"/>
            <a:ext cx="3024336" cy="1521296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sz="2000" dirty="0">
                <a:solidFill>
                  <a:schemeClr val="tx1"/>
                </a:solidFill>
              </a:rPr>
              <a:t>SUBMITTED BY </a:t>
            </a:r>
          </a:p>
          <a:p>
            <a:r>
              <a:rPr lang="en-IN" dirty="0">
                <a:solidFill>
                  <a:schemeClr val="tx1"/>
                </a:solidFill>
              </a:rPr>
              <a:t>S.S.V.SUBRAMANYESWARA RAO</a:t>
            </a:r>
          </a:p>
          <a:p>
            <a:r>
              <a:rPr lang="en-IN">
                <a:solidFill>
                  <a:schemeClr val="tx1"/>
                </a:solidFill>
              </a:rPr>
              <a:t>Y20ACS554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91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FB3F-A038-2522-A840-43BB7814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# MODEL INTERPRETABILITY</a:t>
            </a:r>
          </a:p>
          <a:p>
            <a:pPr marL="11430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tree</a:t>
            </a:r>
          </a:p>
          <a:p>
            <a:pPr marL="11430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Train the Decision Tree model</a:t>
            </a: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tree_model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tree_model.fit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the decision tree</a:t>
            </a: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tree.plot_tree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tree_model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X.columns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 Heart Disease'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'Heart Disease'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filled=</a:t>
            </a:r>
            <a:r>
              <a:rPr lang="en-IN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IN" dirty="0"/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86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0B952C2F-D90D-9EBF-08BD-89720F163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38" y="300981"/>
            <a:ext cx="7543800" cy="918219"/>
          </a:xfrm>
        </p:spPr>
        <p:txBody>
          <a:bodyPr/>
          <a:lstStyle/>
          <a:p>
            <a:pPr algn="ctr"/>
            <a:r>
              <a:rPr lang="en-US" sz="4400" dirty="0"/>
              <a:t>SCREEN SHOTS</a:t>
            </a:r>
            <a:endParaRPr lang="en-IN" sz="4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42DBA9-BE52-8110-D06E-4FC63A94B4E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t="19537" r="52615" b="21663"/>
          <a:stretch/>
        </p:blipFill>
        <p:spPr>
          <a:xfrm>
            <a:off x="251520" y="1412776"/>
            <a:ext cx="4186238" cy="325755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37ACD-35DC-67F4-2933-C621EECCBC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23401" r="53426" b="23400"/>
          <a:stretch/>
        </p:blipFill>
        <p:spPr>
          <a:xfrm>
            <a:off x="4167857" y="3335966"/>
            <a:ext cx="3863223" cy="29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8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477653-5F7A-271E-36D9-34E7784C9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15000" r="31100" b="15000"/>
          <a:stretch/>
        </p:blipFill>
        <p:spPr>
          <a:xfrm>
            <a:off x="107504" y="824694"/>
            <a:ext cx="8229541" cy="52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0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32D7C21-0E78-53F2-6155-D7DC50DA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6845"/>
            <a:ext cx="7543800" cy="1069975"/>
          </a:xfrm>
        </p:spPr>
        <p:txBody>
          <a:bodyPr/>
          <a:lstStyle/>
          <a:p>
            <a:pPr algn="ctr"/>
            <a:r>
              <a:rPr lang="en-US" sz="4400" dirty="0"/>
              <a:t>REFERENCES</a:t>
            </a:r>
            <a:endParaRPr lang="en-IN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1694D0-65DD-5354-212E-1348111620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325" y="3068960"/>
            <a:ext cx="646176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Decision Trees and random forests:</a:t>
            </a:r>
            <a:endParaRPr lang="en-US" altLang="en-US" sz="6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  <a:hlinkClick r:id="rId2"/>
              </a:rPr>
              <a:t>https://docs.google.com/presentation/d/1AjWgQUUlM1Te45v9sAtrr_wVMMY3y6hnqmMff1u4M/edit?usp=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  <a:hlinkClick r:id="rId3"/>
              </a:rPr>
              <a:t>https://colab.research.google.com/drive/1V3ofuUj6LubyZ6tAm6w27AQiB-u6VxqE?usp=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1DAD04-7748-6412-9CD1-2D3346F0365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01391" y="1472815"/>
            <a:ext cx="7772400" cy="1200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 is available at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  <a:hlinkClick r:id="rId4"/>
              </a:rPr>
              <a:t>https://drive.google.com/file/d/1pXHQXXYBh4DmDcabvHdvxAoe53QwxoCc/view?usp=drive_link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2B0B305-2965-0C37-1FEA-C82F1B92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91" y="4653136"/>
            <a:ext cx="722293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K-means: 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Trebuchet MS" panose="020B0603020202020204" pitchFamily="34" charset="0"/>
                <a:cs typeface="Arial" panose="020B0604020202020204" pitchFamily="34" charset="0"/>
                <a:hlinkClick r:id="rId5"/>
              </a:rPr>
              <a:t>https://colab.research.google.com/drive/110Uf8PfnR3MnxPyVN-7zHTpqkkT0P-4V?usp=sharing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2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2883-EAC6-69F1-5ABD-B8A135AE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2536" y="1556792"/>
            <a:ext cx="9443392" cy="600526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sz="6600" dirty="0"/>
          </a:p>
          <a:p>
            <a:pPr marL="114300" indent="0" algn="ctr">
              <a:buNone/>
            </a:pPr>
            <a:r>
              <a:rPr lang="en-US" sz="6600" dirty="0">
                <a:latin typeface="Arial Rounded MT Bold" panose="020F0704030504030204" pitchFamily="34" charset="0"/>
              </a:rPr>
              <a:t>THANK YOU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IN" sz="2400" dirty="0"/>
              <a:t>ABSTRACT </a:t>
            </a:r>
          </a:p>
          <a:p>
            <a:pPr>
              <a:buClrTx/>
            </a:pPr>
            <a:r>
              <a:rPr lang="en-IN" sz="2400" dirty="0"/>
              <a:t>EXISTING SYSTEM</a:t>
            </a:r>
          </a:p>
          <a:p>
            <a:pPr>
              <a:buClrTx/>
            </a:pPr>
            <a:r>
              <a:rPr lang="en-IN" sz="2400" dirty="0"/>
              <a:t>PROPOSED SYSTEM</a:t>
            </a:r>
          </a:p>
          <a:p>
            <a:pPr>
              <a:buClrTx/>
            </a:pPr>
            <a:r>
              <a:rPr lang="en-IN" sz="2400" dirty="0"/>
              <a:t>HIGH LEVEL DESIGN</a:t>
            </a:r>
          </a:p>
          <a:p>
            <a:pPr>
              <a:buClrTx/>
            </a:pPr>
            <a:r>
              <a:rPr lang="en-IN" sz="2400" dirty="0"/>
              <a:t>CODE</a:t>
            </a:r>
          </a:p>
          <a:p>
            <a:pPr>
              <a:buClrTx/>
            </a:pPr>
            <a:r>
              <a:rPr lang="en-IN" sz="2400" dirty="0"/>
              <a:t>SCREENSHOTS</a:t>
            </a:r>
          </a:p>
          <a:p>
            <a:pPr>
              <a:buClrTx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8346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pPr algn="ctr"/>
            <a:r>
              <a:rPr lang="en-IN" sz="4400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800" dirty="0"/>
              <a:t>Heart disease is a major cause of death throughout the world. It is difficult to predict by medical practitioners as it requires expertise and higher knowledge of prediction.  </a:t>
            </a:r>
          </a:p>
          <a:p>
            <a:pPr marL="114300" indent="0">
              <a:buNone/>
            </a:pP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An automated system will enhance medical efficiency and reduce cost and time.</a:t>
            </a:r>
          </a:p>
          <a:p>
            <a:pPr marL="114300" indent="0">
              <a:buNone/>
            </a:pP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The objective is to extract the hidden patterns by applying data mining techniques on the dataset and to predict the presence value on a scale.</a:t>
            </a:r>
          </a:p>
          <a:p>
            <a:pPr marL="114300" indent="0">
              <a:buNone/>
            </a:pP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The prediction of heart disease requires a huge size of data which is too massive and complex to process and analyse by conventional technique. </a:t>
            </a:r>
          </a:p>
          <a:p>
            <a:pPr marL="114300" indent="0">
              <a:buNone/>
            </a:pP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Our aim is to find out an suitable technique that is efficient and accurate for prediction of cardiac disease. 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r>
              <a:rPr lang="en-IN" sz="1800" dirty="0"/>
              <a:t>Keywords- prediction, heart disease, machine learning, algorithms, analysis</a:t>
            </a:r>
          </a:p>
        </p:txBody>
      </p:sp>
    </p:spTree>
    <p:extLst>
      <p:ext uri="{BB962C8B-B14F-4D97-AF65-F5344CB8AC3E}">
        <p14:creationId xmlns:p14="http://schemas.microsoft.com/office/powerpoint/2010/main" val="40195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38138"/>
          </a:xfrm>
        </p:spPr>
        <p:txBody>
          <a:bodyPr/>
          <a:lstStyle/>
          <a:p>
            <a:pPr algn="ctr"/>
            <a:r>
              <a:rPr lang="en-IN" sz="4400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pPr marL="1234440" lvl="2" indent="-457200">
              <a:buClrTx/>
              <a:buAutoNum type="arabicPeriod"/>
            </a:pPr>
            <a:r>
              <a:rPr lang="en-IN" sz="2400" dirty="0"/>
              <a:t>LINEAR REGRESSION</a:t>
            </a:r>
          </a:p>
          <a:p>
            <a:pPr marL="1234440" lvl="2" indent="-457200">
              <a:buClrTx/>
              <a:buAutoNum type="arabicPeriod"/>
            </a:pPr>
            <a:r>
              <a:rPr lang="en-IN" sz="2400" dirty="0"/>
              <a:t>LOGISTIC REGRESSION</a:t>
            </a:r>
          </a:p>
          <a:p>
            <a:pPr marL="1234440" lvl="2" indent="-457200">
              <a:buClrTx/>
              <a:buAutoNum type="arabicPeriod"/>
            </a:pPr>
            <a:r>
              <a:rPr lang="en-IN" sz="2400" dirty="0"/>
              <a:t>NAIVE BAYES</a:t>
            </a:r>
          </a:p>
          <a:p>
            <a:pPr marL="1234440" lvl="2" indent="-457200">
              <a:buClrTx/>
              <a:buAutoNum type="arabicPeriod"/>
            </a:pPr>
            <a:r>
              <a:rPr lang="en-IN" sz="2400" dirty="0"/>
              <a:t>K – NEAREST NEIGHBOUR</a:t>
            </a:r>
          </a:p>
          <a:p>
            <a:pPr marL="1234440" lvl="2" indent="-457200">
              <a:buClrTx/>
              <a:buAutoNum type="arabicPeriod"/>
            </a:pPr>
            <a:r>
              <a:rPr lang="en-IN" sz="2400" dirty="0"/>
              <a:t>RANDOM FOREST</a:t>
            </a:r>
          </a:p>
          <a:p>
            <a:pPr marL="1234440" lvl="2" indent="-457200">
              <a:buClrTx/>
              <a:buAutoNum type="arabicPeriod"/>
            </a:pPr>
            <a:r>
              <a:rPr lang="en-IN" sz="2400" dirty="0"/>
              <a:t>SUPPORT VECTOR MACHINES</a:t>
            </a:r>
          </a:p>
          <a:p>
            <a:pPr marL="1234440" lvl="2" indent="-457200">
              <a:buClrTx/>
              <a:buAutoNum type="arabicPeriod"/>
            </a:pPr>
            <a:r>
              <a:rPr lang="en-IN" sz="2400" dirty="0"/>
              <a:t>DECISION TREE </a:t>
            </a:r>
          </a:p>
        </p:txBody>
      </p:sp>
    </p:spTree>
    <p:extLst>
      <p:ext uri="{BB962C8B-B14F-4D97-AF65-F5344CB8AC3E}">
        <p14:creationId xmlns:p14="http://schemas.microsoft.com/office/powerpoint/2010/main" val="211958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LOGISTIC REGRESSION :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DATA PREPARATION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DATA EXPLORATION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DATA PREPROCESSING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FEATURE SELECTION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MODEL SELECTION AND TRAINING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MODEL INTERPRETABILITY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52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F06B1-5F28-FAA9-AC3D-CB60ED07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159FE3-2946-FE50-3D99-A387D128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0" r="43165" b="11160"/>
          <a:stretch/>
        </p:blipFill>
        <p:spPr>
          <a:xfrm>
            <a:off x="179512" y="1772816"/>
            <a:ext cx="8136904" cy="3652861"/>
          </a:xfrm>
        </p:spPr>
      </p:pic>
    </p:spTree>
    <p:extLst>
      <p:ext uri="{BB962C8B-B14F-4D97-AF65-F5344CB8AC3E}">
        <p14:creationId xmlns:p14="http://schemas.microsoft.com/office/powerpoint/2010/main" val="404011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57E5-84C6-AA80-BAB9-5AF80064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9566"/>
            <a:ext cx="7620000" cy="922114"/>
          </a:xfrm>
        </p:spPr>
        <p:txBody>
          <a:bodyPr/>
          <a:lstStyle/>
          <a:p>
            <a:pPr algn="ctr"/>
            <a:r>
              <a:rPr lang="en-US" sz="4400" dirty="0"/>
              <a:t>CODE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C669-86C2-C762-CE16-7BDF42F7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147248" cy="6021288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 marL="11430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 marL="11430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dirty="0"/>
              <a:t># IMPORTING DATA SET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io</a:t>
            </a: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'heart.csv'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dirty="0"/>
              <a:t># DATA EXPLORATION AND PREPROCESSING</a:t>
            </a: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df.info()</a:t>
            </a: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df.describe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df.isnull().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Replace missing values with the mean of each column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thalachh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thalachh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378163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2271-BEB0-875F-0FFE-07E5E2D3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76672"/>
            <a:ext cx="8352928" cy="6381328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</a:t>
            </a:r>
            <a:r>
              <a:rPr lang="en-IN" sz="29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'Frequency'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'Distribution of Age'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900" dirty="0"/>
              <a:t># FEATURE SELECTION</a:t>
            </a:r>
          </a:p>
          <a:p>
            <a:pPr marL="114300" indent="0">
              <a:buNone/>
            </a:pP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'output'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IN" sz="29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IN" sz="2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Features</a:t>
            </a:r>
            <a:endParaRPr lang="en-IN" sz="2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2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'output'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 </a:t>
            </a:r>
            <a:r>
              <a:rPr lang="en-IN" sz="2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Target variable</a:t>
            </a:r>
          </a:p>
          <a:p>
            <a:pPr marL="114300" indent="0">
              <a:buNone/>
            </a:pPr>
            <a:r>
              <a:rPr lang="en-IN" sz="2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ExtraTreesClassifier</a:t>
            </a:r>
            <a:b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ExtraTreesClassifier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y)</a:t>
            </a:r>
            <a:b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feature </a:t>
            </a:r>
            <a:r>
              <a:rPr lang="en-IN" sz="29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importances</a:t>
            </a:r>
            <a:endParaRPr lang="en-IN" sz="2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feature_importances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model.feature_importances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_, index=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X.columns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feature_importances.sort_values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(ascending=</a:t>
            </a:r>
            <a:r>
              <a:rPr lang="en-IN" sz="2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2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feature_importances</a:t>
            </a:r>
            <a:r>
              <a:rPr lang="en-IN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Select top k features (e.g., top 5 features)</a:t>
            </a:r>
            <a:endParaRPr lang="en-US" sz="2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 = </a:t>
            </a:r>
            <a:r>
              <a:rPr lang="en-US" sz="29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sz="2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selected_features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feature_importances.index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[:k].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selected_features</a:t>
            </a:r>
            <a:r>
              <a:rPr lang="en-US" sz="2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2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3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4E6C-D006-90E7-2C79-920E6DF5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04664"/>
            <a:ext cx="8532948" cy="6768752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IN" dirty="0"/>
              <a:t># MODEL SELECTION AND TRAINING 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precision_score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recall_score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f1_score</a:t>
            </a:r>
          </a:p>
          <a:p>
            <a:pPr marL="11430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Split the data into training and testing sets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Train the Logistic Regression model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logistic_model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logistic_model.fit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Predict on the test set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logistic_model.predict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Evaluate the model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precision_score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recall_score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 = f1_score(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"Logistic Regression:"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"Accuracy:"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accuracy)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"Precision:"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precision)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"Recall:"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recall)</a:t>
            </a:r>
          </a:p>
          <a:p>
            <a:pPr marL="11430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"F1 Score:"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f1)</a:t>
            </a:r>
          </a:p>
          <a:p>
            <a:pPr marL="11430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6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163</TotalTime>
  <Words>898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Calibri</vt:lpstr>
      <vt:lpstr>Cambria</vt:lpstr>
      <vt:lpstr>Courier New</vt:lpstr>
      <vt:lpstr>Trebuchet MS</vt:lpstr>
      <vt:lpstr>Wingdings</vt:lpstr>
      <vt:lpstr>Adjacency</vt:lpstr>
      <vt:lpstr>MACHINE LEARNING USING PYTHON </vt:lpstr>
      <vt:lpstr>CONTENTS</vt:lpstr>
      <vt:lpstr>ABSTRACT</vt:lpstr>
      <vt:lpstr>EXISTING SYSTEM</vt:lpstr>
      <vt:lpstr>PROPOSED SYSTEM</vt:lpstr>
      <vt:lpstr>FLOW CHART</vt:lpstr>
      <vt:lpstr>CODE</vt:lpstr>
      <vt:lpstr>PowerPoint Presentation</vt:lpstr>
      <vt:lpstr>PowerPoint Presentation</vt:lpstr>
      <vt:lpstr>PowerPoint Presentation</vt:lpstr>
      <vt:lpstr>SCREEN SHOTS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USING PYTHON</dc:title>
  <dc:creator>y20acs536</dc:creator>
  <cp:lastModifiedBy>s eswar</cp:lastModifiedBy>
  <cp:revision>12</cp:revision>
  <dcterms:created xsi:type="dcterms:W3CDTF">2023-07-05T09:41:46Z</dcterms:created>
  <dcterms:modified xsi:type="dcterms:W3CDTF">2023-07-05T13:21:12Z</dcterms:modified>
</cp:coreProperties>
</file>