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6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5/5/2024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5/5/2024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5/5/2024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5/5/2024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5/5/2024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4B873-8B66-CD68-FC91-E0AAC82EB1E8}"/>
              </a:ext>
            </a:extLst>
          </p:cNvPr>
          <p:cNvSpPr>
            <a:spLocks noGrp="1"/>
          </p:cNvSpPr>
          <p:nvPr>
            <p:ph type="ctrTitle"/>
          </p:nvPr>
        </p:nvSpPr>
        <p:spPr>
          <a:xfrm>
            <a:off x="2652654" y="3066068"/>
            <a:ext cx="6647185" cy="725864"/>
          </a:xfrm>
        </p:spPr>
        <p:txBody>
          <a:bodyPr/>
          <a:lstStyle/>
          <a:p>
            <a:r>
              <a:rPr lang="en-IN" dirty="0"/>
              <a:t>BURGHUB</a:t>
            </a:r>
          </a:p>
        </p:txBody>
      </p:sp>
      <p:sp>
        <p:nvSpPr>
          <p:cNvPr id="4" name="Rectangle 1">
            <a:extLst>
              <a:ext uri="{FF2B5EF4-FFF2-40B4-BE49-F238E27FC236}">
                <a16:creationId xmlns:a16="http://schemas.microsoft.com/office/drawing/2014/main" id="{8425FCEF-4B0F-D05C-19F6-AA2143B8C17B}"/>
              </a:ext>
            </a:extLst>
          </p:cNvPr>
          <p:cNvSpPr>
            <a:spLocks noGrp="1" noChangeArrowheads="1"/>
          </p:cNvSpPr>
          <p:nvPr>
            <p:ph type="subTitle" idx="1"/>
          </p:nvPr>
        </p:nvSpPr>
        <p:spPr bwMode="auto">
          <a:xfrm>
            <a:off x="1194006" y="3477037"/>
            <a:ext cx="956448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ctr" latinLnBrk="0" hangingPunct="0">
              <a:lnSpc>
                <a:spcPct val="100000"/>
              </a:lnSpc>
              <a:spcBef>
                <a:spcPct val="0"/>
              </a:spcBef>
              <a:spcAft>
                <a:spcPct val="0"/>
              </a:spcAft>
              <a:buClrTx/>
              <a:buSzTx/>
              <a:tabLst/>
            </a:pPr>
            <a:r>
              <a:rPr kumimoji="0" lang="en-US" altLang="en-US" sz="900" b="0" i="0" u="none" strike="noStrike" cap="none" normalizeH="0" baseline="0" dirty="0">
                <a:ln>
                  <a:noFill/>
                </a:ln>
                <a:solidFill>
                  <a:srgbClr val="444444"/>
                </a:solidFill>
                <a:effectLst/>
                <a:latin typeface="Open Sans" panose="020B0606030504020204" pitchFamily="34" charset="0"/>
              </a:rPr>
              <a:t> </a:t>
            </a:r>
          </a:p>
          <a:p>
            <a:pPr marL="0" marR="0" lvl="0" indent="0" algn="l" defTabSz="914400" rtl="0" eaLnBrk="0" fontAlgn="ctr" latinLnBrk="0" hangingPunct="0">
              <a:lnSpc>
                <a:spcPct val="100000"/>
              </a:lnSpc>
              <a:spcBef>
                <a:spcPct val="0"/>
              </a:spcBef>
              <a:spcAft>
                <a:spcPct val="0"/>
              </a:spcAft>
              <a:buClrTx/>
              <a:buSzTx/>
              <a:tabLst/>
            </a:pPr>
            <a:r>
              <a:rPr kumimoji="0" lang="en-US" altLang="en-US" sz="900" b="0" i="0" u="none" strike="noStrike" cap="none" normalizeH="0" baseline="0" dirty="0">
                <a:ln>
                  <a:noFill/>
                </a:ln>
                <a:solidFill>
                  <a:srgbClr val="444444"/>
                </a:solidFill>
                <a:effectLst/>
                <a:latin typeface="Open Sans" panose="020B0606030504020204" pitchFamily="34" charset="0"/>
              </a:rPr>
              <a:t> </a:t>
            </a:r>
          </a:p>
          <a:p>
            <a:pPr marL="0" marR="0" lvl="0" indent="0" algn="l" defTabSz="914400" rtl="0" eaLnBrk="0" fontAlgn="ctr" latinLnBrk="0" hangingPunct="0">
              <a:lnSpc>
                <a:spcPct val="100000"/>
              </a:lnSpc>
              <a:spcBef>
                <a:spcPct val="0"/>
              </a:spcBef>
              <a:spcAft>
                <a:spcPct val="0"/>
              </a:spcAft>
              <a:buClrTx/>
              <a:buSzTx/>
              <a:tabLst/>
            </a:pPr>
            <a:br>
              <a:rPr kumimoji="0" lang="en-US" altLang="en-US" sz="900" b="0" i="0" u="none" strike="noStrike" cap="none" normalizeH="0" baseline="0" dirty="0">
                <a:ln>
                  <a:noFill/>
                </a:ln>
                <a:solidFill>
                  <a:schemeClr val="tx1"/>
                </a:solidFill>
                <a:effectLst/>
                <a:latin typeface="inherit"/>
              </a:rPr>
            </a:br>
            <a:endParaRPr kumimoji="0" lang="en-US" altLang="en-US" sz="900" b="0" i="0" u="none" strike="noStrike" cap="none" normalizeH="0" baseline="0" dirty="0">
              <a:ln>
                <a:noFill/>
              </a:ln>
              <a:solidFill>
                <a:schemeClr val="tx1"/>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7676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6A784-7C7E-7E1D-1BFA-0062D40DE32B}"/>
              </a:ext>
            </a:extLst>
          </p:cNvPr>
          <p:cNvSpPr>
            <a:spLocks noGrp="1"/>
          </p:cNvSpPr>
          <p:nvPr>
            <p:ph type="title"/>
          </p:nvPr>
        </p:nvSpPr>
        <p:spPr/>
        <p:txBody>
          <a:bodyPr/>
          <a:lstStyle/>
          <a:p>
            <a:r>
              <a:rPr lang="en-IN" dirty="0"/>
              <a:t>Admin dashboard</a:t>
            </a:r>
          </a:p>
        </p:txBody>
      </p:sp>
      <p:pic>
        <p:nvPicPr>
          <p:cNvPr id="4" name="Content Placeholder 3">
            <a:extLst>
              <a:ext uri="{FF2B5EF4-FFF2-40B4-BE49-F238E27FC236}">
                <a16:creationId xmlns:a16="http://schemas.microsoft.com/office/drawing/2014/main" id="{B75BE319-2CB2-2EEE-2A2F-FD8EAB07AE85}"/>
              </a:ext>
            </a:extLst>
          </p:cNvPr>
          <p:cNvPicPr>
            <a:picLocks noGrp="1" noChangeAspect="1"/>
          </p:cNvPicPr>
          <p:nvPr>
            <p:ph idx="1"/>
          </p:nvPr>
        </p:nvPicPr>
        <p:blipFill>
          <a:blip r:embed="rId2"/>
          <a:stretch>
            <a:fillRect/>
          </a:stretch>
        </p:blipFill>
        <p:spPr>
          <a:xfrm>
            <a:off x="2114550" y="1514475"/>
            <a:ext cx="7858125" cy="4800600"/>
          </a:xfrm>
          <a:prstGeom prst="rect">
            <a:avLst/>
          </a:prstGeom>
        </p:spPr>
      </p:pic>
    </p:spTree>
    <p:extLst>
      <p:ext uri="{BB962C8B-B14F-4D97-AF65-F5344CB8AC3E}">
        <p14:creationId xmlns:p14="http://schemas.microsoft.com/office/powerpoint/2010/main" val="1552853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1B0F2-8B13-7868-1630-969FB70B4C52}"/>
              </a:ext>
            </a:extLst>
          </p:cNvPr>
          <p:cNvSpPr>
            <a:spLocks noGrp="1"/>
          </p:cNvSpPr>
          <p:nvPr>
            <p:ph type="title"/>
          </p:nvPr>
        </p:nvSpPr>
        <p:spPr>
          <a:xfrm>
            <a:off x="1295400" y="376237"/>
            <a:ext cx="9601200" cy="614363"/>
          </a:xfrm>
        </p:spPr>
        <p:txBody>
          <a:bodyPr>
            <a:normAutofit fontScale="90000"/>
          </a:bodyPr>
          <a:lstStyle/>
          <a:p>
            <a:r>
              <a:rPr lang="en-IN" dirty="0"/>
              <a:t>Delivery Dashboard</a:t>
            </a:r>
          </a:p>
        </p:txBody>
      </p:sp>
      <p:pic>
        <p:nvPicPr>
          <p:cNvPr id="4" name="Content Placeholder 3">
            <a:extLst>
              <a:ext uri="{FF2B5EF4-FFF2-40B4-BE49-F238E27FC236}">
                <a16:creationId xmlns:a16="http://schemas.microsoft.com/office/drawing/2014/main" id="{26130AF2-CFB3-1519-C13D-E4E5B03052C7}"/>
              </a:ext>
            </a:extLst>
          </p:cNvPr>
          <p:cNvPicPr>
            <a:picLocks noGrp="1" noChangeAspect="1"/>
          </p:cNvPicPr>
          <p:nvPr>
            <p:ph idx="1"/>
          </p:nvPr>
        </p:nvPicPr>
        <p:blipFill>
          <a:blip r:embed="rId2"/>
          <a:stretch>
            <a:fillRect/>
          </a:stretch>
        </p:blipFill>
        <p:spPr>
          <a:xfrm>
            <a:off x="1295399" y="990600"/>
            <a:ext cx="9034463" cy="4995863"/>
          </a:xfrm>
          <a:prstGeom prst="rect">
            <a:avLst/>
          </a:prstGeom>
        </p:spPr>
      </p:pic>
    </p:spTree>
    <p:extLst>
      <p:ext uri="{BB962C8B-B14F-4D97-AF65-F5344CB8AC3E}">
        <p14:creationId xmlns:p14="http://schemas.microsoft.com/office/powerpoint/2010/main" val="381624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A38F856-4EB0-FE1C-56A1-AF2D6C79A1A5}"/>
              </a:ext>
            </a:extLst>
          </p:cNvPr>
          <p:cNvPicPr>
            <a:picLocks noGrp="1" noChangeAspect="1"/>
          </p:cNvPicPr>
          <p:nvPr>
            <p:ph idx="1"/>
          </p:nvPr>
        </p:nvPicPr>
        <p:blipFill>
          <a:blip r:embed="rId2"/>
          <a:stretch>
            <a:fillRect/>
          </a:stretch>
        </p:blipFill>
        <p:spPr>
          <a:xfrm>
            <a:off x="1957388" y="1285875"/>
            <a:ext cx="8601075" cy="4914900"/>
          </a:xfrm>
          <a:prstGeom prst="rect">
            <a:avLst/>
          </a:prstGeom>
        </p:spPr>
      </p:pic>
    </p:spTree>
    <p:extLst>
      <p:ext uri="{BB962C8B-B14F-4D97-AF65-F5344CB8AC3E}">
        <p14:creationId xmlns:p14="http://schemas.microsoft.com/office/powerpoint/2010/main" val="682929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8395-831B-EE9D-4B70-C369089BCE28}"/>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CBC2D830-4025-76F7-FDA7-DB7489ADCAD4}"/>
              </a:ext>
            </a:extLst>
          </p:cNvPr>
          <p:cNvSpPr>
            <a:spLocks noGrp="1"/>
          </p:cNvSpPr>
          <p:nvPr>
            <p:ph idx="1"/>
          </p:nvPr>
        </p:nvSpPr>
        <p:spPr>
          <a:xfrm>
            <a:off x="1295400" y="1638300"/>
            <a:ext cx="9601200" cy="3581400"/>
          </a:xfrm>
        </p:spPr>
        <p:txBody>
          <a:bodyPr>
            <a:normAutofit/>
          </a:bodyPr>
          <a:lstStyle/>
          <a:p>
            <a:pPr>
              <a:lnSpc>
                <a:spcPct val="150000"/>
              </a:lnSpc>
            </a:pPr>
            <a:r>
              <a:rPr lang="en-US" dirty="0">
                <a:effectLst/>
                <a:latin typeface="Arial" panose="020B0604020202020204" pitchFamily="34" charset="0"/>
                <a:ea typeface="Arial" panose="020B0604020202020204" pitchFamily="34" charset="0"/>
              </a:rPr>
              <a:t>In conclusion, </a:t>
            </a:r>
            <a:r>
              <a:rPr lang="en-US" dirty="0" err="1">
                <a:effectLst/>
                <a:latin typeface="Arial" panose="020B0604020202020204" pitchFamily="34" charset="0"/>
                <a:ea typeface="Arial" panose="020B0604020202020204" pitchFamily="34" charset="0"/>
              </a:rPr>
              <a:t>BurgerHub</a:t>
            </a:r>
            <a:r>
              <a:rPr lang="en-US" dirty="0">
                <a:effectLst/>
                <a:latin typeface="Arial" panose="020B0604020202020204" pitchFamily="34" charset="0"/>
                <a:ea typeface="Arial" panose="020B0604020202020204" pitchFamily="34" charset="0"/>
              </a:rPr>
              <a:t> is more than just a food delivery service—a culinary experience designed to delight and satisfy. With our diverse menu, efficient delivery, and commitment to quality, we're redefining how you enjoy your favorite eats. Whether you're craving a classic burger, crispy fries, refreshing drinks, or indulgent desserts, </a:t>
            </a:r>
            <a:r>
              <a:rPr lang="en-US" dirty="0" err="1">
                <a:effectLst/>
                <a:latin typeface="Arial" panose="020B0604020202020204" pitchFamily="34" charset="0"/>
                <a:ea typeface="Arial" panose="020B0604020202020204" pitchFamily="34" charset="0"/>
              </a:rPr>
              <a:t>BurgerHub</a:t>
            </a:r>
            <a:r>
              <a:rPr lang="en-US" dirty="0">
                <a:effectLst/>
                <a:latin typeface="Arial" panose="020B0604020202020204" pitchFamily="34" charset="0"/>
                <a:ea typeface="Arial" panose="020B0604020202020204" pitchFamily="34" charset="0"/>
              </a:rPr>
              <a:t> delivers it with speed, convenience, and a dash of flavor.</a:t>
            </a:r>
            <a:endParaRPr lang="en-IN" dirty="0"/>
          </a:p>
        </p:txBody>
      </p:sp>
    </p:spTree>
    <p:extLst>
      <p:ext uri="{BB962C8B-B14F-4D97-AF65-F5344CB8AC3E}">
        <p14:creationId xmlns:p14="http://schemas.microsoft.com/office/powerpoint/2010/main" val="250061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15B5A-CD87-DFB9-CCCE-A6948E2B0160}"/>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06A7C90A-5D36-A97B-841F-7DAC9FB7A804}"/>
              </a:ext>
            </a:extLst>
          </p:cNvPr>
          <p:cNvSpPr>
            <a:spLocks noGrp="1"/>
          </p:cNvSpPr>
          <p:nvPr>
            <p:ph idx="1"/>
          </p:nvPr>
        </p:nvSpPr>
        <p:spPr/>
        <p:txBody>
          <a:bodyPr/>
          <a:lstStyle/>
          <a:p>
            <a:r>
              <a:rPr lang="en-IN" sz="2000" dirty="0"/>
              <a:t>This project aims to develop a web-based application that depicts online food ordering.</a:t>
            </a:r>
          </a:p>
          <a:p>
            <a:r>
              <a:rPr lang="en-IN" dirty="0"/>
              <a:t>With our user-friendly platform, you can easily browse, order, and track your food in real-time, ensuring a piping hot meal ready to enjoy.</a:t>
            </a:r>
          </a:p>
          <a:p>
            <a:r>
              <a:rPr lang="en-IN" dirty="0"/>
              <a:t> Our innovative app and efficient delivery network make satisfying your cravings a breeze, with delicious eats arriving at your doorstep in 25 minutes or less.</a:t>
            </a:r>
          </a:p>
        </p:txBody>
      </p:sp>
    </p:spTree>
    <p:extLst>
      <p:ext uri="{BB962C8B-B14F-4D97-AF65-F5344CB8AC3E}">
        <p14:creationId xmlns:p14="http://schemas.microsoft.com/office/powerpoint/2010/main" val="2678521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E17A-348A-AACC-A0CC-2CB4F1BBB4A5}"/>
              </a:ext>
            </a:extLst>
          </p:cNvPr>
          <p:cNvSpPr>
            <a:spLocks noGrp="1"/>
          </p:cNvSpPr>
          <p:nvPr>
            <p:ph type="title"/>
          </p:nvPr>
        </p:nvSpPr>
        <p:spPr/>
        <p:txBody>
          <a:bodyPr/>
          <a:lstStyle/>
          <a:p>
            <a:r>
              <a:rPr lang="en-IN" dirty="0"/>
              <a:t>Technologies used:</a:t>
            </a:r>
          </a:p>
        </p:txBody>
      </p:sp>
      <p:sp>
        <p:nvSpPr>
          <p:cNvPr id="3" name="Content Placeholder 2">
            <a:extLst>
              <a:ext uri="{FF2B5EF4-FFF2-40B4-BE49-F238E27FC236}">
                <a16:creationId xmlns:a16="http://schemas.microsoft.com/office/drawing/2014/main" id="{CD06831E-7FC2-8BE5-CABA-7CE82DEAE134}"/>
              </a:ext>
            </a:extLst>
          </p:cNvPr>
          <p:cNvSpPr>
            <a:spLocks noGrp="1"/>
          </p:cNvSpPr>
          <p:nvPr>
            <p:ph idx="1"/>
          </p:nvPr>
        </p:nvSpPr>
        <p:spPr/>
        <p:txBody>
          <a:bodyPr/>
          <a:lstStyle/>
          <a:p>
            <a:r>
              <a:rPr lang="en-IN" dirty="0"/>
              <a:t>Mongo DB compass (backend-database)</a:t>
            </a:r>
          </a:p>
          <a:p>
            <a:r>
              <a:rPr lang="en-IN" dirty="0"/>
              <a:t>Visual studio code</a:t>
            </a:r>
          </a:p>
        </p:txBody>
      </p:sp>
    </p:spTree>
    <p:extLst>
      <p:ext uri="{BB962C8B-B14F-4D97-AF65-F5344CB8AC3E}">
        <p14:creationId xmlns:p14="http://schemas.microsoft.com/office/powerpoint/2010/main" val="3983216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0E620-3E65-D9BE-C15D-13CDD55844E1}"/>
              </a:ext>
            </a:extLst>
          </p:cNvPr>
          <p:cNvSpPr>
            <a:spLocks noGrp="1"/>
          </p:cNvSpPr>
          <p:nvPr>
            <p:ph type="title"/>
          </p:nvPr>
        </p:nvSpPr>
        <p:spPr>
          <a:xfrm>
            <a:off x="1371600" y="142875"/>
            <a:ext cx="9601200" cy="847725"/>
          </a:xfrm>
        </p:spPr>
        <p:txBody>
          <a:bodyPr/>
          <a:lstStyle/>
          <a:p>
            <a:r>
              <a:rPr lang="en-IN" dirty="0"/>
              <a:t>Database Design &amp; Model</a:t>
            </a:r>
          </a:p>
        </p:txBody>
      </p:sp>
      <p:sp>
        <p:nvSpPr>
          <p:cNvPr id="3" name="Content Placeholder 2">
            <a:extLst>
              <a:ext uri="{FF2B5EF4-FFF2-40B4-BE49-F238E27FC236}">
                <a16:creationId xmlns:a16="http://schemas.microsoft.com/office/drawing/2014/main" id="{EE087235-9194-5571-B86D-5661CE766962}"/>
              </a:ext>
            </a:extLst>
          </p:cNvPr>
          <p:cNvSpPr>
            <a:spLocks noGrp="1"/>
          </p:cNvSpPr>
          <p:nvPr>
            <p:ph idx="1"/>
          </p:nvPr>
        </p:nvSpPr>
        <p:spPr>
          <a:xfrm>
            <a:off x="1371600" y="885825"/>
            <a:ext cx="9601200" cy="5829300"/>
          </a:xfrm>
        </p:spPr>
        <p:txBody>
          <a:bodyPr/>
          <a:lstStyle/>
          <a:p>
            <a:pPr marL="342900" lvl="0" indent="-342900" algn="just">
              <a:lnSpc>
                <a:spcPct val="115000"/>
              </a:lnSpc>
              <a:buFont typeface="Wingdings" panose="05000000000000000000" pitchFamily="2" charset="2"/>
              <a:buChar char=""/>
            </a:pPr>
            <a:r>
              <a:rPr lang="en-IN" sz="1800" dirty="0">
                <a:effectLst/>
                <a:latin typeface="Calibri" panose="020F0502020204030204" pitchFamily="34" charset="0"/>
                <a:ea typeface="Arial" panose="020B0604020202020204" pitchFamily="34" charset="0"/>
              </a:rPr>
              <a:t>Customer collection consists of </a:t>
            </a:r>
            <a:r>
              <a:rPr lang="en-IN" sz="1800" dirty="0" err="1">
                <a:effectLst/>
                <a:latin typeface="Calibri" panose="020F0502020204030204" pitchFamily="34" charset="0"/>
                <a:ea typeface="Arial" panose="020B0604020202020204" pitchFamily="34" charset="0"/>
              </a:rPr>
              <a:t>customer_id</a:t>
            </a:r>
            <a:r>
              <a:rPr lang="en-IN" sz="1800" dirty="0">
                <a:effectLst/>
                <a:latin typeface="Calibri" panose="020F0502020204030204" pitchFamily="34" charset="0"/>
                <a:ea typeface="Arial" panose="020B0604020202020204" pitchFamily="34" charset="0"/>
              </a:rPr>
              <a:t>, name, </a:t>
            </a:r>
            <a:r>
              <a:rPr lang="en-IN" sz="1800" dirty="0" err="1">
                <a:effectLst/>
                <a:latin typeface="Calibri" panose="020F0502020204030204" pitchFamily="34" charset="0"/>
                <a:ea typeface="Arial" panose="020B0604020202020204" pitchFamily="34" charset="0"/>
              </a:rPr>
              <a:t>phone_num</a:t>
            </a:r>
            <a:r>
              <a:rPr lang="en-IN" sz="1800" dirty="0">
                <a:effectLst/>
                <a:latin typeface="Calibri" panose="020F0502020204030204" pitchFamily="34" charset="0"/>
                <a:ea typeface="Arial" panose="020B0604020202020204" pitchFamily="34" charset="0"/>
              </a:rPr>
              <a:t>, </a:t>
            </a:r>
            <a:r>
              <a:rPr lang="en-IN" sz="1800" dirty="0" err="1">
                <a:effectLst/>
                <a:latin typeface="Calibri" panose="020F0502020204030204" pitchFamily="34" charset="0"/>
                <a:ea typeface="Arial" panose="020B0604020202020204" pitchFamily="34" charset="0"/>
              </a:rPr>
              <a:t>email_id</a:t>
            </a:r>
            <a:r>
              <a:rPr lang="en-IN" sz="1800" dirty="0">
                <a:effectLst/>
                <a:latin typeface="Calibri" panose="020F0502020204030204" pitchFamily="34" charset="0"/>
                <a:ea typeface="Arial" panose="020B0604020202020204" pitchFamily="34" charset="0"/>
              </a:rPr>
              <a:t>, password and house address.</a:t>
            </a:r>
            <a:endParaRPr lang="en-IN" sz="1800" dirty="0">
              <a:effectLst/>
              <a:latin typeface="Arial" panose="020B0604020202020204" pitchFamily="34" charset="0"/>
              <a:ea typeface="Arial" panose="020B0604020202020204" pitchFamily="34" charset="0"/>
            </a:endParaRPr>
          </a:p>
          <a:p>
            <a:pPr marL="342900" lvl="0" indent="-342900" algn="just">
              <a:lnSpc>
                <a:spcPct val="115000"/>
              </a:lnSpc>
              <a:buFont typeface="Wingdings" panose="05000000000000000000" pitchFamily="2" charset="2"/>
              <a:buChar char=""/>
            </a:pPr>
            <a:r>
              <a:rPr lang="en-IN" sz="1800" dirty="0">
                <a:effectLst/>
                <a:latin typeface="Calibri" panose="020F0502020204030204" pitchFamily="34" charset="0"/>
                <a:ea typeface="Arial" panose="020B0604020202020204" pitchFamily="34" charset="0"/>
              </a:rPr>
              <a:t>Admin collection consists of details such as id, name, password, and username.</a:t>
            </a:r>
            <a:endParaRPr lang="en-IN" sz="1800" dirty="0">
              <a:effectLst/>
              <a:latin typeface="Arial" panose="020B0604020202020204" pitchFamily="34" charset="0"/>
              <a:ea typeface="Arial" panose="020B0604020202020204" pitchFamily="34" charset="0"/>
            </a:endParaRPr>
          </a:p>
          <a:p>
            <a:pPr marL="342900" lvl="0" indent="-342900" algn="just">
              <a:lnSpc>
                <a:spcPct val="115000"/>
              </a:lnSpc>
              <a:buFont typeface="Wingdings" panose="05000000000000000000" pitchFamily="2" charset="2"/>
              <a:buChar char=""/>
            </a:pPr>
            <a:r>
              <a:rPr lang="en-IN" sz="1800" dirty="0">
                <a:effectLst/>
                <a:latin typeface="Calibri" panose="020F0502020204030204" pitchFamily="34" charset="0"/>
                <a:ea typeface="Arial" panose="020B0604020202020204" pitchFamily="34" charset="0"/>
              </a:rPr>
              <a:t>Item collection consists of </a:t>
            </a:r>
            <a:r>
              <a:rPr lang="en-IN" sz="1800" dirty="0" err="1">
                <a:effectLst/>
                <a:latin typeface="Calibri" panose="020F0502020204030204" pitchFamily="34" charset="0"/>
                <a:ea typeface="Arial" panose="020B0604020202020204" pitchFamily="34" charset="0"/>
              </a:rPr>
              <a:t>item_id</a:t>
            </a:r>
            <a:r>
              <a:rPr lang="en-IN" sz="1800" dirty="0">
                <a:effectLst/>
                <a:latin typeface="Calibri" panose="020F0502020204030204" pitchFamily="34" charset="0"/>
                <a:ea typeface="Arial" panose="020B0604020202020204" pitchFamily="34" charset="0"/>
              </a:rPr>
              <a:t>, </a:t>
            </a:r>
            <a:r>
              <a:rPr lang="en-IN" sz="1800" dirty="0" err="1">
                <a:effectLst/>
                <a:latin typeface="Calibri" panose="020F0502020204030204" pitchFamily="34" charset="0"/>
                <a:ea typeface="Arial" panose="020B0604020202020204" pitchFamily="34" charset="0"/>
              </a:rPr>
              <a:t>item_name</a:t>
            </a:r>
            <a:r>
              <a:rPr lang="en-IN" sz="1800" dirty="0">
                <a:effectLst/>
                <a:latin typeface="Calibri" panose="020F0502020204030204" pitchFamily="34" charset="0"/>
                <a:ea typeface="Arial" panose="020B0604020202020204" pitchFamily="34" charset="0"/>
              </a:rPr>
              <a:t>, </a:t>
            </a:r>
            <a:r>
              <a:rPr lang="en-IN" sz="1800" dirty="0" err="1">
                <a:effectLst/>
                <a:latin typeface="Calibri" panose="020F0502020204030204" pitchFamily="34" charset="0"/>
                <a:ea typeface="Arial" panose="020B0604020202020204" pitchFamily="34" charset="0"/>
              </a:rPr>
              <a:t>category_id</a:t>
            </a:r>
            <a:r>
              <a:rPr lang="en-IN" sz="1800" dirty="0">
                <a:effectLst/>
                <a:latin typeface="Calibri" panose="020F0502020204030204" pitchFamily="34" charset="0"/>
                <a:ea typeface="Arial" panose="020B0604020202020204" pitchFamily="34" charset="0"/>
              </a:rPr>
              <a:t>, </a:t>
            </a:r>
            <a:r>
              <a:rPr lang="en-IN" sz="1800" dirty="0" err="1">
                <a:effectLst/>
                <a:latin typeface="Calibri" panose="020F0502020204030204" pitchFamily="34" charset="0"/>
                <a:ea typeface="Arial" panose="020B0604020202020204" pitchFamily="34" charset="0"/>
              </a:rPr>
              <a:t>topping_choice</a:t>
            </a:r>
            <a:r>
              <a:rPr lang="en-IN" sz="1800" dirty="0">
                <a:effectLst/>
                <a:latin typeface="Calibri" panose="020F0502020204030204" pitchFamily="34" charset="0"/>
                <a:ea typeface="Arial" panose="020B0604020202020204" pitchFamily="34" charset="0"/>
              </a:rPr>
              <a:t>[]( </a:t>
            </a:r>
            <a:r>
              <a:rPr lang="en-IN" sz="1800" dirty="0" err="1">
                <a:effectLst/>
                <a:latin typeface="Calibri" panose="020F0502020204030204" pitchFamily="34" charset="0"/>
                <a:ea typeface="Arial" panose="020B0604020202020204" pitchFamily="34" charset="0"/>
              </a:rPr>
              <a:t>topping_id</a:t>
            </a:r>
            <a:r>
              <a:rPr lang="en-IN" sz="1800" dirty="0">
                <a:effectLst/>
                <a:latin typeface="Calibri" panose="020F0502020204030204" pitchFamily="34" charset="0"/>
                <a:ea typeface="Arial" panose="020B0604020202020204" pitchFamily="34" charset="0"/>
              </a:rPr>
              <a:t>), description, price and picture.</a:t>
            </a:r>
            <a:endParaRPr lang="en-IN" sz="1800" dirty="0">
              <a:effectLst/>
              <a:latin typeface="Arial" panose="020B0604020202020204" pitchFamily="34" charset="0"/>
              <a:ea typeface="Arial" panose="020B0604020202020204" pitchFamily="34" charset="0"/>
            </a:endParaRPr>
          </a:p>
          <a:p>
            <a:pPr marL="342900" lvl="0" indent="-342900" algn="just">
              <a:lnSpc>
                <a:spcPct val="115000"/>
              </a:lnSpc>
              <a:buFont typeface="Wingdings" panose="05000000000000000000" pitchFamily="2" charset="2"/>
              <a:buChar char=""/>
            </a:pPr>
            <a:r>
              <a:rPr lang="en-IN" sz="1800" dirty="0">
                <a:effectLst/>
                <a:latin typeface="Calibri" panose="020F0502020204030204" pitchFamily="34" charset="0"/>
                <a:ea typeface="Arial" panose="020B0604020202020204" pitchFamily="34" charset="0"/>
              </a:rPr>
              <a:t>Topping collection consists of </a:t>
            </a:r>
            <a:r>
              <a:rPr lang="en-IN" sz="1800" dirty="0" err="1">
                <a:effectLst/>
                <a:latin typeface="Calibri" panose="020F0502020204030204" pitchFamily="34" charset="0"/>
                <a:ea typeface="Arial" panose="020B0604020202020204" pitchFamily="34" charset="0"/>
              </a:rPr>
              <a:t>topping_id</a:t>
            </a:r>
            <a:r>
              <a:rPr lang="en-IN" sz="1800" dirty="0">
                <a:effectLst/>
                <a:latin typeface="Calibri" panose="020F0502020204030204" pitchFamily="34" charset="0"/>
                <a:ea typeface="Arial" panose="020B0604020202020204" pitchFamily="34" charset="0"/>
              </a:rPr>
              <a:t>, </a:t>
            </a:r>
            <a:r>
              <a:rPr lang="en-IN" sz="1800" dirty="0" err="1">
                <a:effectLst/>
                <a:latin typeface="Calibri" panose="020F0502020204030204" pitchFamily="34" charset="0"/>
                <a:ea typeface="Arial" panose="020B0604020202020204" pitchFamily="34" charset="0"/>
              </a:rPr>
              <a:t>topping_price</a:t>
            </a:r>
            <a:r>
              <a:rPr lang="en-IN" sz="1800" dirty="0">
                <a:effectLst/>
                <a:latin typeface="Calibri" panose="020F0502020204030204" pitchFamily="34" charset="0"/>
                <a:ea typeface="Arial" panose="020B0604020202020204" pitchFamily="34" charset="0"/>
              </a:rPr>
              <a:t> and </a:t>
            </a:r>
            <a:r>
              <a:rPr lang="en-IN" sz="1800" dirty="0" err="1">
                <a:effectLst/>
                <a:latin typeface="Calibri" panose="020F0502020204030204" pitchFamily="34" charset="0"/>
                <a:ea typeface="Arial" panose="020B0604020202020204" pitchFamily="34" charset="0"/>
              </a:rPr>
              <a:t>topping_description</a:t>
            </a:r>
            <a:r>
              <a:rPr lang="en-IN" sz="1800" dirty="0">
                <a:effectLst/>
                <a:latin typeface="Calibri" panose="020F0502020204030204" pitchFamily="34" charset="0"/>
                <a:ea typeface="Arial" panose="020B0604020202020204" pitchFamily="34" charset="0"/>
              </a:rPr>
              <a:t>.</a:t>
            </a:r>
            <a:endParaRPr lang="en-IN" sz="1800" dirty="0">
              <a:effectLst/>
              <a:latin typeface="Arial" panose="020B0604020202020204" pitchFamily="34" charset="0"/>
              <a:ea typeface="Arial" panose="020B0604020202020204" pitchFamily="34" charset="0"/>
            </a:endParaRPr>
          </a:p>
          <a:p>
            <a:pPr marL="342900" lvl="0" indent="-342900" algn="just">
              <a:lnSpc>
                <a:spcPct val="115000"/>
              </a:lnSpc>
              <a:buFont typeface="Wingdings" panose="05000000000000000000" pitchFamily="2" charset="2"/>
              <a:buChar char=""/>
            </a:pPr>
            <a:r>
              <a:rPr lang="en-IN" sz="1800" dirty="0" err="1">
                <a:effectLst/>
                <a:latin typeface="Calibri" panose="020F0502020204030204" pitchFamily="34" charset="0"/>
                <a:ea typeface="Arial" panose="020B0604020202020204" pitchFamily="34" charset="0"/>
              </a:rPr>
              <a:t>Item_Category</a:t>
            </a:r>
            <a:r>
              <a:rPr lang="en-IN" sz="1800" dirty="0">
                <a:effectLst/>
                <a:latin typeface="Calibri" panose="020F0502020204030204" pitchFamily="34" charset="0"/>
                <a:ea typeface="Arial" panose="020B0604020202020204" pitchFamily="34" charset="0"/>
              </a:rPr>
              <a:t> collection contains </a:t>
            </a:r>
            <a:r>
              <a:rPr lang="en-IN" sz="1800" dirty="0" err="1">
                <a:effectLst/>
                <a:latin typeface="Calibri" panose="020F0502020204030204" pitchFamily="34" charset="0"/>
                <a:ea typeface="Arial" panose="020B0604020202020204" pitchFamily="34" charset="0"/>
              </a:rPr>
              <a:t>category_id</a:t>
            </a:r>
            <a:r>
              <a:rPr lang="en-IN" sz="1800" dirty="0">
                <a:effectLst/>
                <a:latin typeface="Calibri" panose="020F0502020204030204" pitchFamily="34" charset="0"/>
                <a:ea typeface="Arial" panose="020B0604020202020204" pitchFamily="34" charset="0"/>
              </a:rPr>
              <a:t>, </a:t>
            </a:r>
            <a:r>
              <a:rPr lang="en-IN" sz="1800" dirty="0" err="1">
                <a:effectLst/>
                <a:latin typeface="Calibri" panose="020F0502020204030204" pitchFamily="34" charset="0"/>
                <a:ea typeface="Arial" panose="020B0604020202020204" pitchFamily="34" charset="0"/>
              </a:rPr>
              <a:t>category_name</a:t>
            </a:r>
            <a:r>
              <a:rPr lang="en-IN" sz="1800" dirty="0">
                <a:effectLst/>
                <a:latin typeface="Calibri" panose="020F0502020204030204" pitchFamily="34" charset="0"/>
                <a:ea typeface="Arial" panose="020B0604020202020204" pitchFamily="34" charset="0"/>
              </a:rPr>
              <a:t>.</a:t>
            </a:r>
            <a:endParaRPr lang="en-IN" sz="1800" dirty="0">
              <a:effectLst/>
              <a:latin typeface="Arial" panose="020B0604020202020204" pitchFamily="34" charset="0"/>
              <a:ea typeface="Arial" panose="020B0604020202020204" pitchFamily="34" charset="0"/>
            </a:endParaRPr>
          </a:p>
          <a:p>
            <a:pPr marL="342900" lvl="0" indent="-342900" algn="just">
              <a:lnSpc>
                <a:spcPct val="115000"/>
              </a:lnSpc>
              <a:buFont typeface="Wingdings" panose="05000000000000000000" pitchFamily="2" charset="2"/>
              <a:buChar char=""/>
            </a:pPr>
            <a:r>
              <a:rPr lang="en-IN" sz="1800" dirty="0">
                <a:effectLst/>
                <a:latin typeface="Calibri" panose="020F0502020204030204" pitchFamily="34" charset="0"/>
                <a:ea typeface="Arial" panose="020B0604020202020204" pitchFamily="34" charset="0"/>
              </a:rPr>
              <a:t>Delivery collection consists of </a:t>
            </a:r>
            <a:r>
              <a:rPr lang="en-IN" sz="1800" dirty="0" err="1">
                <a:effectLst/>
                <a:latin typeface="Calibri" panose="020F0502020204030204" pitchFamily="34" charset="0"/>
                <a:ea typeface="Arial" panose="020B0604020202020204" pitchFamily="34" charset="0"/>
              </a:rPr>
              <a:t>delivery_id</a:t>
            </a:r>
            <a:r>
              <a:rPr lang="en-IN" sz="1800" dirty="0">
                <a:effectLst/>
                <a:latin typeface="Calibri" panose="020F0502020204030204" pitchFamily="34" charset="0"/>
                <a:ea typeface="Arial" panose="020B0604020202020204" pitchFamily="34" charset="0"/>
              </a:rPr>
              <a:t>,  name, </a:t>
            </a:r>
            <a:r>
              <a:rPr lang="en-IN" sz="1800" dirty="0" err="1">
                <a:effectLst/>
                <a:latin typeface="Calibri" panose="020F0502020204030204" pitchFamily="34" charset="0"/>
                <a:ea typeface="Arial" panose="020B0604020202020204" pitchFamily="34" charset="0"/>
              </a:rPr>
              <a:t>phone_num</a:t>
            </a:r>
            <a:r>
              <a:rPr lang="en-IN" sz="1800" dirty="0">
                <a:effectLst/>
                <a:latin typeface="Calibri" panose="020F0502020204030204" pitchFamily="34" charset="0"/>
                <a:ea typeface="Arial" panose="020B0604020202020204" pitchFamily="34" charset="0"/>
              </a:rPr>
              <a:t>, </a:t>
            </a:r>
            <a:r>
              <a:rPr lang="en-IN" sz="1800" dirty="0" err="1">
                <a:effectLst/>
                <a:latin typeface="Calibri" panose="020F0502020204030204" pitchFamily="34" charset="0"/>
                <a:ea typeface="Arial" panose="020B0604020202020204" pitchFamily="34" charset="0"/>
              </a:rPr>
              <a:t>email_id</a:t>
            </a:r>
            <a:r>
              <a:rPr lang="en-IN" sz="1800" dirty="0">
                <a:effectLst/>
                <a:latin typeface="Calibri" panose="020F0502020204030204" pitchFamily="34" charset="0"/>
                <a:ea typeface="Arial" panose="020B0604020202020204" pitchFamily="34" charset="0"/>
              </a:rPr>
              <a:t>, password.</a:t>
            </a:r>
            <a:endParaRPr lang="en-IN" sz="1800" dirty="0">
              <a:effectLst/>
              <a:latin typeface="Arial" panose="020B0604020202020204" pitchFamily="34" charset="0"/>
              <a:ea typeface="Arial" panose="020B0604020202020204" pitchFamily="34" charset="0"/>
            </a:endParaRPr>
          </a:p>
          <a:p>
            <a:pPr marL="342900" lvl="0" indent="-342900" algn="just">
              <a:lnSpc>
                <a:spcPct val="115000"/>
              </a:lnSpc>
              <a:buFont typeface="Wingdings" panose="05000000000000000000" pitchFamily="2" charset="2"/>
              <a:buChar char=""/>
            </a:pPr>
            <a:r>
              <a:rPr lang="en-IN" sz="1800" dirty="0">
                <a:effectLst/>
                <a:latin typeface="Calibri" panose="020F0502020204030204" pitchFamily="34" charset="0"/>
                <a:ea typeface="Arial" panose="020B0604020202020204" pitchFamily="34" charset="0"/>
              </a:rPr>
              <a:t>Order collection consists of </a:t>
            </a:r>
            <a:r>
              <a:rPr lang="en-IN" sz="1800" dirty="0" err="1">
                <a:effectLst/>
                <a:latin typeface="Calibri" panose="020F0502020204030204" pitchFamily="34" charset="0"/>
                <a:ea typeface="Arial" panose="020B0604020202020204" pitchFamily="34" charset="0"/>
              </a:rPr>
              <a:t>order_id</a:t>
            </a:r>
            <a:r>
              <a:rPr lang="en-IN" sz="1800" dirty="0">
                <a:effectLst/>
                <a:latin typeface="Calibri" panose="020F0502020204030204" pitchFamily="34" charset="0"/>
                <a:ea typeface="Arial" panose="020B0604020202020204" pitchFamily="34" charset="0"/>
              </a:rPr>
              <a:t>, </a:t>
            </a:r>
            <a:r>
              <a:rPr lang="en-IN" sz="1800" dirty="0" err="1">
                <a:effectLst/>
                <a:latin typeface="Calibri" panose="020F0502020204030204" pitchFamily="34" charset="0"/>
                <a:ea typeface="Arial" panose="020B0604020202020204" pitchFamily="34" charset="0"/>
              </a:rPr>
              <a:t>order_date</a:t>
            </a:r>
            <a:r>
              <a:rPr lang="en-IN" sz="1800" dirty="0">
                <a:effectLst/>
                <a:latin typeface="Calibri" panose="020F0502020204030204" pitchFamily="34" charset="0"/>
                <a:ea typeface="Arial" panose="020B0604020202020204" pitchFamily="34" charset="0"/>
              </a:rPr>
              <a:t>, </a:t>
            </a:r>
            <a:r>
              <a:rPr lang="en-IN" sz="1800" dirty="0" err="1">
                <a:effectLst/>
                <a:latin typeface="Calibri" panose="020F0502020204030204" pitchFamily="34" charset="0"/>
                <a:ea typeface="Arial" panose="020B0604020202020204" pitchFamily="34" charset="0"/>
              </a:rPr>
              <a:t>customer_id</a:t>
            </a:r>
            <a:r>
              <a:rPr lang="en-IN" sz="1800" dirty="0">
                <a:effectLst/>
                <a:latin typeface="Calibri" panose="020F0502020204030204" pitchFamily="34" charset="0"/>
                <a:ea typeface="Arial" panose="020B0604020202020204" pitchFamily="34" charset="0"/>
              </a:rPr>
              <a:t>, </a:t>
            </a:r>
            <a:r>
              <a:rPr lang="en-IN" sz="1800" dirty="0" err="1">
                <a:effectLst/>
                <a:latin typeface="Calibri" panose="020F0502020204030204" pitchFamily="34" charset="0"/>
                <a:ea typeface="Arial" panose="020B0604020202020204" pitchFamily="34" charset="0"/>
              </a:rPr>
              <a:t>order_status</a:t>
            </a:r>
            <a:r>
              <a:rPr lang="en-IN" sz="1800" dirty="0">
                <a:effectLst/>
                <a:latin typeface="Calibri" panose="020F0502020204030204" pitchFamily="34" charset="0"/>
                <a:ea typeface="Arial" panose="020B0604020202020204" pitchFamily="34" charset="0"/>
              </a:rPr>
              <a:t>, </a:t>
            </a:r>
            <a:r>
              <a:rPr lang="en-IN" sz="1800" dirty="0" err="1">
                <a:effectLst/>
                <a:latin typeface="Calibri" panose="020F0502020204030204" pitchFamily="34" charset="0"/>
                <a:ea typeface="Arial" panose="020B0604020202020204" pitchFamily="34" charset="0"/>
              </a:rPr>
              <a:t>delivery_type</a:t>
            </a:r>
            <a:r>
              <a:rPr lang="en-IN" sz="1800" dirty="0">
                <a:effectLst/>
                <a:latin typeface="Calibri" panose="020F0502020204030204" pitchFamily="34" charset="0"/>
                <a:ea typeface="Arial" panose="020B0604020202020204" pitchFamily="34" charset="0"/>
              </a:rPr>
              <a:t>, </a:t>
            </a:r>
            <a:r>
              <a:rPr lang="en-IN" sz="1800" dirty="0" err="1">
                <a:effectLst/>
                <a:latin typeface="Calibri" panose="020F0502020204030204" pitchFamily="34" charset="0"/>
                <a:ea typeface="Arial" panose="020B0604020202020204" pitchFamily="34" charset="0"/>
              </a:rPr>
              <a:t>delivery_fee,payment_type,refund_status,delivery_id,items</a:t>
            </a:r>
            <a:r>
              <a:rPr lang="en-IN" sz="1800" dirty="0">
                <a:effectLst/>
                <a:latin typeface="Calibri" panose="020F0502020204030204" pitchFamily="34" charset="0"/>
                <a:ea typeface="Arial" panose="020B0604020202020204" pitchFamily="34" charset="0"/>
              </a:rPr>
              <a:t>[](</a:t>
            </a:r>
            <a:r>
              <a:rPr lang="en-IN" sz="1800" dirty="0" err="1">
                <a:effectLst/>
                <a:latin typeface="Calibri" panose="020F0502020204030204" pitchFamily="34" charset="0"/>
                <a:ea typeface="Arial" panose="020B0604020202020204" pitchFamily="34" charset="0"/>
              </a:rPr>
              <a:t>item_id,selected_toppings</a:t>
            </a:r>
            <a:r>
              <a:rPr lang="en-IN" sz="1800" dirty="0">
                <a:effectLst/>
                <a:latin typeface="Calibri" panose="020F0502020204030204" pitchFamily="34" charset="0"/>
                <a:ea typeface="Arial" panose="020B0604020202020204" pitchFamily="34" charset="0"/>
              </a:rPr>
              <a:t>[](</a:t>
            </a:r>
            <a:r>
              <a:rPr lang="en-IN" sz="1800" dirty="0" err="1">
                <a:effectLst/>
                <a:latin typeface="Calibri" panose="020F0502020204030204" pitchFamily="34" charset="0"/>
                <a:ea typeface="Arial" panose="020B0604020202020204" pitchFamily="34" charset="0"/>
              </a:rPr>
              <a:t>topping_id</a:t>
            </a:r>
            <a:r>
              <a:rPr lang="en-IN" sz="1800" dirty="0">
                <a:effectLst/>
                <a:latin typeface="Calibri" panose="020F0502020204030204" pitchFamily="34" charset="0"/>
                <a:ea typeface="Arial" panose="020B0604020202020204" pitchFamily="34" charset="0"/>
              </a:rPr>
              <a:t>)).</a:t>
            </a:r>
            <a:endParaRPr lang="en-IN" sz="1800" dirty="0">
              <a:effectLst/>
              <a:latin typeface="Arial" panose="020B0604020202020204" pitchFamily="34" charset="0"/>
              <a:ea typeface="Arial" panose="020B0604020202020204" pitchFamily="34" charset="0"/>
            </a:endParaRPr>
          </a:p>
          <a:p>
            <a:pPr marL="342900" lvl="0" indent="-342900" algn="just">
              <a:lnSpc>
                <a:spcPct val="115000"/>
              </a:lnSpc>
              <a:buFont typeface="Wingdings" panose="05000000000000000000" pitchFamily="2" charset="2"/>
              <a:buChar char=""/>
            </a:pPr>
            <a:r>
              <a:rPr lang="en-IN" sz="1800" dirty="0">
                <a:effectLst/>
                <a:latin typeface="Calibri" panose="020F0502020204030204" pitchFamily="34" charset="0"/>
                <a:ea typeface="Arial" panose="020B0604020202020204" pitchFamily="34" charset="0"/>
              </a:rPr>
              <a:t>Payment collection consists of </a:t>
            </a:r>
            <a:r>
              <a:rPr lang="en-IN" sz="1800" dirty="0" err="1">
                <a:effectLst/>
                <a:latin typeface="Calibri" panose="020F0502020204030204" pitchFamily="34" charset="0"/>
                <a:ea typeface="Arial" panose="020B0604020202020204" pitchFamily="34" charset="0"/>
              </a:rPr>
              <a:t>payment_id</a:t>
            </a:r>
            <a:r>
              <a:rPr lang="en-IN" sz="1800" dirty="0">
                <a:effectLst/>
                <a:latin typeface="Calibri" panose="020F0502020204030204" pitchFamily="34" charset="0"/>
                <a:ea typeface="Arial" panose="020B0604020202020204" pitchFamily="34" charset="0"/>
              </a:rPr>
              <a:t>, </a:t>
            </a:r>
            <a:r>
              <a:rPr lang="en-IN" sz="1800" dirty="0" err="1">
                <a:effectLst/>
                <a:latin typeface="Calibri" panose="020F0502020204030204" pitchFamily="34" charset="0"/>
                <a:ea typeface="Arial" panose="020B0604020202020204" pitchFamily="34" charset="0"/>
              </a:rPr>
              <a:t>order_id</a:t>
            </a:r>
            <a:r>
              <a:rPr lang="en-IN" sz="1800" dirty="0">
                <a:effectLst/>
                <a:latin typeface="Calibri" panose="020F0502020204030204" pitchFamily="34" charset="0"/>
                <a:ea typeface="Arial" panose="020B0604020202020204" pitchFamily="34" charset="0"/>
              </a:rPr>
              <a:t>, amount, </a:t>
            </a:r>
            <a:r>
              <a:rPr lang="en-IN" sz="1800" dirty="0" err="1">
                <a:effectLst/>
                <a:latin typeface="Calibri" panose="020F0502020204030204" pitchFamily="34" charset="0"/>
                <a:ea typeface="Arial" panose="020B0604020202020204" pitchFamily="34" charset="0"/>
              </a:rPr>
              <a:t>card_number</a:t>
            </a:r>
            <a:r>
              <a:rPr lang="en-IN" sz="1800" dirty="0">
                <a:effectLst/>
                <a:latin typeface="Calibri" panose="020F0502020204030204" pitchFamily="34" charset="0"/>
                <a:ea typeface="Arial" panose="020B0604020202020204" pitchFamily="34" charset="0"/>
              </a:rPr>
              <a:t>, </a:t>
            </a:r>
            <a:r>
              <a:rPr lang="en-IN" sz="1800" dirty="0" err="1">
                <a:effectLst/>
                <a:latin typeface="Calibri" panose="020F0502020204030204" pitchFamily="34" charset="0"/>
                <a:ea typeface="Arial" panose="020B0604020202020204" pitchFamily="34" charset="0"/>
              </a:rPr>
              <a:t>expiry_date</a:t>
            </a:r>
            <a:r>
              <a:rPr lang="en-IN" sz="1800" dirty="0">
                <a:effectLst/>
                <a:latin typeface="Calibri" panose="020F0502020204030204" pitchFamily="34" charset="0"/>
                <a:ea typeface="Arial" panose="020B0604020202020204" pitchFamily="34" charset="0"/>
              </a:rPr>
              <a:t>, </a:t>
            </a:r>
            <a:r>
              <a:rPr lang="en-IN" sz="1800" dirty="0" err="1">
                <a:effectLst/>
                <a:latin typeface="Calibri" panose="020F0502020204030204" pitchFamily="34" charset="0"/>
                <a:ea typeface="Arial" panose="020B0604020202020204" pitchFamily="34" charset="0"/>
              </a:rPr>
              <a:t>card_holder</a:t>
            </a:r>
            <a:r>
              <a:rPr lang="en-IN" sz="1800" dirty="0">
                <a:effectLst/>
                <a:latin typeface="Calibri" panose="020F0502020204030204" pitchFamily="34" charset="0"/>
                <a:ea typeface="Arial" panose="020B0604020202020204" pitchFamily="34" charset="0"/>
              </a:rPr>
              <a:t>, </a:t>
            </a:r>
            <a:r>
              <a:rPr lang="en-IN" sz="1800" dirty="0" err="1">
                <a:effectLst/>
                <a:latin typeface="Calibri" panose="020F0502020204030204" pitchFamily="34" charset="0"/>
                <a:ea typeface="Arial" panose="020B0604020202020204" pitchFamily="34" charset="0"/>
              </a:rPr>
              <a:t>card_type</a:t>
            </a:r>
            <a:r>
              <a:rPr lang="en-IN" sz="1800" dirty="0">
                <a:effectLst/>
                <a:latin typeface="Calibri" panose="020F0502020204030204" pitchFamily="34" charset="0"/>
                <a:ea typeface="Arial" panose="020B0604020202020204" pitchFamily="34" charset="0"/>
              </a:rPr>
              <a:t>, </a:t>
            </a:r>
            <a:r>
              <a:rPr lang="en-IN" sz="1800" dirty="0" err="1">
                <a:effectLst/>
                <a:latin typeface="Calibri" panose="020F0502020204030204" pitchFamily="34" charset="0"/>
                <a:ea typeface="Arial" panose="020B0604020202020204" pitchFamily="34" charset="0"/>
              </a:rPr>
              <a:t>cvv</a:t>
            </a:r>
            <a:r>
              <a:rPr lang="en-IN" sz="1800" dirty="0">
                <a:effectLst/>
                <a:latin typeface="Calibri" panose="020F0502020204030204" pitchFamily="34" charset="0"/>
                <a:ea typeface="Arial" panose="020B0604020202020204" pitchFamily="34" charset="0"/>
              </a:rPr>
              <a:t>.</a:t>
            </a:r>
            <a:endParaRPr lang="en-IN" sz="1800" dirty="0">
              <a:effectLst/>
              <a:latin typeface="Arial" panose="020B0604020202020204" pitchFamily="34" charset="0"/>
              <a:ea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1564419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FD00D9D-7CC2-4300-98C5-402B376793D8}"/>
              </a:ext>
            </a:extLst>
          </p:cNvPr>
          <p:cNvPicPr>
            <a:picLocks noGrp="1" noChangeAspect="1"/>
          </p:cNvPicPr>
          <p:nvPr>
            <p:ph idx="1"/>
          </p:nvPr>
        </p:nvPicPr>
        <p:blipFill>
          <a:blip r:embed="rId2"/>
          <a:stretch>
            <a:fillRect/>
          </a:stretch>
        </p:blipFill>
        <p:spPr>
          <a:xfrm>
            <a:off x="1471613" y="214314"/>
            <a:ext cx="8186737" cy="6515100"/>
          </a:xfrm>
          <a:prstGeom prst="rect">
            <a:avLst/>
          </a:prstGeom>
        </p:spPr>
      </p:pic>
    </p:spTree>
    <p:extLst>
      <p:ext uri="{BB962C8B-B14F-4D97-AF65-F5344CB8AC3E}">
        <p14:creationId xmlns:p14="http://schemas.microsoft.com/office/powerpoint/2010/main" val="4277138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12282-9BDE-8D0E-D45F-8FA53F03D150}"/>
              </a:ext>
            </a:extLst>
          </p:cNvPr>
          <p:cNvSpPr>
            <a:spLocks noGrp="1"/>
          </p:cNvSpPr>
          <p:nvPr>
            <p:ph type="title"/>
          </p:nvPr>
        </p:nvSpPr>
        <p:spPr>
          <a:xfrm>
            <a:off x="1371600" y="685800"/>
            <a:ext cx="9601200" cy="814388"/>
          </a:xfrm>
        </p:spPr>
        <p:txBody>
          <a:bodyPr/>
          <a:lstStyle/>
          <a:p>
            <a:r>
              <a:rPr lang="en-IN" dirty="0"/>
              <a:t>Functionality – Login/Sign-up</a:t>
            </a:r>
          </a:p>
        </p:txBody>
      </p:sp>
      <p:pic>
        <p:nvPicPr>
          <p:cNvPr id="4" name="Content Placeholder 3">
            <a:extLst>
              <a:ext uri="{FF2B5EF4-FFF2-40B4-BE49-F238E27FC236}">
                <a16:creationId xmlns:a16="http://schemas.microsoft.com/office/drawing/2014/main" id="{28243E60-4240-2441-290D-328552876999}"/>
              </a:ext>
            </a:extLst>
          </p:cNvPr>
          <p:cNvPicPr>
            <a:picLocks noGrp="1" noChangeAspect="1"/>
          </p:cNvPicPr>
          <p:nvPr>
            <p:ph idx="1"/>
          </p:nvPr>
        </p:nvPicPr>
        <p:blipFill>
          <a:blip r:embed="rId2"/>
          <a:stretch>
            <a:fillRect/>
          </a:stretch>
        </p:blipFill>
        <p:spPr>
          <a:xfrm>
            <a:off x="1828800" y="1500188"/>
            <a:ext cx="9144000" cy="5143500"/>
          </a:xfrm>
          <a:prstGeom prst="rect">
            <a:avLst/>
          </a:prstGeom>
        </p:spPr>
      </p:pic>
    </p:spTree>
    <p:extLst>
      <p:ext uri="{BB962C8B-B14F-4D97-AF65-F5344CB8AC3E}">
        <p14:creationId xmlns:p14="http://schemas.microsoft.com/office/powerpoint/2010/main" val="3379862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F5116-D6CC-B8B2-3561-A46D893C5758}"/>
              </a:ext>
            </a:extLst>
          </p:cNvPr>
          <p:cNvSpPr>
            <a:spLocks noGrp="1"/>
          </p:cNvSpPr>
          <p:nvPr>
            <p:ph type="title"/>
          </p:nvPr>
        </p:nvSpPr>
        <p:spPr>
          <a:xfrm>
            <a:off x="1371600" y="685800"/>
            <a:ext cx="9601200" cy="814388"/>
          </a:xfrm>
        </p:spPr>
        <p:txBody>
          <a:bodyPr/>
          <a:lstStyle/>
          <a:p>
            <a:r>
              <a:rPr lang="en-IN" dirty="0"/>
              <a:t>Functionality-Menu</a:t>
            </a:r>
          </a:p>
        </p:txBody>
      </p:sp>
      <p:pic>
        <p:nvPicPr>
          <p:cNvPr id="4" name="Content Placeholder 3">
            <a:extLst>
              <a:ext uri="{FF2B5EF4-FFF2-40B4-BE49-F238E27FC236}">
                <a16:creationId xmlns:a16="http://schemas.microsoft.com/office/drawing/2014/main" id="{DA82DB9A-61BC-B1F7-21D0-3705106E7D6B}"/>
              </a:ext>
            </a:extLst>
          </p:cNvPr>
          <p:cNvPicPr>
            <a:picLocks noGrp="1" noChangeAspect="1"/>
          </p:cNvPicPr>
          <p:nvPr>
            <p:ph idx="1"/>
          </p:nvPr>
        </p:nvPicPr>
        <p:blipFill>
          <a:blip r:embed="rId2"/>
          <a:stretch>
            <a:fillRect/>
          </a:stretch>
        </p:blipFill>
        <p:spPr>
          <a:xfrm>
            <a:off x="1785938" y="1628775"/>
            <a:ext cx="8672512" cy="4714875"/>
          </a:xfrm>
          <a:prstGeom prst="rect">
            <a:avLst/>
          </a:prstGeom>
        </p:spPr>
      </p:pic>
    </p:spTree>
    <p:extLst>
      <p:ext uri="{BB962C8B-B14F-4D97-AF65-F5344CB8AC3E}">
        <p14:creationId xmlns:p14="http://schemas.microsoft.com/office/powerpoint/2010/main" val="762244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B00A4-6A44-23FC-3AB6-62FEEE5B47A8}"/>
              </a:ext>
            </a:extLst>
          </p:cNvPr>
          <p:cNvSpPr>
            <a:spLocks noGrp="1"/>
          </p:cNvSpPr>
          <p:nvPr>
            <p:ph type="title"/>
          </p:nvPr>
        </p:nvSpPr>
        <p:spPr>
          <a:xfrm>
            <a:off x="1371600" y="685800"/>
            <a:ext cx="9601200" cy="714375"/>
          </a:xfrm>
        </p:spPr>
        <p:txBody>
          <a:bodyPr/>
          <a:lstStyle/>
          <a:p>
            <a:r>
              <a:rPr lang="en-IN" dirty="0"/>
              <a:t>Orders</a:t>
            </a:r>
          </a:p>
        </p:txBody>
      </p:sp>
      <p:pic>
        <p:nvPicPr>
          <p:cNvPr id="4" name="Content Placeholder 3">
            <a:extLst>
              <a:ext uri="{FF2B5EF4-FFF2-40B4-BE49-F238E27FC236}">
                <a16:creationId xmlns:a16="http://schemas.microsoft.com/office/drawing/2014/main" id="{A0CBD316-290C-8A63-DA90-E1E333BCFD79}"/>
              </a:ext>
            </a:extLst>
          </p:cNvPr>
          <p:cNvPicPr>
            <a:picLocks noGrp="1" noChangeAspect="1"/>
          </p:cNvPicPr>
          <p:nvPr>
            <p:ph idx="1"/>
          </p:nvPr>
        </p:nvPicPr>
        <p:blipFill>
          <a:blip r:embed="rId2"/>
          <a:stretch>
            <a:fillRect/>
          </a:stretch>
        </p:blipFill>
        <p:spPr>
          <a:xfrm>
            <a:off x="1900238" y="1557338"/>
            <a:ext cx="8458200" cy="4614862"/>
          </a:xfrm>
          <a:prstGeom prst="rect">
            <a:avLst/>
          </a:prstGeom>
        </p:spPr>
      </p:pic>
    </p:spTree>
    <p:extLst>
      <p:ext uri="{BB962C8B-B14F-4D97-AF65-F5344CB8AC3E}">
        <p14:creationId xmlns:p14="http://schemas.microsoft.com/office/powerpoint/2010/main" val="73467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542E4-0A3A-2E81-E63C-890312EDFCEA}"/>
              </a:ext>
            </a:extLst>
          </p:cNvPr>
          <p:cNvSpPr>
            <a:spLocks noGrp="1"/>
          </p:cNvSpPr>
          <p:nvPr>
            <p:ph type="title"/>
          </p:nvPr>
        </p:nvSpPr>
        <p:spPr>
          <a:xfrm>
            <a:off x="1371600" y="685800"/>
            <a:ext cx="9601200" cy="871538"/>
          </a:xfrm>
        </p:spPr>
        <p:txBody>
          <a:bodyPr/>
          <a:lstStyle/>
          <a:p>
            <a:r>
              <a:rPr lang="en-IN" dirty="0"/>
              <a:t>Order History</a:t>
            </a:r>
          </a:p>
        </p:txBody>
      </p:sp>
      <p:pic>
        <p:nvPicPr>
          <p:cNvPr id="4" name="Content Placeholder 3">
            <a:extLst>
              <a:ext uri="{FF2B5EF4-FFF2-40B4-BE49-F238E27FC236}">
                <a16:creationId xmlns:a16="http://schemas.microsoft.com/office/drawing/2014/main" id="{2471B420-4582-A34C-C2B5-A036E7F954DB}"/>
              </a:ext>
            </a:extLst>
          </p:cNvPr>
          <p:cNvPicPr>
            <a:picLocks noGrp="1" noChangeAspect="1"/>
          </p:cNvPicPr>
          <p:nvPr>
            <p:ph idx="1"/>
          </p:nvPr>
        </p:nvPicPr>
        <p:blipFill>
          <a:blip r:embed="rId2"/>
          <a:stretch>
            <a:fillRect/>
          </a:stretch>
        </p:blipFill>
        <p:spPr>
          <a:xfrm>
            <a:off x="2214563" y="1728788"/>
            <a:ext cx="7929561" cy="4572000"/>
          </a:xfrm>
          <a:prstGeom prst="rect">
            <a:avLst/>
          </a:prstGeom>
        </p:spPr>
      </p:pic>
    </p:spTree>
    <p:extLst>
      <p:ext uri="{BB962C8B-B14F-4D97-AF65-F5344CB8AC3E}">
        <p14:creationId xmlns:p14="http://schemas.microsoft.com/office/powerpoint/2010/main" val="384697212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{ADA12E3F-81EF-48BB-8B4F-840BA09D7968}tf10001105</Template>
  <TotalTime>39</TotalTime>
  <Words>384</Words>
  <Application>Microsoft Office PowerPoint</Application>
  <PresentationFormat>Widescreen</PresentationFormat>
  <Paragraphs>28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Franklin Gothic Book</vt:lpstr>
      <vt:lpstr>inherit</vt:lpstr>
      <vt:lpstr>Open Sans</vt:lpstr>
      <vt:lpstr>Wingdings</vt:lpstr>
      <vt:lpstr>Crop</vt:lpstr>
      <vt:lpstr>BURGHUB</vt:lpstr>
      <vt:lpstr>INTRODUCTION</vt:lpstr>
      <vt:lpstr>Technologies used:</vt:lpstr>
      <vt:lpstr>Database Design &amp; Model</vt:lpstr>
      <vt:lpstr>PowerPoint Presentation</vt:lpstr>
      <vt:lpstr>Functionality – Login/Sign-up</vt:lpstr>
      <vt:lpstr>Functionality-Menu</vt:lpstr>
      <vt:lpstr>Orders</vt:lpstr>
      <vt:lpstr>Order History</vt:lpstr>
      <vt:lpstr>Admin dashboard</vt:lpstr>
      <vt:lpstr>Delivery Dashboard</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BURGHUB</dc:title>
  <dc:creator>vaidehi k</dc:creator>
  <cp:lastModifiedBy>Katyayani</cp:lastModifiedBy>
  <cp:revision>3</cp:revision>
  <dcterms:created xsi:type="dcterms:W3CDTF">2024-04-26T16:35:54Z</dcterms:created>
  <dcterms:modified xsi:type="dcterms:W3CDTF">2024-05-05T15:49:25Z</dcterms:modified>
</cp:coreProperties>
</file>