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d04e9971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d04e9971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d04e99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d04e997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d04e997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d04e997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d04e9971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d04e9971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d04e9971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d04e9971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04e9971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04e9971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d04e9971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d04e9971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d04e997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d04e997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d04e9971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d04e9971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cf11874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cf11874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cf11874f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cf11874f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cf11874f5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cf11874f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cf11874f5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cf11874f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d04e997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d04e997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04e997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04e997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ee498fd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ee498fd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d04e99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d04e9971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2181-2ED3-9015-8E8F-551D7264B16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EEEA3E4-087B-0EDA-167E-0B090F3C2F8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7476F9-2527-82BA-8E9B-D1919D52C04C}"/>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5" name="Footer Placeholder 4">
            <a:extLst>
              <a:ext uri="{FF2B5EF4-FFF2-40B4-BE49-F238E27FC236}">
                <a16:creationId xmlns:a16="http://schemas.microsoft.com/office/drawing/2014/main" id="{5CEC510A-CA8C-E974-423F-C3E5C29B1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0A52B-FBBC-59C0-2DBD-6EB1DA3F6C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488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21E7-7134-6002-FFCC-20B05B40B1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6CA9B-A9E1-DE53-3C15-DA65AE98D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60ADBC-6D91-2CF2-894B-53DC2BC57D82}"/>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5" name="Footer Placeholder 4">
            <a:extLst>
              <a:ext uri="{FF2B5EF4-FFF2-40B4-BE49-F238E27FC236}">
                <a16:creationId xmlns:a16="http://schemas.microsoft.com/office/drawing/2014/main" id="{80150505-2C9A-BD46-886A-F048342AF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AB358-671A-46DD-F78E-5764138DC2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394250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0412E-F712-F1A9-8D62-AC85C79685B6}"/>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98E7A0-9593-0928-853A-CE18DA21CF3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61EE7-D95A-596C-667E-ED70512F32D0}"/>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5" name="Footer Placeholder 4">
            <a:extLst>
              <a:ext uri="{FF2B5EF4-FFF2-40B4-BE49-F238E27FC236}">
                <a16:creationId xmlns:a16="http://schemas.microsoft.com/office/drawing/2014/main" id="{ABA04B29-20A9-7EE5-8F6D-362F89B12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ABBE9-6B73-09A5-4CE5-C7D00FA1F6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004426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5178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C27F-CB2C-0ACB-EC58-68237E665D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61ACB7-B35E-A3B6-37EC-3F34D9648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AE4275-CAFB-FA9B-8651-41B65AB7737C}"/>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5" name="Footer Placeholder 4">
            <a:extLst>
              <a:ext uri="{FF2B5EF4-FFF2-40B4-BE49-F238E27FC236}">
                <a16:creationId xmlns:a16="http://schemas.microsoft.com/office/drawing/2014/main" id="{B6A17D20-61CB-4B9A-81F7-380B56A60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DB359-D31F-3BDD-BB66-2683427588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453702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D22D-060B-0BE6-837B-3857E756AA3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FCE786-0D1A-0D0D-86E6-1C2B4A65EB1B}"/>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C75B13-F349-15DE-1334-CB57868B7FB0}"/>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5" name="Footer Placeholder 4">
            <a:extLst>
              <a:ext uri="{FF2B5EF4-FFF2-40B4-BE49-F238E27FC236}">
                <a16:creationId xmlns:a16="http://schemas.microsoft.com/office/drawing/2014/main" id="{078103DF-306C-93E4-14AF-B59960444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ED9AB-D711-E00C-BAF2-31B059EA2C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477561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B45C-0DFF-3C16-1E4F-CA57F2965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A7760-B42C-88F9-8682-B4B7C6B544E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8DA880-B975-076F-17DA-2B7193D89CE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EA353E-6063-E346-96EF-44FCBB91E0D2}"/>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6" name="Footer Placeholder 5">
            <a:extLst>
              <a:ext uri="{FF2B5EF4-FFF2-40B4-BE49-F238E27FC236}">
                <a16:creationId xmlns:a16="http://schemas.microsoft.com/office/drawing/2014/main" id="{4103A877-790D-3C2B-9F27-84C8F68FF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8A8F10-6B2A-8B64-386F-CDC0B6E50E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492036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6183-CEF4-913C-2995-C260A16EC68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C335F-5EF9-5122-5A2C-E6CAECF89CF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73383-ED20-6C50-8775-4CDCF3DFB5B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56B959-4B2F-8441-C198-7EF41941331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405EE-8052-C02F-D326-3DAC30D4B74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313882-F8EE-EF76-A7F9-7424FF7266F6}"/>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8" name="Footer Placeholder 7">
            <a:extLst>
              <a:ext uri="{FF2B5EF4-FFF2-40B4-BE49-F238E27FC236}">
                <a16:creationId xmlns:a16="http://schemas.microsoft.com/office/drawing/2014/main" id="{DE8EBCE4-7EB0-21F4-318A-1A3F2A2E96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5CA68F-B76A-AFCE-955F-E1133DF44D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37191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161F-7DEC-985A-078D-930806611F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AF7A87-DD95-4676-5540-D9F1F92A1DD8}"/>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4" name="Footer Placeholder 3">
            <a:extLst>
              <a:ext uri="{FF2B5EF4-FFF2-40B4-BE49-F238E27FC236}">
                <a16:creationId xmlns:a16="http://schemas.microsoft.com/office/drawing/2014/main" id="{63BEE30A-8371-7AFD-6099-DC83E76377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E9F071-9BBE-194C-F0A0-811F85944A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68251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E96A0-173E-9AA5-73A6-09504AE656B8}"/>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3" name="Footer Placeholder 2">
            <a:extLst>
              <a:ext uri="{FF2B5EF4-FFF2-40B4-BE49-F238E27FC236}">
                <a16:creationId xmlns:a16="http://schemas.microsoft.com/office/drawing/2014/main" id="{DC942AE0-1923-6D2C-659A-0421FC9951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433956-EC82-0DBE-5EA5-C45A413504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3090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3D58-443D-1060-A187-D4AA2DC48DF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09E9A7-EE12-60B4-B5C9-BA5CB796B5D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6FAFDD-A232-0218-14F7-30DD82F0FF4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1280F62-0CB7-7575-CF5D-49E351D345F0}"/>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6" name="Footer Placeholder 5">
            <a:extLst>
              <a:ext uri="{FF2B5EF4-FFF2-40B4-BE49-F238E27FC236}">
                <a16:creationId xmlns:a16="http://schemas.microsoft.com/office/drawing/2014/main" id="{95F403D8-6C8E-4D8E-DDA1-C1943E3BD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203AE-E1F0-B62C-AE68-469023F2A1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2754724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8816-8ABE-E291-7201-3E737B6F942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18A759-A8D4-442B-9D73-544FDD4F779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390ABD9-5AC4-C7E6-C9E4-6403A73968B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82C0A61-E8E4-6646-94A7-00D244DBBEC6}"/>
              </a:ext>
            </a:extLst>
          </p:cNvPr>
          <p:cNvSpPr>
            <a:spLocks noGrp="1"/>
          </p:cNvSpPr>
          <p:nvPr>
            <p:ph type="dt" sz="half" idx="10"/>
          </p:nvPr>
        </p:nvSpPr>
        <p:spPr/>
        <p:txBody>
          <a:bodyPr/>
          <a:lstStyle/>
          <a:p>
            <a:fld id="{081CF63A-E16E-4368-8E63-FD09EEE1E81C}" type="datetimeFigureOut">
              <a:rPr lang="en-IN" smtClean="0"/>
              <a:t>05-05-2024</a:t>
            </a:fld>
            <a:endParaRPr lang="en-IN"/>
          </a:p>
        </p:txBody>
      </p:sp>
      <p:sp>
        <p:nvSpPr>
          <p:cNvPr id="6" name="Footer Placeholder 5">
            <a:extLst>
              <a:ext uri="{FF2B5EF4-FFF2-40B4-BE49-F238E27FC236}">
                <a16:creationId xmlns:a16="http://schemas.microsoft.com/office/drawing/2014/main" id="{6B8C2CAD-636E-4507-2BCF-605560FA02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5B154-CD6B-6505-6FC3-2E4FB0C5B5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47601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9C5B4-C33A-24A1-9A3E-E9E98502574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4C6DCB-95B2-C0F6-4877-051C34A5141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09ED4-8E13-A50F-643A-95765609E95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081CF63A-E16E-4368-8E63-FD09EEE1E81C}" type="datetimeFigureOut">
              <a:rPr lang="en-IN" smtClean="0"/>
              <a:t>05-05-2024</a:t>
            </a:fld>
            <a:endParaRPr lang="en-IN"/>
          </a:p>
        </p:txBody>
      </p:sp>
      <p:sp>
        <p:nvSpPr>
          <p:cNvPr id="5" name="Footer Placeholder 4">
            <a:extLst>
              <a:ext uri="{FF2B5EF4-FFF2-40B4-BE49-F238E27FC236}">
                <a16:creationId xmlns:a16="http://schemas.microsoft.com/office/drawing/2014/main" id="{3C1E8BB6-954F-5D2C-41C1-681F0D77339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79FA638-0A1D-C4A4-E512-EDFAE1AF18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2754246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483388"/>
            <a:ext cx="8118600" cy="2303686"/>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GB" sz="4400">
                <a:latin typeface="Times New Roman" panose="02020603050405020304" pitchFamily="18" charset="0"/>
                <a:cs typeface="Times New Roman" panose="02020603050405020304" pitchFamily="18" charset="0"/>
              </a:rPr>
            </a:br>
            <a:br>
              <a:rPr lang="en-GB" sz="4400">
                <a:latin typeface="Times New Roman" panose="02020603050405020304" pitchFamily="18" charset="0"/>
                <a:cs typeface="Times New Roman" panose="02020603050405020304" pitchFamily="18" charset="0"/>
              </a:rPr>
            </a:br>
            <a:br>
              <a:rPr lang="en-GB" sz="4400">
                <a:latin typeface="Times New Roman" panose="02020603050405020304" pitchFamily="18" charset="0"/>
                <a:cs typeface="Times New Roman" panose="02020603050405020304" pitchFamily="18" charset="0"/>
              </a:rPr>
            </a:br>
            <a:br>
              <a:rPr lang="en-GB" sz="4400">
                <a:latin typeface="Times New Roman" panose="02020603050405020304" pitchFamily="18" charset="0"/>
                <a:cs typeface="Times New Roman" panose="02020603050405020304" pitchFamily="18" charset="0"/>
              </a:rPr>
            </a:br>
            <a:br>
              <a:rPr lang="en-GB" sz="4400">
                <a:latin typeface="Times New Roman" panose="02020603050405020304" pitchFamily="18" charset="0"/>
                <a:cs typeface="Times New Roman" panose="02020603050405020304" pitchFamily="18" charset="0"/>
              </a:rPr>
            </a:br>
            <a:r>
              <a:rPr lang="en-GB" sz="4400">
                <a:latin typeface="Times New Roman" panose="02020603050405020304" pitchFamily="18" charset="0"/>
                <a:cs typeface="Times New Roman" panose="02020603050405020304" pitchFamily="18" charset="0"/>
              </a:rPr>
              <a:t>Loan </a:t>
            </a:r>
            <a:r>
              <a:rPr lang="en-GB" sz="4400" dirty="0">
                <a:latin typeface="Times New Roman" panose="02020603050405020304" pitchFamily="18" charset="0"/>
                <a:cs typeface="Times New Roman" panose="02020603050405020304" pitchFamily="18" charset="0"/>
              </a:rPr>
              <a:t>Management System with AWS</a:t>
            </a:r>
            <a:endParaRPr sz="4400" dirty="0">
              <a:latin typeface="Times New Roman" panose="02020603050405020304" pitchFamily="18" charset="0"/>
              <a:cs typeface="Times New Roman" panose="02020603050405020304" pitchFamily="18" charset="0"/>
            </a:endParaRPr>
          </a:p>
        </p:txBody>
      </p:sp>
      <p:sp>
        <p:nvSpPr>
          <p:cNvPr id="62" name="Google Shape;62;p13"/>
          <p:cNvSpPr txBox="1">
            <a:spLocks noGrp="1"/>
          </p:cNvSpPr>
          <p:nvPr>
            <p:ph type="sldNum" sz="quarter"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1524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Service Implementation - 2</a:t>
            </a:r>
            <a:endParaRPr dirty="0">
              <a:latin typeface="Times New Roman" panose="02020603050405020304" pitchFamily="18" charset="0"/>
              <a:cs typeface="Times New Roman" panose="02020603050405020304" pitchFamily="18" charset="0"/>
            </a:endParaRPr>
          </a:p>
        </p:txBody>
      </p:sp>
      <p:sp>
        <p:nvSpPr>
          <p:cNvPr id="124" name="Google Shape;124;p22"/>
          <p:cNvSpPr txBox="1">
            <a:spLocks noGrp="1"/>
          </p:cNvSpPr>
          <p:nvPr>
            <p:ph type="body" idx="1"/>
          </p:nvPr>
        </p:nvSpPr>
        <p:spPr>
          <a:xfrm>
            <a:off x="311700" y="685300"/>
            <a:ext cx="8520600" cy="38730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r>
              <a:rPr lang="en-GB" sz="1500" dirty="0">
                <a:latin typeface="Times New Roman" panose="02020603050405020304" pitchFamily="18" charset="0"/>
                <a:cs typeface="Times New Roman" panose="02020603050405020304" pitchFamily="18" charset="0"/>
              </a:rPr>
              <a:t>AWS Secrets Manager:</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To manage credentials and other secrets needed by our application, we utilized AWS Secrets Manager. This service helped us replace hard-coded credentials in our code with calls to Secrets Manager, which significantly reduced the risk of security leaks.</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None/>
            </a:pPr>
            <a:r>
              <a:rPr lang="en-GB" sz="1500" dirty="0">
                <a:latin typeface="Times New Roman" panose="02020603050405020304" pitchFamily="18" charset="0"/>
                <a:cs typeface="Times New Roman" panose="02020603050405020304" pitchFamily="18" charset="0"/>
              </a:rPr>
              <a:t>AWS WAF (Web Application Firewall):</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We deployed AWS WAF to protect our web application from common exploits and attacks by defining customizable web security rules. This setup blocked malicious traffic and prevented data breaches, ensuring the integrity and security of our application interfaces.</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None/>
            </a:pPr>
            <a:r>
              <a:rPr lang="en-GB" sz="1500" dirty="0">
                <a:latin typeface="Times New Roman" panose="02020603050405020304" pitchFamily="18" charset="0"/>
                <a:cs typeface="Times New Roman" panose="02020603050405020304" pitchFamily="18" charset="0"/>
              </a:rPr>
              <a:t>AWS Load Balancer:</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We configured an AWS Load Balancer to distribute incoming application traffic across multiple EC2 instances running our application. This not only balanced the load effectively but also improved the application's overall performance and resilience to potential failures.</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None/>
            </a:pPr>
            <a:endParaRPr sz="1400" dirty="0"/>
          </a:p>
          <a:p>
            <a:pPr marL="0" lvl="0" indent="0" algn="just" rtl="0">
              <a:lnSpc>
                <a:spcPct val="105000"/>
              </a:lnSpc>
              <a:spcBef>
                <a:spcPts val="1200"/>
              </a:spcBef>
              <a:spcAft>
                <a:spcPts val="1200"/>
              </a:spcAft>
              <a:buNone/>
            </a:pPr>
            <a:endParaRPr sz="1400" dirty="0"/>
          </a:p>
        </p:txBody>
      </p:sp>
      <p:sp>
        <p:nvSpPr>
          <p:cNvPr id="125" name="Google Shape;125;p2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1524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Service Implementation - 3</a:t>
            </a:r>
            <a:endParaRPr dirty="0">
              <a:latin typeface="Times New Roman" panose="02020603050405020304" pitchFamily="18" charset="0"/>
              <a:cs typeface="Times New Roman" panose="02020603050405020304" pitchFamily="18" charset="0"/>
            </a:endParaRPr>
          </a:p>
        </p:txBody>
      </p:sp>
      <p:sp>
        <p:nvSpPr>
          <p:cNvPr id="131" name="Google Shape;131;p23"/>
          <p:cNvSpPr txBox="1">
            <a:spLocks noGrp="1"/>
          </p:cNvSpPr>
          <p:nvPr>
            <p:ph type="body" idx="1"/>
          </p:nvPr>
        </p:nvSpPr>
        <p:spPr>
          <a:xfrm>
            <a:off x="311700" y="685300"/>
            <a:ext cx="8520600" cy="38730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Clr>
                <a:schemeClr val="dk1"/>
              </a:buClr>
              <a:buSzPts val="605"/>
              <a:buFont typeface="Arial"/>
              <a:buNone/>
            </a:pPr>
            <a:r>
              <a:rPr lang="en-GB" sz="1500" dirty="0">
                <a:latin typeface="Times New Roman" panose="02020603050405020304" pitchFamily="18" charset="0"/>
                <a:cs typeface="Times New Roman" panose="02020603050405020304" pitchFamily="18" charset="0"/>
              </a:rPr>
              <a:t>AWS KMS (Key Management Service):</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We integrated AWS KMS to manage encryption keys for our sensitive data, such as user personal information and financial details. KMS provided us with the tools to create and control encryption keys, enhancing our application's data security by ensuring that encryption practices met the highest standards.</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None/>
            </a:pPr>
            <a:r>
              <a:rPr lang="en-GB" sz="1500" dirty="0">
                <a:latin typeface="Times New Roman" panose="02020603050405020304" pitchFamily="18" charset="0"/>
                <a:cs typeface="Times New Roman" panose="02020603050405020304" pitchFamily="18" charset="0"/>
              </a:rPr>
              <a:t>AWS Security Groups:</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We configured Security Groups in AWS as a virtual firewall for our EC2 instances to strictly control both incoming and outgoing traffic. This setup ensured that only traffic according to the defined security rules could access our services, safeguarding our infrastructure from unauthorized access.</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None/>
            </a:pPr>
            <a:r>
              <a:rPr lang="en-GB" sz="1500" dirty="0">
                <a:latin typeface="Times New Roman" panose="02020603050405020304" pitchFamily="18" charset="0"/>
                <a:cs typeface="Times New Roman" panose="02020603050405020304" pitchFamily="18" charset="0"/>
              </a:rPr>
              <a:t>AWS IAM (Identity and Access Management):</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Lastly, we set up AWS IAM to manage permissions for users and systems that interact with our AWS resources. By defining roles and policies, IAM ensured that only authorized personnel and systems had access to specific AWS resources, enforcing a secure environment.</a:t>
            </a:r>
            <a:endParaRPr sz="1500" dirty="0">
              <a:latin typeface="Times New Roman" panose="02020603050405020304" pitchFamily="18" charset="0"/>
              <a:cs typeface="Times New Roman" panose="02020603050405020304" pitchFamily="18" charset="0"/>
            </a:endParaRPr>
          </a:p>
        </p:txBody>
      </p:sp>
      <p:sp>
        <p:nvSpPr>
          <p:cNvPr id="132" name="Google Shape;132;p23"/>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Learnings</a:t>
            </a:r>
            <a:endParaRPr dirty="0">
              <a:latin typeface="Times New Roman" panose="02020603050405020304" pitchFamily="18" charset="0"/>
              <a:cs typeface="Times New Roman" panose="02020603050405020304" pitchFamily="18" charset="0"/>
            </a:endParaRPr>
          </a:p>
        </p:txBody>
      </p:sp>
      <p:sp>
        <p:nvSpPr>
          <p:cNvPr id="138" name="Google Shape;138;p24"/>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61111"/>
              <a:buFont typeface="Arial"/>
              <a:buNone/>
            </a:pPr>
            <a:r>
              <a:rPr lang="en-GB" b="1" dirty="0">
                <a:latin typeface="Times New Roman" panose="02020603050405020304" pitchFamily="18" charset="0"/>
                <a:cs typeface="Times New Roman" panose="02020603050405020304" pitchFamily="18" charset="0"/>
              </a:rPr>
              <a:t>Secure Storage Practices</a:t>
            </a:r>
            <a:r>
              <a:rPr lang="en-GB" dirty="0">
                <a:latin typeface="Times New Roman" panose="02020603050405020304" pitchFamily="18" charset="0"/>
                <a:cs typeface="Times New Roman" panose="02020603050405020304" pitchFamily="18" charset="0"/>
              </a:rPr>
              <a:t>: Implementing AWS Secrets Manager highlighted the importance of secure storage and management of application secrets to prevent data breaches.</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ct val="61111"/>
              <a:buFont typeface="Arial"/>
              <a:buNone/>
            </a:pPr>
            <a:r>
              <a:rPr lang="en-GB" b="1" dirty="0">
                <a:latin typeface="Times New Roman" panose="02020603050405020304" pitchFamily="18" charset="0"/>
                <a:cs typeface="Times New Roman" panose="02020603050405020304" pitchFamily="18" charset="0"/>
              </a:rPr>
              <a:t>Encryption Best Practices</a:t>
            </a:r>
            <a:r>
              <a:rPr lang="en-GB" dirty="0">
                <a:latin typeface="Times New Roman" panose="02020603050405020304" pitchFamily="18" charset="0"/>
                <a:cs typeface="Times New Roman" panose="02020603050405020304" pitchFamily="18" charset="0"/>
              </a:rPr>
              <a:t>: Utilizing AWS KMS taught us critical lessons in data encryption management, ensuring that sensitive information remains protected both at rest and in transit.</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ct val="61111"/>
              <a:buFont typeface="Arial"/>
              <a:buNone/>
            </a:pPr>
            <a:r>
              <a:rPr lang="en-GB" b="1" dirty="0">
                <a:latin typeface="Times New Roman" panose="02020603050405020304" pitchFamily="18" charset="0"/>
                <a:cs typeface="Times New Roman" panose="02020603050405020304" pitchFamily="18" charset="0"/>
              </a:rPr>
              <a:t>Monitoring</a:t>
            </a:r>
            <a:r>
              <a:rPr lang="en-GB" dirty="0">
                <a:latin typeface="Times New Roman" panose="02020603050405020304" pitchFamily="18" charset="0"/>
                <a:cs typeface="Times New Roman" panose="02020603050405020304" pitchFamily="18" charset="0"/>
              </a:rPr>
              <a:t>: AWS CloudWatch proved essential for real-time monitoring and alerting, allowing us to proactively handle performance issues and optimize resource utilization.</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ct val="61111"/>
              <a:buFont typeface="Arial"/>
              <a:buNone/>
            </a:pPr>
            <a:r>
              <a:rPr lang="en-GB" b="1" dirty="0">
                <a:latin typeface="Times New Roman" panose="02020603050405020304" pitchFamily="18" charset="0"/>
                <a:cs typeface="Times New Roman" panose="02020603050405020304" pitchFamily="18" charset="0"/>
              </a:rPr>
              <a:t>Scalability via Load Balancers</a:t>
            </a:r>
            <a:r>
              <a:rPr lang="en-GB" dirty="0">
                <a:latin typeface="Times New Roman" panose="02020603050405020304" pitchFamily="18" charset="0"/>
                <a:cs typeface="Times New Roman" panose="02020603050405020304" pitchFamily="18" charset="0"/>
              </a:rPr>
              <a:t>: The use of AWS Load Balancer demonstrated how effective load distribution can ensure application resilience and high availability under varied traffic conditions.</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ct val="61111"/>
              <a:buFont typeface="Arial"/>
              <a:buNone/>
            </a:pPr>
            <a:r>
              <a:rPr lang="en-GB" b="1" dirty="0">
                <a:latin typeface="Times New Roman" panose="02020603050405020304" pitchFamily="18" charset="0"/>
                <a:cs typeface="Times New Roman" panose="02020603050405020304" pitchFamily="18" charset="0"/>
              </a:rPr>
              <a:t>Protection Against Web Attacks</a:t>
            </a:r>
            <a:r>
              <a:rPr lang="en-GB" dirty="0">
                <a:latin typeface="Times New Roman" panose="02020603050405020304" pitchFamily="18" charset="0"/>
                <a:cs typeface="Times New Roman" panose="02020603050405020304" pitchFamily="18" charset="0"/>
              </a:rPr>
              <a:t>: Deploying AWS WAF provided insights into protecting web applications from common exploits and attacks, enhancing our overall security posture.</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GB" b="1" dirty="0">
                <a:latin typeface="Times New Roman" panose="02020603050405020304" pitchFamily="18" charset="0"/>
                <a:cs typeface="Times New Roman" panose="02020603050405020304" pitchFamily="18" charset="0"/>
              </a:rPr>
              <a:t>Networking Security</a:t>
            </a:r>
            <a:r>
              <a:rPr lang="en-GB" dirty="0">
                <a:latin typeface="Times New Roman" panose="02020603050405020304" pitchFamily="18" charset="0"/>
                <a:cs typeface="Times New Roman" panose="02020603050405020304" pitchFamily="18" charset="0"/>
              </a:rPr>
              <a:t>: Configuring AWS Security Groups taught us the nuances of network security management, particularly in defining and enforcing firewall rules to safeguard our services.</a:t>
            </a:r>
            <a:endParaRPr dirty="0">
              <a:latin typeface="Times New Roman" panose="02020603050405020304" pitchFamily="18" charset="0"/>
              <a:cs typeface="Times New Roman" panose="02020603050405020304" pitchFamily="18" charset="0"/>
            </a:endParaRPr>
          </a:p>
        </p:txBody>
      </p:sp>
      <p:sp>
        <p:nvSpPr>
          <p:cNvPr id="139" name="Google Shape;139;p2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Challenges</a:t>
            </a:r>
            <a:endParaRPr dirty="0">
              <a:latin typeface="Times New Roman" panose="02020603050405020304" pitchFamily="18" charset="0"/>
              <a:cs typeface="Times New Roman" panose="02020603050405020304" pitchFamily="18" charset="0"/>
            </a:endParaRPr>
          </a:p>
        </p:txBody>
      </p:sp>
      <p:sp>
        <p:nvSpPr>
          <p:cNvPr id="145" name="Google Shape;145;p25"/>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Clr>
                <a:schemeClr val="dk1"/>
              </a:buClr>
              <a:buSzPct val="61111"/>
              <a:buFont typeface="Arial"/>
              <a:buNone/>
            </a:pPr>
            <a:r>
              <a:rPr lang="en-GB" dirty="0">
                <a:latin typeface="Times New Roman" panose="02020603050405020304" pitchFamily="18" charset="0"/>
                <a:cs typeface="Times New Roman" panose="02020603050405020304" pitchFamily="18" charset="0"/>
              </a:rPr>
              <a:t>Complexity of AWS Services:</a:t>
            </a:r>
            <a:endParaRPr dirty="0">
              <a:latin typeface="Times New Roman" panose="02020603050405020304" pitchFamily="18" charset="0"/>
              <a:cs typeface="Times New Roman" panose="02020603050405020304" pitchFamily="18" charset="0"/>
            </a:endParaRPr>
          </a:p>
          <a:p>
            <a:pPr marL="457200" lvl="0" indent="-317182" algn="just" rtl="0">
              <a:spcBef>
                <a:spcPts val="1200"/>
              </a:spcBef>
              <a:spcAft>
                <a:spcPts val="0"/>
              </a:spcAft>
              <a:buSzPct val="100000"/>
              <a:buChar char="●"/>
            </a:pPr>
            <a:r>
              <a:rPr lang="en-GB" dirty="0">
                <a:latin typeface="Times New Roman" panose="02020603050405020304" pitchFamily="18" charset="0"/>
                <a:cs typeface="Times New Roman" panose="02020603050405020304" pitchFamily="18" charset="0"/>
              </a:rPr>
              <a:t>Challenge: Navigating the vast array of AWS services and understanding the best practices for integrating services like ECS, ECR, and EC2 proved to be complex. Ensuring that all components worked seamlessly together required significant research and experimentation.</a:t>
            </a:r>
            <a:endParaRPr dirty="0">
              <a:latin typeface="Times New Roman" panose="02020603050405020304" pitchFamily="18" charset="0"/>
              <a:cs typeface="Times New Roman" panose="02020603050405020304" pitchFamily="18" charset="0"/>
            </a:endParaRPr>
          </a:p>
          <a:p>
            <a:pPr marL="457200" lvl="0" indent="-317182" algn="just" rtl="0">
              <a:spcBef>
                <a:spcPts val="0"/>
              </a:spcBef>
              <a:spcAft>
                <a:spcPts val="0"/>
              </a:spcAft>
              <a:buSzPct val="100000"/>
              <a:buChar char="●"/>
            </a:pPr>
            <a:r>
              <a:rPr lang="en-GB" dirty="0">
                <a:latin typeface="Times New Roman" panose="02020603050405020304" pitchFamily="18" charset="0"/>
                <a:cs typeface="Times New Roman" panose="02020603050405020304" pitchFamily="18" charset="0"/>
              </a:rPr>
              <a:t>Response: We addressed this challenge by enhancing our team's AWS knowledge through official AWS training and certification programs, along with leveraging extensive documentation and community forums for insights and troubleshooting tips.</a:t>
            </a:r>
            <a:endParaRPr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latin typeface="Times New Roman" panose="02020603050405020304" pitchFamily="18" charset="0"/>
                <a:cs typeface="Times New Roman" panose="02020603050405020304" pitchFamily="18" charset="0"/>
              </a:rPr>
              <a:t>Scalability and Performance Optimization:</a:t>
            </a:r>
            <a:endParaRPr dirty="0">
              <a:latin typeface="Times New Roman" panose="02020603050405020304" pitchFamily="18" charset="0"/>
              <a:cs typeface="Times New Roman" panose="02020603050405020304" pitchFamily="18" charset="0"/>
            </a:endParaRPr>
          </a:p>
          <a:p>
            <a:pPr marL="457200" lvl="0" indent="-317182" algn="just" rtl="0">
              <a:spcBef>
                <a:spcPts val="1200"/>
              </a:spcBef>
              <a:spcAft>
                <a:spcPts val="0"/>
              </a:spcAft>
              <a:buSzPct val="100000"/>
              <a:buChar char="●"/>
            </a:pPr>
            <a:r>
              <a:rPr lang="en-GB" dirty="0">
                <a:latin typeface="Times New Roman" panose="02020603050405020304" pitchFamily="18" charset="0"/>
                <a:cs typeface="Times New Roman" panose="02020603050405020304" pitchFamily="18" charset="0"/>
              </a:rPr>
              <a:t>Challenge: Effectively managing the scalability of our application to handle increasing loads without compromising performance was challenging, especially during peak operational times.</a:t>
            </a:r>
            <a:endParaRPr dirty="0">
              <a:latin typeface="Times New Roman" panose="02020603050405020304" pitchFamily="18" charset="0"/>
              <a:cs typeface="Times New Roman" panose="02020603050405020304" pitchFamily="18" charset="0"/>
            </a:endParaRPr>
          </a:p>
          <a:p>
            <a:pPr marL="457200" lvl="0" indent="-317182" algn="just" rtl="0">
              <a:spcBef>
                <a:spcPts val="0"/>
              </a:spcBef>
              <a:spcAft>
                <a:spcPts val="0"/>
              </a:spcAft>
              <a:buSzPct val="100000"/>
              <a:buChar char="●"/>
            </a:pPr>
            <a:r>
              <a:rPr lang="en-GB" dirty="0">
                <a:latin typeface="Times New Roman" panose="02020603050405020304" pitchFamily="18" charset="0"/>
                <a:cs typeface="Times New Roman" panose="02020603050405020304" pitchFamily="18" charset="0"/>
              </a:rPr>
              <a:t>Response: We utilized AWS ECS for better load management and integrated AWS Load Balancer to distribute incoming traffic efficiently across multiple instances. Continuous monitoring with AWS CloudWatch helped in dynamically adjusting resources to meet demand.</a:t>
            </a:r>
            <a:endParaRPr dirty="0">
              <a:latin typeface="Times New Roman" panose="02020603050405020304" pitchFamily="18" charset="0"/>
              <a:cs typeface="Times New Roman" panose="02020603050405020304" pitchFamily="18" charset="0"/>
            </a:endParaRPr>
          </a:p>
        </p:txBody>
      </p:sp>
      <p:sp>
        <p:nvSpPr>
          <p:cNvPr id="146" name="Google Shape;146;p2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Implementing KMS</a:t>
            </a:r>
            <a:endParaRPr dirty="0">
              <a:latin typeface="Times New Roman" panose="02020603050405020304" pitchFamily="18" charset="0"/>
              <a:cs typeface="Times New Roman" panose="02020603050405020304" pitchFamily="18" charset="0"/>
            </a:endParaRPr>
          </a:p>
        </p:txBody>
      </p:sp>
      <p:sp>
        <p:nvSpPr>
          <p:cNvPr id="152" name="Google Shape;152;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 </a:t>
            </a:r>
            <a:endParaRPr dirty="0"/>
          </a:p>
        </p:txBody>
      </p:sp>
      <p:sp>
        <p:nvSpPr>
          <p:cNvPr id="153" name="Google Shape;153;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pic>
        <p:nvPicPr>
          <p:cNvPr id="2" name="image16.png">
            <a:extLst>
              <a:ext uri="{FF2B5EF4-FFF2-40B4-BE49-F238E27FC236}">
                <a16:creationId xmlns:a16="http://schemas.microsoft.com/office/drawing/2014/main" id="{E923CEEE-35D3-4487-E1D3-D9C84F188E2A}"/>
              </a:ext>
            </a:extLst>
          </p:cNvPr>
          <p:cNvPicPr/>
          <p:nvPr/>
        </p:nvPicPr>
        <p:blipFill>
          <a:blip r:embed="rId3"/>
          <a:srcRect/>
          <a:stretch>
            <a:fillRect/>
          </a:stretch>
        </p:blipFill>
        <p:spPr>
          <a:xfrm>
            <a:off x="1237786" y="1203300"/>
            <a:ext cx="6400800" cy="3365500"/>
          </a:xfrm>
          <a:prstGeom prst="rect">
            <a:avLst/>
          </a:prstGeo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Storing Application secrets</a:t>
            </a:r>
            <a:endParaRPr dirty="0">
              <a:latin typeface="Times New Roman" panose="02020603050405020304" pitchFamily="18" charset="0"/>
              <a:cs typeface="Times New Roman" panose="02020603050405020304" pitchFamily="18" charset="0"/>
            </a:endParaRPr>
          </a:p>
        </p:txBody>
      </p:sp>
      <p:sp>
        <p:nvSpPr>
          <p:cNvPr id="159" name="Google Shape;159;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 </a:t>
            </a:r>
            <a:endParaRPr dirty="0"/>
          </a:p>
        </p:txBody>
      </p:sp>
      <p:sp>
        <p:nvSpPr>
          <p:cNvPr id="160" name="Google Shape;160;p2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pic>
        <p:nvPicPr>
          <p:cNvPr id="2" name="image13.png">
            <a:extLst>
              <a:ext uri="{FF2B5EF4-FFF2-40B4-BE49-F238E27FC236}">
                <a16:creationId xmlns:a16="http://schemas.microsoft.com/office/drawing/2014/main" id="{91574970-F616-77A9-4A7A-A72E2556B354}"/>
              </a:ext>
            </a:extLst>
          </p:cNvPr>
          <p:cNvPicPr/>
          <p:nvPr/>
        </p:nvPicPr>
        <p:blipFill>
          <a:blip r:embed="rId3"/>
          <a:srcRect/>
          <a:stretch>
            <a:fillRect/>
          </a:stretch>
        </p:blipFill>
        <p:spPr>
          <a:xfrm>
            <a:off x="1371600" y="1171600"/>
            <a:ext cx="6400800" cy="3365500"/>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ECS setup for Application</a:t>
            </a:r>
            <a:endParaRPr dirty="0">
              <a:latin typeface="Times New Roman" panose="02020603050405020304" pitchFamily="18" charset="0"/>
              <a:cs typeface="Times New Roman" panose="02020603050405020304" pitchFamily="18" charset="0"/>
            </a:endParaRPr>
          </a:p>
        </p:txBody>
      </p:sp>
      <p:sp>
        <p:nvSpPr>
          <p:cNvPr id="166" name="Google Shape;166;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 </a:t>
            </a:r>
            <a:endParaRPr dirty="0"/>
          </a:p>
        </p:txBody>
      </p:sp>
      <p:sp>
        <p:nvSpPr>
          <p:cNvPr id="167" name="Google Shape;167;p2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pic>
        <p:nvPicPr>
          <p:cNvPr id="2" name="image14.png">
            <a:extLst>
              <a:ext uri="{FF2B5EF4-FFF2-40B4-BE49-F238E27FC236}">
                <a16:creationId xmlns:a16="http://schemas.microsoft.com/office/drawing/2014/main" id="{D068AF5F-9AC2-95DE-7A63-6F0EE27052CE}"/>
              </a:ext>
            </a:extLst>
          </p:cNvPr>
          <p:cNvPicPr/>
          <p:nvPr/>
        </p:nvPicPr>
        <p:blipFill>
          <a:blip r:embed="rId3"/>
          <a:srcRect/>
          <a:stretch>
            <a:fillRect/>
          </a:stretch>
        </p:blipFill>
        <p:spPr>
          <a:xfrm>
            <a:off x="1282391" y="1171600"/>
            <a:ext cx="6400800" cy="3365500"/>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Implementing Load Balancer</a:t>
            </a:r>
            <a:endParaRPr dirty="0">
              <a:latin typeface="Times New Roman" panose="02020603050405020304" pitchFamily="18" charset="0"/>
              <a:cs typeface="Times New Roman" panose="02020603050405020304" pitchFamily="18" charset="0"/>
            </a:endParaRPr>
          </a:p>
        </p:txBody>
      </p:sp>
      <p:sp>
        <p:nvSpPr>
          <p:cNvPr id="173" name="Google Shape;173;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 </a:t>
            </a:r>
            <a:endParaRPr dirty="0"/>
          </a:p>
        </p:txBody>
      </p:sp>
      <p:sp>
        <p:nvSpPr>
          <p:cNvPr id="174" name="Google Shape;174;p2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pic>
        <p:nvPicPr>
          <p:cNvPr id="3" name="image2.png">
            <a:extLst>
              <a:ext uri="{FF2B5EF4-FFF2-40B4-BE49-F238E27FC236}">
                <a16:creationId xmlns:a16="http://schemas.microsoft.com/office/drawing/2014/main" id="{C832D308-8E09-AC83-DBFB-7057B8AD8386}"/>
              </a:ext>
            </a:extLst>
          </p:cNvPr>
          <p:cNvPicPr/>
          <p:nvPr/>
        </p:nvPicPr>
        <p:blipFill>
          <a:blip r:embed="rId3"/>
          <a:srcRect/>
          <a:stretch>
            <a:fillRect/>
          </a:stretch>
        </p:blipFill>
        <p:spPr>
          <a:xfrm>
            <a:off x="1267522" y="1203300"/>
            <a:ext cx="6400800" cy="3365500"/>
          </a:xfrm>
          <a:prstGeom prst="rect">
            <a:avLst/>
          </a:prstGeo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BAE0-1CCF-B609-E2D5-A274541F94F7}"/>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Cloud watch Logs for ECS Containers</a:t>
            </a:r>
          </a:p>
        </p:txBody>
      </p:sp>
      <p:sp>
        <p:nvSpPr>
          <p:cNvPr id="3" name="Text Placeholder 2">
            <a:extLst>
              <a:ext uri="{FF2B5EF4-FFF2-40B4-BE49-F238E27FC236}">
                <a16:creationId xmlns:a16="http://schemas.microsoft.com/office/drawing/2014/main" id="{3A8981AE-676E-1C8B-241B-836A2F41498A}"/>
              </a:ext>
            </a:extLst>
          </p:cNvPr>
          <p:cNvSpPr>
            <a:spLocks noGrp="1"/>
          </p:cNvSpPr>
          <p:nvPr>
            <p:ph type="body" idx="1"/>
          </p:nvPr>
        </p:nvSpPr>
        <p:spPr/>
        <p:txBody>
          <a:bodyPr/>
          <a:lstStyle/>
          <a:p>
            <a:pPr marL="114300" indent="0">
              <a:buNone/>
            </a:pPr>
            <a:r>
              <a:rPr lang="en-IN" dirty="0"/>
              <a:t> </a:t>
            </a:r>
          </a:p>
        </p:txBody>
      </p:sp>
      <p:sp>
        <p:nvSpPr>
          <p:cNvPr id="4" name="Slide Number Placeholder 3">
            <a:extLst>
              <a:ext uri="{FF2B5EF4-FFF2-40B4-BE49-F238E27FC236}">
                <a16:creationId xmlns:a16="http://schemas.microsoft.com/office/drawing/2014/main" id="{12F22168-E8BF-DA9F-7E55-95C6524A9A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5" name="image20.png">
            <a:extLst>
              <a:ext uri="{FF2B5EF4-FFF2-40B4-BE49-F238E27FC236}">
                <a16:creationId xmlns:a16="http://schemas.microsoft.com/office/drawing/2014/main" id="{A0B581E2-1D80-64B3-6A2B-1A8620B4DE83}"/>
              </a:ext>
            </a:extLst>
          </p:cNvPr>
          <p:cNvPicPr/>
          <p:nvPr/>
        </p:nvPicPr>
        <p:blipFill>
          <a:blip r:embed="rId2"/>
          <a:srcRect/>
          <a:stretch>
            <a:fillRect/>
          </a:stretch>
        </p:blipFill>
        <p:spPr>
          <a:xfrm>
            <a:off x="1260088" y="1250509"/>
            <a:ext cx="6400800" cy="3365500"/>
          </a:xfrm>
          <a:prstGeom prst="rect">
            <a:avLst/>
          </a:prstGeom>
          <a:ln/>
        </p:spPr>
      </p:pic>
    </p:spTree>
    <p:extLst>
      <p:ext uri="{BB962C8B-B14F-4D97-AF65-F5344CB8AC3E}">
        <p14:creationId xmlns:p14="http://schemas.microsoft.com/office/powerpoint/2010/main" val="1370814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5EC-6BCE-EC07-EA18-7043E8CB5733}"/>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Implementing WAF</a:t>
            </a:r>
          </a:p>
        </p:txBody>
      </p:sp>
      <p:sp>
        <p:nvSpPr>
          <p:cNvPr id="3" name="Text Placeholder 2">
            <a:extLst>
              <a:ext uri="{FF2B5EF4-FFF2-40B4-BE49-F238E27FC236}">
                <a16:creationId xmlns:a16="http://schemas.microsoft.com/office/drawing/2014/main" id="{391986F9-D70D-21A0-3953-B0F3B07951BB}"/>
              </a:ext>
            </a:extLst>
          </p:cNvPr>
          <p:cNvSpPr>
            <a:spLocks noGrp="1"/>
          </p:cNvSpPr>
          <p:nvPr>
            <p:ph type="body" idx="1"/>
          </p:nvPr>
        </p:nvSpPr>
        <p:spPr/>
        <p:txBody>
          <a:bodyPr/>
          <a:lstStyle/>
          <a:p>
            <a:pPr marL="114300" indent="0">
              <a:buNone/>
            </a:pPr>
            <a:r>
              <a:rPr lang="en-IN" dirty="0"/>
              <a:t>  </a:t>
            </a:r>
          </a:p>
        </p:txBody>
      </p:sp>
      <p:sp>
        <p:nvSpPr>
          <p:cNvPr id="4" name="Slide Number Placeholder 3">
            <a:extLst>
              <a:ext uri="{FF2B5EF4-FFF2-40B4-BE49-F238E27FC236}">
                <a16:creationId xmlns:a16="http://schemas.microsoft.com/office/drawing/2014/main" id="{1FC59355-F65D-A368-6ED8-EEC6C9C49D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image18.png">
            <a:extLst>
              <a:ext uri="{FF2B5EF4-FFF2-40B4-BE49-F238E27FC236}">
                <a16:creationId xmlns:a16="http://schemas.microsoft.com/office/drawing/2014/main" id="{E9125434-6658-11C3-76F5-3E96A0A02A11}"/>
              </a:ext>
            </a:extLst>
          </p:cNvPr>
          <p:cNvPicPr/>
          <p:nvPr/>
        </p:nvPicPr>
        <p:blipFill>
          <a:blip r:embed="rId2"/>
          <a:srcRect/>
          <a:stretch>
            <a:fillRect/>
          </a:stretch>
        </p:blipFill>
        <p:spPr>
          <a:xfrm>
            <a:off x="1289825" y="1190600"/>
            <a:ext cx="6400800" cy="3378200"/>
          </a:xfrm>
          <a:prstGeom prst="rect">
            <a:avLst/>
          </a:prstGeom>
          <a:ln/>
        </p:spPr>
      </p:pic>
    </p:spTree>
    <p:extLst>
      <p:ext uri="{BB962C8B-B14F-4D97-AF65-F5344CB8AC3E}">
        <p14:creationId xmlns:p14="http://schemas.microsoft.com/office/powerpoint/2010/main" val="182675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pic>
        <p:nvPicPr>
          <p:cNvPr id="71" name="Picture 70" descr="Padlock on computer motherboard">
            <a:extLst>
              <a:ext uri="{FF2B5EF4-FFF2-40B4-BE49-F238E27FC236}">
                <a16:creationId xmlns:a16="http://schemas.microsoft.com/office/drawing/2014/main" id="{DDC66E41-2C45-258A-D41A-A9873E266D6C}"/>
              </a:ext>
            </a:extLst>
          </p:cNvPr>
          <p:cNvPicPr>
            <a:picLocks noChangeAspect="1"/>
          </p:cNvPicPr>
          <p:nvPr/>
        </p:nvPicPr>
        <p:blipFill rotWithShape="1">
          <a:blip r:embed="rId3"/>
          <a:srcRect r="9091" b="23391"/>
          <a:stretch/>
        </p:blipFill>
        <p:spPr>
          <a:xfrm>
            <a:off x="20" y="10"/>
            <a:ext cx="9143980" cy="5143489"/>
          </a:xfrm>
          <a:prstGeom prst="rect">
            <a:avLst/>
          </a:prstGeom>
        </p:spPr>
      </p:pic>
      <p:sp>
        <p:nvSpPr>
          <p:cNvPr id="76" name="Rectangle 7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51435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Google Shape;67;p1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spc="100" dirty="0">
                <a:latin typeface="Times New Roman" panose="02020603050405020304" pitchFamily="18" charset="0"/>
                <a:cs typeface="Times New Roman" panose="02020603050405020304" pitchFamily="18" charset="0"/>
              </a:rPr>
              <a:t>Introduction</a:t>
            </a:r>
          </a:p>
        </p:txBody>
      </p:sp>
      <p:sp>
        <p:nvSpPr>
          <p:cNvPr id="68" name="Google Shape;68;p14"/>
          <p:cNvSpPr txBox="1">
            <a:spLocks noGrp="1"/>
          </p:cNvSpPr>
          <p:nvPr>
            <p:ph type="body" idx="1"/>
          </p:nvPr>
        </p:nvSpPr>
        <p:spPr>
          <a:xfrm>
            <a:off x="628650" y="1369218"/>
            <a:ext cx="7886700" cy="3263504"/>
          </a:xfrm>
          <a:prstGeom prst="rect">
            <a:avLst/>
          </a:prstGeom>
        </p:spPr>
        <p:txBody>
          <a:bodyPr spcFirstLastPara="1" vert="horz" lIns="91440" tIns="45720" rIns="91440" bIns="45720" rtlCol="0" anchorCtr="0">
            <a:normAutofit/>
          </a:bodyPr>
          <a:lstStyle/>
          <a:p>
            <a:pPr marL="0" lvl="0" indent="-228600" algn="just" defTabSz="914400">
              <a:spcBef>
                <a:spcPts val="0"/>
              </a:spcBef>
              <a:spcAft>
                <a:spcPts val="12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loan management app simplifies the process for officers and customers, from application to repayment. It runs smoothly on AWS EC2 with a MongoDB database for solid performance. We use a tailored VPC and AWS Security Groups for strong security. Data safety is handled by AWS KMS, and system health is watched over by CloudWatch. IAM keeps our team's access in check. To handle lots of web traffic without hiccups, we use an AWS Load Balancer. Our setup also includes ECR for storing our Docker images, ECS for running our containerized app, Secrets Manager for keeping sensitive info safe, and WAF to protect our web app from attacks.</a:t>
            </a:r>
          </a:p>
        </p:txBody>
      </p:sp>
      <p:sp>
        <p:nvSpPr>
          <p:cNvPr id="69" name="Google Shape;69;p14"/>
          <p:cNvSpPr txBox="1">
            <a:spLocks noGrp="1"/>
          </p:cNvSpPr>
          <p:nvPr>
            <p:ph type="sldNum" idx="12"/>
          </p:nvPr>
        </p:nvSpPr>
        <p:spPr>
          <a:xfrm>
            <a:off x="6457950" y="4767262"/>
            <a:ext cx="2057400"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schemeClr val="tx1">
                    <a:lumMod val="50000"/>
                    <a:lumOff val="50000"/>
                  </a:schemeClr>
                </a:solidFill>
                <a:latin typeface="Calibri" panose="020F0502020204030204"/>
              </a:rPr>
              <a:pPr>
                <a:lnSpc>
                  <a:spcPct val="90000"/>
                </a:lnSpc>
                <a:spcAft>
                  <a:spcPts val="600"/>
                </a:spcAft>
                <a:defRPr/>
              </a:pPr>
              <a:t>2</a:t>
            </a:fld>
            <a:endParaRPr lang="en-US" sz="700">
              <a:solidFill>
                <a:schemeClr val="tx1">
                  <a:lumMod val="50000"/>
                  <a:lumOff val="50000"/>
                </a:schemeClr>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2267-D673-4AE9-C066-BD62B8E8AE36}"/>
              </a:ext>
            </a:extLst>
          </p:cNvPr>
          <p:cNvSpPr>
            <a:spLocks noGrp="1"/>
          </p:cNvSpPr>
          <p:nvPr>
            <p:ph type="title"/>
          </p:nvPr>
        </p:nvSpPr>
        <p:spPr>
          <a:xfrm>
            <a:off x="311700" y="467327"/>
            <a:ext cx="8520600" cy="613200"/>
          </a:xfrm>
        </p:spPr>
        <p:txBody>
          <a:bodyPr>
            <a:normAutofit fontScale="90000"/>
          </a:bodyPr>
          <a:lstStyle/>
          <a:p>
            <a:pPr algn="ctr"/>
            <a:r>
              <a:rPr lang="en-IN" dirty="0">
                <a:solidFill>
                  <a:schemeClr val="tx1">
                    <a:lumMod val="85000"/>
                    <a:lumOff val="15000"/>
                  </a:schemeClr>
                </a:solidFill>
                <a:latin typeface="Times New Roman" panose="02020603050405020304" pitchFamily="18" charset="0"/>
                <a:cs typeface="Times New Roman" panose="02020603050405020304" pitchFamily="18" charset="0"/>
              </a:rPr>
              <a:t>Conclusion</a:t>
            </a:r>
            <a:r>
              <a:rPr lang="en-IN" dirty="0">
                <a:solidFill>
                  <a:schemeClr val="tx1">
                    <a:lumMod val="85000"/>
                    <a:lumOff val="15000"/>
                  </a:schemeClr>
                </a:solidFill>
              </a:rPr>
              <a:t> </a:t>
            </a:r>
          </a:p>
        </p:txBody>
      </p:sp>
      <p:sp>
        <p:nvSpPr>
          <p:cNvPr id="3" name="Text Placeholder 2">
            <a:extLst>
              <a:ext uri="{FF2B5EF4-FFF2-40B4-BE49-F238E27FC236}">
                <a16:creationId xmlns:a16="http://schemas.microsoft.com/office/drawing/2014/main" id="{6B5DFA27-9A9B-2430-7DD3-1206DDA21661}"/>
              </a:ext>
            </a:extLst>
          </p:cNvPr>
          <p:cNvSpPr>
            <a:spLocks noGrp="1"/>
          </p:cNvSpPr>
          <p:nvPr>
            <p:ph type="body" idx="1"/>
          </p:nvPr>
        </p:nvSpPr>
        <p:spPr/>
        <p:txBody>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Loan Management with AWS makes the application easier to work under heavy load by implementing Load Balancer and provides seamless interaction for customers.</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AWS revolutionize loan management in the financial sector by utilizing AWS MongoDB and services like ECS, ECR and WAF, since the data is confidential it is protected from unwanted threats</a:t>
            </a: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D054E9-C6EA-FDB2-B05D-D221DE289B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24342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39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Google Shape;179;p30"/>
          <p:cNvSpPr txBox="1"/>
          <p:nvPr/>
        </p:nvSpPr>
        <p:spPr>
          <a:xfrm>
            <a:off x="4942996" y="3200874"/>
            <a:ext cx="3604497" cy="972836"/>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600"/>
              </a:spcAft>
            </a:pPr>
            <a:r>
              <a:rPr lang="en-US" sz="3000" kern="1200" dirty="0">
                <a:solidFill>
                  <a:schemeClr val="tx2"/>
                </a:solidFill>
                <a:latin typeface="+mj-lt"/>
                <a:ea typeface="+mj-ea"/>
                <a:cs typeface="+mj-cs"/>
                <a:sym typeface="Old Standard TT"/>
              </a:rPr>
              <a:t>Thanks !!!!</a:t>
            </a:r>
          </a:p>
        </p:txBody>
      </p:sp>
      <p:pic>
        <p:nvPicPr>
          <p:cNvPr id="184" name="Graphic 183" descr="Thumbs Up Sign">
            <a:extLst>
              <a:ext uri="{FF2B5EF4-FFF2-40B4-BE49-F238E27FC236}">
                <a16:creationId xmlns:a16="http://schemas.microsoft.com/office/drawing/2014/main" id="{B0AFEE60-D008-353B-D0A5-89A34B758E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352" y="136148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91" name="Group 19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482"/>
            <a:ext cx="4679005" cy="5147982"/>
            <a:chOff x="305" y="-5977"/>
            <a:chExt cx="6238675" cy="6863979"/>
          </a:xfrm>
        </p:grpSpPr>
        <p:sp>
          <p:nvSpPr>
            <p:cNvPr id="192" name="Freeform: Shape 19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reeform: Shape 19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Shape 19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0" name="Google Shape;180;p30"/>
          <p:cNvSpPr txBox="1">
            <a:spLocks noGrp="1"/>
          </p:cNvSpPr>
          <p:nvPr>
            <p:ph type="sldNum" idx="12"/>
          </p:nvPr>
        </p:nvSpPr>
        <p:spPr>
          <a:xfrm>
            <a:off x="6457950" y="4767262"/>
            <a:ext cx="2057400"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solidFill>
                  <a:schemeClr val="tx1">
                    <a:tint val="75000"/>
                  </a:schemeClr>
                </a:solidFill>
              </a:rPr>
              <a:pPr lvl="0" indent="0">
                <a:lnSpc>
                  <a:spcPct val="90000"/>
                </a:lnSpc>
                <a:spcBef>
                  <a:spcPts val="0"/>
                </a:spcBef>
                <a:spcAft>
                  <a:spcPts val="600"/>
                </a:spcAft>
                <a:buNone/>
              </a:pPr>
              <a:t>21</a:t>
            </a:fld>
            <a:endParaRPr lang="en-US" sz="700">
              <a:solidFill>
                <a:schemeClr val="tx1">
                  <a:tint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4"/>
                                        </p:tgtEl>
                                        <p:attrNameLst>
                                          <p:attrName>style.visibility</p:attrName>
                                        </p:attrNameLst>
                                      </p:cBhvr>
                                      <p:to>
                                        <p:strVal val="visible"/>
                                      </p:to>
                                    </p:set>
                                    <p:animEffect transition="in" filter="fade">
                                      <p:cBhvr>
                                        <p:cTn id="7" dur="7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latin typeface="Times New Roman" panose="02020603050405020304" pitchFamily="18" charset="0"/>
                <a:cs typeface="Times New Roman" panose="02020603050405020304" pitchFamily="18" charset="0"/>
              </a:rPr>
              <a:t>Issues with other platforms</a:t>
            </a:r>
          </a:p>
        </p:txBody>
      </p:sp>
      <p:sp>
        <p:nvSpPr>
          <p:cNvPr id="75" name="Google Shape;75;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ct val="61111"/>
              <a:buFont typeface="Arial"/>
              <a:buNone/>
            </a:pPr>
            <a:r>
              <a:rPr lang="en-US" sz="1600" dirty="0">
                <a:latin typeface="Times New Roman" panose="02020603050405020304" pitchFamily="18" charset="0"/>
                <a:cs typeface="Times New Roman" panose="02020603050405020304" pitchFamily="18" charset="0"/>
              </a:rPr>
              <a:t>Startups might not have enough resources to create strong platforms, resulting in systems that can’t always handle lots of users or big amounts of data. This can make the app slow or even cause it to crash when too many people try to use it at the same time.</a:t>
            </a:r>
          </a:p>
          <a:p>
            <a:pPr marL="0" lvl="0" indent="0" algn="just" rtl="0">
              <a:spcBef>
                <a:spcPts val="1200"/>
              </a:spcBef>
              <a:spcAft>
                <a:spcPts val="0"/>
              </a:spcAft>
              <a:buClr>
                <a:schemeClr val="dk1"/>
              </a:buClr>
              <a:buSzPct val="61111"/>
              <a:buFont typeface="Arial"/>
              <a:buNone/>
            </a:pPr>
            <a:r>
              <a:rPr lang="en-US" sz="1600" dirty="0">
                <a:latin typeface="Times New Roman" panose="02020603050405020304" pitchFamily="18" charset="0"/>
                <a:cs typeface="Times New Roman" panose="02020603050405020304" pitchFamily="18" charset="0"/>
              </a:rPr>
              <a:t>When it comes to app features, these startups might not offer a wide range of loan options or customizations due to limited development capabilities. Also, their platforms may lack tools for analytics and reporting, which are essential for both users managing their loans and officers assessing loan applications.</a:t>
            </a:r>
          </a:p>
          <a:p>
            <a:pPr marL="0" lvl="0" indent="0" algn="just" rtl="0">
              <a:spcBef>
                <a:spcPts val="1200"/>
              </a:spcBef>
              <a:spcAft>
                <a:spcPts val="1200"/>
              </a:spcAft>
              <a:buNone/>
            </a:pPr>
            <a:r>
              <a:rPr lang="en-US" sz="1600" dirty="0">
                <a:latin typeface="Times New Roman" panose="02020603050405020304" pitchFamily="18" charset="0"/>
                <a:cs typeface="Times New Roman" panose="02020603050405020304" pitchFamily="18" charset="0"/>
              </a:rPr>
              <a:t>On the security front, startups often struggle to implement top-notch security protocols, which is crucial for protecting sensitive financial information. They may also lack comprehensive data encryption, leaving user information vulnerable during transactions.</a:t>
            </a:r>
          </a:p>
        </p:txBody>
      </p:sp>
      <p:sp>
        <p:nvSpPr>
          <p:cNvPr id="76" name="Google Shape;76;p1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9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What and How?</a:t>
            </a:r>
            <a:endParaRPr dirty="0">
              <a:latin typeface="Times New Roman" panose="02020603050405020304" pitchFamily="18" charset="0"/>
              <a:cs typeface="Times New Roman" panose="02020603050405020304" pitchFamily="18" charset="0"/>
            </a:endParaRPr>
          </a:p>
        </p:txBody>
      </p:sp>
      <p:sp>
        <p:nvSpPr>
          <p:cNvPr id="82" name="Google Shape;82;p16"/>
          <p:cNvSpPr txBox="1">
            <a:spLocks noGrp="1"/>
          </p:cNvSpPr>
          <p:nvPr>
            <p:ph type="body" idx="1"/>
          </p:nvPr>
        </p:nvSpPr>
        <p:spPr>
          <a:xfrm>
            <a:off x="311700" y="996725"/>
            <a:ext cx="8520600" cy="39105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Clr>
                <a:schemeClr val="dk1"/>
              </a:buClr>
              <a:buSzPts val="523"/>
              <a:buFont typeface="Arial"/>
              <a:buNone/>
            </a:pPr>
            <a:r>
              <a:rPr lang="en-GB" sz="1600" dirty="0">
                <a:latin typeface="Times New Roman" panose="02020603050405020304" pitchFamily="18" charset="0"/>
                <a:cs typeface="Times New Roman" panose="02020603050405020304" pitchFamily="18" charset="0"/>
              </a:rPr>
              <a:t>Application Development Using Flask:</a:t>
            </a:r>
            <a:endParaRPr sz="16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600" dirty="0">
                <a:latin typeface="Times New Roman" panose="02020603050405020304" pitchFamily="18" charset="0"/>
                <a:cs typeface="Times New Roman" panose="02020603050405020304" pitchFamily="18" charset="0"/>
              </a:rPr>
              <a:t>What We Did: We developed the application using Flask, a lightweight and flexible Python web framework that is well-suited for rapid development and easy integration with other services.</a:t>
            </a:r>
            <a:endParaRPr sz="16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0"/>
              </a:spcBef>
              <a:spcAft>
                <a:spcPts val="0"/>
              </a:spcAft>
              <a:buSzPts val="1400"/>
              <a:buChar char="●"/>
            </a:pPr>
            <a:r>
              <a:rPr lang="en-GB" sz="1600" dirty="0">
                <a:latin typeface="Times New Roman" panose="02020603050405020304" pitchFamily="18" charset="0"/>
                <a:cs typeface="Times New Roman" panose="02020603050405020304" pitchFamily="18" charset="0"/>
              </a:rPr>
              <a:t>How We Did It: Flask allows for the creation of modular and maintainable code, which is essential for quickly adapting to changing business requirements or scaling up application features.</a:t>
            </a:r>
            <a:endParaRPr sz="16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Clr>
                <a:schemeClr val="dk1"/>
              </a:buClr>
              <a:buSzPts val="523"/>
              <a:buFont typeface="Arial"/>
              <a:buNone/>
            </a:pPr>
            <a:r>
              <a:rPr lang="en-GB" sz="1600" dirty="0">
                <a:latin typeface="Times New Roman" panose="02020603050405020304" pitchFamily="18" charset="0"/>
                <a:cs typeface="Times New Roman" panose="02020603050405020304" pitchFamily="18" charset="0"/>
              </a:rPr>
              <a:t>Database Management with MongoDB on AWS EC2:</a:t>
            </a:r>
            <a:endParaRPr sz="16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600" dirty="0">
                <a:latin typeface="Times New Roman" panose="02020603050405020304" pitchFamily="18" charset="0"/>
                <a:cs typeface="Times New Roman" panose="02020603050405020304" pitchFamily="18" charset="0"/>
              </a:rPr>
              <a:t>What We Did: We used MongoDB as our primary database, hosted on AWS EC2 to leverage the user control and manageability of AWS services.</a:t>
            </a:r>
            <a:endParaRPr sz="16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0"/>
              </a:spcBef>
              <a:spcAft>
                <a:spcPts val="0"/>
              </a:spcAft>
              <a:buSzPts val="1400"/>
              <a:buChar char="●"/>
            </a:pPr>
            <a:r>
              <a:rPr lang="en-GB" sz="1600" dirty="0">
                <a:latin typeface="Times New Roman" panose="02020603050405020304" pitchFamily="18" charset="0"/>
                <a:cs typeface="Times New Roman" panose="02020603050405020304" pitchFamily="18" charset="0"/>
              </a:rPr>
              <a:t>How We Did It: AWS EC2 is fully compatible with MongoDB applications, allowing us to use existing MongoDB tools and skills. It also provides the durability, scalability, and security needed for enterprise applications.</a:t>
            </a:r>
            <a:endParaRPr sz="1600" dirty="0">
              <a:latin typeface="Times New Roman" panose="02020603050405020304" pitchFamily="18" charset="0"/>
              <a:cs typeface="Times New Roman" panose="02020603050405020304" pitchFamily="18" charset="0"/>
            </a:endParaRPr>
          </a:p>
        </p:txBody>
      </p:sp>
      <p:sp>
        <p:nvSpPr>
          <p:cNvPr id="83" name="Google Shape;83;p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768096" y="438912"/>
            <a:ext cx="4550113" cy="77894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spc="100" dirty="0">
                <a:latin typeface="Times New Roman" panose="02020603050405020304" pitchFamily="18" charset="0"/>
                <a:cs typeface="Times New Roman" panose="02020603050405020304" pitchFamily="18" charset="0"/>
              </a:rPr>
              <a:t>What and How?</a:t>
            </a:r>
          </a:p>
        </p:txBody>
      </p:sp>
      <p:sp>
        <p:nvSpPr>
          <p:cNvPr id="89" name="Google Shape;89;p17"/>
          <p:cNvSpPr txBox="1">
            <a:spLocks noGrp="1"/>
          </p:cNvSpPr>
          <p:nvPr>
            <p:ph type="body" idx="1"/>
          </p:nvPr>
        </p:nvSpPr>
        <p:spPr>
          <a:xfrm>
            <a:off x="768096" y="1298222"/>
            <a:ext cx="7777593" cy="3680178"/>
          </a:xfrm>
          <a:prstGeom prst="rect">
            <a:avLst/>
          </a:prstGeom>
        </p:spPr>
        <p:txBody>
          <a:bodyPr spcFirstLastPara="1" vert="horz" lIns="45720" tIns="45720" rIns="45720" bIns="45720" rtlCol="0" anchorCtr="0">
            <a:normAutofit fontScale="92500" lnSpcReduction="10000"/>
          </a:bodyPr>
          <a:lstStyle/>
          <a:p>
            <a:pPr marL="0" lvl="0" indent="0" defTabSz="914400">
              <a:spcBef>
                <a:spcPts val="0"/>
              </a:spcBef>
              <a:spcAft>
                <a:spcPts val="0"/>
              </a:spcAft>
              <a:buSzPts val="523"/>
              <a:buFont typeface="Arial"/>
              <a:buNone/>
            </a:pPr>
            <a:r>
              <a:rPr lang="en-US" sz="1600" dirty="0">
                <a:latin typeface="Times New Roman" panose="02020603050405020304" pitchFamily="18" charset="0"/>
                <a:cs typeface="Times New Roman" panose="02020603050405020304" pitchFamily="18" charset="0"/>
              </a:rPr>
              <a:t>Application Scalability with ECS and Load Balancer:</a:t>
            </a:r>
          </a:p>
          <a:p>
            <a:pPr marL="457200" lvl="0" indent="-317500" defTabSz="914400">
              <a:spcBef>
                <a:spcPts val="1200"/>
              </a:spcBef>
              <a:spcAft>
                <a:spcPts val="0"/>
              </a:spcAft>
              <a:buSzPts val="1400"/>
              <a:buChar char="●"/>
            </a:pPr>
            <a:r>
              <a:rPr lang="en-US" sz="1600" dirty="0">
                <a:latin typeface="Times New Roman" panose="02020603050405020304" pitchFamily="18" charset="0"/>
                <a:cs typeface="Times New Roman" panose="02020603050405020304" pitchFamily="18" charset="0"/>
              </a:rPr>
              <a:t>What We Did: To handle varying loads and ensure that our application could scale seamlessly, we deployed our Flask application on AWS ECS (Elastic Container Service).</a:t>
            </a:r>
          </a:p>
          <a:p>
            <a:pPr marL="457200" lvl="0" indent="-317500" defTabSz="91440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How We Did It: ECS managed our containerized application, automatically adjusting the number of active instances according to the load. The integration with an AWS Load Balancer distributed incoming traffic across these instances, ensuring smooth performance during peak times.</a:t>
            </a:r>
          </a:p>
          <a:p>
            <a:pPr marL="0" lvl="0" indent="0" defTabSz="914400">
              <a:spcBef>
                <a:spcPts val="1200"/>
              </a:spcBef>
              <a:spcAft>
                <a:spcPts val="0"/>
              </a:spcAft>
              <a:buSzPts val="523"/>
              <a:buFont typeface="Arial"/>
              <a:buNone/>
            </a:pPr>
            <a:r>
              <a:rPr lang="en-US" sz="1600" dirty="0">
                <a:latin typeface="Times New Roman" panose="02020603050405020304" pitchFamily="18" charset="0"/>
                <a:cs typeface="Times New Roman" panose="02020603050405020304" pitchFamily="18" charset="0"/>
              </a:rPr>
              <a:t>Security with WAF and Security Groups:</a:t>
            </a:r>
          </a:p>
          <a:p>
            <a:pPr marL="457200" lvl="0" indent="-317500" defTabSz="914400">
              <a:spcBef>
                <a:spcPts val="1200"/>
              </a:spcBef>
              <a:spcAft>
                <a:spcPts val="0"/>
              </a:spcAft>
              <a:buSzPts val="1400"/>
              <a:buChar char="●"/>
            </a:pPr>
            <a:r>
              <a:rPr lang="en-US" sz="1600" dirty="0">
                <a:latin typeface="Times New Roman" panose="02020603050405020304" pitchFamily="18" charset="0"/>
                <a:cs typeface="Times New Roman" panose="02020603050405020304" pitchFamily="18" charset="0"/>
              </a:rPr>
              <a:t>What We Did: We secured our application by using AWS WAF (Web Application Firewall) and Security Groups.</a:t>
            </a:r>
          </a:p>
          <a:p>
            <a:pPr marL="457200" lvl="0" indent="-317500" defTabSz="91440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How We Did It:</a:t>
            </a:r>
          </a:p>
          <a:p>
            <a:pPr marL="914400" lvl="1" indent="-317500" defTabSz="91440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AWS WAF: This protected our app from common web exploits and attacks by defining customizable web security rules.</a:t>
            </a:r>
          </a:p>
          <a:p>
            <a:pPr marL="914400" lvl="1" indent="-317500" defTabSz="91440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Security Groups: These acted as a virtual firewall for our AWS services to control inbound and outbound traffic, ensuring that only authorized traffic could access our application.</a:t>
            </a:r>
          </a:p>
        </p:txBody>
      </p:sp>
      <p:sp>
        <p:nvSpPr>
          <p:cNvPr id="90" name="Google Shape;90;p17"/>
          <p:cNvSpPr txBox="1">
            <a:spLocks noGrp="1"/>
          </p:cNvSpPr>
          <p:nvPr>
            <p:ph type="sldNum" idx="12"/>
          </p:nvPr>
        </p:nvSpPr>
        <p:spPr>
          <a:xfrm>
            <a:off x="8127999" y="4853028"/>
            <a:ext cx="730251" cy="205740"/>
          </a:xfrm>
          <a:prstGeom prst="rect">
            <a:avLst/>
          </a:prstGeom>
        </p:spPr>
        <p:txBody>
          <a:bodyPr spcFirstLastPara="1" vert="horz" lIns="91440" tIns="45720" rIns="91440" bIns="45720" rtlCol="0" anchor="ctr" anchorCtr="0">
            <a:normAutofit lnSpcReduction="10000"/>
          </a:bodyPr>
          <a:lstStyle/>
          <a:p>
            <a:pPr lvl="0" indent="0" defTabSz="914400">
              <a:lnSpc>
                <a:spcPct val="90000"/>
              </a:lnSpc>
              <a:spcBef>
                <a:spcPts val="0"/>
              </a:spcBef>
              <a:spcAft>
                <a:spcPts val="600"/>
              </a:spcAft>
              <a:buNone/>
            </a:pPr>
            <a:fld id="{00000000-1234-1234-1234-123412341234}" type="slidenum">
              <a:rPr lang="en-US" sz="300">
                <a:solidFill>
                  <a:srgbClr val="FFFFFF"/>
                </a:solidFill>
              </a:rPr>
              <a:pPr lvl="0" indent="0" defTabSz="914400">
                <a:lnSpc>
                  <a:spcPct val="90000"/>
                </a:lnSpc>
                <a:spcBef>
                  <a:spcPts val="0"/>
                </a:spcBef>
                <a:spcAft>
                  <a:spcPts val="600"/>
                </a:spcAft>
                <a:buNone/>
              </a:pPr>
              <a:t>5</a:t>
            </a:fld>
            <a:endParaRPr lang="en-US" sz="3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Loan Management Features</a:t>
            </a:r>
            <a:endParaRPr dirty="0">
              <a:latin typeface="Times New Roman" panose="02020603050405020304" pitchFamily="18" charset="0"/>
              <a:cs typeface="Times New Roman" panose="02020603050405020304" pitchFamily="18" charset="0"/>
            </a:endParaRPr>
          </a:p>
        </p:txBody>
      </p:sp>
      <p:sp>
        <p:nvSpPr>
          <p:cNvPr id="96" name="Google Shape;96;p18"/>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Clr>
                <a:schemeClr val="dk1"/>
              </a:buClr>
              <a:buSzPct val="61111"/>
              <a:buFont typeface="Arial"/>
              <a:buNone/>
            </a:pPr>
            <a:r>
              <a:rPr lang="en-GB" dirty="0">
                <a:latin typeface="Times New Roman" panose="02020603050405020304" pitchFamily="18" charset="0"/>
                <a:cs typeface="Times New Roman" panose="02020603050405020304" pitchFamily="18" charset="0"/>
              </a:rPr>
              <a:t>User Submissions:</a:t>
            </a:r>
            <a:endParaRPr dirty="0">
              <a:latin typeface="Times New Roman" panose="02020603050405020304" pitchFamily="18" charset="0"/>
              <a:cs typeface="Times New Roman" panose="02020603050405020304" pitchFamily="18" charset="0"/>
            </a:endParaRPr>
          </a:p>
          <a:p>
            <a:pPr marL="457200" lvl="0" indent="-317182" algn="just" rtl="0">
              <a:spcBef>
                <a:spcPts val="1200"/>
              </a:spcBef>
              <a:spcAft>
                <a:spcPts val="0"/>
              </a:spcAft>
              <a:buSzPct val="100000"/>
              <a:buChar char="●"/>
            </a:pPr>
            <a:r>
              <a:rPr lang="en-GB" dirty="0">
                <a:latin typeface="Times New Roman" panose="02020603050405020304" pitchFamily="18" charset="0"/>
                <a:cs typeface="Times New Roman" panose="02020603050405020304" pitchFamily="18" charset="0"/>
              </a:rPr>
              <a:t>Property Details: Users upload property type, location, valuation, and ownership documentation.</a:t>
            </a:r>
            <a:endParaRPr dirty="0">
              <a:latin typeface="Times New Roman" panose="02020603050405020304" pitchFamily="18" charset="0"/>
              <a:cs typeface="Times New Roman" panose="02020603050405020304" pitchFamily="18" charset="0"/>
            </a:endParaRPr>
          </a:p>
          <a:p>
            <a:pPr marL="457200" lvl="0" indent="-317182" algn="just" rtl="0">
              <a:spcBef>
                <a:spcPts val="0"/>
              </a:spcBef>
              <a:spcAft>
                <a:spcPts val="0"/>
              </a:spcAft>
              <a:buSzPct val="100000"/>
              <a:buChar char="●"/>
            </a:pPr>
            <a:r>
              <a:rPr lang="en-GB" dirty="0">
                <a:latin typeface="Times New Roman" panose="02020603050405020304" pitchFamily="18" charset="0"/>
                <a:cs typeface="Times New Roman" panose="02020603050405020304" pitchFamily="18" charset="0"/>
              </a:rPr>
              <a:t>Bank Details: Users provide bank name, account number, and IFSC code.</a:t>
            </a:r>
            <a:endParaRPr dirty="0">
              <a:latin typeface="Times New Roman" panose="02020603050405020304" pitchFamily="18" charset="0"/>
              <a:cs typeface="Times New Roman" panose="02020603050405020304" pitchFamily="18" charset="0"/>
            </a:endParaRPr>
          </a:p>
          <a:p>
            <a:pPr marL="457200" lvl="0" indent="-317182" algn="just" rtl="0">
              <a:spcBef>
                <a:spcPts val="0"/>
              </a:spcBef>
              <a:spcAft>
                <a:spcPts val="0"/>
              </a:spcAft>
              <a:buSzPct val="100000"/>
              <a:buChar char="●"/>
            </a:pPr>
            <a:r>
              <a:rPr lang="en-GB" dirty="0">
                <a:latin typeface="Times New Roman" panose="02020603050405020304" pitchFamily="18" charset="0"/>
                <a:cs typeface="Times New Roman" panose="02020603050405020304" pitchFamily="18" charset="0"/>
              </a:rPr>
              <a:t>Personal Details: Includes full name, date of birth, income, and contact info.</a:t>
            </a:r>
            <a:endParaRPr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latin typeface="Times New Roman" panose="02020603050405020304" pitchFamily="18" charset="0"/>
                <a:cs typeface="Times New Roman" panose="02020603050405020304" pitchFamily="18" charset="0"/>
              </a:rPr>
              <a:t>Loan Request &amp; Approval:</a:t>
            </a:r>
            <a:endParaRPr dirty="0">
              <a:latin typeface="Times New Roman" panose="02020603050405020304" pitchFamily="18" charset="0"/>
              <a:cs typeface="Times New Roman" panose="02020603050405020304" pitchFamily="18" charset="0"/>
            </a:endParaRPr>
          </a:p>
          <a:p>
            <a:pPr marL="457200" lvl="0" indent="-317182" algn="just" rtl="0">
              <a:spcBef>
                <a:spcPts val="1200"/>
              </a:spcBef>
              <a:spcAft>
                <a:spcPts val="0"/>
              </a:spcAft>
              <a:buSzPct val="100000"/>
              <a:buChar char="●"/>
            </a:pPr>
            <a:r>
              <a:rPr lang="en-GB" dirty="0">
                <a:latin typeface="Times New Roman" panose="02020603050405020304" pitchFamily="18" charset="0"/>
                <a:cs typeface="Times New Roman" panose="02020603050405020304" pitchFamily="18" charset="0"/>
              </a:rPr>
              <a:t>Loan Amount: Users specify the desired borrowing amount.</a:t>
            </a:r>
            <a:endParaRPr dirty="0">
              <a:latin typeface="Times New Roman" panose="02020603050405020304" pitchFamily="18" charset="0"/>
              <a:cs typeface="Times New Roman" panose="02020603050405020304" pitchFamily="18" charset="0"/>
            </a:endParaRPr>
          </a:p>
          <a:p>
            <a:pPr marL="457200" lvl="0" indent="-317182" algn="just" rtl="0">
              <a:spcBef>
                <a:spcPts val="0"/>
              </a:spcBef>
              <a:spcAft>
                <a:spcPts val="0"/>
              </a:spcAft>
              <a:buSzPct val="100000"/>
              <a:buChar char="●"/>
            </a:pPr>
            <a:r>
              <a:rPr lang="en-GB" dirty="0">
                <a:latin typeface="Times New Roman" panose="02020603050405020304" pitchFamily="18" charset="0"/>
                <a:cs typeface="Times New Roman" panose="02020603050405020304" pitchFamily="18" charset="0"/>
              </a:rPr>
              <a:t>Officer Review: Loan officer reviews and either approves or rejects based on risk assessment and criteria compliance.</a:t>
            </a:r>
            <a:endParaRPr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dirty="0">
                <a:latin typeface="Times New Roman" panose="02020603050405020304" pitchFamily="18" charset="0"/>
                <a:cs typeface="Times New Roman" panose="02020603050405020304" pitchFamily="18" charset="0"/>
              </a:rPr>
              <a:t>Post-Approval Management:</a:t>
            </a:r>
            <a:endParaRPr dirty="0">
              <a:latin typeface="Times New Roman" panose="02020603050405020304" pitchFamily="18" charset="0"/>
              <a:cs typeface="Times New Roman" panose="02020603050405020304" pitchFamily="18" charset="0"/>
            </a:endParaRPr>
          </a:p>
          <a:p>
            <a:pPr marL="457200" lvl="0" indent="-317182" algn="just" rtl="0">
              <a:spcBef>
                <a:spcPts val="1200"/>
              </a:spcBef>
              <a:spcAft>
                <a:spcPts val="0"/>
              </a:spcAft>
              <a:buSzPct val="100000"/>
              <a:buChar char="●"/>
            </a:pPr>
            <a:r>
              <a:rPr lang="en-GB" dirty="0">
                <a:latin typeface="Times New Roman" panose="02020603050405020304" pitchFamily="18" charset="0"/>
                <a:cs typeface="Times New Roman" panose="02020603050405020304" pitchFamily="18" charset="0"/>
              </a:rPr>
              <a:t>EMI Payments: Users set up and make monthly </a:t>
            </a:r>
            <a:r>
              <a:rPr lang="en-GB" dirty="0" err="1">
                <a:latin typeface="Times New Roman" panose="02020603050405020304" pitchFamily="18" charset="0"/>
                <a:cs typeface="Times New Roman" panose="02020603050405020304" pitchFamily="18" charset="0"/>
              </a:rPr>
              <a:t>installments</a:t>
            </a:r>
            <a:r>
              <a:rPr lang="en-GB" dirty="0">
                <a:latin typeface="Times New Roman" panose="02020603050405020304" pitchFamily="18" charset="0"/>
                <a:cs typeface="Times New Roman" panose="02020603050405020304" pitchFamily="18" charset="0"/>
              </a:rPr>
              <a:t> via the platform.</a:t>
            </a:r>
            <a:endParaRPr dirty="0">
              <a:latin typeface="Times New Roman" panose="02020603050405020304" pitchFamily="18" charset="0"/>
              <a:cs typeface="Times New Roman" panose="02020603050405020304" pitchFamily="18" charset="0"/>
            </a:endParaRPr>
          </a:p>
          <a:p>
            <a:pPr marL="457200" lvl="0" indent="-317182" algn="just" rtl="0">
              <a:spcBef>
                <a:spcPts val="0"/>
              </a:spcBef>
              <a:spcAft>
                <a:spcPts val="0"/>
              </a:spcAft>
              <a:buSzPct val="100000"/>
              <a:buChar char="●"/>
            </a:pPr>
            <a:r>
              <a:rPr lang="en-GB" dirty="0">
                <a:latin typeface="Times New Roman" panose="02020603050405020304" pitchFamily="18" charset="0"/>
                <a:cs typeface="Times New Roman" panose="02020603050405020304" pitchFamily="18" charset="0"/>
              </a:rPr>
              <a:t>Loan Tracking: Users monitor loan status, payment history, and remaining balance through a dashboard.</a:t>
            </a:r>
            <a:endParaRPr dirty="0">
              <a:latin typeface="Times New Roman" panose="02020603050405020304" pitchFamily="18" charset="0"/>
              <a:cs typeface="Times New Roman" panose="02020603050405020304" pitchFamily="18" charset="0"/>
            </a:endParaRPr>
          </a:p>
        </p:txBody>
      </p:sp>
      <p:sp>
        <p:nvSpPr>
          <p:cNvPr id="97" name="Google Shape;97;p1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AWS Services Used</a:t>
            </a:r>
            <a:endParaRPr dirty="0">
              <a:latin typeface="Times New Roman" panose="02020603050405020304" pitchFamily="18" charset="0"/>
              <a:cs typeface="Times New Roman" panose="02020603050405020304" pitchFamily="18" charset="0"/>
            </a:endParaRPr>
          </a:p>
        </p:txBody>
      </p:sp>
      <p:sp>
        <p:nvSpPr>
          <p:cNvPr id="103" name="Google Shape;103;p19"/>
          <p:cNvSpPr txBox="1">
            <a:spLocks noGrp="1"/>
          </p:cNvSpPr>
          <p:nvPr>
            <p:ph type="body" idx="1"/>
          </p:nvPr>
        </p:nvSpPr>
        <p:spPr>
          <a:xfrm>
            <a:off x="57825" y="622550"/>
            <a:ext cx="8893800" cy="4014000"/>
          </a:xfrm>
          <a:prstGeom prst="rect">
            <a:avLst/>
          </a:prstGeom>
        </p:spPr>
        <p:txBody>
          <a:bodyPr spcFirstLastPara="1" wrap="square" lIns="91425" tIns="91425" rIns="91425" bIns="91425" anchor="t" anchorCtr="0">
            <a:noAutofit/>
          </a:bodyPr>
          <a:lstStyle/>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EC2 MongoDB</a:t>
            </a:r>
            <a:r>
              <a:rPr lang="en-GB" sz="1500" dirty="0">
                <a:latin typeface="Times New Roman" panose="02020603050405020304" pitchFamily="18" charset="0"/>
                <a:cs typeface="Times New Roman" panose="02020603050405020304" pitchFamily="18" charset="0"/>
              </a:rPr>
              <a:t>: Uses Amazon EC2 instances to run MongoDB, a NoSQL database, offering scalable and flexible data management.</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ECR (Elastic Container Registry):</a:t>
            </a:r>
            <a:r>
              <a:rPr lang="en-GB" sz="1500" dirty="0">
                <a:latin typeface="Times New Roman" panose="02020603050405020304" pitchFamily="18" charset="0"/>
                <a:cs typeface="Times New Roman" panose="02020603050405020304" pitchFamily="18" charset="0"/>
              </a:rPr>
              <a:t> A Docker container registry that allows you to easily store, manage, and deploy Docker container images.</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ECS (Elastic Container Service):</a:t>
            </a:r>
            <a:r>
              <a:rPr lang="en-GB" sz="1500" dirty="0">
                <a:latin typeface="Times New Roman" panose="02020603050405020304" pitchFamily="18" charset="0"/>
                <a:cs typeface="Times New Roman" panose="02020603050405020304" pitchFamily="18" charset="0"/>
              </a:rPr>
              <a:t> A container management service that allows you to run applications on a managed cluster of Amazon EC2 instances.</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KMS (Key Management Service):</a:t>
            </a:r>
            <a:r>
              <a:rPr lang="en-GB" sz="1500" dirty="0">
                <a:latin typeface="Times New Roman" panose="02020603050405020304" pitchFamily="18" charset="0"/>
                <a:cs typeface="Times New Roman" panose="02020603050405020304" pitchFamily="18" charset="0"/>
              </a:rPr>
              <a:t> Manages encryption keys used to encrypt your data, providing security and control over keys.</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Secrets Manager</a:t>
            </a:r>
            <a:r>
              <a:rPr lang="en-GB" sz="1500" dirty="0">
                <a:latin typeface="Times New Roman" panose="02020603050405020304" pitchFamily="18" charset="0"/>
                <a:cs typeface="Times New Roman" panose="02020603050405020304" pitchFamily="18" charset="0"/>
              </a:rPr>
              <a:t>: Helps manage, retrieve, and store secrets needed to access applications, services, and IT resources securely.</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WAF (Web Application Firewall):</a:t>
            </a:r>
            <a:r>
              <a:rPr lang="en-GB" sz="1500" dirty="0">
                <a:latin typeface="Times New Roman" panose="02020603050405020304" pitchFamily="18" charset="0"/>
                <a:cs typeface="Times New Roman" panose="02020603050405020304" pitchFamily="18" charset="0"/>
              </a:rPr>
              <a:t> Protects web applications from common web exploits that could affect application availability, compromise security, or consume excessive resources.</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Load Balancer:</a:t>
            </a:r>
            <a:r>
              <a:rPr lang="en-GB" sz="1500" dirty="0">
                <a:latin typeface="Times New Roman" panose="02020603050405020304" pitchFamily="18" charset="0"/>
                <a:cs typeface="Times New Roman" panose="02020603050405020304" pitchFamily="18" charset="0"/>
              </a:rPr>
              <a:t> Automatically distributes incoming application traffic across multiple targets, such as EC2 instances, in multiple Availability Zones, which increases the fault tolerance of your applications.</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CloudWatch</a:t>
            </a:r>
            <a:r>
              <a:rPr lang="en-GB" sz="1500" dirty="0">
                <a:latin typeface="Times New Roman" panose="02020603050405020304" pitchFamily="18" charset="0"/>
                <a:cs typeface="Times New Roman" panose="02020603050405020304" pitchFamily="18" charset="0"/>
              </a:rPr>
              <a:t>: Provides monitoring for AWS cloud resources and the applications you run on AWS, enabling you to collect and track metrics, collect and monitor log files, and set alarms.</a:t>
            </a:r>
            <a:endParaRPr sz="1500" dirty="0">
              <a:latin typeface="Times New Roman" panose="02020603050405020304" pitchFamily="18" charset="0"/>
              <a:cs typeface="Times New Roman" panose="02020603050405020304" pitchFamily="18" charset="0"/>
            </a:endParaRPr>
          </a:p>
          <a:p>
            <a:pPr marL="457200" lvl="0" indent="-316865" algn="just" rtl="0">
              <a:lnSpc>
                <a:spcPct val="105000"/>
              </a:lnSpc>
              <a:spcBef>
                <a:spcPts val="0"/>
              </a:spcBef>
              <a:spcAft>
                <a:spcPts val="0"/>
              </a:spcAft>
              <a:buSzPts val="1390"/>
              <a:buChar char="●"/>
            </a:pPr>
            <a:r>
              <a:rPr lang="en-GB" sz="1500" b="1" dirty="0">
                <a:latin typeface="Times New Roman" panose="02020603050405020304" pitchFamily="18" charset="0"/>
                <a:cs typeface="Times New Roman" panose="02020603050405020304" pitchFamily="18" charset="0"/>
              </a:rPr>
              <a:t>AWS Security Groups</a:t>
            </a:r>
            <a:r>
              <a:rPr lang="en-GB" sz="1500" dirty="0">
                <a:latin typeface="Times New Roman" panose="02020603050405020304" pitchFamily="18" charset="0"/>
                <a:cs typeface="Times New Roman" panose="02020603050405020304" pitchFamily="18" charset="0"/>
              </a:rPr>
              <a:t>: Acts as a virtual firewall for your EC2 instances to control both inbound and outbound traffic at the instance level.</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1200"/>
              </a:spcAft>
              <a:buNone/>
            </a:pPr>
            <a:endParaRPr sz="1390" dirty="0"/>
          </a:p>
        </p:txBody>
      </p:sp>
      <p:sp>
        <p:nvSpPr>
          <p:cNvPr id="104" name="Google Shape;104;p1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Architecture</a:t>
            </a:r>
            <a:endParaRPr dirty="0">
              <a:latin typeface="Times New Roman" panose="02020603050405020304" pitchFamily="18" charset="0"/>
              <a:cs typeface="Times New Roman" panose="02020603050405020304" pitchFamily="18" charset="0"/>
            </a:endParaRPr>
          </a:p>
        </p:txBody>
      </p:sp>
      <p:sp>
        <p:nvSpPr>
          <p:cNvPr id="110" name="Google Shape;110;p20"/>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pic>
        <p:nvPicPr>
          <p:cNvPr id="111" name="Google Shape;111;p20"/>
          <p:cNvPicPr preferRelativeResize="0"/>
          <p:nvPr/>
        </p:nvPicPr>
        <p:blipFill>
          <a:blip r:embed="rId3">
            <a:alphaModFix/>
          </a:blip>
          <a:stretch>
            <a:fillRect/>
          </a:stretch>
        </p:blipFill>
        <p:spPr>
          <a:xfrm>
            <a:off x="1614312" y="882750"/>
            <a:ext cx="5226012" cy="378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1629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Service Implementation - 1</a:t>
            </a:r>
            <a:endParaRPr dirty="0">
              <a:latin typeface="Times New Roman" panose="02020603050405020304" pitchFamily="18" charset="0"/>
              <a:cs typeface="Times New Roman" panose="02020603050405020304" pitchFamily="18" charset="0"/>
            </a:endParaRPr>
          </a:p>
        </p:txBody>
      </p:sp>
      <p:sp>
        <p:nvSpPr>
          <p:cNvPr id="117" name="Google Shape;117;p21"/>
          <p:cNvSpPr txBox="1">
            <a:spLocks noGrp="1"/>
          </p:cNvSpPr>
          <p:nvPr>
            <p:ph type="body" idx="1"/>
          </p:nvPr>
        </p:nvSpPr>
        <p:spPr>
          <a:xfrm>
            <a:off x="311700" y="695825"/>
            <a:ext cx="8520600" cy="38730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Clr>
                <a:schemeClr val="dk1"/>
              </a:buClr>
              <a:buSzPts val="605"/>
              <a:buFont typeface="Arial"/>
              <a:buNone/>
            </a:pPr>
            <a:r>
              <a:rPr lang="en-GB" sz="1500" dirty="0">
                <a:latin typeface="Times New Roman" panose="02020603050405020304" pitchFamily="18" charset="0"/>
                <a:cs typeface="Times New Roman" panose="02020603050405020304" pitchFamily="18" charset="0"/>
              </a:rPr>
              <a:t>AWS EC2 MongoDB:</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We utilized Amazon EC2 instances to deploy MongoDB, configuring these instances to handle our database requirements efficiently. The setup ensured that our MongoDB database was scalable and capable of managing the increasing data volume as user numbers grow.</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Clr>
                <a:schemeClr val="dk1"/>
              </a:buClr>
              <a:buSzPts val="605"/>
              <a:buFont typeface="Arial"/>
              <a:buNone/>
            </a:pPr>
            <a:r>
              <a:rPr lang="en-GB" sz="1500" dirty="0">
                <a:latin typeface="Times New Roman" panose="02020603050405020304" pitchFamily="18" charset="0"/>
                <a:cs typeface="Times New Roman" panose="02020603050405020304" pitchFamily="18" charset="0"/>
              </a:rPr>
              <a:t>AWS ECR (Elastic Container Registry):</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We began by pushing our Docker images, which include the application environment setup and dependencies, to AWS ECR. This provided a reliable and secure repository for our container images, simplifying version control and deployment processes.</a:t>
            </a:r>
            <a:endParaRPr sz="1500" dirty="0">
              <a:latin typeface="Times New Roman" panose="02020603050405020304" pitchFamily="18" charset="0"/>
              <a:cs typeface="Times New Roman" panose="02020603050405020304" pitchFamily="18" charset="0"/>
            </a:endParaRPr>
          </a:p>
          <a:p>
            <a:pPr marL="0" lvl="0" indent="0" algn="just" rtl="0">
              <a:lnSpc>
                <a:spcPct val="105000"/>
              </a:lnSpc>
              <a:spcBef>
                <a:spcPts val="1200"/>
              </a:spcBef>
              <a:spcAft>
                <a:spcPts val="0"/>
              </a:spcAft>
              <a:buClr>
                <a:schemeClr val="dk1"/>
              </a:buClr>
              <a:buSzPts val="605"/>
              <a:buFont typeface="Arial"/>
              <a:buNone/>
            </a:pPr>
            <a:r>
              <a:rPr lang="en-GB" sz="1500" dirty="0">
                <a:latin typeface="Times New Roman" panose="02020603050405020304" pitchFamily="18" charset="0"/>
                <a:cs typeface="Times New Roman" panose="02020603050405020304" pitchFamily="18" charset="0"/>
              </a:rPr>
              <a:t>AWS ECS (Elastic Container Service):</a:t>
            </a:r>
            <a:endParaRPr sz="1500" dirty="0">
              <a:latin typeface="Times New Roman" panose="02020603050405020304" pitchFamily="18" charset="0"/>
              <a:cs typeface="Times New Roman" panose="02020603050405020304" pitchFamily="18" charset="0"/>
            </a:endParaRPr>
          </a:p>
          <a:p>
            <a:pPr marL="457200" lvl="0" indent="-317500" algn="just" rtl="0">
              <a:lnSpc>
                <a:spcPct val="105000"/>
              </a:lnSpc>
              <a:spcBef>
                <a:spcPts val="1200"/>
              </a:spcBef>
              <a:spcAft>
                <a:spcPts val="0"/>
              </a:spcAft>
              <a:buSzPts val="1400"/>
              <a:buChar char="●"/>
            </a:pPr>
            <a:r>
              <a:rPr lang="en-GB" sz="1500" dirty="0">
                <a:latin typeface="Times New Roman" panose="02020603050405020304" pitchFamily="18" charset="0"/>
                <a:cs typeface="Times New Roman" panose="02020603050405020304" pitchFamily="18" charset="0"/>
              </a:rPr>
              <a:t>Implementation: After storing our images in ECR, we used AWS ECS to manage our Docker containers. We set up ECS services and task definitions that dictate how containers should run—such as CPU and memory usage, scaling requirements, and networking settings. This allowed our application to automatically scale based on demand, ensuring high availability and fault tolerance.</a:t>
            </a:r>
            <a:endParaRPr sz="1500" dirty="0">
              <a:latin typeface="Times New Roman" panose="02020603050405020304" pitchFamily="18" charset="0"/>
              <a:cs typeface="Times New Roman" panose="02020603050405020304" pitchFamily="18" charset="0"/>
            </a:endParaRPr>
          </a:p>
        </p:txBody>
      </p:sp>
      <p:sp>
        <p:nvSpPr>
          <p:cNvPr id="118" name="Google Shape;118;p2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1872</Words>
  <Application>Microsoft Office PowerPoint</Application>
  <PresentationFormat>On-screen Show (16:9)</PresentationFormat>
  <Paragraphs>117</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 Display</vt:lpstr>
      <vt:lpstr>Calibri</vt:lpstr>
      <vt:lpstr>Times New Roman</vt:lpstr>
      <vt:lpstr>Aptos</vt:lpstr>
      <vt:lpstr>Wingdings</vt:lpstr>
      <vt:lpstr>Arial</vt:lpstr>
      <vt:lpstr>Office Theme</vt:lpstr>
      <vt:lpstr>     Loan Management System with AWS</vt:lpstr>
      <vt:lpstr>Introduction</vt:lpstr>
      <vt:lpstr>Issues with other platforms</vt:lpstr>
      <vt:lpstr>What and How?</vt:lpstr>
      <vt:lpstr>What and How?</vt:lpstr>
      <vt:lpstr>Loan Management Features</vt:lpstr>
      <vt:lpstr>AWS Services Used</vt:lpstr>
      <vt:lpstr>Architecture</vt:lpstr>
      <vt:lpstr>Service Implementation - 1</vt:lpstr>
      <vt:lpstr>Service Implementation - 2</vt:lpstr>
      <vt:lpstr>Service Implementation - 3</vt:lpstr>
      <vt:lpstr>Learnings</vt:lpstr>
      <vt:lpstr>Challenges</vt:lpstr>
      <vt:lpstr>Implementing KMS</vt:lpstr>
      <vt:lpstr>Storing Application secrets</vt:lpstr>
      <vt:lpstr>ECS setup for Application</vt:lpstr>
      <vt:lpstr>Implementing Load Balancer</vt:lpstr>
      <vt:lpstr>Cloud watch Logs for ECS Containers</vt:lpstr>
      <vt:lpstr>Implementing WAF</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22385_one piece</dc:title>
  <cp:lastModifiedBy>Katyayani</cp:lastModifiedBy>
  <cp:revision>9</cp:revision>
  <dcterms:modified xsi:type="dcterms:W3CDTF">2024-05-05T15:39:41Z</dcterms:modified>
</cp:coreProperties>
</file>