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9" r:id="rId4"/>
    <p:sldId id="281" r:id="rId5"/>
    <p:sldId id="284" r:id="rId6"/>
    <p:sldId id="285" r:id="rId7"/>
    <p:sldId id="282" r:id="rId8"/>
    <p:sldId id="283" r:id="rId9"/>
    <p:sldId id="279" r:id="rId10"/>
    <p:sldId id="280" r:id="rId11"/>
    <p:sldId id="260" r:id="rId12"/>
    <p:sldId id="261" r:id="rId13"/>
    <p:sldId id="258" r:id="rId14"/>
    <p:sldId id="262" r:id="rId15"/>
    <p:sldId id="263" r:id="rId16"/>
    <p:sldId id="264" r:id="rId17"/>
    <p:sldId id="290" r:id="rId18"/>
    <p:sldId id="291" r:id="rId19"/>
    <p:sldId id="292" r:id="rId20"/>
    <p:sldId id="293" r:id="rId21"/>
    <p:sldId id="294" r:id="rId22"/>
    <p:sldId id="295" r:id="rId23"/>
    <p:sldId id="296" r:id="rId24"/>
    <p:sldId id="267" r:id="rId25"/>
    <p:sldId id="270" r:id="rId26"/>
    <p:sldId id="272" r:id="rId27"/>
    <p:sldId id="273" r:id="rId28"/>
    <p:sldId id="271" r:id="rId29"/>
    <p:sldId id="274" r:id="rId30"/>
    <p:sldId id="275" r:id="rId31"/>
    <p:sldId id="297" r:id="rId32"/>
    <p:sldId id="298" r:id="rId33"/>
    <p:sldId id="299" r:id="rId34"/>
    <p:sldId id="300" r:id="rId35"/>
    <p:sldId id="301" r:id="rId36"/>
    <p:sldId id="302" r:id="rId37"/>
    <p:sldId id="303" r:id="rId38"/>
    <p:sldId id="304" r:id="rId39"/>
    <p:sldId id="305" r:id="rId40"/>
    <p:sldId id="306" r:id="rId41"/>
    <p:sldId id="307" r:id="rId42"/>
    <p:sldId id="278" r:id="rId43"/>
    <p:sldId id="286" r:id="rId44"/>
    <p:sldId id="287" r:id="rId45"/>
    <p:sldId id="288"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9FBB4-2BCB-4828-B69E-E21FF9679261}" type="datetimeFigureOut">
              <a:rPr lang="en-US" smtClean="0"/>
              <a:pPr/>
              <a:t>12/25/2013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1C0D9B-2AAE-410E-A909-353347130E27}" type="slidenum">
              <a:rPr lang="en-US" smtClean="0"/>
              <a:pPr/>
              <a:t>‹#›</a:t>
            </a:fld>
            <a:endParaRPr lang="en-US"/>
          </a:p>
        </p:txBody>
      </p:sp>
    </p:spTree>
    <p:extLst>
      <p:ext uri="{BB962C8B-B14F-4D97-AF65-F5344CB8AC3E}">
        <p14:creationId xmlns="" xmlns:p14="http://schemas.microsoft.com/office/powerpoint/2010/main" val="351748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C0D9B-2AAE-410E-A909-353347130E27}" type="slidenum">
              <a:rPr lang="en-US" smtClean="0"/>
              <a:pPr/>
              <a:t>2</a:t>
            </a:fld>
            <a:endParaRPr lang="en-US"/>
          </a:p>
        </p:txBody>
      </p:sp>
    </p:spTree>
    <p:extLst>
      <p:ext uri="{BB962C8B-B14F-4D97-AF65-F5344CB8AC3E}">
        <p14:creationId xmlns="" xmlns:p14="http://schemas.microsoft.com/office/powerpoint/2010/main" val="1760371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msdn.microsoft.com/en-us/library/system.web.mvc.html.inputextensions.radiobutton.aspx" TargetMode="External"/><Relationship Id="rId3" Type="http://schemas.openxmlformats.org/officeDocument/2006/relationships/hyperlink" Target="http://msdn.microsoft.com/en-us/library/system.web.mvc.html.formextensions.beginform.aspx" TargetMode="External"/><Relationship Id="rId7" Type="http://schemas.openxmlformats.org/officeDocument/2006/relationships/hyperlink" Target="http://msdn.microsoft.com/en-us/library/system.web.mvc.html.selectextensions.listbox.aspx" TargetMode="External"/><Relationship Id="rId2" Type="http://schemas.openxmlformats.org/officeDocument/2006/relationships/hyperlink" Target="http://msdn.microsoft.com/en-us/library/system.web.mvc.html.linkextensions.actionlink.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system.web.mvc.html.inputextensions.hidden.aspx" TargetMode="External"/><Relationship Id="rId5" Type="http://schemas.openxmlformats.org/officeDocument/2006/relationships/hyperlink" Target="http://msdn.microsoft.com/en-us/library/system.web.mvc.html.selectextensions.dropdownlist.aspx" TargetMode="External"/><Relationship Id="rId10" Type="http://schemas.openxmlformats.org/officeDocument/2006/relationships/hyperlink" Target="http://msdn.microsoft.com/en-us/library/system.web.mvc.html.inputextensions.textbox.aspx" TargetMode="External"/><Relationship Id="rId4" Type="http://schemas.openxmlformats.org/officeDocument/2006/relationships/hyperlink" Target="http://msdn.microsoft.com/en-us/library/system.web.mvc.html.inputextensions.checkbox.aspx" TargetMode="External"/><Relationship Id="rId9" Type="http://schemas.openxmlformats.org/officeDocument/2006/relationships/hyperlink" Target="http://msdn.microsoft.com/en-us/library/system.web.mvc.html.textareaextensions.textarea.asp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MVC4</a:t>
            </a:r>
            <a:endParaRPr lang="en-US" dirty="0"/>
          </a:p>
        </p:txBody>
      </p:sp>
      <p:sp>
        <p:nvSpPr>
          <p:cNvPr id="3" name="Subtitle 2"/>
          <p:cNvSpPr>
            <a:spLocks noGrp="1"/>
          </p:cNvSpPr>
          <p:nvPr>
            <p:ph type="subTitle" idx="1"/>
          </p:nvPr>
        </p:nvSpPr>
        <p:spPr>
          <a:xfrm>
            <a:off x="1371600" y="4038600"/>
            <a:ext cx="6400800" cy="1752600"/>
          </a:xfrm>
        </p:spPr>
        <p:txBody>
          <a:bodyPr/>
          <a:lstStyle/>
          <a:p>
            <a:r>
              <a:rPr lang="en-US" dirty="0" err="1" smtClean="0"/>
              <a:t>Parameswari.E</a:t>
            </a:r>
            <a:endParaRPr lang="en-US" dirty="0"/>
          </a:p>
        </p:txBody>
      </p:sp>
    </p:spTree>
    <p:extLst>
      <p:ext uri="{BB962C8B-B14F-4D97-AF65-F5344CB8AC3E}">
        <p14:creationId xmlns="" xmlns:p14="http://schemas.microsoft.com/office/powerpoint/2010/main" val="3104567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242316"/>
            <a:ext cx="7882054" cy="646328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1146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 Overview</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MVC framework is defined in the </a:t>
            </a:r>
            <a:r>
              <a:rPr lang="en-US" dirty="0" err="1"/>
              <a:t>System.Web.Mvc</a:t>
            </a:r>
            <a:r>
              <a:rPr lang="en-US" dirty="0"/>
              <a:t> </a:t>
            </a:r>
            <a:r>
              <a:rPr lang="en-US" dirty="0" smtClean="0"/>
              <a:t>assembly.</a:t>
            </a:r>
          </a:p>
          <a:p>
            <a:r>
              <a:rPr lang="en-US" b="1" dirty="0" smtClean="0">
                <a:solidFill>
                  <a:srgbClr val="FF0000"/>
                </a:solidFill>
              </a:rPr>
              <a:t>Models</a:t>
            </a:r>
            <a:r>
              <a:rPr lang="en-US" dirty="0" smtClean="0"/>
              <a:t> –</a:t>
            </a:r>
          </a:p>
          <a:p>
            <a:r>
              <a:rPr lang="en-US" dirty="0" smtClean="0"/>
              <a:t>Model </a:t>
            </a:r>
            <a:r>
              <a:rPr lang="en-US" dirty="0"/>
              <a:t>objects are the parts of the application that implement the logic for the application's data domain. </a:t>
            </a:r>
            <a:endParaRPr lang="en-US" dirty="0" smtClean="0"/>
          </a:p>
          <a:p>
            <a:r>
              <a:rPr lang="en-US" dirty="0" smtClean="0"/>
              <a:t>Often</a:t>
            </a:r>
            <a:r>
              <a:rPr lang="en-US" dirty="0"/>
              <a:t>, model objects retrieve and store model state in a database. </a:t>
            </a:r>
          </a:p>
          <a:p>
            <a:r>
              <a:rPr lang="en-US" dirty="0" smtClean="0"/>
              <a:t>For </a:t>
            </a:r>
            <a:r>
              <a:rPr lang="en-US" dirty="0"/>
              <a:t>example, a Product object might retrieve information from a database, operate on it, and then write updated information back to a Products table in a SQL Server database.</a:t>
            </a:r>
          </a:p>
          <a:p>
            <a:r>
              <a:rPr lang="en-US" dirty="0"/>
              <a:t>In small applications, the model is often a conceptual separation instead of a physical one. </a:t>
            </a:r>
            <a:endParaRPr lang="en-US" dirty="0" smtClean="0"/>
          </a:p>
          <a:p>
            <a:r>
              <a:rPr lang="en-US" dirty="0" smtClean="0"/>
              <a:t>For </a:t>
            </a:r>
            <a:r>
              <a:rPr lang="en-US" dirty="0"/>
              <a:t>example, if the application only reads a dataset and sends it to the view, the application does not have a physical model layer and associated classes. </a:t>
            </a:r>
            <a:endParaRPr lang="en-US" dirty="0" smtClean="0"/>
          </a:p>
          <a:p>
            <a:r>
              <a:rPr lang="en-US" dirty="0" smtClean="0"/>
              <a:t>In </a:t>
            </a:r>
            <a:r>
              <a:rPr lang="en-US" dirty="0"/>
              <a:t>that case, the dataset takes on the role of a model object.</a:t>
            </a:r>
          </a:p>
          <a:p>
            <a:endParaRPr lang="en-US" dirty="0" smtClean="0"/>
          </a:p>
          <a:p>
            <a:endParaRPr lang="en-US" dirty="0"/>
          </a:p>
        </p:txBody>
      </p:sp>
    </p:spTree>
    <p:extLst>
      <p:ext uri="{BB962C8B-B14F-4D97-AF65-F5344CB8AC3E}">
        <p14:creationId xmlns="" xmlns:p14="http://schemas.microsoft.com/office/powerpoint/2010/main" val="93324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 Overview</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solidFill>
                  <a:srgbClr val="FF0000"/>
                </a:solidFill>
              </a:rPr>
              <a:t>Views</a:t>
            </a:r>
          </a:p>
          <a:p>
            <a:r>
              <a:rPr lang="en-US" dirty="0" smtClean="0"/>
              <a:t>Views </a:t>
            </a:r>
            <a:r>
              <a:rPr lang="en-US" dirty="0"/>
              <a:t>are the components that display the application's user interface (UI). </a:t>
            </a:r>
            <a:endParaRPr lang="en-US" dirty="0" smtClean="0"/>
          </a:p>
          <a:p>
            <a:r>
              <a:rPr lang="en-US" dirty="0" smtClean="0"/>
              <a:t>Typically</a:t>
            </a:r>
            <a:r>
              <a:rPr lang="en-US" dirty="0"/>
              <a:t>, this UI is created from the model data</a:t>
            </a:r>
            <a:r>
              <a:rPr lang="en-US" dirty="0" smtClean="0"/>
              <a:t>.</a:t>
            </a:r>
          </a:p>
          <a:p>
            <a:r>
              <a:rPr lang="en-US" dirty="0" smtClean="0"/>
              <a:t>An </a:t>
            </a:r>
            <a:r>
              <a:rPr lang="en-US" dirty="0"/>
              <a:t>example would be an edit view of a Products table that displays text boxes, drop-down lists, and check boxes based on the current state of a Product object.</a:t>
            </a:r>
          </a:p>
          <a:p>
            <a:r>
              <a:rPr lang="en-US" b="1" dirty="0" smtClean="0">
                <a:solidFill>
                  <a:srgbClr val="FF0000"/>
                </a:solidFill>
              </a:rPr>
              <a:t>Controllers</a:t>
            </a:r>
          </a:p>
          <a:p>
            <a:r>
              <a:rPr lang="en-US" dirty="0" smtClean="0"/>
              <a:t>Controllers </a:t>
            </a:r>
            <a:r>
              <a:rPr lang="en-US" dirty="0"/>
              <a:t>are the components that handle user interaction, work with the model, and ultimately select a view to render that displays UI</a:t>
            </a:r>
            <a:r>
              <a:rPr lang="en-US" dirty="0" smtClean="0"/>
              <a:t>.</a:t>
            </a:r>
          </a:p>
          <a:p>
            <a:r>
              <a:rPr lang="en-US" dirty="0" smtClean="0"/>
              <a:t>In </a:t>
            </a:r>
            <a:r>
              <a:rPr lang="en-US" dirty="0"/>
              <a:t>an MVC application, the view only displays information; the controller handles and responds to user input and interaction</a:t>
            </a:r>
            <a:r>
              <a:rPr lang="en-US" dirty="0" smtClean="0"/>
              <a:t>.</a:t>
            </a:r>
          </a:p>
          <a:p>
            <a:r>
              <a:rPr lang="en-US" dirty="0" smtClean="0"/>
              <a:t>For </a:t>
            </a:r>
            <a:r>
              <a:rPr lang="en-US" dirty="0"/>
              <a:t>example, the controller handles query-string values, and passes these values to the model, which in turn might use these values to query the database.</a:t>
            </a:r>
          </a:p>
          <a:p>
            <a:endParaRPr lang="en-US" dirty="0" smtClean="0"/>
          </a:p>
          <a:p>
            <a:endParaRPr lang="en-US" dirty="0"/>
          </a:p>
        </p:txBody>
      </p:sp>
    </p:spTree>
    <p:extLst>
      <p:ext uri="{BB962C8B-B14F-4D97-AF65-F5344CB8AC3E}">
        <p14:creationId xmlns="" xmlns:p14="http://schemas.microsoft.com/office/powerpoint/2010/main" val="111948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1600200"/>
            <a:ext cx="6781800" cy="47377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0000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choose MVC App</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654598172"/>
              </p:ext>
            </p:extLst>
          </p:nvPr>
        </p:nvGraphicFramePr>
        <p:xfrm>
          <a:off x="609600" y="1447800"/>
          <a:ext cx="8077200" cy="4495800"/>
        </p:xfrm>
        <a:graphic>
          <a:graphicData uri="http://schemas.openxmlformats.org/drawingml/2006/table">
            <a:tbl>
              <a:tblPr/>
              <a:tblGrid>
                <a:gridCol w="2692400"/>
                <a:gridCol w="2692400"/>
                <a:gridCol w="2692400"/>
              </a:tblGrid>
              <a:tr h="666044">
                <a:tc>
                  <a:txBody>
                    <a:bodyPr/>
                    <a:lstStyle/>
                    <a:p>
                      <a:endParaRPr lang="en-US" dirty="0"/>
                    </a:p>
                  </a:txBody>
                  <a:tcPr marL="0" marR="0" marT="0" marB="0">
                    <a:lnL>
                      <a:noFill/>
                    </a:lnL>
                    <a:lnR>
                      <a:noFill/>
                    </a:lnR>
                    <a:lnT>
                      <a:noFill/>
                    </a:lnT>
                    <a:lnB>
                      <a:noFill/>
                    </a:lnB>
                  </a:tcPr>
                </a:tc>
                <a:tc>
                  <a:txBody>
                    <a:bodyPr/>
                    <a:lstStyle/>
                    <a:p>
                      <a:endParaRPr lang="en-US"/>
                    </a:p>
                  </a:txBody>
                  <a:tcPr>
                    <a:lnL>
                      <a:noFill/>
                    </a:lnL>
                  </a:tcPr>
                </a:tc>
                <a:tc>
                  <a:txBody>
                    <a:bodyPr/>
                    <a:lstStyle/>
                    <a:p>
                      <a:endParaRPr lang="en-US"/>
                    </a:p>
                  </a:txBody>
                  <a:tcPr/>
                </a:tc>
              </a:tr>
              <a:tr h="666044">
                <a:tc>
                  <a:txBody>
                    <a:bodyPr/>
                    <a:lstStyle/>
                    <a:p>
                      <a:r>
                        <a:rPr lang="en-US"/>
                        <a:t>Scenarios </a:t>
                      </a:r>
                    </a:p>
                  </a:txBody>
                  <a:tcPr anchor="ctr">
                    <a:lnL>
                      <a:noFill/>
                    </a:lnL>
                    <a:lnR>
                      <a:noFill/>
                    </a:lnR>
                    <a:lnT>
                      <a:noFill/>
                    </a:lnT>
                    <a:lnB>
                      <a:noFill/>
                    </a:lnB>
                  </a:tcPr>
                </a:tc>
                <a:tc>
                  <a:txBody>
                    <a:bodyPr/>
                    <a:lstStyle/>
                    <a:p>
                      <a:r>
                        <a:rPr lang="en-US"/>
                        <a:t>What to choose?? </a:t>
                      </a:r>
                    </a:p>
                  </a:txBody>
                  <a:tcPr anchor="ctr">
                    <a:lnL>
                      <a:noFill/>
                    </a:lnL>
                    <a:lnR>
                      <a:noFill/>
                    </a:lnR>
                    <a:lnB>
                      <a:noFill/>
                    </a:lnB>
                  </a:tcPr>
                </a:tc>
                <a:tc>
                  <a:txBody>
                    <a:bodyPr/>
                    <a:lstStyle/>
                    <a:p>
                      <a:r>
                        <a:rPr lang="en-US" dirty="0"/>
                        <a:t>Remarks </a:t>
                      </a:r>
                    </a:p>
                  </a:txBody>
                  <a:tcPr anchor="ctr">
                    <a:lnL>
                      <a:noFill/>
                    </a:lnL>
                    <a:lnR>
                      <a:noFill/>
                    </a:lnR>
                    <a:lnB>
                      <a:noFill/>
                    </a:lnB>
                  </a:tcPr>
                </a:tc>
              </a:tr>
              <a:tr h="3163712">
                <a:tc>
                  <a:txBody>
                    <a:bodyPr/>
                    <a:lstStyle/>
                    <a:p>
                      <a:r>
                        <a:rPr lang="en-US" dirty="0"/>
                        <a:t>Your developers love drag and drop control from the tool box and raw HTML is a nightmare for them </a:t>
                      </a:r>
                    </a:p>
                  </a:txBody>
                  <a:tcPr anchor="ctr">
                    <a:lnL>
                      <a:noFill/>
                    </a:lnL>
                    <a:lnR>
                      <a:noFill/>
                    </a:lnR>
                    <a:lnT>
                      <a:noFill/>
                    </a:lnT>
                    <a:lnB>
                      <a:noFill/>
                    </a:lnB>
                  </a:tcPr>
                </a:tc>
                <a:tc>
                  <a:txBody>
                    <a:bodyPr/>
                    <a:lstStyle/>
                    <a:p>
                      <a:r>
                        <a:rPr lang="en-US" dirty="0"/>
                        <a:t>Web forms </a:t>
                      </a:r>
                    </a:p>
                  </a:txBody>
                  <a:tcPr anchor="ctr">
                    <a:lnL>
                      <a:noFill/>
                    </a:lnL>
                    <a:lnR>
                      <a:noFill/>
                    </a:lnR>
                    <a:lnT>
                      <a:noFill/>
                    </a:lnT>
                    <a:lnB>
                      <a:noFill/>
                    </a:lnB>
                  </a:tcPr>
                </a:tc>
                <a:tc>
                  <a:txBody>
                    <a:bodyPr/>
                    <a:lstStyle/>
                    <a:p>
                      <a:r>
                        <a:rPr lang="en-US" dirty="0"/>
                        <a:t>Classic ASP.NET controls are abstractions of HTML, with “</a:t>
                      </a:r>
                      <a:r>
                        <a:rPr lang="en-US" dirty="0" err="1"/>
                        <a:t>runat</a:t>
                      </a:r>
                      <a:r>
                        <a:rPr lang="en-US" dirty="0"/>
                        <a:t>” server attribute. </a:t>
                      </a:r>
                    </a:p>
                  </a:txBody>
                  <a:tcPr anchor="ctr">
                    <a:lnL>
                      <a:noFill/>
                    </a:lnL>
                    <a:lnR>
                      <a:noFill/>
                    </a:lnR>
                    <a:lnT>
                      <a:noFill/>
                    </a:lnT>
                    <a:lnB>
                      <a:noFill/>
                    </a:lnB>
                  </a:tcPr>
                </a:tc>
              </a:tr>
            </a:tbl>
          </a:graphicData>
        </a:graphic>
      </p:graphicFrame>
    </p:spTree>
    <p:extLst>
      <p:ext uri="{BB962C8B-B14F-4D97-AF65-F5344CB8AC3E}">
        <p14:creationId xmlns="" xmlns:p14="http://schemas.microsoft.com/office/powerpoint/2010/main" val="99176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choose MVC App</a:t>
            </a:r>
          </a:p>
        </p:txBody>
      </p:sp>
      <p:graphicFrame>
        <p:nvGraphicFramePr>
          <p:cNvPr id="4" name="Table 3"/>
          <p:cNvGraphicFramePr>
            <a:graphicFrameLocks noGrp="1"/>
          </p:cNvGraphicFramePr>
          <p:nvPr>
            <p:extLst>
              <p:ext uri="{D42A27DB-BD31-4B8C-83A1-F6EECF244321}">
                <p14:modId xmlns="" xmlns:p14="http://schemas.microsoft.com/office/powerpoint/2010/main" val="4226847028"/>
              </p:ext>
            </p:extLst>
          </p:nvPr>
        </p:nvGraphicFramePr>
        <p:xfrm>
          <a:off x="457200" y="1600200"/>
          <a:ext cx="8153400" cy="5020636"/>
        </p:xfrm>
        <a:graphic>
          <a:graphicData uri="http://schemas.openxmlformats.org/drawingml/2006/table">
            <a:tbl>
              <a:tblPr/>
              <a:tblGrid>
                <a:gridCol w="2717800"/>
                <a:gridCol w="1244600"/>
                <a:gridCol w="4191000"/>
              </a:tblGrid>
              <a:tr h="246191">
                <a:tc>
                  <a:txBody>
                    <a:bodyPr/>
                    <a:lstStyle/>
                    <a:p>
                      <a:endParaRPr lang="en-US" sz="1600"/>
                    </a:p>
                  </a:txBody>
                  <a:tcPr marL="0" marR="0" marT="0" marB="0">
                    <a:lnL>
                      <a:noFill/>
                    </a:lnL>
                    <a:lnR>
                      <a:noFill/>
                    </a:lnR>
                    <a:lnT>
                      <a:noFill/>
                    </a:lnT>
                    <a:lnB>
                      <a:noFill/>
                    </a:lnB>
                  </a:tcPr>
                </a:tc>
                <a:tc>
                  <a:txBody>
                    <a:bodyPr/>
                    <a:lstStyle/>
                    <a:p>
                      <a:endParaRPr lang="en-US" sz="1600" dirty="0"/>
                    </a:p>
                  </a:txBody>
                  <a:tcPr marL="36208" marR="36208" marT="18104" marB="18104">
                    <a:lnL>
                      <a:noFill/>
                    </a:lnL>
                  </a:tcPr>
                </a:tc>
                <a:tc>
                  <a:txBody>
                    <a:bodyPr/>
                    <a:lstStyle/>
                    <a:p>
                      <a:endParaRPr lang="en-US" sz="1600"/>
                    </a:p>
                  </a:txBody>
                  <a:tcPr marL="36208" marR="36208" marT="18104" marB="18104"/>
                </a:tc>
              </a:tr>
              <a:tr h="4740588">
                <a:tc>
                  <a:txBody>
                    <a:bodyPr/>
                    <a:lstStyle/>
                    <a:p>
                      <a:r>
                        <a:rPr lang="en-US" sz="1600" dirty="0"/>
                        <a:t>Your Application demands fancy visual controls to display data. Even if it requires something like </a:t>
                      </a:r>
                      <a:r>
                        <a:rPr lang="en-US" sz="1600" dirty="0" err="1"/>
                        <a:t>Gridview</a:t>
                      </a:r>
                      <a:r>
                        <a:rPr lang="en-US" sz="1600" dirty="0"/>
                        <a:t> </a:t>
                      </a:r>
                    </a:p>
                  </a:txBody>
                  <a:tcPr marL="36208" marR="36208" marT="18104" marB="18104" anchor="ctr">
                    <a:lnL>
                      <a:noFill/>
                    </a:lnL>
                    <a:lnR>
                      <a:noFill/>
                    </a:lnR>
                    <a:lnT>
                      <a:noFill/>
                    </a:lnT>
                    <a:lnB>
                      <a:noFill/>
                    </a:lnB>
                  </a:tcPr>
                </a:tc>
                <a:tc>
                  <a:txBody>
                    <a:bodyPr/>
                    <a:lstStyle/>
                    <a:p>
                      <a:r>
                        <a:rPr lang="en-US" sz="1600" dirty="0"/>
                        <a:t>Web </a:t>
                      </a:r>
                      <a:r>
                        <a:rPr lang="en-US" sz="1600" dirty="0" err="1"/>
                        <a:t>froms</a:t>
                      </a:r>
                      <a:r>
                        <a:rPr lang="en-US" sz="1600" dirty="0"/>
                        <a:t> </a:t>
                      </a:r>
                    </a:p>
                  </a:txBody>
                  <a:tcPr marL="36208" marR="36208" marT="18104" marB="18104" anchor="ctr">
                    <a:lnL>
                      <a:noFill/>
                    </a:lnL>
                    <a:lnR>
                      <a:noFill/>
                    </a:lnR>
                    <a:lnB>
                      <a:noFill/>
                    </a:lnB>
                  </a:tcPr>
                </a:tc>
                <a:tc>
                  <a:txBody>
                    <a:bodyPr/>
                    <a:lstStyle/>
                    <a:p>
                      <a:pPr>
                        <a:buFont typeface="Arial"/>
                        <a:buChar char="•"/>
                      </a:pPr>
                      <a:r>
                        <a:rPr lang="en-US" sz="1600" dirty="0"/>
                        <a:t>MVC only has HTML helpers. Some of those are: </a:t>
                      </a:r>
                      <a:r>
                        <a:rPr lang="en-US" sz="1600" dirty="0" err="1">
                          <a:hlinkClick r:id="rId2"/>
                        </a:rPr>
                        <a:t>ActionLink</a:t>
                      </a:r>
                      <a:r>
                        <a:rPr lang="en-US" sz="1600" dirty="0"/>
                        <a:t> — Links to an action method </a:t>
                      </a:r>
                    </a:p>
                    <a:p>
                      <a:pPr>
                        <a:buFont typeface="Arial"/>
                        <a:buChar char="•"/>
                      </a:pPr>
                      <a:r>
                        <a:rPr lang="en-US" sz="1600" dirty="0" err="1">
                          <a:hlinkClick r:id="rId3"/>
                        </a:rPr>
                        <a:t>BeginForm</a:t>
                      </a:r>
                      <a:r>
                        <a:rPr lang="en-US" sz="1600" dirty="0"/>
                        <a:t> — Marks the start of a form and links to the action method that renders the form </a:t>
                      </a:r>
                    </a:p>
                    <a:p>
                      <a:pPr>
                        <a:buFont typeface="Arial"/>
                        <a:buChar char="•"/>
                      </a:pPr>
                      <a:r>
                        <a:rPr lang="en-US" sz="1600" dirty="0" err="1">
                          <a:hlinkClick r:id="rId4"/>
                        </a:rPr>
                        <a:t>CheckBox</a:t>
                      </a:r>
                      <a:r>
                        <a:rPr lang="en-US" sz="1600" dirty="0"/>
                        <a:t> * — Renders a check box </a:t>
                      </a:r>
                    </a:p>
                    <a:p>
                      <a:pPr>
                        <a:buFont typeface="Arial"/>
                        <a:buChar char="•"/>
                      </a:pPr>
                      <a:r>
                        <a:rPr lang="en-US" sz="1600" dirty="0" err="1">
                          <a:hlinkClick r:id="rId5"/>
                        </a:rPr>
                        <a:t>DropDownList</a:t>
                      </a:r>
                      <a:r>
                        <a:rPr lang="en-US" sz="1600" dirty="0"/>
                        <a:t> * — Renders a drop-down list </a:t>
                      </a:r>
                    </a:p>
                    <a:p>
                      <a:pPr>
                        <a:buFont typeface="Arial"/>
                        <a:buChar char="•"/>
                      </a:pPr>
                      <a:r>
                        <a:rPr lang="en-US" sz="1600" dirty="0">
                          <a:hlinkClick r:id="rId6"/>
                        </a:rPr>
                        <a:t>Hidden</a:t>
                      </a:r>
                      <a:r>
                        <a:rPr lang="en-US" sz="1600" dirty="0"/>
                        <a:t> — Embeds information in the form that is not rendered for the user to see </a:t>
                      </a:r>
                    </a:p>
                    <a:p>
                      <a:pPr>
                        <a:buFont typeface="Arial"/>
                        <a:buChar char="•"/>
                      </a:pPr>
                      <a:r>
                        <a:rPr lang="en-US" sz="1600" dirty="0" err="1">
                          <a:hlinkClick r:id="rId7"/>
                        </a:rPr>
                        <a:t>ListBox</a:t>
                      </a:r>
                      <a:r>
                        <a:rPr lang="en-US" sz="1600" dirty="0"/>
                        <a:t> — Renders a list box </a:t>
                      </a:r>
                    </a:p>
                    <a:p>
                      <a:pPr>
                        <a:buFont typeface="Arial"/>
                        <a:buChar char="•"/>
                      </a:pPr>
                      <a:r>
                        <a:rPr lang="en-US" sz="1600" dirty="0" err="1">
                          <a:hlinkClick r:id="rId8"/>
                        </a:rPr>
                        <a:t>RadioButton</a:t>
                      </a:r>
                      <a:r>
                        <a:rPr lang="en-US" sz="1600" dirty="0"/>
                        <a:t> * — Renders a radio button </a:t>
                      </a:r>
                    </a:p>
                    <a:p>
                      <a:pPr>
                        <a:buFont typeface="Arial"/>
                        <a:buChar char="•"/>
                      </a:pPr>
                      <a:r>
                        <a:rPr lang="en-US" sz="1600" dirty="0" err="1">
                          <a:hlinkClick r:id="rId9"/>
                        </a:rPr>
                        <a:t>TextArea</a:t>
                      </a:r>
                      <a:r>
                        <a:rPr lang="en-US" sz="1600" dirty="0"/>
                        <a:t> — Renders a text area (multi-line text box) </a:t>
                      </a:r>
                    </a:p>
                    <a:p>
                      <a:pPr>
                        <a:buFont typeface="Arial"/>
                        <a:buChar char="•"/>
                      </a:pPr>
                      <a:r>
                        <a:rPr lang="en-US" sz="1600" dirty="0" err="1">
                          <a:hlinkClick r:id="rId10"/>
                        </a:rPr>
                        <a:t>TextBox</a:t>
                      </a:r>
                      <a:r>
                        <a:rPr lang="en-US" sz="1600" dirty="0"/>
                        <a:t> * — Renders a text box </a:t>
                      </a:r>
                    </a:p>
                    <a:p>
                      <a:r>
                        <a:rPr lang="en-US" sz="1600" dirty="0"/>
                        <a:t>And you don’t have much choice. We never want a for loop around HTML controls to achieve the </a:t>
                      </a:r>
                      <a:r>
                        <a:rPr lang="en-US" sz="1600" dirty="0" err="1"/>
                        <a:t>gridview</a:t>
                      </a:r>
                      <a:r>
                        <a:rPr lang="en-US" sz="1600" dirty="0"/>
                        <a:t> functionality. </a:t>
                      </a:r>
                    </a:p>
                  </a:txBody>
                  <a:tcPr marL="36208" marR="36208" marT="18104" marB="18104" anchor="ctr">
                    <a:lnL>
                      <a:noFill/>
                    </a:lnL>
                    <a:lnR>
                      <a:noFill/>
                    </a:lnR>
                    <a:lnB>
                      <a:noFill/>
                    </a:lnB>
                  </a:tcPr>
                </a:tc>
              </a:tr>
            </a:tbl>
          </a:graphicData>
        </a:graphic>
      </p:graphicFrame>
    </p:spTree>
    <p:extLst>
      <p:ext uri="{BB962C8B-B14F-4D97-AF65-F5344CB8AC3E}">
        <p14:creationId xmlns="" xmlns:p14="http://schemas.microsoft.com/office/powerpoint/2010/main" val="254441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choose MVC App</a:t>
            </a:r>
          </a:p>
        </p:txBody>
      </p:sp>
      <p:graphicFrame>
        <p:nvGraphicFramePr>
          <p:cNvPr id="4" name="Table 3"/>
          <p:cNvGraphicFramePr>
            <a:graphicFrameLocks noGrp="1"/>
          </p:cNvGraphicFramePr>
          <p:nvPr>
            <p:extLst>
              <p:ext uri="{D42A27DB-BD31-4B8C-83A1-F6EECF244321}">
                <p14:modId xmlns="" xmlns:p14="http://schemas.microsoft.com/office/powerpoint/2010/main" val="3612640220"/>
              </p:ext>
            </p:extLst>
          </p:nvPr>
        </p:nvGraphicFramePr>
        <p:xfrm>
          <a:off x="457200" y="1752600"/>
          <a:ext cx="8229600" cy="4847210"/>
        </p:xfrm>
        <a:graphic>
          <a:graphicData uri="http://schemas.openxmlformats.org/drawingml/2006/table">
            <a:tbl>
              <a:tblPr/>
              <a:tblGrid>
                <a:gridCol w="2743200"/>
                <a:gridCol w="1828800"/>
                <a:gridCol w="3657600"/>
              </a:tblGrid>
              <a:tr h="220779">
                <a:tc>
                  <a:txBody>
                    <a:bodyPr/>
                    <a:lstStyle/>
                    <a:p>
                      <a:endParaRPr lang="en-US" sz="1800" dirty="0"/>
                    </a:p>
                  </a:txBody>
                  <a:tcPr marL="0" marR="0" marT="0" marB="0">
                    <a:lnL>
                      <a:noFill/>
                    </a:lnL>
                    <a:lnR>
                      <a:noFill/>
                    </a:lnR>
                    <a:lnT>
                      <a:noFill/>
                    </a:lnT>
                    <a:lnB>
                      <a:noFill/>
                    </a:lnB>
                  </a:tcPr>
                </a:tc>
                <a:tc>
                  <a:txBody>
                    <a:bodyPr/>
                    <a:lstStyle/>
                    <a:p>
                      <a:endParaRPr lang="en-US" sz="1800" dirty="0"/>
                    </a:p>
                  </a:txBody>
                  <a:tcPr marL="55195" marR="55195" marT="27597" marB="27597">
                    <a:lnL>
                      <a:noFill/>
                    </a:lnL>
                  </a:tcPr>
                </a:tc>
                <a:tc>
                  <a:txBody>
                    <a:bodyPr/>
                    <a:lstStyle/>
                    <a:p>
                      <a:endParaRPr lang="en-US" sz="1800"/>
                    </a:p>
                  </a:txBody>
                  <a:tcPr marL="55195" marR="55195" marT="27597" marB="27597"/>
                </a:tc>
              </a:tr>
              <a:tr h="1711035">
                <a:tc>
                  <a:txBody>
                    <a:bodyPr/>
                    <a:lstStyle/>
                    <a:p>
                      <a:r>
                        <a:rPr lang="en-US" sz="1800"/>
                        <a:t>You want to achieve Separation of Controls build into the system/framework and you don’t need to bother </a:t>
                      </a:r>
                    </a:p>
                  </a:txBody>
                  <a:tcPr marL="55195" marR="55195" marT="27597" marB="27597" anchor="ctr">
                    <a:lnL>
                      <a:noFill/>
                    </a:lnL>
                    <a:lnR>
                      <a:noFill/>
                    </a:lnR>
                    <a:lnT>
                      <a:noFill/>
                    </a:lnT>
                    <a:lnB>
                      <a:noFill/>
                    </a:lnB>
                  </a:tcPr>
                </a:tc>
                <a:tc>
                  <a:txBody>
                    <a:bodyPr/>
                    <a:lstStyle/>
                    <a:p>
                      <a:r>
                        <a:rPr lang="en-US" sz="1800"/>
                        <a:t>MVC </a:t>
                      </a:r>
                    </a:p>
                  </a:txBody>
                  <a:tcPr marL="55195" marR="55195" marT="27597" marB="27597" anchor="ctr">
                    <a:lnL>
                      <a:noFill/>
                    </a:lnL>
                    <a:lnR>
                      <a:noFill/>
                    </a:lnR>
                    <a:lnB>
                      <a:noFill/>
                    </a:lnB>
                  </a:tcPr>
                </a:tc>
                <a:tc>
                  <a:txBody>
                    <a:bodyPr/>
                    <a:lstStyle/>
                    <a:p>
                      <a:r>
                        <a:rPr lang="en-US" sz="1800"/>
                        <a:t>SOC is in the architecture of this framework. With web forms, you can achieve SOC but you need to do that on your own with some best practices while writing your code. </a:t>
                      </a:r>
                    </a:p>
                  </a:txBody>
                  <a:tcPr marL="55195" marR="55195" marT="27597" marB="27597" anchor="ctr">
                    <a:lnL>
                      <a:noFill/>
                    </a:lnL>
                    <a:lnR>
                      <a:noFill/>
                    </a:lnR>
                    <a:lnB>
                      <a:noFill/>
                    </a:lnB>
                  </a:tcPr>
                </a:tc>
              </a:tr>
              <a:tr h="1214283">
                <a:tc>
                  <a:txBody>
                    <a:bodyPr/>
                    <a:lstStyle/>
                    <a:p>
                      <a:r>
                        <a:rPr lang="en-US" sz="1800"/>
                        <a:t>You want to test each and every component of your application right from the beginning, without connecting to databases </a:t>
                      </a:r>
                    </a:p>
                  </a:txBody>
                  <a:tcPr marL="55195" marR="55195" marT="27597" marB="27597" anchor="ctr">
                    <a:lnL>
                      <a:noFill/>
                    </a:lnL>
                    <a:lnR>
                      <a:noFill/>
                    </a:lnR>
                    <a:lnT>
                      <a:noFill/>
                    </a:lnT>
                    <a:lnB>
                      <a:noFill/>
                    </a:lnB>
                  </a:tcPr>
                </a:tc>
                <a:tc>
                  <a:txBody>
                    <a:bodyPr/>
                    <a:lstStyle/>
                    <a:p>
                      <a:r>
                        <a:rPr lang="en-US" sz="1800"/>
                        <a:t>MVC </a:t>
                      </a:r>
                    </a:p>
                  </a:txBody>
                  <a:tcPr marL="55195" marR="55195" marT="27597" marB="27597" anchor="ctr">
                    <a:lnL>
                      <a:noFill/>
                    </a:lnL>
                    <a:lnR>
                      <a:noFill/>
                    </a:lnR>
                    <a:lnT>
                      <a:noFill/>
                    </a:lnT>
                    <a:lnB>
                      <a:noFill/>
                    </a:lnB>
                  </a:tcPr>
                </a:tc>
                <a:tc>
                  <a:txBody>
                    <a:bodyPr/>
                    <a:lstStyle/>
                    <a:p>
                      <a:r>
                        <a:rPr lang="en-US" sz="1800"/>
                        <a:t>MVC was designed by keeping testability in mind. </a:t>
                      </a:r>
                    </a:p>
                  </a:txBody>
                  <a:tcPr marL="55195" marR="55195" marT="27597" marB="27597" anchor="ctr">
                    <a:lnL>
                      <a:noFill/>
                    </a:lnL>
                    <a:lnR>
                      <a:noFill/>
                    </a:lnR>
                    <a:lnT>
                      <a:noFill/>
                    </a:lnT>
                    <a:lnB>
                      <a:noFill/>
                    </a:lnB>
                  </a:tcPr>
                </a:tc>
              </a:tr>
              <a:tr h="1379867">
                <a:tc>
                  <a:txBody>
                    <a:bodyPr/>
                    <a:lstStyle/>
                    <a:p>
                      <a:r>
                        <a:rPr lang="en-US" sz="1800"/>
                        <a:t>Let me know if I missed any major one. </a:t>
                      </a:r>
                    </a:p>
                  </a:txBody>
                  <a:tcPr marL="55195" marR="55195" marT="27597" marB="27597" anchor="ctr">
                    <a:lnL>
                      <a:noFill/>
                    </a:lnL>
                    <a:lnR>
                      <a:noFill/>
                    </a:lnR>
                    <a:lnT>
                      <a:noFill/>
                    </a:lnT>
                    <a:lnB>
                      <a:noFill/>
                    </a:lnB>
                  </a:tcPr>
                </a:tc>
                <a:tc>
                  <a:txBody>
                    <a:bodyPr/>
                    <a:lstStyle/>
                    <a:p>
                      <a:endParaRPr lang="en-US" sz="1800"/>
                    </a:p>
                  </a:txBody>
                  <a:tcPr marL="55195" marR="55195" marT="27597" marB="27597" anchor="ctr">
                    <a:lnL>
                      <a:noFill/>
                    </a:lnL>
                    <a:lnR>
                      <a:noFill/>
                    </a:lnR>
                    <a:lnT>
                      <a:noFill/>
                    </a:lnT>
                    <a:lnB>
                      <a:noFill/>
                    </a:lnB>
                  </a:tcPr>
                </a:tc>
                <a:tc>
                  <a:txBody>
                    <a:bodyPr/>
                    <a:lstStyle/>
                    <a:p>
                      <a:r>
                        <a:rPr lang="en-US" sz="1800" dirty="0"/>
                        <a:t>Web forms is mature and MVC is young which lacks component model. But needless to say it leads you towards a good code design. </a:t>
                      </a:r>
                    </a:p>
                  </a:txBody>
                  <a:tcPr marL="55195" marR="55195" marT="27597" marB="27597" anchor="ctr">
                    <a:lnL>
                      <a:noFill/>
                    </a:lnL>
                    <a:lnR>
                      <a:noFill/>
                    </a:lnR>
                    <a:lnT>
                      <a:noFill/>
                    </a:lnT>
                    <a:lnB>
                      <a:noFill/>
                    </a:lnB>
                  </a:tcPr>
                </a:tc>
              </a:tr>
            </a:tbl>
          </a:graphicData>
        </a:graphic>
      </p:graphicFrame>
    </p:spTree>
    <p:extLst>
      <p:ext uri="{BB962C8B-B14F-4D97-AF65-F5344CB8AC3E}">
        <p14:creationId xmlns="" xmlns:p14="http://schemas.microsoft.com/office/powerpoint/2010/main" val="2397296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MVC1</a:t>
            </a:r>
            <a:endParaRPr lang="en-US" dirty="0"/>
          </a:p>
        </p:txBody>
      </p:sp>
      <p:sp>
        <p:nvSpPr>
          <p:cNvPr id="3" name="Content Placeholder 2"/>
          <p:cNvSpPr>
            <a:spLocks noGrp="1"/>
          </p:cNvSpPr>
          <p:nvPr>
            <p:ph idx="1"/>
          </p:nvPr>
        </p:nvSpPr>
        <p:spPr/>
        <p:txBody>
          <a:bodyPr>
            <a:normAutofit/>
          </a:bodyPr>
          <a:lstStyle/>
          <a:p>
            <a:r>
              <a:rPr lang="en-US" dirty="0" smtClean="0"/>
              <a:t>ASP.NET MVC 1 </a:t>
            </a:r>
            <a:r>
              <a:rPr lang="en-US" dirty="0" smtClean="0"/>
              <a:t>Overview In </a:t>
            </a:r>
            <a:r>
              <a:rPr lang="en-US" dirty="0" smtClean="0"/>
              <a:t>February 2007, Scott Guthrie (“</a:t>
            </a:r>
            <a:r>
              <a:rPr lang="en-US" dirty="0" err="1" smtClean="0"/>
              <a:t>ScottGu</a:t>
            </a:r>
            <a:r>
              <a:rPr lang="en-US" dirty="0" smtClean="0"/>
              <a:t>”) of Microsoft sketched out the core of ASP.NET </a:t>
            </a:r>
            <a:r>
              <a:rPr lang="en-US" dirty="0" smtClean="0"/>
              <a:t>MVC while  flying </a:t>
            </a:r>
            <a:r>
              <a:rPr lang="en-US" dirty="0" smtClean="0"/>
              <a:t>on a plane to a conference on the East Coast of the United States.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ASP.NET MVC 2 was released just one year later, in March 2010. Some of the main features </a:t>
            </a:r>
            <a:r>
              <a:rPr lang="en-US" dirty="0" smtClean="0"/>
              <a:t>in MVC </a:t>
            </a:r>
            <a:r>
              <a:rPr lang="en-US" dirty="0" smtClean="0"/>
              <a:t>2 included:</a:t>
            </a:r>
          </a:p>
          <a:p>
            <a:r>
              <a:rPr lang="en-US" dirty="0" smtClean="0"/>
              <a:t>UI </a:t>
            </a:r>
            <a:r>
              <a:rPr lang="en-US" dirty="0" smtClean="0"/>
              <a:t>helpers with automatic scaffolding with customizable templates</a:t>
            </a:r>
          </a:p>
          <a:p>
            <a:r>
              <a:rPr lang="en-US" dirty="0" smtClean="0"/>
              <a:t>Attribute-based </a:t>
            </a:r>
            <a:r>
              <a:rPr lang="en-US" dirty="0" smtClean="0"/>
              <a:t>model validation on both client and server</a:t>
            </a:r>
          </a:p>
          <a:p>
            <a:r>
              <a:rPr lang="en-US" dirty="0" smtClean="0"/>
              <a:t>Strongly </a:t>
            </a:r>
            <a:r>
              <a:rPr lang="en-US" dirty="0" smtClean="0"/>
              <a:t>typed HTML helpers</a:t>
            </a:r>
          </a:p>
          <a:p>
            <a:r>
              <a:rPr lang="en-US" dirty="0" smtClean="0"/>
              <a:t>Improved </a:t>
            </a:r>
            <a:r>
              <a:rPr lang="en-US" dirty="0" smtClean="0"/>
              <a:t>Visual Studio tooling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3 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ASP.NET MVC 3 shipped just 10 months after MVC 2, driven by the release date for Web Matrix.</a:t>
            </a:r>
          </a:p>
          <a:p>
            <a:r>
              <a:rPr lang="en-US" dirty="0" smtClean="0"/>
              <a:t>The </a:t>
            </a:r>
            <a:r>
              <a:rPr lang="en-US" dirty="0" smtClean="0"/>
              <a:t>Razor view engine</a:t>
            </a:r>
          </a:p>
          <a:p>
            <a:r>
              <a:rPr lang="en-US" dirty="0" smtClean="0"/>
              <a:t>Support </a:t>
            </a:r>
            <a:r>
              <a:rPr lang="en-US" dirty="0" smtClean="0"/>
              <a:t>for .NET 4 Data Annotations</a:t>
            </a:r>
          </a:p>
          <a:p>
            <a:r>
              <a:rPr lang="en-US" dirty="0" smtClean="0"/>
              <a:t>Improved </a:t>
            </a:r>
            <a:r>
              <a:rPr lang="en-US" dirty="0" smtClean="0"/>
              <a:t>model validation</a:t>
            </a:r>
          </a:p>
          <a:p>
            <a:r>
              <a:rPr lang="en-US" dirty="0" smtClean="0"/>
              <a:t>Greater </a:t>
            </a:r>
            <a:r>
              <a:rPr lang="en-US" dirty="0" smtClean="0"/>
              <a:t>control and </a:t>
            </a:r>
            <a:r>
              <a:rPr lang="en-US" dirty="0" smtClean="0"/>
              <a:t>flexibility </a:t>
            </a:r>
            <a:r>
              <a:rPr lang="en-US" dirty="0" smtClean="0"/>
              <a:t>with support for dependency resolution and global </a:t>
            </a:r>
            <a:r>
              <a:rPr lang="en-US" dirty="0" smtClean="0"/>
              <a:t>action filters</a:t>
            </a:r>
            <a:endParaRPr lang="en-US" dirty="0" smtClean="0"/>
          </a:p>
          <a:p>
            <a:r>
              <a:rPr lang="en-US" dirty="0" smtClean="0"/>
              <a:t>Better </a:t>
            </a:r>
            <a:r>
              <a:rPr lang="en-US" dirty="0" smtClean="0"/>
              <a:t>JavaScript support with unobtrusive JavaScript, </a:t>
            </a:r>
            <a:r>
              <a:rPr lang="en-US" dirty="0" err="1" smtClean="0"/>
              <a:t>jQuery</a:t>
            </a:r>
            <a:r>
              <a:rPr lang="en-US" dirty="0" smtClean="0"/>
              <a:t> Validation, and JSON binding</a:t>
            </a:r>
          </a:p>
          <a:p>
            <a:r>
              <a:rPr lang="en-US" dirty="0" smtClean="0"/>
              <a:t>Use </a:t>
            </a:r>
            <a:r>
              <a:rPr lang="en-US" dirty="0" smtClean="0"/>
              <a:t>of </a:t>
            </a:r>
            <a:r>
              <a:rPr lang="en-US" dirty="0" err="1" smtClean="0"/>
              <a:t>NuGet</a:t>
            </a:r>
            <a:r>
              <a:rPr lang="en-US" dirty="0" smtClean="0"/>
              <a:t> to deliver software and manage dependencies throughout the platform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371600"/>
            <a:ext cx="8229600" cy="5029200"/>
          </a:xfrm>
        </p:spPr>
        <p:txBody>
          <a:bodyPr>
            <a:normAutofit fontScale="85000" lnSpcReduction="20000"/>
          </a:bodyPr>
          <a:lstStyle/>
          <a:p>
            <a:r>
              <a:rPr lang="en-US" dirty="0"/>
              <a:t>The Model-View-Controller (MVC) architectural pattern separates an application into three main components: </a:t>
            </a:r>
            <a:endParaRPr lang="en-US" dirty="0" smtClean="0"/>
          </a:p>
          <a:p>
            <a:pPr lvl="1"/>
            <a:r>
              <a:rPr lang="en-US" dirty="0" smtClean="0"/>
              <a:t>Model</a:t>
            </a:r>
          </a:p>
          <a:p>
            <a:pPr lvl="1"/>
            <a:r>
              <a:rPr lang="en-US" dirty="0" smtClean="0"/>
              <a:t>View and</a:t>
            </a:r>
          </a:p>
          <a:p>
            <a:pPr lvl="1"/>
            <a:r>
              <a:rPr lang="en-US" dirty="0" smtClean="0"/>
              <a:t>Controller</a:t>
            </a:r>
            <a:r>
              <a:rPr lang="en-US" dirty="0"/>
              <a:t>. </a:t>
            </a:r>
            <a:endParaRPr lang="en-US" dirty="0" smtClean="0"/>
          </a:p>
          <a:p>
            <a:r>
              <a:rPr lang="en-US" dirty="0" smtClean="0"/>
              <a:t>The </a:t>
            </a:r>
            <a:r>
              <a:rPr lang="en-US" dirty="0"/>
              <a:t>ASP.NET MVC framework provides an alternative to the ASP.NET Web Forms pattern for creating Web applications. </a:t>
            </a:r>
            <a:endParaRPr lang="en-US" dirty="0" smtClean="0"/>
          </a:p>
          <a:p>
            <a:r>
              <a:rPr lang="en-US" dirty="0" smtClean="0"/>
              <a:t>The </a:t>
            </a:r>
            <a:r>
              <a:rPr lang="en-US" dirty="0"/>
              <a:t>ASP.NET MVC framework is a lightweight, highly testable presentation framework that (as with Web Forms-based applications) is integrated with existing ASP.NET features, such as master pages and membership-based authentication. </a:t>
            </a:r>
            <a:endParaRPr lang="en-US" dirty="0" smtClean="0"/>
          </a:p>
        </p:txBody>
      </p:sp>
    </p:spTree>
    <p:extLst>
      <p:ext uri="{BB962C8B-B14F-4D97-AF65-F5344CB8AC3E}">
        <p14:creationId xmlns="" xmlns:p14="http://schemas.microsoft.com/office/powerpoint/2010/main" val="3509925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MVC 4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MVC 4 release is building on a pretty mature base and is able to focus on some more </a:t>
            </a:r>
            <a:r>
              <a:rPr lang="en-US" dirty="0" smtClean="0"/>
              <a:t>advanced scenarios</a:t>
            </a:r>
            <a:r>
              <a:rPr lang="en-US" dirty="0" smtClean="0"/>
              <a:t>. </a:t>
            </a:r>
          </a:p>
          <a:p>
            <a:r>
              <a:rPr lang="en-US" dirty="0" smtClean="0"/>
              <a:t>ASP.NET </a:t>
            </a:r>
            <a:r>
              <a:rPr lang="en-US" dirty="0" smtClean="0"/>
              <a:t>Web API</a:t>
            </a:r>
          </a:p>
          <a:p>
            <a:r>
              <a:rPr lang="en-US" dirty="0" smtClean="0"/>
              <a:t>Enhancements </a:t>
            </a:r>
            <a:r>
              <a:rPr lang="en-US" dirty="0" smtClean="0"/>
              <a:t>to default project templates</a:t>
            </a:r>
          </a:p>
          <a:p>
            <a:r>
              <a:rPr lang="en-US" dirty="0" smtClean="0"/>
              <a:t>Mobile </a:t>
            </a:r>
            <a:r>
              <a:rPr lang="en-US" dirty="0" smtClean="0"/>
              <a:t>project template using </a:t>
            </a:r>
            <a:r>
              <a:rPr lang="en-US" dirty="0" err="1" smtClean="0"/>
              <a:t>jQuery</a:t>
            </a:r>
            <a:r>
              <a:rPr lang="en-US" dirty="0" smtClean="0"/>
              <a:t> Mobile</a:t>
            </a:r>
          </a:p>
          <a:p>
            <a:r>
              <a:rPr lang="en-US" dirty="0" smtClean="0"/>
              <a:t>Display </a:t>
            </a:r>
            <a:r>
              <a:rPr lang="en-US" dirty="0" smtClean="0"/>
              <a:t>Modes</a:t>
            </a:r>
          </a:p>
          <a:p>
            <a:r>
              <a:rPr lang="en-US" dirty="0" smtClean="0"/>
              <a:t>Task </a:t>
            </a:r>
            <a:r>
              <a:rPr lang="en-US" dirty="0" smtClean="0"/>
              <a:t>support for Asynchronous Controllers</a:t>
            </a:r>
          </a:p>
          <a:p>
            <a:r>
              <a:rPr lang="en-US" dirty="0" smtClean="0"/>
              <a:t>Bundling </a:t>
            </a:r>
            <a:r>
              <a:rPr lang="en-US" dirty="0" smtClean="0"/>
              <a:t>and </a:t>
            </a:r>
            <a:r>
              <a:rPr lang="en-US" dirty="0" err="1" smtClean="0"/>
              <a:t>minification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Web API</a:t>
            </a:r>
            <a:endParaRPr lang="en-US" dirty="0"/>
          </a:p>
        </p:txBody>
      </p:sp>
      <p:sp>
        <p:nvSpPr>
          <p:cNvPr id="3" name="Content Placeholder 2"/>
          <p:cNvSpPr>
            <a:spLocks noGrp="1"/>
          </p:cNvSpPr>
          <p:nvPr>
            <p:ph idx="1"/>
          </p:nvPr>
        </p:nvSpPr>
        <p:spPr/>
        <p:txBody>
          <a:bodyPr>
            <a:normAutofit/>
          </a:bodyPr>
          <a:lstStyle/>
          <a:p>
            <a:r>
              <a:rPr lang="en-US" dirty="0" smtClean="0"/>
              <a:t>ASP.NET Web API (referred to as </a:t>
            </a:r>
            <a:r>
              <a:rPr lang="en-US" i="1" dirty="0" smtClean="0"/>
              <a:t>Web API), a framework </a:t>
            </a:r>
            <a:r>
              <a:rPr lang="en-US" i="1" dirty="0" smtClean="0"/>
              <a:t>that </a:t>
            </a:r>
            <a:r>
              <a:rPr lang="en-US" dirty="0" smtClean="0"/>
              <a:t>offers </a:t>
            </a:r>
            <a:r>
              <a:rPr lang="en-US" dirty="0" smtClean="0"/>
              <a:t>the ASP.NET MVC development style but is tailored to writing HTTP services</a:t>
            </a:r>
            <a:r>
              <a:rPr lang="en-US" dirty="0" smtClean="0"/>
              <a:t>.</a:t>
            </a:r>
          </a:p>
          <a:p>
            <a:r>
              <a:rPr lang="en-US" dirty="0" smtClean="0"/>
              <a:t> </a:t>
            </a:r>
            <a:r>
              <a:rPr lang="en-US" dirty="0" smtClean="0"/>
              <a:t>This </a:t>
            </a:r>
            <a:r>
              <a:rPr lang="en-US" dirty="0" smtClean="0"/>
              <a:t>includes both </a:t>
            </a:r>
            <a:r>
              <a:rPr lang="en-US" dirty="0" smtClean="0"/>
              <a:t>modifying some ASP.NET MVC concepts to the HTTP service domain and supplying </a:t>
            </a:r>
            <a:r>
              <a:rPr lang="en-US" dirty="0" smtClean="0"/>
              <a:t>some new </a:t>
            </a:r>
            <a:r>
              <a:rPr lang="en-US" dirty="0" smtClean="0"/>
              <a:t>service-oriented features.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API features that are similar to </a:t>
            </a:r>
            <a:r>
              <a:rPr lang="en-US" dirty="0" smtClean="0"/>
              <a:t>MVC</a:t>
            </a:r>
            <a:endParaRPr lang="en-US" dirty="0"/>
          </a:p>
        </p:txBody>
      </p:sp>
      <p:sp>
        <p:nvSpPr>
          <p:cNvPr id="3" name="Content Placeholder 2"/>
          <p:cNvSpPr>
            <a:spLocks noGrp="1"/>
          </p:cNvSpPr>
          <p:nvPr>
            <p:ph idx="1"/>
          </p:nvPr>
        </p:nvSpPr>
        <p:spPr/>
        <p:txBody>
          <a:bodyPr/>
          <a:lstStyle/>
          <a:p>
            <a:r>
              <a:rPr lang="en-US" b="1" dirty="0" smtClean="0"/>
              <a:t>Routing</a:t>
            </a:r>
          </a:p>
          <a:p>
            <a:r>
              <a:rPr lang="en-US" b="1" dirty="0" smtClean="0"/>
              <a:t>Model binding and </a:t>
            </a:r>
            <a:r>
              <a:rPr lang="en-US" b="1" dirty="0" smtClean="0"/>
              <a:t>validation</a:t>
            </a:r>
          </a:p>
          <a:p>
            <a:r>
              <a:rPr lang="en-US" b="1" dirty="0" smtClean="0"/>
              <a:t>Filters</a:t>
            </a:r>
          </a:p>
          <a:p>
            <a:r>
              <a:rPr lang="en-US" b="1" dirty="0" smtClean="0"/>
              <a:t>Scaffolding</a:t>
            </a:r>
          </a:p>
          <a:p>
            <a:r>
              <a:rPr lang="en-US" b="1" dirty="0" smtClean="0"/>
              <a:t>Easy unit </a:t>
            </a:r>
            <a:r>
              <a:rPr lang="en-US" b="1" dirty="0" smtClean="0"/>
              <a:t>testability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API </a:t>
            </a:r>
            <a:r>
              <a:rPr lang="en-US" dirty="0" smtClean="0"/>
              <a:t>new </a:t>
            </a:r>
            <a:r>
              <a:rPr lang="en-US" dirty="0" smtClean="0"/>
              <a:t>concepts and features </a:t>
            </a:r>
            <a:r>
              <a:rPr lang="en-US" dirty="0" smtClean="0"/>
              <a:t>specific </a:t>
            </a:r>
            <a:r>
              <a:rPr lang="en-US" dirty="0" smtClean="0"/>
              <a:t>to HTTP service development</a:t>
            </a:r>
            <a:endParaRPr lang="en-US" dirty="0"/>
          </a:p>
        </p:txBody>
      </p:sp>
      <p:sp>
        <p:nvSpPr>
          <p:cNvPr id="3" name="Content Placeholder 2"/>
          <p:cNvSpPr>
            <a:spLocks noGrp="1"/>
          </p:cNvSpPr>
          <p:nvPr>
            <p:ph idx="1"/>
          </p:nvPr>
        </p:nvSpPr>
        <p:spPr/>
        <p:txBody>
          <a:bodyPr/>
          <a:lstStyle/>
          <a:p>
            <a:r>
              <a:rPr lang="en-US" b="1" dirty="0" smtClean="0"/>
              <a:t>HTTP programming </a:t>
            </a:r>
            <a:r>
              <a:rPr lang="en-US" b="1" dirty="0" smtClean="0"/>
              <a:t>model</a:t>
            </a:r>
          </a:p>
          <a:p>
            <a:r>
              <a:rPr lang="en-US" b="1" dirty="0" smtClean="0"/>
              <a:t>Action dispatching based on HTTP </a:t>
            </a:r>
            <a:r>
              <a:rPr lang="en-US" b="1" dirty="0" smtClean="0"/>
              <a:t>verbs</a:t>
            </a:r>
          </a:p>
          <a:p>
            <a:r>
              <a:rPr lang="en-US" b="1" dirty="0" smtClean="0"/>
              <a:t>Content </a:t>
            </a:r>
            <a:r>
              <a:rPr lang="en-US" b="1" dirty="0" smtClean="0"/>
              <a:t>negotiation</a:t>
            </a:r>
          </a:p>
          <a:p>
            <a:r>
              <a:rPr lang="en-US" b="1" dirty="0" smtClean="0"/>
              <a:t>Code-based </a:t>
            </a:r>
            <a:r>
              <a:rPr lang="en-US" b="1" dirty="0" err="1" smtClean="0"/>
              <a:t>confi</a:t>
            </a:r>
            <a:r>
              <a:rPr lang="en-US" b="1" dirty="0" smtClean="0"/>
              <a:t> </a:t>
            </a:r>
            <a:r>
              <a:rPr lang="en-US" b="1" dirty="0" err="1" smtClean="0"/>
              <a:t>guration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Model</a:t>
            </a:r>
            <a:endParaRPr lang="en-US" dirty="0"/>
          </a:p>
        </p:txBody>
      </p:sp>
      <p:sp>
        <p:nvSpPr>
          <p:cNvPr id="3" name="Content Placeholder 2"/>
          <p:cNvSpPr>
            <a:spLocks noGrp="1"/>
          </p:cNvSpPr>
          <p:nvPr>
            <p:ph idx="1"/>
          </p:nvPr>
        </p:nvSpPr>
        <p:spPr/>
        <p:txBody>
          <a:bodyPr>
            <a:normAutofit lnSpcReduction="10000"/>
          </a:bodyPr>
          <a:lstStyle/>
          <a:p>
            <a:r>
              <a:rPr lang="en-US" dirty="0"/>
              <a:t>The .NET platform has had ADO.NET as its data access layer from the beginning. </a:t>
            </a:r>
            <a:endParaRPr lang="en-US" dirty="0" smtClean="0"/>
          </a:p>
          <a:p>
            <a:r>
              <a:rPr lang="en-US" dirty="0" smtClean="0"/>
              <a:t>ADO.NET </a:t>
            </a:r>
            <a:r>
              <a:rPr lang="en-US" dirty="0"/>
              <a:t>provided simple abstractions over existing Databases or promoted the Database first design philosophy</a:t>
            </a:r>
            <a:r>
              <a:rPr lang="en-US" dirty="0" smtClean="0"/>
              <a:t>.</a:t>
            </a:r>
          </a:p>
          <a:p>
            <a:r>
              <a:rPr lang="en-US" dirty="0"/>
              <a:t>But as the development scenarios changed with Domain Driven Development, the Model first design came into prevalence where the Database Schema was based upon the Model.</a:t>
            </a:r>
          </a:p>
        </p:txBody>
      </p:sp>
    </p:spTree>
    <p:extLst>
      <p:ext uri="{BB962C8B-B14F-4D97-AF65-F5344CB8AC3E}">
        <p14:creationId xmlns="" xmlns:p14="http://schemas.microsoft.com/office/powerpoint/2010/main" val="1581796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a:t>To support such a scenario, Microsoft introduced Entity Framework which could generate Model based upon the Database Schema. </a:t>
            </a:r>
            <a:endParaRPr lang="en-US" dirty="0" smtClean="0"/>
          </a:p>
          <a:p>
            <a:r>
              <a:rPr lang="en-US" dirty="0" smtClean="0"/>
              <a:t>Entity </a:t>
            </a:r>
            <a:r>
              <a:rPr lang="en-US" dirty="0"/>
              <a:t>Framework also supported the Model First approach</a:t>
            </a:r>
            <a:r>
              <a:rPr lang="en-US" dirty="0" smtClean="0"/>
              <a:t>.</a:t>
            </a:r>
          </a:p>
          <a:p>
            <a:r>
              <a:rPr lang="en-US" dirty="0"/>
              <a:t>In this approach, developers can design the Model using ADO.NET EF designer in Visual Studio and then from this design, Database Schema could be designed. </a:t>
            </a:r>
            <a:endParaRPr lang="en-US" dirty="0" smtClean="0"/>
          </a:p>
          <a:p>
            <a:r>
              <a:rPr lang="en-US" dirty="0" smtClean="0"/>
              <a:t>The </a:t>
            </a:r>
            <a:r>
              <a:rPr lang="en-US" dirty="0"/>
              <a:t>advantage of this approach is that developers can focus on the Domain model and get started quickly.</a:t>
            </a:r>
          </a:p>
        </p:txBody>
      </p:sp>
    </p:spTree>
    <p:extLst>
      <p:ext uri="{BB962C8B-B14F-4D97-AF65-F5344CB8AC3E}">
        <p14:creationId xmlns="" xmlns:p14="http://schemas.microsoft.com/office/powerpoint/2010/main" val="409201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Model</a:t>
            </a:r>
            <a:endParaRPr lang="en-US" dirty="0"/>
          </a:p>
        </p:txBody>
      </p:sp>
      <p:sp>
        <p:nvSpPr>
          <p:cNvPr id="3" name="Content Placeholder 2"/>
          <p:cNvSpPr>
            <a:spLocks noGrp="1"/>
          </p:cNvSpPr>
          <p:nvPr>
            <p:ph idx="1"/>
          </p:nvPr>
        </p:nvSpPr>
        <p:spPr/>
        <p:txBody>
          <a:bodyPr>
            <a:normAutofit lnSpcReduction="10000"/>
          </a:bodyPr>
          <a:lstStyle/>
          <a:p>
            <a:r>
              <a:rPr lang="en-US" dirty="0"/>
              <a:t>In Entity Framework 4.1, a new approach was introduced where Plain Old CLR Objects (POCO) could serve as Domain objects and they need not inherit from </a:t>
            </a:r>
            <a:r>
              <a:rPr lang="en-US" b="1" dirty="0" err="1"/>
              <a:t>EntityObject</a:t>
            </a:r>
            <a:r>
              <a:rPr lang="en-US" dirty="0"/>
              <a:t> anymore</a:t>
            </a:r>
            <a:r>
              <a:rPr lang="en-US" dirty="0" smtClean="0"/>
              <a:t>.</a:t>
            </a:r>
          </a:p>
          <a:p>
            <a:r>
              <a:rPr lang="en-US" dirty="0" smtClean="0"/>
              <a:t>In </a:t>
            </a:r>
            <a:r>
              <a:rPr lang="en-US" dirty="0"/>
              <a:t>this case EF, provided an implementation of what’s referred to as </a:t>
            </a:r>
            <a:r>
              <a:rPr lang="en-US" b="1" dirty="0" err="1"/>
              <a:t>DBContext</a:t>
            </a:r>
            <a:r>
              <a:rPr lang="en-US" dirty="0"/>
              <a:t> having capability to track changes to these objects in memory. </a:t>
            </a:r>
          </a:p>
          <a:p>
            <a:endParaRPr lang="en-US" dirty="0"/>
          </a:p>
        </p:txBody>
      </p:sp>
    </p:spTree>
    <p:extLst>
      <p:ext uri="{BB962C8B-B14F-4D97-AF65-F5344CB8AC3E}">
        <p14:creationId xmlns="" xmlns:p14="http://schemas.microsoft.com/office/powerpoint/2010/main" val="963283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Entity Framework Code-First makes use of POCOs</a:t>
            </a:r>
            <a:r>
              <a:rPr lang="en-US" dirty="0" smtClean="0"/>
              <a:t>.</a:t>
            </a:r>
          </a:p>
          <a:p>
            <a:r>
              <a:rPr lang="en-US" dirty="0" smtClean="0"/>
              <a:t>In </a:t>
            </a:r>
            <a:r>
              <a:rPr lang="en-US" dirty="0"/>
              <a:t>this case, a developer has complete control over the classes being written or Implemented. </a:t>
            </a:r>
            <a:endParaRPr lang="en-US" dirty="0" smtClean="0"/>
          </a:p>
          <a:p>
            <a:r>
              <a:rPr lang="en-US" dirty="0" smtClean="0"/>
              <a:t>The </a:t>
            </a:r>
            <a:r>
              <a:rPr lang="en-US" dirty="0"/>
              <a:t>developer can completely concentrate on the Business Domain. </a:t>
            </a:r>
            <a:endParaRPr lang="en-US" dirty="0" smtClean="0"/>
          </a:p>
          <a:p>
            <a:r>
              <a:rPr lang="en-US" dirty="0" smtClean="0"/>
              <a:t>This </a:t>
            </a:r>
            <a:r>
              <a:rPr lang="en-US" dirty="0"/>
              <a:t>supports </a:t>
            </a:r>
            <a:r>
              <a:rPr lang="en-US" b="1" dirty="0"/>
              <a:t>Attributed based Mapping </a:t>
            </a:r>
            <a:r>
              <a:rPr lang="en-US" dirty="0"/>
              <a:t>from class to Table. </a:t>
            </a:r>
            <a:endParaRPr lang="en-US" dirty="0" smtClean="0"/>
          </a:p>
          <a:p>
            <a:r>
              <a:rPr lang="en-US" dirty="0" smtClean="0"/>
              <a:t>One </a:t>
            </a:r>
            <a:r>
              <a:rPr lang="en-US" dirty="0"/>
              <a:t>could also use the </a:t>
            </a:r>
            <a:r>
              <a:rPr lang="en-US" b="1" dirty="0"/>
              <a:t>Fluent API </a:t>
            </a:r>
            <a:r>
              <a:rPr lang="en-US" dirty="0"/>
              <a:t>for configuration of Schema and domain relationships. </a:t>
            </a:r>
          </a:p>
          <a:p>
            <a:endParaRPr lang="en-US" dirty="0"/>
          </a:p>
          <a:p>
            <a:endParaRPr lang="en-US" dirty="0"/>
          </a:p>
        </p:txBody>
      </p:sp>
    </p:spTree>
    <p:extLst>
      <p:ext uri="{BB962C8B-B14F-4D97-AF65-F5344CB8AC3E}">
        <p14:creationId xmlns="" xmlns:p14="http://schemas.microsoft.com/office/powerpoint/2010/main" val="374668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lder-db-approache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6812" y="838200"/>
            <a:ext cx="8098260" cy="4953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84280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ode-first-design-approach"/>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7672" y="1371600"/>
            <a:ext cx="8076914" cy="3505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81274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Pattern</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5000" y="1981200"/>
            <a:ext cx="4800600" cy="40518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6455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921152"/>
            <a:ext cx="7519225" cy="56313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07998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ViewData</a:t>
            </a:r>
            <a:r>
              <a:rPr lang="en-US" b="1" dirty="0" smtClean="0"/>
              <a:t> and </a:t>
            </a:r>
            <a:r>
              <a:rPr lang="en-US" b="1" dirty="0" err="1" smtClean="0"/>
              <a:t>ViewBag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a:t>
            </a:r>
            <a:r>
              <a:rPr lang="en-US" dirty="0" smtClean="0"/>
              <a:t>is passed from the controllers to the views via a </a:t>
            </a:r>
            <a:r>
              <a:rPr lang="en-US" dirty="0" err="1" smtClean="0"/>
              <a:t>ViewDataDictionary</a:t>
            </a:r>
            <a:r>
              <a:rPr lang="en-US" dirty="0" smtClean="0"/>
              <a:t> – View Data.</a:t>
            </a:r>
          </a:p>
          <a:p>
            <a:r>
              <a:rPr lang="en-US" dirty="0" err="1" smtClean="0"/>
              <a:t>ViewData</a:t>
            </a:r>
            <a:r>
              <a:rPr lang="en-US" dirty="0" smtClean="0"/>
              <a:t>["</a:t>
            </a:r>
            <a:r>
              <a:rPr lang="en-US" dirty="0" err="1" smtClean="0"/>
              <a:t>CurrentTime</a:t>
            </a:r>
            <a:r>
              <a:rPr lang="en-US" dirty="0" smtClean="0"/>
              <a:t>"] = </a:t>
            </a:r>
            <a:r>
              <a:rPr lang="en-US" dirty="0" err="1" smtClean="0"/>
              <a:t>DateTime.Now</a:t>
            </a:r>
            <a:r>
              <a:rPr lang="en-US" dirty="0" smtClean="0"/>
              <a:t>;</a:t>
            </a:r>
          </a:p>
          <a:p>
            <a:r>
              <a:rPr lang="en-US" dirty="0" smtClean="0"/>
              <a:t>The </a:t>
            </a:r>
            <a:r>
              <a:rPr lang="en-US" dirty="0" err="1" smtClean="0"/>
              <a:t>ViewBag</a:t>
            </a:r>
            <a:r>
              <a:rPr lang="en-US" dirty="0" smtClean="0"/>
              <a:t> is a dynamic wrapper around </a:t>
            </a:r>
            <a:r>
              <a:rPr lang="en-US" dirty="0" err="1" smtClean="0"/>
              <a:t>ViewData</a:t>
            </a:r>
            <a:r>
              <a:rPr lang="en-US" dirty="0" smtClean="0"/>
              <a:t>.</a:t>
            </a:r>
          </a:p>
          <a:p>
            <a:r>
              <a:rPr lang="en-US" dirty="0" smtClean="0"/>
              <a:t> </a:t>
            </a:r>
            <a:r>
              <a:rPr lang="en-US" dirty="0" smtClean="0"/>
              <a:t>It allows you </a:t>
            </a:r>
            <a:r>
              <a:rPr lang="en-US" dirty="0" smtClean="0"/>
              <a:t>to set </a:t>
            </a:r>
            <a:r>
              <a:rPr lang="en-US" dirty="0" smtClean="0"/>
              <a:t>values as follows:</a:t>
            </a:r>
          </a:p>
          <a:p>
            <a:r>
              <a:rPr lang="en-US" dirty="0" err="1" smtClean="0"/>
              <a:t>ViewBag.CurrentTime</a:t>
            </a:r>
            <a:r>
              <a:rPr lang="en-US" dirty="0" smtClean="0"/>
              <a:t> = </a:t>
            </a:r>
            <a:r>
              <a:rPr lang="en-US" dirty="0" err="1" smtClean="0"/>
              <a:t>DateTime.Now</a:t>
            </a:r>
            <a:r>
              <a:rPr lang="en-US" dirty="0" smtClean="0"/>
              <a:t>;</a:t>
            </a:r>
          </a:p>
          <a:p>
            <a:r>
              <a:rPr lang="en-US" dirty="0" smtClean="0"/>
              <a:t>Thus, </a:t>
            </a:r>
            <a:r>
              <a:rPr lang="en-US" dirty="0" err="1" smtClean="0"/>
              <a:t>ViewBag.CurrentTime</a:t>
            </a:r>
            <a:r>
              <a:rPr lang="en-US" dirty="0" smtClean="0"/>
              <a:t> is equivalent to </a:t>
            </a:r>
            <a:r>
              <a:rPr lang="en-US" dirty="0" err="1" smtClean="0"/>
              <a:t>ViewData</a:t>
            </a:r>
            <a:r>
              <a:rPr lang="en-US" dirty="0" smtClean="0"/>
              <a:t>["</a:t>
            </a:r>
            <a:r>
              <a:rPr lang="en-US" dirty="0" err="1" smtClean="0"/>
              <a:t>CurrentTime</a:t>
            </a: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STRONGLY TYPED VIEWS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public </a:t>
            </a:r>
            <a:r>
              <a:rPr lang="en-US" dirty="0" err="1" smtClean="0"/>
              <a:t>ActionResult</a:t>
            </a:r>
            <a:r>
              <a:rPr lang="en-US" dirty="0" smtClean="0"/>
              <a:t> List() {</a:t>
            </a:r>
          </a:p>
          <a:p>
            <a:pPr>
              <a:buNone/>
            </a:pPr>
            <a:r>
              <a:rPr lang="en-US" dirty="0" err="1" smtClean="0"/>
              <a:t>var</a:t>
            </a:r>
            <a:r>
              <a:rPr lang="en-US" dirty="0" smtClean="0"/>
              <a:t> albums = new List&lt;Album&gt;();</a:t>
            </a:r>
          </a:p>
          <a:p>
            <a:pPr>
              <a:buNone/>
            </a:pPr>
            <a:r>
              <a:rPr lang="nn-NO" dirty="0" smtClean="0"/>
              <a:t>for </a:t>
            </a:r>
            <a:r>
              <a:rPr lang="nn-NO" dirty="0" smtClean="0"/>
              <a:t>(int i = 0; i &lt; 10; i++) </a:t>
            </a:r>
            <a:r>
              <a:rPr lang="nn-NO" dirty="0" smtClean="0"/>
              <a:t>{</a:t>
            </a:r>
          </a:p>
          <a:p>
            <a:pPr>
              <a:buNone/>
            </a:pPr>
            <a:r>
              <a:rPr lang="en-US" dirty="0" err="1" smtClean="0"/>
              <a:t>albums.Add</a:t>
            </a:r>
            <a:r>
              <a:rPr lang="en-US" dirty="0" smtClean="0"/>
              <a:t>(new Album {Title = "Album " + </a:t>
            </a:r>
            <a:r>
              <a:rPr lang="en-US" dirty="0" err="1" smtClean="0"/>
              <a:t>i</a:t>
            </a:r>
            <a:r>
              <a:rPr lang="en-US" dirty="0" smtClean="0"/>
              <a:t>});</a:t>
            </a:r>
          </a:p>
          <a:p>
            <a:pPr>
              <a:buNone/>
            </a:pPr>
            <a:r>
              <a:rPr lang="en-US" dirty="0" smtClean="0"/>
              <a:t>}</a:t>
            </a:r>
          </a:p>
          <a:p>
            <a:pPr>
              <a:buNone/>
            </a:pPr>
            <a:r>
              <a:rPr lang="en-US" b="1" dirty="0" smtClean="0"/>
              <a:t>return View(albums);</a:t>
            </a:r>
          </a:p>
          <a:p>
            <a:pPr>
              <a:buNone/>
            </a:pPr>
            <a:r>
              <a:rPr lang="en-US" dirty="0" smtClean="0"/>
              <a:t>}</a:t>
            </a:r>
          </a:p>
          <a:p>
            <a:pPr>
              <a:buNone/>
            </a:pPr>
            <a:r>
              <a:rPr lang="en-US" b="1" dirty="0" smtClean="0"/>
              <a:t>@model </a:t>
            </a:r>
            <a:r>
              <a:rPr lang="en-US" b="1" dirty="0" err="1" smtClean="0"/>
              <a:t>IEnumerable</a:t>
            </a:r>
            <a:r>
              <a:rPr lang="en-US" b="1" dirty="0" smtClean="0"/>
              <a:t>&lt;MvcApplication1.Models.Album&gt;</a:t>
            </a:r>
          </a:p>
          <a:p>
            <a:pPr>
              <a:buNone/>
            </a:pPr>
            <a:r>
              <a:rPr lang="en-US" dirty="0" smtClean="0"/>
              <a:t>&lt;</a:t>
            </a:r>
            <a:r>
              <a:rPr lang="en-US" dirty="0" err="1" smtClean="0"/>
              <a:t>ul</a:t>
            </a:r>
            <a:r>
              <a:rPr lang="en-US" dirty="0" smtClean="0"/>
              <a:t>&gt;</a:t>
            </a:r>
          </a:p>
          <a:p>
            <a:pPr>
              <a:buNone/>
            </a:pPr>
            <a:r>
              <a:rPr lang="it-IT" dirty="0" smtClean="0"/>
              <a:t>@foreach (Album p in Model) {</a:t>
            </a:r>
          </a:p>
          <a:p>
            <a:pPr>
              <a:buNone/>
            </a:pPr>
            <a:r>
              <a:rPr lang="en-US" dirty="0" smtClean="0"/>
              <a:t>&lt;</a:t>
            </a:r>
            <a:r>
              <a:rPr lang="en-US" dirty="0" err="1" smtClean="0"/>
              <a:t>li</a:t>
            </a:r>
            <a:r>
              <a:rPr lang="en-US" dirty="0" smtClean="0"/>
              <a:t>&gt;@</a:t>
            </a:r>
            <a:r>
              <a:rPr lang="en-US" dirty="0" err="1" smtClean="0"/>
              <a:t>p.Title</a:t>
            </a:r>
            <a:r>
              <a:rPr lang="en-US" dirty="0" smtClean="0"/>
              <a:t>&lt;/</a:t>
            </a:r>
            <a:r>
              <a:rPr lang="en-US" dirty="0" err="1" smtClean="0"/>
              <a:t>li</a:t>
            </a:r>
            <a:r>
              <a:rPr lang="en-US" dirty="0" smtClean="0"/>
              <a:t>&gt;</a:t>
            </a:r>
          </a:p>
          <a:p>
            <a:pPr>
              <a:buNone/>
            </a:pPr>
            <a:r>
              <a:rPr lang="en-US" dirty="0" smtClean="0"/>
              <a:t>}</a:t>
            </a:r>
          </a:p>
          <a:p>
            <a:pPr>
              <a:buNone/>
            </a:pPr>
            <a:r>
              <a:rPr lang="en-US" dirty="0" smtClean="0"/>
              <a:t>&lt;/</a:t>
            </a:r>
            <a:r>
              <a:rPr lang="en-US" dirty="0" err="1" smtClean="0"/>
              <a:t>ul</a:t>
            </a:r>
            <a:r>
              <a:rPr lang="en-US" dirty="0" smtClean="0"/>
              <a:t>&gt;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RAZOR VIEW ENGINE</a:t>
            </a:r>
            <a:endParaRPr lang="en-US" dirty="0"/>
          </a:p>
        </p:txBody>
      </p:sp>
      <p:sp>
        <p:nvSpPr>
          <p:cNvPr id="3" name="Content Placeholder 2"/>
          <p:cNvSpPr>
            <a:spLocks noGrp="1"/>
          </p:cNvSpPr>
          <p:nvPr>
            <p:ph idx="1"/>
          </p:nvPr>
        </p:nvSpPr>
        <p:spPr/>
        <p:txBody>
          <a:bodyPr/>
          <a:lstStyle/>
          <a:p>
            <a:r>
              <a:rPr lang="en-US" dirty="0" smtClean="0"/>
              <a:t>The Razor view engine was introduced with ASP.NET MVC 3 and is the default view engine </a:t>
            </a:r>
            <a:r>
              <a:rPr lang="en-US" dirty="0" smtClean="0"/>
              <a:t>moving forward.</a:t>
            </a:r>
          </a:p>
          <a:p>
            <a:r>
              <a:rPr lang="en-US" dirty="0" smtClean="0"/>
              <a:t>Razor provides a streamlined syntax for expressing views that minimizes the amount of syntax </a:t>
            </a:r>
            <a:r>
              <a:rPr lang="en-US" dirty="0" smtClean="0"/>
              <a:t>and extra </a:t>
            </a:r>
            <a:r>
              <a:rPr lang="en-US" dirty="0" smtClean="0"/>
              <a:t>characters.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Razor Syntax Samples</a:t>
            </a:r>
            <a:endParaRPr lang="en-US" dirty="0"/>
          </a:p>
        </p:txBody>
      </p:sp>
      <p:sp>
        <p:nvSpPr>
          <p:cNvPr id="3" name="Content Placeholder 2"/>
          <p:cNvSpPr>
            <a:spLocks noGrp="1"/>
          </p:cNvSpPr>
          <p:nvPr>
            <p:ph idx="1"/>
          </p:nvPr>
        </p:nvSpPr>
        <p:spPr/>
        <p:txBody>
          <a:bodyPr/>
          <a:lstStyle/>
          <a:p>
            <a:r>
              <a:rPr lang="en-US" dirty="0" smtClean="0"/>
              <a:t>Implicit Code </a:t>
            </a:r>
            <a:r>
              <a:rPr lang="en-US" dirty="0" smtClean="0"/>
              <a:t>Expression</a:t>
            </a:r>
          </a:p>
          <a:p>
            <a:r>
              <a:rPr lang="en-US" dirty="0" smtClean="0"/>
              <a:t>Razor &lt;span&gt;@</a:t>
            </a:r>
            <a:r>
              <a:rPr lang="en-US" dirty="0" err="1" smtClean="0"/>
              <a:t>model.Message</a:t>
            </a:r>
            <a:r>
              <a:rPr lang="en-US" dirty="0" smtClean="0"/>
              <a:t>&lt;/span&gt;</a:t>
            </a:r>
          </a:p>
          <a:p>
            <a:r>
              <a:rPr lang="en-US" dirty="0" smtClean="0"/>
              <a:t>Web Forms &lt;span&gt;&lt;%: </a:t>
            </a:r>
            <a:r>
              <a:rPr lang="en-US" dirty="0" err="1" smtClean="0"/>
              <a:t>model.Message</a:t>
            </a:r>
            <a:r>
              <a:rPr lang="en-US" dirty="0" smtClean="0"/>
              <a:t> %&gt;&lt;/span</a:t>
            </a:r>
            <a:r>
              <a:rPr lang="en-US" dirty="0" smtClean="0"/>
              <a:t>&gt;</a:t>
            </a:r>
          </a:p>
          <a:p>
            <a:r>
              <a:rPr lang="en-US" dirty="0" smtClean="0"/>
              <a:t>Explicit Code </a:t>
            </a:r>
            <a:r>
              <a:rPr lang="en-US" dirty="0" smtClean="0"/>
              <a:t>Expression</a:t>
            </a:r>
          </a:p>
          <a:p>
            <a:r>
              <a:rPr lang="en-US" dirty="0" smtClean="0"/>
              <a:t>RAZOR &lt;span&gt;ISBN@(</a:t>
            </a:r>
            <a:r>
              <a:rPr lang="en-US" dirty="0" err="1" smtClean="0"/>
              <a:t>isbn</a:t>
            </a:r>
            <a:r>
              <a:rPr lang="en-US" dirty="0" smtClean="0"/>
              <a:t>)&lt;/span&gt;</a:t>
            </a:r>
          </a:p>
          <a:p>
            <a:r>
              <a:rPr lang="en-US" dirty="0" smtClean="0"/>
              <a:t>Web Forms &lt;span&gt;ISBN&lt;%: </a:t>
            </a:r>
            <a:r>
              <a:rPr lang="en-US" dirty="0" err="1" smtClean="0"/>
              <a:t>isbn</a:t>
            </a:r>
            <a:r>
              <a:rPr lang="en-US" dirty="0" smtClean="0"/>
              <a:t> %&gt;&lt;/span&gt;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Razor Syntax Samples</a:t>
            </a:r>
            <a:endParaRPr lang="en-US" dirty="0"/>
          </a:p>
        </p:txBody>
      </p:sp>
      <p:sp>
        <p:nvSpPr>
          <p:cNvPr id="3" name="Content Placeholder 2"/>
          <p:cNvSpPr>
            <a:spLocks noGrp="1"/>
          </p:cNvSpPr>
          <p:nvPr>
            <p:ph idx="1"/>
          </p:nvPr>
        </p:nvSpPr>
        <p:spPr/>
        <p:txBody>
          <a:bodyPr/>
          <a:lstStyle/>
          <a:p>
            <a:r>
              <a:rPr lang="en-US" dirty="0" err="1" smtClean="0"/>
              <a:t>Unencoded</a:t>
            </a:r>
            <a:r>
              <a:rPr lang="en-US" dirty="0" smtClean="0"/>
              <a:t> Code </a:t>
            </a:r>
            <a:r>
              <a:rPr lang="en-US" dirty="0" smtClean="0"/>
              <a:t>Expression</a:t>
            </a:r>
          </a:p>
          <a:p>
            <a:r>
              <a:rPr lang="en-US" dirty="0" smtClean="0"/>
              <a:t>Razor &lt;span&gt;@</a:t>
            </a:r>
            <a:r>
              <a:rPr lang="en-US" dirty="0" err="1" smtClean="0"/>
              <a:t>Html.Raw</a:t>
            </a:r>
            <a:r>
              <a:rPr lang="en-US" dirty="0" smtClean="0"/>
              <a:t>(</a:t>
            </a:r>
            <a:r>
              <a:rPr lang="en-US" dirty="0" err="1" smtClean="0"/>
              <a:t>model.Message</a:t>
            </a:r>
            <a:r>
              <a:rPr lang="en-US" dirty="0" smtClean="0"/>
              <a:t>)&lt;/span&gt;</a:t>
            </a:r>
          </a:p>
          <a:p>
            <a:r>
              <a:rPr lang="en-US" dirty="0" smtClean="0"/>
              <a:t>Web Forms &lt;span&gt;&lt;%: </a:t>
            </a:r>
            <a:r>
              <a:rPr lang="en-US" dirty="0" err="1" smtClean="0"/>
              <a:t>Html.Raw</a:t>
            </a:r>
            <a:r>
              <a:rPr lang="en-US" dirty="0" smtClean="0"/>
              <a:t>(</a:t>
            </a:r>
            <a:r>
              <a:rPr lang="en-US" dirty="0" err="1" smtClean="0"/>
              <a:t>model.Message</a:t>
            </a:r>
            <a:r>
              <a:rPr lang="en-US" dirty="0" smtClean="0"/>
              <a:t>) %&gt;&lt;/span&gt;</a:t>
            </a:r>
          </a:p>
          <a:p>
            <a:r>
              <a:rPr lang="en-US" dirty="0" smtClean="0"/>
              <a:t>or</a:t>
            </a:r>
          </a:p>
          <a:p>
            <a:r>
              <a:rPr lang="en-US" dirty="0" smtClean="0"/>
              <a:t>&lt;span&gt;&lt;%= </a:t>
            </a:r>
            <a:r>
              <a:rPr lang="en-US" dirty="0" err="1" smtClean="0"/>
              <a:t>model.Message</a:t>
            </a:r>
            <a:r>
              <a:rPr lang="en-US" dirty="0" smtClean="0"/>
              <a:t> %&gt;&lt;/span&gt;</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Razor Syntax Samples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Code </a:t>
            </a:r>
            <a:r>
              <a:rPr lang="en-US" dirty="0" smtClean="0"/>
              <a:t>Block</a:t>
            </a:r>
          </a:p>
          <a:p>
            <a:pPr>
              <a:buNone/>
            </a:pPr>
            <a:r>
              <a:rPr lang="en-US" dirty="0" smtClean="0"/>
              <a:t>Razor @{</a:t>
            </a:r>
          </a:p>
          <a:p>
            <a:pPr>
              <a:buNone/>
            </a:pPr>
            <a:r>
              <a:rPr lang="en-US" dirty="0" err="1" smtClean="0"/>
              <a:t>int</a:t>
            </a:r>
            <a:r>
              <a:rPr lang="en-US" dirty="0" smtClean="0"/>
              <a:t> x = 123;</a:t>
            </a:r>
          </a:p>
          <a:p>
            <a:pPr>
              <a:buNone/>
            </a:pPr>
            <a:r>
              <a:rPr lang="en-US" dirty="0" smtClean="0"/>
              <a:t>string y = ˝because.˝;</a:t>
            </a:r>
          </a:p>
          <a:p>
            <a:pPr>
              <a:buNone/>
            </a:pPr>
            <a:r>
              <a:rPr lang="en-US" dirty="0" smtClean="0"/>
              <a:t>}</a:t>
            </a:r>
          </a:p>
          <a:p>
            <a:pPr>
              <a:buNone/>
            </a:pPr>
            <a:r>
              <a:rPr lang="en-US" dirty="0" smtClean="0"/>
              <a:t>Web Forms &lt;%</a:t>
            </a:r>
          </a:p>
          <a:p>
            <a:pPr>
              <a:buNone/>
            </a:pPr>
            <a:r>
              <a:rPr lang="en-US" dirty="0" err="1" smtClean="0"/>
              <a:t>int</a:t>
            </a:r>
            <a:r>
              <a:rPr lang="en-US" dirty="0" smtClean="0"/>
              <a:t> x = 123;</a:t>
            </a:r>
          </a:p>
          <a:p>
            <a:pPr>
              <a:buNone/>
            </a:pPr>
            <a:r>
              <a:rPr lang="en-US" dirty="0" smtClean="0"/>
              <a:t>string y = "because.";</a:t>
            </a:r>
          </a:p>
          <a:p>
            <a:pPr>
              <a:buNone/>
            </a:pPr>
            <a:r>
              <a:rPr lang="en-US" dirty="0" smtClean="0"/>
              <a:t>%&gt;</a:t>
            </a: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Razor Syntax Samples</a:t>
            </a:r>
            <a:endParaRPr lang="en-US" dirty="0"/>
          </a:p>
        </p:txBody>
      </p:sp>
      <p:sp>
        <p:nvSpPr>
          <p:cNvPr id="3" name="Content Placeholder 2"/>
          <p:cNvSpPr>
            <a:spLocks noGrp="1"/>
          </p:cNvSpPr>
          <p:nvPr>
            <p:ph idx="1"/>
          </p:nvPr>
        </p:nvSpPr>
        <p:spPr/>
        <p:txBody>
          <a:bodyPr>
            <a:normAutofit/>
          </a:bodyPr>
          <a:lstStyle/>
          <a:p>
            <a:r>
              <a:rPr lang="en-US" dirty="0" smtClean="0"/>
              <a:t>Combining Text and </a:t>
            </a:r>
            <a:r>
              <a:rPr lang="en-US" dirty="0" smtClean="0"/>
              <a:t>Markup</a:t>
            </a:r>
          </a:p>
          <a:p>
            <a:pPr>
              <a:buNone/>
            </a:pPr>
            <a:r>
              <a:rPr lang="en-US" dirty="0" smtClean="0"/>
              <a:t>Razor @</a:t>
            </a:r>
            <a:r>
              <a:rPr lang="en-US" dirty="0" err="1" smtClean="0"/>
              <a:t>foreach</a:t>
            </a:r>
            <a:r>
              <a:rPr lang="en-US" dirty="0" smtClean="0"/>
              <a:t> (</a:t>
            </a:r>
            <a:r>
              <a:rPr lang="en-US" dirty="0" err="1" smtClean="0"/>
              <a:t>var</a:t>
            </a:r>
            <a:r>
              <a:rPr lang="en-US" dirty="0" smtClean="0"/>
              <a:t> item in items) {</a:t>
            </a:r>
          </a:p>
          <a:p>
            <a:pPr>
              <a:buNone/>
            </a:pPr>
            <a:r>
              <a:rPr lang="en-US" dirty="0" smtClean="0"/>
              <a:t>&lt;span&gt;Item @</a:t>
            </a:r>
            <a:r>
              <a:rPr lang="en-US" dirty="0" err="1" smtClean="0"/>
              <a:t>item.Name</a:t>
            </a:r>
            <a:r>
              <a:rPr lang="en-US" dirty="0" smtClean="0"/>
              <a:t>.&lt;/span&gt;</a:t>
            </a:r>
          </a:p>
          <a:p>
            <a:pPr>
              <a:buNone/>
            </a:pPr>
            <a:r>
              <a:rPr lang="en-US" dirty="0" smtClean="0"/>
              <a:t>}</a:t>
            </a:r>
          </a:p>
          <a:p>
            <a:pPr>
              <a:buNone/>
            </a:pPr>
            <a:r>
              <a:rPr lang="en-US" dirty="0" smtClean="0"/>
              <a:t>Web Forms &lt;% </a:t>
            </a:r>
            <a:r>
              <a:rPr lang="en-US" dirty="0" err="1" smtClean="0"/>
              <a:t>foreach</a:t>
            </a:r>
            <a:r>
              <a:rPr lang="en-US" dirty="0" smtClean="0"/>
              <a:t> (</a:t>
            </a:r>
            <a:r>
              <a:rPr lang="en-US" dirty="0" err="1" smtClean="0"/>
              <a:t>var</a:t>
            </a:r>
            <a:r>
              <a:rPr lang="en-US" dirty="0" smtClean="0"/>
              <a:t> item in items) { %&gt;</a:t>
            </a:r>
          </a:p>
          <a:p>
            <a:pPr>
              <a:buNone/>
            </a:pPr>
            <a:r>
              <a:rPr lang="en-US" dirty="0" smtClean="0"/>
              <a:t>&lt;span&gt;Item &lt;%: </a:t>
            </a:r>
            <a:r>
              <a:rPr lang="en-US" dirty="0" err="1" smtClean="0"/>
              <a:t>item.Name</a:t>
            </a:r>
            <a:r>
              <a:rPr lang="en-US" dirty="0" smtClean="0"/>
              <a:t> %&gt;.&lt;/span&gt;</a:t>
            </a:r>
          </a:p>
          <a:p>
            <a:pPr>
              <a:buNone/>
            </a:pPr>
            <a:r>
              <a:rPr lang="en-US" dirty="0" smtClean="0"/>
              <a:t>&lt;% } %&gt;</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Razor Syntax Samples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Mixing Code and Plain </a:t>
            </a:r>
            <a:r>
              <a:rPr lang="en-US" dirty="0" smtClean="0"/>
              <a:t>Text</a:t>
            </a:r>
          </a:p>
          <a:p>
            <a:pPr>
              <a:buNone/>
            </a:pPr>
            <a:r>
              <a:rPr lang="en-US" dirty="0" smtClean="0"/>
              <a:t>Razor @if (</a:t>
            </a:r>
            <a:r>
              <a:rPr lang="en-US" dirty="0" err="1" smtClean="0"/>
              <a:t>showMessage</a:t>
            </a:r>
            <a:r>
              <a:rPr lang="en-US" dirty="0" smtClean="0"/>
              <a:t>) {</a:t>
            </a:r>
          </a:p>
          <a:p>
            <a:pPr>
              <a:buNone/>
            </a:pPr>
            <a:r>
              <a:rPr lang="en-US" dirty="0" smtClean="0"/>
              <a:t>&lt;text&gt;This is plain text&lt;/text&gt;</a:t>
            </a:r>
          </a:p>
          <a:p>
            <a:pPr>
              <a:buNone/>
            </a:pPr>
            <a:r>
              <a:rPr lang="en-US" dirty="0" smtClean="0"/>
              <a:t>}</a:t>
            </a:r>
          </a:p>
          <a:p>
            <a:pPr>
              <a:buNone/>
            </a:pPr>
            <a:r>
              <a:rPr lang="en-US" dirty="0" smtClean="0"/>
              <a:t>or</a:t>
            </a:r>
          </a:p>
          <a:p>
            <a:pPr>
              <a:buNone/>
            </a:pPr>
            <a:r>
              <a:rPr lang="en-US" dirty="0" smtClean="0"/>
              <a:t>@if (</a:t>
            </a:r>
            <a:r>
              <a:rPr lang="en-US" dirty="0" err="1" smtClean="0"/>
              <a:t>showMessage</a:t>
            </a:r>
            <a:r>
              <a:rPr lang="en-US" dirty="0" smtClean="0"/>
              <a:t>) {</a:t>
            </a:r>
          </a:p>
          <a:p>
            <a:pPr>
              <a:buNone/>
            </a:pPr>
            <a:r>
              <a:rPr lang="en-US" dirty="0" smtClean="0"/>
              <a:t>@:This is plain text.</a:t>
            </a:r>
          </a:p>
          <a:p>
            <a:pPr>
              <a:buNone/>
            </a:pPr>
            <a:r>
              <a:rPr lang="en-US" dirty="0" smtClean="0"/>
              <a:t>}</a:t>
            </a:r>
          </a:p>
          <a:p>
            <a:pPr>
              <a:buNone/>
            </a:pPr>
            <a:r>
              <a:rPr lang="en-US" dirty="0" smtClean="0"/>
              <a:t>Web Forms &lt;% if (</a:t>
            </a:r>
            <a:r>
              <a:rPr lang="en-US" dirty="0" err="1" smtClean="0"/>
              <a:t>showMessage</a:t>
            </a:r>
            <a:r>
              <a:rPr lang="en-US" dirty="0" smtClean="0"/>
              <a:t>) { %&gt;</a:t>
            </a:r>
          </a:p>
          <a:p>
            <a:pPr>
              <a:buNone/>
            </a:pPr>
            <a:r>
              <a:rPr lang="en-US" dirty="0" smtClean="0"/>
              <a:t>This is plain text.</a:t>
            </a:r>
          </a:p>
          <a:p>
            <a:pPr>
              <a:buNone/>
            </a:pPr>
            <a:r>
              <a:rPr lang="en-US" dirty="0" smtClean="0"/>
              <a:t>&lt;% } %&gt;</a:t>
            </a:r>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Razor Syntax Samples</a:t>
            </a:r>
            <a:endParaRPr lang="en-US" dirty="0"/>
          </a:p>
        </p:txBody>
      </p:sp>
      <p:sp>
        <p:nvSpPr>
          <p:cNvPr id="3" name="Content Placeholder 2"/>
          <p:cNvSpPr>
            <a:spLocks noGrp="1"/>
          </p:cNvSpPr>
          <p:nvPr>
            <p:ph idx="1"/>
          </p:nvPr>
        </p:nvSpPr>
        <p:spPr/>
        <p:txBody>
          <a:bodyPr>
            <a:normAutofit/>
          </a:bodyPr>
          <a:lstStyle/>
          <a:p>
            <a:r>
              <a:rPr lang="en-US" dirty="0" smtClean="0"/>
              <a:t>Escaping the Code </a:t>
            </a:r>
            <a:r>
              <a:rPr lang="en-US" dirty="0" smtClean="0"/>
              <a:t>Delimiter</a:t>
            </a:r>
          </a:p>
          <a:p>
            <a:r>
              <a:rPr lang="en-US" dirty="0" smtClean="0"/>
              <a:t>Razor My Twitter Handle is &amp;#64;haacked</a:t>
            </a:r>
          </a:p>
          <a:p>
            <a:r>
              <a:rPr lang="en-US" dirty="0" smtClean="0"/>
              <a:t>or</a:t>
            </a:r>
          </a:p>
          <a:p>
            <a:r>
              <a:rPr lang="en-US" dirty="0" smtClean="0"/>
              <a:t>My Twitter Handle is @@</a:t>
            </a:r>
            <a:r>
              <a:rPr lang="en-US" dirty="0" err="1" smtClean="0"/>
              <a:t>haacked</a:t>
            </a:r>
            <a:endParaRPr lang="en-US" dirty="0" smtClean="0"/>
          </a:p>
          <a:p>
            <a:r>
              <a:rPr lang="en-US" dirty="0" smtClean="0"/>
              <a:t>Web Forms &amp;</a:t>
            </a:r>
            <a:r>
              <a:rPr lang="en-US" dirty="0" err="1" smtClean="0"/>
              <a:t>lt</a:t>
            </a:r>
            <a:r>
              <a:rPr lang="en-US" dirty="0" smtClean="0"/>
              <a:t>;% expression %&amp;</a:t>
            </a:r>
            <a:r>
              <a:rPr lang="en-US" dirty="0" err="1" smtClean="0"/>
              <a:t>gt</a:t>
            </a:r>
            <a:r>
              <a:rPr lang="en-US" dirty="0" smtClean="0"/>
              <a:t>; marks a </a:t>
            </a:r>
            <a:r>
              <a:rPr lang="en-US" dirty="0" smtClean="0"/>
              <a:t>code nugget</a:t>
            </a: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13346" y="838200"/>
            <a:ext cx="6335991" cy="54334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56876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Razor Syntax Samples</a:t>
            </a:r>
            <a:endParaRPr lang="en-US" dirty="0"/>
          </a:p>
        </p:txBody>
      </p:sp>
      <p:sp>
        <p:nvSpPr>
          <p:cNvPr id="3" name="Content Placeholder 2"/>
          <p:cNvSpPr>
            <a:spLocks noGrp="1"/>
          </p:cNvSpPr>
          <p:nvPr>
            <p:ph idx="1"/>
          </p:nvPr>
        </p:nvSpPr>
        <p:spPr>
          <a:xfrm>
            <a:off x="457200" y="1219200"/>
            <a:ext cx="8305800" cy="5257800"/>
          </a:xfrm>
        </p:spPr>
        <p:txBody>
          <a:bodyPr>
            <a:normAutofit fontScale="70000" lnSpcReduction="20000"/>
          </a:bodyPr>
          <a:lstStyle/>
          <a:p>
            <a:r>
              <a:rPr lang="en-US" dirty="0" smtClean="0"/>
              <a:t>Server-Side </a:t>
            </a:r>
            <a:r>
              <a:rPr lang="en-US" dirty="0" smtClean="0"/>
              <a:t>Comment</a:t>
            </a:r>
          </a:p>
          <a:p>
            <a:pPr>
              <a:buNone/>
            </a:pPr>
            <a:r>
              <a:rPr lang="en-US" dirty="0" smtClean="0"/>
              <a:t>Razor @*</a:t>
            </a:r>
          </a:p>
          <a:p>
            <a:pPr>
              <a:buNone/>
            </a:pPr>
            <a:r>
              <a:rPr lang="en-US" dirty="0" smtClean="0"/>
              <a:t>This is a multiline server side comment.</a:t>
            </a:r>
          </a:p>
          <a:p>
            <a:pPr>
              <a:buNone/>
            </a:pPr>
            <a:r>
              <a:rPr lang="en-US" dirty="0" smtClean="0"/>
              <a:t>@if (</a:t>
            </a:r>
            <a:r>
              <a:rPr lang="en-US" dirty="0" err="1" smtClean="0"/>
              <a:t>showMessage</a:t>
            </a:r>
            <a:r>
              <a:rPr lang="en-US" dirty="0" smtClean="0"/>
              <a:t>) {</a:t>
            </a:r>
          </a:p>
          <a:p>
            <a:pPr>
              <a:buNone/>
            </a:pPr>
            <a:r>
              <a:rPr lang="en-US" dirty="0" smtClean="0"/>
              <a:t>&lt;h1&gt;@</a:t>
            </a:r>
            <a:r>
              <a:rPr lang="en-US" dirty="0" err="1" smtClean="0"/>
              <a:t>ViewBag.Message</a:t>
            </a:r>
            <a:r>
              <a:rPr lang="en-US" dirty="0" smtClean="0"/>
              <a:t>&lt;/h1&gt;</a:t>
            </a:r>
          </a:p>
          <a:p>
            <a:pPr>
              <a:buNone/>
            </a:pPr>
            <a:r>
              <a:rPr lang="en-US" dirty="0" smtClean="0"/>
              <a:t>}</a:t>
            </a:r>
          </a:p>
          <a:p>
            <a:pPr>
              <a:buNone/>
            </a:pPr>
            <a:r>
              <a:rPr lang="en-US" dirty="0" smtClean="0"/>
              <a:t>All of this is commented out.</a:t>
            </a:r>
          </a:p>
          <a:p>
            <a:pPr>
              <a:buNone/>
            </a:pPr>
            <a:r>
              <a:rPr lang="en-US" dirty="0" smtClean="0"/>
              <a:t>*@</a:t>
            </a:r>
          </a:p>
          <a:p>
            <a:pPr>
              <a:buNone/>
            </a:pPr>
            <a:r>
              <a:rPr lang="en-US" dirty="0" smtClean="0"/>
              <a:t>Web Forms &lt;%--</a:t>
            </a:r>
          </a:p>
          <a:p>
            <a:pPr>
              <a:buNone/>
            </a:pPr>
            <a:r>
              <a:rPr lang="en-US" dirty="0" smtClean="0"/>
              <a:t>This is a multiline server side comment.</a:t>
            </a:r>
          </a:p>
          <a:p>
            <a:pPr>
              <a:buNone/>
            </a:pPr>
            <a:r>
              <a:rPr lang="en-US" dirty="0" smtClean="0"/>
              <a:t>&lt;% if (</a:t>
            </a:r>
            <a:r>
              <a:rPr lang="en-US" dirty="0" err="1" smtClean="0"/>
              <a:t>showMessage</a:t>
            </a:r>
            <a:r>
              <a:rPr lang="en-US" dirty="0" smtClean="0"/>
              <a:t>) { %&gt;</a:t>
            </a:r>
          </a:p>
          <a:p>
            <a:pPr>
              <a:buNone/>
            </a:pPr>
            <a:r>
              <a:rPr lang="en-US" dirty="0" smtClean="0"/>
              <a:t>&lt;h1&gt;&lt;%: </a:t>
            </a:r>
            <a:r>
              <a:rPr lang="en-US" dirty="0" err="1" smtClean="0"/>
              <a:t>ViewBag.Message</a:t>
            </a:r>
            <a:r>
              <a:rPr lang="en-US" dirty="0" smtClean="0"/>
              <a:t> %&gt;&lt;/h1&gt;</a:t>
            </a:r>
          </a:p>
          <a:p>
            <a:pPr>
              <a:buNone/>
            </a:pPr>
            <a:r>
              <a:rPr lang="en-US" dirty="0" smtClean="0"/>
              <a:t>&lt;% } %&gt;</a:t>
            </a:r>
          </a:p>
          <a:p>
            <a:pPr>
              <a:buNone/>
            </a:pPr>
            <a:r>
              <a:rPr lang="en-US" dirty="0" smtClean="0"/>
              <a:t>All of this is commented out.</a:t>
            </a:r>
          </a:p>
          <a:p>
            <a:pPr>
              <a:buNone/>
            </a:pPr>
            <a:r>
              <a:rPr lang="en-US" dirty="0" smtClean="0"/>
              <a:t>--%&gt;</a:t>
            </a:r>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Razor Syntax Samples</a:t>
            </a:r>
            <a:endParaRPr lang="en-US" dirty="0"/>
          </a:p>
        </p:txBody>
      </p:sp>
      <p:sp>
        <p:nvSpPr>
          <p:cNvPr id="3" name="Content Placeholder 2"/>
          <p:cNvSpPr>
            <a:spLocks noGrp="1"/>
          </p:cNvSpPr>
          <p:nvPr>
            <p:ph idx="1"/>
          </p:nvPr>
        </p:nvSpPr>
        <p:spPr>
          <a:xfrm>
            <a:off x="457200" y="1219200"/>
            <a:ext cx="8305800" cy="5257800"/>
          </a:xfrm>
        </p:spPr>
        <p:txBody>
          <a:bodyPr>
            <a:normAutofit fontScale="85000" lnSpcReduction="20000"/>
          </a:bodyPr>
          <a:lstStyle/>
          <a:p>
            <a:r>
              <a:rPr lang="en-US" dirty="0" smtClean="0"/>
              <a:t>Calling a Generic </a:t>
            </a:r>
            <a:r>
              <a:rPr lang="en-US" dirty="0" smtClean="0"/>
              <a:t>Method</a:t>
            </a:r>
          </a:p>
          <a:p>
            <a:r>
              <a:rPr lang="en-US" dirty="0" smtClean="0"/>
              <a:t>Razor @(</a:t>
            </a:r>
            <a:r>
              <a:rPr lang="en-US" dirty="0" err="1" smtClean="0"/>
              <a:t>Html.SomeMethod</a:t>
            </a:r>
            <a:r>
              <a:rPr lang="en-US" dirty="0" smtClean="0"/>
              <a:t>&lt;</a:t>
            </a:r>
            <a:r>
              <a:rPr lang="en-US" dirty="0" err="1" smtClean="0"/>
              <a:t>AType</a:t>
            </a:r>
            <a:r>
              <a:rPr lang="en-US" dirty="0" smtClean="0"/>
              <a:t>&gt;())</a:t>
            </a:r>
          </a:p>
          <a:p>
            <a:r>
              <a:rPr lang="en-US" dirty="0" smtClean="0"/>
              <a:t>Web Forms &lt;%: </a:t>
            </a:r>
            <a:r>
              <a:rPr lang="en-US" dirty="0" err="1" smtClean="0"/>
              <a:t>Html.SomeMethod</a:t>
            </a:r>
            <a:r>
              <a:rPr lang="en-US" dirty="0" smtClean="0"/>
              <a:t>&lt;</a:t>
            </a:r>
            <a:r>
              <a:rPr lang="en-US" dirty="0" err="1" smtClean="0"/>
              <a:t>AType</a:t>
            </a:r>
            <a:r>
              <a:rPr lang="en-US" dirty="0" smtClean="0"/>
              <a:t>&gt;() </a:t>
            </a:r>
            <a:r>
              <a:rPr lang="en-US" dirty="0" smtClean="0"/>
              <a:t>%&gt;</a:t>
            </a:r>
          </a:p>
          <a:p>
            <a:r>
              <a:rPr lang="en-US" b="1" dirty="0" smtClean="0"/>
              <a:t>URL </a:t>
            </a:r>
            <a:r>
              <a:rPr lang="en-US" b="1" dirty="0" smtClean="0"/>
              <a:t>Helpers</a:t>
            </a:r>
          </a:p>
          <a:p>
            <a:r>
              <a:rPr lang="en-US" dirty="0" smtClean="0"/>
              <a:t>&lt;span&gt;</a:t>
            </a:r>
          </a:p>
          <a:p>
            <a:r>
              <a:rPr lang="nn-NO" dirty="0" smtClean="0"/>
              <a:t>@Url.Action("Browse", "Store", new { genre = "Jazz" }, null)</a:t>
            </a:r>
          </a:p>
          <a:p>
            <a:r>
              <a:rPr lang="en-US" dirty="0" smtClean="0"/>
              <a:t>&lt;/span&gt;</a:t>
            </a:r>
          </a:p>
          <a:p>
            <a:r>
              <a:rPr lang="en-US" dirty="0" smtClean="0"/>
              <a:t>The result will be the following HTML:</a:t>
            </a:r>
          </a:p>
          <a:p>
            <a:r>
              <a:rPr lang="en-US" dirty="0" smtClean="0"/>
              <a:t>&lt;span&gt;</a:t>
            </a:r>
          </a:p>
          <a:p>
            <a:r>
              <a:rPr lang="en-US" dirty="0" smtClean="0"/>
              <a:t>/Store/</a:t>
            </a:r>
            <a:r>
              <a:rPr lang="en-US" dirty="0" err="1" smtClean="0"/>
              <a:t>Browse?genre</a:t>
            </a:r>
            <a:r>
              <a:rPr lang="en-US" dirty="0" smtClean="0"/>
              <a:t>=Jazz</a:t>
            </a:r>
          </a:p>
          <a:p>
            <a:r>
              <a:rPr lang="en-US" dirty="0" smtClean="0"/>
              <a:t>&lt;/span&gt;</a:t>
            </a:r>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MVC Filters</a:t>
            </a:r>
            <a:endParaRPr lang="en-US" dirty="0"/>
          </a:p>
        </p:txBody>
      </p:sp>
      <p:pic>
        <p:nvPicPr>
          <p:cNvPr id="1026" name="Picture 2" descr="http://4.bp.blogspot.com/-NqK2aW9Go9Y/T2VkQht4dBI/AAAAAAAABdI/sX4wWhhQAWA/s640/image6.gif"/>
          <p:cNvPicPr>
            <a:picLocks noChangeAspect="1" noChangeArrowheads="1"/>
          </p:cNvPicPr>
          <p:nvPr/>
        </p:nvPicPr>
        <p:blipFill>
          <a:blip r:embed="rId2" cstate="print"/>
          <a:srcRect/>
          <a:stretch>
            <a:fillRect/>
          </a:stretch>
        </p:blipFill>
        <p:spPr bwMode="auto">
          <a:xfrm>
            <a:off x="1828800" y="1066800"/>
            <a:ext cx="4886325" cy="5562600"/>
          </a:xfrm>
          <a:prstGeom prst="rect">
            <a:avLst/>
          </a:prstGeom>
          <a:noFill/>
        </p:spPr>
      </p:pic>
    </p:spTree>
    <p:extLst>
      <p:ext uri="{BB962C8B-B14F-4D97-AF65-F5344CB8AC3E}">
        <p14:creationId xmlns="" xmlns:p14="http://schemas.microsoft.com/office/powerpoint/2010/main" val="4285198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Method</a:t>
            </a:r>
            <a:endParaRPr lang="en-US" dirty="0"/>
          </a:p>
        </p:txBody>
      </p:sp>
      <p:sp>
        <p:nvSpPr>
          <p:cNvPr id="3" name="Content Placeholder 2"/>
          <p:cNvSpPr>
            <a:spLocks noGrp="1"/>
          </p:cNvSpPr>
          <p:nvPr>
            <p:ph idx="1"/>
          </p:nvPr>
        </p:nvSpPr>
        <p:spPr/>
        <p:txBody>
          <a:bodyPr/>
          <a:lstStyle/>
          <a:p>
            <a:r>
              <a:rPr lang="en-US" dirty="0" smtClean="0"/>
              <a:t>//</a:t>
            </a:r>
            <a:r>
              <a:rPr lang="en-US" dirty="0" err="1" smtClean="0"/>
              <a:t>OutPutTest</a:t>
            </a:r>
            <a:r>
              <a:rPr lang="en-US" dirty="0" smtClean="0"/>
              <a:t> Action Method [</a:t>
            </a:r>
            <a:r>
              <a:rPr lang="en-US" dirty="0" err="1" smtClean="0"/>
              <a:t>OutputCache</a:t>
            </a:r>
            <a:r>
              <a:rPr lang="en-US" dirty="0" smtClean="0"/>
              <a:t>(Duration=10)] public </a:t>
            </a:r>
            <a:r>
              <a:rPr lang="en-US" dirty="0" err="1" smtClean="0"/>
              <a:t>ActionResult</a:t>
            </a:r>
            <a:r>
              <a:rPr lang="en-US" dirty="0" smtClean="0"/>
              <a:t> </a:t>
            </a:r>
            <a:r>
              <a:rPr lang="en-US" dirty="0" err="1" smtClean="0"/>
              <a:t>OutPutTest</a:t>
            </a:r>
            <a:r>
              <a:rPr lang="en-US" dirty="0" smtClean="0"/>
              <a:t>() { </a:t>
            </a:r>
            <a:r>
              <a:rPr lang="en-US" dirty="0" err="1" smtClean="0"/>
              <a:t>ViewBag.Date</a:t>
            </a:r>
            <a:r>
              <a:rPr lang="en-US" dirty="0" smtClean="0"/>
              <a:t> = </a:t>
            </a:r>
            <a:r>
              <a:rPr lang="en-US" dirty="0" err="1" smtClean="0"/>
              <a:t>DateTime.Now.ToString</a:t>
            </a:r>
            <a:r>
              <a:rPr lang="en-US" dirty="0" smtClean="0"/>
              <a:t>("T"); return View();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Authorize Filter</a:t>
            </a:r>
            <a:endParaRPr lang="en-US" dirty="0"/>
          </a:p>
        </p:txBody>
      </p:sp>
      <p:sp>
        <p:nvSpPr>
          <p:cNvPr id="3" name="Content Placeholder 2"/>
          <p:cNvSpPr>
            <a:spLocks noGrp="1"/>
          </p:cNvSpPr>
          <p:nvPr>
            <p:ph idx="1"/>
          </p:nvPr>
        </p:nvSpPr>
        <p:spPr/>
        <p:txBody>
          <a:bodyPr/>
          <a:lstStyle/>
          <a:p>
            <a:r>
              <a:rPr lang="en-US" dirty="0" smtClean="0"/>
              <a:t>public class </a:t>
            </a:r>
            <a:r>
              <a:rPr lang="en-US" dirty="0" err="1" smtClean="0"/>
              <a:t>CustAuthFilter</a:t>
            </a:r>
            <a:r>
              <a:rPr lang="en-US" dirty="0" smtClean="0"/>
              <a:t> : </a:t>
            </a:r>
            <a:r>
              <a:rPr lang="en-US" dirty="0" err="1" smtClean="0"/>
              <a:t>AuthorizeAttribute</a:t>
            </a:r>
            <a:r>
              <a:rPr lang="en-US" dirty="0" smtClean="0"/>
              <a:t> { public override void </a:t>
            </a:r>
            <a:r>
              <a:rPr lang="en-US" dirty="0" err="1" smtClean="0"/>
              <a:t>OnAuthorization</a:t>
            </a:r>
            <a:r>
              <a:rPr lang="en-US" dirty="0" smtClean="0"/>
              <a:t>(</a:t>
            </a:r>
            <a:r>
              <a:rPr lang="en-US" dirty="0" err="1" smtClean="0"/>
              <a:t>AuthorizationContext</a:t>
            </a:r>
            <a:r>
              <a:rPr lang="en-US" dirty="0" smtClean="0"/>
              <a:t> </a:t>
            </a:r>
            <a:r>
              <a:rPr lang="en-US" dirty="0" err="1" smtClean="0"/>
              <a:t>filterContext</a:t>
            </a:r>
            <a:r>
              <a:rPr lang="en-US" dirty="0" smtClean="0"/>
              <a:t>) { </a:t>
            </a:r>
            <a:r>
              <a:rPr lang="en-US" dirty="0" err="1" smtClean="0"/>
              <a:t>filterContext.Controller.ViewBag.AutherizationMessage</a:t>
            </a:r>
            <a:r>
              <a:rPr lang="en-US" dirty="0" smtClean="0"/>
              <a:t> = "Custom Authorization: Message from </a:t>
            </a:r>
            <a:r>
              <a:rPr lang="en-US" dirty="0" err="1" smtClean="0"/>
              <a:t>OnAuthorization</a:t>
            </a:r>
            <a:r>
              <a:rPr lang="en-US" dirty="0" smtClean="0"/>
              <a:t> method."; }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Filter</a:t>
            </a:r>
            <a:endParaRPr lang="en-US" dirty="0"/>
          </a:p>
        </p:txBody>
      </p:sp>
      <p:sp>
        <p:nvSpPr>
          <p:cNvPr id="3" name="Content Placeholder 2"/>
          <p:cNvSpPr>
            <a:spLocks noGrp="1"/>
          </p:cNvSpPr>
          <p:nvPr>
            <p:ph idx="1"/>
          </p:nvPr>
        </p:nvSpPr>
        <p:spPr/>
        <p:txBody>
          <a:bodyPr/>
          <a:lstStyle/>
          <a:p>
            <a:r>
              <a:rPr lang="en-US" dirty="0" err="1" smtClean="0"/>
              <a:t>OnActionExecuting</a:t>
            </a:r>
            <a:r>
              <a:rPr lang="en-US" dirty="0" smtClean="0"/>
              <a:t> - Runs before execution of Action method. </a:t>
            </a:r>
          </a:p>
          <a:p>
            <a:r>
              <a:rPr lang="en-US" dirty="0" err="1" smtClean="0"/>
              <a:t>OnActionExecuted</a:t>
            </a:r>
            <a:r>
              <a:rPr lang="en-US" dirty="0" smtClean="0"/>
              <a:t> - Runs after execution of Action method. </a:t>
            </a:r>
          </a:p>
          <a:p>
            <a:r>
              <a:rPr lang="en-US" dirty="0" err="1" smtClean="0"/>
              <a:t>OnResultExecuting</a:t>
            </a:r>
            <a:r>
              <a:rPr lang="en-US" dirty="0" smtClean="0"/>
              <a:t> - Runs before content is rendered to View. </a:t>
            </a:r>
          </a:p>
          <a:p>
            <a:r>
              <a:rPr lang="en-US" dirty="0" err="1" smtClean="0"/>
              <a:t>OnResultExecuted</a:t>
            </a:r>
            <a:r>
              <a:rPr lang="en-US" dirty="0" smtClean="0"/>
              <a:t> - Runs after content is rendered to view.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Filter</a:t>
            </a:r>
            <a:endParaRPr lang="en-US" dirty="0"/>
          </a:p>
        </p:txBody>
      </p:sp>
      <p:sp>
        <p:nvSpPr>
          <p:cNvPr id="3" name="Content Placeholder 2"/>
          <p:cNvSpPr>
            <a:spLocks noGrp="1"/>
          </p:cNvSpPr>
          <p:nvPr>
            <p:ph idx="1"/>
          </p:nvPr>
        </p:nvSpPr>
        <p:spPr/>
        <p:txBody>
          <a:bodyPr/>
          <a:lstStyle/>
          <a:p>
            <a:r>
              <a:rPr lang="en-US" dirty="0" smtClean="0"/>
              <a:t>public class </a:t>
            </a:r>
            <a:r>
              <a:rPr lang="en-US" dirty="0" err="1" smtClean="0"/>
              <a:t>CustExceptionFilter</a:t>
            </a:r>
            <a:r>
              <a:rPr lang="en-US" dirty="0" smtClean="0"/>
              <a:t> : </a:t>
            </a:r>
            <a:r>
              <a:rPr lang="en-US" dirty="0" err="1" smtClean="0"/>
              <a:t>FilterAttribute</a:t>
            </a:r>
            <a:r>
              <a:rPr lang="en-US" dirty="0" smtClean="0"/>
              <a:t>, </a:t>
            </a:r>
            <a:r>
              <a:rPr lang="en-US" dirty="0" err="1" smtClean="0"/>
              <a:t>IExceptionFilter</a:t>
            </a:r>
            <a:r>
              <a:rPr lang="en-US" dirty="0" smtClean="0"/>
              <a:t> { public void </a:t>
            </a:r>
            <a:r>
              <a:rPr lang="en-US" dirty="0" err="1" smtClean="0"/>
              <a:t>OnException</a:t>
            </a:r>
            <a:r>
              <a:rPr lang="en-US" dirty="0" smtClean="0"/>
              <a:t>(</a:t>
            </a:r>
            <a:r>
              <a:rPr lang="en-US" dirty="0" err="1" smtClean="0"/>
              <a:t>ExceptionContext</a:t>
            </a:r>
            <a:r>
              <a:rPr lang="en-US" dirty="0" smtClean="0"/>
              <a:t> </a:t>
            </a:r>
            <a:r>
              <a:rPr lang="en-US" dirty="0" err="1" smtClean="0"/>
              <a:t>filterContext</a:t>
            </a:r>
            <a:r>
              <a:rPr lang="en-US" dirty="0" smtClean="0"/>
              <a:t>) { </a:t>
            </a:r>
            <a:r>
              <a:rPr lang="en-US" dirty="0" err="1" smtClean="0"/>
              <a:t>filterContext.Controller.ViewBag.ExceptionMessage</a:t>
            </a:r>
            <a:r>
              <a:rPr lang="en-US" dirty="0" smtClean="0"/>
              <a:t> = "Custom Exception: Message from </a:t>
            </a:r>
            <a:r>
              <a:rPr lang="en-US" dirty="0" err="1" smtClean="0"/>
              <a:t>OnException</a:t>
            </a:r>
            <a:r>
              <a:rPr lang="en-US" dirty="0" smtClean="0"/>
              <a:t> method."; }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descr="View,Model,Presenter,Mode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06936" y="4168654"/>
            <a:ext cx="2295525" cy="1228725"/>
          </a:xfrm>
          <a:prstGeom prst="rect">
            <a:avLst/>
          </a:prstGeom>
          <a:noFill/>
          <a:extLst>
            <a:ext uri="{909E8E84-426E-40DD-AFC4-6F175D3DCCD1}">
              <a14:hiddenFill xmlns="" xmlns:a14="http://schemas.microsoft.com/office/drawing/2010/main">
                <a:solidFill>
                  <a:srgbClr val="FFFFFF"/>
                </a:solidFill>
              </a14:hiddenFill>
            </a:ext>
          </a:extLst>
        </p:spPr>
      </p:pic>
      <p:pic>
        <p:nvPicPr>
          <p:cNvPr id="6153" name="Picture 9" descr="View,Model,Presenter,Model"/>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379786" y="5622257"/>
            <a:ext cx="1704975" cy="1084480"/>
          </a:xfrm>
          <a:prstGeom prst="rect">
            <a:avLst/>
          </a:prstGeom>
          <a:noFill/>
          <a:extLst>
            <a:ext uri="{909E8E84-426E-40DD-AFC4-6F175D3DCCD1}">
              <a14:hiddenFill xmlns="" xmlns:a14="http://schemas.microsoft.com/office/drawing/2010/main">
                <a:solidFill>
                  <a:srgbClr val="FFFFFF"/>
                </a:solidFill>
              </a14:hiddenFill>
            </a:ext>
          </a:extLst>
        </p:spPr>
      </p:pic>
      <p:pic>
        <p:nvPicPr>
          <p:cNvPr id="6154" name="Picture 1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78324" y="533400"/>
            <a:ext cx="2952750" cy="600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55" name="Picture 1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898649" y="1779806"/>
            <a:ext cx="4667250" cy="600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56" name="Picture 1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042211" y="2824162"/>
            <a:ext cx="4895850" cy="7715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le 4"/>
          <p:cNvSpPr/>
          <p:nvPr/>
        </p:nvSpPr>
        <p:spPr>
          <a:xfrm>
            <a:off x="2422359" y="19404"/>
            <a:ext cx="4251325" cy="646331"/>
          </a:xfrm>
          <a:prstGeom prst="rect">
            <a:avLst/>
          </a:prstGeom>
        </p:spPr>
        <p:txBody>
          <a:bodyPr wrap="square">
            <a:spAutoFit/>
          </a:bodyPr>
          <a:lstStyle/>
          <a:p>
            <a:r>
              <a:rPr lang="en-US" dirty="0"/>
              <a:t>Step 1: Incoming request directed to Controller.</a:t>
            </a:r>
          </a:p>
        </p:txBody>
      </p:sp>
      <p:sp>
        <p:nvSpPr>
          <p:cNvPr id="6" name="Rectangle 5"/>
          <p:cNvSpPr/>
          <p:nvPr/>
        </p:nvSpPr>
        <p:spPr>
          <a:xfrm>
            <a:off x="2173429" y="1133475"/>
            <a:ext cx="4572000" cy="646331"/>
          </a:xfrm>
          <a:prstGeom prst="rect">
            <a:avLst/>
          </a:prstGeom>
        </p:spPr>
        <p:txBody>
          <a:bodyPr>
            <a:spAutoFit/>
          </a:bodyPr>
          <a:lstStyle/>
          <a:p>
            <a:r>
              <a:rPr lang="en-US" dirty="0"/>
              <a:t>Step 2: Controller processes request and forms a data Model.</a:t>
            </a:r>
          </a:p>
        </p:txBody>
      </p:sp>
      <p:sp>
        <p:nvSpPr>
          <p:cNvPr id="7" name="Rectangle 6"/>
          <p:cNvSpPr/>
          <p:nvPr/>
        </p:nvSpPr>
        <p:spPr>
          <a:xfrm>
            <a:off x="2553042" y="2315323"/>
            <a:ext cx="3203313" cy="369332"/>
          </a:xfrm>
          <a:prstGeom prst="rect">
            <a:avLst/>
          </a:prstGeom>
        </p:spPr>
        <p:txBody>
          <a:bodyPr wrap="none">
            <a:spAutoFit/>
          </a:bodyPr>
          <a:lstStyle/>
          <a:p>
            <a:r>
              <a:rPr lang="en-US" dirty="0"/>
              <a:t>Step 3: Model is passed to View.</a:t>
            </a:r>
          </a:p>
        </p:txBody>
      </p:sp>
      <p:sp>
        <p:nvSpPr>
          <p:cNvPr id="8" name="Rectangle 7"/>
          <p:cNvSpPr/>
          <p:nvPr/>
        </p:nvSpPr>
        <p:spPr>
          <a:xfrm>
            <a:off x="2286000" y="3522323"/>
            <a:ext cx="4572000" cy="646331"/>
          </a:xfrm>
          <a:prstGeom prst="rect">
            <a:avLst/>
          </a:prstGeom>
        </p:spPr>
        <p:txBody>
          <a:bodyPr>
            <a:spAutoFit/>
          </a:bodyPr>
          <a:lstStyle/>
          <a:p>
            <a:r>
              <a:rPr lang="en-US" dirty="0"/>
              <a:t>Step 4: View transforms Model into appropriate output format</a:t>
            </a:r>
          </a:p>
        </p:txBody>
      </p:sp>
      <p:sp>
        <p:nvSpPr>
          <p:cNvPr id="9" name="Rectangle 8"/>
          <p:cNvSpPr/>
          <p:nvPr/>
        </p:nvSpPr>
        <p:spPr>
          <a:xfrm>
            <a:off x="2754016" y="5252925"/>
            <a:ext cx="2956515" cy="369332"/>
          </a:xfrm>
          <a:prstGeom prst="rect">
            <a:avLst/>
          </a:prstGeom>
        </p:spPr>
        <p:txBody>
          <a:bodyPr wrap="none">
            <a:spAutoFit/>
          </a:bodyPr>
          <a:lstStyle/>
          <a:p>
            <a:r>
              <a:rPr lang="en-US" dirty="0"/>
              <a:t>Step 5: Response is rendered.</a:t>
            </a:r>
          </a:p>
        </p:txBody>
      </p:sp>
    </p:spTree>
    <p:extLst>
      <p:ext uri="{BB962C8B-B14F-4D97-AF65-F5344CB8AC3E}">
        <p14:creationId xmlns="" xmlns:p14="http://schemas.microsoft.com/office/powerpoint/2010/main" val="389135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423917"/>
            <a:ext cx="8610600" cy="28127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7652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33600" y="210312"/>
            <a:ext cx="5036127" cy="66476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5620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5000" y="242664"/>
            <a:ext cx="5324475" cy="66085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1337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04800"/>
            <a:ext cx="8498965" cy="63722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76742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1926</Words>
  <Application>Microsoft Office PowerPoint</Application>
  <PresentationFormat>On-screen Show (4:3)</PresentationFormat>
  <Paragraphs>233</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MVC4</vt:lpstr>
      <vt:lpstr>Introduction</vt:lpstr>
      <vt:lpstr>MVC Pattern</vt:lpstr>
      <vt:lpstr>Slide 4</vt:lpstr>
      <vt:lpstr>Slide 5</vt:lpstr>
      <vt:lpstr>Slide 6</vt:lpstr>
      <vt:lpstr>Slide 7</vt:lpstr>
      <vt:lpstr>Slide 8</vt:lpstr>
      <vt:lpstr>Slide 9</vt:lpstr>
      <vt:lpstr>Slide 10</vt:lpstr>
      <vt:lpstr>MVC Framework Overview</vt:lpstr>
      <vt:lpstr>MVC Framework Overview</vt:lpstr>
      <vt:lpstr>MVC Architecture</vt:lpstr>
      <vt:lpstr>When to choose MVC App</vt:lpstr>
      <vt:lpstr>When to choose MVC App</vt:lpstr>
      <vt:lpstr>When to choose MVC App</vt:lpstr>
      <vt:lpstr>MVC1</vt:lpstr>
      <vt:lpstr>MVC2</vt:lpstr>
      <vt:lpstr>ASP.NET MVC 3 Overview</vt:lpstr>
      <vt:lpstr>MVC 4 Overview</vt:lpstr>
      <vt:lpstr>ASP.NET Web API</vt:lpstr>
      <vt:lpstr>Web API features that are similar to MVC</vt:lpstr>
      <vt:lpstr>Web API new concepts and features specific to HTTP service development</vt:lpstr>
      <vt:lpstr>Creating Model</vt:lpstr>
      <vt:lpstr>Creating Model</vt:lpstr>
      <vt:lpstr>Creating Model</vt:lpstr>
      <vt:lpstr>Creating Model</vt:lpstr>
      <vt:lpstr>Slide 28</vt:lpstr>
      <vt:lpstr>Slide 29</vt:lpstr>
      <vt:lpstr>Slide 30</vt:lpstr>
      <vt:lpstr>ViewData and ViewBag</vt:lpstr>
      <vt:lpstr>STRONGLY TYPED VIEWS</vt:lpstr>
      <vt:lpstr>THE RAZOR VIEW ENGINE</vt:lpstr>
      <vt:lpstr>Razor Syntax Samples</vt:lpstr>
      <vt:lpstr>Razor Syntax Samples</vt:lpstr>
      <vt:lpstr>Razor Syntax Samples</vt:lpstr>
      <vt:lpstr>Razor Syntax Samples</vt:lpstr>
      <vt:lpstr>Razor Syntax Samples</vt:lpstr>
      <vt:lpstr>Razor Syntax Samples</vt:lpstr>
      <vt:lpstr>Razor Syntax Samples</vt:lpstr>
      <vt:lpstr>Razor Syntax Samples</vt:lpstr>
      <vt:lpstr>MVC Filters</vt:lpstr>
      <vt:lpstr>Action Method</vt:lpstr>
      <vt:lpstr>Authorize Filter</vt:lpstr>
      <vt:lpstr>Action Filter</vt:lpstr>
      <vt:lpstr>Exception Filter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MVC4</dc:title>
  <dc:creator>Parameswari Ettiappan (Associate)</dc:creator>
  <cp:lastModifiedBy>Balasubramaniam</cp:lastModifiedBy>
  <cp:revision>104</cp:revision>
  <dcterms:created xsi:type="dcterms:W3CDTF">2006-08-16T00:00:00Z</dcterms:created>
  <dcterms:modified xsi:type="dcterms:W3CDTF">2013-12-25T16:34:04Z</dcterms:modified>
</cp:coreProperties>
</file>