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57" r:id="rId21"/>
    <p:sldId id="282"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DE23-23DD-45BC-B8C8-F9A619F097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818797-B4EB-4DC0-9D21-60CAC49E27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F479B3-77E1-467C-8086-91FC4AE7449E}"/>
              </a:ext>
            </a:extLst>
          </p:cNvPr>
          <p:cNvSpPr>
            <a:spLocks noGrp="1"/>
          </p:cNvSpPr>
          <p:nvPr>
            <p:ph type="dt" sz="half" idx="10"/>
          </p:nvPr>
        </p:nvSpPr>
        <p:spPr/>
        <p:txBody>
          <a:bodyPr/>
          <a:lstStyle/>
          <a:p>
            <a:fld id="{92925697-4AAF-4B3B-A8E7-E256635E83AC}" type="datetimeFigureOut">
              <a:rPr lang="en-IN" smtClean="0"/>
              <a:t>18-01-2018</a:t>
            </a:fld>
            <a:endParaRPr lang="en-IN"/>
          </a:p>
        </p:txBody>
      </p:sp>
      <p:sp>
        <p:nvSpPr>
          <p:cNvPr id="5" name="Footer Placeholder 4">
            <a:extLst>
              <a:ext uri="{FF2B5EF4-FFF2-40B4-BE49-F238E27FC236}">
                <a16:creationId xmlns:a16="http://schemas.microsoft.com/office/drawing/2014/main" id="{26ECAC24-225A-4C51-ACD1-94E747EE5D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3B579A-AA71-411D-A701-5446D25A58B7}"/>
              </a:ext>
            </a:extLst>
          </p:cNvPr>
          <p:cNvSpPr>
            <a:spLocks noGrp="1"/>
          </p:cNvSpPr>
          <p:nvPr>
            <p:ph type="sldNum" sz="quarter" idx="12"/>
          </p:nvPr>
        </p:nvSpPr>
        <p:spPr/>
        <p:txBody>
          <a:bodyPr/>
          <a:lstStyle/>
          <a:p>
            <a:fld id="{3FA723B9-E8F6-44FB-ABDC-F6FFFDAC5E26}" type="slidenum">
              <a:rPr lang="en-IN" smtClean="0"/>
              <a:t>‹#›</a:t>
            </a:fld>
            <a:endParaRPr lang="en-IN"/>
          </a:p>
        </p:txBody>
      </p:sp>
    </p:spTree>
    <p:extLst>
      <p:ext uri="{BB962C8B-B14F-4D97-AF65-F5344CB8AC3E}">
        <p14:creationId xmlns:p14="http://schemas.microsoft.com/office/powerpoint/2010/main" val="120341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4E59-A534-45B9-909D-D5C5186437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99429A-A94D-45BE-AC6C-96A9B2A760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2F6D07-3A7C-41C7-8122-30A087DEEBA6}"/>
              </a:ext>
            </a:extLst>
          </p:cNvPr>
          <p:cNvSpPr>
            <a:spLocks noGrp="1"/>
          </p:cNvSpPr>
          <p:nvPr>
            <p:ph type="dt" sz="half" idx="10"/>
          </p:nvPr>
        </p:nvSpPr>
        <p:spPr/>
        <p:txBody>
          <a:bodyPr/>
          <a:lstStyle/>
          <a:p>
            <a:fld id="{92925697-4AAF-4B3B-A8E7-E256635E83AC}" type="datetimeFigureOut">
              <a:rPr lang="en-IN" smtClean="0"/>
              <a:t>18-01-2018</a:t>
            </a:fld>
            <a:endParaRPr lang="en-IN"/>
          </a:p>
        </p:txBody>
      </p:sp>
      <p:sp>
        <p:nvSpPr>
          <p:cNvPr id="5" name="Footer Placeholder 4">
            <a:extLst>
              <a:ext uri="{FF2B5EF4-FFF2-40B4-BE49-F238E27FC236}">
                <a16:creationId xmlns:a16="http://schemas.microsoft.com/office/drawing/2014/main" id="{09088AF5-11FE-4575-962B-7E6CE08088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133E5-602B-4D2F-BB09-3F80CD20D3AB}"/>
              </a:ext>
            </a:extLst>
          </p:cNvPr>
          <p:cNvSpPr>
            <a:spLocks noGrp="1"/>
          </p:cNvSpPr>
          <p:nvPr>
            <p:ph type="sldNum" sz="quarter" idx="12"/>
          </p:nvPr>
        </p:nvSpPr>
        <p:spPr/>
        <p:txBody>
          <a:bodyPr/>
          <a:lstStyle/>
          <a:p>
            <a:fld id="{3FA723B9-E8F6-44FB-ABDC-F6FFFDAC5E26}" type="slidenum">
              <a:rPr lang="en-IN" smtClean="0"/>
              <a:t>‹#›</a:t>
            </a:fld>
            <a:endParaRPr lang="en-IN"/>
          </a:p>
        </p:txBody>
      </p:sp>
    </p:spTree>
    <p:extLst>
      <p:ext uri="{BB962C8B-B14F-4D97-AF65-F5344CB8AC3E}">
        <p14:creationId xmlns:p14="http://schemas.microsoft.com/office/powerpoint/2010/main" val="236339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5E996B-D711-4DF7-8375-09267156A7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097C72-FD61-48D8-8F8D-B5790572E55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64C23-1537-4DEB-A929-33C2A826FA33}"/>
              </a:ext>
            </a:extLst>
          </p:cNvPr>
          <p:cNvSpPr>
            <a:spLocks noGrp="1"/>
          </p:cNvSpPr>
          <p:nvPr>
            <p:ph type="dt" sz="half" idx="10"/>
          </p:nvPr>
        </p:nvSpPr>
        <p:spPr/>
        <p:txBody>
          <a:bodyPr/>
          <a:lstStyle/>
          <a:p>
            <a:fld id="{92925697-4AAF-4B3B-A8E7-E256635E83AC}" type="datetimeFigureOut">
              <a:rPr lang="en-IN" smtClean="0"/>
              <a:t>18-01-2018</a:t>
            </a:fld>
            <a:endParaRPr lang="en-IN"/>
          </a:p>
        </p:txBody>
      </p:sp>
      <p:sp>
        <p:nvSpPr>
          <p:cNvPr id="5" name="Footer Placeholder 4">
            <a:extLst>
              <a:ext uri="{FF2B5EF4-FFF2-40B4-BE49-F238E27FC236}">
                <a16:creationId xmlns:a16="http://schemas.microsoft.com/office/drawing/2014/main" id="{FF02B589-BBAA-4CAE-92DB-7B64B8AF86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414CC0-4F7C-430E-9B4B-D053BC34D3EB}"/>
              </a:ext>
            </a:extLst>
          </p:cNvPr>
          <p:cNvSpPr>
            <a:spLocks noGrp="1"/>
          </p:cNvSpPr>
          <p:nvPr>
            <p:ph type="sldNum" sz="quarter" idx="12"/>
          </p:nvPr>
        </p:nvSpPr>
        <p:spPr/>
        <p:txBody>
          <a:bodyPr/>
          <a:lstStyle/>
          <a:p>
            <a:fld id="{3FA723B9-E8F6-44FB-ABDC-F6FFFDAC5E26}" type="slidenum">
              <a:rPr lang="en-IN" smtClean="0"/>
              <a:t>‹#›</a:t>
            </a:fld>
            <a:endParaRPr lang="en-IN"/>
          </a:p>
        </p:txBody>
      </p:sp>
    </p:spTree>
    <p:extLst>
      <p:ext uri="{BB962C8B-B14F-4D97-AF65-F5344CB8AC3E}">
        <p14:creationId xmlns:p14="http://schemas.microsoft.com/office/powerpoint/2010/main" val="399053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D584-5BAC-49B3-AE47-D50A241595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1B5D8-0485-478E-AEE2-B50F333A07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4D07DC-1ADA-4D8C-ACE2-C2A0AAA44495}"/>
              </a:ext>
            </a:extLst>
          </p:cNvPr>
          <p:cNvSpPr>
            <a:spLocks noGrp="1"/>
          </p:cNvSpPr>
          <p:nvPr>
            <p:ph type="dt" sz="half" idx="10"/>
          </p:nvPr>
        </p:nvSpPr>
        <p:spPr/>
        <p:txBody>
          <a:bodyPr/>
          <a:lstStyle/>
          <a:p>
            <a:fld id="{92925697-4AAF-4B3B-A8E7-E256635E83AC}" type="datetimeFigureOut">
              <a:rPr lang="en-IN" smtClean="0"/>
              <a:t>18-01-2018</a:t>
            </a:fld>
            <a:endParaRPr lang="en-IN"/>
          </a:p>
        </p:txBody>
      </p:sp>
      <p:sp>
        <p:nvSpPr>
          <p:cNvPr id="5" name="Footer Placeholder 4">
            <a:extLst>
              <a:ext uri="{FF2B5EF4-FFF2-40B4-BE49-F238E27FC236}">
                <a16:creationId xmlns:a16="http://schemas.microsoft.com/office/drawing/2014/main" id="{71103F98-B741-4C61-92F9-22A018F6F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A0F0A2-2784-4DE5-B6BB-067B3C1A388D}"/>
              </a:ext>
            </a:extLst>
          </p:cNvPr>
          <p:cNvSpPr>
            <a:spLocks noGrp="1"/>
          </p:cNvSpPr>
          <p:nvPr>
            <p:ph type="sldNum" sz="quarter" idx="12"/>
          </p:nvPr>
        </p:nvSpPr>
        <p:spPr/>
        <p:txBody>
          <a:bodyPr/>
          <a:lstStyle/>
          <a:p>
            <a:fld id="{3FA723B9-E8F6-44FB-ABDC-F6FFFDAC5E26}" type="slidenum">
              <a:rPr lang="en-IN" smtClean="0"/>
              <a:t>‹#›</a:t>
            </a:fld>
            <a:endParaRPr lang="en-IN"/>
          </a:p>
        </p:txBody>
      </p:sp>
    </p:spTree>
    <p:extLst>
      <p:ext uri="{BB962C8B-B14F-4D97-AF65-F5344CB8AC3E}">
        <p14:creationId xmlns:p14="http://schemas.microsoft.com/office/powerpoint/2010/main" val="24436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293E-2AE4-43C1-B9A0-A9784972A3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6FCED6-4291-4C31-823F-A66A6A8CA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D09E1D-473C-44A5-A8CD-66580C5AD431}"/>
              </a:ext>
            </a:extLst>
          </p:cNvPr>
          <p:cNvSpPr>
            <a:spLocks noGrp="1"/>
          </p:cNvSpPr>
          <p:nvPr>
            <p:ph type="dt" sz="half" idx="10"/>
          </p:nvPr>
        </p:nvSpPr>
        <p:spPr/>
        <p:txBody>
          <a:bodyPr/>
          <a:lstStyle/>
          <a:p>
            <a:fld id="{92925697-4AAF-4B3B-A8E7-E256635E83AC}" type="datetimeFigureOut">
              <a:rPr lang="en-IN" smtClean="0"/>
              <a:t>18-01-2018</a:t>
            </a:fld>
            <a:endParaRPr lang="en-IN"/>
          </a:p>
        </p:txBody>
      </p:sp>
      <p:sp>
        <p:nvSpPr>
          <p:cNvPr id="5" name="Footer Placeholder 4">
            <a:extLst>
              <a:ext uri="{FF2B5EF4-FFF2-40B4-BE49-F238E27FC236}">
                <a16:creationId xmlns:a16="http://schemas.microsoft.com/office/drawing/2014/main" id="{3028D818-2D7D-447C-991B-6020D492B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6B4AA4-FF41-4654-A8EA-AA6C8A6811D7}"/>
              </a:ext>
            </a:extLst>
          </p:cNvPr>
          <p:cNvSpPr>
            <a:spLocks noGrp="1"/>
          </p:cNvSpPr>
          <p:nvPr>
            <p:ph type="sldNum" sz="quarter" idx="12"/>
          </p:nvPr>
        </p:nvSpPr>
        <p:spPr/>
        <p:txBody>
          <a:bodyPr/>
          <a:lstStyle/>
          <a:p>
            <a:fld id="{3FA723B9-E8F6-44FB-ABDC-F6FFFDAC5E26}" type="slidenum">
              <a:rPr lang="en-IN" smtClean="0"/>
              <a:t>‹#›</a:t>
            </a:fld>
            <a:endParaRPr lang="en-IN"/>
          </a:p>
        </p:txBody>
      </p:sp>
    </p:spTree>
    <p:extLst>
      <p:ext uri="{BB962C8B-B14F-4D97-AF65-F5344CB8AC3E}">
        <p14:creationId xmlns:p14="http://schemas.microsoft.com/office/powerpoint/2010/main" val="394443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E94C6-5FBC-453A-8737-60C5CE0039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D42028-3FDA-4886-BF81-6869F0EBFF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CEB70-CAFA-41EF-B646-F6289F2BBC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CD9EBD-519D-4F70-8A65-43352AE62EAA}"/>
              </a:ext>
            </a:extLst>
          </p:cNvPr>
          <p:cNvSpPr>
            <a:spLocks noGrp="1"/>
          </p:cNvSpPr>
          <p:nvPr>
            <p:ph type="dt" sz="half" idx="10"/>
          </p:nvPr>
        </p:nvSpPr>
        <p:spPr/>
        <p:txBody>
          <a:bodyPr/>
          <a:lstStyle/>
          <a:p>
            <a:fld id="{92925697-4AAF-4B3B-A8E7-E256635E83AC}" type="datetimeFigureOut">
              <a:rPr lang="en-IN" smtClean="0"/>
              <a:t>18-01-2018</a:t>
            </a:fld>
            <a:endParaRPr lang="en-IN"/>
          </a:p>
        </p:txBody>
      </p:sp>
      <p:sp>
        <p:nvSpPr>
          <p:cNvPr id="6" name="Footer Placeholder 5">
            <a:extLst>
              <a:ext uri="{FF2B5EF4-FFF2-40B4-BE49-F238E27FC236}">
                <a16:creationId xmlns:a16="http://schemas.microsoft.com/office/drawing/2014/main" id="{0C6BD707-4D60-4FA1-A23E-6A20BD29A5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C427C-77C0-40DB-83E0-9654D4315934}"/>
              </a:ext>
            </a:extLst>
          </p:cNvPr>
          <p:cNvSpPr>
            <a:spLocks noGrp="1"/>
          </p:cNvSpPr>
          <p:nvPr>
            <p:ph type="sldNum" sz="quarter" idx="12"/>
          </p:nvPr>
        </p:nvSpPr>
        <p:spPr/>
        <p:txBody>
          <a:bodyPr/>
          <a:lstStyle/>
          <a:p>
            <a:fld id="{3FA723B9-E8F6-44FB-ABDC-F6FFFDAC5E26}" type="slidenum">
              <a:rPr lang="en-IN" smtClean="0"/>
              <a:t>‹#›</a:t>
            </a:fld>
            <a:endParaRPr lang="en-IN"/>
          </a:p>
        </p:txBody>
      </p:sp>
    </p:spTree>
    <p:extLst>
      <p:ext uri="{BB962C8B-B14F-4D97-AF65-F5344CB8AC3E}">
        <p14:creationId xmlns:p14="http://schemas.microsoft.com/office/powerpoint/2010/main" val="158757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EDD8-4378-441A-A69B-B5FB2B88EA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E41B1A-7EA8-4AC0-9266-776AF95BF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B7B041E-D81D-492F-976C-B086D61EDB6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2985F7-D4B5-42C3-9B00-1F3DC96B1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52248F-E673-48E7-B3AE-E023CBBEF6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4B52F2-CC64-4E7E-99E5-47CF4CDE44D4}"/>
              </a:ext>
            </a:extLst>
          </p:cNvPr>
          <p:cNvSpPr>
            <a:spLocks noGrp="1"/>
          </p:cNvSpPr>
          <p:nvPr>
            <p:ph type="dt" sz="half" idx="10"/>
          </p:nvPr>
        </p:nvSpPr>
        <p:spPr/>
        <p:txBody>
          <a:bodyPr/>
          <a:lstStyle/>
          <a:p>
            <a:fld id="{92925697-4AAF-4B3B-A8E7-E256635E83AC}" type="datetimeFigureOut">
              <a:rPr lang="en-IN" smtClean="0"/>
              <a:t>18-01-2018</a:t>
            </a:fld>
            <a:endParaRPr lang="en-IN"/>
          </a:p>
        </p:txBody>
      </p:sp>
      <p:sp>
        <p:nvSpPr>
          <p:cNvPr id="8" name="Footer Placeholder 7">
            <a:extLst>
              <a:ext uri="{FF2B5EF4-FFF2-40B4-BE49-F238E27FC236}">
                <a16:creationId xmlns:a16="http://schemas.microsoft.com/office/drawing/2014/main" id="{3BB00FF7-54E7-41FB-804C-9D3ACEBC84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8191CE-D729-4BCA-8FD2-60DDD9ADBAA5}"/>
              </a:ext>
            </a:extLst>
          </p:cNvPr>
          <p:cNvSpPr>
            <a:spLocks noGrp="1"/>
          </p:cNvSpPr>
          <p:nvPr>
            <p:ph type="sldNum" sz="quarter" idx="12"/>
          </p:nvPr>
        </p:nvSpPr>
        <p:spPr/>
        <p:txBody>
          <a:bodyPr/>
          <a:lstStyle/>
          <a:p>
            <a:fld id="{3FA723B9-E8F6-44FB-ABDC-F6FFFDAC5E26}" type="slidenum">
              <a:rPr lang="en-IN" smtClean="0"/>
              <a:t>‹#›</a:t>
            </a:fld>
            <a:endParaRPr lang="en-IN"/>
          </a:p>
        </p:txBody>
      </p:sp>
    </p:spTree>
    <p:extLst>
      <p:ext uri="{BB962C8B-B14F-4D97-AF65-F5344CB8AC3E}">
        <p14:creationId xmlns:p14="http://schemas.microsoft.com/office/powerpoint/2010/main" val="331443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8E2A-8094-46AC-B390-87B352B617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23933F-93EC-4BC6-B0C4-1874DF087C8F}"/>
              </a:ext>
            </a:extLst>
          </p:cNvPr>
          <p:cNvSpPr>
            <a:spLocks noGrp="1"/>
          </p:cNvSpPr>
          <p:nvPr>
            <p:ph type="dt" sz="half" idx="10"/>
          </p:nvPr>
        </p:nvSpPr>
        <p:spPr/>
        <p:txBody>
          <a:bodyPr/>
          <a:lstStyle/>
          <a:p>
            <a:fld id="{92925697-4AAF-4B3B-A8E7-E256635E83AC}" type="datetimeFigureOut">
              <a:rPr lang="en-IN" smtClean="0"/>
              <a:t>18-01-2018</a:t>
            </a:fld>
            <a:endParaRPr lang="en-IN"/>
          </a:p>
        </p:txBody>
      </p:sp>
      <p:sp>
        <p:nvSpPr>
          <p:cNvPr id="4" name="Footer Placeholder 3">
            <a:extLst>
              <a:ext uri="{FF2B5EF4-FFF2-40B4-BE49-F238E27FC236}">
                <a16:creationId xmlns:a16="http://schemas.microsoft.com/office/drawing/2014/main" id="{62F0F1A5-DD97-471E-A441-3980831702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1ECCD8-3B54-47F6-8D8B-1990CB8B5688}"/>
              </a:ext>
            </a:extLst>
          </p:cNvPr>
          <p:cNvSpPr>
            <a:spLocks noGrp="1"/>
          </p:cNvSpPr>
          <p:nvPr>
            <p:ph type="sldNum" sz="quarter" idx="12"/>
          </p:nvPr>
        </p:nvSpPr>
        <p:spPr/>
        <p:txBody>
          <a:bodyPr/>
          <a:lstStyle/>
          <a:p>
            <a:fld id="{3FA723B9-E8F6-44FB-ABDC-F6FFFDAC5E26}" type="slidenum">
              <a:rPr lang="en-IN" smtClean="0"/>
              <a:t>‹#›</a:t>
            </a:fld>
            <a:endParaRPr lang="en-IN"/>
          </a:p>
        </p:txBody>
      </p:sp>
    </p:spTree>
    <p:extLst>
      <p:ext uri="{BB962C8B-B14F-4D97-AF65-F5344CB8AC3E}">
        <p14:creationId xmlns:p14="http://schemas.microsoft.com/office/powerpoint/2010/main" val="378684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44D676-9F5B-44A9-9349-043026FA2231}"/>
              </a:ext>
            </a:extLst>
          </p:cNvPr>
          <p:cNvSpPr>
            <a:spLocks noGrp="1"/>
          </p:cNvSpPr>
          <p:nvPr>
            <p:ph type="dt" sz="half" idx="10"/>
          </p:nvPr>
        </p:nvSpPr>
        <p:spPr/>
        <p:txBody>
          <a:bodyPr/>
          <a:lstStyle/>
          <a:p>
            <a:fld id="{92925697-4AAF-4B3B-A8E7-E256635E83AC}" type="datetimeFigureOut">
              <a:rPr lang="en-IN" smtClean="0"/>
              <a:t>18-01-2018</a:t>
            </a:fld>
            <a:endParaRPr lang="en-IN"/>
          </a:p>
        </p:txBody>
      </p:sp>
      <p:sp>
        <p:nvSpPr>
          <p:cNvPr id="3" name="Footer Placeholder 2">
            <a:extLst>
              <a:ext uri="{FF2B5EF4-FFF2-40B4-BE49-F238E27FC236}">
                <a16:creationId xmlns:a16="http://schemas.microsoft.com/office/drawing/2014/main" id="{CD988221-26F6-414C-9C4E-F1B8EDFFED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5DD7B7-F76D-47E8-95F9-60FAFBB8FFE5}"/>
              </a:ext>
            </a:extLst>
          </p:cNvPr>
          <p:cNvSpPr>
            <a:spLocks noGrp="1"/>
          </p:cNvSpPr>
          <p:nvPr>
            <p:ph type="sldNum" sz="quarter" idx="12"/>
          </p:nvPr>
        </p:nvSpPr>
        <p:spPr/>
        <p:txBody>
          <a:bodyPr/>
          <a:lstStyle/>
          <a:p>
            <a:fld id="{3FA723B9-E8F6-44FB-ABDC-F6FFFDAC5E26}" type="slidenum">
              <a:rPr lang="en-IN" smtClean="0"/>
              <a:t>‹#›</a:t>
            </a:fld>
            <a:endParaRPr lang="en-IN"/>
          </a:p>
        </p:txBody>
      </p:sp>
    </p:spTree>
    <p:extLst>
      <p:ext uri="{BB962C8B-B14F-4D97-AF65-F5344CB8AC3E}">
        <p14:creationId xmlns:p14="http://schemas.microsoft.com/office/powerpoint/2010/main" val="3783434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EA4FB-389F-4AC1-8F2F-E43860B68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711F8E-56D1-4889-B865-BCE805E6B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30D2B0-E859-4154-A0AA-DEF42BCCE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3F0060-CB22-4C96-9732-A49E691C6F47}"/>
              </a:ext>
            </a:extLst>
          </p:cNvPr>
          <p:cNvSpPr>
            <a:spLocks noGrp="1"/>
          </p:cNvSpPr>
          <p:nvPr>
            <p:ph type="dt" sz="half" idx="10"/>
          </p:nvPr>
        </p:nvSpPr>
        <p:spPr/>
        <p:txBody>
          <a:bodyPr/>
          <a:lstStyle/>
          <a:p>
            <a:fld id="{92925697-4AAF-4B3B-A8E7-E256635E83AC}" type="datetimeFigureOut">
              <a:rPr lang="en-IN" smtClean="0"/>
              <a:t>18-01-2018</a:t>
            </a:fld>
            <a:endParaRPr lang="en-IN"/>
          </a:p>
        </p:txBody>
      </p:sp>
      <p:sp>
        <p:nvSpPr>
          <p:cNvPr id="6" name="Footer Placeholder 5">
            <a:extLst>
              <a:ext uri="{FF2B5EF4-FFF2-40B4-BE49-F238E27FC236}">
                <a16:creationId xmlns:a16="http://schemas.microsoft.com/office/drawing/2014/main" id="{B4F71DF4-837F-4D00-8D79-804A9D0694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AE02F7-B25C-487A-84E9-6FD16FF3A8E6}"/>
              </a:ext>
            </a:extLst>
          </p:cNvPr>
          <p:cNvSpPr>
            <a:spLocks noGrp="1"/>
          </p:cNvSpPr>
          <p:nvPr>
            <p:ph type="sldNum" sz="quarter" idx="12"/>
          </p:nvPr>
        </p:nvSpPr>
        <p:spPr/>
        <p:txBody>
          <a:bodyPr/>
          <a:lstStyle/>
          <a:p>
            <a:fld id="{3FA723B9-E8F6-44FB-ABDC-F6FFFDAC5E26}" type="slidenum">
              <a:rPr lang="en-IN" smtClean="0"/>
              <a:t>‹#›</a:t>
            </a:fld>
            <a:endParaRPr lang="en-IN"/>
          </a:p>
        </p:txBody>
      </p:sp>
    </p:spTree>
    <p:extLst>
      <p:ext uri="{BB962C8B-B14F-4D97-AF65-F5344CB8AC3E}">
        <p14:creationId xmlns:p14="http://schemas.microsoft.com/office/powerpoint/2010/main" val="219845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805C-0A99-4965-9436-37FA4F1A4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A0AE12-06F8-4D40-89E4-D5E7851399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BB29C9-80A0-496B-87AB-BB4467691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720438-8646-47F6-9039-E4ED3FEA1DD0}"/>
              </a:ext>
            </a:extLst>
          </p:cNvPr>
          <p:cNvSpPr>
            <a:spLocks noGrp="1"/>
          </p:cNvSpPr>
          <p:nvPr>
            <p:ph type="dt" sz="half" idx="10"/>
          </p:nvPr>
        </p:nvSpPr>
        <p:spPr/>
        <p:txBody>
          <a:bodyPr/>
          <a:lstStyle/>
          <a:p>
            <a:fld id="{92925697-4AAF-4B3B-A8E7-E256635E83AC}" type="datetimeFigureOut">
              <a:rPr lang="en-IN" smtClean="0"/>
              <a:t>18-01-2018</a:t>
            </a:fld>
            <a:endParaRPr lang="en-IN"/>
          </a:p>
        </p:txBody>
      </p:sp>
      <p:sp>
        <p:nvSpPr>
          <p:cNvPr id="6" name="Footer Placeholder 5">
            <a:extLst>
              <a:ext uri="{FF2B5EF4-FFF2-40B4-BE49-F238E27FC236}">
                <a16:creationId xmlns:a16="http://schemas.microsoft.com/office/drawing/2014/main" id="{F69DE484-9B1F-4310-9BCB-9751C91283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4D3B13-73FE-408B-9B5C-A662FA45EA91}"/>
              </a:ext>
            </a:extLst>
          </p:cNvPr>
          <p:cNvSpPr>
            <a:spLocks noGrp="1"/>
          </p:cNvSpPr>
          <p:nvPr>
            <p:ph type="sldNum" sz="quarter" idx="12"/>
          </p:nvPr>
        </p:nvSpPr>
        <p:spPr/>
        <p:txBody>
          <a:bodyPr/>
          <a:lstStyle/>
          <a:p>
            <a:fld id="{3FA723B9-E8F6-44FB-ABDC-F6FFFDAC5E26}" type="slidenum">
              <a:rPr lang="en-IN" smtClean="0"/>
              <a:t>‹#›</a:t>
            </a:fld>
            <a:endParaRPr lang="en-IN"/>
          </a:p>
        </p:txBody>
      </p:sp>
    </p:spTree>
    <p:extLst>
      <p:ext uri="{BB962C8B-B14F-4D97-AF65-F5344CB8AC3E}">
        <p14:creationId xmlns:p14="http://schemas.microsoft.com/office/powerpoint/2010/main" val="675190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E0E976-78FB-4E7E-AE69-E73B1050F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4FF467-1D3D-4D63-AA2D-C5BB0A1C7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FE526E-6B55-4C35-BB6C-79B7B65BB0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25697-4AAF-4B3B-A8E7-E256635E83AC}" type="datetimeFigureOut">
              <a:rPr lang="en-IN" smtClean="0"/>
              <a:t>18-01-2018</a:t>
            </a:fld>
            <a:endParaRPr lang="en-IN"/>
          </a:p>
        </p:txBody>
      </p:sp>
      <p:sp>
        <p:nvSpPr>
          <p:cNvPr id="5" name="Footer Placeholder 4">
            <a:extLst>
              <a:ext uri="{FF2B5EF4-FFF2-40B4-BE49-F238E27FC236}">
                <a16:creationId xmlns:a16="http://schemas.microsoft.com/office/drawing/2014/main" id="{68CD1478-DF26-4E99-B471-3684BF69E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B305B1-F0D5-4FA6-B320-A937D917BC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723B9-E8F6-44FB-ABDC-F6FFFDAC5E26}" type="slidenum">
              <a:rPr lang="en-IN" smtClean="0"/>
              <a:t>‹#›</a:t>
            </a:fld>
            <a:endParaRPr lang="en-IN"/>
          </a:p>
        </p:txBody>
      </p:sp>
    </p:spTree>
    <p:extLst>
      <p:ext uri="{BB962C8B-B14F-4D97-AF65-F5344CB8AC3E}">
        <p14:creationId xmlns:p14="http://schemas.microsoft.com/office/powerpoint/2010/main" val="11311644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lyticsvidhya.com/learning-paths-data-science-business-analytics-business-intelligence-big-data/learning-path-r-data-science/" TargetMode="External"/><Relationship Id="rId2" Type="http://schemas.openxmlformats.org/officeDocument/2006/relationships/hyperlink" Target="https://www.analyticsvidhya.com/learning-paths-data-science-business-analytics-business-intelligence-big-data/learning-path-business-analyst-sa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nalyticsvidhya.com/learning-paths-data-science-business-analytics-business-intelligence-big-data/learning-path-data-science-pyth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9477F7-888C-4FB6-8365-24E6053E5D35}"/>
              </a:ext>
            </a:extLst>
          </p:cNvPr>
          <p:cNvSpPr>
            <a:spLocks noGrp="1"/>
          </p:cNvSpPr>
          <p:nvPr>
            <p:ph type="subTitle" idx="1"/>
          </p:nvPr>
        </p:nvSpPr>
        <p:spPr>
          <a:xfrm>
            <a:off x="1524000" y="3639344"/>
            <a:ext cx="9144000" cy="1655762"/>
          </a:xfrm>
        </p:spPr>
        <p:txBody>
          <a:bodyPr/>
          <a:lstStyle/>
          <a:p>
            <a:pPr algn="ctr"/>
            <a:r>
              <a:rPr lang="en-IN" dirty="0">
                <a:solidFill>
                  <a:schemeClr val="tx1"/>
                </a:solidFill>
              </a:rPr>
              <a:t>Parameswari </a:t>
            </a:r>
            <a:r>
              <a:rPr lang="en-IN" dirty="0" err="1">
                <a:solidFill>
                  <a:schemeClr val="tx1"/>
                </a:solidFill>
              </a:rPr>
              <a:t>Ettiappan</a:t>
            </a:r>
            <a:endParaRPr lang="en-IN" dirty="0">
              <a:solidFill>
                <a:schemeClr val="tx1"/>
              </a:solidFill>
            </a:endParaRPr>
          </a:p>
        </p:txBody>
      </p:sp>
      <p:sp>
        <p:nvSpPr>
          <p:cNvPr id="4" name="AutoShape 2" descr="Image result for R">
            <a:extLst>
              <a:ext uri="{FF2B5EF4-FFF2-40B4-BE49-F238E27FC236}">
                <a16:creationId xmlns:a16="http://schemas.microsoft.com/office/drawing/2014/main" id="{544B0D15-3A82-4DFD-92CA-46FA0AE4F27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R">
            <a:extLst>
              <a:ext uri="{FF2B5EF4-FFF2-40B4-BE49-F238E27FC236}">
                <a16:creationId xmlns:a16="http://schemas.microsoft.com/office/drawing/2014/main" id="{C58478C6-80B8-49CF-94D9-F00C0E75957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R">
            <a:extLst>
              <a:ext uri="{FF2B5EF4-FFF2-40B4-BE49-F238E27FC236}">
                <a16:creationId xmlns:a16="http://schemas.microsoft.com/office/drawing/2014/main" id="{16F89B45-C8C1-4EC4-B503-B0F0558A3972}"/>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0220D923-E09F-402C-8367-368F586E3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162" y="962025"/>
            <a:ext cx="2428875" cy="1885950"/>
          </a:xfrm>
          <a:prstGeom prst="rect">
            <a:avLst/>
          </a:prstGeom>
        </p:spPr>
      </p:pic>
    </p:spTree>
    <p:extLst>
      <p:ext uri="{BB962C8B-B14F-4D97-AF65-F5344CB8AC3E}">
        <p14:creationId xmlns:p14="http://schemas.microsoft.com/office/powerpoint/2010/main" val="4014999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91B1-0500-4F61-B794-3A4008FBFB0F}"/>
              </a:ext>
            </a:extLst>
          </p:cNvPr>
          <p:cNvSpPr>
            <a:spLocks noGrp="1"/>
          </p:cNvSpPr>
          <p:nvPr>
            <p:ph type="title"/>
          </p:nvPr>
        </p:nvSpPr>
        <p:spPr>
          <a:xfrm>
            <a:off x="838200" y="421687"/>
            <a:ext cx="10515600" cy="605835"/>
          </a:xfrm>
        </p:spPr>
        <p:txBody>
          <a:bodyPr>
            <a:normAutofit fontScale="90000"/>
          </a:bodyPr>
          <a:lstStyle/>
          <a:p>
            <a:br>
              <a:rPr lang="en-IN" dirty="0"/>
            </a:br>
            <a:br>
              <a:rPr lang="en-IN" dirty="0"/>
            </a:br>
            <a:br>
              <a:rPr lang="en-IN" dirty="0"/>
            </a:br>
            <a:br>
              <a:rPr lang="en-IN" dirty="0"/>
            </a:br>
            <a:r>
              <a:rPr lang="en-IN" dirty="0"/>
              <a:t>Advancements in Tool</a:t>
            </a:r>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4E4C6000-69CF-4309-B678-65CAB69378A5}"/>
              </a:ext>
            </a:extLst>
          </p:cNvPr>
          <p:cNvSpPr>
            <a:spLocks noGrp="1"/>
          </p:cNvSpPr>
          <p:nvPr>
            <p:ph idx="1"/>
          </p:nvPr>
        </p:nvSpPr>
        <p:spPr>
          <a:xfrm>
            <a:off x="838200" y="1385740"/>
            <a:ext cx="10515600" cy="5241303"/>
          </a:xfrm>
        </p:spPr>
        <p:txBody>
          <a:bodyPr>
            <a:normAutofit/>
          </a:bodyPr>
          <a:lstStyle/>
          <a:p>
            <a:r>
              <a:rPr lang="en-US" dirty="0"/>
              <a:t>Due to their open nature, R &amp; Python get latest features quickly. </a:t>
            </a:r>
          </a:p>
          <a:p>
            <a:r>
              <a:rPr lang="en-US" dirty="0"/>
              <a:t>SAS, on the other hand updates its capabilities in new version roll-outs. </a:t>
            </a:r>
          </a:p>
          <a:p>
            <a:r>
              <a:rPr lang="en-US" dirty="0"/>
              <a:t>Since R has been used widely in academics in past, development of new techniques is fast.</a:t>
            </a:r>
          </a:p>
          <a:p>
            <a:r>
              <a:rPr lang="en-US" dirty="0"/>
              <a:t>Having said this, SAS releases updates in controlled environment, hence they are well tested. </a:t>
            </a:r>
          </a:p>
          <a:p>
            <a:r>
              <a:rPr lang="en-US" dirty="0"/>
              <a:t>R &amp; Python on the other hand, have open contribution and there are chances of errors in latest developments.</a:t>
            </a:r>
          </a:p>
          <a:p>
            <a:pPr lvl="1"/>
            <a:r>
              <a:rPr lang="pt-BR" dirty="0">
                <a:solidFill>
                  <a:srgbClr val="FF0000"/>
                </a:solidFill>
              </a:rPr>
              <a:t>SAS – 4</a:t>
            </a:r>
          </a:p>
          <a:p>
            <a:pPr lvl="1"/>
            <a:r>
              <a:rPr lang="pt-BR" dirty="0">
                <a:solidFill>
                  <a:srgbClr val="FF0000"/>
                </a:solidFill>
              </a:rPr>
              <a:t>R – 4.5</a:t>
            </a:r>
          </a:p>
          <a:p>
            <a:pPr lvl="1"/>
            <a:r>
              <a:rPr lang="pt-BR" dirty="0">
                <a:solidFill>
                  <a:srgbClr val="FF0000"/>
                </a:solidFill>
              </a:rPr>
              <a:t>Python – 4.5</a:t>
            </a:r>
          </a:p>
          <a:p>
            <a:endParaRPr lang="pt-BR" dirty="0"/>
          </a:p>
          <a:p>
            <a:endParaRPr lang="en-IN" dirty="0"/>
          </a:p>
        </p:txBody>
      </p:sp>
    </p:spTree>
    <p:extLst>
      <p:ext uri="{BB962C8B-B14F-4D97-AF65-F5344CB8AC3E}">
        <p14:creationId xmlns:p14="http://schemas.microsoft.com/office/powerpoint/2010/main" val="122535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3421ED-F780-404E-A137-94DF26FE1DBF}"/>
              </a:ext>
            </a:extLst>
          </p:cNvPr>
          <p:cNvSpPr>
            <a:spLocks noGrp="1"/>
          </p:cNvSpPr>
          <p:nvPr>
            <p:ph type="title"/>
          </p:nvPr>
        </p:nvSpPr>
        <p:spPr/>
        <p:txBody>
          <a:bodyPr/>
          <a:lstStyle/>
          <a:p>
            <a:r>
              <a:rPr lang="en-IN" dirty="0"/>
              <a:t>Job Scenario</a:t>
            </a:r>
            <a:br>
              <a:rPr lang="en-IN" dirty="0"/>
            </a:br>
            <a:endParaRPr lang="en-IN" dirty="0"/>
          </a:p>
        </p:txBody>
      </p:sp>
      <p:pic>
        <p:nvPicPr>
          <p:cNvPr id="2050" name="Picture 2" descr="https://s3-ap-south-1.amazonaws.com/av-blog-media/wp-content/uploads/2017/09/11115355/Fig-1c-R-v-SAS-2017-02-18-300x186.png">
            <a:extLst>
              <a:ext uri="{FF2B5EF4-FFF2-40B4-BE49-F238E27FC236}">
                <a16:creationId xmlns:a16="http://schemas.microsoft.com/office/drawing/2014/main" id="{20205991-34D3-45EB-8739-5EF0CE455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478" y="1338990"/>
            <a:ext cx="7947582" cy="49275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3-ap-south-1.amazonaws.com/av-blog-media/wp-content/uploads/2017/09/12120203/Screen-Shot-2017-09-12-at-12.01.24-PM.png">
            <a:extLst>
              <a:ext uri="{FF2B5EF4-FFF2-40B4-BE49-F238E27FC236}">
                <a16:creationId xmlns:a16="http://schemas.microsoft.com/office/drawing/2014/main" id="{024208A4-89B2-4DBB-A256-BA2A27EFD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8467" y="1953902"/>
            <a:ext cx="923925"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53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3421ED-F780-404E-A137-94DF26FE1DBF}"/>
              </a:ext>
            </a:extLst>
          </p:cNvPr>
          <p:cNvSpPr>
            <a:spLocks noGrp="1"/>
          </p:cNvSpPr>
          <p:nvPr>
            <p:ph type="title"/>
          </p:nvPr>
        </p:nvSpPr>
        <p:spPr/>
        <p:txBody>
          <a:bodyPr/>
          <a:lstStyle/>
          <a:p>
            <a:r>
              <a:rPr lang="en-IN" dirty="0"/>
              <a:t>Job Scenario</a:t>
            </a:r>
            <a:br>
              <a:rPr lang="en-IN" dirty="0"/>
            </a:br>
            <a:endParaRPr lang="en-IN" dirty="0"/>
          </a:p>
        </p:txBody>
      </p:sp>
      <p:pic>
        <p:nvPicPr>
          <p:cNvPr id="3074" name="Picture 2" descr="https://s3-ap-south-1.amazonaws.com/av-blog-media/wp-content/uploads/2017/09/11115543/Fig-1d-R-v-Python-2017-2-28-300x184.png">
            <a:extLst>
              <a:ext uri="{FF2B5EF4-FFF2-40B4-BE49-F238E27FC236}">
                <a16:creationId xmlns:a16="http://schemas.microsoft.com/office/drawing/2014/main" id="{F51EADF5-BEB2-46E5-B618-4441C5EBB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46068"/>
            <a:ext cx="7688098" cy="471536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s3-ap-south-1.amazonaws.com/av-blog-media/wp-content/uploads/2017/09/12120158/Screen-Shot-2017-09-12-at-12.01.00-PM.png">
            <a:extLst>
              <a:ext uri="{FF2B5EF4-FFF2-40B4-BE49-F238E27FC236}">
                <a16:creationId xmlns:a16="http://schemas.microsoft.com/office/drawing/2014/main" id="{931EEA36-51BD-40FA-A19D-0A12BBD7D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8074" y="1826690"/>
            <a:ext cx="1123950"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95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3421ED-F780-404E-A137-94DF26FE1DBF}"/>
              </a:ext>
            </a:extLst>
          </p:cNvPr>
          <p:cNvSpPr>
            <a:spLocks noGrp="1"/>
          </p:cNvSpPr>
          <p:nvPr>
            <p:ph type="title"/>
          </p:nvPr>
        </p:nvSpPr>
        <p:spPr/>
        <p:txBody>
          <a:bodyPr/>
          <a:lstStyle/>
          <a:p>
            <a:r>
              <a:rPr lang="en-IN" dirty="0"/>
              <a:t>Job Scenario</a:t>
            </a:r>
            <a:br>
              <a:rPr lang="en-IN" dirty="0"/>
            </a:br>
            <a:endParaRPr lang="en-IN" dirty="0"/>
          </a:p>
        </p:txBody>
      </p:sp>
      <p:pic>
        <p:nvPicPr>
          <p:cNvPr id="4098" name="Picture 2" descr="https://s3-ap-south-1.amazonaws.com/av-blog-media/wp-content/uploads/2017/09/11115159/Fig-1b-IndeedJobs-2017-279x300.png">
            <a:extLst>
              <a:ext uri="{FF2B5EF4-FFF2-40B4-BE49-F238E27FC236}">
                <a16:creationId xmlns:a16="http://schemas.microsoft.com/office/drawing/2014/main" id="{46E6389E-AE5C-4348-9BB9-0352F3ED1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356" y="1131217"/>
            <a:ext cx="6186683" cy="54298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C49DDF-8253-4F2D-9AF1-F216F3353B7E}"/>
              </a:ext>
            </a:extLst>
          </p:cNvPr>
          <p:cNvSpPr txBox="1"/>
          <p:nvPr/>
        </p:nvSpPr>
        <p:spPr>
          <a:xfrm>
            <a:off x="9321195" y="1247628"/>
            <a:ext cx="1365374" cy="1200329"/>
          </a:xfrm>
          <a:prstGeom prst="rect">
            <a:avLst/>
          </a:prstGeom>
          <a:noFill/>
        </p:spPr>
        <p:txBody>
          <a:bodyPr wrap="none" rtlCol="0">
            <a:spAutoFit/>
          </a:bodyPr>
          <a:lstStyle/>
          <a:p>
            <a:r>
              <a:rPr lang="pt-BR" dirty="0">
                <a:solidFill>
                  <a:srgbClr val="FF0000"/>
                </a:solidFill>
              </a:rPr>
              <a:t>SAS – 4</a:t>
            </a:r>
          </a:p>
          <a:p>
            <a:r>
              <a:rPr lang="pt-BR" dirty="0">
                <a:solidFill>
                  <a:srgbClr val="FF0000"/>
                </a:solidFill>
              </a:rPr>
              <a:t>R – 4.5</a:t>
            </a:r>
          </a:p>
          <a:p>
            <a:r>
              <a:rPr lang="pt-BR" dirty="0">
                <a:solidFill>
                  <a:srgbClr val="FF0000"/>
                </a:solidFill>
              </a:rPr>
              <a:t>Python – 4.5</a:t>
            </a:r>
          </a:p>
          <a:p>
            <a:endParaRPr lang="en-IN" dirty="0">
              <a:solidFill>
                <a:srgbClr val="FF0000"/>
              </a:solidFill>
            </a:endParaRPr>
          </a:p>
        </p:txBody>
      </p:sp>
    </p:spTree>
    <p:extLst>
      <p:ext uri="{BB962C8B-B14F-4D97-AF65-F5344CB8AC3E}">
        <p14:creationId xmlns:p14="http://schemas.microsoft.com/office/powerpoint/2010/main" val="1264291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A87A-938A-4192-931E-8CC6A8409BB3}"/>
              </a:ext>
            </a:extLst>
          </p:cNvPr>
          <p:cNvSpPr>
            <a:spLocks noGrp="1"/>
          </p:cNvSpPr>
          <p:nvPr>
            <p:ph type="title"/>
          </p:nvPr>
        </p:nvSpPr>
        <p:spPr/>
        <p:txBody>
          <a:bodyPr/>
          <a:lstStyle/>
          <a:p>
            <a:r>
              <a:rPr lang="en-IN" dirty="0"/>
              <a:t>Customer Service Support &amp; Community</a:t>
            </a:r>
            <a:br>
              <a:rPr lang="en-IN" dirty="0"/>
            </a:br>
            <a:endParaRPr lang="en-IN" dirty="0"/>
          </a:p>
        </p:txBody>
      </p:sp>
      <p:sp>
        <p:nvSpPr>
          <p:cNvPr id="3" name="Content Placeholder 2">
            <a:extLst>
              <a:ext uri="{FF2B5EF4-FFF2-40B4-BE49-F238E27FC236}">
                <a16:creationId xmlns:a16="http://schemas.microsoft.com/office/drawing/2014/main" id="{EB024D44-9CCA-4F9A-9B01-220D1841DC4A}"/>
              </a:ext>
            </a:extLst>
          </p:cNvPr>
          <p:cNvSpPr>
            <a:spLocks noGrp="1"/>
          </p:cNvSpPr>
          <p:nvPr>
            <p:ph idx="1"/>
          </p:nvPr>
        </p:nvSpPr>
        <p:spPr/>
        <p:txBody>
          <a:bodyPr/>
          <a:lstStyle/>
          <a:p>
            <a:r>
              <a:rPr lang="en-US" dirty="0"/>
              <a:t>R and Python have the biggest online communities but no customer service support. So if you have trouble, you are on your own. You will get a lot of help though.</a:t>
            </a:r>
          </a:p>
          <a:p>
            <a:r>
              <a:rPr lang="en-US" dirty="0"/>
              <a:t>SAS on the other hand has dedicated customer service along with the community. So, if you have problems in installation or any other technical challenges, you can reach out to them.</a:t>
            </a:r>
          </a:p>
          <a:p>
            <a:pPr lvl="1"/>
            <a:r>
              <a:rPr lang="en-US" dirty="0">
                <a:solidFill>
                  <a:srgbClr val="FF0000"/>
                </a:solidFill>
              </a:rPr>
              <a:t>SAS – 4</a:t>
            </a:r>
          </a:p>
          <a:p>
            <a:pPr lvl="1"/>
            <a:r>
              <a:rPr lang="en-US" dirty="0">
                <a:solidFill>
                  <a:srgbClr val="FF0000"/>
                </a:solidFill>
              </a:rPr>
              <a:t>R – 3.5</a:t>
            </a:r>
          </a:p>
          <a:p>
            <a:pPr lvl="1"/>
            <a:r>
              <a:rPr lang="en-US" dirty="0">
                <a:solidFill>
                  <a:srgbClr val="FF0000"/>
                </a:solidFill>
              </a:rPr>
              <a:t>Python – 3.5</a:t>
            </a:r>
          </a:p>
          <a:p>
            <a:endParaRPr lang="en-IN" dirty="0"/>
          </a:p>
        </p:txBody>
      </p:sp>
    </p:spTree>
    <p:extLst>
      <p:ext uri="{BB962C8B-B14F-4D97-AF65-F5344CB8AC3E}">
        <p14:creationId xmlns:p14="http://schemas.microsoft.com/office/powerpoint/2010/main" val="194289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10785-8825-4C3F-B624-5C789216F8E5}"/>
              </a:ext>
            </a:extLst>
          </p:cNvPr>
          <p:cNvSpPr>
            <a:spLocks noGrp="1"/>
          </p:cNvSpPr>
          <p:nvPr>
            <p:ph type="title"/>
          </p:nvPr>
        </p:nvSpPr>
        <p:spPr/>
        <p:txBody>
          <a:bodyPr/>
          <a:lstStyle/>
          <a:p>
            <a:r>
              <a:rPr lang="en-IN" dirty="0"/>
              <a:t>Deep Learning Support</a:t>
            </a:r>
            <a:br>
              <a:rPr lang="en-IN" dirty="0"/>
            </a:br>
            <a:endParaRPr lang="en-IN" dirty="0"/>
          </a:p>
        </p:txBody>
      </p:sp>
      <p:sp>
        <p:nvSpPr>
          <p:cNvPr id="3" name="Content Placeholder 2">
            <a:extLst>
              <a:ext uri="{FF2B5EF4-FFF2-40B4-BE49-F238E27FC236}">
                <a16:creationId xmlns:a16="http://schemas.microsoft.com/office/drawing/2014/main" id="{AE1319F1-0DA6-4E4B-80FE-D996C5C703A8}"/>
              </a:ext>
            </a:extLst>
          </p:cNvPr>
          <p:cNvSpPr>
            <a:spLocks noGrp="1"/>
          </p:cNvSpPr>
          <p:nvPr>
            <p:ph idx="1"/>
          </p:nvPr>
        </p:nvSpPr>
        <p:spPr>
          <a:xfrm>
            <a:off x="838200" y="1561674"/>
            <a:ext cx="10515600" cy="4351338"/>
          </a:xfrm>
        </p:spPr>
        <p:txBody>
          <a:bodyPr>
            <a:normAutofit fontScale="92500" lnSpcReduction="10000"/>
          </a:bodyPr>
          <a:lstStyle/>
          <a:p>
            <a:r>
              <a:rPr lang="en-US" dirty="0"/>
              <a:t>Deep Learning in SAS is still in it’s beginning phase and there’s a lot to work on it.</a:t>
            </a:r>
          </a:p>
          <a:p>
            <a:r>
              <a:rPr lang="en-US" dirty="0"/>
              <a:t>On the other hand, Python has had great advancements in the field and has numerous packages like </a:t>
            </a:r>
            <a:r>
              <a:rPr lang="en-US" dirty="0" err="1"/>
              <a:t>Tensorflow</a:t>
            </a:r>
            <a:r>
              <a:rPr lang="en-US" dirty="0"/>
              <a:t> and </a:t>
            </a:r>
            <a:r>
              <a:rPr lang="en-US" dirty="0" err="1"/>
              <a:t>Keras</a:t>
            </a:r>
            <a:r>
              <a:rPr lang="en-US" dirty="0"/>
              <a:t>.</a:t>
            </a:r>
          </a:p>
          <a:p>
            <a:r>
              <a:rPr lang="en-US" dirty="0"/>
              <a:t>R has recently added support for those packages, along with some basic ones too. </a:t>
            </a:r>
          </a:p>
          <a:p>
            <a:r>
              <a:rPr lang="en-US" dirty="0"/>
              <a:t>The </a:t>
            </a:r>
            <a:r>
              <a:rPr lang="en-US" dirty="0" err="1"/>
              <a:t>kerasR</a:t>
            </a:r>
            <a:r>
              <a:rPr lang="en-US" dirty="0"/>
              <a:t> and </a:t>
            </a:r>
            <a:r>
              <a:rPr lang="en-US" dirty="0" err="1"/>
              <a:t>keras</a:t>
            </a:r>
            <a:r>
              <a:rPr lang="en-US" dirty="0"/>
              <a:t> packages in R act as an interface to the original Python package, </a:t>
            </a:r>
            <a:r>
              <a:rPr lang="en-US" dirty="0" err="1"/>
              <a:t>Keras</a:t>
            </a:r>
            <a:r>
              <a:rPr lang="en-US" dirty="0"/>
              <a:t>.</a:t>
            </a:r>
          </a:p>
          <a:p>
            <a:pPr lvl="1"/>
            <a:r>
              <a:rPr lang="en-US" dirty="0">
                <a:solidFill>
                  <a:srgbClr val="FF0000"/>
                </a:solidFill>
              </a:rPr>
              <a:t>SAS – 2</a:t>
            </a:r>
          </a:p>
          <a:p>
            <a:pPr lvl="1"/>
            <a:r>
              <a:rPr lang="en-US" dirty="0">
                <a:solidFill>
                  <a:srgbClr val="FF0000"/>
                </a:solidFill>
              </a:rPr>
              <a:t>Python – 4.5</a:t>
            </a:r>
          </a:p>
          <a:p>
            <a:pPr lvl="1"/>
            <a:r>
              <a:rPr lang="en-US" dirty="0">
                <a:solidFill>
                  <a:srgbClr val="FF0000"/>
                </a:solidFill>
              </a:rPr>
              <a:t>R – 3</a:t>
            </a:r>
          </a:p>
          <a:p>
            <a:endParaRPr lang="en-IN" dirty="0"/>
          </a:p>
        </p:txBody>
      </p:sp>
    </p:spTree>
    <p:extLst>
      <p:ext uri="{BB962C8B-B14F-4D97-AF65-F5344CB8AC3E}">
        <p14:creationId xmlns:p14="http://schemas.microsoft.com/office/powerpoint/2010/main" val="369983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s3-ap-south-1.amazonaws.com/av-blog-media/wp-content/uploads/2017/09/11191240/Screen-Shot-2017-09-11-at-7.10.22-PM-300x115.png">
            <a:extLst>
              <a:ext uri="{FF2B5EF4-FFF2-40B4-BE49-F238E27FC236}">
                <a16:creationId xmlns:a16="http://schemas.microsoft.com/office/drawing/2014/main" id="{3579B7C8-38D7-4B11-98B4-01B8537CD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668" y="1719753"/>
            <a:ext cx="9934390" cy="380842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70CB7468-0D36-4996-9A30-2F101A80CE7D}"/>
              </a:ext>
            </a:extLst>
          </p:cNvPr>
          <p:cNvSpPr>
            <a:spLocks noGrp="1"/>
          </p:cNvSpPr>
          <p:nvPr>
            <p:ph type="title"/>
          </p:nvPr>
        </p:nvSpPr>
        <p:spPr>
          <a:xfrm>
            <a:off x="838200" y="365125"/>
            <a:ext cx="10515600" cy="964693"/>
          </a:xfrm>
        </p:spPr>
        <p:txBody>
          <a:bodyPr/>
          <a:lstStyle/>
          <a:p>
            <a:r>
              <a:rPr lang="en-US" dirty="0"/>
              <a:t>Here is the final scorecard:</a:t>
            </a:r>
            <a:endParaRPr lang="en-IN" dirty="0"/>
          </a:p>
        </p:txBody>
      </p:sp>
    </p:spTree>
    <p:extLst>
      <p:ext uri="{BB962C8B-B14F-4D97-AF65-F5344CB8AC3E}">
        <p14:creationId xmlns:p14="http://schemas.microsoft.com/office/powerpoint/2010/main" val="3426368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9DFC-066F-434C-847B-94B5ED1B8D3C}"/>
              </a:ext>
            </a:extLst>
          </p:cNvPr>
          <p:cNvSpPr>
            <a:spLocks noGrp="1"/>
          </p:cNvSpPr>
          <p:nvPr>
            <p:ph type="title"/>
          </p:nvPr>
        </p:nvSpPr>
        <p:spPr/>
        <p:txBody>
          <a:bodyPr/>
          <a:lstStyle/>
          <a:p>
            <a:r>
              <a:rPr lang="en-IN" dirty="0"/>
              <a:t>R History</a:t>
            </a:r>
          </a:p>
        </p:txBody>
      </p:sp>
      <p:sp>
        <p:nvSpPr>
          <p:cNvPr id="3" name="Content Placeholder 2">
            <a:extLst>
              <a:ext uri="{FF2B5EF4-FFF2-40B4-BE49-F238E27FC236}">
                <a16:creationId xmlns:a16="http://schemas.microsoft.com/office/drawing/2014/main" id="{C9541B5F-53E3-4C44-A3E2-18B2F491F4A9}"/>
              </a:ext>
            </a:extLst>
          </p:cNvPr>
          <p:cNvSpPr>
            <a:spLocks noGrp="1"/>
          </p:cNvSpPr>
          <p:nvPr>
            <p:ph idx="1"/>
          </p:nvPr>
        </p:nvSpPr>
        <p:spPr/>
        <p:txBody>
          <a:bodyPr>
            <a:normAutofit fontScale="92500" lnSpcReduction="10000"/>
          </a:bodyPr>
          <a:lstStyle/>
          <a:p>
            <a:r>
              <a:rPr lang="en-US" dirty="0"/>
              <a:t>The R language came to use quite a bit after S had been developed. </a:t>
            </a:r>
          </a:p>
          <a:p>
            <a:r>
              <a:rPr lang="en-US" dirty="0"/>
              <a:t>One key limitation of the S language was that it was only available in a commercial package, S-PLUS. In 1991.</a:t>
            </a:r>
          </a:p>
          <a:p>
            <a:r>
              <a:rPr lang="en-US" dirty="0"/>
              <a:t>R was created by Ross Ihaka and Robert Gentleman in the Department of Statistics at the University of Auckland.</a:t>
            </a:r>
          </a:p>
          <a:p>
            <a:r>
              <a:rPr lang="en-US" dirty="0"/>
              <a:t>In 1993 the first announcement of R was made to the public. </a:t>
            </a:r>
          </a:p>
          <a:p>
            <a:r>
              <a:rPr lang="en-US" dirty="0"/>
              <a:t>Ross’s and Robert’s experience developing R is documented in a 1996 paper in the </a:t>
            </a:r>
            <a:r>
              <a:rPr lang="en-US" i="1" dirty="0"/>
              <a:t>Journal of Computational and Graphical Statistics</a:t>
            </a:r>
            <a:r>
              <a:rPr lang="en-US" dirty="0"/>
              <a:t>:</a:t>
            </a:r>
          </a:p>
          <a:p>
            <a:r>
              <a:rPr lang="en-US" dirty="0"/>
              <a:t>Ross Ihaka and Robert Gentleman. R: A language for data analysis and graphics. </a:t>
            </a:r>
          </a:p>
          <a:p>
            <a:r>
              <a:rPr lang="en-US" dirty="0"/>
              <a:t>Journal of Computational and Graphical Statistics, 5(3):299–314, 1996</a:t>
            </a:r>
            <a:endParaRPr lang="en-IN" dirty="0"/>
          </a:p>
        </p:txBody>
      </p:sp>
    </p:spTree>
    <p:extLst>
      <p:ext uri="{BB962C8B-B14F-4D97-AF65-F5344CB8AC3E}">
        <p14:creationId xmlns:p14="http://schemas.microsoft.com/office/powerpoint/2010/main" val="30964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9DFC-066F-434C-847B-94B5ED1B8D3C}"/>
              </a:ext>
            </a:extLst>
          </p:cNvPr>
          <p:cNvSpPr>
            <a:spLocks noGrp="1"/>
          </p:cNvSpPr>
          <p:nvPr>
            <p:ph type="title"/>
          </p:nvPr>
        </p:nvSpPr>
        <p:spPr/>
        <p:txBody>
          <a:bodyPr/>
          <a:lstStyle/>
          <a:p>
            <a:r>
              <a:rPr lang="en-IN" dirty="0"/>
              <a:t>R History</a:t>
            </a:r>
          </a:p>
        </p:txBody>
      </p:sp>
      <p:sp>
        <p:nvSpPr>
          <p:cNvPr id="3" name="Content Placeholder 2">
            <a:extLst>
              <a:ext uri="{FF2B5EF4-FFF2-40B4-BE49-F238E27FC236}">
                <a16:creationId xmlns:a16="http://schemas.microsoft.com/office/drawing/2014/main" id="{C9541B5F-53E3-4C44-A3E2-18B2F491F4A9}"/>
              </a:ext>
            </a:extLst>
          </p:cNvPr>
          <p:cNvSpPr>
            <a:spLocks noGrp="1"/>
          </p:cNvSpPr>
          <p:nvPr>
            <p:ph idx="1"/>
          </p:nvPr>
        </p:nvSpPr>
        <p:spPr/>
        <p:txBody>
          <a:bodyPr>
            <a:normAutofit fontScale="92500" lnSpcReduction="10000"/>
          </a:bodyPr>
          <a:lstStyle/>
          <a:p>
            <a:r>
              <a:rPr lang="en-US" dirty="0"/>
              <a:t>The primary R system is available from the Comprehensive R Archive Network¹⁵, also known as </a:t>
            </a:r>
            <a:r>
              <a:rPr lang="en-IN" dirty="0"/>
              <a:t>CRAN.</a:t>
            </a:r>
            <a:endParaRPr lang="en-US" dirty="0"/>
          </a:p>
          <a:p>
            <a:r>
              <a:rPr lang="en-US" dirty="0"/>
              <a:t>R functionality is divided into a number of </a:t>
            </a:r>
            <a:r>
              <a:rPr lang="en-US" i="1" dirty="0"/>
              <a:t>packages</a:t>
            </a:r>
            <a:r>
              <a:rPr lang="en-US" dirty="0"/>
              <a:t>.</a:t>
            </a:r>
          </a:p>
          <a:p>
            <a:r>
              <a:rPr lang="en-US" dirty="0"/>
              <a:t>The “base” R system contains, among other things, the base package which is required to run R and contains the most fundamental functions.</a:t>
            </a:r>
          </a:p>
          <a:p>
            <a:r>
              <a:rPr lang="en-US" dirty="0"/>
              <a:t>The other packages contained in the “base” system include </a:t>
            </a:r>
            <a:r>
              <a:rPr lang="en-US" dirty="0" err="1"/>
              <a:t>utils</a:t>
            </a:r>
            <a:r>
              <a:rPr lang="en-US" dirty="0"/>
              <a:t>, stats, datasets, graphics, </a:t>
            </a:r>
            <a:r>
              <a:rPr lang="en-US" dirty="0" err="1"/>
              <a:t>grDevices</a:t>
            </a:r>
            <a:r>
              <a:rPr lang="en-US" dirty="0"/>
              <a:t>, grid, methods, tools, parallel, compiler, splines, </a:t>
            </a:r>
            <a:r>
              <a:rPr lang="en-US" dirty="0" err="1"/>
              <a:t>tcltk</a:t>
            </a:r>
            <a:r>
              <a:rPr lang="en-US" dirty="0"/>
              <a:t>, stats4.</a:t>
            </a:r>
          </a:p>
          <a:p>
            <a:r>
              <a:rPr lang="en-US" dirty="0"/>
              <a:t>There are also “Recommended” packages: boot, class, cluster, </a:t>
            </a:r>
            <a:r>
              <a:rPr lang="en-US" dirty="0" err="1"/>
              <a:t>codetools</a:t>
            </a:r>
            <a:r>
              <a:rPr lang="en-US" dirty="0"/>
              <a:t>, foreign, </a:t>
            </a:r>
            <a:r>
              <a:rPr lang="en-US" dirty="0" err="1"/>
              <a:t>KernSmooth</a:t>
            </a:r>
            <a:r>
              <a:rPr lang="en-US" dirty="0"/>
              <a:t>, s</a:t>
            </a:r>
            <a:r>
              <a:rPr lang="en-IN" dirty="0"/>
              <a:t>lattice, </a:t>
            </a:r>
            <a:r>
              <a:rPr lang="en-IN" dirty="0" err="1"/>
              <a:t>mgcv</a:t>
            </a:r>
            <a:r>
              <a:rPr lang="en-IN" dirty="0"/>
              <a:t>, </a:t>
            </a:r>
            <a:r>
              <a:rPr lang="en-IN" dirty="0" err="1"/>
              <a:t>nlme</a:t>
            </a:r>
            <a:r>
              <a:rPr lang="en-IN" dirty="0"/>
              <a:t>, </a:t>
            </a:r>
            <a:r>
              <a:rPr lang="en-IN" dirty="0" err="1"/>
              <a:t>rpart</a:t>
            </a:r>
            <a:r>
              <a:rPr lang="en-IN" dirty="0"/>
              <a:t>, survival, MASS, spatial, </a:t>
            </a:r>
            <a:r>
              <a:rPr lang="en-IN" dirty="0" err="1"/>
              <a:t>nnet</a:t>
            </a:r>
            <a:r>
              <a:rPr lang="en-IN" dirty="0"/>
              <a:t>, Matrix.</a:t>
            </a:r>
          </a:p>
        </p:txBody>
      </p:sp>
    </p:spTree>
    <p:extLst>
      <p:ext uri="{BB962C8B-B14F-4D97-AF65-F5344CB8AC3E}">
        <p14:creationId xmlns:p14="http://schemas.microsoft.com/office/powerpoint/2010/main" val="3312877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521A-4F96-4373-8005-494136C556DF}"/>
              </a:ext>
            </a:extLst>
          </p:cNvPr>
          <p:cNvSpPr>
            <a:spLocks noGrp="1"/>
          </p:cNvSpPr>
          <p:nvPr>
            <p:ph type="title"/>
          </p:nvPr>
        </p:nvSpPr>
        <p:spPr/>
        <p:txBody>
          <a:bodyPr/>
          <a:lstStyle/>
          <a:p>
            <a:r>
              <a:rPr lang="en-IN" b="1" dirty="0"/>
              <a:t>Getting Started with R</a:t>
            </a:r>
            <a:endParaRPr lang="en-IN" dirty="0"/>
          </a:p>
        </p:txBody>
      </p:sp>
      <p:sp>
        <p:nvSpPr>
          <p:cNvPr id="3" name="Content Placeholder 2">
            <a:extLst>
              <a:ext uri="{FF2B5EF4-FFF2-40B4-BE49-F238E27FC236}">
                <a16:creationId xmlns:a16="http://schemas.microsoft.com/office/drawing/2014/main" id="{F9351386-1710-498A-9642-29122A18D911}"/>
              </a:ext>
            </a:extLst>
          </p:cNvPr>
          <p:cNvSpPr>
            <a:spLocks noGrp="1"/>
          </p:cNvSpPr>
          <p:nvPr>
            <p:ph idx="1"/>
          </p:nvPr>
        </p:nvSpPr>
        <p:spPr/>
        <p:txBody>
          <a:bodyPr/>
          <a:lstStyle/>
          <a:p>
            <a:r>
              <a:rPr lang="en-IN" dirty="0"/>
              <a:t>Installing R on Windows</a:t>
            </a:r>
          </a:p>
          <a:p>
            <a:r>
              <a:rPr lang="en-IN" dirty="0"/>
              <a:t>Installing </a:t>
            </a:r>
            <a:r>
              <a:rPr lang="en-IN" dirty="0" err="1"/>
              <a:t>RStudio</a:t>
            </a:r>
            <a:endParaRPr lang="en-IN" dirty="0"/>
          </a:p>
        </p:txBody>
      </p:sp>
    </p:spTree>
    <p:extLst>
      <p:ext uri="{BB962C8B-B14F-4D97-AF65-F5344CB8AC3E}">
        <p14:creationId xmlns:p14="http://schemas.microsoft.com/office/powerpoint/2010/main" val="19461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77482-ACE0-4A79-9D12-104C3B3F7094}"/>
              </a:ext>
            </a:extLst>
          </p:cNvPr>
          <p:cNvPicPr>
            <a:picLocks noChangeAspect="1"/>
          </p:cNvPicPr>
          <p:nvPr/>
        </p:nvPicPr>
        <p:blipFill rotWithShape="1">
          <a:blip r:embed="rId2">
            <a:extLst>
              <a:ext uri="{28A0092B-C50C-407E-A947-70E740481C1C}">
                <a14:useLocalDpi xmlns:a14="http://schemas.microsoft.com/office/drawing/2010/main" val="0"/>
              </a:ext>
            </a:extLst>
          </a:blip>
          <a:srcRect l="1897" t="4572" r="721" b="5085"/>
          <a:stretch/>
        </p:blipFill>
        <p:spPr>
          <a:xfrm>
            <a:off x="2865749" y="525544"/>
            <a:ext cx="6259398" cy="5806912"/>
          </a:xfrm>
          <a:prstGeom prst="rect">
            <a:avLst/>
          </a:prstGeom>
        </p:spPr>
      </p:pic>
    </p:spTree>
    <p:extLst>
      <p:ext uri="{BB962C8B-B14F-4D97-AF65-F5344CB8AC3E}">
        <p14:creationId xmlns:p14="http://schemas.microsoft.com/office/powerpoint/2010/main" val="2617507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093A-C66E-4D00-901F-6CCCDAFA1264}"/>
              </a:ext>
            </a:extLst>
          </p:cNvPr>
          <p:cNvSpPr>
            <a:spLocks noGrp="1"/>
          </p:cNvSpPr>
          <p:nvPr>
            <p:ph type="title"/>
          </p:nvPr>
        </p:nvSpPr>
        <p:spPr/>
        <p:txBody>
          <a:bodyPr/>
          <a:lstStyle/>
          <a:p>
            <a:r>
              <a:rPr lang="en-IN" b="1" dirty="0"/>
              <a:t>R Nuts and Bolts</a:t>
            </a:r>
            <a:endParaRPr lang="en-IN" dirty="0"/>
          </a:p>
        </p:txBody>
      </p:sp>
      <p:sp>
        <p:nvSpPr>
          <p:cNvPr id="3" name="Content Placeholder 2">
            <a:extLst>
              <a:ext uri="{FF2B5EF4-FFF2-40B4-BE49-F238E27FC236}">
                <a16:creationId xmlns:a16="http://schemas.microsoft.com/office/drawing/2014/main" id="{8F335233-12CE-4B42-9BDF-08C5DED03D03}"/>
              </a:ext>
            </a:extLst>
          </p:cNvPr>
          <p:cNvSpPr>
            <a:spLocks noGrp="1"/>
          </p:cNvSpPr>
          <p:nvPr>
            <p:ph idx="1"/>
          </p:nvPr>
        </p:nvSpPr>
        <p:spPr/>
        <p:txBody>
          <a:bodyPr>
            <a:normAutofit/>
          </a:bodyPr>
          <a:lstStyle/>
          <a:p>
            <a:r>
              <a:rPr lang="en-IN" b="1" dirty="0"/>
              <a:t>Entering Input</a:t>
            </a:r>
          </a:p>
          <a:p>
            <a:r>
              <a:rPr lang="en-US" dirty="0"/>
              <a:t>At the R prompt we type expressions. The &lt;- symbol is the assignment operator.</a:t>
            </a:r>
          </a:p>
          <a:p>
            <a:pPr marL="0" indent="0">
              <a:buNone/>
            </a:pPr>
            <a:r>
              <a:rPr lang="en-IN" dirty="0"/>
              <a:t> x &lt;- 1</a:t>
            </a:r>
          </a:p>
          <a:p>
            <a:pPr marL="0" indent="0">
              <a:buNone/>
            </a:pPr>
            <a:r>
              <a:rPr lang="en-IN" dirty="0"/>
              <a:t> print(x)</a:t>
            </a:r>
          </a:p>
          <a:p>
            <a:pPr marL="0" indent="0">
              <a:buNone/>
            </a:pPr>
            <a:r>
              <a:rPr lang="en-IN" dirty="0"/>
              <a:t> </a:t>
            </a:r>
            <a:r>
              <a:rPr lang="en-IN" dirty="0" err="1"/>
              <a:t>msg</a:t>
            </a:r>
            <a:r>
              <a:rPr lang="en-IN" dirty="0"/>
              <a:t> &lt;- "hello"</a:t>
            </a:r>
          </a:p>
        </p:txBody>
      </p:sp>
    </p:spTree>
    <p:extLst>
      <p:ext uri="{BB962C8B-B14F-4D97-AF65-F5344CB8AC3E}">
        <p14:creationId xmlns:p14="http://schemas.microsoft.com/office/powerpoint/2010/main" val="2240257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2080-8108-4C2B-BA0F-CEC2785A1171}"/>
              </a:ext>
            </a:extLst>
          </p:cNvPr>
          <p:cNvSpPr>
            <a:spLocks noGrp="1"/>
          </p:cNvSpPr>
          <p:nvPr>
            <p:ph type="title"/>
          </p:nvPr>
        </p:nvSpPr>
        <p:spPr/>
        <p:txBody>
          <a:bodyPr/>
          <a:lstStyle/>
          <a:p>
            <a:r>
              <a:rPr lang="en-IN" dirty="0"/>
              <a:t>Clear Console</a:t>
            </a:r>
          </a:p>
        </p:txBody>
      </p:sp>
      <p:sp>
        <p:nvSpPr>
          <p:cNvPr id="3" name="Content Placeholder 2">
            <a:extLst>
              <a:ext uri="{FF2B5EF4-FFF2-40B4-BE49-F238E27FC236}">
                <a16:creationId xmlns:a16="http://schemas.microsoft.com/office/drawing/2014/main" id="{043DD452-9EB7-40D0-8533-BB9921FE8242}"/>
              </a:ext>
            </a:extLst>
          </p:cNvPr>
          <p:cNvSpPr>
            <a:spLocks noGrp="1"/>
          </p:cNvSpPr>
          <p:nvPr>
            <p:ph idx="1"/>
          </p:nvPr>
        </p:nvSpPr>
        <p:spPr/>
        <p:txBody>
          <a:bodyPr/>
          <a:lstStyle/>
          <a:p>
            <a:r>
              <a:rPr lang="en-IN" dirty="0" err="1"/>
              <a:t>ctrl+L</a:t>
            </a:r>
            <a:endParaRPr lang="en-IN" dirty="0"/>
          </a:p>
        </p:txBody>
      </p:sp>
    </p:spTree>
    <p:extLst>
      <p:ext uri="{BB962C8B-B14F-4D97-AF65-F5344CB8AC3E}">
        <p14:creationId xmlns:p14="http://schemas.microsoft.com/office/powerpoint/2010/main" val="3638355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F367-D958-4386-A32E-1182E52A70A1}"/>
              </a:ext>
            </a:extLst>
          </p:cNvPr>
          <p:cNvSpPr>
            <a:spLocks noGrp="1"/>
          </p:cNvSpPr>
          <p:nvPr>
            <p:ph type="title"/>
          </p:nvPr>
        </p:nvSpPr>
        <p:spPr/>
        <p:txBody>
          <a:bodyPr/>
          <a:lstStyle/>
          <a:p>
            <a:r>
              <a:rPr lang="en-IN" dirty="0"/>
              <a:t>Auto Evaluation</a:t>
            </a:r>
          </a:p>
        </p:txBody>
      </p:sp>
      <p:sp>
        <p:nvSpPr>
          <p:cNvPr id="3" name="Content Placeholder 2">
            <a:extLst>
              <a:ext uri="{FF2B5EF4-FFF2-40B4-BE49-F238E27FC236}">
                <a16:creationId xmlns:a16="http://schemas.microsoft.com/office/drawing/2014/main" id="{AC004426-A637-4540-A21A-BF5D007FAFC7}"/>
              </a:ext>
            </a:extLst>
          </p:cNvPr>
          <p:cNvSpPr>
            <a:spLocks noGrp="1"/>
          </p:cNvSpPr>
          <p:nvPr>
            <p:ph idx="1"/>
          </p:nvPr>
        </p:nvSpPr>
        <p:spPr/>
        <p:txBody>
          <a:bodyPr/>
          <a:lstStyle/>
          <a:p>
            <a:r>
              <a:rPr lang="en-IN" dirty="0"/>
              <a:t>&gt; x &lt;- 5 </a:t>
            </a:r>
            <a:r>
              <a:rPr lang="en-IN" i="1" dirty="0"/>
              <a:t>## nothing printed</a:t>
            </a:r>
          </a:p>
          <a:p>
            <a:r>
              <a:rPr lang="en-IN" dirty="0"/>
              <a:t>&gt; x </a:t>
            </a:r>
            <a:r>
              <a:rPr lang="en-IN" i="1" dirty="0"/>
              <a:t>## auto-printing occurs</a:t>
            </a:r>
          </a:p>
          <a:p>
            <a:r>
              <a:rPr lang="en-IN" dirty="0"/>
              <a:t>[1] 5</a:t>
            </a:r>
          </a:p>
          <a:p>
            <a:r>
              <a:rPr lang="en-IN" dirty="0"/>
              <a:t>&gt; print(x) </a:t>
            </a:r>
            <a:r>
              <a:rPr lang="en-IN" i="1" dirty="0"/>
              <a:t>## explicit printing</a:t>
            </a:r>
          </a:p>
          <a:p>
            <a:r>
              <a:rPr lang="en-IN" dirty="0"/>
              <a:t>[1] 5</a:t>
            </a:r>
          </a:p>
        </p:txBody>
      </p:sp>
    </p:spTree>
    <p:extLst>
      <p:ext uri="{BB962C8B-B14F-4D97-AF65-F5344CB8AC3E}">
        <p14:creationId xmlns:p14="http://schemas.microsoft.com/office/powerpoint/2010/main" val="3390674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F367-D958-4386-A32E-1182E52A70A1}"/>
              </a:ext>
            </a:extLst>
          </p:cNvPr>
          <p:cNvSpPr>
            <a:spLocks noGrp="1"/>
          </p:cNvSpPr>
          <p:nvPr>
            <p:ph type="title"/>
          </p:nvPr>
        </p:nvSpPr>
        <p:spPr/>
        <p:txBody>
          <a:bodyPr/>
          <a:lstStyle/>
          <a:p>
            <a:r>
              <a:rPr lang="en-IN" dirty="0"/>
              <a:t>Sequence</a:t>
            </a:r>
          </a:p>
        </p:txBody>
      </p:sp>
      <p:sp>
        <p:nvSpPr>
          <p:cNvPr id="3" name="Content Placeholder 2">
            <a:extLst>
              <a:ext uri="{FF2B5EF4-FFF2-40B4-BE49-F238E27FC236}">
                <a16:creationId xmlns:a16="http://schemas.microsoft.com/office/drawing/2014/main" id="{AC004426-A637-4540-A21A-BF5D007FAFC7}"/>
              </a:ext>
            </a:extLst>
          </p:cNvPr>
          <p:cNvSpPr>
            <a:spLocks noGrp="1"/>
          </p:cNvSpPr>
          <p:nvPr>
            <p:ph idx="1"/>
          </p:nvPr>
        </p:nvSpPr>
        <p:spPr/>
        <p:txBody>
          <a:bodyPr/>
          <a:lstStyle/>
          <a:p>
            <a:r>
              <a:rPr lang="en-IN" dirty="0"/>
              <a:t>x &lt;- 10:30</a:t>
            </a:r>
          </a:p>
          <a:p>
            <a:r>
              <a:rPr lang="en-IN" dirty="0"/>
              <a:t>&gt; x</a:t>
            </a:r>
          </a:p>
          <a:p>
            <a:r>
              <a:rPr lang="en-IN" dirty="0"/>
              <a:t>[1] 10 11 12 13 14 15 16 17 18 19 20 21</a:t>
            </a:r>
          </a:p>
          <a:p>
            <a:r>
              <a:rPr lang="en-IN" dirty="0"/>
              <a:t>[13] 22 23 24 25 26 27 28 29 30</a:t>
            </a:r>
          </a:p>
        </p:txBody>
      </p:sp>
    </p:spTree>
    <p:extLst>
      <p:ext uri="{BB962C8B-B14F-4D97-AF65-F5344CB8AC3E}">
        <p14:creationId xmlns:p14="http://schemas.microsoft.com/office/powerpoint/2010/main" val="1551470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EFD8-ED36-42A9-91CE-C1624E9508DC}"/>
              </a:ext>
            </a:extLst>
          </p:cNvPr>
          <p:cNvSpPr>
            <a:spLocks noGrp="1"/>
          </p:cNvSpPr>
          <p:nvPr>
            <p:ph type="title"/>
          </p:nvPr>
        </p:nvSpPr>
        <p:spPr/>
        <p:txBody>
          <a:bodyPr/>
          <a:lstStyle/>
          <a:p>
            <a:r>
              <a:rPr lang="en-IN" b="1" dirty="0"/>
              <a:t>R Objects</a:t>
            </a:r>
            <a:endParaRPr lang="en-IN" dirty="0"/>
          </a:p>
        </p:txBody>
      </p:sp>
      <p:sp>
        <p:nvSpPr>
          <p:cNvPr id="3" name="Content Placeholder 2">
            <a:extLst>
              <a:ext uri="{FF2B5EF4-FFF2-40B4-BE49-F238E27FC236}">
                <a16:creationId xmlns:a16="http://schemas.microsoft.com/office/drawing/2014/main" id="{176E895C-0ADF-4508-9CC1-2D197C1CE781}"/>
              </a:ext>
            </a:extLst>
          </p:cNvPr>
          <p:cNvSpPr>
            <a:spLocks noGrp="1"/>
          </p:cNvSpPr>
          <p:nvPr>
            <p:ph idx="1"/>
          </p:nvPr>
        </p:nvSpPr>
        <p:spPr/>
        <p:txBody>
          <a:bodyPr/>
          <a:lstStyle/>
          <a:p>
            <a:r>
              <a:rPr lang="en-US" dirty="0"/>
              <a:t>R has five basic or “atomic” classes of objects:</a:t>
            </a:r>
          </a:p>
          <a:p>
            <a:pPr marL="457200" lvl="1" indent="0">
              <a:buNone/>
            </a:pPr>
            <a:r>
              <a:rPr lang="en-IN" dirty="0"/>
              <a:t>• character</a:t>
            </a:r>
          </a:p>
          <a:p>
            <a:pPr marL="457200" lvl="1" indent="0">
              <a:buNone/>
            </a:pPr>
            <a:r>
              <a:rPr lang="en-IN" dirty="0"/>
              <a:t>• numeric (real numbers)</a:t>
            </a:r>
          </a:p>
          <a:p>
            <a:pPr marL="457200" lvl="1" indent="0">
              <a:buNone/>
            </a:pPr>
            <a:r>
              <a:rPr lang="en-IN" dirty="0"/>
              <a:t>• integer</a:t>
            </a:r>
          </a:p>
          <a:p>
            <a:pPr marL="457200" lvl="1" indent="0">
              <a:buNone/>
            </a:pPr>
            <a:r>
              <a:rPr lang="en-IN" dirty="0"/>
              <a:t>• complex</a:t>
            </a:r>
          </a:p>
          <a:p>
            <a:pPr marL="457200" lvl="1" indent="0">
              <a:buNone/>
            </a:pPr>
            <a:r>
              <a:rPr lang="en-IN" dirty="0"/>
              <a:t>• logical (True/False)</a:t>
            </a:r>
          </a:p>
          <a:p>
            <a:pPr marL="228600" lvl="1">
              <a:spcBef>
                <a:spcPts val="1000"/>
              </a:spcBef>
            </a:pPr>
            <a:r>
              <a:rPr lang="en-US" sz="2800" dirty="0"/>
              <a:t>The most basic type of R object is a vector. </a:t>
            </a:r>
          </a:p>
          <a:p>
            <a:pPr marL="228600" lvl="1">
              <a:spcBef>
                <a:spcPts val="1000"/>
              </a:spcBef>
            </a:pPr>
            <a:r>
              <a:rPr lang="en-US" sz="2800" dirty="0"/>
              <a:t>Empty vectors can be created with the vector() function</a:t>
            </a:r>
          </a:p>
          <a:p>
            <a:pPr marL="228600" lvl="1">
              <a:spcBef>
                <a:spcPts val="1000"/>
              </a:spcBef>
            </a:pPr>
            <a:r>
              <a:rPr lang="en-US" sz="2800" dirty="0"/>
              <a:t>X&lt;-c() </a:t>
            </a:r>
            <a:r>
              <a:rPr lang="en-US" sz="2800" dirty="0">
                <a:solidFill>
                  <a:srgbClr val="FF0000"/>
                </a:solidFill>
                <a:sym typeface="Wingdings" panose="05000000000000000000" pitchFamily="2" charset="2"/>
              </a:rPr>
              <a:t>empty vectors</a:t>
            </a:r>
            <a:endParaRPr lang="en-IN" sz="2800" dirty="0">
              <a:solidFill>
                <a:srgbClr val="FF0000"/>
              </a:solidFill>
            </a:endParaRPr>
          </a:p>
        </p:txBody>
      </p:sp>
    </p:spTree>
    <p:extLst>
      <p:ext uri="{BB962C8B-B14F-4D97-AF65-F5344CB8AC3E}">
        <p14:creationId xmlns:p14="http://schemas.microsoft.com/office/powerpoint/2010/main" val="546018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0583-1597-402A-852F-F759EF26D8E0}"/>
              </a:ext>
            </a:extLst>
          </p:cNvPr>
          <p:cNvSpPr>
            <a:spLocks noGrp="1"/>
          </p:cNvSpPr>
          <p:nvPr>
            <p:ph type="title"/>
          </p:nvPr>
        </p:nvSpPr>
        <p:spPr/>
        <p:txBody>
          <a:bodyPr/>
          <a:lstStyle/>
          <a:p>
            <a:r>
              <a:rPr lang="en-IN" b="1" dirty="0"/>
              <a:t>Creating Vectors</a:t>
            </a:r>
            <a:endParaRPr lang="en-IN" dirty="0"/>
          </a:p>
        </p:txBody>
      </p:sp>
      <p:sp>
        <p:nvSpPr>
          <p:cNvPr id="3" name="Content Placeholder 2">
            <a:extLst>
              <a:ext uri="{FF2B5EF4-FFF2-40B4-BE49-F238E27FC236}">
                <a16:creationId xmlns:a16="http://schemas.microsoft.com/office/drawing/2014/main" id="{EEA8D207-49FD-48AA-930A-48976F1867BE}"/>
              </a:ext>
            </a:extLst>
          </p:cNvPr>
          <p:cNvSpPr>
            <a:spLocks noGrp="1"/>
          </p:cNvSpPr>
          <p:nvPr>
            <p:ph idx="1"/>
          </p:nvPr>
        </p:nvSpPr>
        <p:spPr>
          <a:xfrm>
            <a:off x="838200" y="1825624"/>
            <a:ext cx="10515600" cy="4433773"/>
          </a:xfrm>
        </p:spPr>
        <p:txBody>
          <a:bodyPr>
            <a:normAutofit lnSpcReduction="10000"/>
          </a:bodyPr>
          <a:lstStyle/>
          <a:p>
            <a:r>
              <a:rPr lang="en-IN" dirty="0"/>
              <a:t>&gt; x &lt;- c(0.5, 0.6) </a:t>
            </a:r>
            <a:r>
              <a:rPr lang="en-IN" i="1" dirty="0"/>
              <a:t>## numeric</a:t>
            </a:r>
          </a:p>
          <a:p>
            <a:r>
              <a:rPr lang="en-IN" dirty="0"/>
              <a:t>&gt; x &lt;- c(</a:t>
            </a:r>
            <a:r>
              <a:rPr lang="en-IN" b="1" dirty="0"/>
              <a:t>TRUE</a:t>
            </a:r>
            <a:r>
              <a:rPr lang="en-IN" dirty="0"/>
              <a:t>, </a:t>
            </a:r>
            <a:r>
              <a:rPr lang="en-IN" b="1" dirty="0"/>
              <a:t>FALSE</a:t>
            </a:r>
            <a:r>
              <a:rPr lang="en-IN" dirty="0"/>
              <a:t>) </a:t>
            </a:r>
            <a:r>
              <a:rPr lang="en-IN" i="1" dirty="0"/>
              <a:t>## logical</a:t>
            </a:r>
          </a:p>
          <a:p>
            <a:r>
              <a:rPr lang="fr-FR" dirty="0"/>
              <a:t>&gt; x &lt;- c(</a:t>
            </a:r>
            <a:r>
              <a:rPr lang="fr-FR" b="1" dirty="0"/>
              <a:t>T</a:t>
            </a:r>
            <a:r>
              <a:rPr lang="fr-FR" dirty="0"/>
              <a:t>, </a:t>
            </a:r>
            <a:r>
              <a:rPr lang="fr-FR" b="1" dirty="0"/>
              <a:t>F</a:t>
            </a:r>
            <a:r>
              <a:rPr lang="fr-FR" dirty="0"/>
              <a:t>) </a:t>
            </a:r>
            <a:r>
              <a:rPr lang="fr-FR" i="1" dirty="0"/>
              <a:t>## </a:t>
            </a:r>
            <a:r>
              <a:rPr lang="fr-FR" i="1" dirty="0" err="1"/>
              <a:t>logical</a:t>
            </a:r>
            <a:endParaRPr lang="fr-FR" i="1" dirty="0"/>
          </a:p>
          <a:p>
            <a:r>
              <a:rPr lang="en-IN" dirty="0"/>
              <a:t>&gt; x &lt;- c("a", "b", "c") </a:t>
            </a:r>
            <a:r>
              <a:rPr lang="en-IN" i="1" dirty="0"/>
              <a:t>## character</a:t>
            </a:r>
          </a:p>
          <a:p>
            <a:r>
              <a:rPr lang="en-IN" dirty="0"/>
              <a:t>&gt; x &lt;- 9:29 </a:t>
            </a:r>
            <a:r>
              <a:rPr lang="en-IN" i="1" dirty="0"/>
              <a:t>## integer</a:t>
            </a:r>
          </a:p>
          <a:p>
            <a:r>
              <a:rPr lang="en-IN" dirty="0"/>
              <a:t>&gt; x &lt;- c(1+0i, 2+4i) </a:t>
            </a:r>
            <a:r>
              <a:rPr lang="en-IN" i="1" dirty="0"/>
              <a:t>## complex</a:t>
            </a:r>
          </a:p>
          <a:p>
            <a:r>
              <a:rPr lang="en-IN" i="1" dirty="0"/>
              <a:t>You can also use</a:t>
            </a:r>
          </a:p>
          <a:p>
            <a:r>
              <a:rPr lang="en-US" dirty="0"/>
              <a:t>x &lt;- vector("numeric", length = 10)</a:t>
            </a:r>
          </a:p>
          <a:p>
            <a:r>
              <a:rPr lang="en-IN" dirty="0"/>
              <a:t> [1] 0 0 0 0 0 0 0 0 0 0</a:t>
            </a:r>
          </a:p>
        </p:txBody>
      </p:sp>
    </p:spTree>
    <p:extLst>
      <p:ext uri="{BB962C8B-B14F-4D97-AF65-F5344CB8AC3E}">
        <p14:creationId xmlns:p14="http://schemas.microsoft.com/office/powerpoint/2010/main" val="224650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0EFF-4222-42FF-827D-A9510D5DC194}"/>
              </a:ext>
            </a:extLst>
          </p:cNvPr>
          <p:cNvSpPr>
            <a:spLocks noGrp="1"/>
          </p:cNvSpPr>
          <p:nvPr>
            <p:ph type="title"/>
          </p:nvPr>
        </p:nvSpPr>
        <p:spPr/>
        <p:txBody>
          <a:bodyPr/>
          <a:lstStyle/>
          <a:p>
            <a:r>
              <a:rPr lang="en-IN" b="1" dirty="0"/>
              <a:t>Mixing Objects</a:t>
            </a:r>
            <a:endParaRPr lang="en-IN" dirty="0"/>
          </a:p>
        </p:txBody>
      </p:sp>
      <p:sp>
        <p:nvSpPr>
          <p:cNvPr id="3" name="Content Placeholder 2">
            <a:extLst>
              <a:ext uri="{FF2B5EF4-FFF2-40B4-BE49-F238E27FC236}">
                <a16:creationId xmlns:a16="http://schemas.microsoft.com/office/drawing/2014/main" id="{CF85D50C-1DEF-4849-A53F-138359C4DA3B}"/>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r>
              <a:rPr lang="es-ES" dirty="0"/>
              <a:t>&gt; y &lt;- c(1.7, "a") </a:t>
            </a:r>
            <a:r>
              <a:rPr lang="es-ES" i="1" dirty="0"/>
              <a:t>## carácter</a:t>
            </a:r>
          </a:p>
          <a:p>
            <a:r>
              <a:rPr lang="es-ES" i="1" dirty="0"/>
              <a:t>&gt;</a:t>
            </a:r>
            <a:r>
              <a:rPr lang="es-ES" i="1" dirty="0" err="1"/>
              <a:t>class</a:t>
            </a:r>
            <a:r>
              <a:rPr lang="es-ES" i="1" dirty="0"/>
              <a:t>(y) #</a:t>
            </a:r>
            <a:r>
              <a:rPr lang="es-ES" i="1" dirty="0" err="1"/>
              <a:t>find</a:t>
            </a:r>
            <a:r>
              <a:rPr lang="es-ES" i="1" dirty="0"/>
              <a:t> </a:t>
            </a:r>
            <a:r>
              <a:rPr lang="es-ES" i="1" dirty="0" err="1"/>
              <a:t>the</a:t>
            </a:r>
            <a:r>
              <a:rPr lang="es-ES" i="1" dirty="0"/>
              <a:t> </a:t>
            </a:r>
            <a:r>
              <a:rPr lang="es-ES" i="1" dirty="0" err="1"/>
              <a:t>type</a:t>
            </a:r>
            <a:endParaRPr lang="es-ES" i="1" dirty="0"/>
          </a:p>
          <a:p>
            <a:r>
              <a:rPr lang="es-ES" dirty="0"/>
              <a:t>&gt; y &lt;- c(</a:t>
            </a:r>
            <a:r>
              <a:rPr lang="es-ES" b="1" dirty="0"/>
              <a:t>TRUE</a:t>
            </a:r>
            <a:r>
              <a:rPr lang="es-ES" dirty="0"/>
              <a:t>, 2) </a:t>
            </a:r>
            <a:r>
              <a:rPr lang="es-ES" i="1" dirty="0"/>
              <a:t>## </a:t>
            </a:r>
            <a:r>
              <a:rPr lang="es-ES" i="1" dirty="0" err="1"/>
              <a:t>numeric</a:t>
            </a:r>
            <a:endParaRPr lang="es-ES" i="1" dirty="0"/>
          </a:p>
          <a:p>
            <a:r>
              <a:rPr lang="en-IN" dirty="0"/>
              <a:t>&gt; y &lt;- c("a", </a:t>
            </a:r>
            <a:r>
              <a:rPr lang="en-IN" b="1" dirty="0"/>
              <a:t>TRUE</a:t>
            </a:r>
            <a:r>
              <a:rPr lang="en-IN" dirty="0"/>
              <a:t>) </a:t>
            </a:r>
            <a:r>
              <a:rPr lang="en-IN" i="1" dirty="0"/>
              <a:t>## character</a:t>
            </a:r>
            <a:endParaRPr lang="en-IN" dirty="0"/>
          </a:p>
        </p:txBody>
      </p:sp>
      <p:sp>
        <p:nvSpPr>
          <p:cNvPr id="4" name="Right Brace 3">
            <a:extLst>
              <a:ext uri="{FF2B5EF4-FFF2-40B4-BE49-F238E27FC236}">
                <a16:creationId xmlns:a16="http://schemas.microsoft.com/office/drawing/2014/main" id="{FCE13BFF-2847-44BB-9B1D-87A27338EA41}"/>
              </a:ext>
            </a:extLst>
          </p:cNvPr>
          <p:cNvSpPr/>
          <p:nvPr/>
        </p:nvSpPr>
        <p:spPr>
          <a:xfrm>
            <a:off x="6096000" y="1998482"/>
            <a:ext cx="285946" cy="13255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6" name="Rectangle 5">
            <a:extLst>
              <a:ext uri="{FF2B5EF4-FFF2-40B4-BE49-F238E27FC236}">
                <a16:creationId xmlns:a16="http://schemas.microsoft.com/office/drawing/2014/main" id="{D021F13A-9573-49C0-A7D1-2AAA1DE22EF5}"/>
              </a:ext>
            </a:extLst>
          </p:cNvPr>
          <p:cNvSpPr/>
          <p:nvPr/>
        </p:nvSpPr>
        <p:spPr>
          <a:xfrm>
            <a:off x="7041823" y="1998482"/>
            <a:ext cx="2573517" cy="1325563"/>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Implicit coercing</a:t>
            </a:r>
          </a:p>
          <a:p>
            <a:pPr algn="ctr"/>
            <a:r>
              <a:rPr lang="en-IN" dirty="0">
                <a:ln w="0"/>
                <a:solidFill>
                  <a:schemeClr val="tx1"/>
                </a:solidFill>
                <a:effectLst>
                  <a:outerShdw blurRad="38100" dist="19050" dir="2700000" algn="tl" rotWithShape="0">
                    <a:schemeClr val="dk1">
                      <a:alpha val="40000"/>
                    </a:schemeClr>
                  </a:outerShdw>
                </a:effectLst>
              </a:rPr>
              <a:t>For ex., mixing number and character results </a:t>
            </a:r>
            <a:r>
              <a:rPr lang="en-IN" dirty="0" err="1">
                <a:ln w="0"/>
                <a:solidFill>
                  <a:schemeClr val="tx1"/>
                </a:solidFill>
                <a:effectLst>
                  <a:outerShdw blurRad="38100" dist="19050" dir="2700000" algn="tl" rotWithShape="0">
                    <a:schemeClr val="dk1">
                      <a:alpha val="40000"/>
                    </a:schemeClr>
                  </a:outerShdw>
                </a:effectLst>
              </a:rPr>
              <a:t>chararcter</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00883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B6D5-E07D-40AD-8469-71282702F3A7}"/>
              </a:ext>
            </a:extLst>
          </p:cNvPr>
          <p:cNvSpPr>
            <a:spLocks noGrp="1"/>
          </p:cNvSpPr>
          <p:nvPr>
            <p:ph type="title"/>
          </p:nvPr>
        </p:nvSpPr>
        <p:spPr/>
        <p:txBody>
          <a:bodyPr/>
          <a:lstStyle/>
          <a:p>
            <a:r>
              <a:rPr lang="en-IN" b="1" dirty="0"/>
              <a:t>Explicit Coercion</a:t>
            </a:r>
            <a:endParaRPr lang="en-IN" dirty="0"/>
          </a:p>
        </p:txBody>
      </p:sp>
      <p:sp>
        <p:nvSpPr>
          <p:cNvPr id="3" name="Content Placeholder 2">
            <a:extLst>
              <a:ext uri="{FF2B5EF4-FFF2-40B4-BE49-F238E27FC236}">
                <a16:creationId xmlns:a16="http://schemas.microsoft.com/office/drawing/2014/main" id="{404C6A17-BFCA-4421-B954-340DB312F18D}"/>
              </a:ext>
            </a:extLst>
          </p:cNvPr>
          <p:cNvSpPr>
            <a:spLocks noGrp="1"/>
          </p:cNvSpPr>
          <p:nvPr>
            <p:ph idx="1"/>
          </p:nvPr>
        </p:nvSpPr>
        <p:spPr/>
        <p:txBody>
          <a:bodyPr>
            <a:normAutofit lnSpcReduction="10000"/>
          </a:bodyPr>
          <a:lstStyle/>
          <a:p>
            <a:r>
              <a:rPr lang="en-IN" dirty="0"/>
              <a:t>&gt; x &lt;- 0:6</a:t>
            </a:r>
          </a:p>
          <a:p>
            <a:r>
              <a:rPr lang="en-IN" dirty="0"/>
              <a:t>&gt; class(x)</a:t>
            </a:r>
          </a:p>
          <a:p>
            <a:r>
              <a:rPr lang="en-IN" dirty="0"/>
              <a:t>[1] "integer"</a:t>
            </a:r>
          </a:p>
          <a:p>
            <a:r>
              <a:rPr lang="en-IN" dirty="0"/>
              <a:t>&gt; </a:t>
            </a:r>
            <a:r>
              <a:rPr lang="en-IN" dirty="0" err="1"/>
              <a:t>as.numeric</a:t>
            </a:r>
            <a:r>
              <a:rPr lang="en-IN" dirty="0"/>
              <a:t>(x)</a:t>
            </a:r>
          </a:p>
          <a:p>
            <a:r>
              <a:rPr lang="en-IN" dirty="0"/>
              <a:t>[1] 0 1 2 3 4 5 6</a:t>
            </a:r>
          </a:p>
          <a:p>
            <a:r>
              <a:rPr lang="en-IN" dirty="0"/>
              <a:t>&gt; </a:t>
            </a:r>
            <a:r>
              <a:rPr lang="en-IN" dirty="0" err="1"/>
              <a:t>as.logical</a:t>
            </a:r>
            <a:r>
              <a:rPr lang="en-IN" dirty="0"/>
              <a:t>(x)</a:t>
            </a:r>
          </a:p>
          <a:p>
            <a:r>
              <a:rPr lang="en-IN" dirty="0"/>
              <a:t>[1] </a:t>
            </a:r>
            <a:r>
              <a:rPr lang="en-IN" b="1" dirty="0"/>
              <a:t>FALSE TRUE </a:t>
            </a:r>
            <a:r>
              <a:rPr lang="en-IN" b="1" dirty="0" err="1"/>
              <a:t>TRUE</a:t>
            </a:r>
            <a:r>
              <a:rPr lang="en-IN" b="1" dirty="0"/>
              <a:t> </a:t>
            </a:r>
            <a:r>
              <a:rPr lang="en-IN" b="1" dirty="0" err="1"/>
              <a:t>TRUE</a:t>
            </a:r>
            <a:r>
              <a:rPr lang="en-IN" b="1" dirty="0"/>
              <a:t> </a:t>
            </a:r>
            <a:r>
              <a:rPr lang="en-IN" b="1" dirty="0" err="1"/>
              <a:t>TRUE</a:t>
            </a:r>
            <a:r>
              <a:rPr lang="en-IN" b="1" dirty="0"/>
              <a:t> </a:t>
            </a:r>
            <a:r>
              <a:rPr lang="en-IN" b="1" dirty="0" err="1"/>
              <a:t>TRUE</a:t>
            </a:r>
            <a:r>
              <a:rPr lang="en-IN" b="1" dirty="0"/>
              <a:t> </a:t>
            </a:r>
            <a:r>
              <a:rPr lang="en-IN" b="1" dirty="0" err="1"/>
              <a:t>TRUE</a:t>
            </a:r>
            <a:endParaRPr lang="en-IN" b="1" dirty="0"/>
          </a:p>
          <a:p>
            <a:r>
              <a:rPr lang="en-IN" dirty="0"/>
              <a:t>&gt; </a:t>
            </a:r>
            <a:r>
              <a:rPr lang="en-IN" dirty="0" err="1"/>
              <a:t>as.character</a:t>
            </a:r>
            <a:r>
              <a:rPr lang="en-IN" dirty="0"/>
              <a:t>(x)</a:t>
            </a:r>
          </a:p>
          <a:p>
            <a:r>
              <a:rPr lang="en-IN" dirty="0"/>
              <a:t>[1] "0" "1" "2" "3" "4" "5" "6"</a:t>
            </a:r>
          </a:p>
        </p:txBody>
      </p:sp>
    </p:spTree>
    <p:extLst>
      <p:ext uri="{BB962C8B-B14F-4D97-AF65-F5344CB8AC3E}">
        <p14:creationId xmlns:p14="http://schemas.microsoft.com/office/powerpoint/2010/main" val="3159132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B6D5-E07D-40AD-8469-71282702F3A7}"/>
              </a:ext>
            </a:extLst>
          </p:cNvPr>
          <p:cNvSpPr>
            <a:spLocks noGrp="1"/>
          </p:cNvSpPr>
          <p:nvPr>
            <p:ph type="title"/>
          </p:nvPr>
        </p:nvSpPr>
        <p:spPr/>
        <p:txBody>
          <a:bodyPr/>
          <a:lstStyle/>
          <a:p>
            <a:r>
              <a:rPr lang="en-IN" b="1" dirty="0"/>
              <a:t>Explicit Coercion</a:t>
            </a:r>
            <a:endParaRPr lang="en-IN" dirty="0"/>
          </a:p>
        </p:txBody>
      </p:sp>
      <p:sp>
        <p:nvSpPr>
          <p:cNvPr id="3" name="Content Placeholder 2">
            <a:extLst>
              <a:ext uri="{FF2B5EF4-FFF2-40B4-BE49-F238E27FC236}">
                <a16:creationId xmlns:a16="http://schemas.microsoft.com/office/drawing/2014/main" id="{404C6A17-BFCA-4421-B954-340DB312F18D}"/>
              </a:ext>
            </a:extLst>
          </p:cNvPr>
          <p:cNvSpPr>
            <a:spLocks noGrp="1"/>
          </p:cNvSpPr>
          <p:nvPr>
            <p:ph idx="1"/>
          </p:nvPr>
        </p:nvSpPr>
        <p:spPr/>
        <p:txBody>
          <a:bodyPr>
            <a:normAutofit lnSpcReduction="10000"/>
          </a:bodyPr>
          <a:lstStyle/>
          <a:p>
            <a:r>
              <a:rPr lang="pt-BR" dirty="0"/>
              <a:t>x &lt;- c("a", "b", "c")</a:t>
            </a:r>
          </a:p>
          <a:p>
            <a:r>
              <a:rPr lang="en-IN" dirty="0"/>
              <a:t>&gt; </a:t>
            </a:r>
            <a:r>
              <a:rPr lang="en-IN" dirty="0" err="1"/>
              <a:t>as.numeric</a:t>
            </a:r>
            <a:r>
              <a:rPr lang="en-IN" dirty="0"/>
              <a:t>(x)</a:t>
            </a:r>
          </a:p>
          <a:p>
            <a:r>
              <a:rPr lang="en-US" dirty="0"/>
              <a:t>Warning: NAs introduced by coercion</a:t>
            </a:r>
          </a:p>
          <a:p>
            <a:r>
              <a:rPr lang="en-IN" dirty="0"/>
              <a:t>[1] </a:t>
            </a:r>
            <a:r>
              <a:rPr lang="en-IN" b="1" dirty="0"/>
              <a:t>NA </a:t>
            </a:r>
            <a:r>
              <a:rPr lang="en-IN" b="1" dirty="0" err="1"/>
              <a:t>NA</a:t>
            </a:r>
            <a:r>
              <a:rPr lang="en-IN" b="1" dirty="0"/>
              <a:t> </a:t>
            </a:r>
            <a:r>
              <a:rPr lang="en-IN" b="1" dirty="0" err="1"/>
              <a:t>NA</a:t>
            </a:r>
            <a:endParaRPr lang="en-IN" b="1" dirty="0"/>
          </a:p>
          <a:p>
            <a:r>
              <a:rPr lang="en-IN" dirty="0"/>
              <a:t>&gt; </a:t>
            </a:r>
            <a:r>
              <a:rPr lang="en-IN" dirty="0" err="1"/>
              <a:t>as.logical</a:t>
            </a:r>
            <a:r>
              <a:rPr lang="en-IN" dirty="0"/>
              <a:t>(x)</a:t>
            </a:r>
          </a:p>
          <a:p>
            <a:r>
              <a:rPr lang="en-IN" dirty="0"/>
              <a:t>[1] </a:t>
            </a:r>
            <a:r>
              <a:rPr lang="en-IN" b="1" dirty="0"/>
              <a:t>NA </a:t>
            </a:r>
            <a:r>
              <a:rPr lang="en-IN" b="1" dirty="0" err="1"/>
              <a:t>NA</a:t>
            </a:r>
            <a:r>
              <a:rPr lang="en-IN" b="1" dirty="0"/>
              <a:t> </a:t>
            </a:r>
            <a:r>
              <a:rPr lang="en-IN" b="1" dirty="0" err="1"/>
              <a:t>NA</a:t>
            </a:r>
            <a:endParaRPr lang="en-IN" b="1" dirty="0"/>
          </a:p>
          <a:p>
            <a:r>
              <a:rPr lang="en-IN" dirty="0"/>
              <a:t>&gt; </a:t>
            </a:r>
            <a:r>
              <a:rPr lang="en-IN" dirty="0" err="1"/>
              <a:t>as.complex</a:t>
            </a:r>
            <a:r>
              <a:rPr lang="en-IN" dirty="0"/>
              <a:t>(x)</a:t>
            </a:r>
          </a:p>
          <a:p>
            <a:r>
              <a:rPr lang="en-US" dirty="0"/>
              <a:t>Warning: NAs introduced by coercion</a:t>
            </a:r>
          </a:p>
          <a:p>
            <a:r>
              <a:rPr lang="en-IN" dirty="0"/>
              <a:t>[1] </a:t>
            </a:r>
            <a:r>
              <a:rPr lang="en-IN" b="1" dirty="0"/>
              <a:t>NA </a:t>
            </a:r>
            <a:r>
              <a:rPr lang="en-IN" b="1" dirty="0" err="1"/>
              <a:t>NA</a:t>
            </a:r>
            <a:r>
              <a:rPr lang="en-IN" b="1" dirty="0"/>
              <a:t> </a:t>
            </a:r>
            <a:r>
              <a:rPr lang="en-IN" b="1" dirty="0" err="1"/>
              <a:t>NA</a:t>
            </a:r>
            <a:endParaRPr lang="en-IN" dirty="0"/>
          </a:p>
        </p:txBody>
      </p:sp>
    </p:spTree>
    <p:extLst>
      <p:ext uri="{BB962C8B-B14F-4D97-AF65-F5344CB8AC3E}">
        <p14:creationId xmlns:p14="http://schemas.microsoft.com/office/powerpoint/2010/main" val="2727125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BDB5-E28C-4432-95FC-A077C538F7F7}"/>
              </a:ext>
            </a:extLst>
          </p:cNvPr>
          <p:cNvSpPr>
            <a:spLocks noGrp="1"/>
          </p:cNvSpPr>
          <p:nvPr>
            <p:ph type="title"/>
          </p:nvPr>
        </p:nvSpPr>
        <p:spPr/>
        <p:txBody>
          <a:bodyPr/>
          <a:lstStyle/>
          <a:p>
            <a:r>
              <a:rPr lang="en-IN" b="1" dirty="0"/>
              <a:t>Matrices</a:t>
            </a:r>
            <a:endParaRPr lang="en-IN" dirty="0"/>
          </a:p>
        </p:txBody>
      </p:sp>
      <p:sp>
        <p:nvSpPr>
          <p:cNvPr id="3" name="Content Placeholder 2">
            <a:extLst>
              <a:ext uri="{FF2B5EF4-FFF2-40B4-BE49-F238E27FC236}">
                <a16:creationId xmlns:a16="http://schemas.microsoft.com/office/drawing/2014/main" id="{F3E7F6DC-5BEB-470E-8503-E1475BD8FFB9}"/>
              </a:ext>
            </a:extLst>
          </p:cNvPr>
          <p:cNvSpPr>
            <a:spLocks noGrp="1"/>
          </p:cNvSpPr>
          <p:nvPr>
            <p:ph idx="1"/>
          </p:nvPr>
        </p:nvSpPr>
        <p:spPr/>
        <p:txBody>
          <a:bodyPr/>
          <a:lstStyle/>
          <a:p>
            <a:r>
              <a:rPr lang="en-IN" dirty="0"/>
              <a:t>m &lt;- matrix(</a:t>
            </a:r>
            <a:r>
              <a:rPr lang="en-IN" dirty="0" err="1"/>
              <a:t>nrow</a:t>
            </a:r>
            <a:r>
              <a:rPr lang="en-IN" dirty="0"/>
              <a:t> = 2, </a:t>
            </a:r>
            <a:r>
              <a:rPr lang="en-IN" dirty="0" err="1"/>
              <a:t>ncol</a:t>
            </a:r>
            <a:r>
              <a:rPr lang="en-IN" dirty="0"/>
              <a:t> = 3)</a:t>
            </a:r>
          </a:p>
          <a:p>
            <a:r>
              <a:rPr lang="en-IN" dirty="0"/>
              <a:t>M</a:t>
            </a:r>
          </a:p>
          <a:p>
            <a:r>
              <a:rPr lang="en-IN" dirty="0"/>
              <a:t>dim(m)</a:t>
            </a:r>
          </a:p>
          <a:p>
            <a:r>
              <a:rPr lang="en-IN" dirty="0"/>
              <a:t>Dim</a:t>
            </a:r>
          </a:p>
          <a:p>
            <a:endParaRPr lang="en-IN" dirty="0"/>
          </a:p>
          <a:p>
            <a:r>
              <a:rPr lang="en-IN" dirty="0"/>
              <a:t>m &lt;- matrix(1:6, </a:t>
            </a:r>
            <a:r>
              <a:rPr lang="en-IN" dirty="0" err="1"/>
              <a:t>nrow</a:t>
            </a:r>
            <a:r>
              <a:rPr lang="en-IN" dirty="0"/>
              <a:t> = 2, </a:t>
            </a:r>
            <a:r>
              <a:rPr lang="en-IN" dirty="0" err="1"/>
              <a:t>ncol</a:t>
            </a:r>
            <a:r>
              <a:rPr lang="en-IN" dirty="0"/>
              <a:t> = </a:t>
            </a:r>
            <a:r>
              <a:rPr lang="en-IN"/>
              <a:t>3 ,byrow</a:t>
            </a:r>
            <a:r>
              <a:rPr lang="en-IN" dirty="0"/>
              <a:t>=TRUE)</a:t>
            </a:r>
          </a:p>
        </p:txBody>
      </p:sp>
    </p:spTree>
    <p:extLst>
      <p:ext uri="{BB962C8B-B14F-4D97-AF65-F5344CB8AC3E}">
        <p14:creationId xmlns:p14="http://schemas.microsoft.com/office/powerpoint/2010/main" val="369521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80AD-9DC3-4683-87BE-F7133C279FAE}"/>
              </a:ext>
            </a:extLst>
          </p:cNvPr>
          <p:cNvSpPr>
            <a:spLocks noGrp="1"/>
          </p:cNvSpPr>
          <p:nvPr>
            <p:ph type="title"/>
          </p:nvPr>
        </p:nvSpPr>
        <p:spPr/>
        <p:txBody>
          <a:bodyPr/>
          <a:lstStyle/>
          <a:p>
            <a:r>
              <a:rPr lang="en-IN" dirty="0"/>
              <a:t>Background</a:t>
            </a:r>
            <a:br>
              <a:rPr lang="en-IN" dirty="0"/>
            </a:br>
            <a:endParaRPr lang="en-IN" dirty="0"/>
          </a:p>
        </p:txBody>
      </p:sp>
      <p:sp>
        <p:nvSpPr>
          <p:cNvPr id="3" name="Content Placeholder 2">
            <a:extLst>
              <a:ext uri="{FF2B5EF4-FFF2-40B4-BE49-F238E27FC236}">
                <a16:creationId xmlns:a16="http://schemas.microsoft.com/office/drawing/2014/main" id="{BD25FFFB-7D10-4BA3-A6C3-E8CFB3C360D3}"/>
              </a:ext>
            </a:extLst>
          </p:cNvPr>
          <p:cNvSpPr>
            <a:spLocks noGrp="1"/>
          </p:cNvSpPr>
          <p:nvPr>
            <p:ph idx="1"/>
          </p:nvPr>
        </p:nvSpPr>
        <p:spPr/>
        <p:txBody>
          <a:bodyPr>
            <a:normAutofit fontScale="92500"/>
          </a:bodyPr>
          <a:lstStyle/>
          <a:p>
            <a:r>
              <a:rPr lang="en-US" b="1" dirty="0">
                <a:hlinkClick r:id="rId2"/>
              </a:rPr>
              <a:t>SAS</a:t>
            </a:r>
            <a:r>
              <a:rPr lang="en-US" b="1" dirty="0"/>
              <a:t>: </a:t>
            </a:r>
          </a:p>
          <a:p>
            <a:pPr lvl="1"/>
            <a:r>
              <a:rPr lang="en-US" dirty="0"/>
              <a:t>SAS has been the undisputed market leader in commercial analytics space. </a:t>
            </a:r>
          </a:p>
          <a:p>
            <a:pPr lvl="1"/>
            <a:r>
              <a:rPr lang="en-US" dirty="0"/>
              <a:t>The software offers huge array of statistical functions, has good GUI (Enterprise Guide &amp; Miner) for people to learn quickly and provides awesome technical support. </a:t>
            </a:r>
          </a:p>
          <a:p>
            <a:pPr lvl="1"/>
            <a:r>
              <a:rPr lang="en-US" dirty="0"/>
              <a:t>However, it ends up being the most expensive option and is not always enriched with latest statistical functions.</a:t>
            </a:r>
          </a:p>
          <a:p>
            <a:r>
              <a:rPr lang="en-US" b="1" dirty="0">
                <a:hlinkClick r:id="rId3"/>
              </a:rPr>
              <a:t>R</a:t>
            </a:r>
            <a:r>
              <a:rPr lang="en-US" b="1" dirty="0"/>
              <a:t>: </a:t>
            </a:r>
          </a:p>
          <a:p>
            <a:pPr lvl="1"/>
            <a:r>
              <a:rPr lang="en-US" dirty="0"/>
              <a:t>R is the Open source counterpart of SAS, which has traditionally been used in academics and research. </a:t>
            </a:r>
          </a:p>
          <a:p>
            <a:pPr lvl="1"/>
            <a:r>
              <a:rPr lang="en-US" dirty="0"/>
              <a:t>Because of its open source nature, latest techniques get released quickly. </a:t>
            </a:r>
          </a:p>
          <a:p>
            <a:pPr lvl="1"/>
            <a:r>
              <a:rPr lang="en-US" dirty="0"/>
              <a:t>There is a lot of documentation available over the internet and it is a very cost-effective option.</a:t>
            </a:r>
          </a:p>
          <a:p>
            <a:endParaRPr lang="en-IN" dirty="0"/>
          </a:p>
        </p:txBody>
      </p:sp>
    </p:spTree>
    <p:extLst>
      <p:ext uri="{BB962C8B-B14F-4D97-AF65-F5344CB8AC3E}">
        <p14:creationId xmlns:p14="http://schemas.microsoft.com/office/powerpoint/2010/main" val="1321658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BDB5-E28C-4432-95FC-A077C538F7F7}"/>
              </a:ext>
            </a:extLst>
          </p:cNvPr>
          <p:cNvSpPr>
            <a:spLocks noGrp="1"/>
          </p:cNvSpPr>
          <p:nvPr>
            <p:ph type="title"/>
          </p:nvPr>
        </p:nvSpPr>
        <p:spPr/>
        <p:txBody>
          <a:bodyPr/>
          <a:lstStyle/>
          <a:p>
            <a:r>
              <a:rPr lang="en-IN" b="1" dirty="0"/>
              <a:t>Matrices</a:t>
            </a:r>
            <a:endParaRPr lang="en-IN" dirty="0"/>
          </a:p>
        </p:txBody>
      </p:sp>
      <p:sp>
        <p:nvSpPr>
          <p:cNvPr id="3" name="Content Placeholder 2">
            <a:extLst>
              <a:ext uri="{FF2B5EF4-FFF2-40B4-BE49-F238E27FC236}">
                <a16:creationId xmlns:a16="http://schemas.microsoft.com/office/drawing/2014/main" id="{F3E7F6DC-5BEB-470E-8503-E1475BD8FFB9}"/>
              </a:ext>
            </a:extLst>
          </p:cNvPr>
          <p:cNvSpPr>
            <a:spLocks noGrp="1"/>
          </p:cNvSpPr>
          <p:nvPr>
            <p:ph idx="1"/>
          </p:nvPr>
        </p:nvSpPr>
        <p:spPr/>
        <p:txBody>
          <a:bodyPr/>
          <a:lstStyle/>
          <a:p>
            <a:r>
              <a:rPr lang="en-IN" dirty="0"/>
              <a:t>&gt; m &lt;- 1:10</a:t>
            </a:r>
          </a:p>
          <a:p>
            <a:r>
              <a:rPr lang="en-IN" dirty="0"/>
              <a:t>&gt; m</a:t>
            </a:r>
          </a:p>
          <a:p>
            <a:r>
              <a:rPr lang="en-IN" dirty="0"/>
              <a:t>[1] 1 2 3 4 5 6 7 8 9 10</a:t>
            </a:r>
          </a:p>
          <a:p>
            <a:r>
              <a:rPr lang="pt-BR" dirty="0"/>
              <a:t>&gt; dim(m) &lt;- c(2, 5)</a:t>
            </a:r>
          </a:p>
          <a:p>
            <a:r>
              <a:rPr lang="en-IN" dirty="0"/>
              <a:t>&gt; m</a:t>
            </a:r>
          </a:p>
          <a:p>
            <a:r>
              <a:rPr lang="en-IN" dirty="0"/>
              <a:t>[,1] [,2] [,3] [,4] [,5]</a:t>
            </a:r>
          </a:p>
          <a:p>
            <a:r>
              <a:rPr lang="en-IN" dirty="0"/>
              <a:t>[1,] 1 3 5 7 9</a:t>
            </a:r>
          </a:p>
          <a:p>
            <a:r>
              <a:rPr lang="en-IN" dirty="0"/>
              <a:t>[2,] 2 4 6 8 10</a:t>
            </a:r>
          </a:p>
        </p:txBody>
      </p:sp>
    </p:spTree>
    <p:extLst>
      <p:ext uri="{BB962C8B-B14F-4D97-AF65-F5344CB8AC3E}">
        <p14:creationId xmlns:p14="http://schemas.microsoft.com/office/powerpoint/2010/main" val="3544011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BDB5-E28C-4432-95FC-A077C538F7F7}"/>
              </a:ext>
            </a:extLst>
          </p:cNvPr>
          <p:cNvSpPr>
            <a:spLocks noGrp="1"/>
          </p:cNvSpPr>
          <p:nvPr>
            <p:ph type="title"/>
          </p:nvPr>
        </p:nvSpPr>
        <p:spPr/>
        <p:txBody>
          <a:bodyPr/>
          <a:lstStyle/>
          <a:p>
            <a:r>
              <a:rPr lang="en-IN" b="1" dirty="0"/>
              <a:t>Matrices</a:t>
            </a:r>
            <a:endParaRPr lang="en-IN" dirty="0"/>
          </a:p>
        </p:txBody>
      </p:sp>
      <p:sp>
        <p:nvSpPr>
          <p:cNvPr id="3" name="Content Placeholder 2">
            <a:extLst>
              <a:ext uri="{FF2B5EF4-FFF2-40B4-BE49-F238E27FC236}">
                <a16:creationId xmlns:a16="http://schemas.microsoft.com/office/drawing/2014/main" id="{F3E7F6DC-5BEB-470E-8503-E1475BD8FFB9}"/>
              </a:ext>
            </a:extLst>
          </p:cNvPr>
          <p:cNvSpPr>
            <a:spLocks noGrp="1"/>
          </p:cNvSpPr>
          <p:nvPr>
            <p:ph idx="1"/>
          </p:nvPr>
        </p:nvSpPr>
        <p:spPr/>
        <p:txBody>
          <a:bodyPr>
            <a:normAutofit fontScale="85000" lnSpcReduction="20000"/>
          </a:bodyPr>
          <a:lstStyle/>
          <a:p>
            <a:r>
              <a:rPr lang="en-IN" dirty="0"/>
              <a:t>x &lt;- 1:3</a:t>
            </a:r>
          </a:p>
          <a:p>
            <a:r>
              <a:rPr lang="en-IN" dirty="0"/>
              <a:t>&gt; y &lt;- 10:12</a:t>
            </a:r>
          </a:p>
          <a:p>
            <a:r>
              <a:rPr lang="en-IN" dirty="0"/>
              <a:t>&gt; </a:t>
            </a:r>
            <a:r>
              <a:rPr lang="en-IN" dirty="0" err="1"/>
              <a:t>cbind</a:t>
            </a:r>
            <a:r>
              <a:rPr lang="en-IN" dirty="0"/>
              <a:t>(x, y)</a:t>
            </a:r>
          </a:p>
          <a:p>
            <a:r>
              <a:rPr lang="en-IN" dirty="0"/>
              <a:t>x y</a:t>
            </a:r>
          </a:p>
          <a:p>
            <a:r>
              <a:rPr lang="en-IN" dirty="0"/>
              <a:t>[1,] 1 10</a:t>
            </a:r>
          </a:p>
          <a:p>
            <a:r>
              <a:rPr lang="en-IN" dirty="0"/>
              <a:t>[2,] 2 11</a:t>
            </a:r>
          </a:p>
          <a:p>
            <a:r>
              <a:rPr lang="en-IN" dirty="0"/>
              <a:t>[3,] 3 12</a:t>
            </a:r>
          </a:p>
          <a:p>
            <a:r>
              <a:rPr lang="en-IN" dirty="0"/>
              <a:t>&gt; </a:t>
            </a:r>
            <a:r>
              <a:rPr lang="en-IN" dirty="0" err="1"/>
              <a:t>rbind</a:t>
            </a:r>
            <a:r>
              <a:rPr lang="en-IN" dirty="0"/>
              <a:t>(x, y)</a:t>
            </a:r>
          </a:p>
          <a:p>
            <a:r>
              <a:rPr lang="en-IN" dirty="0"/>
              <a:t>[,1] [,2] [,3]</a:t>
            </a:r>
          </a:p>
          <a:p>
            <a:r>
              <a:rPr lang="en-IN" dirty="0"/>
              <a:t>x 1 2 3</a:t>
            </a:r>
          </a:p>
          <a:p>
            <a:r>
              <a:rPr lang="en-IN" dirty="0"/>
              <a:t>y 10 11 12</a:t>
            </a:r>
          </a:p>
        </p:txBody>
      </p:sp>
    </p:spTree>
    <p:extLst>
      <p:ext uri="{BB962C8B-B14F-4D97-AF65-F5344CB8AC3E}">
        <p14:creationId xmlns:p14="http://schemas.microsoft.com/office/powerpoint/2010/main" val="2364575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DC4B-89E7-46BA-96AB-4966E8776020}"/>
              </a:ext>
            </a:extLst>
          </p:cNvPr>
          <p:cNvSpPr>
            <a:spLocks noGrp="1"/>
          </p:cNvSpPr>
          <p:nvPr>
            <p:ph type="title"/>
          </p:nvPr>
        </p:nvSpPr>
        <p:spPr/>
        <p:txBody>
          <a:bodyPr/>
          <a:lstStyle/>
          <a:p>
            <a:r>
              <a:rPr lang="en-IN" b="1" dirty="0"/>
              <a:t>Lists</a:t>
            </a:r>
            <a:endParaRPr lang="en-IN" dirty="0"/>
          </a:p>
        </p:txBody>
      </p:sp>
      <p:sp>
        <p:nvSpPr>
          <p:cNvPr id="3" name="Content Placeholder 2">
            <a:extLst>
              <a:ext uri="{FF2B5EF4-FFF2-40B4-BE49-F238E27FC236}">
                <a16:creationId xmlns:a16="http://schemas.microsoft.com/office/drawing/2014/main" id="{6C02E574-B26E-496D-8C94-0BEB1B7E5BA5}"/>
              </a:ext>
            </a:extLst>
          </p:cNvPr>
          <p:cNvSpPr>
            <a:spLocks noGrp="1"/>
          </p:cNvSpPr>
          <p:nvPr>
            <p:ph idx="1"/>
          </p:nvPr>
        </p:nvSpPr>
        <p:spPr/>
        <p:txBody>
          <a:bodyPr/>
          <a:lstStyle/>
          <a:p>
            <a:r>
              <a:rPr lang="en-US" dirty="0"/>
              <a:t>Lists are a special type of vector that can contain elements of different classes.</a:t>
            </a:r>
          </a:p>
          <a:p>
            <a:r>
              <a:rPr lang="en-IN" dirty="0"/>
              <a:t>&gt; x &lt;- list(1, "a", </a:t>
            </a:r>
            <a:r>
              <a:rPr lang="en-IN" b="1" dirty="0"/>
              <a:t>TRUE</a:t>
            </a:r>
            <a:r>
              <a:rPr lang="en-IN" dirty="0"/>
              <a:t>, 1 + 4i)</a:t>
            </a:r>
          </a:p>
          <a:p>
            <a:r>
              <a:rPr lang="en-IN" dirty="0"/>
              <a:t>&gt; x</a:t>
            </a:r>
          </a:p>
          <a:p>
            <a:r>
              <a:rPr lang="en-US" dirty="0"/>
              <a:t>x &lt;- vector("list", length = 5) </a:t>
            </a:r>
            <a:r>
              <a:rPr lang="en-US" dirty="0">
                <a:sym typeface="Wingdings" panose="05000000000000000000" pitchFamily="2" charset="2"/>
              </a:rPr>
              <a:t> empty list creation</a:t>
            </a:r>
            <a:endParaRPr lang="en-IN" dirty="0"/>
          </a:p>
        </p:txBody>
      </p:sp>
    </p:spTree>
    <p:extLst>
      <p:ext uri="{BB962C8B-B14F-4D97-AF65-F5344CB8AC3E}">
        <p14:creationId xmlns:p14="http://schemas.microsoft.com/office/powerpoint/2010/main" val="713971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9D32-4059-44E7-98A5-535517AE817B}"/>
              </a:ext>
            </a:extLst>
          </p:cNvPr>
          <p:cNvSpPr>
            <a:spLocks noGrp="1"/>
          </p:cNvSpPr>
          <p:nvPr>
            <p:ph type="title"/>
          </p:nvPr>
        </p:nvSpPr>
        <p:spPr>
          <a:xfrm>
            <a:off x="838200" y="365126"/>
            <a:ext cx="10515600" cy="747238"/>
          </a:xfrm>
        </p:spPr>
        <p:txBody>
          <a:bodyPr/>
          <a:lstStyle/>
          <a:p>
            <a:r>
              <a:rPr lang="en-IN" b="1" dirty="0"/>
              <a:t>Factors</a:t>
            </a:r>
            <a:endParaRPr lang="en-IN" dirty="0"/>
          </a:p>
        </p:txBody>
      </p:sp>
      <p:sp>
        <p:nvSpPr>
          <p:cNvPr id="3" name="Content Placeholder 2">
            <a:extLst>
              <a:ext uri="{FF2B5EF4-FFF2-40B4-BE49-F238E27FC236}">
                <a16:creationId xmlns:a16="http://schemas.microsoft.com/office/drawing/2014/main" id="{F918F365-AF77-4925-8AC6-3FFE31B7A4D8}"/>
              </a:ext>
            </a:extLst>
          </p:cNvPr>
          <p:cNvSpPr>
            <a:spLocks noGrp="1"/>
          </p:cNvSpPr>
          <p:nvPr>
            <p:ph idx="1"/>
          </p:nvPr>
        </p:nvSpPr>
        <p:spPr>
          <a:xfrm>
            <a:off x="838200" y="1272620"/>
            <a:ext cx="10515600" cy="5420412"/>
          </a:xfrm>
        </p:spPr>
        <p:txBody>
          <a:bodyPr>
            <a:normAutofit fontScale="77500" lnSpcReduction="20000"/>
          </a:bodyPr>
          <a:lstStyle/>
          <a:p>
            <a:r>
              <a:rPr lang="en-US" dirty="0"/>
              <a:t>Factors are used to represent categorical data and can be unordered or ordered. </a:t>
            </a:r>
          </a:p>
          <a:p>
            <a:r>
              <a:rPr lang="en-US" dirty="0"/>
              <a:t>One can think of a factor as an integer vector where each integer has a </a:t>
            </a:r>
            <a:r>
              <a:rPr lang="en-US" i="1" dirty="0"/>
              <a:t>label</a:t>
            </a:r>
            <a:r>
              <a:rPr lang="en-US" dirty="0"/>
              <a:t>.</a:t>
            </a:r>
          </a:p>
          <a:p>
            <a:r>
              <a:rPr lang="en-IN" dirty="0"/>
              <a:t>&gt; x &lt;- factor(c("yes", "yes", "no", "yes", "no"))</a:t>
            </a:r>
          </a:p>
          <a:p>
            <a:r>
              <a:rPr lang="en-IN" dirty="0"/>
              <a:t>&gt; x</a:t>
            </a:r>
          </a:p>
          <a:p>
            <a:r>
              <a:rPr lang="en-IN" dirty="0"/>
              <a:t>[1] yes </a:t>
            </a:r>
            <a:r>
              <a:rPr lang="en-IN" dirty="0" err="1"/>
              <a:t>yes</a:t>
            </a:r>
            <a:r>
              <a:rPr lang="en-IN" dirty="0"/>
              <a:t> no yes no</a:t>
            </a:r>
          </a:p>
          <a:p>
            <a:r>
              <a:rPr lang="en-IN" dirty="0"/>
              <a:t>Levels: no yes</a:t>
            </a:r>
          </a:p>
          <a:p>
            <a:r>
              <a:rPr lang="en-IN" dirty="0"/>
              <a:t>&gt; table(x)</a:t>
            </a:r>
          </a:p>
          <a:p>
            <a:r>
              <a:rPr lang="en-IN" dirty="0"/>
              <a:t>x</a:t>
            </a:r>
          </a:p>
          <a:p>
            <a:r>
              <a:rPr lang="en-IN" dirty="0"/>
              <a:t>no yes</a:t>
            </a:r>
          </a:p>
          <a:p>
            <a:r>
              <a:rPr lang="en-IN" dirty="0"/>
              <a:t>2 3</a:t>
            </a:r>
          </a:p>
          <a:p>
            <a:r>
              <a:rPr lang="en-US" dirty="0"/>
              <a:t>&gt; </a:t>
            </a:r>
            <a:r>
              <a:rPr lang="en-US" i="1" dirty="0"/>
              <a:t>## See the underlying representation of factor</a:t>
            </a:r>
          </a:p>
          <a:p>
            <a:r>
              <a:rPr lang="en-IN" dirty="0"/>
              <a:t>&gt; </a:t>
            </a:r>
            <a:r>
              <a:rPr lang="en-IN" dirty="0" err="1"/>
              <a:t>unclass</a:t>
            </a:r>
            <a:r>
              <a:rPr lang="en-IN" dirty="0"/>
              <a:t>(x)</a:t>
            </a:r>
          </a:p>
          <a:p>
            <a:r>
              <a:rPr lang="en-IN" dirty="0"/>
              <a:t>[1] 2 2 1 2 1</a:t>
            </a:r>
          </a:p>
          <a:p>
            <a:r>
              <a:rPr lang="en-IN" dirty="0" err="1"/>
              <a:t>attr</a:t>
            </a:r>
            <a:r>
              <a:rPr lang="en-IN" dirty="0"/>
              <a:t>(,"levels")</a:t>
            </a:r>
          </a:p>
          <a:p>
            <a:r>
              <a:rPr lang="en-IN" dirty="0"/>
              <a:t>[1] "no" "yes"</a:t>
            </a:r>
          </a:p>
        </p:txBody>
      </p:sp>
    </p:spTree>
    <p:extLst>
      <p:ext uri="{BB962C8B-B14F-4D97-AF65-F5344CB8AC3E}">
        <p14:creationId xmlns:p14="http://schemas.microsoft.com/office/powerpoint/2010/main" val="4140459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9D32-4059-44E7-98A5-535517AE817B}"/>
              </a:ext>
            </a:extLst>
          </p:cNvPr>
          <p:cNvSpPr>
            <a:spLocks noGrp="1"/>
          </p:cNvSpPr>
          <p:nvPr>
            <p:ph type="title"/>
          </p:nvPr>
        </p:nvSpPr>
        <p:spPr>
          <a:xfrm>
            <a:off x="838200" y="365126"/>
            <a:ext cx="10515600" cy="747238"/>
          </a:xfrm>
        </p:spPr>
        <p:txBody>
          <a:bodyPr/>
          <a:lstStyle/>
          <a:p>
            <a:r>
              <a:rPr lang="en-IN" b="1" dirty="0"/>
              <a:t>Factors</a:t>
            </a:r>
            <a:endParaRPr lang="en-IN" dirty="0"/>
          </a:p>
        </p:txBody>
      </p:sp>
      <p:sp>
        <p:nvSpPr>
          <p:cNvPr id="3" name="Content Placeholder 2">
            <a:extLst>
              <a:ext uri="{FF2B5EF4-FFF2-40B4-BE49-F238E27FC236}">
                <a16:creationId xmlns:a16="http://schemas.microsoft.com/office/drawing/2014/main" id="{F918F365-AF77-4925-8AC6-3FFE31B7A4D8}"/>
              </a:ext>
            </a:extLst>
          </p:cNvPr>
          <p:cNvSpPr>
            <a:spLocks noGrp="1"/>
          </p:cNvSpPr>
          <p:nvPr>
            <p:ph idx="1"/>
          </p:nvPr>
        </p:nvSpPr>
        <p:spPr>
          <a:xfrm>
            <a:off x="838200" y="1272620"/>
            <a:ext cx="10515600" cy="5420412"/>
          </a:xfrm>
        </p:spPr>
        <p:txBody>
          <a:bodyPr>
            <a:normAutofit/>
          </a:bodyPr>
          <a:lstStyle/>
          <a:p>
            <a:r>
              <a:rPr lang="en-IN" dirty="0"/>
              <a:t>x &lt;- factor(c("yes", "yes", "no", "yes", "no"))</a:t>
            </a:r>
          </a:p>
          <a:p>
            <a:r>
              <a:rPr lang="en-US" dirty="0"/>
              <a:t>&gt; x </a:t>
            </a:r>
            <a:r>
              <a:rPr lang="en-US" i="1" dirty="0"/>
              <a:t>## Levels are put in alphabetical order</a:t>
            </a:r>
          </a:p>
          <a:p>
            <a:r>
              <a:rPr lang="en-IN" dirty="0"/>
              <a:t>[1] yes </a:t>
            </a:r>
            <a:r>
              <a:rPr lang="en-IN" dirty="0" err="1"/>
              <a:t>yes</a:t>
            </a:r>
            <a:r>
              <a:rPr lang="en-IN" dirty="0"/>
              <a:t> no yes no</a:t>
            </a:r>
          </a:p>
          <a:p>
            <a:r>
              <a:rPr lang="en-IN" dirty="0"/>
              <a:t>Levels: no yes</a:t>
            </a:r>
          </a:p>
          <a:p>
            <a:r>
              <a:rPr lang="en-IN" dirty="0"/>
              <a:t>&gt; x &lt;- factor(c("yes", "yes", "no", "yes", "no"),  levels = c("yes", "no"))</a:t>
            </a:r>
          </a:p>
          <a:p>
            <a:r>
              <a:rPr lang="en-IN" dirty="0"/>
              <a:t>&gt; x</a:t>
            </a:r>
          </a:p>
          <a:p>
            <a:r>
              <a:rPr lang="en-IN" dirty="0"/>
              <a:t>[1] yes </a:t>
            </a:r>
            <a:r>
              <a:rPr lang="en-IN" dirty="0" err="1"/>
              <a:t>yes</a:t>
            </a:r>
            <a:r>
              <a:rPr lang="en-IN" dirty="0"/>
              <a:t> no yes no</a:t>
            </a:r>
          </a:p>
          <a:p>
            <a:r>
              <a:rPr lang="en-IN" dirty="0"/>
              <a:t>Levels: yes no</a:t>
            </a:r>
          </a:p>
        </p:txBody>
      </p:sp>
    </p:spTree>
    <p:extLst>
      <p:ext uri="{BB962C8B-B14F-4D97-AF65-F5344CB8AC3E}">
        <p14:creationId xmlns:p14="http://schemas.microsoft.com/office/powerpoint/2010/main" val="2285608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AF32-9A17-4B18-9926-F4B0E5C34716}"/>
              </a:ext>
            </a:extLst>
          </p:cNvPr>
          <p:cNvSpPr>
            <a:spLocks noGrp="1"/>
          </p:cNvSpPr>
          <p:nvPr>
            <p:ph type="title"/>
          </p:nvPr>
        </p:nvSpPr>
        <p:spPr/>
        <p:txBody>
          <a:bodyPr/>
          <a:lstStyle/>
          <a:p>
            <a:r>
              <a:rPr lang="en-IN" b="1" dirty="0"/>
              <a:t>Missing Values</a:t>
            </a:r>
            <a:endParaRPr lang="en-IN" dirty="0"/>
          </a:p>
        </p:txBody>
      </p:sp>
      <p:sp>
        <p:nvSpPr>
          <p:cNvPr id="3" name="Content Placeholder 2">
            <a:extLst>
              <a:ext uri="{FF2B5EF4-FFF2-40B4-BE49-F238E27FC236}">
                <a16:creationId xmlns:a16="http://schemas.microsoft.com/office/drawing/2014/main" id="{6B148577-AD28-4DC1-9D01-38693776E219}"/>
              </a:ext>
            </a:extLst>
          </p:cNvPr>
          <p:cNvSpPr>
            <a:spLocks noGrp="1"/>
          </p:cNvSpPr>
          <p:nvPr>
            <p:ph idx="1"/>
          </p:nvPr>
        </p:nvSpPr>
        <p:spPr/>
        <p:txBody>
          <a:bodyPr/>
          <a:lstStyle/>
          <a:p>
            <a:r>
              <a:rPr lang="en-US" dirty="0"/>
              <a:t>Missing values are denoted by NA or </a:t>
            </a:r>
            <a:r>
              <a:rPr lang="en-US" dirty="0" err="1"/>
              <a:t>NaN</a:t>
            </a:r>
            <a:r>
              <a:rPr lang="en-US" dirty="0"/>
              <a:t> for q undefined mathematical operations.</a:t>
            </a:r>
          </a:p>
          <a:p>
            <a:pPr marL="457200" lvl="1" indent="0">
              <a:buNone/>
            </a:pPr>
            <a:r>
              <a:rPr lang="en-US" dirty="0"/>
              <a:t>• is.na() is used to test objects if they are NA</a:t>
            </a:r>
          </a:p>
          <a:p>
            <a:pPr marL="457200" lvl="1" indent="0">
              <a:buNone/>
            </a:pPr>
            <a:r>
              <a:rPr lang="en-US" dirty="0"/>
              <a:t>• </a:t>
            </a:r>
            <a:r>
              <a:rPr lang="en-US" dirty="0" err="1"/>
              <a:t>is.nan</a:t>
            </a:r>
            <a:r>
              <a:rPr lang="en-US" dirty="0"/>
              <a:t>() is used to test for </a:t>
            </a:r>
            <a:r>
              <a:rPr lang="en-US" dirty="0" err="1"/>
              <a:t>NaN</a:t>
            </a:r>
            <a:endParaRPr lang="en-US" dirty="0"/>
          </a:p>
          <a:p>
            <a:pPr marL="457200" lvl="1" indent="0">
              <a:buNone/>
            </a:pPr>
            <a:r>
              <a:rPr lang="en-US" dirty="0"/>
              <a:t>• NA values have a class also, so there are integer NA, character NA, etc.</a:t>
            </a:r>
          </a:p>
          <a:p>
            <a:pPr marL="457200" lvl="1" indent="0">
              <a:buNone/>
            </a:pPr>
            <a:r>
              <a:rPr lang="en-US" dirty="0"/>
              <a:t>• A </a:t>
            </a:r>
            <a:r>
              <a:rPr lang="en-US" dirty="0" err="1"/>
              <a:t>NaN</a:t>
            </a:r>
            <a:r>
              <a:rPr lang="en-US" dirty="0"/>
              <a:t> value is also NA but the converse is not true</a:t>
            </a:r>
            <a:endParaRPr lang="en-IN" dirty="0"/>
          </a:p>
        </p:txBody>
      </p:sp>
    </p:spTree>
    <p:extLst>
      <p:ext uri="{BB962C8B-B14F-4D97-AF65-F5344CB8AC3E}">
        <p14:creationId xmlns:p14="http://schemas.microsoft.com/office/powerpoint/2010/main" val="3150260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AF32-9A17-4B18-9926-F4B0E5C34716}"/>
              </a:ext>
            </a:extLst>
          </p:cNvPr>
          <p:cNvSpPr>
            <a:spLocks noGrp="1"/>
          </p:cNvSpPr>
          <p:nvPr>
            <p:ph type="title"/>
          </p:nvPr>
        </p:nvSpPr>
        <p:spPr/>
        <p:txBody>
          <a:bodyPr/>
          <a:lstStyle/>
          <a:p>
            <a:r>
              <a:rPr lang="en-IN" b="1" dirty="0"/>
              <a:t>Missing Values</a:t>
            </a:r>
            <a:endParaRPr lang="en-IN" dirty="0"/>
          </a:p>
        </p:txBody>
      </p:sp>
      <p:sp>
        <p:nvSpPr>
          <p:cNvPr id="3" name="Content Placeholder 2">
            <a:extLst>
              <a:ext uri="{FF2B5EF4-FFF2-40B4-BE49-F238E27FC236}">
                <a16:creationId xmlns:a16="http://schemas.microsoft.com/office/drawing/2014/main" id="{6B148577-AD28-4DC1-9D01-38693776E219}"/>
              </a:ext>
            </a:extLst>
          </p:cNvPr>
          <p:cNvSpPr>
            <a:spLocks noGrp="1"/>
          </p:cNvSpPr>
          <p:nvPr>
            <p:ph idx="1"/>
          </p:nvPr>
        </p:nvSpPr>
        <p:spPr/>
        <p:txBody>
          <a:bodyPr/>
          <a:lstStyle/>
          <a:p>
            <a:r>
              <a:rPr lang="en-US" dirty="0"/>
              <a:t>&gt; </a:t>
            </a:r>
            <a:r>
              <a:rPr lang="en-US" i="1" dirty="0"/>
              <a:t>## Create a vector with NAs in it</a:t>
            </a:r>
          </a:p>
          <a:p>
            <a:r>
              <a:rPr lang="pl-PL" dirty="0"/>
              <a:t>&gt; x &lt;- c(1, 2, </a:t>
            </a:r>
            <a:r>
              <a:rPr lang="pl-PL" b="1" dirty="0"/>
              <a:t>NA</a:t>
            </a:r>
            <a:r>
              <a:rPr lang="pl-PL" dirty="0"/>
              <a:t>, 10, 3)</a:t>
            </a:r>
          </a:p>
          <a:p>
            <a:r>
              <a:rPr lang="en-US" dirty="0"/>
              <a:t>&gt; </a:t>
            </a:r>
            <a:r>
              <a:rPr lang="en-US" i="1" dirty="0"/>
              <a:t>## Return a logical vector indicating which elements are NA</a:t>
            </a:r>
          </a:p>
          <a:p>
            <a:r>
              <a:rPr lang="en-IN" dirty="0"/>
              <a:t>&gt; is.na(x)</a:t>
            </a:r>
          </a:p>
          <a:p>
            <a:r>
              <a:rPr lang="da-DK" dirty="0"/>
              <a:t>[1] </a:t>
            </a:r>
            <a:r>
              <a:rPr lang="da-DK" b="1" dirty="0"/>
              <a:t>FALSE FALSE TRUE FALSE FALSE</a:t>
            </a:r>
          </a:p>
          <a:p>
            <a:r>
              <a:rPr lang="en-US" dirty="0"/>
              <a:t>&gt; </a:t>
            </a:r>
            <a:r>
              <a:rPr lang="en-US" i="1" dirty="0"/>
              <a:t>## Return a logical vector indicating which elements are </a:t>
            </a:r>
            <a:r>
              <a:rPr lang="en-US" i="1" dirty="0" err="1"/>
              <a:t>NaN</a:t>
            </a:r>
            <a:endParaRPr lang="en-US" i="1" dirty="0"/>
          </a:p>
          <a:p>
            <a:r>
              <a:rPr lang="en-IN" dirty="0"/>
              <a:t>&gt; </a:t>
            </a:r>
            <a:r>
              <a:rPr lang="en-IN" dirty="0" err="1"/>
              <a:t>is.nan</a:t>
            </a:r>
            <a:r>
              <a:rPr lang="en-IN" dirty="0"/>
              <a:t>(x)</a:t>
            </a:r>
          </a:p>
          <a:p>
            <a:r>
              <a:rPr lang="da-DK" dirty="0"/>
              <a:t>[1] </a:t>
            </a:r>
            <a:r>
              <a:rPr lang="da-DK" b="1" dirty="0"/>
              <a:t>FALSE FALSE FALSE FALSE FALSE</a:t>
            </a:r>
            <a:endParaRPr lang="en-IN" dirty="0"/>
          </a:p>
        </p:txBody>
      </p:sp>
    </p:spTree>
    <p:extLst>
      <p:ext uri="{BB962C8B-B14F-4D97-AF65-F5344CB8AC3E}">
        <p14:creationId xmlns:p14="http://schemas.microsoft.com/office/powerpoint/2010/main" val="136947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F341-1CBD-43EC-9CF4-5ABE8F5092FB}"/>
              </a:ext>
            </a:extLst>
          </p:cNvPr>
          <p:cNvSpPr>
            <a:spLocks noGrp="1"/>
          </p:cNvSpPr>
          <p:nvPr>
            <p:ph type="title"/>
          </p:nvPr>
        </p:nvSpPr>
        <p:spPr/>
        <p:txBody>
          <a:bodyPr/>
          <a:lstStyle/>
          <a:p>
            <a:r>
              <a:rPr lang="en-IN" b="1" dirty="0"/>
              <a:t>Data Frames</a:t>
            </a:r>
            <a:endParaRPr lang="en-IN" dirty="0"/>
          </a:p>
        </p:txBody>
      </p:sp>
      <p:sp>
        <p:nvSpPr>
          <p:cNvPr id="3" name="Content Placeholder 2">
            <a:extLst>
              <a:ext uri="{FF2B5EF4-FFF2-40B4-BE49-F238E27FC236}">
                <a16:creationId xmlns:a16="http://schemas.microsoft.com/office/drawing/2014/main" id="{9827DAA6-3717-4E1D-8200-80FD1960D77C}"/>
              </a:ext>
            </a:extLst>
          </p:cNvPr>
          <p:cNvSpPr>
            <a:spLocks noGrp="1"/>
          </p:cNvSpPr>
          <p:nvPr>
            <p:ph idx="1"/>
          </p:nvPr>
        </p:nvSpPr>
        <p:spPr/>
        <p:txBody>
          <a:bodyPr/>
          <a:lstStyle/>
          <a:p>
            <a:r>
              <a:rPr lang="en-US" dirty="0"/>
              <a:t>Data frames are used to store tabular data in R. </a:t>
            </a:r>
          </a:p>
          <a:p>
            <a:r>
              <a:rPr lang="en-US" dirty="0"/>
              <a:t>They are an important type of object in R and are used in a variety of statistical modeling applications. </a:t>
            </a:r>
          </a:p>
          <a:p>
            <a:r>
              <a:rPr lang="en-US" dirty="0"/>
              <a:t>Hadley Wickham’s package dplyr³⁵ has an optimized set of functions designed to work efficiently with data frames.</a:t>
            </a:r>
            <a:endParaRPr lang="en-IN" dirty="0"/>
          </a:p>
        </p:txBody>
      </p:sp>
    </p:spTree>
    <p:extLst>
      <p:ext uri="{BB962C8B-B14F-4D97-AF65-F5344CB8AC3E}">
        <p14:creationId xmlns:p14="http://schemas.microsoft.com/office/powerpoint/2010/main" val="3060289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F341-1CBD-43EC-9CF4-5ABE8F5092FB}"/>
              </a:ext>
            </a:extLst>
          </p:cNvPr>
          <p:cNvSpPr>
            <a:spLocks noGrp="1"/>
          </p:cNvSpPr>
          <p:nvPr>
            <p:ph type="title"/>
          </p:nvPr>
        </p:nvSpPr>
        <p:spPr/>
        <p:txBody>
          <a:bodyPr/>
          <a:lstStyle/>
          <a:p>
            <a:r>
              <a:rPr lang="en-IN" b="1" dirty="0"/>
              <a:t>Data Frames</a:t>
            </a:r>
            <a:endParaRPr lang="en-IN" dirty="0"/>
          </a:p>
        </p:txBody>
      </p:sp>
      <p:sp>
        <p:nvSpPr>
          <p:cNvPr id="3" name="Content Placeholder 2">
            <a:extLst>
              <a:ext uri="{FF2B5EF4-FFF2-40B4-BE49-F238E27FC236}">
                <a16:creationId xmlns:a16="http://schemas.microsoft.com/office/drawing/2014/main" id="{9827DAA6-3717-4E1D-8200-80FD1960D77C}"/>
              </a:ext>
            </a:extLst>
          </p:cNvPr>
          <p:cNvSpPr>
            <a:spLocks noGrp="1"/>
          </p:cNvSpPr>
          <p:nvPr>
            <p:ph idx="1"/>
          </p:nvPr>
        </p:nvSpPr>
        <p:spPr/>
        <p:txBody>
          <a:bodyPr>
            <a:normAutofit lnSpcReduction="10000"/>
          </a:bodyPr>
          <a:lstStyle/>
          <a:p>
            <a:r>
              <a:rPr lang="en-US" dirty="0"/>
              <a:t>Unlike matrices, data frames can store different classes of objects in each column. </a:t>
            </a:r>
          </a:p>
          <a:p>
            <a:r>
              <a:rPr lang="en-US" dirty="0"/>
              <a:t>Matrices must have every element be the same class (e.g. all integers or all numeric).</a:t>
            </a:r>
          </a:p>
          <a:p>
            <a:r>
              <a:rPr lang="en-US" dirty="0"/>
              <a:t>In addition to column names, indicating the names of the variables or predictors, data frames have a special attribute </a:t>
            </a:r>
            <a:r>
              <a:rPr lang="en-US" dirty="0">
                <a:solidFill>
                  <a:srgbClr val="FF0000"/>
                </a:solidFill>
              </a:rPr>
              <a:t>called </a:t>
            </a:r>
            <a:r>
              <a:rPr lang="en-US" dirty="0" err="1">
                <a:solidFill>
                  <a:srgbClr val="FF0000"/>
                </a:solidFill>
              </a:rPr>
              <a:t>row.names</a:t>
            </a:r>
            <a:r>
              <a:rPr lang="en-US" dirty="0">
                <a:solidFill>
                  <a:srgbClr val="FF0000"/>
                </a:solidFill>
              </a:rPr>
              <a:t> </a:t>
            </a:r>
            <a:r>
              <a:rPr lang="en-US" dirty="0"/>
              <a:t>which indicate information about each row of the data frame.</a:t>
            </a:r>
          </a:p>
          <a:p>
            <a:r>
              <a:rPr lang="en-US" dirty="0"/>
              <a:t>Data frames are usually created by reading in a dataset using the </a:t>
            </a:r>
            <a:r>
              <a:rPr lang="en-US" dirty="0" err="1"/>
              <a:t>read.table</a:t>
            </a:r>
            <a:r>
              <a:rPr lang="en-US" dirty="0"/>
              <a:t>() or read.csv().</a:t>
            </a:r>
          </a:p>
          <a:p>
            <a:r>
              <a:rPr lang="en-US" dirty="0"/>
              <a:t>Data frames can be converted to a matrix by calling </a:t>
            </a:r>
            <a:r>
              <a:rPr lang="en-US" dirty="0" err="1"/>
              <a:t>data.matrix</a:t>
            </a:r>
            <a:r>
              <a:rPr lang="en-US" dirty="0"/>
              <a:t>().</a:t>
            </a:r>
            <a:endParaRPr lang="en-IN" dirty="0"/>
          </a:p>
        </p:txBody>
      </p:sp>
    </p:spTree>
    <p:extLst>
      <p:ext uri="{BB962C8B-B14F-4D97-AF65-F5344CB8AC3E}">
        <p14:creationId xmlns:p14="http://schemas.microsoft.com/office/powerpoint/2010/main" val="1572919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F341-1CBD-43EC-9CF4-5ABE8F5092FB}"/>
              </a:ext>
            </a:extLst>
          </p:cNvPr>
          <p:cNvSpPr>
            <a:spLocks noGrp="1"/>
          </p:cNvSpPr>
          <p:nvPr>
            <p:ph type="title"/>
          </p:nvPr>
        </p:nvSpPr>
        <p:spPr/>
        <p:txBody>
          <a:bodyPr/>
          <a:lstStyle/>
          <a:p>
            <a:r>
              <a:rPr lang="en-IN" b="1" dirty="0"/>
              <a:t>Data Frames</a:t>
            </a:r>
            <a:endParaRPr lang="en-IN" dirty="0"/>
          </a:p>
        </p:txBody>
      </p:sp>
      <p:sp>
        <p:nvSpPr>
          <p:cNvPr id="3" name="Content Placeholder 2">
            <a:extLst>
              <a:ext uri="{FF2B5EF4-FFF2-40B4-BE49-F238E27FC236}">
                <a16:creationId xmlns:a16="http://schemas.microsoft.com/office/drawing/2014/main" id="{9827DAA6-3717-4E1D-8200-80FD1960D77C}"/>
              </a:ext>
            </a:extLst>
          </p:cNvPr>
          <p:cNvSpPr>
            <a:spLocks noGrp="1"/>
          </p:cNvSpPr>
          <p:nvPr>
            <p:ph idx="1"/>
          </p:nvPr>
        </p:nvSpPr>
        <p:spPr/>
        <p:txBody>
          <a:bodyPr>
            <a:normAutofit fontScale="85000" lnSpcReduction="20000"/>
          </a:bodyPr>
          <a:lstStyle/>
          <a:p>
            <a:r>
              <a:rPr lang="en-IN" dirty="0"/>
              <a:t>&gt; x &lt;- </a:t>
            </a:r>
            <a:r>
              <a:rPr lang="en-IN" dirty="0" err="1"/>
              <a:t>data.frame</a:t>
            </a:r>
            <a:r>
              <a:rPr lang="en-IN" dirty="0"/>
              <a:t>(item = 1:4, status = c(</a:t>
            </a:r>
            <a:r>
              <a:rPr lang="en-IN" b="1" dirty="0"/>
              <a:t>T</a:t>
            </a:r>
            <a:r>
              <a:rPr lang="en-IN" dirty="0"/>
              <a:t>, </a:t>
            </a:r>
            <a:r>
              <a:rPr lang="en-IN" b="1" dirty="0"/>
              <a:t>T</a:t>
            </a:r>
            <a:r>
              <a:rPr lang="en-IN" dirty="0"/>
              <a:t>, </a:t>
            </a:r>
            <a:r>
              <a:rPr lang="en-IN" b="1" dirty="0"/>
              <a:t>F</a:t>
            </a:r>
            <a:r>
              <a:rPr lang="en-IN" dirty="0"/>
              <a:t>, </a:t>
            </a:r>
            <a:r>
              <a:rPr lang="en-IN" b="1" dirty="0"/>
              <a:t>F</a:t>
            </a:r>
            <a:r>
              <a:rPr lang="en-IN" dirty="0"/>
              <a:t>))</a:t>
            </a:r>
          </a:p>
          <a:p>
            <a:r>
              <a:rPr lang="en-IN" dirty="0"/>
              <a:t>&gt; x</a:t>
            </a:r>
          </a:p>
          <a:p>
            <a:r>
              <a:rPr lang="en-IN" dirty="0"/>
              <a:t>    item status</a:t>
            </a:r>
          </a:p>
          <a:p>
            <a:r>
              <a:rPr lang="en-IN" dirty="0"/>
              <a:t>1  1       </a:t>
            </a:r>
            <a:r>
              <a:rPr lang="en-IN" b="1" dirty="0"/>
              <a:t>TRUE</a:t>
            </a:r>
          </a:p>
          <a:p>
            <a:r>
              <a:rPr lang="en-IN" dirty="0"/>
              <a:t>2  2       </a:t>
            </a:r>
            <a:r>
              <a:rPr lang="en-IN" b="1" dirty="0"/>
              <a:t>TRUE</a:t>
            </a:r>
          </a:p>
          <a:p>
            <a:r>
              <a:rPr lang="en-IN" dirty="0"/>
              <a:t>3  3       </a:t>
            </a:r>
            <a:r>
              <a:rPr lang="en-IN" b="1" dirty="0"/>
              <a:t>FALSE</a:t>
            </a:r>
          </a:p>
          <a:p>
            <a:r>
              <a:rPr lang="en-IN" dirty="0"/>
              <a:t>4  4       </a:t>
            </a:r>
            <a:r>
              <a:rPr lang="en-IN" b="1" dirty="0"/>
              <a:t>FALSE</a:t>
            </a:r>
          </a:p>
          <a:p>
            <a:r>
              <a:rPr lang="en-IN" dirty="0"/>
              <a:t>&gt; </a:t>
            </a:r>
            <a:r>
              <a:rPr lang="en-IN" dirty="0" err="1"/>
              <a:t>nrow</a:t>
            </a:r>
            <a:r>
              <a:rPr lang="en-IN" dirty="0"/>
              <a:t>(x)</a:t>
            </a:r>
          </a:p>
          <a:p>
            <a:r>
              <a:rPr lang="en-IN" dirty="0"/>
              <a:t>[1] 4</a:t>
            </a:r>
          </a:p>
          <a:p>
            <a:r>
              <a:rPr lang="en-IN" dirty="0"/>
              <a:t>&gt; </a:t>
            </a:r>
            <a:r>
              <a:rPr lang="en-IN" dirty="0" err="1"/>
              <a:t>ncol</a:t>
            </a:r>
            <a:r>
              <a:rPr lang="en-IN" dirty="0"/>
              <a:t>(x)</a:t>
            </a:r>
          </a:p>
          <a:p>
            <a:r>
              <a:rPr lang="en-IN" dirty="0"/>
              <a:t>[1] 2</a:t>
            </a:r>
          </a:p>
        </p:txBody>
      </p:sp>
    </p:spTree>
    <p:extLst>
      <p:ext uri="{BB962C8B-B14F-4D97-AF65-F5344CB8AC3E}">
        <p14:creationId xmlns:p14="http://schemas.microsoft.com/office/powerpoint/2010/main" val="183392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80AD-9DC3-4683-87BE-F7133C279FAE}"/>
              </a:ext>
            </a:extLst>
          </p:cNvPr>
          <p:cNvSpPr>
            <a:spLocks noGrp="1"/>
          </p:cNvSpPr>
          <p:nvPr>
            <p:ph type="title"/>
          </p:nvPr>
        </p:nvSpPr>
        <p:spPr/>
        <p:txBody>
          <a:bodyPr/>
          <a:lstStyle/>
          <a:p>
            <a:r>
              <a:rPr lang="en-IN" dirty="0"/>
              <a:t>Background</a:t>
            </a:r>
            <a:br>
              <a:rPr lang="en-IN" dirty="0"/>
            </a:br>
            <a:endParaRPr lang="en-IN" dirty="0"/>
          </a:p>
        </p:txBody>
      </p:sp>
      <p:sp>
        <p:nvSpPr>
          <p:cNvPr id="3" name="Content Placeholder 2">
            <a:extLst>
              <a:ext uri="{FF2B5EF4-FFF2-40B4-BE49-F238E27FC236}">
                <a16:creationId xmlns:a16="http://schemas.microsoft.com/office/drawing/2014/main" id="{BD25FFFB-7D10-4BA3-A6C3-E8CFB3C360D3}"/>
              </a:ext>
            </a:extLst>
          </p:cNvPr>
          <p:cNvSpPr>
            <a:spLocks noGrp="1"/>
          </p:cNvSpPr>
          <p:nvPr>
            <p:ph idx="1"/>
          </p:nvPr>
        </p:nvSpPr>
        <p:spPr/>
        <p:txBody>
          <a:bodyPr>
            <a:normAutofit/>
          </a:bodyPr>
          <a:lstStyle/>
          <a:p>
            <a:r>
              <a:rPr lang="en-US" b="1" dirty="0">
                <a:hlinkClick r:id="rId2"/>
              </a:rPr>
              <a:t>Python</a:t>
            </a:r>
            <a:r>
              <a:rPr lang="en-US" b="1" dirty="0"/>
              <a:t>:</a:t>
            </a:r>
            <a:r>
              <a:rPr lang="en-US" dirty="0"/>
              <a:t> </a:t>
            </a:r>
          </a:p>
          <a:p>
            <a:pPr lvl="1"/>
            <a:r>
              <a:rPr lang="en-US" dirty="0"/>
              <a:t>With origination as an open source scripting language, Python usage has grown over time. </a:t>
            </a:r>
          </a:p>
          <a:p>
            <a:pPr lvl="1"/>
            <a:r>
              <a:rPr lang="en-US" dirty="0"/>
              <a:t>Today, it sports libraries (</a:t>
            </a:r>
            <a:r>
              <a:rPr lang="en-US" dirty="0" err="1"/>
              <a:t>numpy</a:t>
            </a:r>
            <a:r>
              <a:rPr lang="en-US" dirty="0"/>
              <a:t>, </a:t>
            </a:r>
            <a:r>
              <a:rPr lang="en-US" dirty="0" err="1"/>
              <a:t>scipy</a:t>
            </a:r>
            <a:r>
              <a:rPr lang="en-US" dirty="0"/>
              <a:t> and </a:t>
            </a:r>
            <a:r>
              <a:rPr lang="en-US" dirty="0" err="1"/>
              <a:t>matplotlib</a:t>
            </a:r>
            <a:r>
              <a:rPr lang="en-US" dirty="0"/>
              <a:t>) and functions for almost any statistical operation / model building you may want to do.</a:t>
            </a:r>
          </a:p>
          <a:p>
            <a:pPr lvl="1"/>
            <a:r>
              <a:rPr lang="en-US" dirty="0"/>
              <a:t> Since introduction of pandas, it has become very strong in operations on structured data.</a:t>
            </a:r>
          </a:p>
          <a:p>
            <a:endParaRPr lang="en-IN" dirty="0"/>
          </a:p>
        </p:txBody>
      </p:sp>
    </p:spTree>
    <p:extLst>
      <p:ext uri="{BB962C8B-B14F-4D97-AF65-F5344CB8AC3E}">
        <p14:creationId xmlns:p14="http://schemas.microsoft.com/office/powerpoint/2010/main" val="2472433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79C5-CA9F-4CFF-A3E2-C096152C771D}"/>
              </a:ext>
            </a:extLst>
          </p:cNvPr>
          <p:cNvSpPr>
            <a:spLocks noGrp="1"/>
          </p:cNvSpPr>
          <p:nvPr>
            <p:ph type="title"/>
          </p:nvPr>
        </p:nvSpPr>
        <p:spPr/>
        <p:txBody>
          <a:bodyPr/>
          <a:lstStyle/>
          <a:p>
            <a:r>
              <a:rPr lang="en-IN" b="1" dirty="0"/>
              <a:t>Names</a:t>
            </a:r>
            <a:endParaRPr lang="en-IN" dirty="0"/>
          </a:p>
        </p:txBody>
      </p:sp>
      <p:sp>
        <p:nvSpPr>
          <p:cNvPr id="3" name="Content Placeholder 2">
            <a:extLst>
              <a:ext uri="{FF2B5EF4-FFF2-40B4-BE49-F238E27FC236}">
                <a16:creationId xmlns:a16="http://schemas.microsoft.com/office/drawing/2014/main" id="{FE4FB309-C1F1-45E1-B679-724BBFC13A8E}"/>
              </a:ext>
            </a:extLst>
          </p:cNvPr>
          <p:cNvSpPr>
            <a:spLocks noGrp="1"/>
          </p:cNvSpPr>
          <p:nvPr>
            <p:ph idx="1"/>
          </p:nvPr>
        </p:nvSpPr>
        <p:spPr>
          <a:xfrm>
            <a:off x="838200" y="1759638"/>
            <a:ext cx="10515600" cy="4351338"/>
          </a:xfrm>
        </p:spPr>
        <p:txBody>
          <a:bodyPr>
            <a:normAutofit fontScale="77500" lnSpcReduction="20000"/>
          </a:bodyPr>
          <a:lstStyle/>
          <a:p>
            <a:r>
              <a:rPr lang="en-US" dirty="0"/>
              <a:t>R objects can have names, which is very useful for writing readable code and self-describing objects.</a:t>
            </a:r>
          </a:p>
          <a:p>
            <a:r>
              <a:rPr lang="en-US" dirty="0"/>
              <a:t>Here is an example of assigning names to an integer vector.</a:t>
            </a:r>
          </a:p>
          <a:p>
            <a:r>
              <a:rPr lang="en-IN" dirty="0"/>
              <a:t>&gt; x &lt;- 1:3</a:t>
            </a:r>
          </a:p>
          <a:p>
            <a:r>
              <a:rPr lang="en-IN" dirty="0"/>
              <a:t>&gt; names(x)</a:t>
            </a:r>
          </a:p>
          <a:p>
            <a:r>
              <a:rPr lang="en-IN" b="1" dirty="0"/>
              <a:t>NULL</a:t>
            </a:r>
          </a:p>
          <a:p>
            <a:r>
              <a:rPr lang="en-US" dirty="0"/>
              <a:t>&gt; names(x) &lt;- c("New York", "Seattle", "Los Angeles")</a:t>
            </a:r>
          </a:p>
          <a:p>
            <a:r>
              <a:rPr lang="en-IN" dirty="0"/>
              <a:t>&gt; x</a:t>
            </a:r>
          </a:p>
          <a:p>
            <a:r>
              <a:rPr lang="en-US" dirty="0"/>
              <a:t>New York Seattle Los Angeles</a:t>
            </a:r>
          </a:p>
          <a:p>
            <a:r>
              <a:rPr lang="en-IN" dirty="0"/>
              <a:t>1 2 3</a:t>
            </a:r>
          </a:p>
          <a:p>
            <a:r>
              <a:rPr lang="en-IN" dirty="0"/>
              <a:t>&gt; names(x)</a:t>
            </a:r>
          </a:p>
          <a:p>
            <a:r>
              <a:rPr lang="en-US" dirty="0"/>
              <a:t>[1] "New York" "Seattle" "Los Angeles"</a:t>
            </a:r>
            <a:endParaRPr lang="en-IN" dirty="0"/>
          </a:p>
        </p:txBody>
      </p:sp>
    </p:spTree>
    <p:extLst>
      <p:ext uri="{BB962C8B-B14F-4D97-AF65-F5344CB8AC3E}">
        <p14:creationId xmlns:p14="http://schemas.microsoft.com/office/powerpoint/2010/main" val="885532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FCDC-7800-4332-98D9-F6E7FCB1E885}"/>
              </a:ext>
            </a:extLst>
          </p:cNvPr>
          <p:cNvSpPr>
            <a:spLocks noGrp="1"/>
          </p:cNvSpPr>
          <p:nvPr>
            <p:ph type="title"/>
          </p:nvPr>
        </p:nvSpPr>
        <p:spPr/>
        <p:txBody>
          <a:bodyPr/>
          <a:lstStyle/>
          <a:p>
            <a:r>
              <a:rPr lang="en-IN" b="1" dirty="0"/>
              <a:t>Using </a:t>
            </a:r>
            <a:r>
              <a:rPr lang="en-IN" b="1" dirty="0" err="1"/>
              <a:t>dput</a:t>
            </a:r>
            <a:r>
              <a:rPr lang="en-IN" b="1" dirty="0"/>
              <a:t>() and dump()</a:t>
            </a:r>
            <a:endParaRPr lang="en-IN" dirty="0"/>
          </a:p>
        </p:txBody>
      </p:sp>
      <p:sp>
        <p:nvSpPr>
          <p:cNvPr id="3" name="Content Placeholder 2">
            <a:extLst>
              <a:ext uri="{FF2B5EF4-FFF2-40B4-BE49-F238E27FC236}">
                <a16:creationId xmlns:a16="http://schemas.microsoft.com/office/drawing/2014/main" id="{A12BD46F-6952-4EC4-98E5-48BA53BE52DB}"/>
              </a:ext>
            </a:extLst>
          </p:cNvPr>
          <p:cNvSpPr>
            <a:spLocks noGrp="1"/>
          </p:cNvSpPr>
          <p:nvPr>
            <p:ph idx="1"/>
          </p:nvPr>
        </p:nvSpPr>
        <p:spPr/>
        <p:txBody>
          <a:bodyPr>
            <a:normAutofit/>
          </a:bodyPr>
          <a:lstStyle/>
          <a:p>
            <a:r>
              <a:rPr lang="en-US" dirty="0"/>
              <a:t>Using Textual and Binary Formats for Storing Data 29</a:t>
            </a:r>
          </a:p>
          <a:p>
            <a:r>
              <a:rPr lang="en-IN" dirty="0"/>
              <a:t>&gt; </a:t>
            </a:r>
            <a:r>
              <a:rPr lang="en-IN" i="1" dirty="0"/>
              <a:t>## Create a data frame</a:t>
            </a:r>
          </a:p>
          <a:p>
            <a:r>
              <a:rPr lang="en-IN" dirty="0"/>
              <a:t>&gt; y &lt;- </a:t>
            </a:r>
            <a:r>
              <a:rPr lang="en-IN" dirty="0" err="1"/>
              <a:t>data.frame</a:t>
            </a:r>
            <a:r>
              <a:rPr lang="en-IN" dirty="0"/>
              <a:t>(a = 1, b = "a")</a:t>
            </a:r>
          </a:p>
          <a:p>
            <a:r>
              <a:rPr lang="en-US" dirty="0"/>
              <a:t>&gt; </a:t>
            </a:r>
            <a:r>
              <a:rPr lang="en-US" i="1" dirty="0"/>
              <a:t>## Print '</a:t>
            </a:r>
            <a:r>
              <a:rPr lang="en-US" i="1" dirty="0" err="1"/>
              <a:t>dput</a:t>
            </a:r>
            <a:r>
              <a:rPr lang="en-US" i="1" dirty="0"/>
              <a:t>' output to console</a:t>
            </a:r>
          </a:p>
          <a:p>
            <a:r>
              <a:rPr lang="en-IN" dirty="0"/>
              <a:t>&gt; </a:t>
            </a:r>
            <a:r>
              <a:rPr lang="en-IN" dirty="0" err="1"/>
              <a:t>dput</a:t>
            </a:r>
            <a:r>
              <a:rPr lang="en-IN" dirty="0"/>
              <a:t>(y)</a:t>
            </a:r>
          </a:p>
          <a:p>
            <a:r>
              <a:rPr lang="en-US" dirty="0"/>
              <a:t>structure(list(a = 1, b = structure(1L, .Label = "a", class = "factor")), .Names</a:t>
            </a:r>
            <a:r>
              <a:rPr lang="en-IN" dirty="0"/>
              <a:t>= c("</a:t>
            </a:r>
            <a:r>
              <a:rPr lang="en-IN" dirty="0" err="1"/>
              <a:t>a","b</a:t>
            </a:r>
            <a:r>
              <a:rPr lang="en-IN" dirty="0"/>
              <a:t>"), </a:t>
            </a:r>
            <a:r>
              <a:rPr lang="en-IN" dirty="0" err="1"/>
              <a:t>row.names</a:t>
            </a:r>
            <a:r>
              <a:rPr lang="en-IN" dirty="0"/>
              <a:t> = c(</a:t>
            </a:r>
            <a:r>
              <a:rPr lang="en-IN" b="1" dirty="0"/>
              <a:t>NA</a:t>
            </a:r>
            <a:r>
              <a:rPr lang="en-IN" dirty="0"/>
              <a:t>, -1L), class = "</a:t>
            </a:r>
            <a:r>
              <a:rPr lang="en-IN" dirty="0" err="1"/>
              <a:t>data.frame</a:t>
            </a:r>
            <a:r>
              <a:rPr lang="en-IN" dirty="0"/>
              <a:t>")</a:t>
            </a:r>
          </a:p>
        </p:txBody>
      </p:sp>
    </p:spTree>
    <p:extLst>
      <p:ext uri="{BB962C8B-B14F-4D97-AF65-F5344CB8AC3E}">
        <p14:creationId xmlns:p14="http://schemas.microsoft.com/office/powerpoint/2010/main" val="66739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FCDC-7800-4332-98D9-F6E7FCB1E885}"/>
              </a:ext>
            </a:extLst>
          </p:cNvPr>
          <p:cNvSpPr>
            <a:spLocks noGrp="1"/>
          </p:cNvSpPr>
          <p:nvPr>
            <p:ph type="title"/>
          </p:nvPr>
        </p:nvSpPr>
        <p:spPr/>
        <p:txBody>
          <a:bodyPr/>
          <a:lstStyle/>
          <a:p>
            <a:r>
              <a:rPr lang="en-IN" b="1" dirty="0"/>
              <a:t>Using </a:t>
            </a:r>
            <a:r>
              <a:rPr lang="en-IN" b="1" dirty="0" err="1"/>
              <a:t>dput</a:t>
            </a:r>
            <a:r>
              <a:rPr lang="en-IN" b="1" dirty="0"/>
              <a:t>() and dump()</a:t>
            </a:r>
            <a:endParaRPr lang="en-IN" dirty="0"/>
          </a:p>
        </p:txBody>
      </p:sp>
      <p:sp>
        <p:nvSpPr>
          <p:cNvPr id="3" name="Content Placeholder 2">
            <a:extLst>
              <a:ext uri="{FF2B5EF4-FFF2-40B4-BE49-F238E27FC236}">
                <a16:creationId xmlns:a16="http://schemas.microsoft.com/office/drawing/2014/main" id="{A12BD46F-6952-4EC4-98E5-48BA53BE52DB}"/>
              </a:ext>
            </a:extLst>
          </p:cNvPr>
          <p:cNvSpPr>
            <a:spLocks noGrp="1"/>
          </p:cNvSpPr>
          <p:nvPr>
            <p:ph idx="1"/>
          </p:nvPr>
        </p:nvSpPr>
        <p:spPr/>
        <p:txBody>
          <a:bodyPr>
            <a:normAutofit/>
          </a:bodyPr>
          <a:lstStyle/>
          <a:p>
            <a:r>
              <a:rPr lang="en-US" dirty="0"/>
              <a:t>&gt; </a:t>
            </a:r>
            <a:r>
              <a:rPr lang="en-US" i="1" dirty="0"/>
              <a:t>## Send '</a:t>
            </a:r>
            <a:r>
              <a:rPr lang="en-US" i="1" dirty="0" err="1"/>
              <a:t>dput</a:t>
            </a:r>
            <a:r>
              <a:rPr lang="en-US" i="1" dirty="0"/>
              <a:t>' output to a file</a:t>
            </a:r>
          </a:p>
          <a:p>
            <a:r>
              <a:rPr lang="en-IN" dirty="0"/>
              <a:t>&gt; </a:t>
            </a:r>
            <a:r>
              <a:rPr lang="en-IN" dirty="0" err="1"/>
              <a:t>dput</a:t>
            </a:r>
            <a:r>
              <a:rPr lang="en-IN" dirty="0"/>
              <a:t>(y, file = "</a:t>
            </a:r>
            <a:r>
              <a:rPr lang="en-IN" dirty="0" err="1"/>
              <a:t>y.R</a:t>
            </a:r>
            <a:r>
              <a:rPr lang="en-IN" dirty="0"/>
              <a:t>")</a:t>
            </a:r>
          </a:p>
          <a:p>
            <a:r>
              <a:rPr lang="en-US" dirty="0"/>
              <a:t>&gt; </a:t>
            </a:r>
            <a:r>
              <a:rPr lang="en-US" i="1" dirty="0"/>
              <a:t>## Read in '</a:t>
            </a:r>
            <a:r>
              <a:rPr lang="en-US" i="1" dirty="0" err="1"/>
              <a:t>dput</a:t>
            </a:r>
            <a:r>
              <a:rPr lang="en-US" i="1" dirty="0"/>
              <a:t>' output from a file</a:t>
            </a:r>
          </a:p>
          <a:p>
            <a:r>
              <a:rPr lang="en-IN" dirty="0"/>
              <a:t>&gt; </a:t>
            </a:r>
            <a:r>
              <a:rPr lang="en-IN" dirty="0" err="1"/>
              <a:t>new.y</a:t>
            </a:r>
            <a:r>
              <a:rPr lang="en-IN" dirty="0"/>
              <a:t> &lt;- </a:t>
            </a:r>
            <a:r>
              <a:rPr lang="en-IN" dirty="0" err="1"/>
              <a:t>dget</a:t>
            </a:r>
            <a:r>
              <a:rPr lang="en-IN" dirty="0"/>
              <a:t>("</a:t>
            </a:r>
            <a:r>
              <a:rPr lang="en-IN" dirty="0" err="1"/>
              <a:t>y.R</a:t>
            </a:r>
            <a:r>
              <a:rPr lang="en-IN" dirty="0"/>
              <a:t>")</a:t>
            </a:r>
          </a:p>
          <a:p>
            <a:r>
              <a:rPr lang="en-IN" dirty="0"/>
              <a:t>&gt; </a:t>
            </a:r>
            <a:r>
              <a:rPr lang="en-IN" dirty="0" err="1"/>
              <a:t>new.y</a:t>
            </a:r>
            <a:endParaRPr lang="en-IN" dirty="0"/>
          </a:p>
          <a:p>
            <a:pPr marL="0" indent="0">
              <a:buNone/>
            </a:pPr>
            <a:r>
              <a:rPr lang="en-IN" dirty="0"/>
              <a:t>   a b</a:t>
            </a:r>
          </a:p>
          <a:p>
            <a:pPr marL="0" indent="0">
              <a:buNone/>
            </a:pPr>
            <a:r>
              <a:rPr lang="en-IN" dirty="0"/>
              <a:t>1 1 a</a:t>
            </a:r>
          </a:p>
        </p:txBody>
      </p:sp>
    </p:spTree>
    <p:extLst>
      <p:ext uri="{BB962C8B-B14F-4D97-AF65-F5344CB8AC3E}">
        <p14:creationId xmlns:p14="http://schemas.microsoft.com/office/powerpoint/2010/main" val="2389891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0F50-44E5-40E8-BF22-35C2EE161884}"/>
              </a:ext>
            </a:extLst>
          </p:cNvPr>
          <p:cNvSpPr>
            <a:spLocks noGrp="1"/>
          </p:cNvSpPr>
          <p:nvPr>
            <p:ph type="title"/>
          </p:nvPr>
        </p:nvSpPr>
        <p:spPr/>
        <p:txBody>
          <a:bodyPr/>
          <a:lstStyle/>
          <a:p>
            <a:r>
              <a:rPr lang="en-IN" dirty="0"/>
              <a:t>Dump</a:t>
            </a:r>
          </a:p>
        </p:txBody>
      </p:sp>
      <p:sp>
        <p:nvSpPr>
          <p:cNvPr id="3" name="Content Placeholder 2">
            <a:extLst>
              <a:ext uri="{FF2B5EF4-FFF2-40B4-BE49-F238E27FC236}">
                <a16:creationId xmlns:a16="http://schemas.microsoft.com/office/drawing/2014/main" id="{66791235-0B57-48C2-BBDE-8C90A160DD5F}"/>
              </a:ext>
            </a:extLst>
          </p:cNvPr>
          <p:cNvSpPr>
            <a:spLocks noGrp="1"/>
          </p:cNvSpPr>
          <p:nvPr>
            <p:ph idx="1"/>
          </p:nvPr>
        </p:nvSpPr>
        <p:spPr/>
        <p:txBody>
          <a:bodyPr/>
          <a:lstStyle/>
          <a:p>
            <a:r>
              <a:rPr lang="en-US" dirty="0"/>
              <a:t>dump(list, file = "</a:t>
            </a:r>
            <a:r>
              <a:rPr lang="en-US" dirty="0" err="1"/>
              <a:t>dumpdata.R</a:t>
            </a:r>
            <a:r>
              <a:rPr lang="en-US" dirty="0"/>
              <a:t>", append = FALSE, control = "all", </a:t>
            </a:r>
            <a:r>
              <a:rPr lang="en-US" dirty="0" err="1"/>
              <a:t>envir</a:t>
            </a:r>
            <a:r>
              <a:rPr lang="en-US" dirty="0"/>
              <a:t> = </a:t>
            </a:r>
            <a:r>
              <a:rPr lang="en-US" dirty="0" err="1"/>
              <a:t>parent.frame</a:t>
            </a:r>
            <a:r>
              <a:rPr lang="en-US" dirty="0"/>
              <a:t>(), evaluate = TRUE)</a:t>
            </a:r>
          </a:p>
          <a:p>
            <a:endParaRPr lang="en-US" dirty="0"/>
          </a:p>
          <a:p>
            <a:r>
              <a:rPr lang="en-IN" dirty="0"/>
              <a:t>&gt; x &lt;- “item"</a:t>
            </a:r>
          </a:p>
          <a:p>
            <a:r>
              <a:rPr lang="en-IN" dirty="0"/>
              <a:t>&gt; y &lt;- </a:t>
            </a:r>
            <a:r>
              <a:rPr lang="en-IN" dirty="0" err="1"/>
              <a:t>data.frame</a:t>
            </a:r>
            <a:r>
              <a:rPr lang="en-IN" dirty="0"/>
              <a:t>(id = 1L, name = “laptop“)</a:t>
            </a:r>
          </a:p>
          <a:p>
            <a:r>
              <a:rPr lang="en-IN" dirty="0"/>
              <a:t>dump(c("x", "y"), file = “f:/</a:t>
            </a:r>
            <a:r>
              <a:rPr lang="en-IN" dirty="0" err="1"/>
              <a:t>rprogramming</a:t>
            </a:r>
            <a:r>
              <a:rPr lang="en-IN" dirty="0"/>
              <a:t>/</a:t>
            </a:r>
            <a:r>
              <a:rPr lang="en-IN" dirty="0" err="1"/>
              <a:t>data.R</a:t>
            </a:r>
            <a:r>
              <a:rPr lang="en-IN" dirty="0"/>
              <a:t>")</a:t>
            </a:r>
          </a:p>
        </p:txBody>
      </p:sp>
    </p:spTree>
    <p:extLst>
      <p:ext uri="{BB962C8B-B14F-4D97-AF65-F5344CB8AC3E}">
        <p14:creationId xmlns:p14="http://schemas.microsoft.com/office/powerpoint/2010/main" val="3870941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12E9-7F77-4254-BA26-BA7A9D868C59}"/>
              </a:ext>
            </a:extLst>
          </p:cNvPr>
          <p:cNvSpPr>
            <a:spLocks noGrp="1"/>
          </p:cNvSpPr>
          <p:nvPr>
            <p:ph type="title"/>
          </p:nvPr>
        </p:nvSpPr>
        <p:spPr/>
        <p:txBody>
          <a:bodyPr/>
          <a:lstStyle/>
          <a:p>
            <a:r>
              <a:rPr lang="en-IN" b="1" dirty="0"/>
              <a:t>Binary Formats</a:t>
            </a:r>
            <a:endParaRPr lang="en-IN" dirty="0"/>
          </a:p>
        </p:txBody>
      </p:sp>
      <p:sp>
        <p:nvSpPr>
          <p:cNvPr id="3" name="Content Placeholder 2">
            <a:extLst>
              <a:ext uri="{FF2B5EF4-FFF2-40B4-BE49-F238E27FC236}">
                <a16:creationId xmlns:a16="http://schemas.microsoft.com/office/drawing/2014/main" id="{F407FBD9-838F-4D62-BF92-67FB30D2676F}"/>
              </a:ext>
            </a:extLst>
          </p:cNvPr>
          <p:cNvSpPr>
            <a:spLocks noGrp="1"/>
          </p:cNvSpPr>
          <p:nvPr>
            <p:ph idx="1"/>
          </p:nvPr>
        </p:nvSpPr>
        <p:spPr/>
        <p:txBody>
          <a:bodyPr/>
          <a:lstStyle/>
          <a:p>
            <a:r>
              <a:rPr lang="en-US" dirty="0"/>
              <a:t>The key functions for converting R objects into a binary format are save(), </a:t>
            </a:r>
            <a:r>
              <a:rPr lang="en-US" dirty="0" err="1"/>
              <a:t>save.image</a:t>
            </a:r>
            <a:r>
              <a:rPr lang="en-US" dirty="0"/>
              <a:t>(), and serialize(). </a:t>
            </a:r>
          </a:p>
          <a:p>
            <a:r>
              <a:rPr lang="en-US" dirty="0"/>
              <a:t>Individual R objects can be saved to a file using the save() function.</a:t>
            </a:r>
          </a:p>
          <a:p>
            <a:r>
              <a:rPr lang="en-US" dirty="0"/>
              <a:t>a &lt;- </a:t>
            </a:r>
            <a:r>
              <a:rPr lang="en-US" dirty="0" err="1"/>
              <a:t>data.frame</a:t>
            </a:r>
            <a:r>
              <a:rPr lang="en-US" dirty="0"/>
              <a:t>(x = </a:t>
            </a:r>
            <a:r>
              <a:rPr lang="en-US" dirty="0" err="1"/>
              <a:t>rnorm</a:t>
            </a:r>
            <a:r>
              <a:rPr lang="en-US" dirty="0"/>
              <a:t>(100), y = </a:t>
            </a:r>
            <a:r>
              <a:rPr lang="en-US" dirty="0" err="1"/>
              <a:t>runif</a:t>
            </a:r>
            <a:r>
              <a:rPr lang="en-US" dirty="0"/>
              <a:t>(100))</a:t>
            </a:r>
          </a:p>
          <a:p>
            <a:r>
              <a:rPr lang="pl-PL" dirty="0"/>
              <a:t>b &lt;- c(3, 4.4, 1 / 3)</a:t>
            </a:r>
            <a:endParaRPr lang="en-IN" dirty="0"/>
          </a:p>
          <a:p>
            <a:r>
              <a:rPr lang="en-US" dirty="0"/>
              <a:t>save(a, b, file = “f:/</a:t>
            </a:r>
            <a:r>
              <a:rPr lang="en-US" dirty="0" err="1"/>
              <a:t>rprogramming</a:t>
            </a:r>
            <a:r>
              <a:rPr lang="en-US" dirty="0"/>
              <a:t>/</a:t>
            </a:r>
            <a:r>
              <a:rPr lang="en-US" dirty="0" err="1"/>
              <a:t>mydata.rda</a:t>
            </a:r>
            <a:r>
              <a:rPr lang="en-US" dirty="0"/>
              <a:t>")</a:t>
            </a:r>
          </a:p>
          <a:p>
            <a:r>
              <a:rPr lang="en-IN" dirty="0"/>
              <a:t>load("</a:t>
            </a:r>
            <a:r>
              <a:rPr lang="en-IN" dirty="0" err="1"/>
              <a:t>mydata.rda</a:t>
            </a:r>
            <a:r>
              <a:rPr lang="en-IN" dirty="0"/>
              <a:t>") </a:t>
            </a:r>
            <a:r>
              <a:rPr lang="en-US" i="1" dirty="0"/>
              <a:t>## Load 'a' and 'b' into your workspace</a:t>
            </a:r>
            <a:endParaRPr lang="en-IN" dirty="0"/>
          </a:p>
        </p:txBody>
      </p:sp>
    </p:spTree>
    <p:extLst>
      <p:ext uri="{BB962C8B-B14F-4D97-AF65-F5344CB8AC3E}">
        <p14:creationId xmlns:p14="http://schemas.microsoft.com/office/powerpoint/2010/main" val="2691383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C680-CBD8-4FE0-ADEB-436851789017}"/>
              </a:ext>
            </a:extLst>
          </p:cNvPr>
          <p:cNvSpPr>
            <a:spLocks noGrp="1"/>
          </p:cNvSpPr>
          <p:nvPr>
            <p:ph type="title"/>
          </p:nvPr>
        </p:nvSpPr>
        <p:spPr/>
        <p:txBody>
          <a:bodyPr/>
          <a:lstStyle/>
          <a:p>
            <a:r>
              <a:rPr lang="en-IN" b="1" dirty="0" err="1"/>
              <a:t>Subsetting</a:t>
            </a:r>
            <a:r>
              <a:rPr lang="en-IN" b="1" dirty="0"/>
              <a:t> a Vector</a:t>
            </a:r>
            <a:endParaRPr lang="en-IN" dirty="0"/>
          </a:p>
        </p:txBody>
      </p:sp>
      <p:sp>
        <p:nvSpPr>
          <p:cNvPr id="3" name="Content Placeholder 2">
            <a:extLst>
              <a:ext uri="{FF2B5EF4-FFF2-40B4-BE49-F238E27FC236}">
                <a16:creationId xmlns:a16="http://schemas.microsoft.com/office/drawing/2014/main" id="{F4653C77-9FAF-480C-8AC1-427FE8DBD986}"/>
              </a:ext>
            </a:extLst>
          </p:cNvPr>
          <p:cNvSpPr>
            <a:spLocks noGrp="1"/>
          </p:cNvSpPr>
          <p:nvPr>
            <p:ph idx="1"/>
          </p:nvPr>
        </p:nvSpPr>
        <p:spPr/>
        <p:txBody>
          <a:bodyPr/>
          <a:lstStyle/>
          <a:p>
            <a:r>
              <a:rPr lang="pt-BR" dirty="0"/>
              <a:t>&gt; x &lt;- c("a", "b", "c", "c", "d", "a")</a:t>
            </a:r>
          </a:p>
          <a:p>
            <a:r>
              <a:rPr lang="en-US" dirty="0"/>
              <a:t>&gt; x[1] </a:t>
            </a:r>
            <a:r>
              <a:rPr lang="en-US" i="1" dirty="0"/>
              <a:t>## Extract the first element</a:t>
            </a:r>
          </a:p>
          <a:p>
            <a:r>
              <a:rPr lang="en-IN" dirty="0"/>
              <a:t>[1] "a"</a:t>
            </a:r>
          </a:p>
          <a:p>
            <a:r>
              <a:rPr lang="en-US" dirty="0"/>
              <a:t>&gt; x[2] </a:t>
            </a:r>
            <a:r>
              <a:rPr lang="en-US" i="1" dirty="0"/>
              <a:t>## Extract the second element</a:t>
            </a:r>
          </a:p>
          <a:p>
            <a:r>
              <a:rPr lang="en-IN" dirty="0"/>
              <a:t>[1] "b"</a:t>
            </a:r>
          </a:p>
        </p:txBody>
      </p:sp>
    </p:spTree>
    <p:extLst>
      <p:ext uri="{BB962C8B-B14F-4D97-AF65-F5344CB8AC3E}">
        <p14:creationId xmlns:p14="http://schemas.microsoft.com/office/powerpoint/2010/main" val="620010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27E6-6E4E-4E28-974E-FB5C15D86B21}"/>
              </a:ext>
            </a:extLst>
          </p:cNvPr>
          <p:cNvSpPr>
            <a:spLocks noGrp="1"/>
          </p:cNvSpPr>
          <p:nvPr>
            <p:ph type="title"/>
          </p:nvPr>
        </p:nvSpPr>
        <p:spPr/>
        <p:txBody>
          <a:bodyPr/>
          <a:lstStyle/>
          <a:p>
            <a:r>
              <a:rPr lang="en-IN" b="1" dirty="0" err="1"/>
              <a:t>Subsetting</a:t>
            </a:r>
            <a:r>
              <a:rPr lang="en-IN" b="1" dirty="0"/>
              <a:t> a Matrix</a:t>
            </a:r>
            <a:endParaRPr lang="en-IN" dirty="0"/>
          </a:p>
        </p:txBody>
      </p:sp>
      <p:sp>
        <p:nvSpPr>
          <p:cNvPr id="3" name="Content Placeholder 2">
            <a:extLst>
              <a:ext uri="{FF2B5EF4-FFF2-40B4-BE49-F238E27FC236}">
                <a16:creationId xmlns:a16="http://schemas.microsoft.com/office/drawing/2014/main" id="{6EF2D782-C95C-4612-878C-9D0BB0609B96}"/>
              </a:ext>
            </a:extLst>
          </p:cNvPr>
          <p:cNvSpPr>
            <a:spLocks noGrp="1"/>
          </p:cNvSpPr>
          <p:nvPr>
            <p:ph idx="1"/>
          </p:nvPr>
        </p:nvSpPr>
        <p:spPr/>
        <p:txBody>
          <a:bodyPr>
            <a:normAutofit fontScale="92500" lnSpcReduction="20000"/>
          </a:bodyPr>
          <a:lstStyle/>
          <a:p>
            <a:r>
              <a:rPr lang="fr-FR" dirty="0"/>
              <a:t>&gt; x &lt;- matrix(1:6, 2, 3)</a:t>
            </a:r>
          </a:p>
          <a:p>
            <a:r>
              <a:rPr lang="en-IN" dirty="0"/>
              <a:t>&gt; x</a:t>
            </a:r>
          </a:p>
          <a:p>
            <a:r>
              <a:rPr lang="en-IN" dirty="0"/>
              <a:t>[,1] [,2] [,3]</a:t>
            </a:r>
          </a:p>
          <a:p>
            <a:r>
              <a:rPr lang="en-IN" dirty="0"/>
              <a:t>[1,] 1 3 5</a:t>
            </a:r>
          </a:p>
          <a:p>
            <a:r>
              <a:rPr lang="en-IN" dirty="0"/>
              <a:t>[2,] 2 4 6</a:t>
            </a:r>
          </a:p>
          <a:p>
            <a:r>
              <a:rPr lang="en-US" dirty="0">
                <a:solidFill>
                  <a:srgbClr val="FF0000"/>
                </a:solidFill>
              </a:rPr>
              <a:t>We can access the $(1, 2)$ or the $(2, 1)$ element of this matrix using the appropriate indices.</a:t>
            </a:r>
          </a:p>
          <a:p>
            <a:r>
              <a:rPr lang="en-IN" dirty="0">
                <a:solidFill>
                  <a:srgbClr val="FF0000"/>
                </a:solidFill>
              </a:rPr>
              <a:t>&gt; x[1, 2]</a:t>
            </a:r>
          </a:p>
          <a:p>
            <a:r>
              <a:rPr lang="en-IN" dirty="0">
                <a:solidFill>
                  <a:srgbClr val="FF0000"/>
                </a:solidFill>
              </a:rPr>
              <a:t>[1] 3</a:t>
            </a:r>
          </a:p>
          <a:p>
            <a:r>
              <a:rPr lang="en-IN" dirty="0">
                <a:solidFill>
                  <a:srgbClr val="FF0000"/>
                </a:solidFill>
              </a:rPr>
              <a:t>&gt; x[2, 1]</a:t>
            </a:r>
          </a:p>
          <a:p>
            <a:r>
              <a:rPr lang="en-IN" dirty="0">
                <a:solidFill>
                  <a:srgbClr val="FF0000"/>
                </a:solidFill>
              </a:rPr>
              <a:t>[1] 2</a:t>
            </a:r>
          </a:p>
        </p:txBody>
      </p:sp>
    </p:spTree>
    <p:extLst>
      <p:ext uri="{BB962C8B-B14F-4D97-AF65-F5344CB8AC3E}">
        <p14:creationId xmlns:p14="http://schemas.microsoft.com/office/powerpoint/2010/main" val="1175745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892D-A3D4-4E20-B302-BD92395124CF}"/>
              </a:ext>
            </a:extLst>
          </p:cNvPr>
          <p:cNvSpPr>
            <a:spLocks noGrp="1"/>
          </p:cNvSpPr>
          <p:nvPr>
            <p:ph type="title"/>
          </p:nvPr>
        </p:nvSpPr>
        <p:spPr/>
        <p:txBody>
          <a:bodyPr/>
          <a:lstStyle/>
          <a:p>
            <a:r>
              <a:rPr lang="en-IN" b="1" dirty="0" err="1"/>
              <a:t>Subsetting</a:t>
            </a:r>
            <a:r>
              <a:rPr lang="en-IN" b="1" dirty="0"/>
              <a:t> Lists</a:t>
            </a:r>
            <a:endParaRPr lang="en-IN" dirty="0"/>
          </a:p>
        </p:txBody>
      </p:sp>
      <p:sp>
        <p:nvSpPr>
          <p:cNvPr id="3" name="Content Placeholder 2">
            <a:extLst>
              <a:ext uri="{FF2B5EF4-FFF2-40B4-BE49-F238E27FC236}">
                <a16:creationId xmlns:a16="http://schemas.microsoft.com/office/drawing/2014/main" id="{93867136-3F60-44AB-9A83-873F8345C561}"/>
              </a:ext>
            </a:extLst>
          </p:cNvPr>
          <p:cNvSpPr>
            <a:spLocks noGrp="1"/>
          </p:cNvSpPr>
          <p:nvPr>
            <p:ph idx="1"/>
          </p:nvPr>
        </p:nvSpPr>
        <p:spPr/>
        <p:txBody>
          <a:bodyPr/>
          <a:lstStyle/>
          <a:p>
            <a:r>
              <a:rPr lang="en-US" dirty="0"/>
              <a:t>&gt; x &lt;- list(foo = 1:4, bar = 0.6)</a:t>
            </a:r>
          </a:p>
          <a:p>
            <a:r>
              <a:rPr lang="en-IN" dirty="0"/>
              <a:t>&gt; x</a:t>
            </a:r>
          </a:p>
          <a:p>
            <a:r>
              <a:rPr lang="en-IN" dirty="0"/>
              <a:t>$foo</a:t>
            </a:r>
          </a:p>
          <a:p>
            <a:r>
              <a:rPr lang="en-IN" dirty="0"/>
              <a:t>[1] 1 2 3 4</a:t>
            </a:r>
          </a:p>
          <a:p>
            <a:r>
              <a:rPr lang="en-IN" dirty="0"/>
              <a:t>$bar</a:t>
            </a:r>
          </a:p>
          <a:p>
            <a:r>
              <a:rPr lang="en-IN" dirty="0"/>
              <a:t>[1] 0.6</a:t>
            </a:r>
          </a:p>
        </p:txBody>
      </p:sp>
    </p:spTree>
    <p:extLst>
      <p:ext uri="{BB962C8B-B14F-4D97-AF65-F5344CB8AC3E}">
        <p14:creationId xmlns:p14="http://schemas.microsoft.com/office/powerpoint/2010/main" val="532884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374C-8CA1-49D2-95E3-B36DCC314576}"/>
              </a:ext>
            </a:extLst>
          </p:cNvPr>
          <p:cNvSpPr>
            <a:spLocks noGrp="1"/>
          </p:cNvSpPr>
          <p:nvPr>
            <p:ph type="title"/>
          </p:nvPr>
        </p:nvSpPr>
        <p:spPr/>
        <p:txBody>
          <a:bodyPr/>
          <a:lstStyle/>
          <a:p>
            <a:r>
              <a:rPr lang="en-US" b="1" dirty="0"/>
              <a:t>Operations on Dates and Times</a:t>
            </a:r>
            <a:endParaRPr lang="en-IN" dirty="0"/>
          </a:p>
        </p:txBody>
      </p:sp>
      <p:sp>
        <p:nvSpPr>
          <p:cNvPr id="3" name="Content Placeholder 2">
            <a:extLst>
              <a:ext uri="{FF2B5EF4-FFF2-40B4-BE49-F238E27FC236}">
                <a16:creationId xmlns:a16="http://schemas.microsoft.com/office/drawing/2014/main" id="{105E8E92-0AE6-4C30-AD7C-2DDB120621D7}"/>
              </a:ext>
            </a:extLst>
          </p:cNvPr>
          <p:cNvSpPr>
            <a:spLocks noGrp="1"/>
          </p:cNvSpPr>
          <p:nvPr>
            <p:ph idx="1"/>
          </p:nvPr>
        </p:nvSpPr>
        <p:spPr/>
        <p:txBody>
          <a:bodyPr/>
          <a:lstStyle/>
          <a:p>
            <a:r>
              <a:rPr lang="en-IN" dirty="0"/>
              <a:t>&gt; x &lt;- </a:t>
            </a:r>
            <a:r>
              <a:rPr lang="en-IN" dirty="0" err="1"/>
              <a:t>as.Date</a:t>
            </a:r>
            <a:r>
              <a:rPr lang="en-IN" dirty="0"/>
              <a:t>("2012-01-01")</a:t>
            </a:r>
          </a:p>
          <a:p>
            <a:r>
              <a:rPr lang="en-US" dirty="0"/>
              <a:t>&gt; y &lt;- </a:t>
            </a:r>
            <a:r>
              <a:rPr lang="en-US" dirty="0" err="1"/>
              <a:t>strptime</a:t>
            </a:r>
            <a:r>
              <a:rPr lang="en-US" dirty="0"/>
              <a:t>("9 Jan 2011 11:34:21", "%d %b %Y %H:%M:%S")</a:t>
            </a:r>
          </a:p>
          <a:p>
            <a:r>
              <a:rPr lang="en-IN" dirty="0"/>
              <a:t>&gt; x-y</a:t>
            </a:r>
          </a:p>
          <a:p>
            <a:r>
              <a:rPr lang="en-US" dirty="0"/>
              <a:t>Warning: Incompatible methods ("-.Date", "-.</a:t>
            </a:r>
            <a:r>
              <a:rPr lang="en-US" dirty="0" err="1"/>
              <a:t>POSIXt</a:t>
            </a:r>
            <a:r>
              <a:rPr lang="en-US" dirty="0"/>
              <a:t>") </a:t>
            </a:r>
            <a:r>
              <a:rPr lang="en-US" b="1" dirty="0"/>
              <a:t>for </a:t>
            </a:r>
            <a:r>
              <a:rPr lang="en-US" dirty="0"/>
              <a:t>"-"</a:t>
            </a:r>
          </a:p>
          <a:p>
            <a:r>
              <a:rPr lang="en-US" dirty="0"/>
              <a:t>Error </a:t>
            </a:r>
            <a:r>
              <a:rPr lang="en-US" b="1" dirty="0"/>
              <a:t>in </a:t>
            </a:r>
            <a:r>
              <a:rPr lang="en-US" dirty="0"/>
              <a:t>x - y: non-numeric argument to binary operator</a:t>
            </a:r>
          </a:p>
          <a:p>
            <a:r>
              <a:rPr lang="en-IN" dirty="0"/>
              <a:t>&gt; x &lt;- </a:t>
            </a:r>
            <a:r>
              <a:rPr lang="en-IN" dirty="0" err="1"/>
              <a:t>as.POSIXlt</a:t>
            </a:r>
            <a:r>
              <a:rPr lang="en-IN" dirty="0"/>
              <a:t>(x)</a:t>
            </a:r>
          </a:p>
          <a:p>
            <a:r>
              <a:rPr lang="en-IN" dirty="0"/>
              <a:t>&gt; x-y</a:t>
            </a:r>
          </a:p>
          <a:p>
            <a:r>
              <a:rPr lang="en-US" dirty="0"/>
              <a:t>Time difference of 356.3095 days</a:t>
            </a:r>
            <a:endParaRPr lang="en-IN" dirty="0"/>
          </a:p>
        </p:txBody>
      </p:sp>
    </p:spTree>
    <p:extLst>
      <p:ext uri="{BB962C8B-B14F-4D97-AF65-F5344CB8AC3E}">
        <p14:creationId xmlns:p14="http://schemas.microsoft.com/office/powerpoint/2010/main" val="3174782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374C-8CA1-49D2-95E3-B36DCC314576}"/>
              </a:ext>
            </a:extLst>
          </p:cNvPr>
          <p:cNvSpPr>
            <a:spLocks noGrp="1"/>
          </p:cNvSpPr>
          <p:nvPr>
            <p:ph type="title"/>
          </p:nvPr>
        </p:nvSpPr>
        <p:spPr/>
        <p:txBody>
          <a:bodyPr/>
          <a:lstStyle/>
          <a:p>
            <a:r>
              <a:rPr lang="en-US" b="1" dirty="0"/>
              <a:t>Operations on Dates and Times</a:t>
            </a:r>
            <a:endParaRPr lang="en-IN" dirty="0"/>
          </a:p>
        </p:txBody>
      </p:sp>
      <p:sp>
        <p:nvSpPr>
          <p:cNvPr id="3" name="Content Placeholder 2">
            <a:extLst>
              <a:ext uri="{FF2B5EF4-FFF2-40B4-BE49-F238E27FC236}">
                <a16:creationId xmlns:a16="http://schemas.microsoft.com/office/drawing/2014/main" id="{105E8E92-0AE6-4C30-AD7C-2DDB120621D7}"/>
              </a:ext>
            </a:extLst>
          </p:cNvPr>
          <p:cNvSpPr>
            <a:spLocks noGrp="1"/>
          </p:cNvSpPr>
          <p:nvPr>
            <p:ph idx="1"/>
          </p:nvPr>
        </p:nvSpPr>
        <p:spPr/>
        <p:txBody>
          <a:bodyPr>
            <a:normAutofit lnSpcReduction="10000"/>
          </a:bodyPr>
          <a:lstStyle/>
          <a:p>
            <a:r>
              <a:rPr lang="en-IN" dirty="0"/>
              <a:t>&gt; x &lt;- </a:t>
            </a:r>
            <a:r>
              <a:rPr lang="en-IN" dirty="0" err="1"/>
              <a:t>as.Date</a:t>
            </a:r>
            <a:r>
              <a:rPr lang="en-IN" dirty="0"/>
              <a:t>("2012-03-01")</a:t>
            </a:r>
          </a:p>
          <a:p>
            <a:r>
              <a:rPr lang="en-IN" dirty="0"/>
              <a:t>&gt; y &lt;- </a:t>
            </a:r>
            <a:r>
              <a:rPr lang="en-IN" dirty="0" err="1"/>
              <a:t>as.Date</a:t>
            </a:r>
            <a:r>
              <a:rPr lang="en-IN" dirty="0"/>
              <a:t>("2012-02-28")</a:t>
            </a:r>
          </a:p>
          <a:p>
            <a:r>
              <a:rPr lang="en-IN" dirty="0"/>
              <a:t>&gt; x-y</a:t>
            </a:r>
          </a:p>
          <a:p>
            <a:r>
              <a:rPr lang="en-US" dirty="0"/>
              <a:t>Time difference of 2 days</a:t>
            </a:r>
          </a:p>
          <a:p>
            <a:r>
              <a:rPr lang="en-IN" dirty="0"/>
              <a:t>&gt; </a:t>
            </a:r>
            <a:r>
              <a:rPr lang="en-IN" i="1" dirty="0"/>
              <a:t>## My local time zone</a:t>
            </a:r>
          </a:p>
          <a:p>
            <a:r>
              <a:rPr lang="en-IN" dirty="0"/>
              <a:t>&gt; x &lt;- </a:t>
            </a:r>
            <a:r>
              <a:rPr lang="en-IN" dirty="0" err="1"/>
              <a:t>as.POSIXct</a:t>
            </a:r>
            <a:r>
              <a:rPr lang="en-IN" dirty="0"/>
              <a:t>("2012-10-25 01:00:00")</a:t>
            </a:r>
          </a:p>
          <a:p>
            <a:r>
              <a:rPr lang="es-ES" dirty="0"/>
              <a:t>&gt; y &lt;- </a:t>
            </a:r>
            <a:r>
              <a:rPr lang="es-ES" dirty="0" err="1"/>
              <a:t>as.POSIXct</a:t>
            </a:r>
            <a:r>
              <a:rPr lang="es-ES" dirty="0"/>
              <a:t>("2012-10-25 06:00:00", </a:t>
            </a:r>
            <a:r>
              <a:rPr lang="es-ES" dirty="0" err="1"/>
              <a:t>tz</a:t>
            </a:r>
            <a:r>
              <a:rPr lang="es-ES" dirty="0"/>
              <a:t> = "GMT")</a:t>
            </a:r>
          </a:p>
          <a:p>
            <a:r>
              <a:rPr lang="en-IN" dirty="0"/>
              <a:t>&gt; y-x</a:t>
            </a:r>
          </a:p>
          <a:p>
            <a:r>
              <a:rPr lang="en-US" dirty="0"/>
              <a:t>Time difference of 1 hours</a:t>
            </a:r>
            <a:endParaRPr lang="en-IN" dirty="0"/>
          </a:p>
        </p:txBody>
      </p:sp>
    </p:spTree>
    <p:extLst>
      <p:ext uri="{BB962C8B-B14F-4D97-AF65-F5344CB8AC3E}">
        <p14:creationId xmlns:p14="http://schemas.microsoft.com/office/powerpoint/2010/main" val="165455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8C28-61A8-446D-A72B-C3AF5911A1F4}"/>
              </a:ext>
            </a:extLst>
          </p:cNvPr>
          <p:cNvSpPr>
            <a:spLocks noGrp="1"/>
          </p:cNvSpPr>
          <p:nvPr>
            <p:ph type="title"/>
          </p:nvPr>
        </p:nvSpPr>
        <p:spPr/>
        <p:txBody>
          <a:bodyPr/>
          <a:lstStyle/>
          <a:p>
            <a:r>
              <a:rPr lang="en-IN" dirty="0"/>
              <a:t>Attributes For Comparison</a:t>
            </a:r>
            <a:br>
              <a:rPr lang="en-IN" dirty="0"/>
            </a:br>
            <a:endParaRPr lang="en-IN" dirty="0"/>
          </a:p>
        </p:txBody>
      </p:sp>
      <p:sp>
        <p:nvSpPr>
          <p:cNvPr id="3" name="Content Placeholder 2">
            <a:extLst>
              <a:ext uri="{FF2B5EF4-FFF2-40B4-BE49-F238E27FC236}">
                <a16:creationId xmlns:a16="http://schemas.microsoft.com/office/drawing/2014/main" id="{4D2B4154-D5F4-44B1-98EC-41921384949F}"/>
              </a:ext>
            </a:extLst>
          </p:cNvPr>
          <p:cNvSpPr>
            <a:spLocks noGrp="1"/>
          </p:cNvSpPr>
          <p:nvPr>
            <p:ph idx="1"/>
          </p:nvPr>
        </p:nvSpPr>
        <p:spPr/>
        <p:txBody>
          <a:bodyPr/>
          <a:lstStyle/>
          <a:p>
            <a:r>
              <a:rPr lang="en-US" dirty="0"/>
              <a:t>Availability / Cost</a:t>
            </a:r>
          </a:p>
          <a:p>
            <a:r>
              <a:rPr lang="en-US" dirty="0"/>
              <a:t>Ease of learning</a:t>
            </a:r>
          </a:p>
          <a:p>
            <a:r>
              <a:rPr lang="en-US" dirty="0"/>
              <a:t>Data handling capabilities</a:t>
            </a:r>
          </a:p>
          <a:p>
            <a:r>
              <a:rPr lang="en-US" dirty="0"/>
              <a:t>Graphical capabilities</a:t>
            </a:r>
          </a:p>
          <a:p>
            <a:r>
              <a:rPr lang="en-US" dirty="0"/>
              <a:t>Advancements in tool</a:t>
            </a:r>
          </a:p>
          <a:p>
            <a:r>
              <a:rPr lang="en-US" dirty="0"/>
              <a:t>Job scenario</a:t>
            </a:r>
          </a:p>
          <a:p>
            <a:r>
              <a:rPr lang="en-US" dirty="0"/>
              <a:t>Deep Learning Support</a:t>
            </a:r>
          </a:p>
          <a:p>
            <a:r>
              <a:rPr lang="en-US" dirty="0"/>
              <a:t>Customer service support and Community</a:t>
            </a:r>
          </a:p>
          <a:p>
            <a:endParaRPr lang="en-IN" dirty="0"/>
          </a:p>
        </p:txBody>
      </p:sp>
    </p:spTree>
    <p:extLst>
      <p:ext uri="{BB962C8B-B14F-4D97-AF65-F5344CB8AC3E}">
        <p14:creationId xmlns:p14="http://schemas.microsoft.com/office/powerpoint/2010/main" val="21703663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71BD-3A94-41DA-A41E-08235AB128FC}"/>
              </a:ext>
            </a:extLst>
          </p:cNvPr>
          <p:cNvSpPr>
            <a:spLocks noGrp="1"/>
          </p:cNvSpPr>
          <p:nvPr>
            <p:ph type="title"/>
          </p:nvPr>
        </p:nvSpPr>
        <p:spPr/>
        <p:txBody>
          <a:bodyPr/>
          <a:lstStyle/>
          <a:p>
            <a:r>
              <a:rPr lang="en-IN" dirty="0"/>
              <a:t>IF ELSE</a:t>
            </a:r>
          </a:p>
        </p:txBody>
      </p:sp>
      <p:sp>
        <p:nvSpPr>
          <p:cNvPr id="3" name="Content Placeholder 2">
            <a:extLst>
              <a:ext uri="{FF2B5EF4-FFF2-40B4-BE49-F238E27FC236}">
                <a16:creationId xmlns:a16="http://schemas.microsoft.com/office/drawing/2014/main" id="{AD68E690-AABB-4D6C-8C97-6B857DDF22A7}"/>
              </a:ext>
            </a:extLst>
          </p:cNvPr>
          <p:cNvSpPr>
            <a:spLocks noGrp="1"/>
          </p:cNvSpPr>
          <p:nvPr>
            <p:ph idx="1"/>
          </p:nvPr>
        </p:nvSpPr>
        <p:spPr/>
        <p:txBody>
          <a:bodyPr/>
          <a:lstStyle/>
          <a:p>
            <a:r>
              <a:rPr lang="en-IN" i="1" dirty="0"/>
              <a:t>## Generate a uniform random number</a:t>
            </a:r>
          </a:p>
          <a:p>
            <a:r>
              <a:rPr lang="en-US" dirty="0"/>
              <a:t>x &lt;- </a:t>
            </a:r>
            <a:r>
              <a:rPr lang="en-US" dirty="0" err="1"/>
              <a:t>runif</a:t>
            </a:r>
            <a:r>
              <a:rPr lang="en-US" dirty="0"/>
              <a:t>(1, 0, 10) # </a:t>
            </a:r>
            <a:r>
              <a:rPr lang="en-US" dirty="0" err="1"/>
              <a:t>n,min,max</a:t>
            </a:r>
            <a:endParaRPr lang="en-US" dirty="0"/>
          </a:p>
          <a:p>
            <a:r>
              <a:rPr lang="en-IN" b="1" dirty="0"/>
              <a:t>if</a:t>
            </a:r>
            <a:r>
              <a:rPr lang="en-IN" dirty="0"/>
              <a:t>(x &gt; 3) {</a:t>
            </a:r>
          </a:p>
          <a:p>
            <a:r>
              <a:rPr lang="en-IN" dirty="0"/>
              <a:t>y &lt;- 10</a:t>
            </a:r>
          </a:p>
          <a:p>
            <a:r>
              <a:rPr lang="en-IN" dirty="0"/>
              <a:t>} </a:t>
            </a:r>
            <a:r>
              <a:rPr lang="en-IN" b="1" dirty="0"/>
              <a:t>else </a:t>
            </a:r>
            <a:r>
              <a:rPr lang="en-IN" dirty="0"/>
              <a:t>{</a:t>
            </a:r>
          </a:p>
          <a:p>
            <a:r>
              <a:rPr lang="en-IN" dirty="0"/>
              <a:t>y &lt;- 0</a:t>
            </a:r>
          </a:p>
          <a:p>
            <a:r>
              <a:rPr lang="en-IN" dirty="0"/>
              <a:t>}</a:t>
            </a:r>
          </a:p>
        </p:txBody>
      </p:sp>
    </p:spTree>
    <p:extLst>
      <p:ext uri="{BB962C8B-B14F-4D97-AF65-F5344CB8AC3E}">
        <p14:creationId xmlns:p14="http://schemas.microsoft.com/office/powerpoint/2010/main" val="5486106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4304-A483-43A5-AF21-BDEBAE196136}"/>
              </a:ext>
            </a:extLst>
          </p:cNvPr>
          <p:cNvSpPr>
            <a:spLocks noGrp="1"/>
          </p:cNvSpPr>
          <p:nvPr>
            <p:ph type="title"/>
          </p:nvPr>
        </p:nvSpPr>
        <p:spPr/>
        <p:txBody>
          <a:bodyPr/>
          <a:lstStyle/>
          <a:p>
            <a:r>
              <a:rPr lang="en-IN" dirty="0"/>
              <a:t>For Loop</a:t>
            </a:r>
          </a:p>
        </p:txBody>
      </p:sp>
      <p:sp>
        <p:nvSpPr>
          <p:cNvPr id="3" name="Content Placeholder 2">
            <a:extLst>
              <a:ext uri="{FF2B5EF4-FFF2-40B4-BE49-F238E27FC236}">
                <a16:creationId xmlns:a16="http://schemas.microsoft.com/office/drawing/2014/main" id="{2C5437DC-2FED-4281-B598-4A7FC0AA6C69}"/>
              </a:ext>
            </a:extLst>
          </p:cNvPr>
          <p:cNvSpPr>
            <a:spLocks noGrp="1"/>
          </p:cNvSpPr>
          <p:nvPr>
            <p:ph idx="1"/>
          </p:nvPr>
        </p:nvSpPr>
        <p:spPr/>
        <p:txBody>
          <a:bodyPr/>
          <a:lstStyle/>
          <a:p>
            <a:r>
              <a:rPr lang="en-IN" b="1" dirty="0"/>
              <a:t>for</a:t>
            </a:r>
            <a:r>
              <a:rPr lang="en-IN" dirty="0"/>
              <a:t>(</a:t>
            </a:r>
            <a:r>
              <a:rPr lang="en-IN" dirty="0" err="1"/>
              <a:t>i</a:t>
            </a:r>
            <a:r>
              <a:rPr lang="en-IN" dirty="0"/>
              <a:t> </a:t>
            </a:r>
            <a:r>
              <a:rPr lang="en-IN" b="1" dirty="0"/>
              <a:t>in </a:t>
            </a:r>
            <a:r>
              <a:rPr lang="en-IN" dirty="0"/>
              <a:t>1:10) {</a:t>
            </a:r>
          </a:p>
          <a:p>
            <a:r>
              <a:rPr lang="en-IN" dirty="0"/>
              <a:t>+ print(</a:t>
            </a:r>
            <a:r>
              <a:rPr lang="en-IN" dirty="0" err="1"/>
              <a:t>i</a:t>
            </a:r>
            <a:r>
              <a:rPr lang="en-IN" dirty="0"/>
              <a:t>)</a:t>
            </a:r>
          </a:p>
          <a:p>
            <a:r>
              <a:rPr lang="en-IN" dirty="0"/>
              <a:t>+ }</a:t>
            </a:r>
          </a:p>
        </p:txBody>
      </p:sp>
    </p:spTree>
    <p:extLst>
      <p:ext uri="{BB962C8B-B14F-4D97-AF65-F5344CB8AC3E}">
        <p14:creationId xmlns:p14="http://schemas.microsoft.com/office/powerpoint/2010/main" val="2300905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87B9-EB6B-48B4-8A7B-AD1DC41C37B7}"/>
              </a:ext>
            </a:extLst>
          </p:cNvPr>
          <p:cNvSpPr>
            <a:spLocks noGrp="1"/>
          </p:cNvSpPr>
          <p:nvPr>
            <p:ph type="title"/>
          </p:nvPr>
        </p:nvSpPr>
        <p:spPr/>
        <p:txBody>
          <a:bodyPr/>
          <a:lstStyle/>
          <a:p>
            <a:r>
              <a:rPr lang="en-IN" dirty="0"/>
              <a:t>Nested For Loops</a:t>
            </a:r>
          </a:p>
        </p:txBody>
      </p:sp>
      <p:sp>
        <p:nvSpPr>
          <p:cNvPr id="3" name="Content Placeholder 2">
            <a:extLst>
              <a:ext uri="{FF2B5EF4-FFF2-40B4-BE49-F238E27FC236}">
                <a16:creationId xmlns:a16="http://schemas.microsoft.com/office/drawing/2014/main" id="{A1ABC024-0FF2-432D-ABB0-74CB035633D3}"/>
              </a:ext>
            </a:extLst>
          </p:cNvPr>
          <p:cNvSpPr>
            <a:spLocks noGrp="1"/>
          </p:cNvSpPr>
          <p:nvPr>
            <p:ph idx="1"/>
          </p:nvPr>
        </p:nvSpPr>
        <p:spPr/>
        <p:txBody>
          <a:bodyPr/>
          <a:lstStyle/>
          <a:p>
            <a:r>
              <a:rPr lang="fr-FR" dirty="0"/>
              <a:t>x &lt;- matrix(1:6, 2, 3)</a:t>
            </a:r>
          </a:p>
          <a:p>
            <a:r>
              <a:rPr lang="nn-NO" b="1" dirty="0"/>
              <a:t>for</a:t>
            </a:r>
            <a:r>
              <a:rPr lang="nn-NO" dirty="0"/>
              <a:t>(i </a:t>
            </a:r>
            <a:r>
              <a:rPr lang="nn-NO" b="1" dirty="0"/>
              <a:t>in </a:t>
            </a:r>
            <a:r>
              <a:rPr lang="nn-NO" dirty="0"/>
              <a:t>seq_len(nrow(x))) {</a:t>
            </a:r>
          </a:p>
          <a:p>
            <a:r>
              <a:rPr lang="en-IN" b="1" dirty="0"/>
              <a:t>for</a:t>
            </a:r>
            <a:r>
              <a:rPr lang="en-IN" dirty="0"/>
              <a:t>(j </a:t>
            </a:r>
            <a:r>
              <a:rPr lang="en-IN" b="1" dirty="0"/>
              <a:t>in </a:t>
            </a:r>
            <a:r>
              <a:rPr lang="en-IN" dirty="0" err="1"/>
              <a:t>seq_len</a:t>
            </a:r>
            <a:r>
              <a:rPr lang="en-IN" dirty="0"/>
              <a:t>(</a:t>
            </a:r>
            <a:r>
              <a:rPr lang="en-IN" dirty="0" err="1"/>
              <a:t>ncol</a:t>
            </a:r>
            <a:r>
              <a:rPr lang="en-IN" dirty="0"/>
              <a:t>(x))) {</a:t>
            </a:r>
          </a:p>
          <a:p>
            <a:r>
              <a:rPr lang="en-IN" dirty="0"/>
              <a:t>print(x[</a:t>
            </a:r>
            <a:r>
              <a:rPr lang="en-IN" dirty="0" err="1"/>
              <a:t>i</a:t>
            </a:r>
            <a:r>
              <a:rPr lang="en-IN" dirty="0"/>
              <a:t>, j])</a:t>
            </a:r>
          </a:p>
          <a:p>
            <a:r>
              <a:rPr lang="en-IN" dirty="0"/>
              <a:t>}</a:t>
            </a:r>
          </a:p>
          <a:p>
            <a:r>
              <a:rPr lang="en-IN" dirty="0"/>
              <a:t>}</a:t>
            </a:r>
          </a:p>
        </p:txBody>
      </p:sp>
    </p:spTree>
    <p:extLst>
      <p:ext uri="{BB962C8B-B14F-4D97-AF65-F5344CB8AC3E}">
        <p14:creationId xmlns:p14="http://schemas.microsoft.com/office/powerpoint/2010/main" val="39895656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3B7B-B94C-40FB-9F20-8DE95C67B81B}"/>
              </a:ext>
            </a:extLst>
          </p:cNvPr>
          <p:cNvSpPr>
            <a:spLocks noGrp="1"/>
          </p:cNvSpPr>
          <p:nvPr>
            <p:ph type="title"/>
          </p:nvPr>
        </p:nvSpPr>
        <p:spPr/>
        <p:txBody>
          <a:bodyPr/>
          <a:lstStyle/>
          <a:p>
            <a:r>
              <a:rPr lang="en-IN" dirty="0"/>
              <a:t>While loop</a:t>
            </a:r>
          </a:p>
        </p:txBody>
      </p:sp>
      <p:sp>
        <p:nvSpPr>
          <p:cNvPr id="3" name="Content Placeholder 2">
            <a:extLst>
              <a:ext uri="{FF2B5EF4-FFF2-40B4-BE49-F238E27FC236}">
                <a16:creationId xmlns:a16="http://schemas.microsoft.com/office/drawing/2014/main" id="{9E234B7F-359F-4BB4-9C02-03781D932CD8}"/>
              </a:ext>
            </a:extLst>
          </p:cNvPr>
          <p:cNvSpPr>
            <a:spLocks noGrp="1"/>
          </p:cNvSpPr>
          <p:nvPr>
            <p:ph idx="1"/>
          </p:nvPr>
        </p:nvSpPr>
        <p:spPr/>
        <p:txBody>
          <a:bodyPr/>
          <a:lstStyle/>
          <a:p>
            <a:pPr marL="0" indent="0">
              <a:buNone/>
            </a:pPr>
            <a:r>
              <a:rPr lang="en-IN" dirty="0"/>
              <a:t>count &lt;- 0</a:t>
            </a:r>
          </a:p>
          <a:p>
            <a:pPr marL="0" indent="0">
              <a:buNone/>
            </a:pPr>
            <a:r>
              <a:rPr lang="en-IN" dirty="0"/>
              <a:t>&gt; </a:t>
            </a:r>
            <a:r>
              <a:rPr lang="en-IN" b="1" dirty="0"/>
              <a:t>while</a:t>
            </a:r>
            <a:r>
              <a:rPr lang="en-IN" dirty="0"/>
              <a:t>(count &lt; 10) {</a:t>
            </a:r>
          </a:p>
          <a:p>
            <a:pPr marL="0" indent="0">
              <a:buNone/>
            </a:pPr>
            <a:r>
              <a:rPr lang="en-IN" dirty="0"/>
              <a:t>+ print(count)</a:t>
            </a:r>
          </a:p>
          <a:p>
            <a:pPr marL="0" indent="0">
              <a:buNone/>
            </a:pPr>
            <a:r>
              <a:rPr lang="en-IN" dirty="0"/>
              <a:t>+ count &lt;- count + 1</a:t>
            </a:r>
          </a:p>
          <a:p>
            <a:pPr marL="0" indent="0">
              <a:buNone/>
            </a:pPr>
            <a:r>
              <a:rPr lang="en-IN" dirty="0"/>
              <a:t>+ }</a:t>
            </a:r>
          </a:p>
        </p:txBody>
      </p:sp>
    </p:spTree>
    <p:extLst>
      <p:ext uri="{BB962C8B-B14F-4D97-AF65-F5344CB8AC3E}">
        <p14:creationId xmlns:p14="http://schemas.microsoft.com/office/powerpoint/2010/main" val="3826528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F7DE-0541-46E2-9A7C-A5E527955531}"/>
              </a:ext>
            </a:extLst>
          </p:cNvPr>
          <p:cNvSpPr>
            <a:spLocks noGrp="1"/>
          </p:cNvSpPr>
          <p:nvPr>
            <p:ph type="title"/>
          </p:nvPr>
        </p:nvSpPr>
        <p:spPr/>
        <p:txBody>
          <a:bodyPr/>
          <a:lstStyle/>
          <a:p>
            <a:r>
              <a:rPr lang="en-IN" dirty="0"/>
              <a:t>Repeat Loops</a:t>
            </a:r>
          </a:p>
        </p:txBody>
      </p:sp>
      <p:sp>
        <p:nvSpPr>
          <p:cNvPr id="3" name="Content Placeholder 2">
            <a:extLst>
              <a:ext uri="{FF2B5EF4-FFF2-40B4-BE49-F238E27FC236}">
                <a16:creationId xmlns:a16="http://schemas.microsoft.com/office/drawing/2014/main" id="{2F6F0479-6BA4-45B9-89EF-573A360F669D}"/>
              </a:ext>
            </a:extLst>
          </p:cNvPr>
          <p:cNvSpPr>
            <a:spLocks noGrp="1"/>
          </p:cNvSpPr>
          <p:nvPr>
            <p:ph idx="1"/>
          </p:nvPr>
        </p:nvSpPr>
        <p:spPr/>
        <p:txBody>
          <a:bodyPr>
            <a:normAutofit fontScale="92500" lnSpcReduction="20000"/>
          </a:bodyPr>
          <a:lstStyle/>
          <a:p>
            <a:pPr marL="0" indent="0">
              <a:buNone/>
            </a:pPr>
            <a:r>
              <a:rPr lang="en-IN" dirty="0"/>
              <a:t>x0 &lt;- 1</a:t>
            </a:r>
          </a:p>
          <a:p>
            <a:pPr marL="0" indent="0">
              <a:buNone/>
            </a:pPr>
            <a:r>
              <a:rPr lang="en-IN" dirty="0" err="1"/>
              <a:t>tol</a:t>
            </a:r>
            <a:r>
              <a:rPr lang="en-IN" dirty="0"/>
              <a:t> &lt;- 1e-8</a:t>
            </a:r>
          </a:p>
          <a:p>
            <a:pPr marL="0" indent="0">
              <a:buNone/>
            </a:pPr>
            <a:r>
              <a:rPr lang="en-IN" b="1" dirty="0"/>
              <a:t>repeat </a:t>
            </a:r>
            <a:r>
              <a:rPr lang="en-IN" dirty="0"/>
              <a:t>{</a:t>
            </a:r>
          </a:p>
          <a:p>
            <a:pPr marL="0" indent="0">
              <a:buNone/>
            </a:pPr>
            <a:r>
              <a:rPr lang="en-IN" dirty="0"/>
              <a:t>x1 &lt;- </a:t>
            </a:r>
            <a:r>
              <a:rPr lang="en-IN" dirty="0" err="1"/>
              <a:t>computeEstimate</a:t>
            </a:r>
            <a:r>
              <a:rPr lang="en-IN" dirty="0"/>
              <a:t>()</a:t>
            </a:r>
          </a:p>
          <a:p>
            <a:pPr marL="0" indent="0">
              <a:buNone/>
            </a:pPr>
            <a:r>
              <a:rPr lang="en-US" b="1" dirty="0"/>
              <a:t>if</a:t>
            </a:r>
            <a:r>
              <a:rPr lang="en-US" dirty="0"/>
              <a:t>(abs(x1 - x0) &lt; </a:t>
            </a:r>
            <a:r>
              <a:rPr lang="en-US" dirty="0" err="1"/>
              <a:t>tol</a:t>
            </a:r>
            <a:r>
              <a:rPr lang="en-US" dirty="0"/>
              <a:t>) { </a:t>
            </a:r>
            <a:r>
              <a:rPr lang="en-US" i="1" dirty="0"/>
              <a:t>## Close enough?</a:t>
            </a:r>
          </a:p>
          <a:p>
            <a:pPr marL="0" indent="0">
              <a:buNone/>
            </a:pPr>
            <a:r>
              <a:rPr lang="en-IN" b="1" dirty="0"/>
              <a:t>break</a:t>
            </a:r>
          </a:p>
          <a:p>
            <a:pPr marL="0" indent="0">
              <a:buNone/>
            </a:pPr>
            <a:r>
              <a:rPr lang="en-IN" dirty="0"/>
              <a:t>} </a:t>
            </a:r>
            <a:r>
              <a:rPr lang="en-IN" b="1" dirty="0"/>
              <a:t>else </a:t>
            </a:r>
            <a:r>
              <a:rPr lang="en-IN" dirty="0"/>
              <a:t>{</a:t>
            </a:r>
          </a:p>
          <a:p>
            <a:pPr marL="0" indent="0">
              <a:buNone/>
            </a:pPr>
            <a:r>
              <a:rPr lang="en-IN" dirty="0"/>
              <a:t>x0 &lt;- x1</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124900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0FB3-CA81-4EE2-86A6-71D6C195D002}"/>
              </a:ext>
            </a:extLst>
          </p:cNvPr>
          <p:cNvSpPr>
            <a:spLocks noGrp="1"/>
          </p:cNvSpPr>
          <p:nvPr>
            <p:ph type="title"/>
          </p:nvPr>
        </p:nvSpPr>
        <p:spPr/>
        <p:txBody>
          <a:bodyPr/>
          <a:lstStyle/>
          <a:p>
            <a:r>
              <a:rPr lang="en-IN" dirty="0" err="1"/>
              <a:t>Next,break</a:t>
            </a:r>
            <a:endParaRPr lang="en-IN" dirty="0"/>
          </a:p>
        </p:txBody>
      </p:sp>
      <p:sp>
        <p:nvSpPr>
          <p:cNvPr id="3" name="Content Placeholder 2">
            <a:extLst>
              <a:ext uri="{FF2B5EF4-FFF2-40B4-BE49-F238E27FC236}">
                <a16:creationId xmlns:a16="http://schemas.microsoft.com/office/drawing/2014/main" id="{85BDD0A2-31E2-4752-A13F-372B515B346A}"/>
              </a:ext>
            </a:extLst>
          </p:cNvPr>
          <p:cNvSpPr>
            <a:spLocks noGrp="1"/>
          </p:cNvSpPr>
          <p:nvPr>
            <p:ph idx="1"/>
          </p:nvPr>
        </p:nvSpPr>
        <p:spPr/>
        <p:txBody>
          <a:bodyPr/>
          <a:lstStyle/>
          <a:p>
            <a:pPr marL="0" indent="0">
              <a:buNone/>
            </a:pPr>
            <a:r>
              <a:rPr lang="en-IN" b="1" dirty="0"/>
              <a:t>for</a:t>
            </a:r>
            <a:r>
              <a:rPr lang="en-IN" dirty="0"/>
              <a:t>(</a:t>
            </a:r>
            <a:r>
              <a:rPr lang="en-IN" dirty="0" err="1"/>
              <a:t>i</a:t>
            </a:r>
            <a:r>
              <a:rPr lang="en-IN" dirty="0"/>
              <a:t> </a:t>
            </a:r>
            <a:r>
              <a:rPr lang="en-IN" b="1" dirty="0"/>
              <a:t>in </a:t>
            </a:r>
            <a:r>
              <a:rPr lang="en-IN" dirty="0"/>
              <a:t>1:100) {</a:t>
            </a:r>
          </a:p>
          <a:p>
            <a:pPr marL="0" indent="0">
              <a:buNone/>
            </a:pPr>
            <a:r>
              <a:rPr lang="en-IN" dirty="0"/>
              <a:t>print(</a:t>
            </a:r>
            <a:r>
              <a:rPr lang="en-IN" dirty="0" err="1"/>
              <a:t>i</a:t>
            </a:r>
            <a:r>
              <a:rPr lang="en-IN" dirty="0"/>
              <a:t>)</a:t>
            </a:r>
          </a:p>
          <a:p>
            <a:pPr marL="0" indent="0">
              <a:buNone/>
            </a:pPr>
            <a:r>
              <a:rPr lang="en-IN" b="1" dirty="0"/>
              <a:t>if</a:t>
            </a:r>
            <a:r>
              <a:rPr lang="en-IN" dirty="0"/>
              <a:t>(</a:t>
            </a:r>
            <a:r>
              <a:rPr lang="en-IN" dirty="0" err="1"/>
              <a:t>i</a:t>
            </a:r>
            <a:r>
              <a:rPr lang="en-IN" dirty="0"/>
              <a:t> &gt; 20) {</a:t>
            </a:r>
          </a:p>
          <a:p>
            <a:pPr marL="0" indent="0">
              <a:buNone/>
            </a:pPr>
            <a:r>
              <a:rPr lang="en-US" i="1" dirty="0"/>
              <a:t>## Stop loop after 20 iterations</a:t>
            </a:r>
          </a:p>
          <a:p>
            <a:pPr marL="0" indent="0">
              <a:buNone/>
            </a:pPr>
            <a:r>
              <a:rPr lang="en-IN" b="1" dirty="0"/>
              <a:t>break</a:t>
            </a:r>
          </a:p>
          <a:p>
            <a:pPr marL="0" indent="0">
              <a:buNone/>
            </a:pPr>
            <a:r>
              <a:rPr lang="en-IN" dirty="0"/>
              <a:t>}</a:t>
            </a:r>
          </a:p>
          <a:p>
            <a:pPr marL="0" indent="0">
              <a:buNone/>
            </a:pPr>
            <a:r>
              <a:rPr lang="en-IN" dirty="0"/>
              <a:t>}</a:t>
            </a:r>
          </a:p>
          <a:p>
            <a:endParaRPr lang="en-IN" dirty="0"/>
          </a:p>
          <a:p>
            <a:endParaRPr lang="en-IN" dirty="0"/>
          </a:p>
        </p:txBody>
      </p:sp>
    </p:spTree>
    <p:extLst>
      <p:ext uri="{BB962C8B-B14F-4D97-AF65-F5344CB8AC3E}">
        <p14:creationId xmlns:p14="http://schemas.microsoft.com/office/powerpoint/2010/main" val="1541056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0FB3-CA81-4EE2-86A6-71D6C195D002}"/>
              </a:ext>
            </a:extLst>
          </p:cNvPr>
          <p:cNvSpPr>
            <a:spLocks noGrp="1"/>
          </p:cNvSpPr>
          <p:nvPr>
            <p:ph type="title"/>
          </p:nvPr>
        </p:nvSpPr>
        <p:spPr/>
        <p:txBody>
          <a:bodyPr/>
          <a:lstStyle/>
          <a:p>
            <a:r>
              <a:rPr lang="en-IN" dirty="0" err="1"/>
              <a:t>Next,break</a:t>
            </a:r>
            <a:endParaRPr lang="en-IN" dirty="0"/>
          </a:p>
        </p:txBody>
      </p:sp>
      <p:sp>
        <p:nvSpPr>
          <p:cNvPr id="3" name="Content Placeholder 2">
            <a:extLst>
              <a:ext uri="{FF2B5EF4-FFF2-40B4-BE49-F238E27FC236}">
                <a16:creationId xmlns:a16="http://schemas.microsoft.com/office/drawing/2014/main" id="{85BDD0A2-31E2-4752-A13F-372B515B346A}"/>
              </a:ext>
            </a:extLst>
          </p:cNvPr>
          <p:cNvSpPr>
            <a:spLocks noGrp="1"/>
          </p:cNvSpPr>
          <p:nvPr>
            <p:ph idx="1"/>
          </p:nvPr>
        </p:nvSpPr>
        <p:spPr/>
        <p:txBody>
          <a:bodyPr/>
          <a:lstStyle/>
          <a:p>
            <a:pPr marL="0" indent="0">
              <a:buNone/>
            </a:pPr>
            <a:r>
              <a:rPr lang="en-IN" b="1" dirty="0"/>
              <a:t>for</a:t>
            </a:r>
            <a:r>
              <a:rPr lang="en-IN" dirty="0"/>
              <a:t>(</a:t>
            </a:r>
            <a:r>
              <a:rPr lang="en-IN" dirty="0" err="1"/>
              <a:t>i</a:t>
            </a:r>
            <a:r>
              <a:rPr lang="en-IN" dirty="0"/>
              <a:t> </a:t>
            </a:r>
            <a:r>
              <a:rPr lang="en-IN" b="1" dirty="0"/>
              <a:t>in </a:t>
            </a:r>
            <a:r>
              <a:rPr lang="en-IN" dirty="0"/>
              <a:t>1:100) {</a:t>
            </a:r>
          </a:p>
          <a:p>
            <a:pPr marL="0" indent="0">
              <a:buNone/>
            </a:pPr>
            <a:r>
              <a:rPr lang="en-IN" b="1" dirty="0"/>
              <a:t>if</a:t>
            </a:r>
            <a:r>
              <a:rPr lang="en-IN" dirty="0"/>
              <a:t>(</a:t>
            </a:r>
            <a:r>
              <a:rPr lang="en-IN" dirty="0" err="1"/>
              <a:t>i</a:t>
            </a:r>
            <a:r>
              <a:rPr lang="en-IN" dirty="0"/>
              <a:t> &lt;= 20) {</a:t>
            </a:r>
          </a:p>
          <a:p>
            <a:pPr marL="0" indent="0">
              <a:buNone/>
            </a:pPr>
            <a:r>
              <a:rPr lang="en-US" i="1" dirty="0"/>
              <a:t>## Skip the first 20 iterations</a:t>
            </a:r>
          </a:p>
          <a:p>
            <a:pPr marL="0" indent="0">
              <a:buNone/>
            </a:pPr>
            <a:r>
              <a:rPr lang="en-IN" b="1" dirty="0"/>
              <a:t>next</a:t>
            </a:r>
          </a:p>
          <a:p>
            <a:pPr marL="0" indent="0">
              <a:buNone/>
            </a:pPr>
            <a:r>
              <a:rPr lang="en-IN" dirty="0"/>
              <a:t>}</a:t>
            </a:r>
          </a:p>
          <a:p>
            <a:pPr marL="0" indent="0">
              <a:buNone/>
            </a:pPr>
            <a:r>
              <a:rPr lang="en-IN" i="1" dirty="0"/>
              <a:t>## Do something here</a:t>
            </a:r>
          </a:p>
          <a:p>
            <a:pPr marL="0" indent="0">
              <a:buNone/>
            </a:pPr>
            <a:r>
              <a:rPr lang="en-IN" dirty="0"/>
              <a:t>}</a:t>
            </a:r>
          </a:p>
          <a:p>
            <a:endParaRPr lang="en-IN" dirty="0"/>
          </a:p>
        </p:txBody>
      </p:sp>
    </p:spTree>
    <p:extLst>
      <p:ext uri="{BB962C8B-B14F-4D97-AF65-F5344CB8AC3E}">
        <p14:creationId xmlns:p14="http://schemas.microsoft.com/office/powerpoint/2010/main" val="15739242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559E-BBCD-46C1-8378-C40303B10A80}"/>
              </a:ext>
            </a:extLst>
          </p:cNvPr>
          <p:cNvSpPr>
            <a:spLocks noGrp="1"/>
          </p:cNvSpPr>
          <p:nvPr>
            <p:ph type="title"/>
          </p:nvPr>
        </p:nvSpPr>
        <p:spPr/>
        <p:txBody>
          <a:bodyPr/>
          <a:lstStyle/>
          <a:p>
            <a:r>
              <a:rPr lang="en-IN" dirty="0"/>
              <a:t>Generating Random Numbers</a:t>
            </a:r>
          </a:p>
        </p:txBody>
      </p:sp>
      <p:sp>
        <p:nvSpPr>
          <p:cNvPr id="3" name="Content Placeholder 2">
            <a:extLst>
              <a:ext uri="{FF2B5EF4-FFF2-40B4-BE49-F238E27FC236}">
                <a16:creationId xmlns:a16="http://schemas.microsoft.com/office/drawing/2014/main" id="{2ED75003-89AF-4267-B243-39AB2C033E7F}"/>
              </a:ext>
            </a:extLst>
          </p:cNvPr>
          <p:cNvSpPr>
            <a:spLocks noGrp="1"/>
          </p:cNvSpPr>
          <p:nvPr>
            <p:ph idx="1"/>
          </p:nvPr>
        </p:nvSpPr>
        <p:spPr/>
        <p:txBody>
          <a:bodyPr/>
          <a:lstStyle/>
          <a:p>
            <a:pPr marL="0" indent="0">
              <a:buNone/>
            </a:pPr>
            <a:r>
              <a:rPr lang="en-US" dirty="0"/>
              <a:t>• </a:t>
            </a:r>
            <a:r>
              <a:rPr lang="en-US" dirty="0" err="1"/>
              <a:t>rnorm</a:t>
            </a:r>
            <a:r>
              <a:rPr lang="en-US" dirty="0"/>
              <a:t>: generate random Normal variates with a given mean and standard deviation</a:t>
            </a:r>
          </a:p>
          <a:p>
            <a:pPr marL="0" indent="0">
              <a:buNone/>
            </a:pPr>
            <a:r>
              <a:rPr lang="en-US" dirty="0"/>
              <a:t>• </a:t>
            </a:r>
            <a:r>
              <a:rPr lang="en-US" dirty="0" err="1"/>
              <a:t>dnorm</a:t>
            </a:r>
            <a:r>
              <a:rPr lang="en-US" dirty="0"/>
              <a:t>: evaluate the Normal probability density (with a given mean/SD) at a point (or vector </a:t>
            </a:r>
            <a:r>
              <a:rPr lang="en-IN" dirty="0"/>
              <a:t>of points) </a:t>
            </a:r>
          </a:p>
          <a:p>
            <a:pPr marL="0" indent="0">
              <a:buNone/>
            </a:pPr>
            <a:r>
              <a:rPr lang="en-US" dirty="0"/>
              <a:t>• </a:t>
            </a:r>
            <a:r>
              <a:rPr lang="en-US" dirty="0" err="1"/>
              <a:t>pnorm</a:t>
            </a:r>
            <a:r>
              <a:rPr lang="en-US" dirty="0"/>
              <a:t>: evaluate the cumulative distribution function for a Normal distribution</a:t>
            </a:r>
          </a:p>
          <a:p>
            <a:pPr marL="0" indent="0">
              <a:buNone/>
            </a:pPr>
            <a:r>
              <a:rPr lang="en-US" dirty="0"/>
              <a:t>• </a:t>
            </a:r>
            <a:r>
              <a:rPr lang="en-US" dirty="0" err="1"/>
              <a:t>rpois</a:t>
            </a:r>
            <a:r>
              <a:rPr lang="en-US" dirty="0"/>
              <a:t>: generate random Poisson variates with a given rate</a:t>
            </a:r>
            <a:endParaRPr lang="en-IN" dirty="0"/>
          </a:p>
        </p:txBody>
      </p:sp>
    </p:spTree>
    <p:extLst>
      <p:ext uri="{BB962C8B-B14F-4D97-AF65-F5344CB8AC3E}">
        <p14:creationId xmlns:p14="http://schemas.microsoft.com/office/powerpoint/2010/main" val="115300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31DB-3F35-4894-8E2D-04EE47460D6B}"/>
              </a:ext>
            </a:extLst>
          </p:cNvPr>
          <p:cNvSpPr>
            <a:spLocks noGrp="1"/>
          </p:cNvSpPr>
          <p:nvPr>
            <p:ph type="title"/>
          </p:nvPr>
        </p:nvSpPr>
        <p:spPr/>
        <p:txBody>
          <a:bodyPr/>
          <a:lstStyle/>
          <a:p>
            <a:r>
              <a:rPr lang="en-IN" dirty="0"/>
              <a:t>Availability / Cost</a:t>
            </a:r>
            <a:br>
              <a:rPr lang="en-IN" dirty="0"/>
            </a:br>
            <a:endParaRPr lang="en-IN" dirty="0"/>
          </a:p>
        </p:txBody>
      </p:sp>
      <p:sp>
        <p:nvSpPr>
          <p:cNvPr id="3" name="Content Placeholder 2">
            <a:extLst>
              <a:ext uri="{FF2B5EF4-FFF2-40B4-BE49-F238E27FC236}">
                <a16:creationId xmlns:a16="http://schemas.microsoft.com/office/drawing/2014/main" id="{7BCBC0CB-3ED1-4423-B3C2-0631A0AF5E4A}"/>
              </a:ext>
            </a:extLst>
          </p:cNvPr>
          <p:cNvSpPr>
            <a:spLocks noGrp="1"/>
          </p:cNvSpPr>
          <p:nvPr>
            <p:ph idx="1"/>
          </p:nvPr>
        </p:nvSpPr>
        <p:spPr>
          <a:xfrm>
            <a:off x="838200" y="1542821"/>
            <a:ext cx="10515600" cy="4351338"/>
          </a:xfrm>
        </p:spPr>
        <p:txBody>
          <a:bodyPr>
            <a:normAutofit fontScale="92500" lnSpcReduction="10000"/>
          </a:bodyPr>
          <a:lstStyle/>
          <a:p>
            <a:r>
              <a:rPr lang="en-US" dirty="0"/>
              <a:t>SAS is a commercial software. </a:t>
            </a:r>
          </a:p>
          <a:p>
            <a:r>
              <a:rPr lang="en-US" dirty="0"/>
              <a:t>It is expensive and still beyond reach for most of the professionals (in individual capacity). </a:t>
            </a:r>
          </a:p>
          <a:p>
            <a:r>
              <a:rPr lang="en-US" dirty="0"/>
              <a:t>However, it holds the highest market share in Private Organizations. So, until and unless you are in an Organization which has invested in SAS, it might be difficult to access one. </a:t>
            </a:r>
          </a:p>
          <a:p>
            <a:r>
              <a:rPr lang="en-US" dirty="0"/>
              <a:t>R &amp; Python, on the other hand are completely free. </a:t>
            </a:r>
          </a:p>
          <a:p>
            <a:r>
              <a:rPr lang="en-US" dirty="0"/>
              <a:t>Here are my scores on this parameter:</a:t>
            </a:r>
          </a:p>
          <a:p>
            <a:pPr lvl="1"/>
            <a:r>
              <a:rPr lang="en-US" dirty="0">
                <a:solidFill>
                  <a:srgbClr val="FF0000"/>
                </a:solidFill>
              </a:rPr>
              <a:t>SAS – 3</a:t>
            </a:r>
          </a:p>
          <a:p>
            <a:pPr lvl="1"/>
            <a:r>
              <a:rPr lang="en-US" dirty="0">
                <a:solidFill>
                  <a:srgbClr val="FF0000"/>
                </a:solidFill>
              </a:rPr>
              <a:t>R – 5</a:t>
            </a:r>
          </a:p>
          <a:p>
            <a:pPr lvl="1"/>
            <a:r>
              <a:rPr lang="en-US" dirty="0">
                <a:solidFill>
                  <a:srgbClr val="FF0000"/>
                </a:solidFill>
              </a:rPr>
              <a:t>Python – 5</a:t>
            </a:r>
          </a:p>
          <a:p>
            <a:endParaRPr lang="en-IN" dirty="0"/>
          </a:p>
        </p:txBody>
      </p:sp>
    </p:spTree>
    <p:extLst>
      <p:ext uri="{BB962C8B-B14F-4D97-AF65-F5344CB8AC3E}">
        <p14:creationId xmlns:p14="http://schemas.microsoft.com/office/powerpoint/2010/main" val="93128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91B1-0500-4F61-B794-3A4008FBFB0F}"/>
              </a:ext>
            </a:extLst>
          </p:cNvPr>
          <p:cNvSpPr>
            <a:spLocks noGrp="1"/>
          </p:cNvSpPr>
          <p:nvPr>
            <p:ph type="title"/>
          </p:nvPr>
        </p:nvSpPr>
        <p:spPr/>
        <p:txBody>
          <a:bodyPr/>
          <a:lstStyle/>
          <a:p>
            <a:r>
              <a:rPr lang="en-IN" dirty="0"/>
              <a:t>Ease of Learning</a:t>
            </a:r>
            <a:br>
              <a:rPr lang="en-IN" dirty="0"/>
            </a:br>
            <a:endParaRPr lang="en-IN" dirty="0"/>
          </a:p>
        </p:txBody>
      </p:sp>
      <p:sp>
        <p:nvSpPr>
          <p:cNvPr id="3" name="Content Placeholder 2">
            <a:extLst>
              <a:ext uri="{FF2B5EF4-FFF2-40B4-BE49-F238E27FC236}">
                <a16:creationId xmlns:a16="http://schemas.microsoft.com/office/drawing/2014/main" id="{4E4C6000-69CF-4309-B678-65CAB69378A5}"/>
              </a:ext>
            </a:extLst>
          </p:cNvPr>
          <p:cNvSpPr>
            <a:spLocks noGrp="1"/>
          </p:cNvSpPr>
          <p:nvPr>
            <p:ph idx="1"/>
          </p:nvPr>
        </p:nvSpPr>
        <p:spPr>
          <a:xfrm>
            <a:off x="838200" y="1385740"/>
            <a:ext cx="10515600" cy="5241303"/>
          </a:xfrm>
        </p:spPr>
        <p:txBody>
          <a:bodyPr>
            <a:normAutofit fontScale="77500" lnSpcReduction="20000"/>
          </a:bodyPr>
          <a:lstStyle/>
          <a:p>
            <a:r>
              <a:rPr lang="en-US" dirty="0"/>
              <a:t>SAS is easy to learn and provides easy option (PROC SQL) for people who already know SQL. </a:t>
            </a:r>
          </a:p>
          <a:p>
            <a:r>
              <a:rPr lang="en-US" dirty="0"/>
              <a:t>Even otherwise, it has a good stable GUI interface in its repository. </a:t>
            </a:r>
          </a:p>
          <a:p>
            <a:r>
              <a:rPr lang="en-US" dirty="0"/>
              <a:t>In terms of resources, there are tutorials available on websites of various university and SAS has a comprehensive documentation. </a:t>
            </a:r>
          </a:p>
          <a:p>
            <a:r>
              <a:rPr lang="en-US" dirty="0"/>
              <a:t>There are certifications from SAS training institutes, but they again come at a cost.</a:t>
            </a:r>
          </a:p>
          <a:p>
            <a:r>
              <a:rPr lang="en-US" dirty="0"/>
              <a:t>R has the steepest learning curve among the 3 languages listed here. </a:t>
            </a:r>
          </a:p>
          <a:p>
            <a:r>
              <a:rPr lang="en-US" dirty="0"/>
              <a:t>It requires you to learn and understand coding. </a:t>
            </a:r>
          </a:p>
          <a:p>
            <a:r>
              <a:rPr lang="en-US" dirty="0"/>
              <a:t>R is a low level programming language and hence simple procedures can take longer codes.</a:t>
            </a:r>
          </a:p>
          <a:p>
            <a:r>
              <a:rPr lang="en-US" dirty="0"/>
              <a:t>Python is known for its simplicity in programming world. </a:t>
            </a:r>
          </a:p>
          <a:p>
            <a:r>
              <a:rPr lang="en-US" dirty="0"/>
              <a:t>This remains true for data analysis as well. </a:t>
            </a:r>
          </a:p>
          <a:p>
            <a:r>
              <a:rPr lang="en-US" dirty="0"/>
              <a:t>While there are no widespread GUI interfaces as of now, I am hoping Python notebooks will become more and more mainstream. </a:t>
            </a:r>
          </a:p>
          <a:p>
            <a:r>
              <a:rPr lang="en-US" dirty="0"/>
              <a:t>They provide awesome features for documentation and sharing.</a:t>
            </a:r>
          </a:p>
          <a:p>
            <a:endParaRPr lang="en-IN" dirty="0"/>
          </a:p>
        </p:txBody>
      </p:sp>
      <p:sp>
        <p:nvSpPr>
          <p:cNvPr id="4" name="TextBox 3">
            <a:extLst>
              <a:ext uri="{FF2B5EF4-FFF2-40B4-BE49-F238E27FC236}">
                <a16:creationId xmlns:a16="http://schemas.microsoft.com/office/drawing/2014/main" id="{F54523FD-4620-4CD4-A8D4-C1E341860FCF}"/>
              </a:ext>
            </a:extLst>
          </p:cNvPr>
          <p:cNvSpPr txBox="1"/>
          <p:nvPr/>
        </p:nvSpPr>
        <p:spPr>
          <a:xfrm>
            <a:off x="9461369" y="230957"/>
            <a:ext cx="1365374" cy="1200329"/>
          </a:xfrm>
          <a:prstGeom prst="rect">
            <a:avLst/>
          </a:prstGeom>
          <a:noFill/>
        </p:spPr>
        <p:txBody>
          <a:bodyPr wrap="none" rtlCol="0">
            <a:spAutoFit/>
          </a:bodyPr>
          <a:lstStyle/>
          <a:p>
            <a:r>
              <a:rPr lang="pt-BR" dirty="0">
                <a:solidFill>
                  <a:srgbClr val="FF0000"/>
                </a:solidFill>
              </a:rPr>
              <a:t>SAS – 4.5</a:t>
            </a:r>
          </a:p>
          <a:p>
            <a:r>
              <a:rPr lang="pt-BR" dirty="0">
                <a:solidFill>
                  <a:srgbClr val="FF0000"/>
                </a:solidFill>
              </a:rPr>
              <a:t>R – 2.5</a:t>
            </a:r>
          </a:p>
          <a:p>
            <a:r>
              <a:rPr lang="pt-BR" dirty="0">
                <a:solidFill>
                  <a:srgbClr val="FF0000"/>
                </a:solidFill>
              </a:rPr>
              <a:t>Python – 3.5</a:t>
            </a:r>
          </a:p>
          <a:p>
            <a:endParaRPr lang="en-IN" dirty="0">
              <a:solidFill>
                <a:srgbClr val="FF0000"/>
              </a:solidFill>
            </a:endParaRPr>
          </a:p>
        </p:txBody>
      </p:sp>
    </p:spTree>
    <p:extLst>
      <p:ext uri="{BB962C8B-B14F-4D97-AF65-F5344CB8AC3E}">
        <p14:creationId xmlns:p14="http://schemas.microsoft.com/office/powerpoint/2010/main" val="178518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91B1-0500-4F61-B794-3A4008FBFB0F}"/>
              </a:ext>
            </a:extLst>
          </p:cNvPr>
          <p:cNvSpPr>
            <a:spLocks noGrp="1"/>
          </p:cNvSpPr>
          <p:nvPr>
            <p:ph type="title"/>
          </p:nvPr>
        </p:nvSpPr>
        <p:spPr/>
        <p:txBody>
          <a:bodyPr>
            <a:normAutofit fontScale="90000"/>
          </a:bodyPr>
          <a:lstStyle/>
          <a:p>
            <a:r>
              <a:rPr lang="en-IN" dirty="0"/>
              <a:t>Data Handling Capabilities</a:t>
            </a:r>
            <a:br>
              <a:rPr lang="en-IN" dirty="0"/>
            </a:br>
            <a:br>
              <a:rPr lang="en-IN" dirty="0"/>
            </a:br>
            <a:endParaRPr lang="en-IN" dirty="0"/>
          </a:p>
        </p:txBody>
      </p:sp>
      <p:sp>
        <p:nvSpPr>
          <p:cNvPr id="3" name="Content Placeholder 2">
            <a:extLst>
              <a:ext uri="{FF2B5EF4-FFF2-40B4-BE49-F238E27FC236}">
                <a16:creationId xmlns:a16="http://schemas.microsoft.com/office/drawing/2014/main" id="{4E4C6000-69CF-4309-B678-65CAB69378A5}"/>
              </a:ext>
            </a:extLst>
          </p:cNvPr>
          <p:cNvSpPr>
            <a:spLocks noGrp="1"/>
          </p:cNvSpPr>
          <p:nvPr>
            <p:ph idx="1"/>
          </p:nvPr>
        </p:nvSpPr>
        <p:spPr>
          <a:xfrm>
            <a:off x="838200" y="1385740"/>
            <a:ext cx="10515600" cy="5241303"/>
          </a:xfrm>
        </p:spPr>
        <p:txBody>
          <a:bodyPr>
            <a:normAutofit/>
          </a:bodyPr>
          <a:lstStyle/>
          <a:p>
            <a:r>
              <a:rPr lang="en-US" dirty="0"/>
              <a:t>All three languages have good data handling capabilities and options for parallel computations. </a:t>
            </a:r>
          </a:p>
          <a:p>
            <a:r>
              <a:rPr lang="en-US" dirty="0"/>
              <a:t>This I feel is no longer a big differentiation. </a:t>
            </a:r>
          </a:p>
          <a:p>
            <a:r>
              <a:rPr lang="en-US" dirty="0"/>
              <a:t>They’ve all also brought on Hadoop and Spark integrations, with them also supporting Cloudera and Apache Pig.</a:t>
            </a:r>
          </a:p>
          <a:p>
            <a:pPr lvl="1"/>
            <a:r>
              <a:rPr lang="pt-BR" dirty="0">
                <a:solidFill>
                  <a:srgbClr val="FF0000"/>
                </a:solidFill>
              </a:rPr>
              <a:t>SAS – 4</a:t>
            </a:r>
          </a:p>
          <a:p>
            <a:pPr lvl="1"/>
            <a:r>
              <a:rPr lang="pt-BR" dirty="0">
                <a:solidFill>
                  <a:srgbClr val="FF0000"/>
                </a:solidFill>
              </a:rPr>
              <a:t>R – 4</a:t>
            </a:r>
          </a:p>
          <a:p>
            <a:pPr lvl="1"/>
            <a:r>
              <a:rPr lang="pt-BR" dirty="0">
                <a:solidFill>
                  <a:srgbClr val="FF0000"/>
                </a:solidFill>
              </a:rPr>
              <a:t>Python – 4</a:t>
            </a:r>
          </a:p>
          <a:p>
            <a:endParaRPr lang="en-IN" dirty="0"/>
          </a:p>
        </p:txBody>
      </p:sp>
    </p:spTree>
    <p:extLst>
      <p:ext uri="{BB962C8B-B14F-4D97-AF65-F5344CB8AC3E}">
        <p14:creationId xmlns:p14="http://schemas.microsoft.com/office/powerpoint/2010/main" val="29500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91B1-0500-4F61-B794-3A4008FBFB0F}"/>
              </a:ext>
            </a:extLst>
          </p:cNvPr>
          <p:cNvSpPr>
            <a:spLocks noGrp="1"/>
          </p:cNvSpPr>
          <p:nvPr>
            <p:ph type="title"/>
          </p:nvPr>
        </p:nvSpPr>
        <p:spPr>
          <a:xfrm>
            <a:off x="838200" y="365126"/>
            <a:ext cx="10515600" cy="728384"/>
          </a:xfrm>
        </p:spPr>
        <p:txBody>
          <a:bodyPr>
            <a:normAutofit fontScale="90000"/>
          </a:bodyPr>
          <a:lstStyle/>
          <a:p>
            <a:br>
              <a:rPr lang="en-IN" dirty="0"/>
            </a:br>
            <a:br>
              <a:rPr lang="en-IN" dirty="0"/>
            </a:br>
            <a:br>
              <a:rPr lang="en-IN" dirty="0"/>
            </a:br>
            <a:r>
              <a:rPr lang="en-IN" dirty="0"/>
              <a:t>Graphical Capabilities</a:t>
            </a: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4E4C6000-69CF-4309-B678-65CAB69378A5}"/>
              </a:ext>
            </a:extLst>
          </p:cNvPr>
          <p:cNvSpPr>
            <a:spLocks noGrp="1"/>
          </p:cNvSpPr>
          <p:nvPr>
            <p:ph idx="1"/>
          </p:nvPr>
        </p:nvSpPr>
        <p:spPr>
          <a:xfrm>
            <a:off x="838200" y="1385740"/>
            <a:ext cx="10515600" cy="5241303"/>
          </a:xfrm>
        </p:spPr>
        <p:txBody>
          <a:bodyPr>
            <a:normAutofit lnSpcReduction="10000"/>
          </a:bodyPr>
          <a:lstStyle/>
          <a:p>
            <a:r>
              <a:rPr lang="en-US" dirty="0"/>
              <a:t>SAS has decent functional graphical capabilities. </a:t>
            </a:r>
          </a:p>
          <a:p>
            <a:r>
              <a:rPr lang="en-US" dirty="0"/>
              <a:t>However, it is just functional. </a:t>
            </a:r>
          </a:p>
          <a:p>
            <a:r>
              <a:rPr lang="en-US" dirty="0"/>
              <a:t>Any customization on plots are difficult and requires you to understand intricacies of SAS Graph package.</a:t>
            </a:r>
          </a:p>
          <a:p>
            <a:r>
              <a:rPr lang="en-US" dirty="0"/>
              <a:t>R has highly advanced graphical capabilities along with Python. </a:t>
            </a:r>
          </a:p>
          <a:p>
            <a:r>
              <a:rPr lang="en-US" dirty="0"/>
              <a:t>There are numerous packages which provide you advanced graphical capabilities.</a:t>
            </a:r>
          </a:p>
          <a:p>
            <a:r>
              <a:rPr lang="en-US" dirty="0"/>
              <a:t>With the introduction of </a:t>
            </a:r>
            <a:r>
              <a:rPr lang="en-US" dirty="0" err="1"/>
              <a:t>Plotly</a:t>
            </a:r>
            <a:r>
              <a:rPr lang="en-US" dirty="0"/>
              <a:t> in both the languages now and with Python having Seaborn, making custom plots has never been easier</a:t>
            </a:r>
            <a:r>
              <a:rPr lang="en-US" b="1" dirty="0"/>
              <a:t>.</a:t>
            </a:r>
            <a:endParaRPr lang="en-US" dirty="0"/>
          </a:p>
          <a:p>
            <a:pPr lvl="1"/>
            <a:r>
              <a:rPr lang="pt-BR" dirty="0">
                <a:solidFill>
                  <a:srgbClr val="FF0000"/>
                </a:solidFill>
              </a:rPr>
              <a:t>SAS – 3</a:t>
            </a:r>
          </a:p>
          <a:p>
            <a:pPr lvl="1"/>
            <a:r>
              <a:rPr lang="pt-BR" dirty="0">
                <a:solidFill>
                  <a:srgbClr val="FF0000"/>
                </a:solidFill>
              </a:rPr>
              <a:t>R – 4.5</a:t>
            </a:r>
          </a:p>
          <a:p>
            <a:pPr lvl="1"/>
            <a:r>
              <a:rPr lang="pt-BR" dirty="0">
                <a:solidFill>
                  <a:srgbClr val="FF0000"/>
                </a:solidFill>
              </a:rPr>
              <a:t>Python – 4.5</a:t>
            </a:r>
          </a:p>
          <a:p>
            <a:endParaRPr lang="en-IN" dirty="0"/>
          </a:p>
        </p:txBody>
      </p:sp>
    </p:spTree>
    <p:extLst>
      <p:ext uri="{BB962C8B-B14F-4D97-AF65-F5344CB8AC3E}">
        <p14:creationId xmlns:p14="http://schemas.microsoft.com/office/powerpoint/2010/main" val="3287308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3094</Words>
  <Application>Microsoft Office PowerPoint</Application>
  <PresentationFormat>Widescreen</PresentationFormat>
  <Paragraphs>413</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Wingdings</vt:lpstr>
      <vt:lpstr>Office Theme</vt:lpstr>
      <vt:lpstr>PowerPoint Presentation</vt:lpstr>
      <vt:lpstr>PowerPoint Presentation</vt:lpstr>
      <vt:lpstr>Background </vt:lpstr>
      <vt:lpstr>Background </vt:lpstr>
      <vt:lpstr>Attributes For Comparison </vt:lpstr>
      <vt:lpstr>Availability / Cost </vt:lpstr>
      <vt:lpstr>Ease of Learning </vt:lpstr>
      <vt:lpstr>Data Handling Capabilities  </vt:lpstr>
      <vt:lpstr>   Graphical Capabilities   </vt:lpstr>
      <vt:lpstr>    Advancements in Tool    </vt:lpstr>
      <vt:lpstr>Job Scenario </vt:lpstr>
      <vt:lpstr>Job Scenario </vt:lpstr>
      <vt:lpstr>Job Scenario </vt:lpstr>
      <vt:lpstr>Customer Service Support &amp; Community </vt:lpstr>
      <vt:lpstr>Deep Learning Support </vt:lpstr>
      <vt:lpstr>Here is the final scorecard:</vt:lpstr>
      <vt:lpstr>R History</vt:lpstr>
      <vt:lpstr>R History</vt:lpstr>
      <vt:lpstr>Getting Started with R</vt:lpstr>
      <vt:lpstr>R Nuts and Bolts</vt:lpstr>
      <vt:lpstr>Clear Console</vt:lpstr>
      <vt:lpstr>Auto Evaluation</vt:lpstr>
      <vt:lpstr>Sequence</vt:lpstr>
      <vt:lpstr>R Objects</vt:lpstr>
      <vt:lpstr>Creating Vectors</vt:lpstr>
      <vt:lpstr>Mixing Objects</vt:lpstr>
      <vt:lpstr>Explicit Coercion</vt:lpstr>
      <vt:lpstr>Explicit Coercion</vt:lpstr>
      <vt:lpstr>Matrices</vt:lpstr>
      <vt:lpstr>Matrices</vt:lpstr>
      <vt:lpstr>Matrices</vt:lpstr>
      <vt:lpstr>Lists</vt:lpstr>
      <vt:lpstr>Factors</vt:lpstr>
      <vt:lpstr>Factors</vt:lpstr>
      <vt:lpstr>Missing Values</vt:lpstr>
      <vt:lpstr>Missing Values</vt:lpstr>
      <vt:lpstr>Data Frames</vt:lpstr>
      <vt:lpstr>Data Frames</vt:lpstr>
      <vt:lpstr>Data Frames</vt:lpstr>
      <vt:lpstr>Names</vt:lpstr>
      <vt:lpstr>Using dput() and dump()</vt:lpstr>
      <vt:lpstr>Using dput() and dump()</vt:lpstr>
      <vt:lpstr>Dump</vt:lpstr>
      <vt:lpstr>Binary Formats</vt:lpstr>
      <vt:lpstr>Subsetting a Vector</vt:lpstr>
      <vt:lpstr>Subsetting a Matrix</vt:lpstr>
      <vt:lpstr>Subsetting Lists</vt:lpstr>
      <vt:lpstr>Operations on Dates and Times</vt:lpstr>
      <vt:lpstr>Operations on Dates and Times</vt:lpstr>
      <vt:lpstr>IF ELSE</vt:lpstr>
      <vt:lpstr>For Loop</vt:lpstr>
      <vt:lpstr>Nested For Loops</vt:lpstr>
      <vt:lpstr>While loop</vt:lpstr>
      <vt:lpstr>Repeat Loops</vt:lpstr>
      <vt:lpstr>Next,break</vt:lpstr>
      <vt:lpstr>Next,break</vt:lpstr>
      <vt:lpstr>Generating Random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Parameswari Bala</dc:creator>
  <cp:lastModifiedBy>Parameswari Bala</cp:lastModifiedBy>
  <cp:revision>122</cp:revision>
  <dcterms:created xsi:type="dcterms:W3CDTF">2018-01-16T05:36:36Z</dcterms:created>
  <dcterms:modified xsi:type="dcterms:W3CDTF">2018-01-18T05:51:13Z</dcterms:modified>
</cp:coreProperties>
</file>