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316" r:id="rId5"/>
    <p:sldId id="366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393" r:id="rId21"/>
    <p:sldId id="394" r:id="rId22"/>
    <p:sldId id="392" r:id="rId23"/>
    <p:sldId id="367" r:id="rId24"/>
    <p:sldId id="368" r:id="rId25"/>
    <p:sldId id="389" r:id="rId26"/>
    <p:sldId id="390" r:id="rId27"/>
    <p:sldId id="391" r:id="rId28"/>
    <p:sldId id="388" r:id="rId29"/>
    <p:sldId id="386" r:id="rId30"/>
    <p:sldId id="387" r:id="rId31"/>
    <p:sldId id="383" r:id="rId32"/>
    <p:sldId id="384" r:id="rId33"/>
    <p:sldId id="385" r:id="rId34"/>
    <p:sldId id="382" r:id="rId35"/>
    <p:sldId id="381" r:id="rId36"/>
    <p:sldId id="380" r:id="rId37"/>
    <p:sldId id="379" r:id="rId38"/>
    <p:sldId id="378" r:id="rId39"/>
    <p:sldId id="375" r:id="rId40"/>
    <p:sldId id="377" r:id="rId41"/>
    <p:sldId id="376" r:id="rId42"/>
    <p:sldId id="373" r:id="rId43"/>
    <p:sldId id="374" r:id="rId44"/>
    <p:sldId id="372" r:id="rId45"/>
    <p:sldId id="369" r:id="rId46"/>
    <p:sldId id="371" r:id="rId47"/>
    <p:sldId id="370" r:id="rId48"/>
    <p:sldId id="365" r:id="rId49"/>
    <p:sldId id="339" r:id="rId50"/>
    <p:sldId id="364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0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2222"/>
    <a:srgbClr val="00BBEE"/>
    <a:srgbClr val="7F7F7F"/>
    <a:srgbClr val="666666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8333" autoAdjust="0"/>
  </p:normalViewPr>
  <p:slideViewPr>
    <p:cSldViewPr snapToObjects="1" showGuides="1">
      <p:cViewPr varScale="1">
        <p:scale>
          <a:sx n="82" d="100"/>
          <a:sy n="82" d="100"/>
        </p:scale>
        <p:origin x="1502" y="77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0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2022-02-01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44531"/>
            <a:ext cx="4811856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227498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94652" y="170122"/>
            <a:ext cx="1535846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42376" y="195281"/>
            <a:ext cx="2191150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9368" y="3429000"/>
            <a:ext cx="4114286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18677" y="3062745"/>
            <a:ext cx="2447619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689478"/>
            <a:ext cx="5485715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584716"/>
            <a:ext cx="5485715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5212" y="3953896"/>
            <a:ext cx="3657143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Image result for  Design Pattern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9" b="45532"/>
          <a:stretch/>
        </p:blipFill>
        <p:spPr bwMode="auto">
          <a:xfrm>
            <a:off x="7349273" y="288025"/>
            <a:ext cx="10636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Image result for  Design Pattern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9" b="45532"/>
          <a:stretch/>
        </p:blipFill>
        <p:spPr bwMode="auto">
          <a:xfrm>
            <a:off x="7349273" y="288025"/>
            <a:ext cx="10636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Image result for  Design Pattern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9" b="45532"/>
          <a:stretch/>
        </p:blipFill>
        <p:spPr bwMode="auto">
          <a:xfrm>
            <a:off x="7349273" y="288025"/>
            <a:ext cx="10636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Image result for  Design Pattern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9" b="45532"/>
          <a:stretch/>
        </p:blipFill>
        <p:spPr bwMode="auto">
          <a:xfrm>
            <a:off x="7349273" y="288025"/>
            <a:ext cx="10636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Image result for  Design Pattern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9" b="45532"/>
          <a:stretch/>
        </p:blipFill>
        <p:spPr bwMode="auto">
          <a:xfrm>
            <a:off x="7349273" y="288025"/>
            <a:ext cx="10636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57" r:id="rId11"/>
    <p:sldLayoutId id="2147483658" r:id="rId12"/>
    <p:sldLayoutId id="2147483659" r:id="rId13"/>
    <p:sldLayoutId id="2147483663" r:id="rId14"/>
    <p:sldLayoutId id="2147483662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Banking_System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eTfPiHhee8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cesson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welcome-to-coggle-3-600-200k.webm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meister.com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works.com/yed-live/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FJf1NNmcyY&amp;feature=youtu.be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ero_compressed.mp4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5408612" cy="1854206"/>
          </a:xfrm>
        </p:spPr>
        <p:txBody>
          <a:bodyPr/>
          <a:lstStyle/>
          <a:p>
            <a:r>
              <a:rPr lang="en-US" dirty="0"/>
              <a:t>Software Diagrams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Parameswari </a:t>
            </a:r>
            <a:r>
              <a:rPr lang="en-US" dirty="0" err="1"/>
              <a:t>Ettiappan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7410" name="Picture 2" descr="Database Backup State Machine Diagram">
            <a:extLst>
              <a:ext uri="{FF2B5EF4-FFF2-40B4-BE49-F238E27FC236}">
                <a16:creationId xmlns:a16="http://schemas.microsoft.com/office/drawing/2014/main" id="{0D14D043-D8DC-44C6-8F88-5D307E80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7"/>
            <a:ext cx="9144000" cy="57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8434" name="Picture 2" descr="Business Workflow  Diagram">
            <a:extLst>
              <a:ext uri="{FF2B5EF4-FFF2-40B4-BE49-F238E27FC236}">
                <a16:creationId xmlns:a16="http://schemas.microsoft.com/office/drawing/2014/main" id="{969AFD93-86FB-4E1F-B03E-41C48E11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53451" cy="547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6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9458" name="Picture 2" descr="Deployment Diagram">
            <a:extLst>
              <a:ext uri="{FF2B5EF4-FFF2-40B4-BE49-F238E27FC236}">
                <a16:creationId xmlns:a16="http://schemas.microsoft.com/office/drawing/2014/main" id="{7F02BC1A-791E-48AA-8358-7524527E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44765" cy="541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8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20482" name="Picture 2" descr="Deployment Diagram">
            <a:extLst>
              <a:ext uri="{FF2B5EF4-FFF2-40B4-BE49-F238E27FC236}">
                <a16:creationId xmlns:a16="http://schemas.microsoft.com/office/drawing/2014/main" id="{22FB29B1-844B-45A3-9B0E-3A45FE85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7" y="1340963"/>
            <a:ext cx="838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3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21506" name="Picture 2" descr="SwimLane Diagram IT HELP desk">
            <a:extLst>
              <a:ext uri="{FF2B5EF4-FFF2-40B4-BE49-F238E27FC236}">
                <a16:creationId xmlns:a16="http://schemas.microsoft.com/office/drawing/2014/main" id="{44A134AA-170D-49A5-9BC1-7B42BEF2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22" y="1253865"/>
            <a:ext cx="9144000" cy="5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8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22530" name="Picture 2" descr="Network Diagram">
            <a:extLst>
              <a:ext uri="{FF2B5EF4-FFF2-40B4-BE49-F238E27FC236}">
                <a16:creationId xmlns:a16="http://schemas.microsoft.com/office/drawing/2014/main" id="{8155B2DC-CD96-4DF4-A7B3-F055C0D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2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23554" name="Picture 2" descr="Network Diagram">
            <a:extLst>
              <a:ext uri="{FF2B5EF4-FFF2-40B4-BE49-F238E27FC236}">
                <a16:creationId xmlns:a16="http://schemas.microsoft.com/office/drawing/2014/main" id="{06148970-0609-4D26-830F-843B59C8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6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68AEA-5D64-4D59-84C8-85239E62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Engineering</a:t>
            </a:r>
          </a:p>
        </p:txBody>
      </p:sp>
      <p:pic>
        <p:nvPicPr>
          <p:cNvPr id="8194" name="Picture 2" descr="benefits-business-strategy">
            <a:extLst>
              <a:ext uri="{FF2B5EF4-FFF2-40B4-BE49-F238E27FC236}">
                <a16:creationId xmlns:a16="http://schemas.microsoft.com/office/drawing/2014/main" id="{D10C8DFF-C9F0-4913-BABD-BC867634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0" y="2209800"/>
            <a:ext cx="881261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510A7-28C8-4B64-BD27-B570C0F060FF}"/>
              </a:ext>
            </a:extLst>
          </p:cNvPr>
          <p:cNvSpPr txBox="1"/>
          <p:nvPr/>
        </p:nvSpPr>
        <p:spPr>
          <a:xfrm>
            <a:off x="2667000" y="160020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>
                <a:solidFill>
                  <a:srgbClr val="FF0000"/>
                </a:solidFill>
              </a:rPr>
              <a:t>Magicdraw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7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68AEA-5D64-4D59-84C8-85239E62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Engineering</a:t>
            </a:r>
          </a:p>
        </p:txBody>
      </p:sp>
      <p:pic>
        <p:nvPicPr>
          <p:cNvPr id="9218" name="Picture 2" descr="uml-developement-process">
            <a:extLst>
              <a:ext uri="{FF2B5EF4-FFF2-40B4-BE49-F238E27FC236}">
                <a16:creationId xmlns:a16="http://schemas.microsoft.com/office/drawing/2014/main" id="{ED91998D-ACE2-40CF-9E68-42C30A33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934200" cy="46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7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AAAC31-DE5B-4682-9FA0-C7DE5FFD23B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Models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EB5877-65D1-464E-8C39-0A9839B8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Case Study</a:t>
            </a:r>
          </a:p>
        </p:txBody>
      </p:sp>
    </p:spTree>
    <p:extLst>
      <p:ext uri="{BB962C8B-B14F-4D97-AF65-F5344CB8AC3E}">
        <p14:creationId xmlns:p14="http://schemas.microsoft.com/office/powerpoint/2010/main" val="236296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57070-15BB-4450-889C-A3B5AA8BE9F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Software Modeling Diagrams and Tools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831C4B-D945-4D98-872C-336C24DB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7298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54593A-3317-489E-A264-D2149D082A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Draw.io</a:t>
            </a: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Gliffy</a:t>
            </a:r>
            <a:endParaRPr lang="en-IN" b="1" i="0" dirty="0">
              <a:solidFill>
                <a:srgbClr val="262524"/>
              </a:solidFill>
              <a:effectLst/>
              <a:latin typeface="Geekflare"/>
            </a:endParaRP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Edraw</a:t>
            </a:r>
            <a:r>
              <a:rPr lang="en-IN" b="1" i="0" dirty="0">
                <a:solidFill>
                  <a:srgbClr val="262524"/>
                </a:solidFill>
                <a:effectLst/>
                <a:latin typeface="Geekflare"/>
              </a:rPr>
              <a:t> Max</a:t>
            </a:r>
            <a:endParaRPr lang="en-IN" b="1" dirty="0">
              <a:solidFill>
                <a:srgbClr val="262524"/>
              </a:solidFill>
              <a:latin typeface="Geekflare"/>
            </a:endParaRP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Cacoo</a:t>
            </a:r>
            <a:endParaRPr lang="en-IN" b="1" i="0" dirty="0">
              <a:solidFill>
                <a:srgbClr val="262524"/>
              </a:solidFill>
              <a:effectLst/>
              <a:latin typeface="Geekflare"/>
            </a:endParaRP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ProcessOn</a:t>
            </a:r>
            <a:endParaRPr lang="en-IN" b="1" dirty="0">
              <a:solidFill>
                <a:srgbClr val="262524"/>
              </a:solidFill>
              <a:latin typeface="Geekflare"/>
            </a:endParaRP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Lucidchart</a:t>
            </a:r>
            <a:endParaRPr lang="en-IN" b="1" i="0" dirty="0">
              <a:solidFill>
                <a:srgbClr val="262524"/>
              </a:solidFill>
              <a:effectLst/>
              <a:latin typeface="Geekflare"/>
            </a:endParaRP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Creately</a:t>
            </a:r>
            <a:endParaRPr lang="en-IN" b="1" dirty="0">
              <a:solidFill>
                <a:srgbClr val="262524"/>
              </a:solidFill>
              <a:latin typeface="Geekflare"/>
            </a:endParaRP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Coggle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CD089-7EC0-4F79-9287-57155E4D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</a:t>
            </a:r>
          </a:p>
        </p:txBody>
      </p:sp>
    </p:spTree>
    <p:extLst>
      <p:ext uri="{BB962C8B-B14F-4D97-AF65-F5344CB8AC3E}">
        <p14:creationId xmlns:p14="http://schemas.microsoft.com/office/powerpoint/2010/main" val="31334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54593A-3317-489E-A264-D2149D082AD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 err="1"/>
              <a:t>Mindmeister</a:t>
            </a:r>
            <a:endParaRPr lang="en-IN" dirty="0"/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yED</a:t>
            </a:r>
            <a:endParaRPr lang="en-IN" b="1" i="0" dirty="0">
              <a:solidFill>
                <a:srgbClr val="262524"/>
              </a:solidFill>
              <a:effectLst/>
              <a:latin typeface="Geekflare"/>
            </a:endParaRP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SmartDraw</a:t>
            </a:r>
            <a:endParaRPr lang="en-IN" b="1" dirty="0">
              <a:solidFill>
                <a:srgbClr val="262524"/>
              </a:solidFill>
              <a:latin typeface="Geekflare"/>
            </a:endParaRPr>
          </a:p>
          <a:p>
            <a:r>
              <a:rPr lang="en-IN" b="1" i="0" dirty="0">
                <a:solidFill>
                  <a:srgbClr val="262524"/>
                </a:solidFill>
                <a:effectLst/>
                <a:latin typeface="Geekflare"/>
              </a:rPr>
              <a:t>Visual Paradigm</a:t>
            </a:r>
          </a:p>
          <a:p>
            <a:r>
              <a:rPr lang="en-IN" b="1" i="0" dirty="0" err="1">
                <a:solidFill>
                  <a:srgbClr val="262524"/>
                </a:solidFill>
                <a:effectLst/>
                <a:latin typeface="Geekflare"/>
              </a:rPr>
              <a:t>Terrastruct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FCD089-7EC0-4F79-9287-57155E4D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</a:t>
            </a:r>
          </a:p>
        </p:txBody>
      </p:sp>
    </p:spTree>
    <p:extLst>
      <p:ext uri="{BB962C8B-B14F-4D97-AF65-F5344CB8AC3E}">
        <p14:creationId xmlns:p14="http://schemas.microsoft.com/office/powerpoint/2010/main" val="154023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670341-049C-4B49-960A-606FBF1919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Draw.io helps you to create a flow chart or any diagram with plenty of shapes to correctly visualize your infrastructure.</a:t>
            </a:r>
          </a:p>
          <a:p>
            <a:endParaRPr lang="en-US" dirty="0"/>
          </a:p>
          <a:p>
            <a:r>
              <a:rPr lang="en-US" dirty="0"/>
              <a:t>There are more than 50 pre-defined templates to get you started in various categories.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31C96-1137-4D51-9A16-91E1208A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419347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631C96-1137-4D51-9A16-91E1208A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Draw.io</a:t>
            </a:r>
          </a:p>
        </p:txBody>
      </p:sp>
      <p:pic>
        <p:nvPicPr>
          <p:cNvPr id="6146" name="Picture 2" descr="draw-diagram-type">
            <a:extLst>
              <a:ext uri="{FF2B5EF4-FFF2-40B4-BE49-F238E27FC236}">
                <a16:creationId xmlns:a16="http://schemas.microsoft.com/office/drawing/2014/main" id="{5BDEA0C9-B1E5-4038-948D-C69578CCA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0" b="-1"/>
          <a:stretch/>
        </p:blipFill>
        <p:spPr bwMode="auto">
          <a:xfrm>
            <a:off x="685800" y="1219200"/>
            <a:ext cx="7848600" cy="546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7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631C96-1137-4D51-9A16-91E1208A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Draw.io</a:t>
            </a:r>
          </a:p>
        </p:txBody>
      </p:sp>
      <p:pic>
        <p:nvPicPr>
          <p:cNvPr id="7170" name="Picture 2" descr="draw-save">
            <a:extLst>
              <a:ext uri="{FF2B5EF4-FFF2-40B4-BE49-F238E27FC236}">
                <a16:creationId xmlns:a16="http://schemas.microsoft.com/office/drawing/2014/main" id="{1A7CF8FD-61E8-4AE8-8419-4ED78B01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8263"/>
            <a:ext cx="36004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raw-select-device">
            <a:extLst>
              <a:ext uri="{FF2B5EF4-FFF2-40B4-BE49-F238E27FC236}">
                <a16:creationId xmlns:a16="http://schemas.microsoft.com/office/drawing/2014/main" id="{BFD58E42-347F-46D9-B235-80D255C1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1170"/>
            <a:ext cx="37719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3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E0A7C3-5EA6-4AE2-AFE8-2985E3FE3E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Gliffy</a:t>
            </a:r>
            <a:r>
              <a:rPr lang="en-US" dirty="0"/>
              <a:t> is a fantastic drawing tool, which helps you create multiple types of a diagram like Flow Chart, Org Chart, Venn Diagram, Wireframe, </a:t>
            </a:r>
            <a:r>
              <a:rPr lang="en-US" dirty="0" err="1"/>
              <a:t>Mindmap</a:t>
            </a:r>
            <a:r>
              <a:rPr lang="en-US" dirty="0"/>
              <a:t>, Network design, etc. </a:t>
            </a:r>
          </a:p>
          <a:p>
            <a:r>
              <a:rPr lang="en-US" dirty="0"/>
              <a:t>The user interface is similar to Draw.io. However, I see more shapes in color, which is very handy and looks attractive.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13E6A-7A9B-4A3E-8199-E3462FEF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Gliffy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33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8C8289-B699-461F-86B1-2216CC897C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Trusted by companies like Samsung, Dell, and IBM, </a:t>
            </a:r>
            <a:r>
              <a:rPr lang="en-US" dirty="0" err="1"/>
              <a:t>Edraw</a:t>
            </a:r>
            <a:r>
              <a:rPr lang="en-US" dirty="0"/>
              <a:t> Max can help you create visual-presentation in literally minutes. </a:t>
            </a:r>
          </a:p>
          <a:p>
            <a:r>
              <a:rPr lang="en-US" dirty="0"/>
              <a:t>Just choose a visualization element and then add your data via spreadsheets or their simple sidebar. </a:t>
            </a:r>
          </a:p>
          <a:p>
            <a:r>
              <a:rPr lang="en-US" dirty="0"/>
              <a:t>Once you’re done, you can share it on social media or add them to your documents, slides, or website.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024D5-0962-4830-9FFA-B792D24A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Edraw</a:t>
            </a:r>
            <a:r>
              <a:rPr lang="en-IN" dirty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2517908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8C8289-B699-461F-86B1-2216CC897C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have over 1,000 templates in different areas, like: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Infographic</a:t>
            </a:r>
          </a:p>
          <a:p>
            <a:r>
              <a:rPr lang="en-US" dirty="0"/>
              <a:t>Brochure</a:t>
            </a:r>
          </a:p>
          <a:p>
            <a:r>
              <a:rPr lang="en-US" dirty="0"/>
              <a:t>Network visualization</a:t>
            </a:r>
          </a:p>
          <a:p>
            <a:r>
              <a:rPr lang="en-US" dirty="0"/>
              <a:t>Floor plan</a:t>
            </a:r>
          </a:p>
          <a:p>
            <a:r>
              <a:rPr lang="en-US" dirty="0"/>
              <a:t>Engineering plan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024D5-0962-4830-9FFA-B792D24A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Edraw</a:t>
            </a:r>
            <a:r>
              <a:rPr lang="en-IN" dirty="0"/>
              <a:t> Max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D34054CC-AD6C-4483-8547-EFC045924DB5}"/>
              </a:ext>
            </a:extLst>
          </p:cNvPr>
          <p:cNvSpPr txBox="1"/>
          <p:nvPr/>
        </p:nvSpPr>
        <p:spPr>
          <a:xfrm>
            <a:off x="3581400" y="3054111"/>
            <a:ext cx="458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https://youtu.be/neTfPiHhee8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6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2C2AAE-103D-48A5-85CA-FB69AAFDD47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Cacoo</a:t>
            </a:r>
            <a:r>
              <a:rPr lang="en-US" dirty="0"/>
              <a:t> is fantastic if you are looking for real-time collaboration with drag-n-drop, grids, and revision history. It allows you to create 25 sheets with a free plan and can export in PNG format.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08401E-76BB-4878-A491-436E3143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Cacoo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01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8401E-76BB-4878-A491-436E3143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Cacoo</a:t>
            </a:r>
            <a:endParaRPr lang="en-IN" dirty="0"/>
          </a:p>
        </p:txBody>
      </p:sp>
      <p:pic>
        <p:nvPicPr>
          <p:cNvPr id="4098" name="Picture 2" descr="cacoo">
            <a:extLst>
              <a:ext uri="{FF2B5EF4-FFF2-40B4-BE49-F238E27FC236}">
                <a16:creationId xmlns:a16="http://schemas.microsoft.com/office/drawing/2014/main" id="{67722582-6C65-4073-B92C-19827345F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78"/>
          <a:stretch/>
        </p:blipFill>
        <p:spPr bwMode="auto">
          <a:xfrm>
            <a:off x="762000" y="1295400"/>
            <a:ext cx="7467600" cy="53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0242" name="Picture 2" descr="Different types of diagrams in software">
            <a:extLst>
              <a:ext uri="{FF2B5EF4-FFF2-40B4-BE49-F238E27FC236}">
                <a16:creationId xmlns:a16="http://schemas.microsoft.com/office/drawing/2014/main" id="{EEAC040B-0F02-4801-A379-BCF0AF7D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9451"/>
            <a:ext cx="7006565" cy="52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614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8401E-76BB-4878-A491-436E3143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Cacoo</a:t>
            </a:r>
            <a:endParaRPr lang="en-IN" dirty="0"/>
          </a:p>
        </p:txBody>
      </p:sp>
      <p:pic>
        <p:nvPicPr>
          <p:cNvPr id="5122" name="Picture 2" descr="cacoo">
            <a:extLst>
              <a:ext uri="{FF2B5EF4-FFF2-40B4-BE49-F238E27FC236}">
                <a16:creationId xmlns:a16="http://schemas.microsoft.com/office/drawing/2014/main" id="{EB7EBA0B-B8AD-4FBA-980B-8BC34E2B1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44"/>
          <a:stretch/>
        </p:blipFill>
        <p:spPr bwMode="auto">
          <a:xfrm>
            <a:off x="461035" y="2209800"/>
            <a:ext cx="8020844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80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40106-E7E3-49C1-9B6D-F0B0BF5244F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en-US" b="0" i="0" u="none" strike="noStrike" dirty="0" err="1">
                <a:solidFill>
                  <a:srgbClr val="FF4E00"/>
                </a:solidFill>
                <a:effectLst/>
                <a:latin typeface="Geekflare"/>
                <a:hlinkClick r:id="rId2"/>
              </a:rPr>
              <a:t>ProcessOn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another flexible online tool to help you with creating UI Mockups, Mind Maps, Flowcharts, and UML.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50A9B-F9DD-4314-911C-AC54606F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ProcessOn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4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97F437-1547-4424-8E08-FE2368D6003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Lucidchart</a:t>
            </a:r>
            <a:r>
              <a:rPr lang="en-US" dirty="0"/>
              <a:t> is freemium, and the free plan comes with basic functionality but good to start with.</a:t>
            </a:r>
          </a:p>
          <a:p>
            <a:r>
              <a:rPr lang="en-US" dirty="0"/>
              <a:t>You can select from more than 100 premade templates in the following categories.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Network infrastructure</a:t>
            </a:r>
          </a:p>
          <a:p>
            <a:r>
              <a:rPr lang="en-US" dirty="0" err="1"/>
              <a:t>Mindmap</a:t>
            </a:r>
            <a:endParaRPr lang="en-US" dirty="0"/>
          </a:p>
          <a:p>
            <a:r>
              <a:rPr lang="en-US" dirty="0"/>
              <a:t>Engineering</a:t>
            </a:r>
          </a:p>
          <a:p>
            <a:r>
              <a:rPr lang="en-US" dirty="0"/>
              <a:t>Business analysis</a:t>
            </a:r>
          </a:p>
          <a:p>
            <a:r>
              <a:rPr lang="en-US" dirty="0"/>
              <a:t>Sitemap</a:t>
            </a:r>
          </a:p>
          <a:p>
            <a:r>
              <a:rPr lang="en-US" dirty="0"/>
              <a:t>Org chart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Wireframe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F7C57-C59E-412F-89F1-7BF9EAAF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Lucidchart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803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71D09E-2754-431C-ACB7-F63BA7A5E3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2962275"/>
          </a:xfrm>
        </p:spPr>
        <p:txBody>
          <a:bodyPr/>
          <a:lstStyle/>
          <a:p>
            <a:r>
              <a:rPr lang="en-US" dirty="0"/>
              <a:t>You can create one project and five diagrams in a free account with </a:t>
            </a:r>
            <a:r>
              <a:rPr lang="en-US" dirty="0" err="1"/>
              <a:t>Creately</a:t>
            </a:r>
            <a:r>
              <a:rPr lang="en-US" dirty="0"/>
              <a:t>. </a:t>
            </a:r>
            <a:r>
              <a:rPr lang="en-US" dirty="0" err="1"/>
              <a:t>Creately</a:t>
            </a:r>
            <a:r>
              <a:rPr lang="en-US" dirty="0"/>
              <a:t> let you draw a flowchart, organizational chart, wireframe, network diagram, infographics, and much more.</a:t>
            </a:r>
          </a:p>
          <a:p>
            <a:r>
              <a:rPr lang="en-US" dirty="0"/>
              <a:t>It’s a complete drag-n-drop, so creating an infrastructure diagram or flowchart is easy.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11B112-C2AF-4131-8847-6F86F15B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Creately</a:t>
            </a:r>
            <a:endParaRPr lang="en-IN" dirty="0"/>
          </a:p>
        </p:txBody>
      </p:sp>
      <p:pic>
        <p:nvPicPr>
          <p:cNvPr id="3074" name="Picture 2" descr="creately-1">
            <a:extLst>
              <a:ext uri="{FF2B5EF4-FFF2-40B4-BE49-F238E27FC236}">
                <a16:creationId xmlns:a16="http://schemas.microsoft.com/office/drawing/2014/main" id="{C85F074B-8575-4CB2-9ABE-1C42AE09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5" y="4343400"/>
            <a:ext cx="8572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24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92D114-70C7-4A76-A89A-4CAE8EB766F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 together with your team to create a flowchart and mind maps using </a:t>
            </a:r>
            <a:r>
              <a:rPr lang="en-US" dirty="0" err="1"/>
              <a:t>Coggle</a:t>
            </a:r>
            <a:r>
              <a:rPr lang="en-US" dirty="0"/>
              <a:t>. Some of the features are as follows.</a:t>
            </a:r>
          </a:p>
          <a:p>
            <a:r>
              <a:rPr lang="en-US" dirty="0"/>
              <a:t>Add multiple starting points to the diagram</a:t>
            </a:r>
          </a:p>
          <a:p>
            <a:r>
              <a:rPr lang="en-US" dirty="0"/>
              <a:t>Upload custom images</a:t>
            </a:r>
          </a:p>
          <a:p>
            <a:r>
              <a:rPr lang="en-US" dirty="0"/>
              <a:t>Annotate text or image</a:t>
            </a:r>
          </a:p>
          <a:p>
            <a:r>
              <a:rPr lang="en-US" dirty="0"/>
              <a:t>Numerous shapes and design elements</a:t>
            </a:r>
          </a:p>
          <a:p>
            <a:r>
              <a:rPr lang="en-US" dirty="0"/>
              <a:t>Once you are happy with your diagram, you can download them as PDF or image files. And, also export as .mm or Visio files.</a:t>
            </a:r>
          </a:p>
          <a:p>
            <a:r>
              <a:rPr lang="en-US" dirty="0">
                <a:hlinkClick r:id="rId2" action="ppaction://hlinkfile"/>
              </a:rPr>
              <a:t>Demo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34CD9C-7ACC-4044-A26F-F08838BD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Coggle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084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E3C66-E1E1-4D79-9F67-EEC2E8C5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Mindmeister</a:t>
            </a:r>
            <a:endParaRPr lang="en-IN" dirty="0"/>
          </a:p>
        </p:txBody>
      </p:sp>
      <p:pic>
        <p:nvPicPr>
          <p:cNvPr id="2050" name="Picture 2" descr="mindmeister">
            <a:extLst>
              <a:ext uri="{FF2B5EF4-FFF2-40B4-BE49-F238E27FC236}">
                <a16:creationId xmlns:a16="http://schemas.microsoft.com/office/drawing/2014/main" id="{5089EA69-251F-4722-948A-8F75222A7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1" y="2438400"/>
            <a:ext cx="838679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78CEE-D595-43B3-AD30-D8EE58D88C5E}"/>
              </a:ext>
            </a:extLst>
          </p:cNvPr>
          <p:cNvSpPr txBox="1"/>
          <p:nvPr/>
        </p:nvSpPr>
        <p:spPr>
          <a:xfrm>
            <a:off x="376618" y="1295400"/>
            <a:ext cx="8375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 err="1">
                <a:solidFill>
                  <a:srgbClr val="FF4E00"/>
                </a:solidFill>
                <a:effectLst/>
                <a:latin typeface="Geekflare"/>
                <a:hlinkClick r:id="rId3"/>
              </a:rPr>
              <a:t>Mindmeister</a:t>
            </a:r>
            <a:r>
              <a:rPr lang="en-US" sz="2400" b="0" i="0" dirty="0">
                <a:solidFill>
                  <a:srgbClr val="262524"/>
                </a:solidFill>
                <a:effectLst/>
                <a:latin typeface="Geekflare"/>
              </a:rPr>
              <a:t> for brainstorming, project planning, knowledge management, idea management, notes taking, and more.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892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A725C-D8D3-48F4-AC0A-94F809A1A21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Add your branding color palette</a:t>
            </a:r>
          </a:p>
          <a:p>
            <a:r>
              <a:rPr lang="en-US" dirty="0"/>
              <a:t>Add custom data</a:t>
            </a:r>
          </a:p>
          <a:p>
            <a:r>
              <a:rPr lang="en-US" dirty="0"/>
              <a:t>Share with others</a:t>
            </a:r>
          </a:p>
          <a:p>
            <a:r>
              <a:rPr lang="en-US" dirty="0"/>
              <a:t>UML diagram editor</a:t>
            </a:r>
          </a:p>
          <a:p>
            <a:r>
              <a:rPr lang="en-US" dirty="0"/>
              <a:t>Graph structure grouping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6744E6-7754-4B00-8BDB-D11A493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yED</a:t>
            </a:r>
            <a:endParaRPr lang="en-IN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D48036A-510A-4703-925A-15501622AC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57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6744E6-7754-4B00-8BDB-D11A493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yED</a:t>
            </a:r>
            <a:endParaRPr lang="en-IN" dirty="0"/>
          </a:p>
        </p:txBody>
      </p:sp>
      <p:pic>
        <p:nvPicPr>
          <p:cNvPr id="1026" name="Picture 2" descr="yedlive">
            <a:extLst>
              <a:ext uri="{FF2B5EF4-FFF2-40B4-BE49-F238E27FC236}">
                <a16:creationId xmlns:a16="http://schemas.microsoft.com/office/drawing/2014/main" id="{206DD7A3-5369-4E5E-B5BC-9D5B2690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9" y="1436016"/>
            <a:ext cx="8413357" cy="50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117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E1F934-39F9-428F-8EAD-E5C8BE0344F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https://www.yworks.com/yed-live/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6744E6-7754-4B00-8BDB-D11A493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791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F4A6A-C259-4C89-B9C5-CE52595A76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thousands of templates, tools, and symbols, </a:t>
            </a:r>
            <a:r>
              <a:rPr lang="en-US" dirty="0" err="1"/>
              <a:t>SmartDraw</a:t>
            </a:r>
            <a:r>
              <a:rPr lang="en-US" dirty="0"/>
              <a:t> should definitely be in your radar of consideration. You can create enormous amounts of elements, like:</a:t>
            </a:r>
          </a:p>
          <a:p>
            <a:r>
              <a:rPr lang="en-US" dirty="0"/>
              <a:t>Flowcharts</a:t>
            </a:r>
          </a:p>
          <a:p>
            <a:r>
              <a:rPr lang="en-US" dirty="0"/>
              <a:t>Floor plans</a:t>
            </a:r>
          </a:p>
          <a:p>
            <a:r>
              <a:rPr lang="en-US" dirty="0"/>
              <a:t>Network diagrams</a:t>
            </a:r>
          </a:p>
          <a:p>
            <a:r>
              <a:rPr lang="en-US" dirty="0"/>
              <a:t>Graphs</a:t>
            </a:r>
          </a:p>
          <a:p>
            <a:r>
              <a:rPr lang="en-US" dirty="0"/>
              <a:t>CAD drawings</a:t>
            </a:r>
          </a:p>
          <a:p>
            <a:r>
              <a:rPr lang="en-US" dirty="0"/>
              <a:t>Wireframes</a:t>
            </a:r>
          </a:p>
          <a:p>
            <a:r>
              <a:rPr lang="en-US" dirty="0"/>
              <a:t>And so much more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AEF58-28F8-4801-941F-78846188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SmartDraw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19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1266" name="Picture 2" descr="Class Diagram Diagram">
            <a:extLst>
              <a:ext uri="{FF2B5EF4-FFF2-40B4-BE49-F238E27FC236}">
                <a16:creationId xmlns:a16="http://schemas.microsoft.com/office/drawing/2014/main" id="{5F995525-7DD6-4113-908E-98C36532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3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75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4AEF58-28F8-4801-941F-78846188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SmartDraw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EC91B-A4B3-47A1-9349-5616266BE737}"/>
              </a:ext>
            </a:extLst>
          </p:cNvPr>
          <p:cNvSpPr txBox="1"/>
          <p:nvPr/>
        </p:nvSpPr>
        <p:spPr>
          <a:xfrm>
            <a:off x="592318" y="2590800"/>
            <a:ext cx="7789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https://www.youtube.com/watch?v=0FJf1NNmcyY&amp;feature=youtu.be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90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08DD88-B5D5-47B1-827D-278A05BE01B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You can collaborate with your team members and build projects under one workplace. </a:t>
            </a:r>
          </a:p>
          <a:p>
            <a:r>
              <a:rPr lang="en-US" dirty="0"/>
              <a:t>Either start from scratch or select from a variety of pre-made templates. </a:t>
            </a:r>
          </a:p>
          <a:p>
            <a:r>
              <a:rPr lang="en-US" dirty="0"/>
              <a:t>You also get over 2,000 examples of diagrams, which can help when you’re stuck and need ideas.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DFC70-1CA1-47DE-AE30-D6C459A1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2919499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3BA7B0-4AFA-4E5C-925E-599BDB30072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Terrastruct</a:t>
            </a:r>
            <a:r>
              <a:rPr lang="en-US" dirty="0"/>
              <a:t> lets you express the complexity of your software designs. </a:t>
            </a:r>
          </a:p>
          <a:p>
            <a:r>
              <a:rPr lang="en-US" dirty="0"/>
              <a:t>You can layer your diagrams by the level of abstraction and define scenarios to capture how your system behaves under edge cases. </a:t>
            </a:r>
          </a:p>
          <a:p>
            <a:r>
              <a:rPr lang="en-US" dirty="0"/>
              <a:t>There are integrations with your codebase, the ability to collaborate through comments right on the diagram.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A0D0F-C0D7-4B6E-9A4D-2D9EC46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Terrastruct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760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FA0D0F-C0D7-4B6E-9A4D-2D9EC46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Terrastruct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8B3C5-BA7E-4A84-A993-16B07F4A7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3" t="14418" r="17674" b="5582"/>
          <a:stretch/>
        </p:blipFill>
        <p:spPr>
          <a:xfrm>
            <a:off x="876300" y="1267120"/>
            <a:ext cx="7391400" cy="51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5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17CEE1-641C-4D44-B294-52AB957539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Demo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3ACD85-60E8-42BB-8073-FAF78407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Terrastruct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321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C0EEA-A788-472B-BE62-DAE731CDA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814247"/>
            <a:ext cx="8228013" cy="670326"/>
          </a:xfrm>
        </p:spPr>
        <p:txBody>
          <a:bodyPr/>
          <a:lstStyle/>
          <a:p>
            <a:r>
              <a:rPr lang="en-IN" dirty="0" err="1"/>
              <a:t>EDraw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388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dirty="0"/>
              <a:t>UML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2290" name="Picture 2" descr="Network Diagram">
            <a:extLst>
              <a:ext uri="{FF2B5EF4-FFF2-40B4-BE49-F238E27FC236}">
                <a16:creationId xmlns:a16="http://schemas.microsoft.com/office/drawing/2014/main" id="{A8BC5125-D4B7-4B65-931D-E151EE12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9395"/>
            <a:ext cx="687705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71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3314" name="Picture 2" descr="Basic Activity Diagram">
            <a:extLst>
              <a:ext uri="{FF2B5EF4-FFF2-40B4-BE49-F238E27FC236}">
                <a16:creationId xmlns:a16="http://schemas.microsoft.com/office/drawing/2014/main" id="{25387E67-41BC-4A7E-85D9-9A9B024E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88" y="1295400"/>
            <a:ext cx="6096000" cy="53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2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4338" name="Picture 2" descr="Basic Activity Diagram">
            <a:extLst>
              <a:ext uri="{FF2B5EF4-FFF2-40B4-BE49-F238E27FC236}">
                <a16:creationId xmlns:a16="http://schemas.microsoft.com/office/drawing/2014/main" id="{D1839018-FD08-4F17-96A2-39E35C604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6"/>
          <a:stretch/>
        </p:blipFill>
        <p:spPr bwMode="auto">
          <a:xfrm>
            <a:off x="446895" y="1905000"/>
            <a:ext cx="3348965" cy="415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Basic Activity Diagram">
            <a:extLst>
              <a:ext uri="{FF2B5EF4-FFF2-40B4-BE49-F238E27FC236}">
                <a16:creationId xmlns:a16="http://schemas.microsoft.com/office/drawing/2014/main" id="{F188D88D-AA9B-40F9-B414-431EABF8A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4"/>
          <a:stretch/>
        </p:blipFill>
        <p:spPr bwMode="auto">
          <a:xfrm>
            <a:off x="4800600" y="1905000"/>
            <a:ext cx="3505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61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5362" name="Picture 2" descr="Communication Activity Diagram">
            <a:extLst>
              <a:ext uri="{FF2B5EF4-FFF2-40B4-BE49-F238E27FC236}">
                <a16:creationId xmlns:a16="http://schemas.microsoft.com/office/drawing/2014/main" id="{6ECBD5E9-2E37-4CCF-AD9C-2147928A8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43375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8F6DA-A07E-42C3-B57D-5C902DC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diagrams in software</a:t>
            </a:r>
            <a:endParaRPr lang="en-IN" dirty="0"/>
          </a:p>
        </p:txBody>
      </p:sp>
      <p:pic>
        <p:nvPicPr>
          <p:cNvPr id="16386" name="Picture 2" descr="Basic State Machine Diagram">
            <a:extLst>
              <a:ext uri="{FF2B5EF4-FFF2-40B4-BE49-F238E27FC236}">
                <a16:creationId xmlns:a16="http://schemas.microsoft.com/office/drawing/2014/main" id="{8009779F-7F00-47C7-8F1A-89B0AB16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4" y="1238767"/>
            <a:ext cx="7920965" cy="54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23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SWF Template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14F291-B47C-48A1-B199-EBD0A7B4E780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1C72F5-E8DF-4294-BFF4-1725915F8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Pencils_02_2012</Template>
  <TotalTime>7431</TotalTime>
  <Words>783</Words>
  <Application>Microsoft Office PowerPoint</Application>
  <PresentationFormat>On-screen Show (4:3)</PresentationFormat>
  <Paragraphs>127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Geekflare</vt:lpstr>
      <vt:lpstr>Pencils_02_2012</vt:lpstr>
      <vt:lpstr>PowerPoint Presentation</vt:lpstr>
      <vt:lpstr>Goals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Different types of diagrams in software</vt:lpstr>
      <vt:lpstr>Software Engineering</vt:lpstr>
      <vt:lpstr>Software Engineering</vt:lpstr>
      <vt:lpstr>Banking Case Study</vt:lpstr>
      <vt:lpstr>Tools </vt:lpstr>
      <vt:lpstr>Tools </vt:lpstr>
      <vt:lpstr>Draw.io</vt:lpstr>
      <vt:lpstr>Draw.io</vt:lpstr>
      <vt:lpstr>Draw.io</vt:lpstr>
      <vt:lpstr>Gliffy</vt:lpstr>
      <vt:lpstr>Edraw Max</vt:lpstr>
      <vt:lpstr>Edraw Max</vt:lpstr>
      <vt:lpstr>Cacoo</vt:lpstr>
      <vt:lpstr>Cacoo</vt:lpstr>
      <vt:lpstr>Cacoo</vt:lpstr>
      <vt:lpstr>ProcessOn </vt:lpstr>
      <vt:lpstr>Lucidchart</vt:lpstr>
      <vt:lpstr>Creately</vt:lpstr>
      <vt:lpstr>Coggle</vt:lpstr>
      <vt:lpstr>Mindmeister</vt:lpstr>
      <vt:lpstr>yED</vt:lpstr>
      <vt:lpstr>yED</vt:lpstr>
      <vt:lpstr>yED</vt:lpstr>
      <vt:lpstr>SmartDraw</vt:lpstr>
      <vt:lpstr>SmartDraw</vt:lpstr>
      <vt:lpstr>Visual Paradigm</vt:lpstr>
      <vt:lpstr>Terrastruct</vt:lpstr>
      <vt:lpstr>Terrastruct</vt:lpstr>
      <vt:lpstr>Terrastruct</vt:lpstr>
      <vt:lpstr>PowerPoint Presentation</vt:lpstr>
      <vt:lpstr>PowerPoint Presentation</vt:lpstr>
      <vt:lpstr>Module Summary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erica.l.moeser</dc:creator>
  <dc:description/>
  <cp:lastModifiedBy>Parameswari Ettiappan</cp:lastModifiedBy>
  <cp:revision>1345</cp:revision>
  <dcterms:created xsi:type="dcterms:W3CDTF">2012-03-13T15:47:14Z</dcterms:created>
  <dcterms:modified xsi:type="dcterms:W3CDTF">2022-02-01T08:27:03Z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0x0101003104DE32136F4D4F8B91DE44C434FF89</vt:lpwstr>
  </property>
</Properties>
</file>