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67" r:id="rId5"/>
    <p:sldId id="268" r:id="rId6"/>
    <p:sldId id="283" r:id="rId7"/>
    <p:sldId id="269" r:id="rId8"/>
    <p:sldId id="284" r:id="rId9"/>
    <p:sldId id="271" r:id="rId10"/>
    <p:sldId id="285" r:id="rId11"/>
    <p:sldId id="272" r:id="rId12"/>
    <p:sldId id="286" r:id="rId13"/>
    <p:sldId id="270" r:id="rId14"/>
    <p:sldId id="287" r:id="rId15"/>
    <p:sldId id="273" r:id="rId16"/>
    <p:sldId id="288" r:id="rId17"/>
    <p:sldId id="274" r:id="rId18"/>
    <p:sldId id="289" r:id="rId19"/>
    <p:sldId id="275" r:id="rId20"/>
    <p:sldId id="290" r:id="rId21"/>
    <p:sldId id="276" r:id="rId22"/>
    <p:sldId id="291" r:id="rId23"/>
    <p:sldId id="277" r:id="rId24"/>
    <p:sldId id="292" r:id="rId25"/>
    <p:sldId id="278" r:id="rId26"/>
    <p:sldId id="293" r:id="rId27"/>
    <p:sldId id="279" r:id="rId28"/>
    <p:sldId id="294" r:id="rId29"/>
    <p:sldId id="280" r:id="rId30"/>
    <p:sldId id="295" r:id="rId31"/>
    <p:sldId id="281" r:id="rId32"/>
    <p:sldId id="296" r:id="rId33"/>
    <p:sldId id="282" r:id="rId34"/>
    <p:sldId id="297" r:id="rId35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7" autoAdjust="0"/>
    <p:restoredTop sz="93190" autoAdjust="0"/>
  </p:normalViewPr>
  <p:slideViewPr>
    <p:cSldViewPr>
      <p:cViewPr>
        <p:scale>
          <a:sx n="60" d="100"/>
          <a:sy n="60" d="100"/>
        </p:scale>
        <p:origin x="-1812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2360DBE-8E13-47D2-A642-DF3653E88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44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2E75786-8BCD-482B-8AB0-13CE573FE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89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A5FC00-5B2F-4699-9E1A-ED11BCD4831E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22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ll three"/>
          <p:cNvPicPr>
            <a:picLocks noChangeAspect="1" noChangeArrowheads="1"/>
          </p:cNvPicPr>
          <p:nvPr userDrawn="1"/>
        </p:nvPicPr>
        <p:blipFill>
          <a:blip r:embed="rId2" cstate="print"/>
          <a:srcRect t="47652" b="18791"/>
          <a:stretch>
            <a:fillRect/>
          </a:stretch>
        </p:blipFill>
        <p:spPr bwMode="auto">
          <a:xfrm>
            <a:off x="0" y="0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CL Logo"/>
          <p:cNvPicPr>
            <a:picLocks noChangeAspect="1" noChangeArrowheads="1"/>
          </p:cNvPicPr>
          <p:nvPr userDrawn="1"/>
        </p:nvPicPr>
        <p:blipFill>
          <a:blip r:embed="rId3" cstate="print"/>
          <a:srcRect t="25212" b="28896"/>
          <a:stretch>
            <a:fillRect/>
          </a:stretch>
        </p:blipFill>
        <p:spPr bwMode="auto">
          <a:xfrm>
            <a:off x="6950075" y="6400800"/>
            <a:ext cx="21939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815975"/>
            <a:ext cx="7772400" cy="1470025"/>
          </a:xfrm>
        </p:spPr>
        <p:txBody>
          <a:bodyPr/>
          <a:lstStyle>
            <a:lvl1pPr>
              <a:lnSpc>
                <a:spcPct val="125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10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30F0C-6965-4F90-9CF7-7D258BE9A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C27F1-97EA-4008-8A76-D403FC0E3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EE086-EB33-4D63-B7C0-09375A55E8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1D0C1-F8C9-4E8E-9147-9B10ECA05C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BFCF6-48DA-4D5F-8290-B733B3798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E112F-2860-4BEA-A974-CD8BD4AF9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196AA-B855-4970-A8CB-C83180FD0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299D8-AA40-4AD6-8517-083EBB65EA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098AE-AFA6-431F-B853-ADCE8B50B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46585-2CF3-4E50-80A3-15455C6EA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7" name="Picture 10" descr="all three"/>
          <p:cNvPicPr>
            <a:picLocks noChangeAspect="1" noChangeArrowheads="1"/>
          </p:cNvPicPr>
          <p:nvPr userDrawn="1"/>
        </p:nvPicPr>
        <p:blipFill>
          <a:blip r:embed="rId13" cstate="print"/>
          <a:srcRect t="71950" b="17998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7" descr="HCL Logo"/>
          <p:cNvPicPr>
            <a:picLocks noChangeAspect="1" noChangeArrowheads="1"/>
          </p:cNvPicPr>
          <p:nvPr userDrawn="1"/>
        </p:nvPicPr>
        <p:blipFill>
          <a:blip r:embed="rId14" cstate="print"/>
          <a:srcRect t="25212" b="28896"/>
          <a:stretch>
            <a:fillRect/>
          </a:stretch>
        </p:blipFill>
        <p:spPr bwMode="auto">
          <a:xfrm>
            <a:off x="6950075" y="6400800"/>
            <a:ext cx="21939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i="1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763091E-B1D7-4012-AE87-42018985BB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5pPr>
      <a:lvl6pPr marL="25146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29718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34290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38862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ACAB21EF-0DAE-468A-86EE-A35C11809A63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4588"/>
          </a:xfrm>
        </p:spPr>
        <p:txBody>
          <a:bodyPr/>
          <a:lstStyle/>
          <a:p>
            <a:pPr eaLnBrk="1" hangingPunct="1"/>
            <a:r>
              <a:rPr lang="en-US" dirty="0" smtClean="0"/>
              <a:t>Java: Immutable and Mutable Objects</a:t>
            </a:r>
            <a:endParaRPr lang="en-US" sz="4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0" y="45720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Quiz</a:t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 smtClean="0"/>
              <a:t>Which of the following is/are </a:t>
            </a:r>
            <a:r>
              <a:rPr lang="en-US" b="1" dirty="0" smtClean="0">
                <a:latin typeface="Courier New" pitchFamily="49" charset="0"/>
              </a:rPr>
              <a:t>final</a:t>
            </a:r>
            <a:r>
              <a:rPr lang="en-US" dirty="0" smtClean="0"/>
              <a:t> classes using which you can work with strings ?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endParaRPr lang="en-US" dirty="0" smtClean="0"/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err="1" smtClean="0">
                <a:latin typeface="Courier New" pitchFamily="49" charset="0"/>
              </a:rPr>
              <a:t>StringBuilder</a:t>
            </a:r>
            <a:endParaRPr lang="en-US" sz="2000" b="1" dirty="0" smtClean="0">
              <a:latin typeface="Courier New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</a:rPr>
              <a:t>String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err="1" smtClean="0">
                <a:latin typeface="Courier New" pitchFamily="49" charset="0"/>
              </a:rPr>
              <a:t>StringBuffer</a:t>
            </a:r>
            <a:endParaRPr lang="en-US" sz="2000" b="1" dirty="0" smtClean="0">
              <a:latin typeface="Courier New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</a:rPr>
              <a:t>Character</a:t>
            </a:r>
          </a:p>
          <a:p>
            <a:pPr marL="914400" lvl="1" indent="-457200"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marL="914400" lvl="1" indent="-457200">
              <a:buAutoNum type="alphaUcPeriod"/>
            </a:pPr>
            <a:endParaRPr lang="en-US" sz="2000" b="1" dirty="0" smtClean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 smtClean="0"/>
              <a:t>Which of the following is/are </a:t>
            </a:r>
            <a:r>
              <a:rPr lang="en-US" b="1" dirty="0" smtClean="0">
                <a:latin typeface="Courier New" pitchFamily="49" charset="0"/>
              </a:rPr>
              <a:t>final</a:t>
            </a:r>
            <a:r>
              <a:rPr lang="en-US" dirty="0" smtClean="0"/>
              <a:t> classes using which you can work with strings ?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endParaRPr lang="en-US" dirty="0" smtClean="0"/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err="1" smtClean="0">
                <a:latin typeface="Courier New" pitchFamily="49" charset="0"/>
              </a:rPr>
              <a:t>StringBuilder</a:t>
            </a:r>
            <a:endParaRPr lang="en-US" sz="2000" b="1" dirty="0" smtClean="0">
              <a:latin typeface="Courier New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</a:rPr>
              <a:t>String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err="1" smtClean="0">
                <a:latin typeface="Courier New" pitchFamily="49" charset="0"/>
              </a:rPr>
              <a:t>StringBuffer</a:t>
            </a:r>
            <a:endParaRPr lang="en-US" sz="2000" b="1" dirty="0" smtClean="0">
              <a:latin typeface="Courier New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</a:rPr>
              <a:t>Character</a:t>
            </a:r>
          </a:p>
          <a:p>
            <a:pPr marL="914400" lvl="1" indent="-457200"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marL="914400" lvl="1" indent="-457200">
              <a:buAutoNum type="alphaUcPeriod"/>
            </a:pPr>
            <a:endParaRPr lang="en-US" sz="2000" b="1" dirty="0" smtClean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14400" y="24384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14400" y="28956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14400" y="3429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9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String s2= new String("Van");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</a:rPr>
              <a:t>StringBuilder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 s1= new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</a:rPr>
              <a:t>StringBuilder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("now");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s1.replace(0,0,"S");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s2.replace('V','M');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(s1+s2);</a:t>
            </a:r>
          </a:p>
          <a:p>
            <a:pPr>
              <a:buNone/>
            </a:pPr>
            <a:r>
              <a:rPr lang="en-US" dirty="0" smtClean="0"/>
              <a:t>What will the statements above print when executed?</a:t>
            </a:r>
            <a:endParaRPr lang="en-US" sz="2000" dirty="0" smtClean="0">
              <a:ea typeface="+mn-ea"/>
              <a:cs typeface="+mn-cs"/>
            </a:endParaRPr>
          </a:p>
          <a:p>
            <a:pPr marL="914400" lvl="1" indent="-457200">
              <a:buAutoNum type="alphaUcPeriod"/>
            </a:pPr>
            <a:r>
              <a:rPr lang="en-US" sz="2000" dirty="0" err="1" smtClean="0"/>
              <a:t>SnowMan</a:t>
            </a:r>
            <a:endParaRPr lang="en-US" sz="2000" dirty="0" smtClean="0"/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dirty="0" err="1" smtClean="0">
                <a:ea typeface="+mn-ea"/>
                <a:cs typeface="+mn-cs"/>
              </a:rPr>
              <a:t>SnowVan</a:t>
            </a:r>
            <a:endParaRPr lang="en-US" sz="2000" b="1" dirty="0" smtClean="0">
              <a:latin typeface="Courier New" pitchFamily="49" charset="0"/>
            </a:endParaRP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dirty="0" err="1" smtClean="0">
                <a:ea typeface="+mn-ea"/>
                <a:cs typeface="+mn-cs"/>
              </a:rPr>
              <a:t>SowMan</a:t>
            </a:r>
            <a:endParaRPr lang="en-US" sz="2000" dirty="0" smtClean="0">
              <a:ea typeface="+mn-ea"/>
              <a:cs typeface="+mn-cs"/>
            </a:endParaRP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dirty="0" err="1" smtClean="0">
                <a:ea typeface="+mn-ea"/>
                <a:cs typeface="+mn-cs"/>
              </a:rPr>
              <a:t>SowVan</a:t>
            </a:r>
            <a:endParaRPr lang="en-US" sz="2000" b="1" dirty="0" smtClean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String s2= new String("Van");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</a:rPr>
              <a:t>StringBuilder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 s1= new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</a:rPr>
              <a:t>StringBuilder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("now");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s1.replace(0,0,"S");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s2.replace('V','M');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(s1+s2);</a:t>
            </a:r>
          </a:p>
          <a:p>
            <a:pPr>
              <a:buNone/>
            </a:pPr>
            <a:r>
              <a:rPr lang="en-US" dirty="0" smtClean="0"/>
              <a:t>What will the statements above print when executed?</a:t>
            </a:r>
            <a:endParaRPr lang="en-US" sz="2000" dirty="0" smtClean="0">
              <a:ea typeface="+mn-ea"/>
              <a:cs typeface="+mn-cs"/>
            </a:endParaRPr>
          </a:p>
          <a:p>
            <a:pPr marL="914400" lvl="1" indent="-457200">
              <a:buAutoNum type="alphaUcPeriod"/>
            </a:pPr>
            <a:r>
              <a:rPr lang="en-US" sz="2000" dirty="0" err="1" smtClean="0"/>
              <a:t>SnowMan</a:t>
            </a:r>
            <a:endParaRPr lang="en-US" sz="2000" dirty="0" smtClean="0"/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dirty="0" err="1" smtClean="0">
                <a:ea typeface="+mn-ea"/>
                <a:cs typeface="+mn-cs"/>
              </a:rPr>
              <a:t>SnowVan</a:t>
            </a:r>
            <a:endParaRPr lang="en-US" sz="2000" b="1" dirty="0" smtClean="0">
              <a:latin typeface="Courier New" pitchFamily="49" charset="0"/>
            </a:endParaRP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dirty="0" err="1" smtClean="0">
                <a:ea typeface="+mn-ea"/>
                <a:cs typeface="+mn-cs"/>
              </a:rPr>
              <a:t>SowMan</a:t>
            </a:r>
            <a:endParaRPr lang="en-US" sz="2000" dirty="0" smtClean="0">
              <a:ea typeface="+mn-ea"/>
              <a:cs typeface="+mn-cs"/>
            </a:endParaRP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dirty="0" err="1" smtClean="0">
                <a:ea typeface="+mn-ea"/>
                <a:cs typeface="+mn-cs"/>
              </a:rPr>
              <a:t>SowVan</a:t>
            </a:r>
            <a:endParaRPr lang="en-US" sz="2000" b="1" dirty="0" smtClean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14400" y="4267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Which of the methods for </a:t>
            </a:r>
            <a:r>
              <a:rPr lang="en-US" b="1" dirty="0" smtClean="0">
                <a:latin typeface="Courier New" pitchFamily="49" charset="0"/>
              </a:rPr>
              <a:t>String </a:t>
            </a:r>
            <a:r>
              <a:rPr lang="en-US" dirty="0" smtClean="0"/>
              <a:t>class is NOT same as </a:t>
            </a:r>
            <a:r>
              <a:rPr lang="en-US" b="1" dirty="0" err="1" smtClean="0">
                <a:latin typeface="Courier New" pitchFamily="49" charset="0"/>
              </a:rPr>
              <a:t>StringBuilder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class?</a:t>
            </a:r>
          </a:p>
          <a:p>
            <a:pPr marL="914400" lvl="1" indent="-457200"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substring()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length()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 err="1" smtClean="0">
                <a:latin typeface="Courier New" pitchFamily="49" charset="0"/>
                <a:ea typeface="+mn-ea"/>
                <a:cs typeface="+mn-cs"/>
              </a:rPr>
              <a:t>concat</a:t>
            </a: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()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 err="1" smtClean="0">
                <a:latin typeface="Courier New" pitchFamily="49" charset="0"/>
                <a:ea typeface="+mn-ea"/>
                <a:cs typeface="+mn-cs"/>
              </a:rPr>
              <a:t>indexOf</a:t>
            </a: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()</a:t>
            </a:r>
          </a:p>
          <a:p>
            <a:pPr marL="914400" lvl="1" indent="-457200">
              <a:buFont typeface="Wingdings" pitchFamily="2" charset="2"/>
              <a:buAutoNum type="alphaUcPeriod"/>
            </a:pPr>
            <a:endParaRPr lang="en-US" sz="2000" b="1" dirty="0" smtClean="0">
              <a:latin typeface="Courier New" pitchFamily="49" charset="0"/>
            </a:endParaRPr>
          </a:p>
          <a:p>
            <a:pPr marL="914400" lvl="1" indent="-457200"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marL="914400" lvl="1" indent="-457200">
              <a:buAutoNum type="alphaUcPeriod"/>
            </a:pPr>
            <a:endParaRPr lang="en-US" sz="2000" b="1" dirty="0" smtClean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Which of the methods for </a:t>
            </a:r>
            <a:r>
              <a:rPr lang="en-US" b="1" dirty="0" smtClean="0">
                <a:latin typeface="Courier New" pitchFamily="49" charset="0"/>
              </a:rPr>
              <a:t>String </a:t>
            </a:r>
            <a:r>
              <a:rPr lang="en-US" dirty="0" smtClean="0"/>
              <a:t>class is NOT same as </a:t>
            </a:r>
            <a:r>
              <a:rPr lang="en-US" b="1" dirty="0" err="1" smtClean="0">
                <a:latin typeface="Courier New" pitchFamily="49" charset="0"/>
              </a:rPr>
              <a:t>StringBuilder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class?</a:t>
            </a:r>
          </a:p>
          <a:p>
            <a:pPr marL="914400" lvl="1" indent="-457200"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substring()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length()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 err="1" smtClean="0">
                <a:latin typeface="Courier New" pitchFamily="49" charset="0"/>
                <a:ea typeface="+mn-ea"/>
                <a:cs typeface="+mn-cs"/>
              </a:rPr>
              <a:t>concat</a:t>
            </a: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()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 err="1" smtClean="0">
                <a:latin typeface="Courier New" pitchFamily="49" charset="0"/>
                <a:ea typeface="+mn-ea"/>
                <a:cs typeface="+mn-cs"/>
              </a:rPr>
              <a:t>indexOf</a:t>
            </a: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()</a:t>
            </a:r>
          </a:p>
          <a:p>
            <a:pPr marL="914400" lvl="1" indent="-457200">
              <a:buFont typeface="Wingdings" pitchFamily="2" charset="2"/>
              <a:buAutoNum type="alphaUcPeriod"/>
            </a:pPr>
            <a:endParaRPr lang="en-US" sz="2000" b="1" dirty="0" smtClean="0">
              <a:latin typeface="Courier New" pitchFamily="49" charset="0"/>
            </a:endParaRPr>
          </a:p>
          <a:p>
            <a:pPr marL="914400" lvl="1" indent="-457200"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marL="914400" lvl="1" indent="-457200">
              <a:buAutoNum type="alphaUcPeriod"/>
            </a:pPr>
            <a:endParaRPr lang="en-US" sz="2000" b="1" dirty="0" smtClean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14400" y="3352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4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382000" cy="3276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Which of the statements is/are true? </a:t>
            </a:r>
          </a:p>
          <a:p>
            <a:pPr marL="914400" lvl="1" indent="-457200"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Mutable classes are thread-safe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Immutable classes are thread-safe</a:t>
            </a:r>
          </a:p>
          <a:p>
            <a:pPr marL="914400" lvl="1" indent="-457200"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Concrete classes are thread-safe</a:t>
            </a:r>
          </a:p>
          <a:p>
            <a:pPr marL="914400" lvl="1" indent="-457200"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Abstract classes are thread-safe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382000" cy="3276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Which of the statements is/are true? </a:t>
            </a:r>
          </a:p>
          <a:p>
            <a:pPr marL="914400" lvl="1" indent="-457200"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Mutable classes are thread-safe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Immutable classes are thread-safe</a:t>
            </a:r>
          </a:p>
          <a:p>
            <a:pPr marL="914400" lvl="1" indent="-457200"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Concrete classes are thread-safe</a:t>
            </a:r>
          </a:p>
          <a:p>
            <a:pPr marL="914400" lvl="1" indent="-457200"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Abstract classes are thread-safe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85800" y="2286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4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382000" cy="4419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Which of the statements is/are untrue? </a:t>
            </a:r>
          </a:p>
          <a:p>
            <a:pPr marL="914400" lvl="1" indent="-457200">
              <a:buAutoNum type="alphaUcPeriod"/>
            </a:pPr>
            <a:r>
              <a:rPr lang="en-US" sz="2000" dirty="0" smtClean="0"/>
              <a:t>Thread-safe classes have synchronized methods</a:t>
            </a:r>
            <a:endParaRPr lang="en-US" sz="2000" b="1" dirty="0" smtClean="0">
              <a:latin typeface="Courier New" pitchFamily="49" charset="0"/>
              <a:ea typeface="+mn-ea"/>
              <a:cs typeface="+mn-cs"/>
            </a:endParaRPr>
          </a:p>
          <a:p>
            <a:pPr marL="914400" lvl="1" indent="-457200">
              <a:buAutoNum type="alphaUcPeriod"/>
            </a:pPr>
            <a:r>
              <a:rPr lang="en-US" sz="2000" dirty="0" smtClean="0"/>
              <a:t>Thread-safe classes are preferred over non-thread-safe classes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Thread-safe class affect performance adversely</a:t>
            </a:r>
            <a:endParaRPr lang="en-US" sz="2000" b="1" dirty="0" smtClean="0">
              <a:latin typeface="Courier New" pitchFamily="49" charset="0"/>
              <a:ea typeface="+mn-ea"/>
              <a:cs typeface="+mn-cs"/>
            </a:endParaRP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dirty="0" smtClean="0"/>
              <a:t>With thread-safe classes, race conditions can be avoided.</a:t>
            </a:r>
            <a:endParaRPr lang="en-US" sz="2000" b="1" dirty="0" smtClean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382000" cy="4419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Which of the statements is/are untrue? </a:t>
            </a:r>
          </a:p>
          <a:p>
            <a:pPr marL="914400" lvl="1" indent="-457200">
              <a:buAutoNum type="alphaUcPeriod"/>
            </a:pPr>
            <a:r>
              <a:rPr lang="en-US" sz="2000" dirty="0" smtClean="0"/>
              <a:t>Thread-safe classes have synchronized methods</a:t>
            </a:r>
            <a:endParaRPr lang="en-US" sz="2000" b="1" dirty="0" smtClean="0">
              <a:latin typeface="Courier New" pitchFamily="49" charset="0"/>
              <a:ea typeface="+mn-ea"/>
              <a:cs typeface="+mn-cs"/>
            </a:endParaRPr>
          </a:p>
          <a:p>
            <a:pPr marL="914400" lvl="1" indent="-457200">
              <a:buAutoNum type="alphaUcPeriod"/>
            </a:pPr>
            <a:r>
              <a:rPr lang="en-US" sz="2000" dirty="0" smtClean="0"/>
              <a:t>Thread-safe classes are preferred over non-thread-safe classes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Thread-safe class affect performance adversely</a:t>
            </a:r>
            <a:endParaRPr lang="en-US" sz="2000" b="1" dirty="0" smtClean="0">
              <a:latin typeface="Courier New" pitchFamily="49" charset="0"/>
              <a:ea typeface="+mn-ea"/>
              <a:cs typeface="+mn-cs"/>
            </a:endParaRP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dirty="0" smtClean="0"/>
              <a:t>With thread-safe classes, race conditions can be avoided.</a:t>
            </a:r>
            <a:endParaRPr lang="en-US" sz="2000" b="1" dirty="0" smtClean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62000" y="2971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152400" y="914400"/>
            <a:ext cx="8534400" cy="4343400"/>
          </a:xfrm>
          <a:prstGeom prst="wedgeRectCallout">
            <a:avLst>
              <a:gd name="adj1" fmla="val 33023"/>
              <a:gd name="adj2" fmla="val 49926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b="1" dirty="0">
                <a:latin typeface="Courier New" pitchFamily="49" charset="0"/>
              </a:rPr>
              <a:t>class Test {</a:t>
            </a:r>
          </a:p>
          <a:p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doX</a:t>
            </a:r>
            <a:r>
              <a:rPr lang="en-US" sz="2000" b="1" dirty="0">
                <a:latin typeface="Courier New" pitchFamily="49" charset="0"/>
              </a:rPr>
              <a:t>(Long x, Long y) { return 1; }</a:t>
            </a:r>
          </a:p>
          <a:p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doX</a:t>
            </a:r>
            <a:r>
              <a:rPr lang="en-US" sz="2000" b="1" dirty="0">
                <a:latin typeface="Courier New" pitchFamily="49" charset="0"/>
              </a:rPr>
              <a:t>(long... x) { return 2; }</a:t>
            </a:r>
          </a:p>
          <a:p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doX</a:t>
            </a:r>
            <a:r>
              <a:rPr lang="en-US" sz="2000" b="1" dirty="0">
                <a:latin typeface="Courier New" pitchFamily="49" charset="0"/>
              </a:rPr>
              <a:t>(Integer x, Integer y) { return 3; }</a:t>
            </a:r>
          </a:p>
          <a:p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doX</a:t>
            </a:r>
            <a:r>
              <a:rPr lang="en-US" sz="2000" b="1" dirty="0">
                <a:latin typeface="Courier New" pitchFamily="49" charset="0"/>
              </a:rPr>
              <a:t>(Number n, Number m) { return 4; } </a:t>
            </a:r>
          </a:p>
          <a:p>
            <a:endParaRPr lang="en-US" sz="2000" b="1" dirty="0">
              <a:latin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</a:rPr>
              <a:t>public static void main(String[] </a:t>
            </a:r>
            <a:r>
              <a:rPr lang="en-US" sz="2000" b="1" dirty="0" err="1">
                <a:latin typeface="Courier New" pitchFamily="49" charset="0"/>
              </a:rPr>
              <a:t>args</a:t>
            </a:r>
            <a:r>
              <a:rPr lang="en-US" sz="2000" b="1" dirty="0">
                <a:latin typeface="Courier New" pitchFamily="49" charset="0"/>
              </a:rPr>
              <a:t>) { </a:t>
            </a:r>
          </a:p>
          <a:p>
            <a:r>
              <a:rPr lang="en-US" sz="2000" b="1" dirty="0">
                <a:latin typeface="Courier New" pitchFamily="49" charset="0"/>
              </a:rPr>
              <a:t>new Test().go();</a:t>
            </a:r>
          </a:p>
          <a:p>
            <a:r>
              <a:rPr lang="en-US" sz="2000" b="1" dirty="0">
                <a:latin typeface="Courier New" pitchFamily="49" charset="0"/>
              </a:rPr>
              <a:t>}</a:t>
            </a:r>
          </a:p>
          <a:p>
            <a:r>
              <a:rPr lang="en-US" sz="2000" b="1" dirty="0">
                <a:latin typeface="Courier New" pitchFamily="49" charset="0"/>
              </a:rPr>
              <a:t>void go() { </a:t>
            </a:r>
          </a:p>
          <a:p>
            <a:r>
              <a:rPr lang="en-US" sz="2000" b="1" dirty="0">
                <a:latin typeface="Courier New" pitchFamily="49" charset="0"/>
              </a:rPr>
              <a:t>short s = 7; </a:t>
            </a:r>
          </a:p>
          <a:p>
            <a:r>
              <a:rPr lang="en-US" sz="2000" b="1" dirty="0" err="1">
                <a:latin typeface="Courier New" pitchFamily="49" charset="0"/>
              </a:rPr>
              <a:t>System.out.print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doX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s,s</a:t>
            </a:r>
            <a:r>
              <a:rPr lang="en-US" sz="2000" b="1" dirty="0">
                <a:latin typeface="Courier New" pitchFamily="49" charset="0"/>
              </a:rPr>
              <a:t>) + " "); </a:t>
            </a:r>
          </a:p>
          <a:p>
            <a:r>
              <a:rPr lang="en-US" sz="2000" b="1" dirty="0" err="1">
                <a:latin typeface="Courier New" pitchFamily="49" charset="0"/>
              </a:rPr>
              <a:t>System.out.println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doX</a:t>
            </a:r>
            <a:r>
              <a:rPr lang="en-US" sz="2000" b="1" dirty="0">
                <a:latin typeface="Courier New" pitchFamily="49" charset="0"/>
              </a:rPr>
              <a:t>(7,7));</a:t>
            </a:r>
          </a:p>
          <a:p>
            <a:r>
              <a:rPr lang="en-US" sz="2000" b="1" dirty="0">
                <a:latin typeface="Courier New" pitchFamily="49" charset="0"/>
              </a:rPr>
              <a:t>} } </a:t>
            </a:r>
            <a:endParaRPr lang="en-US" sz="2000" b="1" dirty="0" smtClean="0">
              <a:latin typeface="Courier New" pitchFamily="49" charset="0"/>
            </a:endParaRPr>
          </a:p>
          <a:p>
            <a:pPr lvl="1"/>
            <a:r>
              <a:rPr lang="en-US" sz="2000" dirty="0" smtClean="0">
                <a:solidFill>
                  <a:srgbClr val="5F5F5F"/>
                </a:solidFill>
              </a:rPr>
              <a:t>What does the code above print?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lphaUcPeriod"/>
            </a:pPr>
            <a:r>
              <a:rPr lang="en-US" sz="2000" dirty="0" smtClean="0">
                <a:solidFill>
                  <a:srgbClr val="5F5F5F"/>
                </a:solidFill>
              </a:rPr>
              <a:t>4 3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lphaUcPeriod"/>
            </a:pPr>
            <a:r>
              <a:rPr lang="en-US" sz="2000" dirty="0" smtClean="0">
                <a:solidFill>
                  <a:srgbClr val="5F5F5F"/>
                </a:solidFill>
              </a:rPr>
              <a:t>3 3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lphaUcPeriod"/>
            </a:pPr>
            <a:r>
              <a:rPr lang="en-US" sz="2000" dirty="0" smtClean="0">
                <a:solidFill>
                  <a:srgbClr val="5F5F5F"/>
                </a:solidFill>
              </a:rPr>
              <a:t>3 1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lphaUcPeriod"/>
            </a:pPr>
            <a:r>
              <a:rPr lang="en-US" sz="2000" dirty="0" smtClean="0">
                <a:solidFill>
                  <a:srgbClr val="5F5F5F"/>
                </a:solidFill>
              </a:rPr>
              <a:t>4 2</a:t>
            </a:r>
          </a:p>
          <a:p>
            <a:endParaRPr lang="en-US" sz="2000" dirty="0" smtClean="0"/>
          </a:p>
          <a:p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3434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String s2= new String(" worry not ");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</a:rPr>
              <a:t>StringBuilder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 s1= new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</a:rPr>
              <a:t>StringBuilder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(s2);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(s1.length());</a:t>
            </a:r>
          </a:p>
          <a:p>
            <a:pPr>
              <a:buNone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n-US" dirty="0" smtClean="0"/>
              <a:t>What will happen when you execute the above lines?</a:t>
            </a:r>
          </a:p>
          <a:p>
            <a:pPr marL="914400" lvl="1" indent="-457200">
              <a:lnSpc>
                <a:spcPct val="100000"/>
              </a:lnSpc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Prints 9</a:t>
            </a:r>
          </a:p>
          <a:p>
            <a:pPr marL="914400" lvl="1" indent="-457200">
              <a:lnSpc>
                <a:spcPct val="100000"/>
              </a:lnSpc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Prints 10</a:t>
            </a:r>
          </a:p>
          <a:p>
            <a:pPr marL="914400" lvl="1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Prints 11</a:t>
            </a:r>
          </a:p>
          <a:p>
            <a:pPr marL="914400" lvl="1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None of the above because code will not compile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3434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String s2= new String(" worry not ");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</a:rPr>
              <a:t>StringBuilder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 s1= new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</a:rPr>
              <a:t>StringBuilder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(s2);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(s1.length());</a:t>
            </a:r>
          </a:p>
          <a:p>
            <a:pPr>
              <a:buNone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n-US" dirty="0" smtClean="0"/>
              <a:t>What will happen when you execute the above lines?</a:t>
            </a:r>
          </a:p>
          <a:p>
            <a:pPr marL="914400" lvl="1" indent="-457200">
              <a:lnSpc>
                <a:spcPct val="100000"/>
              </a:lnSpc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Prints 9</a:t>
            </a:r>
          </a:p>
          <a:p>
            <a:pPr marL="914400" lvl="1" indent="-457200">
              <a:lnSpc>
                <a:spcPct val="100000"/>
              </a:lnSpc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Prints 10</a:t>
            </a:r>
          </a:p>
          <a:p>
            <a:pPr marL="914400" lvl="1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Prints 11</a:t>
            </a:r>
          </a:p>
          <a:p>
            <a:pPr marL="914400" lvl="1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None of the above because code will not compile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85800" y="44196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6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3434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byte b = 1;           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Byte b1 = new Byte(b);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Byte b2 = new Byte(1); // line 1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Byte b3=1; 		     // line 2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(b1+b2+b3); // line 3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lnSpc>
                <a:spcPct val="100000"/>
              </a:lnSpc>
              <a:buNone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What is the result of compilation and execution of the code?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Prints 3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Compilation error at line 1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Compilation error at line 2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Compilation error at line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3434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byte b = 1;           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Byte b1 = new Byte(b);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Byte b2 = new Byte(1); // line 1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Byte b3=1; 		     // line 2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(b1+b2+b3); // line 3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lnSpc>
                <a:spcPct val="100000"/>
              </a:lnSpc>
              <a:buNone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What is the result of compilation and execution of the code?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Prints 3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Compilation error at line 1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Compilation error at line 2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Compilation error at line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" y="51816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7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43434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Test {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 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)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Integer a = new Integer(10);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Integer b = new Integer(10);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Integer c = a;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 = 10;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double e = 10.0; }} </a:t>
            </a:r>
          </a:p>
          <a:p>
            <a:pPr>
              <a:buNone/>
            </a:pPr>
            <a:r>
              <a:rPr lang="en-US" dirty="0" smtClean="0"/>
              <a:t>Which of the following will return true?</a:t>
            </a:r>
          </a:p>
          <a:p>
            <a:pPr marL="457200" indent="-457200">
              <a:spcBef>
                <a:spcPts val="200"/>
              </a:spcBef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(a==b)</a:t>
            </a:r>
          </a:p>
          <a:p>
            <a:pPr marL="457200" indent="-457200">
              <a:spcBef>
                <a:spcPts val="200"/>
              </a:spcBef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(b==c)</a:t>
            </a:r>
          </a:p>
          <a:p>
            <a:pPr marL="457200" indent="-457200">
              <a:spcBef>
                <a:spcPts val="200"/>
              </a:spcBef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(c==d)</a:t>
            </a:r>
          </a:p>
          <a:p>
            <a:pPr marL="457200" indent="-457200"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(d==e)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43434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Test {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 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)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Integer a = new Integer(10);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Integer b = new Integer(10);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Integer c = a;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 = 10;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double e = 10.0; }} </a:t>
            </a:r>
          </a:p>
          <a:p>
            <a:pPr>
              <a:buNone/>
            </a:pPr>
            <a:r>
              <a:rPr lang="en-US" dirty="0" smtClean="0"/>
              <a:t>Which of the following will return true?</a:t>
            </a:r>
          </a:p>
          <a:p>
            <a:pPr marL="457200" indent="-457200">
              <a:spcBef>
                <a:spcPts val="200"/>
              </a:spcBef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(a==b)</a:t>
            </a:r>
          </a:p>
          <a:p>
            <a:pPr marL="457200" indent="-457200">
              <a:spcBef>
                <a:spcPts val="200"/>
              </a:spcBef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(b==c)</a:t>
            </a:r>
          </a:p>
          <a:p>
            <a:pPr marL="457200" indent="-457200">
              <a:spcBef>
                <a:spcPts val="200"/>
              </a:spcBef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(c==d)</a:t>
            </a:r>
          </a:p>
          <a:p>
            <a:pPr marL="457200" indent="-457200"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(d==e)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600" y="51816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" y="5638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7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763000" cy="54864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Print{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public static void main(String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final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=50;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Byte x=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//line1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Double y=50; //line 2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(x + y); // line 3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What happens on compilation and execution of the code?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Compilation Error at line1.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Compilation Error at line 2.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Compilation Error at line 3.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Compiles and prints 100.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763000" cy="54864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Print{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public static void main(String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final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=50;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Byte x=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//line1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Double y=50; //line 2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(x + y); // line 3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What happens on compilation and execution of the code?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Compilation Error at line1.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Compilation Error at line 2.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Compilation Error at line 3.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Compiles and prints 100.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0" y="51816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4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4864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Byte a = new Byte("1");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 =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a.intValue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 //line 1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float c =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a.floatValue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 //line 2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char d =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a.charValue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 // line 3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b+c+d+a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		}}</a:t>
            </a:r>
          </a:p>
          <a:p>
            <a:pPr>
              <a:lnSpc>
                <a:spcPct val="100000"/>
              </a:lnSpc>
              <a:buNone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ts val="200"/>
              </a:spcBef>
              <a:buNone/>
            </a:pPr>
            <a:r>
              <a:rPr lang="en-US" dirty="0" smtClean="0"/>
              <a:t>What happens on compilation and execution of the code?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ts val="200"/>
              </a:spcBef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Prints 4</a:t>
            </a:r>
          </a:p>
          <a:p>
            <a:pPr marL="457200" indent="-457200">
              <a:spcBef>
                <a:spcPts val="200"/>
              </a:spcBef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Prints 4.0</a:t>
            </a:r>
          </a:p>
          <a:p>
            <a:pPr marL="457200" indent="-457200">
              <a:spcBef>
                <a:spcPts val="200"/>
              </a:spcBef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Compilation error at line 2</a:t>
            </a:r>
          </a:p>
          <a:p>
            <a:pPr marL="457200" indent="-457200"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Compilation error at line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4864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Byte a = new Byte("1");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 =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a.intValue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 //line 1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float c =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a.floatValue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 //line 2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char d =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a.charValue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 // line 3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b+c+d+a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		}}</a:t>
            </a:r>
          </a:p>
          <a:p>
            <a:pPr>
              <a:lnSpc>
                <a:spcPct val="100000"/>
              </a:lnSpc>
              <a:buNone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ts val="200"/>
              </a:spcBef>
              <a:buNone/>
            </a:pPr>
            <a:r>
              <a:rPr lang="en-US" dirty="0" smtClean="0"/>
              <a:t>What happens on compilation and execution of the code?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ts val="200"/>
              </a:spcBef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Prints 4</a:t>
            </a:r>
          </a:p>
          <a:p>
            <a:pPr marL="457200" indent="-457200">
              <a:spcBef>
                <a:spcPts val="200"/>
              </a:spcBef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Prints 4.0</a:t>
            </a:r>
          </a:p>
          <a:p>
            <a:pPr marL="457200" indent="-457200">
              <a:spcBef>
                <a:spcPts val="200"/>
              </a:spcBef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Compilation error at line 2</a:t>
            </a:r>
          </a:p>
          <a:p>
            <a:pPr marL="457200" indent="-457200"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Compilation error at line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200" y="5791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9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152400" y="914400"/>
            <a:ext cx="8534400" cy="4343400"/>
          </a:xfrm>
          <a:prstGeom prst="wedgeRectCallout">
            <a:avLst>
              <a:gd name="adj1" fmla="val 33023"/>
              <a:gd name="adj2" fmla="val 49926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b="1" dirty="0">
                <a:latin typeface="Courier New" pitchFamily="49" charset="0"/>
              </a:rPr>
              <a:t>class Test {</a:t>
            </a:r>
          </a:p>
          <a:p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doX</a:t>
            </a:r>
            <a:r>
              <a:rPr lang="en-US" sz="2000" b="1" dirty="0">
                <a:latin typeface="Courier New" pitchFamily="49" charset="0"/>
              </a:rPr>
              <a:t>(Long x, Long y) { return 1; }</a:t>
            </a:r>
          </a:p>
          <a:p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doX</a:t>
            </a:r>
            <a:r>
              <a:rPr lang="en-US" sz="2000" b="1" dirty="0">
                <a:latin typeface="Courier New" pitchFamily="49" charset="0"/>
              </a:rPr>
              <a:t>(long... x) { return 2; }</a:t>
            </a:r>
          </a:p>
          <a:p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doX</a:t>
            </a:r>
            <a:r>
              <a:rPr lang="en-US" sz="2000" b="1" dirty="0">
                <a:latin typeface="Courier New" pitchFamily="49" charset="0"/>
              </a:rPr>
              <a:t>(Integer x, Integer y) { return 3; }</a:t>
            </a:r>
          </a:p>
          <a:p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doX</a:t>
            </a:r>
            <a:r>
              <a:rPr lang="en-US" sz="2000" b="1" dirty="0">
                <a:latin typeface="Courier New" pitchFamily="49" charset="0"/>
              </a:rPr>
              <a:t>(Number n, Number m) { return 4; } </a:t>
            </a:r>
          </a:p>
          <a:p>
            <a:endParaRPr lang="en-US" sz="2000" b="1" dirty="0">
              <a:latin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</a:rPr>
              <a:t>public static void main(String[] </a:t>
            </a:r>
            <a:r>
              <a:rPr lang="en-US" sz="2000" b="1" dirty="0" err="1">
                <a:latin typeface="Courier New" pitchFamily="49" charset="0"/>
              </a:rPr>
              <a:t>args</a:t>
            </a:r>
            <a:r>
              <a:rPr lang="en-US" sz="2000" b="1" dirty="0">
                <a:latin typeface="Courier New" pitchFamily="49" charset="0"/>
              </a:rPr>
              <a:t>) { </a:t>
            </a:r>
          </a:p>
          <a:p>
            <a:r>
              <a:rPr lang="en-US" sz="2000" b="1" dirty="0">
                <a:latin typeface="Courier New" pitchFamily="49" charset="0"/>
              </a:rPr>
              <a:t>new Test().go();</a:t>
            </a:r>
          </a:p>
          <a:p>
            <a:r>
              <a:rPr lang="en-US" sz="2000" b="1" dirty="0">
                <a:latin typeface="Courier New" pitchFamily="49" charset="0"/>
              </a:rPr>
              <a:t>}</a:t>
            </a:r>
          </a:p>
          <a:p>
            <a:r>
              <a:rPr lang="en-US" sz="2000" b="1" dirty="0">
                <a:latin typeface="Courier New" pitchFamily="49" charset="0"/>
              </a:rPr>
              <a:t>void go() { </a:t>
            </a:r>
          </a:p>
          <a:p>
            <a:r>
              <a:rPr lang="en-US" sz="2000" b="1" dirty="0">
                <a:latin typeface="Courier New" pitchFamily="49" charset="0"/>
              </a:rPr>
              <a:t>short s = 7; </a:t>
            </a:r>
          </a:p>
          <a:p>
            <a:r>
              <a:rPr lang="en-US" sz="2000" b="1" dirty="0" err="1">
                <a:latin typeface="Courier New" pitchFamily="49" charset="0"/>
              </a:rPr>
              <a:t>System.out.print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doX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s,s</a:t>
            </a:r>
            <a:r>
              <a:rPr lang="en-US" sz="2000" b="1" dirty="0">
                <a:latin typeface="Courier New" pitchFamily="49" charset="0"/>
              </a:rPr>
              <a:t>) + " "); </a:t>
            </a:r>
          </a:p>
          <a:p>
            <a:r>
              <a:rPr lang="en-US" sz="2000" b="1" dirty="0" err="1">
                <a:latin typeface="Courier New" pitchFamily="49" charset="0"/>
              </a:rPr>
              <a:t>System.out.println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doX</a:t>
            </a:r>
            <a:r>
              <a:rPr lang="en-US" sz="2000" b="1" dirty="0">
                <a:latin typeface="Courier New" pitchFamily="49" charset="0"/>
              </a:rPr>
              <a:t>(7,7));</a:t>
            </a:r>
          </a:p>
          <a:p>
            <a:r>
              <a:rPr lang="en-US" sz="2000" b="1" dirty="0">
                <a:latin typeface="Courier New" pitchFamily="49" charset="0"/>
              </a:rPr>
              <a:t>} } </a:t>
            </a:r>
            <a:endParaRPr lang="en-US" sz="2000" b="1" dirty="0" smtClean="0">
              <a:latin typeface="Courier New" pitchFamily="49" charset="0"/>
            </a:endParaRPr>
          </a:p>
          <a:p>
            <a:pPr lvl="1"/>
            <a:r>
              <a:rPr lang="en-US" sz="2000" dirty="0" smtClean="0">
                <a:solidFill>
                  <a:srgbClr val="5F5F5F"/>
                </a:solidFill>
              </a:rPr>
              <a:t>What does the code above print?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lphaUcPeriod"/>
            </a:pPr>
            <a:r>
              <a:rPr lang="en-US" sz="2000" dirty="0" smtClean="0">
                <a:solidFill>
                  <a:srgbClr val="5F5F5F"/>
                </a:solidFill>
              </a:rPr>
              <a:t>4 3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lphaUcPeriod"/>
            </a:pPr>
            <a:r>
              <a:rPr lang="en-US" sz="2000" dirty="0" smtClean="0">
                <a:solidFill>
                  <a:srgbClr val="5F5F5F"/>
                </a:solidFill>
              </a:rPr>
              <a:t>3 3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lphaUcPeriod"/>
            </a:pPr>
            <a:r>
              <a:rPr lang="en-US" sz="2000" dirty="0" smtClean="0">
                <a:solidFill>
                  <a:srgbClr val="5F5F5F"/>
                </a:solidFill>
              </a:rPr>
              <a:t>3 1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lphaUcPeriod"/>
            </a:pPr>
            <a:r>
              <a:rPr lang="en-US" sz="2000" dirty="0" smtClean="0">
                <a:solidFill>
                  <a:srgbClr val="5F5F5F"/>
                </a:solidFill>
              </a:rPr>
              <a:t>4 2</a:t>
            </a:r>
          </a:p>
          <a:p>
            <a:endParaRPr lang="en-US" sz="2000" dirty="0" smtClean="0"/>
          </a:p>
          <a:p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9600" y="54864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6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" y="914400"/>
            <a:ext cx="89154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Byte b1=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Byte.parseByte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[0]);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Byte b2=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Byte.parseByte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[1]);</a:t>
            </a:r>
          </a:p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(b1+b2);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lnSpc>
                <a:spcPct val="140000"/>
              </a:lnSpc>
            </a:pP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Assume that the code is executed as</a:t>
            </a:r>
          </a:p>
          <a:p>
            <a:pPr>
              <a:lnSpc>
                <a:spcPct val="140000"/>
              </a:lnSpc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java Test 123abc</a:t>
            </a:r>
          </a:p>
          <a:p>
            <a:pPr>
              <a:lnSpc>
                <a:spcPct val="140000"/>
              </a:lnSpc>
            </a:pP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Which of the following is true about the code?</a:t>
            </a:r>
          </a:p>
          <a:p>
            <a:pPr marL="457200" indent="-457200">
              <a:lnSpc>
                <a:spcPct val="140000"/>
              </a:lnSpc>
              <a:buClr>
                <a:schemeClr val="accent2"/>
              </a:buClr>
              <a:buAutoNum type="alphaUcPeriod"/>
            </a:pP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Code will throw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ArrayIndexOutOfBounds</a:t>
            </a: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 exception </a:t>
            </a:r>
          </a:p>
          <a:p>
            <a:pPr marL="457200" indent="-457200">
              <a:lnSpc>
                <a:spcPct val="140000"/>
              </a:lnSpc>
              <a:buClr>
                <a:schemeClr val="accent2"/>
              </a:buClr>
              <a:buFontTx/>
              <a:buAutoNum type="alphaUcPeriod"/>
            </a:pP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Code will throw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NumberFormatException</a:t>
            </a: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 </a:t>
            </a:r>
          </a:p>
          <a:p>
            <a:pPr marL="457200" indent="-457200">
              <a:lnSpc>
                <a:spcPct val="140000"/>
              </a:lnSpc>
              <a:buClr>
                <a:schemeClr val="accent2"/>
              </a:buClr>
              <a:buFontTx/>
              <a:buAutoNum type="alphaUcPeriod"/>
            </a:pP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Code will throw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NullPointer</a:t>
            </a: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 exception </a:t>
            </a:r>
          </a:p>
          <a:p>
            <a:pPr marL="457200" indent="-457200">
              <a:lnSpc>
                <a:spcPct val="140000"/>
              </a:lnSpc>
              <a:buClr>
                <a:schemeClr val="accent2"/>
              </a:buClr>
              <a:buFontTx/>
              <a:buAutoNum type="alphaUcPeriod"/>
            </a:pP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Code will throw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ArrayIndexOutOfBounds</a:t>
            </a: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 exception when no argument is passed.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" y="914400"/>
            <a:ext cx="89154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class Test {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Byte b1=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Byte.parseByte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[0]);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Byte b2=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Byte.parseByte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[1]);</a:t>
            </a:r>
          </a:p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(b1+b2);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lnSpc>
                <a:spcPct val="140000"/>
              </a:lnSpc>
            </a:pP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Assume that the code is executed as</a:t>
            </a:r>
          </a:p>
          <a:p>
            <a:pPr>
              <a:lnSpc>
                <a:spcPct val="140000"/>
              </a:lnSpc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java Test 123abc</a:t>
            </a:r>
          </a:p>
          <a:p>
            <a:pPr>
              <a:lnSpc>
                <a:spcPct val="140000"/>
              </a:lnSpc>
            </a:pP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Which of the following is true about the code?</a:t>
            </a:r>
          </a:p>
          <a:p>
            <a:pPr marL="457200" indent="-457200">
              <a:lnSpc>
                <a:spcPct val="140000"/>
              </a:lnSpc>
              <a:buClr>
                <a:schemeClr val="accent2"/>
              </a:buClr>
              <a:buAutoNum type="alphaUcPeriod"/>
            </a:pP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Code will throw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ArrayIndexOutOfBounds</a:t>
            </a: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 exception </a:t>
            </a:r>
          </a:p>
          <a:p>
            <a:pPr marL="457200" indent="-457200">
              <a:lnSpc>
                <a:spcPct val="140000"/>
              </a:lnSpc>
              <a:buClr>
                <a:schemeClr val="accent2"/>
              </a:buClr>
              <a:buFontTx/>
              <a:buAutoNum type="alphaUcPeriod"/>
            </a:pP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Code will throw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NumberFormatException</a:t>
            </a: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 </a:t>
            </a:r>
          </a:p>
          <a:p>
            <a:pPr marL="457200" indent="-457200">
              <a:lnSpc>
                <a:spcPct val="140000"/>
              </a:lnSpc>
              <a:buClr>
                <a:schemeClr val="accent2"/>
              </a:buClr>
              <a:buFontTx/>
              <a:buAutoNum type="alphaUcPeriod"/>
            </a:pP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Code will throw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NullPointer</a:t>
            </a: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 exception </a:t>
            </a:r>
          </a:p>
          <a:p>
            <a:pPr marL="457200" indent="-457200">
              <a:lnSpc>
                <a:spcPct val="140000"/>
              </a:lnSpc>
              <a:buClr>
                <a:schemeClr val="accent2"/>
              </a:buClr>
              <a:buFontTx/>
              <a:buAutoNum type="alphaUcPeriod"/>
            </a:pP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Code will throw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ArrayIndexOutOfBounds</a:t>
            </a: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 exception when no argument is passed.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76200" y="4495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1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41437"/>
            <a:ext cx="8534400" cy="4525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 smtClean="0"/>
              <a:t>Which are the subclasses of </a:t>
            </a:r>
            <a:r>
              <a:rPr lang="en-US" b="1" dirty="0" smtClean="0">
                <a:latin typeface="Courier New" pitchFamily="49" charset="0"/>
              </a:rPr>
              <a:t>Number</a:t>
            </a:r>
            <a:r>
              <a:rPr lang="en-US" dirty="0" smtClean="0"/>
              <a:t>?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endParaRPr lang="en-US" dirty="0" smtClean="0"/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sz="2000" b="1" dirty="0" err="1" smtClean="0">
                <a:latin typeface="Courier New" pitchFamily="49" charset="0"/>
              </a:rPr>
              <a:t>Int</a:t>
            </a:r>
            <a:endParaRPr lang="en-US" sz="2000" b="1" dirty="0" smtClean="0">
              <a:latin typeface="Courier New" pitchFamily="49" charset="0"/>
            </a:endParaRP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sz="2000" b="1" dirty="0" smtClean="0">
                <a:latin typeface="Courier New" pitchFamily="49" charset="0"/>
              </a:rPr>
              <a:t>Byte</a:t>
            </a: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2000" b="1" dirty="0" smtClean="0">
                <a:latin typeface="Courier New" pitchFamily="49" charset="0"/>
              </a:rPr>
              <a:t>Char</a:t>
            </a: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2000" b="1" dirty="0" smtClean="0">
                <a:latin typeface="Courier New" pitchFamily="49" charset="0"/>
              </a:rPr>
              <a:t>Long</a:t>
            </a:r>
            <a:endParaRPr lang="en-US" sz="2000" dirty="0" smtClean="0"/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41437"/>
            <a:ext cx="8534400" cy="4525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 smtClean="0"/>
              <a:t>Which are the subclasses of </a:t>
            </a:r>
            <a:r>
              <a:rPr lang="en-US" b="1" dirty="0" smtClean="0">
                <a:latin typeface="Courier New" pitchFamily="49" charset="0"/>
              </a:rPr>
              <a:t>Number</a:t>
            </a:r>
            <a:r>
              <a:rPr lang="en-US" dirty="0" smtClean="0"/>
              <a:t>?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endParaRPr lang="en-US" dirty="0" smtClean="0"/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sz="2000" b="1" dirty="0" err="1" smtClean="0">
                <a:latin typeface="Courier New" pitchFamily="49" charset="0"/>
              </a:rPr>
              <a:t>Int</a:t>
            </a:r>
            <a:endParaRPr lang="en-US" sz="2000" b="1" dirty="0" smtClean="0">
              <a:latin typeface="Courier New" pitchFamily="49" charset="0"/>
            </a:endParaRP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sz="2000" b="1" dirty="0" smtClean="0">
                <a:latin typeface="Courier New" pitchFamily="49" charset="0"/>
              </a:rPr>
              <a:t>Byte</a:t>
            </a: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2000" b="1" dirty="0" smtClean="0">
                <a:latin typeface="Courier New" pitchFamily="49" charset="0"/>
              </a:rPr>
              <a:t>Char</a:t>
            </a: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2000" b="1" dirty="0" smtClean="0">
                <a:latin typeface="Courier New" pitchFamily="49" charset="0"/>
              </a:rPr>
              <a:t>Long</a:t>
            </a:r>
            <a:endParaRPr lang="en-US" sz="2000" dirty="0" smtClean="0"/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85800" y="2362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85800" y="3048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4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Which of following declaration will give compilation error?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Character f= 65;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smtClean="0">
                <a:latin typeface="Courier New" pitchFamily="49" charset="0"/>
                <a:ea typeface="+mn-ea"/>
                <a:cs typeface="+mn-cs"/>
              </a:rPr>
              <a:t>Number n=10;</a:t>
            </a:r>
            <a:endParaRPr lang="en-US" sz="2000" b="1" dirty="0" smtClean="0">
              <a:latin typeface="Courier New" pitchFamily="49" charset="0"/>
              <a:ea typeface="+mn-ea"/>
              <a:cs typeface="+mn-cs"/>
            </a:endParaRP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Double d=-25.65e-3;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err="1" smtClean="0">
                <a:latin typeface="Courier New" pitchFamily="49" charset="0"/>
                <a:ea typeface="+mn-ea"/>
                <a:cs typeface="+mn-cs"/>
              </a:rPr>
              <a:t>StringBuffer</a:t>
            </a: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 s="hello";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Which of following declaration will give compilation error?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Character f= 65;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smtClean="0">
                <a:latin typeface="Courier New" pitchFamily="49" charset="0"/>
                <a:ea typeface="+mn-ea"/>
                <a:cs typeface="+mn-cs"/>
              </a:rPr>
              <a:t>Number n=10;</a:t>
            </a:r>
            <a:endParaRPr lang="en-US" sz="2000" b="1" dirty="0" smtClean="0">
              <a:latin typeface="Courier New" pitchFamily="49" charset="0"/>
              <a:ea typeface="+mn-ea"/>
              <a:cs typeface="+mn-cs"/>
            </a:endParaRP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Double d=-25.65e-3;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err="1" smtClean="0">
                <a:latin typeface="Courier New" pitchFamily="49" charset="0"/>
                <a:ea typeface="+mn-ea"/>
                <a:cs typeface="+mn-cs"/>
              </a:rPr>
              <a:t>StringBuffer</a:t>
            </a: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 s="hello";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38200" y="36576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5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686800" cy="4953000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 smtClean="0"/>
              <a:t>Which of the following is/are </a:t>
            </a:r>
            <a:r>
              <a:rPr lang="en-US" b="1" dirty="0" smtClean="0">
                <a:latin typeface="Courier New" pitchFamily="49" charset="0"/>
              </a:rPr>
              <a:t>abstract</a:t>
            </a:r>
            <a:r>
              <a:rPr lang="en-US" dirty="0" smtClean="0"/>
              <a:t> classes?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endParaRPr lang="en-US" dirty="0" smtClean="0"/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Number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String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Boolean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Comparable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686800" cy="4953000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 smtClean="0"/>
              <a:t>Which of the following is/are </a:t>
            </a:r>
            <a:r>
              <a:rPr lang="en-US" b="1" dirty="0" smtClean="0">
                <a:latin typeface="Courier New" pitchFamily="49" charset="0"/>
              </a:rPr>
              <a:t>abstract</a:t>
            </a:r>
            <a:r>
              <a:rPr lang="en-US" dirty="0" smtClean="0"/>
              <a:t> classes?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endParaRPr lang="en-US" dirty="0" smtClean="0"/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Number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String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Boolean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+mn-cs"/>
              </a:rPr>
              <a:t>Comparable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3400" y="20574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1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F98DF4C291A14C85D2BA6B16E94436" ma:contentTypeVersion="0" ma:contentTypeDescription="Create a new document." ma:contentTypeScope="" ma:versionID="9b00935dd70500517aee944b9acf93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46B146-10B1-4E4B-84B8-152E13B75786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C4BFD56-5582-47F1-B706-3664A87803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96A093-83F9-46E3-9F58-4F81EF3304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3329</TotalTime>
  <Words>1207</Words>
  <Application>Microsoft Office PowerPoint</Application>
  <PresentationFormat>On-screen Show (4:3)</PresentationFormat>
  <Paragraphs>352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Default Design</vt:lpstr>
      <vt:lpstr>Java: Immutable and Mutable Objects</vt:lpstr>
      <vt:lpstr>Question 1</vt:lpstr>
      <vt:lpstr>Question 1</vt:lpstr>
      <vt:lpstr>Question 2</vt:lpstr>
      <vt:lpstr>Question 2</vt:lpstr>
      <vt:lpstr>Question 3</vt:lpstr>
      <vt:lpstr>Question 3</vt:lpstr>
      <vt:lpstr>Question 4</vt:lpstr>
      <vt:lpstr>Question 4</vt:lpstr>
      <vt:lpstr>Question 5</vt:lpstr>
      <vt:lpstr>Question 5</vt:lpstr>
      <vt:lpstr>Question 6</vt:lpstr>
      <vt:lpstr>Question 6</vt:lpstr>
      <vt:lpstr>Question 7</vt:lpstr>
      <vt:lpstr>Question 7</vt:lpstr>
      <vt:lpstr>Question 8</vt:lpstr>
      <vt:lpstr>Question 8</vt:lpstr>
      <vt:lpstr>Question 9</vt:lpstr>
      <vt:lpstr>Question 9</vt:lpstr>
      <vt:lpstr>Question 10</vt:lpstr>
      <vt:lpstr>Question 10</vt:lpstr>
      <vt:lpstr>Question 11</vt:lpstr>
      <vt:lpstr>Question 11</vt:lpstr>
      <vt:lpstr>Question 12</vt:lpstr>
      <vt:lpstr>Question 12</vt:lpstr>
      <vt:lpstr>Question 13</vt:lpstr>
      <vt:lpstr>Question 13</vt:lpstr>
      <vt:lpstr>Question 14</vt:lpstr>
      <vt:lpstr>Question 14</vt:lpstr>
      <vt:lpstr>Question 15</vt:lpstr>
      <vt:lpstr>Question 15</vt:lpstr>
    </vt:vector>
  </TitlesOfParts>
  <Company>fcb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mgambhir</dc:creator>
  <cp:lastModifiedBy>Windows User</cp:lastModifiedBy>
  <cp:revision>1220</cp:revision>
  <dcterms:created xsi:type="dcterms:W3CDTF">2005-08-31T12:40:43Z</dcterms:created>
  <dcterms:modified xsi:type="dcterms:W3CDTF">2012-04-16T08:21:44Z</dcterms:modified>
</cp:coreProperties>
</file>