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8"/>
  </p:notesMasterIdLst>
  <p:handoutMasterIdLst>
    <p:handoutMasterId r:id="rId39"/>
  </p:handoutMasterIdLst>
  <p:sldIdLst>
    <p:sldId id="267" r:id="rId5"/>
    <p:sldId id="268" r:id="rId6"/>
    <p:sldId id="284" r:id="rId7"/>
    <p:sldId id="269" r:id="rId8"/>
    <p:sldId id="285" r:id="rId9"/>
    <p:sldId id="271" r:id="rId10"/>
    <p:sldId id="286" r:id="rId11"/>
    <p:sldId id="272" r:id="rId12"/>
    <p:sldId id="287" r:id="rId13"/>
    <p:sldId id="270" r:id="rId14"/>
    <p:sldId id="288" r:id="rId15"/>
    <p:sldId id="273" r:id="rId16"/>
    <p:sldId id="289" r:id="rId17"/>
    <p:sldId id="274" r:id="rId18"/>
    <p:sldId id="290" r:id="rId19"/>
    <p:sldId id="275" r:id="rId20"/>
    <p:sldId id="291" r:id="rId21"/>
    <p:sldId id="276" r:id="rId22"/>
    <p:sldId id="292" r:id="rId23"/>
    <p:sldId id="277" r:id="rId24"/>
    <p:sldId id="293" r:id="rId25"/>
    <p:sldId id="278" r:id="rId26"/>
    <p:sldId id="294" r:id="rId27"/>
    <p:sldId id="279" r:id="rId28"/>
    <p:sldId id="295" r:id="rId29"/>
    <p:sldId id="280" r:id="rId30"/>
    <p:sldId id="296" r:id="rId31"/>
    <p:sldId id="281" r:id="rId32"/>
    <p:sldId id="297" r:id="rId33"/>
    <p:sldId id="282" r:id="rId34"/>
    <p:sldId id="298" r:id="rId35"/>
    <p:sldId id="283" r:id="rId36"/>
    <p:sldId id="299" r:id="rId37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1397" autoAdjust="0"/>
    <p:restoredTop sz="93190" autoAdjust="0"/>
  </p:normalViewPr>
  <p:slideViewPr>
    <p:cSldViewPr>
      <p:cViewPr varScale="1">
        <p:scale>
          <a:sx n="82" d="100"/>
          <a:sy n="82" d="100"/>
        </p:scale>
        <p:origin x="167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497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83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/>
              <a:t>Java: IO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Quiz</a:t>
            </a:r>
            <a:br>
              <a:rPr lang="en-US" sz="2800" dirty="0"/>
            </a:b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WriterTest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Writer w=new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(“bb.txt”));//line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w.write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}}</a:t>
            </a:r>
          </a:p>
          <a:p>
            <a:pPr>
              <a:buNone/>
            </a:pPr>
            <a:r>
              <a:rPr lang="en-US" dirty="0"/>
              <a:t>What is the result of compiling and running the following code, assuming that the file bb.txt does not exist?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Compiler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dirty="0"/>
              <a:t> thrown at 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/>
              <a:t> at line 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6388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WriterTest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)throws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Writer w=new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BufferedWriter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(new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FileWriter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(“bb.txt”));//line 1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w.write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(1); // line 2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w.close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}}</a:t>
            </a:r>
          </a:p>
          <a:p>
            <a:pPr>
              <a:buNone/>
            </a:pPr>
            <a:r>
              <a:rPr lang="en-US" dirty="0"/>
              <a:t>What is the result of compiling and running the following code, assuming that the file bb.txt does not exist?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Compiler error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FileNotFoundException</a:t>
            </a:r>
            <a:r>
              <a:rPr lang="en-US" dirty="0"/>
              <a:t> thrown at 1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dirty="0"/>
              <a:t> at line 2</a:t>
            </a:r>
          </a:p>
          <a:p>
            <a:pPr marL="457200" lvl="0" indent="-457200">
              <a:buFont typeface="+mj-lt"/>
              <a:buAutoNum type="alphaUcPeriod"/>
            </a:pPr>
            <a:r>
              <a:rPr lang="en-US" dirty="0"/>
              <a:t>None of these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647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7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statements is/are TRUE?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</a:rPr>
              <a:t>Object </a:t>
            </a:r>
            <a:r>
              <a:rPr lang="en-US" sz="2000" dirty="0">
                <a:ea typeface="+mn-ea"/>
                <a:cs typeface="+mn-cs"/>
              </a:rPr>
              <a:t>class is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</a:rPr>
              <a:t>Collection classes </a:t>
            </a:r>
            <a:r>
              <a:rPr lang="en-US" sz="2000" dirty="0">
                <a:ea typeface="+mn-ea"/>
                <a:cs typeface="+mn-cs"/>
              </a:rPr>
              <a:t>are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All classes are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ea typeface="+mn-ea"/>
                <a:cs typeface="+mn-cs"/>
              </a:rPr>
              <a:t>by default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All wrapper classes are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906963"/>
          </a:xfrm>
        </p:spPr>
        <p:txBody>
          <a:bodyPr/>
          <a:lstStyle/>
          <a:p>
            <a:pPr>
              <a:buNone/>
            </a:pPr>
            <a:r>
              <a:rPr lang="en-US" dirty="0"/>
              <a:t>Which statements is/are TRUE?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</a:rPr>
              <a:t>Object </a:t>
            </a:r>
            <a:r>
              <a:rPr lang="en-US" sz="2000" dirty="0">
                <a:ea typeface="+mn-ea"/>
                <a:cs typeface="+mn-cs"/>
              </a:rPr>
              <a:t>class is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</a:rPr>
              <a:t>Collection classes </a:t>
            </a:r>
            <a:r>
              <a:rPr lang="en-US" sz="2000" dirty="0">
                <a:ea typeface="+mn-ea"/>
                <a:cs typeface="+mn-cs"/>
              </a:rPr>
              <a:t>are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All classes are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ea typeface="+mn-ea"/>
                <a:cs typeface="+mn-cs"/>
              </a:rPr>
              <a:t>by default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All wrapper classes are </a:t>
            </a:r>
            <a:r>
              <a:rPr lang="en-US" sz="2000" b="1" dirty="0" err="1">
                <a:latin typeface="Courier New" pitchFamily="49" charset="0"/>
              </a:rPr>
              <a:t>Serializable</a:t>
            </a:r>
            <a:r>
              <a:rPr lang="en-US" sz="2000" b="1" dirty="0">
                <a:latin typeface="Courier New" pitchFamily="49" charset="0"/>
              </a:rPr>
              <a:t> 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228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708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Which of the following methods can be used to read a saved </a:t>
            </a:r>
            <a:r>
              <a:rPr lang="en-US" b="1" dirty="0">
                <a:latin typeface="Courier New" pitchFamily="49" charset="0"/>
              </a:rPr>
              <a:t>Object</a:t>
            </a:r>
            <a:r>
              <a:rPr lang="en-US" dirty="0"/>
              <a:t>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read()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readObject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retrieve()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deserialize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dirty="0"/>
              <a:t>Which of the following methods can be used to read a saved </a:t>
            </a:r>
            <a:r>
              <a:rPr lang="en-US" b="1" dirty="0">
                <a:latin typeface="Courier New" pitchFamily="49" charset="0"/>
              </a:rPr>
              <a:t>Object</a:t>
            </a:r>
            <a:r>
              <a:rPr lang="en-US" dirty="0"/>
              <a:t>?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read()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readObject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retrieve()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deserialize</a:t>
            </a: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2362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38200" y="1752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595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SaveMe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Exception{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ObjectOutputStream o= new ObjectOutputStream(new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("t.ser"));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o.writeObject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(1234);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("t.ser"));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in.readInt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		}}</a:t>
            </a:r>
          </a:p>
          <a:p>
            <a:pPr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What will happen when you execute the code?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throws exception at runtime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prints 1234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Code cannot be executed because it will not compile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print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91600" cy="5715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SaveMe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throws Exception{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ObjectOutputStream o= new ObjectOutputStream(new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("t.ser"));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o.writeObject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(1234);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in=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("t.ser"));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in.readInt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in.close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			}}</a:t>
            </a:r>
          </a:p>
          <a:p>
            <a:pPr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dirty="0"/>
              <a:t>What will happen when you execute the code?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throws exception at runtime</a:t>
            </a:r>
          </a:p>
          <a:p>
            <a:pPr marL="914400" lvl="1" indent="-457200">
              <a:lnSpc>
                <a:spcPct val="12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prints 1234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Code cannot be executed because it will not compile</a:t>
            </a:r>
          </a:p>
          <a:p>
            <a:pPr marL="914400" lvl="1" indent="-457200">
              <a:lnSpc>
                <a:spcPct val="120000"/>
              </a:lnSpc>
              <a:buAutoNum type="alphaUcPeriod"/>
            </a:pPr>
            <a:r>
              <a:rPr lang="en-US" sz="2000" dirty="0">
                <a:ea typeface="+mn-ea"/>
                <a:cs typeface="+mn-cs"/>
              </a:rPr>
              <a:t>Code will print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33400" y="4800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/>
              <a:t>Objects which should not be saved must be marked</a:t>
            </a:r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Serializable</a:t>
            </a:r>
            <a:endParaRPr lang="en-US" sz="2000" b="1" dirty="0"/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NotSerializable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r>
              <a:rPr lang="en-US" sz="2000" b="1" dirty="0">
                <a:latin typeface="Courier New" pitchFamily="49" charset="0"/>
              </a:rPr>
              <a:t>transient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Do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382000" cy="4419600"/>
          </a:xfrm>
        </p:spPr>
        <p:txBody>
          <a:bodyPr/>
          <a:lstStyle/>
          <a:p>
            <a:pPr>
              <a:buNone/>
            </a:pPr>
            <a:r>
              <a:rPr lang="en-US" dirty="0"/>
              <a:t>Objects which should not be saved must be marked</a:t>
            </a:r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Serializable</a:t>
            </a:r>
            <a:endParaRPr lang="en-US" sz="2000" b="1" dirty="0"/>
          </a:p>
          <a:p>
            <a:pPr marL="914400" lvl="1" indent="-457200"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NotSerializable</a:t>
            </a:r>
            <a:endParaRPr lang="en-US" sz="2000" b="1" dirty="0">
              <a:latin typeface="Courier New" pitchFamily="49" charset="0"/>
            </a:endParaRPr>
          </a:p>
          <a:p>
            <a:pPr marL="914400" lvl="1" indent="-457200">
              <a:buAutoNum type="alphaUcPeriod"/>
            </a:pPr>
            <a:r>
              <a:rPr lang="en-US" sz="2000" b="1" dirty="0">
                <a:latin typeface="Courier New" pitchFamily="49" charset="0"/>
              </a:rPr>
              <a:t>transient</a:t>
            </a:r>
          </a:p>
          <a:p>
            <a:pPr marL="914400" lvl="1" indent="-457200"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Do nothing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2000" y="3048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5F5F5F"/>
                </a:solidFill>
              </a:rPr>
              <a:t>An object state can be saved in the hard disk only if  it is</a:t>
            </a:r>
          </a:p>
          <a:p>
            <a:r>
              <a:rPr lang="en-US" sz="2000" dirty="0">
                <a:solidFill>
                  <a:srgbClr val="5F5F5F"/>
                </a:solidFill>
              </a:rPr>
              <a:t>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Remote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InputStream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Reader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Serilaizable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endParaRPr lang="en-US" sz="2000" dirty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class(</a:t>
            </a:r>
            <a:r>
              <a:rPr lang="en-US" dirty="0" err="1"/>
              <a:t>es</a:t>
            </a:r>
            <a:r>
              <a:rPr lang="en-US" dirty="0"/>
              <a:t>) help in reading and writing data from the console?</a:t>
            </a:r>
          </a:p>
          <a:p>
            <a:pPr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Console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Scanner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System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Which of the following class(</a:t>
            </a:r>
            <a:r>
              <a:rPr lang="en-US" dirty="0" err="1"/>
              <a:t>es</a:t>
            </a:r>
            <a:r>
              <a:rPr lang="en-US" dirty="0"/>
              <a:t>) help in reading and writing data from the console?</a:t>
            </a:r>
          </a:p>
          <a:p>
            <a:pPr>
              <a:buNone/>
            </a:pPr>
            <a:endParaRPr lang="en-US" dirty="0"/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Console</a:t>
            </a:r>
          </a:p>
          <a:p>
            <a:pPr marL="914400" lvl="1" indent="-457200">
              <a:lnSpc>
                <a:spcPct val="100000"/>
              </a:lnSpc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Scanner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System</a:t>
            </a:r>
          </a:p>
          <a:p>
            <a:pPr marL="914400" lvl="1" indent="-457200">
              <a:lnSpc>
                <a:spcPct val="100000"/>
              </a:lnSpc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Command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85800" y="3276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762000" y="259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1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classes support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mark and reset?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All the classes that inherit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Reader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PushbackReader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4343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classes support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mark and reset?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dirty="0"/>
              <a:t>All the classes that inherit from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Reader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IN" b="1" dirty="0" err="1">
                <a:latin typeface="Courier New" pitchFamily="49" charset="0"/>
                <a:cs typeface="Courier New" pitchFamily="49" charset="0"/>
              </a:rPr>
              <a:t>PushbackReader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FileReader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57200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BufferedReader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" y="2286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4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Root class(</a:t>
            </a:r>
            <a:r>
              <a:rPr lang="en-US" dirty="0" err="1"/>
              <a:t>es</a:t>
            </a:r>
            <a:r>
              <a:rPr lang="en-US" dirty="0"/>
              <a:t>) for byte stream is/are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Stream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ByteStream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915400" cy="4343400"/>
          </a:xfrm>
        </p:spPr>
        <p:txBody>
          <a:bodyPr/>
          <a:lstStyle/>
          <a:p>
            <a:pPr>
              <a:buNone/>
            </a:pPr>
            <a:r>
              <a:rPr lang="en-US" dirty="0"/>
              <a:t>Root class(</a:t>
            </a:r>
            <a:r>
              <a:rPr lang="en-US" dirty="0" err="1"/>
              <a:t>es</a:t>
            </a:r>
            <a:r>
              <a:rPr lang="en-US" dirty="0"/>
              <a:t>) for byte stream is/are</a:t>
            </a: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and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OutputStream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457200" indent="-457200">
              <a:spcBef>
                <a:spcPts val="200"/>
              </a:spcBef>
              <a:buAutoNum type="alphaUcPeriod"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Stream</a:t>
            </a:r>
          </a:p>
          <a:p>
            <a:pPr marL="457200" indent="-457200"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ByteStream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52400" y="1828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147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classes are primarily used for internalization and localization?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ResourceBundle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Locale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FileReader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Which of the following classes are primarily used for internalization and localization?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Properties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ResourceBundle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Locale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FileReader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2971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" y="3429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2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ResourceBundle</a:t>
            </a:r>
            <a:r>
              <a:rPr lang="en-US" dirty="0"/>
              <a:t> requires you to save the file with which of the following extension (s)?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.class 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.java 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.properties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864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None/>
            </a:pPr>
            <a:r>
              <a:rPr lang="en-US" b="1" dirty="0" err="1">
                <a:latin typeface="Courier New" pitchFamily="49" charset="0"/>
                <a:cs typeface="Courier New" pitchFamily="49" charset="0"/>
              </a:rPr>
              <a:t>ResourceBundle</a:t>
            </a:r>
            <a:r>
              <a:rPr lang="en-US" dirty="0"/>
              <a:t> requires you to save the file with which of the following extension (s)?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.class 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.java 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.properties</a:t>
            </a:r>
          </a:p>
          <a:p>
            <a:pPr marL="857250" lvl="1" indent="-457200">
              <a:spcBef>
                <a:spcPts val="200"/>
              </a:spcBef>
              <a:buAutoNum type="alphaUcPeriod"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rs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33400" y="1981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33400" y="2895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2"/>
          <p:cNvSpPr>
            <a:spLocks noChangeArrowheads="1"/>
          </p:cNvSpPr>
          <p:nvPr/>
        </p:nvSpPr>
        <p:spPr bwMode="auto">
          <a:xfrm>
            <a:off x="228600" y="1143000"/>
            <a:ext cx="8534400" cy="4343400"/>
          </a:xfrm>
          <a:prstGeom prst="wedgeRectCallout">
            <a:avLst>
              <a:gd name="adj1" fmla="val 33023"/>
              <a:gd name="adj2" fmla="val 49926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2000" dirty="0">
                <a:solidFill>
                  <a:srgbClr val="5F5F5F"/>
                </a:solidFill>
              </a:rPr>
              <a:t>An object state can be saved in the hard disk only if  it is</a:t>
            </a:r>
          </a:p>
          <a:p>
            <a:r>
              <a:rPr lang="en-US" sz="2000" dirty="0">
                <a:solidFill>
                  <a:srgbClr val="5F5F5F"/>
                </a:solidFill>
              </a:rPr>
              <a:t> 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Remote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InputStream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Reader</a:t>
            </a:r>
          </a:p>
          <a:p>
            <a:pPr marL="914400" lvl="1" indent="-457200">
              <a:buClr>
                <a:schemeClr val="accent2"/>
              </a:buClr>
              <a:buFont typeface="+mj-lt"/>
              <a:buAutoNum type="alphaUcPeriod"/>
            </a:pP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an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instanceof</a:t>
            </a:r>
            <a:r>
              <a:rPr lang="en-US" sz="2000" b="1" dirty="0">
                <a:solidFill>
                  <a:srgbClr val="5F5F5F"/>
                </a:solidFill>
                <a:latin typeface="Courier New" pitchFamily="49" charset="0"/>
              </a:rPr>
              <a:t> </a:t>
            </a:r>
            <a:r>
              <a:rPr lang="en-US" sz="2000" b="1" dirty="0" err="1">
                <a:solidFill>
                  <a:srgbClr val="5F5F5F"/>
                </a:solidFill>
                <a:latin typeface="Courier New" pitchFamily="49" charset="0"/>
              </a:rPr>
              <a:t>Serilaizable</a:t>
            </a:r>
            <a:endParaRPr lang="en-US" sz="2000" b="1" dirty="0">
              <a:solidFill>
                <a:srgbClr val="5F5F5F"/>
              </a:solidFill>
              <a:latin typeface="Courier New" pitchFamily="49" charset="0"/>
            </a:endParaRPr>
          </a:p>
          <a:p>
            <a:endParaRPr lang="en-US" sz="2000" dirty="0"/>
          </a:p>
          <a:p>
            <a:endParaRPr lang="en-US" sz="2000" b="1" dirty="0">
              <a:latin typeface="Courier New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6096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Which of the following is/are NOT a valid way of saving key-value pair in a property file?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User=Rama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err="1">
                <a:solidFill>
                  <a:srgbClr val="5F5F5F"/>
                </a:solidFill>
                <a:latin typeface="+mn-lt"/>
              </a:rPr>
              <a:t>user:Rama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  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User-&gt;Rama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1066800"/>
            <a:ext cx="8458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Which of the following is/are NOT a valid way of saving key-value pair in a property file? 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User=Rama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AutoNum type="alphaUcPeriod"/>
            </a:pPr>
            <a:r>
              <a:rPr lang="en-US" sz="2000" dirty="0" err="1">
                <a:solidFill>
                  <a:srgbClr val="5F5F5F"/>
                </a:solidFill>
                <a:latin typeface="+mn-lt"/>
              </a:rPr>
              <a:t>user:Rama</a:t>
            </a:r>
            <a:endParaRPr lang="en-US" sz="2000" dirty="0">
              <a:solidFill>
                <a:srgbClr val="5F5F5F"/>
              </a:solidFill>
              <a:latin typeface="+mn-lt"/>
            </a:endParaRP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  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  <a:buFontTx/>
              <a:buAutoNum type="alphaUcPeriod"/>
            </a:pPr>
            <a:r>
              <a:rPr lang="en-US" sz="2000" dirty="0">
                <a:solidFill>
                  <a:srgbClr val="5F5F5F"/>
                </a:solidFill>
                <a:latin typeface="+mn-lt"/>
              </a:rPr>
              <a:t>User-&gt;Rama</a:t>
            </a:r>
          </a:p>
          <a:p>
            <a:pPr marL="457200" indent="-457200">
              <a:lnSpc>
                <a:spcPct val="140000"/>
              </a:lnSpc>
              <a:buClr>
                <a:schemeClr val="accent2"/>
              </a:buClr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04800" y="3276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20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458200" cy="1706563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/>
              <a:t>Code prints 1</a:t>
            </a:r>
          </a:p>
          <a:p>
            <a:pPr marL="457200" indent="-457200">
              <a:buAutoNum type="alphaUcPeriod"/>
            </a:pPr>
            <a:r>
              <a:rPr lang="en-US" dirty="0"/>
              <a:t>Code prints 0</a:t>
            </a:r>
          </a:p>
          <a:p>
            <a:pPr marL="457200" indent="-457200">
              <a:buAutoNum type="alphaUcPeriod"/>
            </a:pPr>
            <a:r>
              <a:rPr lang="en-US" dirty="0"/>
              <a:t>An ClassCastException is thrown at runtime</a:t>
            </a:r>
          </a:p>
          <a:p>
            <a:pPr marL="457200" indent="-457200">
              <a:buAutoNum type="alphaUcPeriod"/>
            </a:pPr>
            <a:r>
              <a:rPr lang="en-US" dirty="0"/>
              <a:t>Compilation error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import java.io.*;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Seeds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=1;}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Mango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transient Seeds s= new Seeds();}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Tester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("Mango.ser"));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os.writeObject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Mango());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os.flush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is=new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("Mango.ser"));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Mango m=(Mango)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is.readObject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m.s.i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 }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953000"/>
            <a:ext cx="8458200" cy="1706563"/>
          </a:xfrm>
        </p:spPr>
        <p:txBody>
          <a:bodyPr/>
          <a:lstStyle/>
          <a:p>
            <a:pPr marL="457200" indent="-457200">
              <a:buAutoNum type="alphaUcPeriod"/>
            </a:pPr>
            <a:r>
              <a:rPr lang="en-US" dirty="0"/>
              <a:t>Code prints 1</a:t>
            </a:r>
          </a:p>
          <a:p>
            <a:pPr marL="457200" indent="-457200">
              <a:buAutoNum type="alphaUcPeriod"/>
            </a:pPr>
            <a:r>
              <a:rPr lang="en-US" dirty="0"/>
              <a:t>Code prints 0</a:t>
            </a:r>
          </a:p>
          <a:p>
            <a:pPr marL="457200" indent="-457200">
              <a:buAutoNum type="alphaUcPeriod"/>
            </a:pPr>
            <a:r>
              <a:rPr lang="en-US" dirty="0"/>
              <a:t>An ClassCastException is thrown at runtime</a:t>
            </a:r>
          </a:p>
          <a:p>
            <a:pPr marL="457200" indent="-457200">
              <a:buAutoNum type="alphaUcPeriod"/>
            </a:pPr>
            <a:r>
              <a:rPr lang="en-US" dirty="0"/>
              <a:t>Compilation error occurs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8600" y="990600"/>
            <a:ext cx="8610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import java.io.*;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Seeds {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=1;}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class Mango implements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Serializable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transient Seeds s= new Seeds();}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class Tester {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void main(String[]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 throws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{ 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=new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FileOutputStream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("Mango.ser"));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os.writeObject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Mango());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os.flush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is=new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ObjectInputStream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("Mango.ser"));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Mango m=(Mango)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is.readObject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(); 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System.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out.print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i="1" dirty="0" err="1">
                <a:latin typeface="Courier New" pitchFamily="49" charset="0"/>
                <a:cs typeface="Courier New" pitchFamily="49" charset="0"/>
              </a:rPr>
              <a:t>m.s.i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} } </a:t>
            </a:r>
          </a:p>
        </p:txBody>
      </p:sp>
      <p:sp>
        <p:nvSpPr>
          <p:cNvPr id="6" name="Oval 5"/>
          <p:cNvSpPr/>
          <p:nvPr/>
        </p:nvSpPr>
        <p:spPr>
          <a:xfrm>
            <a:off x="304800" y="647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97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[]){read();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read(){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try{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din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(“x.java");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din.read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(“exception");     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(“done");	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0;  } 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What will happen on compilation and execution of the code?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Compilation error occurs while instantiating </a:t>
            </a:r>
            <a:r>
              <a:rPr lang="en-US" sz="2000" b="1" dirty="0" err="1">
                <a:latin typeface="Courier New" pitchFamily="49" charset="0"/>
              </a:rPr>
              <a:t>FileInputStream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 content of the file and </a:t>
            </a:r>
            <a:r>
              <a:rPr lang="en-US" sz="2000" b="1" dirty="0">
                <a:latin typeface="Courier New" pitchFamily="49" charset="0"/>
              </a:rPr>
              <a:t>done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</a:t>
            </a:r>
            <a:r>
              <a:rPr lang="en-US" sz="2000" b="1" dirty="0">
                <a:latin typeface="Courier New" pitchFamily="49" charset="0"/>
              </a:rPr>
              <a:t>done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</a:t>
            </a:r>
            <a:r>
              <a:rPr lang="en-US" sz="2000" b="1" dirty="0">
                <a:latin typeface="Courier New" pitchFamily="49" charset="0"/>
              </a:rPr>
              <a:t>exception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b="1" dirty="0">
                <a:latin typeface="Courier New" pitchFamily="49" charset="0"/>
              </a:rPr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8975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import java.io.*;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[]){read();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read(){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try{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din = new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FileInputStream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(“x.java");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din.read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}catch(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IOException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ioe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(“exception");       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return -1;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}finally{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(“done");	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return 0;  }   }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What will happen on compilation and execution of the code?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Compilation error occurs while instantiating </a:t>
            </a:r>
            <a:r>
              <a:rPr lang="en-US" sz="2000" b="1" dirty="0" err="1">
                <a:latin typeface="Courier New" pitchFamily="49" charset="0"/>
              </a:rPr>
              <a:t>FileInputStream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latin typeface="Courier New" pitchFamily="49" charset="0"/>
            </a:endParaRP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 content of the file and </a:t>
            </a:r>
            <a:r>
              <a:rPr lang="en-US" sz="2000" b="1" dirty="0">
                <a:latin typeface="Courier New" pitchFamily="49" charset="0"/>
              </a:rPr>
              <a:t>done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</a:t>
            </a:r>
            <a:r>
              <a:rPr lang="en-US" sz="2000" b="1" dirty="0">
                <a:latin typeface="Courier New" pitchFamily="49" charset="0"/>
              </a:rPr>
              <a:t>done</a:t>
            </a:r>
          </a:p>
          <a:p>
            <a:pPr marL="857250" lvl="1" indent="-457200">
              <a:lnSpc>
                <a:spcPct val="100000"/>
              </a:lnSpc>
              <a:spcBef>
                <a:spcPts val="200"/>
              </a:spcBef>
              <a:buFont typeface="Wingdings" pitchFamily="2" charset="2"/>
              <a:buAutoNum type="alphaUcPeriod"/>
            </a:pPr>
            <a:r>
              <a:rPr lang="en-US" sz="2000" dirty="0">
                <a:ea typeface="+mn-ea"/>
                <a:cs typeface="+mn-cs"/>
              </a:rPr>
              <a:t>Code compiles and on execution prints </a:t>
            </a:r>
            <a:r>
              <a:rPr lang="en-US" sz="2000" b="1" dirty="0">
                <a:latin typeface="Courier New" pitchFamily="49" charset="0"/>
              </a:rPr>
              <a:t>exception</a:t>
            </a:r>
            <a:r>
              <a:rPr lang="en-US" sz="2000" dirty="0">
                <a:ea typeface="+mn-ea"/>
                <a:cs typeface="+mn-cs"/>
              </a:rPr>
              <a:t> and </a:t>
            </a:r>
            <a:r>
              <a:rPr lang="en-US" sz="2000" b="1" dirty="0">
                <a:latin typeface="Courier New" pitchFamily="49" charset="0"/>
              </a:rPr>
              <a:t>done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381000" y="586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15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following are wrapper classes?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FileReader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BufferedReader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ByteArrayInputStream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ObjectOutputStream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Which of following are wrapper classes?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FileReader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BufferedReader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ByteArrayInputStream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85725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</a:rPr>
              <a:t>ObjectOutputStream</a:t>
            </a: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62000" y="3657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You need to delete all files in a directory that has extension .class. Which class or classes will help you do this?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RandomAccessFile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Properties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Console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686800" cy="4953000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ts val="200"/>
              </a:spcBef>
              <a:buNone/>
            </a:pPr>
            <a:r>
              <a:rPr lang="en-US" dirty="0"/>
              <a:t>You need to delete all files in a directory that has extension .class. Which class or classes will help you do this?</a:t>
            </a:r>
          </a:p>
          <a:p>
            <a:pPr>
              <a:lnSpc>
                <a:spcPct val="100000"/>
              </a:lnSpc>
              <a:spcBef>
                <a:spcPts val="200"/>
              </a:spcBef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 err="1">
                <a:latin typeface="Courier New" pitchFamily="49" charset="0"/>
                <a:ea typeface="+mn-ea"/>
                <a:cs typeface="+mn-cs"/>
              </a:rPr>
              <a:t>RandomAccessFile</a:t>
            </a:r>
            <a:endParaRPr lang="en-US" sz="2000" b="1" dirty="0">
              <a:latin typeface="Courier New" pitchFamily="49" charset="0"/>
              <a:ea typeface="+mn-ea"/>
              <a:cs typeface="+mn-cs"/>
            </a:endParaRP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Properties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Console</a:t>
            </a:r>
          </a:p>
          <a:p>
            <a:pPr marL="914400" lvl="1" indent="-457200">
              <a:buFont typeface="+mj-lt"/>
              <a:buAutoNum type="alphaUcPeriod"/>
            </a:pPr>
            <a:r>
              <a:rPr lang="en-US" sz="2000" b="1" dirty="0">
                <a:latin typeface="Courier New" pitchFamily="49" charset="0"/>
                <a:ea typeface="+mn-ea"/>
                <a:cs typeface="+mn-cs"/>
              </a:rPr>
              <a:t>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33400" y="3810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78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3682</TotalTime>
  <Words>1527</Words>
  <Application>Microsoft Office PowerPoint</Application>
  <PresentationFormat>On-screen Show (4:3)</PresentationFormat>
  <Paragraphs>322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Courier New</vt:lpstr>
      <vt:lpstr>Wingdings</vt:lpstr>
      <vt:lpstr>Default Design</vt:lpstr>
      <vt:lpstr>Java: IO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  <vt:lpstr>Question 16</vt:lpstr>
      <vt:lpstr>Question 16</vt:lpstr>
    </vt:vector>
  </TitlesOfParts>
  <Company>fcb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Parameswari Ettiappan</cp:lastModifiedBy>
  <cp:revision>1295</cp:revision>
  <dcterms:created xsi:type="dcterms:W3CDTF">2005-08-31T12:40:43Z</dcterms:created>
  <dcterms:modified xsi:type="dcterms:W3CDTF">2020-09-23T03:06:40Z</dcterms:modified>
</cp:coreProperties>
</file>