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2"/>
  </p:notesMasterIdLst>
  <p:handoutMasterIdLst>
    <p:handoutMasterId r:id="rId23"/>
  </p:handoutMasterIdLst>
  <p:sldIdLst>
    <p:sldId id="256" r:id="rId5"/>
    <p:sldId id="259" r:id="rId6"/>
    <p:sldId id="260" r:id="rId7"/>
    <p:sldId id="262" r:id="rId8"/>
    <p:sldId id="263" r:id="rId9"/>
    <p:sldId id="277" r:id="rId10"/>
    <p:sldId id="264" r:id="rId11"/>
    <p:sldId id="266" r:id="rId12"/>
    <p:sldId id="267" r:id="rId13"/>
    <p:sldId id="268" r:id="rId14"/>
    <p:sldId id="269" r:id="rId15"/>
    <p:sldId id="270" r:id="rId16"/>
    <p:sldId id="271" r:id="rId17"/>
    <p:sldId id="272" r:id="rId18"/>
    <p:sldId id="274" r:id="rId19"/>
    <p:sldId id="275" r:id="rId20"/>
    <p:sldId id="276" r:id="rId21"/>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96969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27" autoAdjust="0"/>
    <p:restoredTop sz="74373" autoAdjust="0"/>
  </p:normalViewPr>
  <p:slideViewPr>
    <p:cSldViewPr>
      <p:cViewPr varScale="1">
        <p:scale>
          <a:sx n="53" d="100"/>
          <a:sy n="53" d="100"/>
        </p:scale>
        <p:origin x="-210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2291"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2293"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108089A3-9553-4397-B6F3-E223126B5939}"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921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32772"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922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41C320E-EA4C-4E79-9848-C1BD6F6E217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r>
              <a:rPr lang="en-US" smtClean="0">
                <a:latin typeface="Arial" pitchFamily="34" charset="0"/>
                <a:cs typeface="Arial" pitchFamily="34" charset="0"/>
              </a:rPr>
              <a:t>These services were originally performed under U.S. Government contract by the Internet Assigned Numbers Authority (IANA) and other entities. ICANN now performs the IANA functio</a:t>
            </a:r>
            <a:r>
              <a:rPr lang="en-US" sz="1400" smtClean="0">
                <a:latin typeface="Arial" pitchFamily="34" charset="0"/>
                <a:cs typeface="Arial" pitchFamily="34" charset="0"/>
              </a:rPr>
              <a:t>n.</a:t>
            </a:r>
          </a:p>
          <a:p>
            <a:endParaRPr lang="en-US" smtClean="0">
              <a:latin typeface="Arial" pitchFamily="34" charset="0"/>
              <a:cs typeface="Arial" pitchFamily="34" charset="0"/>
            </a:endParaRPr>
          </a:p>
        </p:txBody>
      </p:sp>
      <p:sp>
        <p:nvSpPr>
          <p:cNvPr id="48132" name="Slide Number Placeholder 3"/>
          <p:cNvSpPr>
            <a:spLocks noGrp="1"/>
          </p:cNvSpPr>
          <p:nvPr>
            <p:ph type="sldNum" sz="quarter" idx="5"/>
          </p:nvPr>
        </p:nvSpPr>
        <p:spPr>
          <a:noFill/>
        </p:spPr>
        <p:txBody>
          <a:bodyPr/>
          <a:lstStyle/>
          <a:p>
            <a:fld id="{5F29CA1A-C0B2-4100-8E96-215700E70933}" type="slidenum">
              <a:rPr lang="en-US" smtClean="0">
                <a:latin typeface="Arial" pitchFamily="34" charset="0"/>
                <a:cs typeface="Arial" pitchFamily="34" charset="0"/>
              </a:rPr>
              <a:pPr/>
              <a:t>3</a:t>
            </a:fld>
            <a:endParaRPr lang="en-US" smtClean="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pPr>
              <a:buClr>
                <a:srgbClr val="C00000"/>
              </a:buClr>
            </a:pPr>
            <a:r>
              <a:rPr lang="en-US" sz="900" smtClean="0">
                <a:solidFill>
                  <a:srgbClr val="003399"/>
                </a:solidFill>
                <a:latin typeface="Arial" pitchFamily="34" charset="0"/>
                <a:cs typeface="Arial" pitchFamily="34" charset="0"/>
              </a:rPr>
              <a:t>W3C was created in 1994 as a collaboration between the Massachusetts Institute of Technology (MIT) and the European Organization for Nuclear Research (CERN), with support from the U.S. Defense Advanced Research Project Agency (DARPA) and the European Commission.</a:t>
            </a:r>
          </a:p>
          <a:p>
            <a:pPr>
              <a:buClr>
                <a:srgbClr val="C00000"/>
              </a:buClr>
            </a:pPr>
            <a:r>
              <a:rPr lang="en-US" sz="900" smtClean="0">
                <a:solidFill>
                  <a:srgbClr val="003399"/>
                </a:solidFill>
                <a:latin typeface="Arial" pitchFamily="34" charset="0"/>
                <a:cs typeface="Arial" pitchFamily="34" charset="0"/>
              </a:rPr>
              <a:t>W3C is working to make the Web accessible to all users (despite differences in culture, education, ability, resources, and physical limitations)</a:t>
            </a:r>
          </a:p>
          <a:p>
            <a:pPr>
              <a:buClr>
                <a:srgbClr val="C00000"/>
              </a:buClr>
            </a:pPr>
            <a:r>
              <a:rPr lang="en-US" sz="900" smtClean="0">
                <a:solidFill>
                  <a:srgbClr val="003399"/>
                </a:solidFill>
                <a:latin typeface="Arial" pitchFamily="34" charset="0"/>
                <a:cs typeface="Arial" pitchFamily="34" charset="0"/>
              </a:rPr>
              <a:t>W3C also coordinates its work with many other standards organizations such as the Internet Engineering Task Force, the Wireless Application Protocols (WAP) Forum and the Unicode Consortium.</a:t>
            </a:r>
          </a:p>
          <a:p>
            <a:pPr>
              <a:buClr>
                <a:srgbClr val="C00000"/>
              </a:buClr>
            </a:pPr>
            <a:r>
              <a:rPr lang="en-US" sz="900" smtClean="0">
                <a:solidFill>
                  <a:srgbClr val="003399"/>
                </a:solidFill>
                <a:latin typeface="Arial" pitchFamily="34" charset="0"/>
                <a:cs typeface="Arial" pitchFamily="34" charset="0"/>
              </a:rPr>
              <a:t>W3C is hosted by three universities:</a:t>
            </a:r>
          </a:p>
          <a:p>
            <a:pPr lvl="1">
              <a:buClr>
                <a:srgbClr val="C00000"/>
              </a:buClr>
            </a:pPr>
            <a:r>
              <a:rPr lang="en-US" sz="900" smtClean="0">
                <a:solidFill>
                  <a:srgbClr val="003399"/>
                </a:solidFill>
                <a:latin typeface="Arial" pitchFamily="34" charset="0"/>
                <a:cs typeface="Arial" pitchFamily="34" charset="0"/>
              </a:rPr>
              <a:t>Massachusetts Institute of Technology in the U.S.</a:t>
            </a:r>
          </a:p>
          <a:p>
            <a:pPr lvl="1">
              <a:buClr>
                <a:srgbClr val="C00000"/>
              </a:buClr>
            </a:pPr>
            <a:r>
              <a:rPr lang="en-US" sz="900" smtClean="0">
                <a:solidFill>
                  <a:srgbClr val="003399"/>
                </a:solidFill>
                <a:latin typeface="Arial" pitchFamily="34" charset="0"/>
                <a:cs typeface="Arial" pitchFamily="34" charset="0"/>
              </a:rPr>
              <a:t>The French National Research Institute in Europe</a:t>
            </a:r>
          </a:p>
          <a:p>
            <a:pPr lvl="1">
              <a:buClr>
                <a:srgbClr val="C00000"/>
              </a:buClr>
            </a:pPr>
            <a:r>
              <a:rPr lang="en-US" sz="900" smtClean="0">
                <a:solidFill>
                  <a:srgbClr val="003399"/>
                </a:solidFill>
                <a:latin typeface="Arial" pitchFamily="34" charset="0"/>
                <a:cs typeface="Arial" pitchFamily="34" charset="0"/>
              </a:rPr>
              <a:t>Keio University in Japan</a:t>
            </a:r>
          </a:p>
          <a:p>
            <a:endParaRPr lang="en-IN" smtClean="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r>
              <a:rPr lang="en-US" sz="1000" smtClean="0">
                <a:solidFill>
                  <a:srgbClr val="003399"/>
                </a:solidFill>
                <a:latin typeface="Arial" pitchFamily="34" charset="0"/>
                <a:cs typeface="Arial" pitchFamily="34" charset="0"/>
              </a:rPr>
              <a:t>The most important work done by the W3C is the development of Web specifications (called "Recommendations") that describe communication protocols (</a:t>
            </a:r>
            <a:r>
              <a:rPr lang="en-US" sz="1000" smtClean="0">
                <a:solidFill>
                  <a:srgbClr val="0000FF"/>
                </a:solidFill>
                <a:latin typeface="Arial" pitchFamily="34" charset="0"/>
                <a:cs typeface="Arial" pitchFamily="34" charset="0"/>
              </a:rPr>
              <a:t>like HTML and XML</a:t>
            </a:r>
            <a:r>
              <a:rPr lang="en-US" sz="1000" smtClean="0">
                <a:solidFill>
                  <a:srgbClr val="003399"/>
                </a:solidFill>
                <a:latin typeface="Arial" pitchFamily="34" charset="0"/>
                <a:cs typeface="Arial" pitchFamily="34" charset="0"/>
              </a:rPr>
              <a:t>) and other building blocks of the Web.</a:t>
            </a:r>
          </a:p>
          <a:p>
            <a:endParaRPr lang="en-IN" smtClean="0">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r>
              <a:rPr lang="en-US" sz="900" smtClean="0">
                <a:solidFill>
                  <a:srgbClr val="0000FF"/>
                </a:solidFill>
                <a:latin typeface="Arial" pitchFamily="34" charset="0"/>
                <a:cs typeface="Arial" pitchFamily="34" charset="0"/>
              </a:rPr>
              <a:t>It has the client (browser) seek data from the server in a synchronous manner.</a:t>
            </a:r>
            <a:r>
              <a:rPr lang="en-US" sz="900" smtClean="0">
                <a:latin typeface="Arial" pitchFamily="34" charset="0"/>
                <a:cs typeface="Arial" pitchFamily="34" charset="0"/>
              </a:rPr>
              <a:t> This means that every time the client needs a data update, it has to ask the server expressly to find out if the data has changed and obtain the new value. In other words, </a:t>
            </a:r>
            <a:r>
              <a:rPr lang="en-US" sz="900" smtClean="0">
                <a:solidFill>
                  <a:srgbClr val="009900"/>
                </a:solidFill>
                <a:latin typeface="Arial" pitchFamily="34" charset="0"/>
                <a:cs typeface="Arial" pitchFamily="34" charset="0"/>
              </a:rPr>
              <a:t>for every request from a client there is a corresponding reply from a server.</a:t>
            </a:r>
            <a:r>
              <a:rPr lang="en-US" sz="900" smtClean="0">
                <a:latin typeface="Arial" pitchFamily="34" charset="0"/>
                <a:cs typeface="Arial" pitchFamily="34" charset="0"/>
              </a:rPr>
              <a:t> When a Web page is visualized, the data contained within it is static on the user’s browser and is not updated until a page refresh is made </a:t>
            </a:r>
            <a:r>
              <a:rPr lang="en-US" sz="900" smtClean="0">
                <a:solidFill>
                  <a:srgbClr val="009900"/>
                </a:solidFill>
                <a:latin typeface="Arial" pitchFamily="34" charset="0"/>
                <a:cs typeface="Arial" pitchFamily="34" charset="0"/>
              </a:rPr>
              <a:t>(manual or automatic). </a:t>
            </a:r>
          </a:p>
          <a:p>
            <a:endParaRPr lang="en-IN" smtClean="0">
              <a:latin typeface="Arial" pitchFamily="34"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r>
              <a:rPr lang="en-US" sz="900" smtClean="0">
                <a:latin typeface="Arial" pitchFamily="34" charset="0"/>
                <a:cs typeface="Arial" pitchFamily="34" charset="0"/>
              </a:rPr>
              <a:t>The client becomes a passive part of the system, receiving updated information as soon as it is available on the server, without having to ask for it periodically.</a:t>
            </a:r>
          </a:p>
          <a:p>
            <a:r>
              <a:rPr lang="en-US" sz="900" smtClean="0">
                <a:latin typeface="Arial" pitchFamily="34" charset="0"/>
                <a:cs typeface="Arial" pitchFamily="34" charset="0"/>
              </a:rPr>
              <a:t> In this sense, e-mail could be considered the oldest and most widespread form of push technology on the Internet. </a:t>
            </a:r>
          </a:p>
          <a:p>
            <a:endParaRPr lang="en-IN" smtClean="0">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dirty="0" smtClean="0">
              <a:latin typeface="Arial" pitchFamily="34" charset="0"/>
              <a:cs typeface="Arial" pitchFamily="34" charset="0"/>
            </a:endParaRPr>
          </a:p>
        </p:txBody>
      </p:sp>
      <p:sp>
        <p:nvSpPr>
          <p:cNvPr id="53252" name="Slide Number Placeholder 3"/>
          <p:cNvSpPr>
            <a:spLocks noGrp="1"/>
          </p:cNvSpPr>
          <p:nvPr>
            <p:ph type="sldNum" sz="quarter" idx="5"/>
          </p:nvPr>
        </p:nvSpPr>
        <p:spPr>
          <a:noFill/>
        </p:spPr>
        <p:txBody>
          <a:bodyPr/>
          <a:lstStyle/>
          <a:p>
            <a:fld id="{A3437C25-1C75-4E04-99BF-EF979D506313}" type="slidenum">
              <a:rPr lang="en-US" smtClean="0">
                <a:latin typeface="Arial" pitchFamily="34" charset="0"/>
                <a:cs typeface="Arial" pitchFamily="34" charset="0"/>
              </a:rPr>
              <a:pPr/>
              <a:t>15</a:t>
            </a:fld>
            <a:endParaRPr lang="en-US" smtClean="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IN" smtClean="0">
              <a:latin typeface="Arial" pitchFamily="34" charset="0"/>
              <a:cs typeface="Arial" pitchFamily="34" charset="0"/>
            </a:endParaRPr>
          </a:p>
        </p:txBody>
      </p:sp>
      <p:sp>
        <p:nvSpPr>
          <p:cNvPr id="54276" name="Slide Number Placeholder 3"/>
          <p:cNvSpPr>
            <a:spLocks noGrp="1"/>
          </p:cNvSpPr>
          <p:nvPr>
            <p:ph type="sldNum" sz="quarter" idx="5"/>
          </p:nvPr>
        </p:nvSpPr>
        <p:spPr>
          <a:noFill/>
        </p:spPr>
        <p:txBody>
          <a:bodyPr/>
          <a:lstStyle/>
          <a:p>
            <a:fld id="{7E230607-A31D-40B7-9195-B0DA2CEE9448}" type="slidenum">
              <a:rPr lang="en-US" smtClean="0">
                <a:latin typeface="Arial" pitchFamily="34" charset="0"/>
                <a:cs typeface="Arial" pitchFamily="34" charset="0"/>
              </a:rPr>
              <a:pPr/>
              <a:t>16</a:t>
            </a:fld>
            <a:endParaRPr lang="en-US" smtClean="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IN" smtClean="0">
              <a:latin typeface="Arial" pitchFamily="34" charset="0"/>
              <a:cs typeface="Arial" pitchFamily="34" charset="0"/>
            </a:endParaRPr>
          </a:p>
        </p:txBody>
      </p:sp>
      <p:sp>
        <p:nvSpPr>
          <p:cNvPr id="55300" name="Slide Number Placeholder 3"/>
          <p:cNvSpPr>
            <a:spLocks noGrp="1"/>
          </p:cNvSpPr>
          <p:nvPr>
            <p:ph type="sldNum" sz="quarter" idx="5"/>
          </p:nvPr>
        </p:nvSpPr>
        <p:spPr>
          <a:noFill/>
        </p:spPr>
        <p:txBody>
          <a:bodyPr/>
          <a:lstStyle/>
          <a:p>
            <a:fld id="{800D337C-13BD-4B69-85A4-C8DE833BEDE4}" type="slidenum">
              <a:rPr lang="en-US" smtClean="0">
                <a:latin typeface="Arial" pitchFamily="34" charset="0"/>
                <a:cs typeface="Arial" pitchFamily="34" charset="0"/>
              </a:rPr>
              <a:pPr/>
              <a:t>17</a:t>
            </a:fld>
            <a:endParaRPr lang="en-US"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all three"/>
          <p:cNvPicPr>
            <a:picLocks noChangeAspect="1" noChangeArrowheads="1"/>
          </p:cNvPicPr>
          <p:nvPr userDrawn="1"/>
        </p:nvPicPr>
        <p:blipFill>
          <a:blip r:embed="rId2" cstate="print"/>
          <a:srcRect t="47652" b="18791"/>
          <a:stretch>
            <a:fillRect/>
          </a:stretch>
        </p:blipFill>
        <p:spPr bwMode="auto">
          <a:xfrm>
            <a:off x="0" y="0"/>
            <a:ext cx="9144000" cy="3810000"/>
          </a:xfrm>
          <a:prstGeom prst="rect">
            <a:avLst/>
          </a:prstGeom>
          <a:noFill/>
          <a:ln w="9525">
            <a:noFill/>
            <a:miter lim="800000"/>
            <a:headEnd/>
            <a:tailEnd/>
          </a:ln>
        </p:spPr>
      </p:pic>
      <p:pic>
        <p:nvPicPr>
          <p:cNvPr id="5" name="Picture 7" descr="HCL Logo"/>
          <p:cNvPicPr>
            <a:picLocks noChangeAspect="1" noChangeArrowheads="1"/>
          </p:cNvPicPr>
          <p:nvPr userDrawn="1"/>
        </p:nvPicPr>
        <p:blipFill>
          <a:blip r:embed="rId3" cstate="print"/>
          <a:srcRect t="25212" b="28896"/>
          <a:stretch>
            <a:fillRect/>
          </a:stretch>
        </p:blipFill>
        <p:spPr bwMode="auto">
          <a:xfrm>
            <a:off x="6950075" y="6400800"/>
            <a:ext cx="2193925" cy="355600"/>
          </a:xfrm>
          <a:prstGeom prst="rect">
            <a:avLst/>
          </a:prstGeom>
          <a:noFill/>
          <a:ln w="9525">
            <a:noFill/>
            <a:miter lim="800000"/>
            <a:headEnd/>
            <a:tailEnd/>
          </a:ln>
        </p:spPr>
      </p:pic>
      <p:sp>
        <p:nvSpPr>
          <p:cNvPr id="3074" name="Rectangle 2"/>
          <p:cNvSpPr>
            <a:spLocks noGrp="1" noChangeArrowheads="1"/>
          </p:cNvSpPr>
          <p:nvPr>
            <p:ph type="ctrTitle"/>
          </p:nvPr>
        </p:nvSpPr>
        <p:spPr>
          <a:xfrm>
            <a:off x="533400" y="815975"/>
            <a:ext cx="7772400" cy="1470025"/>
          </a:xfrm>
        </p:spPr>
        <p:txBody>
          <a:bodyPr/>
          <a:lstStyle>
            <a:lvl1pPr>
              <a:lnSpc>
                <a:spcPct val="125000"/>
              </a:lnSpc>
              <a:defRPr sz="3600"/>
            </a:lvl1pPr>
          </a:lstStyle>
          <a:p>
            <a:r>
              <a:rPr lang="en-US"/>
              <a:t>Click to edit Master title style</a:t>
            </a:r>
          </a:p>
        </p:txBody>
      </p:sp>
      <p:sp>
        <p:nvSpPr>
          <p:cNvPr id="3075" name="Rectangle 3"/>
          <p:cNvSpPr>
            <a:spLocks noGrp="1" noChangeArrowheads="1"/>
          </p:cNvSpPr>
          <p:nvPr>
            <p:ph type="subTitle" idx="1"/>
          </p:nvPr>
        </p:nvSpPr>
        <p:spPr>
          <a:xfrm>
            <a:off x="609600" y="3810000"/>
            <a:ext cx="6400800" cy="1752600"/>
          </a:xfrm>
        </p:spPr>
        <p:txBody>
          <a:bodyPr/>
          <a:lstStyle>
            <a:lvl1pPr marL="0" indent="0">
              <a:buFont typeface="Wingdings" pitchFamily="2" charset="2"/>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204986F8-6318-4133-A837-5084DDE6FB0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17368CA2-01E1-4384-80A4-9860B79A2D6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BC67F005-AF80-499D-B38C-6BD1DB26FC9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5DEF090B-1496-46D4-8F71-1D17A64EEF7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FF4EC3AE-030B-49C9-82A8-853753D4498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pPr>
              <a:defRPr/>
            </a:pPr>
            <a:fld id="{AEB72E66-CF15-48FC-AD17-D24B33A5D0A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D0C080B9-1978-408B-8C74-71117C12DC3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189200D5-69A7-45BD-B76E-FD0674B1735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03E327B8-E125-4147-8F6E-9EDF34D562B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2D9CBBE8-8D11-4ACF-B29D-BC3AD3E9BF0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1" name="Picture 10" descr="all three"/>
          <p:cNvPicPr>
            <a:picLocks noChangeAspect="1" noChangeArrowheads="1"/>
          </p:cNvPicPr>
          <p:nvPr userDrawn="1"/>
        </p:nvPicPr>
        <p:blipFill>
          <a:blip r:embed="rId13" cstate="print"/>
          <a:srcRect t="71950" b="17998"/>
          <a:stretch>
            <a:fillRect/>
          </a:stretch>
        </p:blipFill>
        <p:spPr bwMode="auto">
          <a:xfrm>
            <a:off x="0" y="0"/>
            <a:ext cx="9144000" cy="1143000"/>
          </a:xfrm>
          <a:prstGeom prst="rect">
            <a:avLst/>
          </a:prstGeom>
          <a:noFill/>
          <a:ln w="9525">
            <a:noFill/>
            <a:miter lim="800000"/>
            <a:headEnd/>
            <a:tailEnd/>
          </a:ln>
        </p:spPr>
      </p:pic>
      <p:pic>
        <p:nvPicPr>
          <p:cNvPr id="2052" name="Picture 7" descr="HCL Logo"/>
          <p:cNvPicPr>
            <a:picLocks noChangeAspect="1" noChangeArrowheads="1"/>
          </p:cNvPicPr>
          <p:nvPr userDrawn="1"/>
        </p:nvPicPr>
        <p:blipFill>
          <a:blip r:embed="rId14" cstate="print"/>
          <a:srcRect t="25212" b="28896"/>
          <a:stretch>
            <a:fillRect/>
          </a:stretch>
        </p:blipFill>
        <p:spPr bwMode="auto">
          <a:xfrm>
            <a:off x="6950075" y="6400800"/>
            <a:ext cx="2193925" cy="355600"/>
          </a:xfrm>
          <a:prstGeom prst="rect">
            <a:avLst/>
          </a:prstGeom>
          <a:noFill/>
          <a:ln w="9525">
            <a:noFill/>
            <a:miter lim="800000"/>
            <a:headEnd/>
            <a:tailEnd/>
          </a:ln>
        </p:spPr>
      </p:pic>
      <p:sp>
        <p:nvSpPr>
          <p:cNvPr id="2053" name="Rectangle 2"/>
          <p:cNvSpPr>
            <a:spLocks noGrp="1" noChangeArrowheads="1"/>
          </p:cNvSpPr>
          <p:nvPr>
            <p:ph type="title"/>
          </p:nvPr>
        </p:nvSpPr>
        <p:spPr bwMode="auto">
          <a:xfrm>
            <a:off x="457200" y="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5" name="Rectangle 11"/>
          <p:cNvSpPr>
            <a:spLocks noGrp="1" noChangeArrowheads="1"/>
          </p:cNvSpPr>
          <p:nvPr>
            <p:ph type="sldNum" sz="quarter" idx="4"/>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i="1">
                <a:solidFill>
                  <a:schemeClr val="bg2"/>
                </a:solidFill>
                <a:latin typeface="Arial" pitchFamily="34" charset="0"/>
              </a:defRPr>
            </a:lvl1pPr>
          </a:lstStyle>
          <a:p>
            <a:pPr>
              <a:defRPr/>
            </a:pPr>
            <a:fld id="{F8449837-0D66-4207-A22C-2C545E5C5EB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itchFamily="34" charset="0"/>
        </a:defRPr>
      </a:lvl2pPr>
      <a:lvl3pPr algn="l" rtl="0" eaLnBrk="0" fontAlgn="base" hangingPunct="0">
        <a:spcBef>
          <a:spcPct val="0"/>
        </a:spcBef>
        <a:spcAft>
          <a:spcPct val="0"/>
        </a:spcAft>
        <a:defRPr sz="3200" b="1">
          <a:solidFill>
            <a:schemeClr val="bg1"/>
          </a:solidFill>
          <a:latin typeface="Arial" pitchFamily="34" charset="0"/>
        </a:defRPr>
      </a:lvl3pPr>
      <a:lvl4pPr algn="l" rtl="0" eaLnBrk="0" fontAlgn="base" hangingPunct="0">
        <a:spcBef>
          <a:spcPct val="0"/>
        </a:spcBef>
        <a:spcAft>
          <a:spcPct val="0"/>
        </a:spcAft>
        <a:defRPr sz="3200" b="1">
          <a:solidFill>
            <a:schemeClr val="bg1"/>
          </a:solidFill>
          <a:latin typeface="Arial" pitchFamily="34" charset="0"/>
        </a:defRPr>
      </a:lvl4pPr>
      <a:lvl5pPr algn="l" rtl="0" eaLnBrk="0" fontAlgn="base" hangingPunct="0">
        <a:spcBef>
          <a:spcPct val="0"/>
        </a:spcBef>
        <a:spcAft>
          <a:spcPct val="0"/>
        </a:spcAft>
        <a:defRPr sz="3200" b="1">
          <a:solidFill>
            <a:schemeClr val="bg1"/>
          </a:solidFill>
          <a:latin typeface="Arial" pitchFamily="34"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yahoo.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b="0" dirty="0" smtClean="0"/>
              <a:t>Introduction to web</a:t>
            </a:r>
            <a:endParaRPr lang="en-IN" b="0" dirty="0" smtClean="0"/>
          </a:p>
        </p:txBody>
      </p:sp>
      <p:sp>
        <p:nvSpPr>
          <p:cNvPr id="4099" name="Rectangle 5"/>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z="4000" dirty="0" smtClean="0"/>
              <a:t>Web Paradigms</a:t>
            </a:r>
          </a:p>
        </p:txBody>
      </p:sp>
      <p:sp>
        <p:nvSpPr>
          <p:cNvPr id="14339" name="Content Placeholder 3"/>
          <p:cNvSpPr>
            <a:spLocks noGrp="1"/>
          </p:cNvSpPr>
          <p:nvPr>
            <p:ph idx="1"/>
          </p:nvPr>
        </p:nvSpPr>
        <p:spPr/>
        <p:txBody>
          <a:bodyPr/>
          <a:lstStyle/>
          <a:p>
            <a:r>
              <a:rPr lang="en-US" dirty="0" smtClean="0"/>
              <a:t>Broadly classified into two;</a:t>
            </a:r>
          </a:p>
          <a:p>
            <a:pPr lvl="1"/>
            <a:r>
              <a:rPr lang="en-US" sz="2000" dirty="0" smtClean="0"/>
              <a:t>Classic Web Paradigm-Synchronous</a:t>
            </a:r>
          </a:p>
          <a:p>
            <a:pPr lvl="1"/>
            <a:r>
              <a:rPr lang="en-US" sz="2000" dirty="0" smtClean="0"/>
              <a:t>Asynchronous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4000" dirty="0" smtClean="0"/>
              <a:t>Synchronous Web Paradigm</a:t>
            </a:r>
            <a:endParaRPr lang="en-IN" sz="4000" dirty="0" smtClean="0"/>
          </a:p>
        </p:txBody>
      </p:sp>
      <p:sp>
        <p:nvSpPr>
          <p:cNvPr id="15363" name="Rectangle 3"/>
          <p:cNvSpPr>
            <a:spLocks noGrp="1" noChangeArrowheads="1"/>
          </p:cNvSpPr>
          <p:nvPr>
            <p:ph type="body" idx="1"/>
          </p:nvPr>
        </p:nvSpPr>
        <p:spPr/>
        <p:txBody>
          <a:bodyPr/>
          <a:lstStyle/>
          <a:p>
            <a:r>
              <a:rPr lang="en-US" dirty="0" smtClean="0"/>
              <a:t>Client browser requests data from the server</a:t>
            </a:r>
          </a:p>
          <a:p>
            <a:r>
              <a:rPr lang="en-US" dirty="0" smtClean="0"/>
              <a:t>Each time the client wants an update, it makes a request</a:t>
            </a:r>
          </a:p>
          <a:p>
            <a:r>
              <a:rPr lang="en-US" dirty="0" smtClean="0"/>
              <a:t>Also known as “pull”</a:t>
            </a:r>
            <a:endParaRPr lang="en-I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0"/>
            <a:ext cx="8686800" cy="838200"/>
          </a:xfrm>
        </p:spPr>
        <p:txBody>
          <a:bodyPr/>
          <a:lstStyle/>
          <a:p>
            <a:r>
              <a:rPr lang="en-US" dirty="0" smtClean="0"/>
              <a:t>Limitations of Synchronous Web Paradigm</a:t>
            </a:r>
            <a:endParaRPr lang="en-IN" dirty="0" smtClean="0"/>
          </a:p>
        </p:txBody>
      </p:sp>
      <p:sp>
        <p:nvSpPr>
          <p:cNvPr id="16387" name="Rectangle 3"/>
          <p:cNvSpPr>
            <a:spLocks noGrp="1" noChangeArrowheads="1"/>
          </p:cNvSpPr>
          <p:nvPr>
            <p:ph type="body" idx="1"/>
          </p:nvPr>
        </p:nvSpPr>
        <p:spPr/>
        <p:txBody>
          <a:bodyPr/>
          <a:lstStyle/>
          <a:p>
            <a:pPr>
              <a:buFontTx/>
              <a:buNone/>
            </a:pPr>
            <a:endParaRPr lang="en-US" dirty="0" smtClean="0"/>
          </a:p>
          <a:p>
            <a:r>
              <a:rPr lang="en-US" dirty="0" smtClean="0"/>
              <a:t>There are a growing class of applications that need visualization of real-time data</a:t>
            </a:r>
          </a:p>
          <a:p>
            <a:pPr lvl="1"/>
            <a:r>
              <a:rPr lang="en-US" sz="2000" dirty="0" smtClean="0"/>
              <a:t>stock prices from trading sites</a:t>
            </a:r>
          </a:p>
          <a:p>
            <a:pPr lvl="1"/>
            <a:endParaRPr lang="en-IN" sz="32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0"/>
            <a:ext cx="8229600" cy="1143000"/>
          </a:xfrm>
        </p:spPr>
        <p:txBody>
          <a:bodyPr/>
          <a:lstStyle/>
          <a:p>
            <a:r>
              <a:rPr lang="en-US" sz="4000" dirty="0" smtClean="0"/>
              <a:t>A solution…</a:t>
            </a:r>
            <a:endParaRPr lang="en-IN" sz="4000" dirty="0" smtClean="0"/>
          </a:p>
        </p:txBody>
      </p:sp>
      <p:sp>
        <p:nvSpPr>
          <p:cNvPr id="17411" name="Rectangle 3"/>
          <p:cNvSpPr>
            <a:spLocks noGrp="1" noChangeArrowheads="1"/>
          </p:cNvSpPr>
          <p:nvPr>
            <p:ph type="body" idx="1"/>
          </p:nvPr>
        </p:nvSpPr>
        <p:spPr>
          <a:xfrm>
            <a:off x="381000" y="1143000"/>
            <a:ext cx="8534400" cy="5257800"/>
          </a:xfrm>
        </p:spPr>
        <p:txBody>
          <a:bodyPr/>
          <a:lstStyle/>
          <a:p>
            <a:r>
              <a:rPr lang="en-US" dirty="0" smtClean="0"/>
              <a:t>A polling technique</a:t>
            </a:r>
          </a:p>
          <a:p>
            <a:r>
              <a:rPr lang="en-US" dirty="0" smtClean="0"/>
              <a:t>Problem only partially resolved</a:t>
            </a:r>
          </a:p>
          <a:p>
            <a:pPr lvl="1"/>
            <a:r>
              <a:rPr lang="en-US" sz="2000" dirty="0" smtClean="0"/>
              <a:t>The update frequency cannot be high. A synchronous paradigm (request/response) makes it impossible to receive data in real time.</a:t>
            </a:r>
          </a:p>
          <a:p>
            <a:pPr lvl="1"/>
            <a:r>
              <a:rPr lang="en-US" sz="2000" dirty="0" smtClean="0"/>
              <a:t>The occupied network bandwidth is high, because with each response a whole page is transferred, instead of only the changed data.</a:t>
            </a:r>
          </a:p>
          <a:p>
            <a:pPr lvl="1"/>
            <a:r>
              <a:rPr lang="en-US" sz="2000" dirty="0" smtClean="0"/>
              <a:t>The impact on Web server resources is huge, because the server needs to sustain a high load of page requests even though users are inactive.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z="4000" dirty="0" smtClean="0"/>
              <a:t>Asynchronous Web Paradigm</a:t>
            </a:r>
          </a:p>
        </p:txBody>
      </p:sp>
      <p:sp>
        <p:nvSpPr>
          <p:cNvPr id="18435" name="Content Placeholder 2"/>
          <p:cNvSpPr>
            <a:spLocks noGrp="1"/>
          </p:cNvSpPr>
          <p:nvPr>
            <p:ph idx="1"/>
          </p:nvPr>
        </p:nvSpPr>
        <p:spPr/>
        <p:txBody>
          <a:bodyPr/>
          <a:lstStyle/>
          <a:p>
            <a:r>
              <a:rPr lang="en-US" dirty="0" smtClean="0"/>
              <a:t>To guarantee a very low latency between the generation of fresh data and its presentation to the end user within a common browser, a dedicated solution is necessary, namely Push Technology. This term was coined in 1996. </a:t>
            </a:r>
          </a:p>
          <a:p>
            <a:r>
              <a:rPr lang="en-US" dirty="0" smtClean="0"/>
              <a:t>In the push (or streaming) model, the client receives	updates in an asynchronous manner at the server's discretion, in the form of a continuous data flow.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28600" y="0"/>
            <a:ext cx="8229600" cy="914400"/>
          </a:xfrm>
        </p:spPr>
        <p:txBody>
          <a:bodyPr/>
          <a:lstStyle/>
          <a:p>
            <a:r>
              <a:rPr lang="en-US" sz="4000" dirty="0" smtClean="0"/>
              <a:t>Basic Process</a:t>
            </a:r>
          </a:p>
        </p:txBody>
      </p:sp>
      <p:sp>
        <p:nvSpPr>
          <p:cNvPr id="4" name="Rectangle 3"/>
          <p:cNvSpPr/>
          <p:nvPr/>
        </p:nvSpPr>
        <p:spPr>
          <a:xfrm>
            <a:off x="3035300" y="2438400"/>
            <a:ext cx="914400" cy="2057400"/>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Web</a:t>
            </a:r>
          </a:p>
          <a:p>
            <a:pPr algn="ctr">
              <a:defRPr/>
            </a:pPr>
            <a:r>
              <a:rPr lang="en-US" dirty="0">
                <a:solidFill>
                  <a:schemeClr val="bg1"/>
                </a:solidFill>
              </a:rPr>
              <a:t>Server</a:t>
            </a:r>
          </a:p>
        </p:txBody>
      </p:sp>
      <p:sp>
        <p:nvSpPr>
          <p:cNvPr id="5" name="Freeform 4"/>
          <p:cNvSpPr>
            <a:spLocks noChangeArrowheads="1"/>
          </p:cNvSpPr>
          <p:nvPr/>
        </p:nvSpPr>
        <p:spPr bwMode="auto">
          <a:xfrm>
            <a:off x="304800" y="1533525"/>
            <a:ext cx="6629400" cy="4351338"/>
          </a:xfrm>
          <a:custGeom>
            <a:avLst/>
            <a:gdLst>
              <a:gd name="T0" fmla="*/ 0 w 5560142"/>
              <a:gd name="T1" fmla="*/ 0 h 4350774"/>
              <a:gd name="T2" fmla="*/ 5560142 w 5560142"/>
              <a:gd name="T3" fmla="*/ 4350774 h 4350774"/>
            </a:gdLst>
            <a:ahLst/>
            <a:cxnLst/>
            <a:rect l="T0" t="T1" r="T2" b="T3"/>
            <a:pathLst>
              <a:path w="5560142" h="4350774">
                <a:moveTo>
                  <a:pt x="2477729" y="324465"/>
                </a:moveTo>
                <a:cubicBezTo>
                  <a:pt x="2448232" y="314633"/>
                  <a:pt x="2417048" y="308873"/>
                  <a:pt x="2389238" y="294968"/>
                </a:cubicBezTo>
                <a:cubicBezTo>
                  <a:pt x="2369574" y="285136"/>
                  <a:pt x="2351303" y="271788"/>
                  <a:pt x="2330245" y="265471"/>
                </a:cubicBezTo>
                <a:cubicBezTo>
                  <a:pt x="2301602" y="256878"/>
                  <a:pt x="2271251" y="255639"/>
                  <a:pt x="2241754" y="250723"/>
                </a:cubicBezTo>
                <a:cubicBezTo>
                  <a:pt x="2138164" y="198927"/>
                  <a:pt x="2225321" y="239030"/>
                  <a:pt x="2138516" y="206478"/>
                </a:cubicBezTo>
                <a:cubicBezTo>
                  <a:pt x="2113727" y="197182"/>
                  <a:pt x="2090458" y="183402"/>
                  <a:pt x="2064774" y="176981"/>
                </a:cubicBezTo>
                <a:cubicBezTo>
                  <a:pt x="2031050" y="168550"/>
                  <a:pt x="1995824" y="167948"/>
                  <a:pt x="1961535" y="162233"/>
                </a:cubicBezTo>
                <a:cubicBezTo>
                  <a:pt x="1936809" y="158112"/>
                  <a:pt x="1912456" y="151968"/>
                  <a:pt x="1887793" y="147484"/>
                </a:cubicBezTo>
                <a:cubicBezTo>
                  <a:pt x="1812783" y="133846"/>
                  <a:pt x="1773375" y="129032"/>
                  <a:pt x="1696064" y="117987"/>
                </a:cubicBezTo>
                <a:lnTo>
                  <a:pt x="973393" y="132736"/>
                </a:lnTo>
                <a:cubicBezTo>
                  <a:pt x="919123" y="134545"/>
                  <a:pt x="864256" y="136107"/>
                  <a:pt x="811161" y="147484"/>
                </a:cubicBezTo>
                <a:cubicBezTo>
                  <a:pt x="793829" y="151198"/>
                  <a:pt x="783574" y="170923"/>
                  <a:pt x="766916" y="176981"/>
                </a:cubicBezTo>
                <a:cubicBezTo>
                  <a:pt x="728817" y="190835"/>
                  <a:pt x="687388" y="193659"/>
                  <a:pt x="648929" y="206478"/>
                </a:cubicBezTo>
                <a:lnTo>
                  <a:pt x="560438" y="235974"/>
                </a:lnTo>
                <a:cubicBezTo>
                  <a:pt x="530941" y="255639"/>
                  <a:pt x="497015" y="269901"/>
                  <a:pt x="471948" y="294968"/>
                </a:cubicBezTo>
                <a:cubicBezTo>
                  <a:pt x="400420" y="366496"/>
                  <a:pt x="436094" y="338536"/>
                  <a:pt x="368709" y="383458"/>
                </a:cubicBezTo>
                <a:cubicBezTo>
                  <a:pt x="334122" y="487220"/>
                  <a:pt x="379138" y="359125"/>
                  <a:pt x="324464" y="486697"/>
                </a:cubicBezTo>
                <a:cubicBezTo>
                  <a:pt x="311771" y="516315"/>
                  <a:pt x="302450" y="560005"/>
                  <a:pt x="294967" y="589936"/>
                </a:cubicBezTo>
                <a:cubicBezTo>
                  <a:pt x="330027" y="782765"/>
                  <a:pt x="307082" y="700021"/>
                  <a:pt x="353961" y="840658"/>
                </a:cubicBezTo>
                <a:cubicBezTo>
                  <a:pt x="353962" y="840662"/>
                  <a:pt x="383456" y="929146"/>
                  <a:pt x="383458" y="929149"/>
                </a:cubicBezTo>
                <a:lnTo>
                  <a:pt x="412954" y="973394"/>
                </a:lnTo>
                <a:cubicBezTo>
                  <a:pt x="446341" y="1106935"/>
                  <a:pt x="398901" y="945291"/>
                  <a:pt x="486696" y="1120878"/>
                </a:cubicBezTo>
                <a:cubicBezTo>
                  <a:pt x="524120" y="1195725"/>
                  <a:pt x="503998" y="1161578"/>
                  <a:pt x="545690" y="1224116"/>
                </a:cubicBezTo>
                <a:cubicBezTo>
                  <a:pt x="579402" y="1325257"/>
                  <a:pt x="539592" y="1199725"/>
                  <a:pt x="575187" y="1342103"/>
                </a:cubicBezTo>
                <a:cubicBezTo>
                  <a:pt x="578958" y="1357185"/>
                  <a:pt x="585019" y="1371600"/>
                  <a:pt x="589935" y="1386349"/>
                </a:cubicBezTo>
                <a:cubicBezTo>
                  <a:pt x="588920" y="1391929"/>
                  <a:pt x="546572" y="1668296"/>
                  <a:pt x="516193" y="1681316"/>
                </a:cubicBezTo>
                <a:lnTo>
                  <a:pt x="412954" y="1725562"/>
                </a:lnTo>
                <a:cubicBezTo>
                  <a:pt x="398206" y="1740310"/>
                  <a:pt x="385395" y="1757293"/>
                  <a:pt x="368709" y="1769807"/>
                </a:cubicBezTo>
                <a:cubicBezTo>
                  <a:pt x="345776" y="1787006"/>
                  <a:pt x="319275" y="1798859"/>
                  <a:pt x="294967" y="1814052"/>
                </a:cubicBezTo>
                <a:cubicBezTo>
                  <a:pt x="266236" y="1832009"/>
                  <a:pt x="215026" y="1867825"/>
                  <a:pt x="191729" y="1887794"/>
                </a:cubicBezTo>
                <a:cubicBezTo>
                  <a:pt x="137816" y="1934005"/>
                  <a:pt x="132877" y="1953948"/>
                  <a:pt x="88490" y="2020529"/>
                </a:cubicBezTo>
                <a:cubicBezTo>
                  <a:pt x="78658" y="2035277"/>
                  <a:pt x="65576" y="2048316"/>
                  <a:pt x="58993" y="2064774"/>
                </a:cubicBezTo>
                <a:cubicBezTo>
                  <a:pt x="17948" y="2167385"/>
                  <a:pt x="37868" y="2113400"/>
                  <a:pt x="0" y="2227007"/>
                </a:cubicBezTo>
                <a:cubicBezTo>
                  <a:pt x="9832" y="2349910"/>
                  <a:pt x="13718" y="2473434"/>
                  <a:pt x="29496" y="2595716"/>
                </a:cubicBezTo>
                <a:cubicBezTo>
                  <a:pt x="34048" y="2630994"/>
                  <a:pt x="75814" y="2722033"/>
                  <a:pt x="88490" y="2757949"/>
                </a:cubicBezTo>
                <a:cubicBezTo>
                  <a:pt x="109186" y="2816588"/>
                  <a:pt x="127819" y="2875936"/>
                  <a:pt x="147483" y="2934929"/>
                </a:cubicBezTo>
                <a:cubicBezTo>
                  <a:pt x="157315" y="2964426"/>
                  <a:pt x="163075" y="2995610"/>
                  <a:pt x="176980" y="3023420"/>
                </a:cubicBezTo>
                <a:cubicBezTo>
                  <a:pt x="186812" y="3043084"/>
                  <a:pt x="198312" y="3062000"/>
                  <a:pt x="206477" y="3082413"/>
                </a:cubicBezTo>
                <a:cubicBezTo>
                  <a:pt x="218025" y="3111281"/>
                  <a:pt x="227793" y="3140906"/>
                  <a:pt x="235974" y="3170903"/>
                </a:cubicBezTo>
                <a:cubicBezTo>
                  <a:pt x="242570" y="3195087"/>
                  <a:pt x="240541" y="3221738"/>
                  <a:pt x="250722" y="3244645"/>
                </a:cubicBezTo>
                <a:cubicBezTo>
                  <a:pt x="260705" y="3267107"/>
                  <a:pt x="281332" y="3283187"/>
                  <a:pt x="294967" y="3303639"/>
                </a:cubicBezTo>
                <a:cubicBezTo>
                  <a:pt x="368267" y="3413589"/>
                  <a:pt x="305610" y="3343779"/>
                  <a:pt x="383458" y="3421626"/>
                </a:cubicBezTo>
                <a:cubicBezTo>
                  <a:pt x="393290" y="3446207"/>
                  <a:pt x="395366" y="3475581"/>
                  <a:pt x="412954" y="3495368"/>
                </a:cubicBezTo>
                <a:cubicBezTo>
                  <a:pt x="436506" y="3521864"/>
                  <a:pt x="473084" y="3533091"/>
                  <a:pt x="501445" y="3554362"/>
                </a:cubicBezTo>
                <a:cubicBezTo>
                  <a:pt x="570582" y="3606215"/>
                  <a:pt x="555751" y="3604808"/>
                  <a:pt x="648929" y="3628103"/>
                </a:cubicBezTo>
                <a:lnTo>
                  <a:pt x="766916" y="3657600"/>
                </a:lnTo>
                <a:cubicBezTo>
                  <a:pt x="796413" y="3647768"/>
                  <a:pt x="826994" y="3640731"/>
                  <a:pt x="855406" y="3628103"/>
                </a:cubicBezTo>
                <a:cubicBezTo>
                  <a:pt x="871603" y="3620904"/>
                  <a:pt x="882993" y="3604664"/>
                  <a:pt x="899651" y="3598607"/>
                </a:cubicBezTo>
                <a:cubicBezTo>
                  <a:pt x="937750" y="3584753"/>
                  <a:pt x="978309" y="3578942"/>
                  <a:pt x="1017638" y="3569110"/>
                </a:cubicBezTo>
                <a:lnTo>
                  <a:pt x="1076632" y="3554362"/>
                </a:lnTo>
                <a:cubicBezTo>
                  <a:pt x="1091380" y="3564194"/>
                  <a:pt x="1105023" y="3575931"/>
                  <a:pt x="1120877" y="3583858"/>
                </a:cubicBezTo>
                <a:cubicBezTo>
                  <a:pt x="1134782" y="3590810"/>
                  <a:pt x="1151624" y="3590894"/>
                  <a:pt x="1165122" y="3598607"/>
                </a:cubicBezTo>
                <a:cubicBezTo>
                  <a:pt x="1186464" y="3610803"/>
                  <a:pt x="1205453" y="3626855"/>
                  <a:pt x="1224116" y="3642852"/>
                </a:cubicBezTo>
                <a:cubicBezTo>
                  <a:pt x="1239952" y="3656426"/>
                  <a:pt x="1252338" y="3673744"/>
                  <a:pt x="1268361" y="3687097"/>
                </a:cubicBezTo>
                <a:cubicBezTo>
                  <a:pt x="1281978" y="3698445"/>
                  <a:pt x="1298989" y="3705246"/>
                  <a:pt x="1312606" y="3716594"/>
                </a:cubicBezTo>
                <a:cubicBezTo>
                  <a:pt x="1328629" y="3729947"/>
                  <a:pt x="1339879" y="3748716"/>
                  <a:pt x="1356851" y="3760839"/>
                </a:cubicBezTo>
                <a:cubicBezTo>
                  <a:pt x="1374742" y="3773618"/>
                  <a:pt x="1396180" y="3780504"/>
                  <a:pt x="1415845" y="3790336"/>
                </a:cubicBezTo>
                <a:cubicBezTo>
                  <a:pt x="1464057" y="3934975"/>
                  <a:pt x="1385894" y="3730663"/>
                  <a:pt x="1474838" y="3864078"/>
                </a:cubicBezTo>
                <a:cubicBezTo>
                  <a:pt x="1486082" y="3880943"/>
                  <a:pt x="1480522" y="3904941"/>
                  <a:pt x="1489587" y="3923071"/>
                </a:cubicBezTo>
                <a:cubicBezTo>
                  <a:pt x="1500580" y="3945057"/>
                  <a:pt x="1519545" y="3962063"/>
                  <a:pt x="1533832" y="3982065"/>
                </a:cubicBezTo>
                <a:cubicBezTo>
                  <a:pt x="1544135" y="3996489"/>
                  <a:pt x="1553026" y="4011886"/>
                  <a:pt x="1563329" y="4026310"/>
                </a:cubicBezTo>
                <a:cubicBezTo>
                  <a:pt x="1577616" y="4046312"/>
                  <a:pt x="1593287" y="4065301"/>
                  <a:pt x="1607574" y="4085303"/>
                </a:cubicBezTo>
                <a:cubicBezTo>
                  <a:pt x="1617877" y="4099727"/>
                  <a:pt x="1625723" y="4115932"/>
                  <a:pt x="1637071" y="4129549"/>
                </a:cubicBezTo>
                <a:cubicBezTo>
                  <a:pt x="1650423" y="4145572"/>
                  <a:pt x="1668511" y="4157330"/>
                  <a:pt x="1681316" y="4173794"/>
                </a:cubicBezTo>
                <a:cubicBezTo>
                  <a:pt x="1703080" y="4201777"/>
                  <a:pt x="1711948" y="4241014"/>
                  <a:pt x="1740309" y="4262284"/>
                </a:cubicBezTo>
                <a:cubicBezTo>
                  <a:pt x="1824176" y="4325184"/>
                  <a:pt x="1775985" y="4298757"/>
                  <a:pt x="1887793" y="4336026"/>
                </a:cubicBezTo>
                <a:lnTo>
                  <a:pt x="1932038" y="4350774"/>
                </a:lnTo>
                <a:cubicBezTo>
                  <a:pt x="2045109" y="4340942"/>
                  <a:pt x="2158894" y="4337329"/>
                  <a:pt x="2271251" y="4321278"/>
                </a:cubicBezTo>
                <a:cubicBezTo>
                  <a:pt x="2297459" y="4317534"/>
                  <a:pt x="2319877" y="4300153"/>
                  <a:pt x="2344993" y="4291781"/>
                </a:cubicBezTo>
                <a:cubicBezTo>
                  <a:pt x="2364223" y="4285371"/>
                  <a:pt x="2384614" y="4282994"/>
                  <a:pt x="2403987" y="4277033"/>
                </a:cubicBezTo>
                <a:cubicBezTo>
                  <a:pt x="2448563" y="4263317"/>
                  <a:pt x="2491476" y="4244098"/>
                  <a:pt x="2536722" y="4232787"/>
                </a:cubicBezTo>
                <a:cubicBezTo>
                  <a:pt x="2556387" y="4227871"/>
                  <a:pt x="2576486" y="4224449"/>
                  <a:pt x="2595716" y="4218039"/>
                </a:cubicBezTo>
                <a:cubicBezTo>
                  <a:pt x="2689260" y="4186858"/>
                  <a:pt x="2641190" y="4194512"/>
                  <a:pt x="2713703" y="4173794"/>
                </a:cubicBezTo>
                <a:cubicBezTo>
                  <a:pt x="2843344" y="4136753"/>
                  <a:pt x="2710849" y="4179660"/>
                  <a:pt x="2816942" y="4144297"/>
                </a:cubicBezTo>
                <a:cubicBezTo>
                  <a:pt x="2861187" y="4154129"/>
                  <a:pt x="2907374" y="4157523"/>
                  <a:pt x="2949677" y="4173794"/>
                </a:cubicBezTo>
                <a:cubicBezTo>
                  <a:pt x="2972619" y="4182618"/>
                  <a:pt x="2986685" y="4207046"/>
                  <a:pt x="3008671" y="4218039"/>
                </a:cubicBezTo>
                <a:cubicBezTo>
                  <a:pt x="3026801" y="4227104"/>
                  <a:pt x="3048000" y="4227871"/>
                  <a:pt x="3067664" y="4232787"/>
                </a:cubicBezTo>
                <a:cubicBezTo>
                  <a:pt x="3077496" y="4247536"/>
                  <a:pt x="3082737" y="4266730"/>
                  <a:pt x="3097161" y="4277033"/>
                </a:cubicBezTo>
                <a:cubicBezTo>
                  <a:pt x="3118704" y="4292421"/>
                  <a:pt x="3146115" y="4297233"/>
                  <a:pt x="3170903" y="4306529"/>
                </a:cubicBezTo>
                <a:cubicBezTo>
                  <a:pt x="3213229" y="4322401"/>
                  <a:pt x="3227641" y="4324401"/>
                  <a:pt x="3274142" y="4336026"/>
                </a:cubicBezTo>
                <a:cubicBezTo>
                  <a:pt x="3372464" y="4321278"/>
                  <a:pt x="3472997" y="4317222"/>
                  <a:pt x="3569109" y="4291781"/>
                </a:cubicBezTo>
                <a:cubicBezTo>
                  <a:pt x="3641496" y="4272620"/>
                  <a:pt x="3708612" y="4236779"/>
                  <a:pt x="3775587" y="4203291"/>
                </a:cubicBezTo>
                <a:cubicBezTo>
                  <a:pt x="3883532" y="4149318"/>
                  <a:pt x="3910632" y="4140429"/>
                  <a:pt x="4011561" y="4070555"/>
                </a:cubicBezTo>
                <a:cubicBezTo>
                  <a:pt x="4039525" y="4051196"/>
                  <a:pt x="4122673" y="3983459"/>
                  <a:pt x="4144296" y="3952568"/>
                </a:cubicBezTo>
                <a:cubicBezTo>
                  <a:pt x="4163208" y="3925551"/>
                  <a:pt x="4171575" y="3892357"/>
                  <a:pt x="4188542" y="3864078"/>
                </a:cubicBezTo>
                <a:cubicBezTo>
                  <a:pt x="4201189" y="3843000"/>
                  <a:pt x="4219152" y="3825536"/>
                  <a:pt x="4232787" y="3805084"/>
                </a:cubicBezTo>
                <a:cubicBezTo>
                  <a:pt x="4388673" y="3571253"/>
                  <a:pt x="4154314" y="3899882"/>
                  <a:pt x="4336025" y="3657600"/>
                </a:cubicBezTo>
                <a:cubicBezTo>
                  <a:pt x="4346660" y="3643420"/>
                  <a:pt x="4352182" y="3625027"/>
                  <a:pt x="4365522" y="3613355"/>
                </a:cubicBezTo>
                <a:cubicBezTo>
                  <a:pt x="4399074" y="3583997"/>
                  <a:pt x="4467721" y="3544273"/>
                  <a:pt x="4513006" y="3524865"/>
                </a:cubicBezTo>
                <a:cubicBezTo>
                  <a:pt x="4527295" y="3518741"/>
                  <a:pt x="4541742" y="3511186"/>
                  <a:pt x="4557251" y="3510116"/>
                </a:cubicBezTo>
                <a:cubicBezTo>
                  <a:pt x="4684862" y="3501315"/>
                  <a:pt x="4812890" y="3500284"/>
                  <a:pt x="4940709" y="3495368"/>
                </a:cubicBezTo>
                <a:cubicBezTo>
                  <a:pt x="5007407" y="3478694"/>
                  <a:pt x="5049202" y="3470618"/>
                  <a:pt x="5117690" y="3436374"/>
                </a:cubicBezTo>
                <a:cubicBezTo>
                  <a:pt x="5139675" y="3425381"/>
                  <a:pt x="5156231" y="3405764"/>
                  <a:pt x="5176683" y="3392129"/>
                </a:cubicBezTo>
                <a:cubicBezTo>
                  <a:pt x="5268683" y="3330796"/>
                  <a:pt x="5237633" y="3366771"/>
                  <a:pt x="5324167" y="3288891"/>
                </a:cubicBezTo>
                <a:cubicBezTo>
                  <a:pt x="5350006" y="3265636"/>
                  <a:pt x="5379024" y="3244334"/>
                  <a:pt x="5397909" y="3215149"/>
                </a:cubicBezTo>
                <a:cubicBezTo>
                  <a:pt x="5433740" y="3159774"/>
                  <a:pt x="5486400" y="3038168"/>
                  <a:pt x="5486400" y="3038168"/>
                </a:cubicBezTo>
                <a:cubicBezTo>
                  <a:pt x="5491316" y="3013587"/>
                  <a:pt x="5494261" y="2988529"/>
                  <a:pt x="5501148" y="2964426"/>
                </a:cubicBezTo>
                <a:cubicBezTo>
                  <a:pt x="5513960" y="2919582"/>
                  <a:pt x="5538558" y="2877826"/>
                  <a:pt x="5545393" y="2831691"/>
                </a:cubicBezTo>
                <a:cubicBezTo>
                  <a:pt x="5558381" y="2744021"/>
                  <a:pt x="5555226" y="2654710"/>
                  <a:pt x="5560142" y="2566220"/>
                </a:cubicBezTo>
                <a:cubicBezTo>
                  <a:pt x="5550310" y="2050026"/>
                  <a:pt x="5544981" y="1533727"/>
                  <a:pt x="5530645" y="1017639"/>
                </a:cubicBezTo>
                <a:cubicBezTo>
                  <a:pt x="5530213" y="1002099"/>
                  <a:pt x="5521355" y="987950"/>
                  <a:pt x="5515896" y="973394"/>
                </a:cubicBezTo>
                <a:cubicBezTo>
                  <a:pt x="5449823" y="797199"/>
                  <a:pt x="5527770" y="994767"/>
                  <a:pt x="5442154" y="840658"/>
                </a:cubicBezTo>
                <a:cubicBezTo>
                  <a:pt x="5429297" y="817515"/>
                  <a:pt x="5428542" y="788095"/>
                  <a:pt x="5412658" y="766916"/>
                </a:cubicBezTo>
                <a:cubicBezTo>
                  <a:pt x="5383458" y="727982"/>
                  <a:pt x="5338619" y="702612"/>
                  <a:pt x="5309419" y="663678"/>
                </a:cubicBezTo>
                <a:cubicBezTo>
                  <a:pt x="5294671" y="644013"/>
                  <a:pt x="5284368" y="620039"/>
                  <a:pt x="5265174" y="604684"/>
                </a:cubicBezTo>
                <a:cubicBezTo>
                  <a:pt x="5234224" y="579924"/>
                  <a:pt x="5195691" y="566464"/>
                  <a:pt x="5161935" y="545691"/>
                </a:cubicBezTo>
                <a:cubicBezTo>
                  <a:pt x="5131743" y="527111"/>
                  <a:pt x="5103844" y="504936"/>
                  <a:pt x="5073445" y="486697"/>
                </a:cubicBezTo>
                <a:cubicBezTo>
                  <a:pt x="5030043" y="460656"/>
                  <a:pt x="4982418" y="441630"/>
                  <a:pt x="4940709" y="412955"/>
                </a:cubicBezTo>
                <a:cubicBezTo>
                  <a:pt x="4903360" y="387278"/>
                  <a:pt x="4874021" y="351268"/>
                  <a:pt x="4837471" y="324465"/>
                </a:cubicBezTo>
                <a:cubicBezTo>
                  <a:pt x="4789741" y="289463"/>
                  <a:pt x="4659003" y="212641"/>
                  <a:pt x="4601496" y="191729"/>
                </a:cubicBezTo>
                <a:cubicBezTo>
                  <a:pt x="4534226" y="167267"/>
                  <a:pt x="4463736" y="152778"/>
                  <a:pt x="4395019" y="132736"/>
                </a:cubicBezTo>
                <a:lnTo>
                  <a:pt x="4247535" y="88491"/>
                </a:lnTo>
                <a:cubicBezTo>
                  <a:pt x="4213199" y="78392"/>
                  <a:pt x="4176308" y="75000"/>
                  <a:pt x="4144296" y="58994"/>
                </a:cubicBezTo>
                <a:lnTo>
                  <a:pt x="4026309" y="0"/>
                </a:lnTo>
                <a:cubicBezTo>
                  <a:pt x="3937819" y="9832"/>
                  <a:pt x="3848755" y="15430"/>
                  <a:pt x="3760838" y="29497"/>
                </a:cubicBezTo>
                <a:cubicBezTo>
                  <a:pt x="3725498" y="35151"/>
                  <a:pt x="3692473" y="50946"/>
                  <a:pt x="3657600" y="58994"/>
                </a:cubicBezTo>
                <a:cubicBezTo>
                  <a:pt x="3628462" y="65718"/>
                  <a:pt x="3598606" y="68826"/>
                  <a:pt x="3569109" y="73742"/>
                </a:cubicBezTo>
                <a:cubicBezTo>
                  <a:pt x="3424942" y="145825"/>
                  <a:pt x="3533824" y="86811"/>
                  <a:pt x="3392129" y="176981"/>
                </a:cubicBezTo>
                <a:cubicBezTo>
                  <a:pt x="3367945" y="192371"/>
                  <a:pt x="3342238" y="205325"/>
                  <a:pt x="3318387" y="221226"/>
                </a:cubicBezTo>
                <a:cubicBezTo>
                  <a:pt x="3244280" y="270630"/>
                  <a:pt x="3271351" y="266866"/>
                  <a:pt x="3185651" y="309716"/>
                </a:cubicBezTo>
                <a:cubicBezTo>
                  <a:pt x="3171746" y="316669"/>
                  <a:pt x="3156154" y="319549"/>
                  <a:pt x="3141406" y="324465"/>
                </a:cubicBezTo>
                <a:cubicBezTo>
                  <a:pt x="3121741" y="339213"/>
                  <a:pt x="3103754" y="356515"/>
                  <a:pt x="3082412" y="368710"/>
                </a:cubicBezTo>
                <a:cubicBezTo>
                  <a:pt x="3068914" y="376423"/>
                  <a:pt x="3053115" y="379187"/>
                  <a:pt x="3038167" y="383458"/>
                </a:cubicBezTo>
                <a:cubicBezTo>
                  <a:pt x="2908536" y="420496"/>
                  <a:pt x="3041013" y="377594"/>
                  <a:pt x="2934929" y="412955"/>
                </a:cubicBezTo>
                <a:cubicBezTo>
                  <a:pt x="2866103" y="393291"/>
                  <a:pt x="2792474" y="385974"/>
                  <a:pt x="2728451" y="353962"/>
                </a:cubicBezTo>
                <a:cubicBezTo>
                  <a:pt x="2647037" y="313254"/>
                  <a:pt x="2691016" y="328777"/>
                  <a:pt x="2595716" y="309716"/>
                </a:cubicBezTo>
                <a:cubicBezTo>
                  <a:pt x="2571836" y="297777"/>
                  <a:pt x="2508963" y="261009"/>
                  <a:pt x="2477729" y="265471"/>
                </a:cubicBezTo>
                <a:cubicBezTo>
                  <a:pt x="2460182" y="267978"/>
                  <a:pt x="2448232" y="285136"/>
                  <a:pt x="2433483" y="294968"/>
                </a:cubicBezTo>
                <a:cubicBezTo>
                  <a:pt x="2371763" y="387548"/>
                  <a:pt x="2409941" y="383458"/>
                  <a:pt x="2359742" y="383458"/>
                </a:cubicBezTo>
              </a:path>
            </a:pathLst>
          </a:custGeom>
          <a:noFill/>
          <a:ln w="9525" algn="ctr">
            <a:solidFill>
              <a:schemeClr val="folHlink"/>
            </a:solidFill>
            <a:miter lim="800000"/>
            <a:headEnd/>
            <a:tailEnd/>
          </a:ln>
        </p:spPr>
        <p:txBody>
          <a:bodyPr anchor="ctr"/>
          <a:lstStyle/>
          <a:p>
            <a:pPr algn="ctr">
              <a:defRPr/>
            </a:pPr>
            <a:endParaRPr lang="en-US">
              <a:latin typeface="+mn-lt"/>
              <a:cs typeface="+mn-cs"/>
            </a:endParaRPr>
          </a:p>
        </p:txBody>
      </p:sp>
      <p:sp>
        <p:nvSpPr>
          <p:cNvPr id="6" name="Rectangle 5"/>
          <p:cNvSpPr/>
          <p:nvPr/>
        </p:nvSpPr>
        <p:spPr>
          <a:xfrm>
            <a:off x="2882900" y="5029200"/>
            <a:ext cx="14478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2060"/>
                </a:solidFill>
              </a:rPr>
              <a:t>The Internet</a:t>
            </a:r>
          </a:p>
        </p:txBody>
      </p:sp>
      <p:sp>
        <p:nvSpPr>
          <p:cNvPr id="7" name="Folded Corner 6"/>
          <p:cNvSpPr/>
          <p:nvPr/>
        </p:nvSpPr>
        <p:spPr>
          <a:xfrm>
            <a:off x="1206500" y="2209800"/>
            <a:ext cx="914400" cy="14478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HTML File</a:t>
            </a:r>
          </a:p>
        </p:txBody>
      </p:sp>
      <p:cxnSp>
        <p:nvCxnSpPr>
          <p:cNvPr id="9" name="Straight Arrow Connector 8"/>
          <p:cNvCxnSpPr/>
          <p:nvPr/>
        </p:nvCxnSpPr>
        <p:spPr>
          <a:xfrm>
            <a:off x="2120900" y="2895600"/>
            <a:ext cx="914400" cy="158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5562600"/>
            <a:ext cx="25908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002060"/>
                </a:solidFill>
              </a:rPr>
              <a:t>HTML File saved on web Server</a:t>
            </a:r>
          </a:p>
        </p:txBody>
      </p:sp>
      <p:sp>
        <p:nvSpPr>
          <p:cNvPr id="12" name="Freeform 11"/>
          <p:cNvSpPr/>
          <p:nvPr/>
        </p:nvSpPr>
        <p:spPr>
          <a:xfrm>
            <a:off x="1547813" y="3540125"/>
            <a:ext cx="1136650" cy="2005013"/>
          </a:xfrm>
          <a:custGeom>
            <a:avLst/>
            <a:gdLst>
              <a:gd name="connsiteX0" fmla="*/ 0 w 1135626"/>
              <a:gd name="connsiteY0" fmla="*/ 2005781 h 2005781"/>
              <a:gd name="connsiteX1" fmla="*/ 1032387 w 1135626"/>
              <a:gd name="connsiteY1" fmla="*/ 545690 h 2005781"/>
              <a:gd name="connsiteX2" fmla="*/ 619432 w 1135626"/>
              <a:gd name="connsiteY2" fmla="*/ 0 h 2005781"/>
            </a:gdLst>
            <a:ahLst/>
            <a:cxnLst>
              <a:cxn ang="0">
                <a:pos x="connsiteX0" y="connsiteY0"/>
              </a:cxn>
              <a:cxn ang="0">
                <a:pos x="connsiteX1" y="connsiteY1"/>
              </a:cxn>
              <a:cxn ang="0">
                <a:pos x="connsiteX2" y="connsiteY2"/>
              </a:cxn>
            </a:cxnLst>
            <a:rect l="l" t="t" r="r" b="b"/>
            <a:pathLst>
              <a:path w="1135626" h="2005781">
                <a:moveTo>
                  <a:pt x="0" y="2005781"/>
                </a:moveTo>
                <a:cubicBezTo>
                  <a:pt x="464574" y="1442884"/>
                  <a:pt x="929148" y="879987"/>
                  <a:pt x="1032387" y="545690"/>
                </a:cubicBezTo>
                <a:cubicBezTo>
                  <a:pt x="1135626" y="211393"/>
                  <a:pt x="619432" y="0"/>
                  <a:pt x="619432" y="0"/>
                </a:cubicBezTo>
              </a:path>
            </a:pathLst>
          </a:custGeom>
          <a:ln>
            <a:solidFill>
              <a:srgbClr val="002060"/>
            </a:solidFill>
            <a:round/>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nvGrpSpPr>
          <p:cNvPr id="2" name="Group 18"/>
          <p:cNvGrpSpPr>
            <a:grpSpLocks/>
          </p:cNvGrpSpPr>
          <p:nvPr/>
        </p:nvGrpSpPr>
        <p:grpSpPr bwMode="auto">
          <a:xfrm>
            <a:off x="7086600" y="3505200"/>
            <a:ext cx="838200" cy="838200"/>
            <a:chOff x="7239000" y="1676400"/>
            <a:chExt cx="838200" cy="838200"/>
          </a:xfrm>
        </p:grpSpPr>
        <p:sp>
          <p:nvSpPr>
            <p:cNvPr id="16" name="Rectangle 15"/>
            <p:cNvSpPr/>
            <p:nvPr/>
          </p:nvSpPr>
          <p:spPr>
            <a:xfrm>
              <a:off x="7239000" y="1676400"/>
              <a:ext cx="838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ectangle 16"/>
            <p:cNvSpPr/>
            <p:nvPr/>
          </p:nvSpPr>
          <p:spPr>
            <a:xfrm>
              <a:off x="7315200" y="2362200"/>
              <a:ext cx="6858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ectangle 17"/>
            <p:cNvSpPr/>
            <p:nvPr/>
          </p:nvSpPr>
          <p:spPr>
            <a:xfrm>
              <a:off x="7620000" y="2286000"/>
              <a:ext cx="1524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cxnSp>
        <p:nvCxnSpPr>
          <p:cNvPr id="29" name="Straight Arrow Connector 28"/>
          <p:cNvCxnSpPr/>
          <p:nvPr/>
        </p:nvCxnSpPr>
        <p:spPr>
          <a:xfrm>
            <a:off x="3962400" y="3581400"/>
            <a:ext cx="3048000" cy="76200"/>
          </a:xfrm>
          <a:prstGeom prst="straightConnector1">
            <a:avLst/>
          </a:prstGeom>
          <a:ln>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334000" y="5715000"/>
            <a:ext cx="304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6" name="Straight Connector 35"/>
          <p:cNvCxnSpPr/>
          <p:nvPr/>
        </p:nvCxnSpPr>
        <p:spPr>
          <a:xfrm rot="5400000">
            <a:off x="5219701" y="5829300"/>
            <a:ext cx="228600" cy="3175"/>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Arrow Connector 36"/>
          <p:cNvCxnSpPr/>
          <p:nvPr/>
        </p:nvCxnSpPr>
        <p:spPr>
          <a:xfrm rot="16200000" flipH="1">
            <a:off x="3962400" y="4572000"/>
            <a:ext cx="1295400" cy="1295400"/>
          </a:xfrm>
          <a:prstGeom prst="straightConnector1">
            <a:avLst/>
          </a:prstGeom>
          <a:ln>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495" name="TextBox 38"/>
          <p:cNvSpPr txBox="1">
            <a:spLocks noChangeArrowheads="1"/>
          </p:cNvSpPr>
          <p:nvPr/>
        </p:nvSpPr>
        <p:spPr bwMode="auto">
          <a:xfrm>
            <a:off x="6019800" y="5257800"/>
            <a:ext cx="2819400" cy="1200150"/>
          </a:xfrm>
          <a:prstGeom prst="rect">
            <a:avLst/>
          </a:prstGeom>
          <a:noFill/>
          <a:ln w="9525">
            <a:noFill/>
            <a:miter lim="800000"/>
            <a:headEnd/>
            <a:tailEnd/>
          </a:ln>
        </p:spPr>
        <p:txBody>
          <a:bodyPr>
            <a:spAutoFit/>
          </a:bodyPr>
          <a:lstStyle/>
          <a:p>
            <a:r>
              <a:rPr lang="en-US"/>
              <a:t>Any browser can retrieve the web pages over the Internet</a:t>
            </a:r>
          </a:p>
          <a:p>
            <a:endParaRPr lang="en-US"/>
          </a:p>
        </p:txBody>
      </p:sp>
      <p:sp>
        <p:nvSpPr>
          <p:cNvPr id="20496" name="TextBox 39"/>
          <p:cNvSpPr txBox="1">
            <a:spLocks noChangeArrowheads="1"/>
          </p:cNvSpPr>
          <p:nvPr/>
        </p:nvSpPr>
        <p:spPr bwMode="auto">
          <a:xfrm>
            <a:off x="4191000" y="2590800"/>
            <a:ext cx="2438400" cy="923925"/>
          </a:xfrm>
          <a:prstGeom prst="rect">
            <a:avLst/>
          </a:prstGeom>
          <a:noFill/>
          <a:ln w="9525">
            <a:noFill/>
            <a:miter lim="800000"/>
            <a:headEnd/>
            <a:tailEnd/>
          </a:ln>
        </p:spPr>
        <p:txBody>
          <a:bodyPr>
            <a:spAutoFit/>
          </a:bodyPr>
          <a:lstStyle/>
          <a:p>
            <a:r>
              <a:rPr lang="en-US"/>
              <a:t>Browser connects to a server and requests for a page</a:t>
            </a:r>
          </a:p>
        </p:txBody>
      </p:sp>
      <p:sp>
        <p:nvSpPr>
          <p:cNvPr id="20497" name="TextBox 40"/>
          <p:cNvSpPr txBox="1">
            <a:spLocks noChangeArrowheads="1"/>
          </p:cNvSpPr>
          <p:nvPr/>
        </p:nvSpPr>
        <p:spPr bwMode="auto">
          <a:xfrm>
            <a:off x="4648200" y="3657600"/>
            <a:ext cx="1981200" cy="915988"/>
          </a:xfrm>
          <a:prstGeom prst="rect">
            <a:avLst/>
          </a:prstGeom>
          <a:noFill/>
          <a:ln w="9525">
            <a:noFill/>
            <a:miter lim="800000"/>
            <a:headEnd/>
            <a:tailEnd/>
          </a:ln>
        </p:spPr>
        <p:txBody>
          <a:bodyPr>
            <a:spAutoFit/>
          </a:bodyPr>
          <a:lstStyle/>
          <a:p>
            <a:r>
              <a:rPr lang="en-US"/>
              <a:t>Server responds with the requested page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81000" y="0"/>
            <a:ext cx="8229600" cy="685800"/>
          </a:xfrm>
        </p:spPr>
        <p:txBody>
          <a:bodyPr/>
          <a:lstStyle/>
          <a:p>
            <a:r>
              <a:rPr lang="en-US" sz="4000" dirty="0" smtClean="0"/>
              <a:t>Behind the Scene!!!</a:t>
            </a:r>
          </a:p>
        </p:txBody>
      </p:sp>
      <p:sp>
        <p:nvSpPr>
          <p:cNvPr id="21507" name="Content Placeholder 2"/>
          <p:cNvSpPr>
            <a:spLocks noGrp="1"/>
          </p:cNvSpPr>
          <p:nvPr>
            <p:ph idx="1"/>
          </p:nvPr>
        </p:nvSpPr>
        <p:spPr>
          <a:xfrm>
            <a:off x="381000" y="1143000"/>
            <a:ext cx="8458200" cy="5029200"/>
          </a:xfrm>
        </p:spPr>
        <p:txBody>
          <a:bodyPr/>
          <a:lstStyle/>
          <a:p>
            <a:r>
              <a:rPr lang="en-US" i="1" dirty="0" smtClean="0">
                <a:latin typeface="Arial" pitchFamily="34" charset="0"/>
                <a:cs typeface="Arial" pitchFamily="34" charset="0"/>
              </a:rPr>
              <a:t>Uniform resource locators</a:t>
            </a:r>
            <a:r>
              <a:rPr lang="en-US" dirty="0" smtClean="0">
                <a:latin typeface="Arial" pitchFamily="34" charset="0"/>
                <a:cs typeface="Arial" pitchFamily="34" charset="0"/>
              </a:rPr>
              <a:t>, or URLs, incorporate Internet addresses to indicate the network location of a Web page or other network resource</a:t>
            </a:r>
          </a:p>
          <a:p>
            <a:r>
              <a:rPr lang="en-US" dirty="0" smtClean="0"/>
              <a:t>The browser breaks the URL into three parts: </a:t>
            </a:r>
          </a:p>
          <a:p>
            <a:pPr lvl="1"/>
            <a:r>
              <a:rPr lang="en-US" sz="2000" dirty="0" smtClean="0"/>
              <a:t>The protocol ("http") </a:t>
            </a:r>
          </a:p>
          <a:p>
            <a:pPr lvl="1"/>
            <a:r>
              <a:rPr lang="en-US" sz="2000" dirty="0" smtClean="0"/>
              <a:t>The server name ("www.rediff.com") </a:t>
            </a:r>
          </a:p>
          <a:p>
            <a:pPr lvl="1"/>
            <a:r>
              <a:rPr lang="en-US" sz="2000" dirty="0" smtClean="0"/>
              <a:t>The file name (“index.html") </a:t>
            </a:r>
          </a:p>
          <a:p>
            <a:r>
              <a:rPr lang="en-US" dirty="0" smtClean="0"/>
              <a:t>The browser communicates with a </a:t>
            </a:r>
            <a:r>
              <a:rPr lang="en-US" dirty="0" smtClean="0">
                <a:solidFill>
                  <a:srgbClr val="C81E1E"/>
                </a:solidFill>
              </a:rPr>
              <a:t>name server</a:t>
            </a:r>
            <a:r>
              <a:rPr lang="en-US" b="1" dirty="0" smtClean="0">
                <a:solidFill>
                  <a:srgbClr val="0000FF"/>
                </a:solidFill>
              </a:rPr>
              <a:t> </a:t>
            </a:r>
            <a:r>
              <a:rPr lang="en-US" dirty="0" smtClean="0"/>
              <a:t>to translate the server name </a:t>
            </a:r>
            <a:r>
              <a:rPr lang="en-US" dirty="0" smtClean="0">
                <a:solidFill>
                  <a:srgbClr val="C81E1E"/>
                </a:solidFill>
              </a:rPr>
              <a:t>"www.rediff.com"</a:t>
            </a:r>
            <a:r>
              <a:rPr lang="en-US" dirty="0" smtClean="0">
                <a:solidFill>
                  <a:srgbClr val="0000FF"/>
                </a:solidFill>
              </a:rPr>
              <a:t> </a:t>
            </a:r>
            <a:r>
              <a:rPr lang="en-US" dirty="0" smtClean="0"/>
              <a:t>into an </a:t>
            </a:r>
            <a:r>
              <a:rPr lang="en-US" dirty="0" smtClean="0">
                <a:solidFill>
                  <a:srgbClr val="C81E1E"/>
                </a:solidFill>
              </a:rPr>
              <a:t>IP Address</a:t>
            </a:r>
            <a:r>
              <a:rPr lang="en-US" dirty="0" smtClean="0"/>
              <a:t>, which it uses to connect to the server machine. </a:t>
            </a:r>
          </a:p>
          <a:p>
            <a:r>
              <a:rPr lang="en-US" dirty="0" smtClean="0"/>
              <a:t>The browser then establishes a connection with the server at that IP address on port 80.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a:xfrm>
            <a:off x="457200" y="1143000"/>
            <a:ext cx="7924800" cy="4114800"/>
          </a:xfrm>
        </p:spPr>
        <p:txBody>
          <a:bodyPr/>
          <a:lstStyle/>
          <a:p>
            <a:pPr>
              <a:buFontTx/>
              <a:buNone/>
            </a:pPr>
            <a:endParaRPr lang="en-US" sz="2800" dirty="0" smtClean="0"/>
          </a:p>
          <a:p>
            <a:r>
              <a:rPr lang="en-US" dirty="0" smtClean="0"/>
              <a:t>Following the HTTP protocol, the browser sends a request to the server, asking for the file http://www.rediff.com/index.html</a:t>
            </a:r>
          </a:p>
          <a:p>
            <a:r>
              <a:rPr lang="en-US" dirty="0" smtClean="0"/>
              <a:t>The server then sends the HTML text for the Web page to the browser. </a:t>
            </a:r>
          </a:p>
          <a:p>
            <a:r>
              <a:rPr lang="en-US" dirty="0" smtClean="0"/>
              <a:t>The browser reads the HTML tags, formats the page and displays it onto your screen.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z="4000" dirty="0" smtClean="0"/>
              <a:t>What is the Internet?</a:t>
            </a:r>
            <a:endParaRPr lang="en-IN" sz="4000" dirty="0" smtClean="0"/>
          </a:p>
        </p:txBody>
      </p:sp>
      <p:sp>
        <p:nvSpPr>
          <p:cNvPr id="5123" name="Rectangle 3"/>
          <p:cNvSpPr>
            <a:spLocks noGrp="1" noChangeArrowheads="1"/>
          </p:cNvSpPr>
          <p:nvPr>
            <p:ph idx="1"/>
          </p:nvPr>
        </p:nvSpPr>
        <p:spPr/>
        <p:txBody>
          <a:bodyPr/>
          <a:lstStyle/>
          <a:p>
            <a:r>
              <a:rPr lang="en-US" dirty="0" smtClean="0"/>
              <a:t>Network is a group of connected computers/devices</a:t>
            </a:r>
          </a:p>
          <a:p>
            <a:r>
              <a:rPr lang="en-US" dirty="0" smtClean="0"/>
              <a:t>Internet  is a network of networks</a:t>
            </a:r>
          </a:p>
          <a:p>
            <a:r>
              <a:rPr lang="en-US" dirty="0" smtClean="0"/>
              <a:t>Internet is the world wide web</a:t>
            </a:r>
            <a:endParaRPr lang="en-I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idx="4294967295"/>
          </p:nvPr>
        </p:nvSpPr>
        <p:spPr>
          <a:xfrm>
            <a:off x="457200" y="0"/>
            <a:ext cx="8229600" cy="1143000"/>
          </a:xfrm>
        </p:spPr>
        <p:txBody>
          <a:bodyPr/>
          <a:lstStyle/>
          <a:p>
            <a:r>
              <a:rPr lang="en-US" sz="4000" dirty="0" smtClean="0"/>
              <a:t>Internet address</a:t>
            </a:r>
            <a:endParaRPr lang="en-IN" sz="4000" dirty="0" smtClean="0"/>
          </a:p>
        </p:txBody>
      </p:sp>
      <p:sp>
        <p:nvSpPr>
          <p:cNvPr id="6147" name="Content Placeholder 2"/>
          <p:cNvSpPr>
            <a:spLocks noGrp="1"/>
          </p:cNvSpPr>
          <p:nvPr>
            <p:ph type="body" idx="1"/>
          </p:nvPr>
        </p:nvSpPr>
        <p:spPr>
          <a:xfrm>
            <a:off x="457200" y="1219200"/>
            <a:ext cx="8229600" cy="4876800"/>
          </a:xfrm>
        </p:spPr>
        <p:txBody>
          <a:bodyPr/>
          <a:lstStyle/>
          <a:p>
            <a:r>
              <a:rPr lang="en-US" dirty="0" smtClean="0"/>
              <a:t>Used to identify a computer connected to the Internet. </a:t>
            </a:r>
          </a:p>
          <a:p>
            <a:r>
              <a:rPr lang="en-US" dirty="0" smtClean="0"/>
              <a:t>Every address must be unique, since the computer represented by that address is unique to the Internet. </a:t>
            </a:r>
          </a:p>
          <a:p>
            <a:r>
              <a:rPr lang="en-US" dirty="0" smtClean="0"/>
              <a:t>The Internet Corporation for Assigned Names and Numbers (ICANN) is an internationally organized, non-profit corporation that has responsibility for Internet Protocol (IP) address space allocation, protocol identifier assignment.</a:t>
            </a:r>
          </a:p>
          <a:p>
            <a:r>
              <a:rPr lang="en-US" dirty="0" smtClean="0"/>
              <a:t>Internet addresses can be represented in terms of textual domain names, such as </a:t>
            </a:r>
            <a:r>
              <a:rPr lang="en-US" dirty="0" smtClean="0">
                <a:hlinkClick r:id="rId3"/>
              </a:rPr>
              <a:t>www.yahoo.com</a:t>
            </a:r>
            <a:r>
              <a:rPr lang="en-US" dirty="0" smtClean="0"/>
              <a:t> and mapped to corresponding IP addresses. The IP for www.yahoo .com is 205.132.48.237. </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z="4000" dirty="0" smtClean="0"/>
              <a:t>Protocol</a:t>
            </a:r>
          </a:p>
        </p:txBody>
      </p:sp>
      <p:sp>
        <p:nvSpPr>
          <p:cNvPr id="8195" name="Content Placeholder 2"/>
          <p:cNvSpPr>
            <a:spLocks noGrp="1"/>
          </p:cNvSpPr>
          <p:nvPr>
            <p:ph idx="1"/>
          </p:nvPr>
        </p:nvSpPr>
        <p:spPr>
          <a:xfrm>
            <a:off x="457200" y="1600200"/>
            <a:ext cx="8401050" cy="4972050"/>
          </a:xfrm>
        </p:spPr>
        <p:txBody>
          <a:bodyPr/>
          <a:lstStyle/>
          <a:p>
            <a:r>
              <a:rPr lang="en-US" dirty="0" smtClean="0"/>
              <a:t>A </a:t>
            </a:r>
            <a:r>
              <a:rPr lang="en-US" i="1" dirty="0" smtClean="0"/>
              <a:t>protocol</a:t>
            </a:r>
            <a:r>
              <a:rPr lang="en-US" dirty="0" smtClean="0"/>
              <a:t> is a set of rules for communicating across the Internet. Both parties know and follow the rules for sending and receiving information, making meaningful communication possible.</a:t>
            </a:r>
          </a:p>
          <a:p>
            <a:pPr lvl="1">
              <a:buFontTx/>
              <a:buNone/>
            </a:pPr>
            <a:r>
              <a:rPr lang="en-US" sz="2000" dirty="0" smtClean="0"/>
              <a:t>Ex:</a:t>
            </a:r>
          </a:p>
          <a:p>
            <a:pPr lvl="1">
              <a:buFontTx/>
              <a:buNone/>
            </a:pPr>
            <a:r>
              <a:rPr lang="en-US" sz="2000" dirty="0" smtClean="0">
                <a:solidFill>
                  <a:srgbClr val="CC0066"/>
                </a:solidFill>
              </a:rPr>
              <a:t>Hypertext Transfer Protocol (HTTP)</a:t>
            </a:r>
          </a:p>
          <a:p>
            <a:pPr lvl="1">
              <a:buFontTx/>
              <a:buNone/>
            </a:pPr>
            <a:r>
              <a:rPr lang="en-US" sz="2000" dirty="0" smtClean="0"/>
              <a:t>File Transfer Protocol (FTP)</a:t>
            </a:r>
          </a:p>
          <a:p>
            <a:pPr lvl="1">
              <a:buFontTx/>
              <a:buNone/>
            </a:pPr>
            <a:r>
              <a:rPr lang="en-US" sz="2000" dirty="0" smtClean="0"/>
              <a:t>Telnet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z="4000" dirty="0" smtClean="0"/>
              <a:t>HTTP</a:t>
            </a:r>
          </a:p>
        </p:txBody>
      </p:sp>
      <p:sp>
        <p:nvSpPr>
          <p:cNvPr id="3" name="Content Placeholder 2"/>
          <p:cNvSpPr>
            <a:spLocks noGrp="1"/>
          </p:cNvSpPr>
          <p:nvPr>
            <p:ph idx="1"/>
          </p:nvPr>
        </p:nvSpPr>
        <p:spPr>
          <a:xfrm>
            <a:off x="457200" y="1285875"/>
            <a:ext cx="8229600" cy="5214938"/>
          </a:xfrm>
        </p:spPr>
        <p:txBody>
          <a:bodyPr/>
          <a:lstStyle/>
          <a:p>
            <a:pPr>
              <a:defRPr/>
            </a:pPr>
            <a:r>
              <a:rPr lang="en-US" dirty="0" smtClean="0"/>
              <a:t>This protocol, the backbone of the World Wide Web, enables users to send and receive information from Internet servers in the form of documents, or </a:t>
            </a:r>
            <a:r>
              <a:rPr lang="en-US" i="1" dirty="0" smtClean="0"/>
              <a:t>pages, </a:t>
            </a:r>
            <a:r>
              <a:rPr lang="en-US" dirty="0" smtClean="0"/>
              <a:t>written using the </a:t>
            </a:r>
            <a:r>
              <a:rPr lang="en-US" dirty="0" smtClean="0">
                <a:solidFill>
                  <a:schemeClr val="accent4">
                    <a:lumMod val="75000"/>
                    <a:lumOff val="25000"/>
                  </a:schemeClr>
                </a:solidFill>
              </a:rPr>
              <a:t>Hypertext Markup Language (HTML).</a:t>
            </a:r>
            <a:r>
              <a:rPr lang="en-US" dirty="0" smtClean="0"/>
              <a:t> </a:t>
            </a:r>
          </a:p>
          <a:p>
            <a:pPr>
              <a:defRPr/>
            </a:pPr>
            <a:r>
              <a:rPr lang="en-US" dirty="0" smtClean="0"/>
              <a:t>The user who receives the document, often called the </a:t>
            </a:r>
            <a:r>
              <a:rPr lang="en-US" i="1" dirty="0" smtClean="0"/>
              <a:t>client</a:t>
            </a:r>
            <a:r>
              <a:rPr lang="en-US" dirty="0" smtClean="0"/>
              <a:t>, can then use a </a:t>
            </a:r>
            <a:r>
              <a:rPr lang="en-US" i="1" dirty="0" smtClean="0"/>
              <a:t>browser </a:t>
            </a:r>
            <a:r>
              <a:rPr lang="en-US" dirty="0" smtClean="0"/>
              <a:t>or other form of software that recognizes the HTML language to view the contents of the document.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HTTPS</a:t>
            </a:r>
            <a:endParaRPr lang="en-GB" sz="4000" dirty="0"/>
          </a:p>
        </p:txBody>
      </p:sp>
      <p:sp>
        <p:nvSpPr>
          <p:cNvPr id="3" name="Content Placeholder 2"/>
          <p:cNvSpPr>
            <a:spLocks noGrp="1"/>
          </p:cNvSpPr>
          <p:nvPr>
            <p:ph idx="1"/>
          </p:nvPr>
        </p:nvSpPr>
        <p:spPr/>
        <p:txBody>
          <a:bodyPr/>
          <a:lstStyle/>
          <a:p>
            <a:r>
              <a:rPr lang="en-US" dirty="0" smtClean="0"/>
              <a:t>This is a secure protocol which is combination of HTTP + SSL/TLS protocol.</a:t>
            </a:r>
          </a:p>
          <a:p>
            <a:r>
              <a:rPr lang="en-US" dirty="0" smtClean="0"/>
              <a:t>SSL – Secure Socket Layer, TLS – transport Layer Security. SSL is TLS’s </a:t>
            </a:r>
            <a:r>
              <a:rPr lang="en-GB" dirty="0" smtClean="0"/>
              <a:t>predecessor.</a:t>
            </a:r>
            <a:endParaRPr lang="en-US" dirty="0" smtClean="0"/>
          </a:p>
          <a:p>
            <a:r>
              <a:rPr lang="en-GB" dirty="0" smtClean="0"/>
              <a:t>The browser  adds </a:t>
            </a:r>
            <a:r>
              <a:rPr lang="en-GB" dirty="0" smtClean="0"/>
              <a:t>encryption layer of SSL/TLS to protect the traffic. </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BC67F005-AF80-499D-B38C-6BD1DB26FC97}"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0"/>
            <a:ext cx="8229600" cy="914400"/>
          </a:xfrm>
        </p:spPr>
        <p:txBody>
          <a:bodyPr/>
          <a:lstStyle/>
          <a:p>
            <a:r>
              <a:rPr lang="en-US" sz="4000" dirty="0" smtClean="0"/>
              <a:t>WWW (World Wide Web)</a:t>
            </a:r>
          </a:p>
        </p:txBody>
      </p:sp>
      <p:sp>
        <p:nvSpPr>
          <p:cNvPr id="10243" name="Content Placeholder 2"/>
          <p:cNvSpPr>
            <a:spLocks noGrp="1"/>
          </p:cNvSpPr>
          <p:nvPr>
            <p:ph idx="1"/>
          </p:nvPr>
        </p:nvSpPr>
        <p:spPr>
          <a:xfrm>
            <a:off x="214313" y="1357313"/>
            <a:ext cx="8715375" cy="5286375"/>
          </a:xfrm>
        </p:spPr>
        <p:txBody>
          <a:bodyPr/>
          <a:lstStyle/>
          <a:p>
            <a:r>
              <a:rPr lang="en-US" dirty="0" smtClean="0"/>
              <a:t>An information system that brings together data from many of the other Internet services under one set of protocols. </a:t>
            </a:r>
          </a:p>
          <a:p>
            <a:r>
              <a:rPr lang="en-US" dirty="0" smtClean="0"/>
              <a:t>W3 Consortium was created for continuing to develop the standards. The consortium put together a set of protocols for the World Wide Web.</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81000" y="0"/>
            <a:ext cx="8229600" cy="838200"/>
          </a:xfrm>
        </p:spPr>
        <p:txBody>
          <a:bodyPr/>
          <a:lstStyle/>
          <a:p>
            <a:r>
              <a:rPr lang="en-US" sz="4000" dirty="0" smtClean="0"/>
              <a:t>What it W3C?</a:t>
            </a:r>
          </a:p>
        </p:txBody>
      </p:sp>
      <p:sp>
        <p:nvSpPr>
          <p:cNvPr id="12291" name="Content Placeholder 2"/>
          <p:cNvSpPr>
            <a:spLocks noGrp="1"/>
          </p:cNvSpPr>
          <p:nvPr>
            <p:ph idx="1"/>
          </p:nvPr>
        </p:nvSpPr>
        <p:spPr>
          <a:xfrm>
            <a:off x="285750" y="1571625"/>
            <a:ext cx="8543925" cy="4525963"/>
          </a:xfrm>
        </p:spPr>
        <p:txBody>
          <a:bodyPr/>
          <a:lstStyle/>
          <a:p>
            <a:r>
              <a:rPr lang="en-US" dirty="0" smtClean="0"/>
              <a:t>W3C Stands for the World Wide Web Consortium</a:t>
            </a:r>
          </a:p>
          <a:p>
            <a:r>
              <a:rPr lang="en-US" dirty="0" smtClean="0"/>
              <a:t>W3C was created in October 1994</a:t>
            </a:r>
          </a:p>
          <a:p>
            <a:r>
              <a:rPr lang="en-US" dirty="0" smtClean="0"/>
              <a:t>W3C was established by Tim Berners-Lee</a:t>
            </a:r>
          </a:p>
          <a:p>
            <a:r>
              <a:rPr lang="en-US" dirty="0" smtClean="0"/>
              <a:t>W3C has many members who work towards standardization of the Web</a:t>
            </a:r>
          </a:p>
          <a:p>
            <a:r>
              <a:rPr lang="en-US" dirty="0" smtClean="0"/>
              <a:t>W3C Standards are called W3C Recommendations</a:t>
            </a:r>
          </a:p>
          <a:p>
            <a:endParaRPr lang="en-US" sz="2800" dirty="0" smtClean="0">
              <a:solidFill>
                <a:srgbClr val="003399"/>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0"/>
            <a:ext cx="8229600" cy="939800"/>
          </a:xfrm>
        </p:spPr>
        <p:txBody>
          <a:bodyPr/>
          <a:lstStyle/>
          <a:p>
            <a:r>
              <a:rPr lang="en-US" sz="4000" dirty="0" smtClean="0"/>
              <a:t>W3C Recommendations</a:t>
            </a:r>
          </a:p>
        </p:txBody>
      </p:sp>
      <p:sp>
        <p:nvSpPr>
          <p:cNvPr id="13315" name="Content Placeholder 2"/>
          <p:cNvSpPr>
            <a:spLocks noGrp="1"/>
          </p:cNvSpPr>
          <p:nvPr>
            <p:ph idx="1"/>
          </p:nvPr>
        </p:nvSpPr>
        <p:spPr>
          <a:xfrm>
            <a:off x="142875" y="1071563"/>
            <a:ext cx="8786813" cy="5572125"/>
          </a:xfrm>
        </p:spPr>
        <p:txBody>
          <a:bodyPr/>
          <a:lstStyle/>
          <a:p>
            <a:r>
              <a:rPr lang="en-US" dirty="0" smtClean="0"/>
              <a:t>Each W3C Recommendation is developed by a working group consisting of members and invited experts. </a:t>
            </a:r>
          </a:p>
          <a:p>
            <a:r>
              <a:rPr lang="en-US" dirty="0" smtClean="0"/>
              <a:t>The group obtains its input from companies and other organizations, and creates a Working Draft and finally a Proposed Recommendation. </a:t>
            </a:r>
          </a:p>
          <a:p>
            <a:r>
              <a:rPr lang="en-US" dirty="0" smtClean="0"/>
              <a:t>The Proposed Recommendation is usually submitted to the W3C membership and Director</a:t>
            </a:r>
          </a:p>
          <a:p>
            <a:r>
              <a:rPr lang="en-US" dirty="0" smtClean="0"/>
              <a:t>On formal approval, it becomes a W3C Recommendation.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F98DF4C291A14C85D2BA6B16E94436" ma:contentTypeVersion="0" ma:contentTypeDescription="Create a new document." ma:contentTypeScope="" ma:versionID="9b00935dd70500517aee944b9acf93e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7BC500F-9F11-4319-92AC-622F5940A1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2CE6F35-04F3-4376-9227-FEB935E56267}">
  <ds:schemaRefs>
    <ds:schemaRef ds:uri="http://schemas.microsoft.com/sharepoint/v3/contenttype/forms"/>
  </ds:schemaRefs>
</ds:datastoreItem>
</file>

<file path=customXml/itemProps3.xml><?xml version="1.0" encoding="utf-8"?>
<ds:datastoreItem xmlns:ds="http://schemas.openxmlformats.org/officeDocument/2006/customXml" ds:itemID="{DF8AC294-091D-4577-BFE1-2EB682F34C18}">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489</TotalTime>
  <Words>1196</Words>
  <Application>Microsoft Office PowerPoint</Application>
  <PresentationFormat>On-screen Show (4:3)</PresentationFormat>
  <Paragraphs>96</Paragraphs>
  <Slides>17</Slides>
  <Notes>8</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Default Design</vt:lpstr>
      <vt:lpstr>Introduction to web</vt:lpstr>
      <vt:lpstr>What is the Internet?</vt:lpstr>
      <vt:lpstr>Internet address</vt:lpstr>
      <vt:lpstr>Protocol</vt:lpstr>
      <vt:lpstr>HTTP</vt:lpstr>
      <vt:lpstr>HTTPS</vt:lpstr>
      <vt:lpstr>WWW (World Wide Web)</vt:lpstr>
      <vt:lpstr>What it W3C?</vt:lpstr>
      <vt:lpstr>W3C Recommendations</vt:lpstr>
      <vt:lpstr>Web Paradigms</vt:lpstr>
      <vt:lpstr>Synchronous Web Paradigm</vt:lpstr>
      <vt:lpstr>Limitations of Synchronous Web Paradigm</vt:lpstr>
      <vt:lpstr>A solution…</vt:lpstr>
      <vt:lpstr>Asynchronous Web Paradigm</vt:lpstr>
      <vt:lpstr>Basic Process</vt:lpstr>
      <vt:lpstr>Behind the Scene!!!</vt:lpstr>
      <vt:lpstr>Slide 17</vt:lpstr>
    </vt:vector>
  </TitlesOfParts>
  <Company>fcb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mgambhir</dc:creator>
  <cp:lastModifiedBy>deepa.krishnan</cp:lastModifiedBy>
  <cp:revision>124</cp:revision>
  <dcterms:created xsi:type="dcterms:W3CDTF">2005-08-31T12:40:43Z</dcterms:created>
  <dcterms:modified xsi:type="dcterms:W3CDTF">2012-02-13T05:39:09Z</dcterms:modified>
</cp:coreProperties>
</file>