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9"/>
  </p:notesMasterIdLst>
  <p:handoutMasterIdLst>
    <p:handoutMasterId r:id="rId50"/>
  </p:handoutMasterIdLst>
  <p:sldIdLst>
    <p:sldId id="260" r:id="rId5"/>
    <p:sldId id="261" r:id="rId6"/>
    <p:sldId id="262" r:id="rId7"/>
    <p:sldId id="283" r:id="rId8"/>
    <p:sldId id="263" r:id="rId9"/>
    <p:sldId id="291" r:id="rId10"/>
    <p:sldId id="264" r:id="rId11"/>
    <p:sldId id="284" r:id="rId12"/>
    <p:sldId id="285" r:id="rId13"/>
    <p:sldId id="286" r:id="rId14"/>
    <p:sldId id="287" r:id="rId15"/>
    <p:sldId id="288" r:id="rId16"/>
    <p:sldId id="289" r:id="rId17"/>
    <p:sldId id="267" r:id="rId18"/>
    <p:sldId id="292" r:id="rId19"/>
    <p:sldId id="290" r:id="rId20"/>
    <p:sldId id="269" r:id="rId21"/>
    <p:sldId id="293" r:id="rId22"/>
    <p:sldId id="270" r:id="rId23"/>
    <p:sldId id="272" r:id="rId24"/>
    <p:sldId id="273" r:id="rId25"/>
    <p:sldId id="294" r:id="rId26"/>
    <p:sldId id="295" r:id="rId27"/>
    <p:sldId id="297" r:id="rId28"/>
    <p:sldId id="296" r:id="rId29"/>
    <p:sldId id="298" r:id="rId30"/>
    <p:sldId id="282" r:id="rId31"/>
    <p:sldId id="325" r:id="rId32"/>
    <p:sldId id="299" r:id="rId33"/>
    <p:sldId id="300" r:id="rId34"/>
    <p:sldId id="327" r:id="rId35"/>
    <p:sldId id="328" r:id="rId36"/>
    <p:sldId id="326" r:id="rId37"/>
    <p:sldId id="329" r:id="rId38"/>
    <p:sldId id="331" r:id="rId39"/>
    <p:sldId id="330" r:id="rId40"/>
    <p:sldId id="332" r:id="rId41"/>
    <p:sldId id="301" r:id="rId42"/>
    <p:sldId id="303" r:id="rId43"/>
    <p:sldId id="333" r:id="rId44"/>
    <p:sldId id="307" r:id="rId45"/>
    <p:sldId id="335" r:id="rId46"/>
    <p:sldId id="309" r:id="rId47"/>
    <p:sldId id="337" r:id="rId48"/>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5F5F"/>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27" autoAdjust="0"/>
    <p:restoredTop sz="74373" autoAdjust="0"/>
  </p:normalViewPr>
  <p:slideViewPr>
    <p:cSldViewPr>
      <p:cViewPr varScale="1">
        <p:scale>
          <a:sx n="74" d="100"/>
          <a:sy n="74" d="100"/>
        </p:scale>
        <p:origin x="-1506"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87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12291"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12292"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12293"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108089A3-9553-4397-B6F3-E223126B5939}" type="slidenum">
              <a:rPr lang="en-US"/>
              <a:pPr>
                <a:defRPr/>
              </a:pPr>
              <a:t>‹#›</a:t>
            </a:fld>
            <a:endParaRPr lang="en-US"/>
          </a:p>
        </p:txBody>
      </p:sp>
    </p:spTree>
    <p:extLst>
      <p:ext uri="{BB962C8B-B14F-4D97-AF65-F5344CB8AC3E}">
        <p14:creationId xmlns:p14="http://schemas.microsoft.com/office/powerpoint/2010/main" val="17582451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9219"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32772"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9223"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241C320E-EA4C-4E79-9848-C1BD6F6E2178}" type="slidenum">
              <a:rPr lang="en-US"/>
              <a:pPr>
                <a:defRPr/>
              </a:pPr>
              <a:t>‹#›</a:t>
            </a:fld>
            <a:endParaRPr lang="en-US"/>
          </a:p>
        </p:txBody>
      </p:sp>
    </p:spTree>
    <p:extLst>
      <p:ext uri="{BB962C8B-B14F-4D97-AF65-F5344CB8AC3E}">
        <p14:creationId xmlns:p14="http://schemas.microsoft.com/office/powerpoint/2010/main" val="16519916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r>
              <a:rPr lang="en-US" smtClean="0"/>
              <a:t>HTML 2.0 is an outdated version of HTML. All browsers available on the market today, rely on newer versions of HTML. For a Web developer there is no need to study the HTML 2.0 standard.</a:t>
            </a:r>
          </a:p>
          <a:p>
            <a:endParaRPr lang="en-US" smtClean="0"/>
          </a:p>
          <a:p>
            <a:r>
              <a:rPr lang="en-US" smtClean="0"/>
              <a:t>HTML 3.2 was released as a W3C Recommendation 14. January 1997. HTML 3.2 added widely-deployed (Netscape) features such as fonts, tables, applets, text-flow around images, superscripts and subscripts, to the existing HTML 2.0 Standard.</a:t>
            </a:r>
          </a:p>
          <a:p>
            <a:r>
              <a:rPr lang="en-US" smtClean="0"/>
              <a:t>One of the elements that was added to the 1997 HTML 3.2 standard - the &lt;font&gt; tag - have introduced unnecessary complexity to the important task of separating HTML content (text) from its presentation (style). The &lt;font&gt; tag is expected to be removed from future versions of HTML. </a:t>
            </a:r>
          </a:p>
          <a:p>
            <a:endParaRPr lang="en-US" smtClean="0"/>
          </a:p>
          <a:p>
            <a:r>
              <a:rPr lang="en-US" smtClean="0"/>
              <a:t>HTML 4.0 was released as a W3C Recommendation 18. December 1997. A second release was issued on 24. April 1998 with only some editorial corrections.The most important feature of HTML 4.0 is the introduction of style sheets (CSS). </a:t>
            </a:r>
          </a:p>
          <a:p>
            <a:endParaRPr lang="en-US" smtClean="0"/>
          </a:p>
        </p:txBody>
      </p:sp>
      <p:sp>
        <p:nvSpPr>
          <p:cNvPr id="28676" name="Slide Number Placeholder 3"/>
          <p:cNvSpPr>
            <a:spLocks noGrp="1"/>
          </p:cNvSpPr>
          <p:nvPr>
            <p:ph type="sldNum" sz="quarter" idx="5"/>
          </p:nvPr>
        </p:nvSpPr>
        <p:spPr>
          <a:noFill/>
        </p:spPr>
        <p:txBody>
          <a:bodyPr/>
          <a:lstStyle/>
          <a:p>
            <a:fld id="{74B929D1-A901-41C1-B5F1-AEF01E2516E6}" type="slidenum">
              <a:rPr lang="en-US" smtClean="0"/>
              <a:pPr/>
              <a:t>3</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6DA4932E-16AD-423D-A6C5-5B6342270620}" type="slidenum">
              <a:rPr lang="en-US" smtClean="0"/>
              <a:pPr/>
              <a:t>7</a:t>
            </a:fld>
            <a:endParaRPr 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en-US" sz="1400" b="1" smtClean="0"/>
              <a:t>NOTE: Look where the &lt;title&gt;...&lt;/title&gt; tag is located. It is in the</a:t>
            </a:r>
          </a:p>
          <a:p>
            <a:pPr eaLnBrk="1" hangingPunct="1"/>
            <a:r>
              <a:rPr lang="en-US" sz="1400" b="1" smtClean="0"/>
              <a:t>&lt;head&gt;...&lt;/head&gt; portion and thus will not be visible on the screen. What</a:t>
            </a:r>
          </a:p>
          <a:p>
            <a:pPr eaLnBrk="1" hangingPunct="1"/>
            <a:r>
              <a:rPr lang="en-US" sz="1400" b="1" smtClean="0"/>
              <a:t>does it do? The &lt;title&gt; tag is used to uniquely identify each document and is</a:t>
            </a:r>
          </a:p>
          <a:p>
            <a:pPr eaLnBrk="1" hangingPunct="1"/>
            <a:r>
              <a:rPr lang="en-US" sz="1400" b="1" smtClean="0"/>
              <a:t>also displayed in the title bar of the browser window.</a:t>
            </a:r>
          </a:p>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3F066D1C-F9C1-43A3-AE5F-1859DD873A05}" type="slidenum">
              <a:rPr lang="en-IN" smtClean="0"/>
              <a:pPr/>
              <a:t>29</a:t>
            </a:fld>
            <a:endParaRPr lang="en-IN"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r>
              <a:rPr lang="en-US" smtClean="0"/>
              <a:t>For the element p we do not use &lt;p&gt;</a:t>
            </a:r>
          </a:p>
          <a:p>
            <a:r>
              <a:rPr lang="en-US" smtClean="0"/>
              <a:t>We can add more style to the element.</a:t>
            </a:r>
          </a:p>
          <a:p>
            <a:r>
              <a:rPr lang="en-US" smtClean="0"/>
              <a:t>Like this Html element we can also use style for all the other elements. try examples with &lt;h1&gt; &lt;h2&gt; and so on…</a:t>
            </a:r>
          </a:p>
          <a:p>
            <a:r>
              <a:rPr lang="en-US" smtClean="0"/>
              <a:t>Color can also be given in a hexa decimal format.</a:t>
            </a:r>
          </a:p>
          <a:p>
            <a:r>
              <a:rPr lang="en-US" smtClean="0"/>
              <a:t> www.en.wikipedia.org/wiki/Web_colors gives the hexadecimal details of all the web colors.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81C1E84F-AF7D-4E78-AE2F-8D332786FD41}" type="slidenum">
              <a:rPr lang="en-IN" smtClean="0"/>
              <a:pPr/>
              <a:t>30</a:t>
            </a:fld>
            <a:endParaRPr lang="en-IN"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endParaRPr lang="en-I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0492F558-BB9A-40DA-9599-A40FD12E7469}" type="slidenum">
              <a:rPr lang="en-IN" smtClean="0"/>
              <a:pPr/>
              <a:t>38</a:t>
            </a:fld>
            <a:endParaRPr lang="en-IN"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r>
              <a:rPr lang="en-US" smtClean="0"/>
              <a:t>When we specify more than one value for the same property than the value is selected on the basis of preference. for eg geneva and courier is active only for mac os and like wise.</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descr="all three"/>
          <p:cNvPicPr>
            <a:picLocks noChangeAspect="1" noChangeArrowheads="1"/>
          </p:cNvPicPr>
          <p:nvPr userDrawn="1"/>
        </p:nvPicPr>
        <p:blipFill>
          <a:blip r:embed="rId2" cstate="print"/>
          <a:srcRect t="47652" b="18791"/>
          <a:stretch>
            <a:fillRect/>
          </a:stretch>
        </p:blipFill>
        <p:spPr bwMode="auto">
          <a:xfrm>
            <a:off x="0" y="0"/>
            <a:ext cx="9144000" cy="3810000"/>
          </a:xfrm>
          <a:prstGeom prst="rect">
            <a:avLst/>
          </a:prstGeom>
          <a:noFill/>
          <a:ln w="9525">
            <a:noFill/>
            <a:miter lim="800000"/>
            <a:headEnd/>
            <a:tailEnd/>
          </a:ln>
        </p:spPr>
      </p:pic>
      <p:pic>
        <p:nvPicPr>
          <p:cNvPr id="5" name="Picture 7" descr="HCL Logo"/>
          <p:cNvPicPr>
            <a:picLocks noChangeAspect="1" noChangeArrowheads="1"/>
          </p:cNvPicPr>
          <p:nvPr userDrawn="1"/>
        </p:nvPicPr>
        <p:blipFill>
          <a:blip r:embed="rId3" cstate="print"/>
          <a:srcRect t="25212" b="28896"/>
          <a:stretch>
            <a:fillRect/>
          </a:stretch>
        </p:blipFill>
        <p:spPr bwMode="auto">
          <a:xfrm>
            <a:off x="6950075" y="6400800"/>
            <a:ext cx="2193925" cy="355600"/>
          </a:xfrm>
          <a:prstGeom prst="rect">
            <a:avLst/>
          </a:prstGeom>
          <a:noFill/>
          <a:ln w="9525">
            <a:noFill/>
            <a:miter lim="800000"/>
            <a:headEnd/>
            <a:tailEnd/>
          </a:ln>
        </p:spPr>
      </p:pic>
      <p:sp>
        <p:nvSpPr>
          <p:cNvPr id="3074" name="Rectangle 2"/>
          <p:cNvSpPr>
            <a:spLocks noGrp="1" noChangeArrowheads="1"/>
          </p:cNvSpPr>
          <p:nvPr>
            <p:ph type="ctrTitle"/>
          </p:nvPr>
        </p:nvSpPr>
        <p:spPr>
          <a:xfrm>
            <a:off x="533400" y="815975"/>
            <a:ext cx="7772400" cy="1470025"/>
          </a:xfrm>
        </p:spPr>
        <p:txBody>
          <a:bodyPr/>
          <a:lstStyle>
            <a:lvl1pPr>
              <a:lnSpc>
                <a:spcPct val="125000"/>
              </a:lnSpc>
              <a:defRPr sz="3600"/>
            </a:lvl1pPr>
          </a:lstStyle>
          <a:p>
            <a:r>
              <a:rPr lang="en-US"/>
              <a:t>Click to edit Master title style</a:t>
            </a:r>
          </a:p>
        </p:txBody>
      </p:sp>
      <p:sp>
        <p:nvSpPr>
          <p:cNvPr id="3075" name="Rectangle 3"/>
          <p:cNvSpPr>
            <a:spLocks noGrp="1" noChangeArrowheads="1"/>
          </p:cNvSpPr>
          <p:nvPr>
            <p:ph type="subTitle" idx="1"/>
          </p:nvPr>
        </p:nvSpPr>
        <p:spPr>
          <a:xfrm>
            <a:off x="609600" y="3810000"/>
            <a:ext cx="6400800" cy="1752600"/>
          </a:xfrm>
        </p:spPr>
        <p:txBody>
          <a:bodyPr/>
          <a:lstStyle>
            <a:lvl1pPr marL="0" indent="0">
              <a:buFont typeface="Wingdings" pitchFamily="2" charset="2"/>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204986F8-6318-4133-A837-5084DDE6FB0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9800" cy="6126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17368CA2-01E1-4384-80A4-9860B79A2D6E}"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56061FB-8680-4C30-98F2-2D640C177CB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BC67F005-AF80-499D-B38C-6BD1DB26FC9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sldNum" sz="quarter" idx="10"/>
          </p:nvPr>
        </p:nvSpPr>
        <p:spPr>
          <a:ln/>
        </p:spPr>
        <p:txBody>
          <a:bodyPr/>
          <a:lstStyle>
            <a:lvl1pPr>
              <a:defRPr/>
            </a:lvl1pPr>
          </a:lstStyle>
          <a:p>
            <a:pPr>
              <a:defRPr/>
            </a:pPr>
            <a:fld id="{5DEF090B-1496-46D4-8F71-1D17A64EEF7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sldNum" sz="quarter" idx="10"/>
          </p:nvPr>
        </p:nvSpPr>
        <p:spPr>
          <a:ln/>
        </p:spPr>
        <p:txBody>
          <a:bodyPr/>
          <a:lstStyle>
            <a:lvl1pPr>
              <a:defRPr/>
            </a:lvl1pPr>
          </a:lstStyle>
          <a:p>
            <a:pPr>
              <a:defRPr/>
            </a:pPr>
            <a:fld id="{FF4EC3AE-030B-49C9-82A8-853753D4498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sldNum" sz="quarter" idx="10"/>
          </p:nvPr>
        </p:nvSpPr>
        <p:spPr>
          <a:ln/>
        </p:spPr>
        <p:txBody>
          <a:bodyPr/>
          <a:lstStyle>
            <a:lvl1pPr>
              <a:defRPr/>
            </a:lvl1pPr>
          </a:lstStyle>
          <a:p>
            <a:pPr>
              <a:defRPr/>
            </a:pPr>
            <a:fld id="{AEB72E66-CF15-48FC-AD17-D24B33A5D0A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sldNum" sz="quarter" idx="10"/>
          </p:nvPr>
        </p:nvSpPr>
        <p:spPr>
          <a:ln/>
        </p:spPr>
        <p:txBody>
          <a:bodyPr/>
          <a:lstStyle>
            <a:lvl1pPr>
              <a:defRPr/>
            </a:lvl1pPr>
          </a:lstStyle>
          <a:p>
            <a:pPr>
              <a:defRPr/>
            </a:pPr>
            <a:fld id="{D0C080B9-1978-408B-8C74-71117C12DC3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189200D5-69A7-45BD-B76E-FD0674B1735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03E327B8-E125-4147-8F6E-9EDF34D562B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2D9CBBE8-8D11-4ACF-B29D-BC3AD3E9BF0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1" name="Picture 10" descr="all three"/>
          <p:cNvPicPr>
            <a:picLocks noChangeAspect="1" noChangeArrowheads="1"/>
          </p:cNvPicPr>
          <p:nvPr userDrawn="1"/>
        </p:nvPicPr>
        <p:blipFill>
          <a:blip r:embed="rId14" cstate="print"/>
          <a:srcRect t="71950" b="17998"/>
          <a:stretch>
            <a:fillRect/>
          </a:stretch>
        </p:blipFill>
        <p:spPr bwMode="auto">
          <a:xfrm>
            <a:off x="0" y="0"/>
            <a:ext cx="9144000" cy="1143000"/>
          </a:xfrm>
          <a:prstGeom prst="rect">
            <a:avLst/>
          </a:prstGeom>
          <a:noFill/>
          <a:ln w="9525">
            <a:noFill/>
            <a:miter lim="800000"/>
            <a:headEnd/>
            <a:tailEnd/>
          </a:ln>
        </p:spPr>
      </p:pic>
      <p:pic>
        <p:nvPicPr>
          <p:cNvPr id="2052" name="Picture 7" descr="HCL Logo"/>
          <p:cNvPicPr>
            <a:picLocks noChangeAspect="1" noChangeArrowheads="1"/>
          </p:cNvPicPr>
          <p:nvPr userDrawn="1"/>
        </p:nvPicPr>
        <p:blipFill>
          <a:blip r:embed="rId15" cstate="print"/>
          <a:srcRect t="25212" b="28896"/>
          <a:stretch>
            <a:fillRect/>
          </a:stretch>
        </p:blipFill>
        <p:spPr bwMode="auto">
          <a:xfrm>
            <a:off x="6950075" y="6400800"/>
            <a:ext cx="2193925" cy="355600"/>
          </a:xfrm>
          <a:prstGeom prst="rect">
            <a:avLst/>
          </a:prstGeom>
          <a:noFill/>
          <a:ln w="9525">
            <a:noFill/>
            <a:miter lim="800000"/>
            <a:headEnd/>
            <a:tailEnd/>
          </a:ln>
        </p:spPr>
      </p:pic>
      <p:sp>
        <p:nvSpPr>
          <p:cNvPr id="2053" name="Rectangle 2"/>
          <p:cNvSpPr>
            <a:spLocks noGrp="1" noChangeArrowheads="1"/>
          </p:cNvSpPr>
          <p:nvPr>
            <p:ph type="title"/>
          </p:nvPr>
        </p:nvSpPr>
        <p:spPr bwMode="auto">
          <a:xfrm>
            <a:off x="457200" y="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5" name="Rectangle 11"/>
          <p:cNvSpPr>
            <a:spLocks noGrp="1" noChangeArrowheads="1"/>
          </p:cNvSpPr>
          <p:nvPr>
            <p:ph type="sldNum" sz="quarter" idx="4"/>
          </p:nvPr>
        </p:nvSpPr>
        <p:spPr bwMode="auto">
          <a:xfrm>
            <a:off x="3505200" y="6553200"/>
            <a:ext cx="2133600" cy="238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i="1">
                <a:solidFill>
                  <a:schemeClr val="bg2"/>
                </a:solidFill>
                <a:latin typeface="Arial" pitchFamily="34" charset="0"/>
              </a:defRPr>
            </a:lvl1pPr>
          </a:lstStyle>
          <a:p>
            <a:pPr>
              <a:defRPr/>
            </a:pPr>
            <a:fld id="{F8449837-0D66-4207-A22C-2C545E5C5EB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6" r:id="rId12"/>
  </p:sldLayoutIdLst>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pitchFamily="34" charset="0"/>
        </a:defRPr>
      </a:lvl2pPr>
      <a:lvl3pPr algn="l" rtl="0" eaLnBrk="0" fontAlgn="base" hangingPunct="0">
        <a:spcBef>
          <a:spcPct val="0"/>
        </a:spcBef>
        <a:spcAft>
          <a:spcPct val="0"/>
        </a:spcAft>
        <a:defRPr sz="3200" b="1">
          <a:solidFill>
            <a:schemeClr val="bg1"/>
          </a:solidFill>
          <a:latin typeface="Arial" pitchFamily="34" charset="0"/>
        </a:defRPr>
      </a:lvl3pPr>
      <a:lvl4pPr algn="l" rtl="0" eaLnBrk="0" fontAlgn="base" hangingPunct="0">
        <a:spcBef>
          <a:spcPct val="0"/>
        </a:spcBef>
        <a:spcAft>
          <a:spcPct val="0"/>
        </a:spcAft>
        <a:defRPr sz="3200" b="1">
          <a:solidFill>
            <a:schemeClr val="bg1"/>
          </a:solidFill>
          <a:latin typeface="Arial" pitchFamily="34" charset="0"/>
        </a:defRPr>
      </a:lvl4pPr>
      <a:lvl5pPr algn="l" rtl="0" eaLnBrk="0" fontAlgn="base" hangingPunct="0">
        <a:spcBef>
          <a:spcPct val="0"/>
        </a:spcBef>
        <a:spcAft>
          <a:spcPct val="0"/>
        </a:spcAft>
        <a:defRPr sz="3200" b="1">
          <a:solidFill>
            <a:schemeClr val="bg1"/>
          </a:solidFill>
          <a:latin typeface="Arial" pitchFamily="34" charset="0"/>
        </a:defRPr>
      </a:lvl5pPr>
      <a:lvl6pPr marL="457200" algn="l" rtl="0" fontAlgn="base">
        <a:spcBef>
          <a:spcPct val="0"/>
        </a:spcBef>
        <a:spcAft>
          <a:spcPct val="0"/>
        </a:spcAft>
        <a:defRPr sz="3200" b="1">
          <a:solidFill>
            <a:schemeClr val="bg1"/>
          </a:solidFill>
          <a:latin typeface="Arial" pitchFamily="34" charset="0"/>
        </a:defRPr>
      </a:lvl6pPr>
      <a:lvl7pPr marL="914400" algn="l" rtl="0" fontAlgn="base">
        <a:spcBef>
          <a:spcPct val="0"/>
        </a:spcBef>
        <a:spcAft>
          <a:spcPct val="0"/>
        </a:spcAft>
        <a:defRPr sz="3200" b="1">
          <a:solidFill>
            <a:schemeClr val="bg1"/>
          </a:solidFill>
          <a:latin typeface="Arial" pitchFamily="34" charset="0"/>
        </a:defRPr>
      </a:lvl7pPr>
      <a:lvl8pPr marL="1371600" algn="l" rtl="0" fontAlgn="base">
        <a:spcBef>
          <a:spcPct val="0"/>
        </a:spcBef>
        <a:spcAft>
          <a:spcPct val="0"/>
        </a:spcAft>
        <a:defRPr sz="3200" b="1">
          <a:solidFill>
            <a:schemeClr val="bg1"/>
          </a:solidFill>
          <a:latin typeface="Arial" pitchFamily="34" charset="0"/>
        </a:defRPr>
      </a:lvl8pPr>
      <a:lvl9pPr marL="1828800" algn="l" rtl="0" fontAlgn="base">
        <a:spcBef>
          <a:spcPct val="0"/>
        </a:spcBef>
        <a:spcAft>
          <a:spcPct val="0"/>
        </a:spcAft>
        <a:defRPr sz="3200" b="1">
          <a:solidFill>
            <a:schemeClr val="bg1"/>
          </a:solidFill>
          <a:latin typeface="Arial" pitchFamily="34" charset="0"/>
        </a:defRPr>
      </a:lvl9pPr>
    </p:titleStyle>
    <p:body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smtClean="0"/>
              <a:t>HTML</a:t>
            </a:r>
          </a:p>
        </p:txBody>
      </p:sp>
      <p:sp>
        <p:nvSpPr>
          <p:cNvPr id="4099" name="Rectangle 3"/>
          <p:cNvSpPr>
            <a:spLocks noGrp="1" noChangeArrowheads="1"/>
          </p:cNvSpPr>
          <p:nvPr>
            <p:ph type="subTitle" idx="1"/>
          </p:nvPr>
        </p:nvSpPr>
        <p:spPr/>
        <p:txBody>
          <a:bodyPr/>
          <a:lstStyle/>
          <a:p>
            <a:pPr eaLnBrk="1" hangingPunct="1"/>
            <a:r>
              <a:rPr lang="en-US" smtClean="0"/>
              <a:t>(Hyper Text Markup Language)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Textual and Formatting Tags</a:t>
            </a:r>
            <a:endParaRPr lang="en-US" dirty="0"/>
          </a:p>
        </p:txBody>
      </p:sp>
      <p:sp>
        <p:nvSpPr>
          <p:cNvPr id="3" name="Content Placeholder 2"/>
          <p:cNvSpPr>
            <a:spLocks noGrp="1"/>
          </p:cNvSpPr>
          <p:nvPr>
            <p:ph idx="1"/>
          </p:nvPr>
        </p:nvSpPr>
        <p:spPr>
          <a:xfrm>
            <a:off x="76200" y="914400"/>
            <a:ext cx="8839200" cy="5638800"/>
          </a:xfrm>
        </p:spPr>
        <p:txBody>
          <a:bodyPr/>
          <a:lstStyle/>
          <a:p>
            <a:pPr>
              <a:lnSpc>
                <a:spcPct val="110000"/>
              </a:lnSpc>
            </a:pPr>
            <a:r>
              <a:rPr lang="en-US" dirty="0" smtClean="0"/>
              <a:t>Heading Tags:</a:t>
            </a:r>
          </a:p>
          <a:p>
            <a:pPr lvl="1">
              <a:lnSpc>
                <a:spcPct val="110000"/>
              </a:lnSpc>
            </a:pPr>
            <a:r>
              <a:rPr lang="en-US" sz="2000" b="1" dirty="0" smtClean="0">
                <a:latin typeface="Courier New" pitchFamily="49" charset="0"/>
                <a:ea typeface="+mn-ea"/>
                <a:cs typeface="Courier New" pitchFamily="49" charset="0"/>
              </a:rPr>
              <a:t>h1,h2,h3,h4,h5,h6 </a:t>
            </a:r>
            <a:r>
              <a:rPr lang="en-US" sz="2000" dirty="0" smtClean="0">
                <a:ea typeface="+mn-ea"/>
                <a:cs typeface="+mn-cs"/>
              </a:rPr>
              <a:t>are header tag names </a:t>
            </a:r>
          </a:p>
          <a:p>
            <a:pPr lvl="1">
              <a:lnSpc>
                <a:spcPct val="110000"/>
              </a:lnSpc>
            </a:pPr>
            <a:r>
              <a:rPr lang="en-US" sz="2000" dirty="0" smtClean="0">
                <a:ea typeface="+mn-ea"/>
                <a:cs typeface="+mn-cs"/>
              </a:rPr>
              <a:t>Example: </a:t>
            </a:r>
            <a:r>
              <a:rPr lang="en-US" sz="2000" b="1" dirty="0" smtClean="0">
                <a:solidFill>
                  <a:schemeClr val="tx1"/>
                </a:solidFill>
                <a:latin typeface="Courier New" pitchFamily="49" charset="0"/>
                <a:ea typeface="+mn-ea"/>
                <a:cs typeface="Courier New" pitchFamily="49" charset="0"/>
              </a:rPr>
              <a:t>&lt;h1&gt;Main Heading&lt;/h1&gt;</a:t>
            </a:r>
          </a:p>
          <a:p>
            <a:pPr lvl="1">
              <a:lnSpc>
                <a:spcPct val="110000"/>
              </a:lnSpc>
            </a:pPr>
            <a:r>
              <a:rPr lang="en-US" sz="2000" dirty="0" smtClean="0">
                <a:ea typeface="+mn-ea"/>
                <a:cs typeface="+mn-cs"/>
              </a:rPr>
              <a:t>h1 headings are bigger followed by h2 headings, h3 and so on</a:t>
            </a:r>
          </a:p>
          <a:p>
            <a:pPr lvl="1">
              <a:lnSpc>
                <a:spcPct val="110000"/>
              </a:lnSpc>
            </a:pPr>
            <a:r>
              <a:rPr lang="en-US" sz="2000" dirty="0" smtClean="0">
                <a:ea typeface="+mn-ea"/>
                <a:cs typeface="+mn-cs"/>
              </a:rPr>
              <a:t>Sizes of this vary depending on browser.</a:t>
            </a:r>
          </a:p>
          <a:p>
            <a:pPr>
              <a:lnSpc>
                <a:spcPct val="110000"/>
              </a:lnSpc>
            </a:pPr>
            <a:r>
              <a:rPr lang="en-US" dirty="0" smtClean="0"/>
              <a:t>Paragraph Tags:</a:t>
            </a:r>
          </a:p>
          <a:p>
            <a:pPr lvl="1">
              <a:lnSpc>
                <a:spcPct val="110000"/>
              </a:lnSpc>
            </a:pPr>
            <a:r>
              <a:rPr lang="en-US" sz="2000" dirty="0" smtClean="0">
                <a:ea typeface="+mn-ea"/>
                <a:cs typeface="+mn-cs"/>
              </a:rPr>
              <a:t>Paragraphs are defined with the </a:t>
            </a:r>
            <a:r>
              <a:rPr lang="en-US" sz="2000" b="1" dirty="0" smtClean="0">
                <a:latin typeface="Courier New" pitchFamily="49" charset="0"/>
                <a:ea typeface="+mn-ea"/>
                <a:cs typeface="Courier New" pitchFamily="49" charset="0"/>
              </a:rPr>
              <a:t>&lt;p&gt; </a:t>
            </a:r>
            <a:r>
              <a:rPr lang="en-US" sz="2000" dirty="0" smtClean="0">
                <a:ea typeface="+mn-ea"/>
                <a:cs typeface="+mn-cs"/>
              </a:rPr>
              <a:t>tag.</a:t>
            </a:r>
          </a:p>
          <a:p>
            <a:pPr lvl="1">
              <a:lnSpc>
                <a:spcPct val="110000"/>
              </a:lnSpc>
            </a:pPr>
            <a:r>
              <a:rPr lang="en-US" sz="2000" b="1" dirty="0" smtClean="0">
                <a:solidFill>
                  <a:schemeClr val="tx1"/>
                </a:solidFill>
                <a:latin typeface="Courier New" pitchFamily="49" charset="0"/>
                <a:ea typeface="+mn-ea"/>
                <a:cs typeface="Courier New" pitchFamily="49" charset="0"/>
              </a:rPr>
              <a:t>&lt;p&gt;How are you? &lt;/p&gt;</a:t>
            </a:r>
          </a:p>
          <a:p>
            <a:pPr lvl="1">
              <a:lnSpc>
                <a:spcPct val="110000"/>
              </a:lnSpc>
            </a:pPr>
            <a:r>
              <a:rPr lang="en-US" sz="2000" b="1" dirty="0" smtClean="0">
                <a:solidFill>
                  <a:schemeClr val="tx1"/>
                </a:solidFill>
                <a:latin typeface="Courier New" pitchFamily="49" charset="0"/>
                <a:ea typeface="+mn-ea"/>
                <a:cs typeface="Courier New" pitchFamily="49" charset="0"/>
              </a:rPr>
              <a:t>align </a:t>
            </a:r>
            <a:r>
              <a:rPr lang="en-US" sz="2000" dirty="0" smtClean="0">
                <a:ea typeface="+mn-ea"/>
                <a:cs typeface="+mn-cs"/>
              </a:rPr>
              <a:t>attribute can be used with this with values</a:t>
            </a:r>
            <a:r>
              <a:rPr lang="en-US" sz="2000" b="1" dirty="0" smtClean="0">
                <a:solidFill>
                  <a:schemeClr val="tx1"/>
                </a:solidFill>
                <a:latin typeface="Courier New" pitchFamily="49" charset="0"/>
                <a:ea typeface="+mn-ea"/>
                <a:cs typeface="Courier New" pitchFamily="49" charset="0"/>
              </a:rPr>
              <a:t> </a:t>
            </a:r>
            <a:r>
              <a:rPr lang="en-US" sz="2000" b="1" dirty="0" err="1" smtClean="0">
                <a:solidFill>
                  <a:schemeClr val="tx1"/>
                </a:solidFill>
                <a:latin typeface="Courier New" pitchFamily="49" charset="0"/>
                <a:ea typeface="+mn-ea"/>
                <a:cs typeface="Courier New" pitchFamily="49" charset="0"/>
              </a:rPr>
              <a:t>left,right,center,justify</a:t>
            </a:r>
            <a:endParaRPr lang="en-US" sz="2000" b="1" dirty="0" smtClean="0">
              <a:solidFill>
                <a:schemeClr val="tx1"/>
              </a:solidFill>
              <a:latin typeface="Courier New" pitchFamily="49" charset="0"/>
              <a:ea typeface="+mn-ea"/>
              <a:cs typeface="Courier New" pitchFamily="49" charset="0"/>
            </a:endParaRPr>
          </a:p>
          <a:p>
            <a:pPr>
              <a:lnSpc>
                <a:spcPct val="110000"/>
              </a:lnSpc>
            </a:pPr>
            <a:r>
              <a:rPr lang="en-US" dirty="0" smtClean="0"/>
              <a:t>Adding a bit of emphasis using </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em</a:t>
            </a:r>
            <a:r>
              <a:rPr lang="en-US" b="1" dirty="0" smtClean="0">
                <a:latin typeface="Courier New" pitchFamily="49" charset="0"/>
                <a:cs typeface="Courier New" pitchFamily="49" charset="0"/>
              </a:rPr>
              <a:t>&gt;</a:t>
            </a:r>
          </a:p>
          <a:p>
            <a:pPr eaLnBrk="1" hangingPunct="1">
              <a:lnSpc>
                <a:spcPct val="110000"/>
              </a:lnSpc>
              <a:buFontTx/>
              <a:buNone/>
            </a:pPr>
            <a:r>
              <a:rPr lang="en-US" dirty="0" smtClean="0"/>
              <a:t>	</a:t>
            </a:r>
            <a:r>
              <a:rPr lang="en-US" b="1" dirty="0" smtClean="0">
                <a:solidFill>
                  <a:schemeClr val="tx1"/>
                </a:solidFill>
                <a:latin typeface="Courier New" pitchFamily="49" charset="0"/>
                <a:cs typeface="Courier New" pitchFamily="49" charset="0"/>
              </a:rPr>
              <a:t>This is a really &lt;</a:t>
            </a:r>
            <a:r>
              <a:rPr lang="en-US" b="1" dirty="0" err="1" smtClean="0">
                <a:solidFill>
                  <a:schemeClr val="tx1"/>
                </a:solidFill>
                <a:latin typeface="Courier New" pitchFamily="49" charset="0"/>
                <a:cs typeface="Courier New" pitchFamily="49" charset="0"/>
              </a:rPr>
              <a:t>em</a:t>
            </a:r>
            <a:r>
              <a:rPr lang="en-US" b="1" dirty="0" smtClean="0">
                <a:solidFill>
                  <a:schemeClr val="tx1"/>
                </a:solidFill>
                <a:latin typeface="Courier New" pitchFamily="49" charset="0"/>
                <a:cs typeface="Courier New" pitchFamily="49" charset="0"/>
              </a:rPr>
              <a:t>&gt;interesting&lt;/</a:t>
            </a:r>
            <a:r>
              <a:rPr lang="en-US" b="1" dirty="0" err="1" smtClean="0">
                <a:solidFill>
                  <a:schemeClr val="tx1"/>
                </a:solidFill>
                <a:latin typeface="Courier New" pitchFamily="49" charset="0"/>
                <a:cs typeface="Courier New" pitchFamily="49" charset="0"/>
              </a:rPr>
              <a:t>em</a:t>
            </a:r>
            <a:r>
              <a:rPr lang="en-US" b="1" dirty="0" smtClean="0">
                <a:solidFill>
                  <a:schemeClr val="tx1"/>
                </a:solidFill>
                <a:latin typeface="Courier New" pitchFamily="49" charset="0"/>
                <a:cs typeface="Courier New" pitchFamily="49" charset="0"/>
              </a:rPr>
              <a:t>&gt; topic! </a:t>
            </a:r>
          </a:p>
          <a:p>
            <a:pPr eaLnBrk="1" hangingPunct="1">
              <a:lnSpc>
                <a:spcPct val="110000"/>
              </a:lnSpc>
            </a:pPr>
            <a:r>
              <a:rPr lang="en-US" dirty="0" smtClean="0"/>
              <a:t>Similarly to </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em</a:t>
            </a:r>
            <a:r>
              <a:rPr lang="en-US" b="1" dirty="0" smtClean="0">
                <a:latin typeface="Courier New" pitchFamily="49" charset="0"/>
                <a:cs typeface="Courier New" pitchFamily="49" charset="0"/>
              </a:rPr>
              <a:t>&gt;</a:t>
            </a:r>
            <a:r>
              <a:rPr lang="en-US" dirty="0" smtClean="0"/>
              <a:t>, </a:t>
            </a:r>
            <a:r>
              <a:rPr lang="en-US" b="1" dirty="0" smtClean="0">
                <a:latin typeface="Courier New" pitchFamily="49" charset="0"/>
                <a:cs typeface="Courier New" pitchFamily="49" charset="0"/>
              </a:rPr>
              <a:t>&lt;strong&gt; </a:t>
            </a:r>
            <a:r>
              <a:rPr lang="en-US" dirty="0" smtClean="0"/>
              <a:t>can be used to define important text.</a:t>
            </a:r>
            <a:endParaRPr lang="en-US" b="1" dirty="0" smtClean="0">
              <a:solidFill>
                <a:schemeClr val="tx1"/>
              </a:solidFill>
              <a:latin typeface="Courier New" pitchFamily="49" charset="0"/>
              <a:cs typeface="Courier New" pitchFamily="49" charset="0"/>
            </a:endParaRPr>
          </a:p>
          <a:p>
            <a:pPr eaLnBrk="1" hangingPunct="1">
              <a:lnSpc>
                <a:spcPct val="110000"/>
              </a:lnSpc>
            </a:pPr>
            <a:r>
              <a:rPr lang="en-US" dirty="0" smtClean="0"/>
              <a:t>Bold and italicized text: The </a:t>
            </a:r>
            <a:r>
              <a:rPr lang="en-US" b="1" dirty="0" smtClean="0">
                <a:latin typeface="Courier New" pitchFamily="49" charset="0"/>
                <a:cs typeface="Courier New" pitchFamily="49" charset="0"/>
              </a:rPr>
              <a:t>&lt;b&gt;</a:t>
            </a:r>
            <a:r>
              <a:rPr lang="en-US" dirty="0" smtClean="0"/>
              <a:t> tag specifies bold text and </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a:t>
            </a:r>
            <a:r>
              <a:rPr lang="en-US" b="1" dirty="0" smtClean="0">
                <a:latin typeface="Courier New" pitchFamily="49" charset="0"/>
                <a:cs typeface="Courier New" pitchFamily="49" charset="0"/>
              </a:rPr>
              <a:t>&gt; </a:t>
            </a:r>
            <a:r>
              <a:rPr lang="en-US" dirty="0" smtClean="0"/>
              <a:t>italicized </a:t>
            </a:r>
          </a:p>
          <a:p>
            <a:pPr eaLnBrk="1" hangingPunct="1">
              <a:lnSpc>
                <a:spcPct val="110000"/>
              </a:lnSpc>
              <a:buNone/>
            </a:pPr>
            <a:r>
              <a:rPr lang="en-US" b="1" dirty="0" smtClean="0">
                <a:solidFill>
                  <a:schemeClr val="tx1"/>
                </a:solidFill>
                <a:latin typeface="Courier New" pitchFamily="49" charset="0"/>
                <a:cs typeface="Courier New" pitchFamily="49" charset="0"/>
              </a:rPr>
              <a:t>	&lt;p&gt; His name is &lt;</a:t>
            </a:r>
            <a:r>
              <a:rPr lang="en-US" b="1" dirty="0" err="1" smtClean="0">
                <a:solidFill>
                  <a:schemeClr val="tx1"/>
                </a:solidFill>
                <a:latin typeface="Courier New" pitchFamily="49" charset="0"/>
                <a:cs typeface="Courier New" pitchFamily="49" charset="0"/>
              </a:rPr>
              <a:t>i</a:t>
            </a:r>
            <a:r>
              <a:rPr lang="en-US" b="1" dirty="0" smtClean="0">
                <a:solidFill>
                  <a:schemeClr val="tx1"/>
                </a:solidFill>
                <a:latin typeface="Courier New" pitchFamily="49" charset="0"/>
                <a:cs typeface="Courier New" pitchFamily="49" charset="0"/>
              </a:rPr>
              <a:t>&gt;Ram </a:t>
            </a:r>
            <a:r>
              <a:rPr lang="en-US" b="1" dirty="0" err="1" smtClean="0">
                <a:solidFill>
                  <a:schemeClr val="tx1"/>
                </a:solidFill>
                <a:latin typeface="Courier New" pitchFamily="49" charset="0"/>
                <a:cs typeface="Courier New" pitchFamily="49" charset="0"/>
              </a:rPr>
              <a:t>Bhandari</a:t>
            </a:r>
            <a:r>
              <a:rPr lang="en-US" b="1" dirty="0" smtClean="0">
                <a:solidFill>
                  <a:schemeClr val="tx1"/>
                </a:solidFill>
                <a:latin typeface="Courier New" pitchFamily="49" charset="0"/>
                <a:cs typeface="Courier New" pitchFamily="49" charset="0"/>
              </a:rPr>
              <a:t>&lt;/</a:t>
            </a:r>
            <a:r>
              <a:rPr lang="en-US" b="1" dirty="0" err="1" smtClean="0">
                <a:solidFill>
                  <a:schemeClr val="tx1"/>
                </a:solidFill>
                <a:latin typeface="Courier New" pitchFamily="49" charset="0"/>
                <a:cs typeface="Courier New" pitchFamily="49" charset="0"/>
              </a:rPr>
              <a:t>i</a:t>
            </a:r>
            <a:r>
              <a:rPr lang="en-US" b="1" dirty="0" smtClean="0">
                <a:solidFill>
                  <a:schemeClr val="tx1"/>
                </a:solidFill>
                <a:latin typeface="Courier New" pitchFamily="49" charset="0"/>
                <a:cs typeface="Courier New" pitchFamily="49" charset="0"/>
              </a:rPr>
              <a:t>&gt;&lt;/p&gt;</a:t>
            </a:r>
          </a:p>
        </p:txBody>
      </p:sp>
      <p:sp>
        <p:nvSpPr>
          <p:cNvPr id="4" name="Slide Number Placeholder 3"/>
          <p:cNvSpPr>
            <a:spLocks noGrp="1"/>
          </p:cNvSpPr>
          <p:nvPr>
            <p:ph type="sldNum" sz="quarter" idx="10"/>
          </p:nvPr>
        </p:nvSpPr>
        <p:spPr/>
        <p:txBody>
          <a:bodyPr/>
          <a:lstStyle/>
          <a:p>
            <a:pPr>
              <a:defRPr/>
            </a:pPr>
            <a:fld id="{BC67F005-AF80-499D-B38C-6BD1DB26FC97}"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Font  and colors Tags</a:t>
            </a:r>
            <a:endParaRPr lang="en-US" dirty="0"/>
          </a:p>
        </p:txBody>
      </p:sp>
      <p:sp>
        <p:nvSpPr>
          <p:cNvPr id="3" name="Content Placeholder 2"/>
          <p:cNvSpPr>
            <a:spLocks noGrp="1"/>
          </p:cNvSpPr>
          <p:nvPr>
            <p:ph idx="1"/>
          </p:nvPr>
        </p:nvSpPr>
        <p:spPr>
          <a:xfrm>
            <a:off x="457200" y="1447800"/>
            <a:ext cx="8229600" cy="4525963"/>
          </a:xfrm>
        </p:spPr>
        <p:txBody>
          <a:bodyPr/>
          <a:lstStyle/>
          <a:p>
            <a:r>
              <a:rPr lang="en-US" dirty="0" smtClean="0"/>
              <a:t>The </a:t>
            </a:r>
            <a:r>
              <a:rPr lang="en-US" b="1" dirty="0" smtClean="0">
                <a:latin typeface="Courier New" pitchFamily="49" charset="0"/>
                <a:cs typeface="Courier New" pitchFamily="49" charset="0"/>
              </a:rPr>
              <a:t>&lt;font&gt; </a:t>
            </a:r>
            <a:r>
              <a:rPr lang="en-US" dirty="0" smtClean="0"/>
              <a:t>tag is deprecated in HTML 4, and removed from HTML5.</a:t>
            </a:r>
          </a:p>
          <a:p>
            <a:r>
              <a:rPr lang="en-US" dirty="0" smtClean="0"/>
              <a:t>Style sheets (CSS) should be used to define the layout and display properties for many HTML elements. </a:t>
            </a:r>
          </a:p>
          <a:p>
            <a:r>
              <a:rPr lang="en-US" dirty="0" smtClean="0"/>
              <a:t>Older font tag</a:t>
            </a:r>
          </a:p>
          <a:p>
            <a:pPr>
              <a:buNone/>
            </a:pPr>
            <a:r>
              <a:rPr lang="en-US" b="1" dirty="0" smtClean="0">
                <a:solidFill>
                  <a:schemeClr val="tx1"/>
                </a:solidFill>
                <a:latin typeface="Courier New" pitchFamily="49" charset="0"/>
                <a:cs typeface="Courier New" pitchFamily="49" charset="0"/>
              </a:rPr>
              <a:t>	&lt;font  face=“Arial” size="4" color="blue"&gt; Font face is Arial, size 4, blue color &lt;/font&gt;</a:t>
            </a:r>
          </a:p>
          <a:p>
            <a:pPr>
              <a:buNone/>
            </a:pPr>
            <a:endParaRPr lang="en-US" b="1" dirty="0" smtClean="0">
              <a:solidFill>
                <a:schemeClr val="tx1"/>
              </a:solidFill>
              <a:latin typeface="Courier New" pitchFamily="49" charset="0"/>
              <a:cs typeface="Courier New" pitchFamily="49" charset="0"/>
            </a:endParaRPr>
          </a:p>
          <a:p>
            <a:pPr>
              <a:buNone/>
            </a:pPr>
            <a:r>
              <a:rPr lang="en-US" dirty="0" smtClean="0"/>
              <a:t>	</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C67F005-AF80-499D-B38C-6BD1DB26FC97}"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a:t>
            </a:r>
            <a:endParaRPr lang="en-US" dirty="0"/>
          </a:p>
        </p:txBody>
      </p:sp>
      <p:sp>
        <p:nvSpPr>
          <p:cNvPr id="3" name="Content Placeholder 2"/>
          <p:cNvSpPr>
            <a:spLocks noGrp="1"/>
          </p:cNvSpPr>
          <p:nvPr>
            <p:ph idx="1"/>
          </p:nvPr>
        </p:nvSpPr>
        <p:spPr>
          <a:xfrm>
            <a:off x="304800" y="1143000"/>
            <a:ext cx="8458200" cy="5334000"/>
          </a:xfrm>
        </p:spPr>
        <p:txBody>
          <a:bodyPr/>
          <a:lstStyle/>
          <a:p>
            <a:pPr marL="609600" indent="-609600" eaLnBrk="1" hangingPunct="1">
              <a:lnSpc>
                <a:spcPct val="120000"/>
              </a:lnSpc>
            </a:pPr>
            <a:r>
              <a:rPr lang="en-US" dirty="0" smtClean="0"/>
              <a:t>Adding links to other pages </a:t>
            </a:r>
          </a:p>
          <a:p>
            <a:pPr marL="1009650" lvl="1" indent="-609600" eaLnBrk="1" hangingPunct="1">
              <a:lnSpc>
                <a:spcPct val="120000"/>
              </a:lnSpc>
              <a:buFontTx/>
              <a:buNone/>
            </a:pPr>
            <a:r>
              <a:rPr lang="en-US" sz="2000" b="1" dirty="0" smtClean="0">
                <a:solidFill>
                  <a:schemeClr val="tx1"/>
                </a:solidFill>
                <a:latin typeface="Courier New" pitchFamily="49" charset="0"/>
                <a:ea typeface="+mn-ea"/>
                <a:cs typeface="Courier New" pitchFamily="49" charset="0"/>
              </a:rPr>
              <a:t>&lt;a </a:t>
            </a:r>
            <a:r>
              <a:rPr lang="en-US" sz="2000" b="1" dirty="0" err="1" smtClean="0">
                <a:solidFill>
                  <a:schemeClr val="tx1"/>
                </a:solidFill>
                <a:latin typeface="Courier New" pitchFamily="49" charset="0"/>
                <a:ea typeface="+mn-ea"/>
                <a:cs typeface="Courier New" pitchFamily="49" charset="0"/>
              </a:rPr>
              <a:t>href</a:t>
            </a:r>
            <a:r>
              <a:rPr lang="en-US" sz="2000" b="1" dirty="0" smtClean="0">
                <a:solidFill>
                  <a:schemeClr val="tx1"/>
                </a:solidFill>
                <a:latin typeface="Courier New" pitchFamily="49" charset="0"/>
                <a:ea typeface="+mn-ea"/>
                <a:cs typeface="Courier New" pitchFamily="49" charset="0"/>
              </a:rPr>
              <a:t>=“Home.html"&gt;Home page&lt;/a&gt;</a:t>
            </a:r>
          </a:p>
          <a:p>
            <a:pPr marL="609600" indent="-609600" eaLnBrk="1" hangingPunct="1">
              <a:lnSpc>
                <a:spcPct val="120000"/>
              </a:lnSpc>
            </a:pPr>
            <a:r>
              <a:rPr lang="en-US" dirty="0" smtClean="0">
                <a:ea typeface="+mn-ea"/>
                <a:cs typeface="+mn-cs"/>
              </a:rPr>
              <a:t>Adding linking parts of the same page : anchor</a:t>
            </a:r>
          </a:p>
          <a:p>
            <a:pPr marL="1009650" lvl="1" indent="-609600" eaLnBrk="1" hangingPunct="1">
              <a:lnSpc>
                <a:spcPct val="120000"/>
              </a:lnSpc>
            </a:pPr>
            <a:r>
              <a:rPr lang="en-US" sz="2000" dirty="0" smtClean="0">
                <a:ea typeface="+mn-ea"/>
                <a:cs typeface="+mn-cs"/>
              </a:rPr>
              <a:t>First parts of the page must be named using </a:t>
            </a:r>
          </a:p>
          <a:p>
            <a:pPr marL="1009650" lvl="1" indent="-609600" eaLnBrk="1" hangingPunct="1">
              <a:lnSpc>
                <a:spcPct val="120000"/>
              </a:lnSpc>
              <a:buNone/>
            </a:pPr>
            <a:r>
              <a:rPr lang="en-US" dirty="0" smtClean="0">
                <a:ea typeface="+mn-ea"/>
                <a:cs typeface="+mn-cs"/>
              </a:rPr>
              <a:t>	</a:t>
            </a:r>
            <a:r>
              <a:rPr lang="en-US" sz="2000" b="1" dirty="0" smtClean="0">
                <a:solidFill>
                  <a:schemeClr val="tx1"/>
                </a:solidFill>
                <a:latin typeface="Courier New" pitchFamily="49" charset="0"/>
                <a:ea typeface="+mn-ea"/>
                <a:cs typeface="Courier New" pitchFamily="49" charset="0"/>
              </a:rPr>
              <a:t>&lt;a name=“</a:t>
            </a:r>
            <a:r>
              <a:rPr lang="en-US" sz="2000" b="1" dirty="0" err="1" smtClean="0">
                <a:solidFill>
                  <a:schemeClr val="tx1"/>
                </a:solidFill>
                <a:latin typeface="Courier New" pitchFamily="49" charset="0"/>
                <a:ea typeface="+mn-ea"/>
                <a:cs typeface="Courier New" pitchFamily="49" charset="0"/>
              </a:rPr>
              <a:t>some_name</a:t>
            </a:r>
            <a:r>
              <a:rPr lang="en-US" sz="2000" b="1" dirty="0" smtClean="0">
                <a:solidFill>
                  <a:schemeClr val="tx1"/>
                </a:solidFill>
                <a:latin typeface="Courier New" pitchFamily="49" charset="0"/>
                <a:ea typeface="+mn-ea"/>
                <a:cs typeface="Courier New" pitchFamily="49" charset="0"/>
              </a:rPr>
              <a:t>”&gt; part 1&lt;/a&gt;</a:t>
            </a:r>
          </a:p>
          <a:p>
            <a:pPr marL="1009650" lvl="1" indent="-609600" eaLnBrk="1" hangingPunct="1">
              <a:lnSpc>
                <a:spcPct val="120000"/>
              </a:lnSpc>
            </a:pPr>
            <a:r>
              <a:rPr lang="en-US" sz="2000" dirty="0" smtClean="0">
                <a:ea typeface="+mn-ea"/>
                <a:cs typeface="+mn-cs"/>
              </a:rPr>
              <a:t>Then using these names, links can be created beginning with a # followed by the name.</a:t>
            </a:r>
          </a:p>
          <a:p>
            <a:pPr marL="1009650" lvl="1" indent="-609600" eaLnBrk="1" hangingPunct="1">
              <a:lnSpc>
                <a:spcPct val="120000"/>
              </a:lnSpc>
              <a:buNone/>
            </a:pPr>
            <a:r>
              <a:rPr lang="en-US" sz="2000" b="1" dirty="0" smtClean="0">
                <a:solidFill>
                  <a:schemeClr val="tx1"/>
                </a:solidFill>
                <a:latin typeface="Courier New" pitchFamily="49" charset="0"/>
                <a:ea typeface="+mn-ea"/>
                <a:cs typeface="Courier New" pitchFamily="49" charset="0"/>
              </a:rPr>
              <a:t>&lt;HTML&gt;&lt;BODY&gt;</a:t>
            </a:r>
          </a:p>
          <a:p>
            <a:pPr marL="1009650" lvl="1" indent="-609600" eaLnBrk="1" hangingPunct="1">
              <a:lnSpc>
                <a:spcPct val="120000"/>
              </a:lnSpc>
              <a:buNone/>
            </a:pPr>
            <a:r>
              <a:rPr lang="en-US" sz="2000" b="1" dirty="0" smtClean="0">
                <a:solidFill>
                  <a:schemeClr val="tx1"/>
                </a:solidFill>
                <a:latin typeface="Courier New" pitchFamily="49" charset="0"/>
                <a:ea typeface="+mn-ea"/>
                <a:cs typeface="Courier New" pitchFamily="49" charset="0"/>
              </a:rPr>
              <a:t>H1&gt;Topics&lt;/H1&gt;</a:t>
            </a:r>
          </a:p>
          <a:p>
            <a:pPr marL="1009650" lvl="1" indent="-609600" eaLnBrk="1" hangingPunct="1">
              <a:lnSpc>
                <a:spcPct val="120000"/>
              </a:lnSpc>
              <a:buNone/>
            </a:pPr>
            <a:r>
              <a:rPr lang="en-US" sz="2000" b="1" dirty="0" smtClean="0">
                <a:solidFill>
                  <a:schemeClr val="tx1"/>
                </a:solidFill>
                <a:latin typeface="Courier New" pitchFamily="49" charset="0"/>
                <a:ea typeface="+mn-ea"/>
                <a:cs typeface="Courier New" pitchFamily="49" charset="0"/>
              </a:rPr>
              <a:t>&lt;A </a:t>
            </a:r>
            <a:r>
              <a:rPr lang="en-US" sz="2000" b="1" dirty="0" err="1" smtClean="0">
                <a:solidFill>
                  <a:schemeClr val="tx1"/>
                </a:solidFill>
                <a:latin typeface="Courier New" pitchFamily="49" charset="0"/>
                <a:ea typeface="+mn-ea"/>
                <a:cs typeface="Courier New" pitchFamily="49" charset="0"/>
              </a:rPr>
              <a:t>href</a:t>
            </a:r>
            <a:r>
              <a:rPr lang="en-US" sz="2000" b="1" dirty="0" smtClean="0">
                <a:solidFill>
                  <a:schemeClr val="tx1"/>
                </a:solidFill>
                <a:latin typeface="Courier New" pitchFamily="49" charset="0"/>
                <a:ea typeface="+mn-ea"/>
                <a:cs typeface="Courier New" pitchFamily="49" charset="0"/>
              </a:rPr>
              <a:t>="#topic1"&gt;Introduction&lt;/A&gt;&lt;BR&gt;</a:t>
            </a:r>
          </a:p>
          <a:p>
            <a:pPr marL="1009650" lvl="1" indent="-609600" eaLnBrk="1" hangingPunct="1">
              <a:lnSpc>
                <a:spcPct val="120000"/>
              </a:lnSpc>
              <a:buNone/>
            </a:pPr>
            <a:r>
              <a:rPr lang="en-US" sz="2000" b="1" dirty="0" smtClean="0">
                <a:solidFill>
                  <a:schemeClr val="tx1"/>
                </a:solidFill>
                <a:latin typeface="Courier New" pitchFamily="49" charset="0"/>
                <a:ea typeface="+mn-ea"/>
                <a:cs typeface="Courier New" pitchFamily="49" charset="0"/>
              </a:rPr>
              <a:t>&lt;A </a:t>
            </a:r>
            <a:r>
              <a:rPr lang="en-US" sz="2000" b="1" dirty="0" err="1" smtClean="0">
                <a:solidFill>
                  <a:schemeClr val="tx1"/>
                </a:solidFill>
                <a:latin typeface="Courier New" pitchFamily="49" charset="0"/>
                <a:ea typeface="+mn-ea"/>
                <a:cs typeface="Courier New" pitchFamily="49" charset="0"/>
              </a:rPr>
              <a:t>href</a:t>
            </a:r>
            <a:r>
              <a:rPr lang="en-US" sz="2000" b="1" dirty="0" smtClean="0">
                <a:solidFill>
                  <a:schemeClr val="tx1"/>
                </a:solidFill>
                <a:latin typeface="Courier New" pitchFamily="49" charset="0"/>
                <a:ea typeface="+mn-ea"/>
                <a:cs typeface="Courier New" pitchFamily="49" charset="0"/>
              </a:rPr>
              <a:t>="#topic2"&gt;HTML&lt;/A&gt;&lt;BR&gt;</a:t>
            </a:r>
          </a:p>
          <a:p>
            <a:pPr marL="1009650" lvl="1" indent="-609600" eaLnBrk="1" hangingPunct="1">
              <a:lnSpc>
                <a:spcPct val="120000"/>
              </a:lnSpc>
              <a:buNone/>
            </a:pPr>
            <a:r>
              <a:rPr lang="en-US" sz="2000" b="1" dirty="0" smtClean="0">
                <a:solidFill>
                  <a:schemeClr val="tx1"/>
                </a:solidFill>
                <a:latin typeface="Courier New" pitchFamily="49" charset="0"/>
                <a:ea typeface="+mn-ea"/>
                <a:cs typeface="Courier New" pitchFamily="49" charset="0"/>
              </a:rPr>
              <a:t>&lt;A </a:t>
            </a:r>
            <a:r>
              <a:rPr lang="en-US" sz="2000" b="1" dirty="0" err="1" smtClean="0">
                <a:solidFill>
                  <a:schemeClr val="tx1"/>
                </a:solidFill>
                <a:latin typeface="Courier New" pitchFamily="49" charset="0"/>
                <a:ea typeface="+mn-ea"/>
                <a:cs typeface="Courier New" pitchFamily="49" charset="0"/>
              </a:rPr>
              <a:t>href</a:t>
            </a:r>
            <a:r>
              <a:rPr lang="en-US" sz="2000" b="1" dirty="0" smtClean="0">
                <a:solidFill>
                  <a:schemeClr val="tx1"/>
                </a:solidFill>
                <a:latin typeface="Courier New" pitchFamily="49" charset="0"/>
                <a:ea typeface="+mn-ea"/>
                <a:cs typeface="Courier New" pitchFamily="49" charset="0"/>
              </a:rPr>
              <a:t>="#topic2.1"&gt;CSS&lt;/A&gt;&lt;BR&gt;</a:t>
            </a:r>
          </a:p>
        </p:txBody>
      </p:sp>
      <p:sp>
        <p:nvSpPr>
          <p:cNvPr id="4" name="Slide Number Placeholder 3"/>
          <p:cNvSpPr>
            <a:spLocks noGrp="1"/>
          </p:cNvSpPr>
          <p:nvPr>
            <p:ph type="sldNum" sz="quarter" idx="10"/>
          </p:nvPr>
        </p:nvSpPr>
        <p:spPr/>
        <p:txBody>
          <a:bodyPr/>
          <a:lstStyle/>
          <a:p>
            <a:pPr>
              <a:defRPr/>
            </a:pPr>
            <a:fld id="{BC67F005-AF80-499D-B38C-6BD1DB26FC97}" type="slidenum">
              <a:rPr lang="en-US" smtClean="0"/>
              <a:pPr>
                <a:defRPr/>
              </a:pPr>
              <a:t>12</a:t>
            </a:fld>
            <a:endParaRPr lang="en-US"/>
          </a:p>
        </p:txBody>
      </p:sp>
      <p:sp>
        <p:nvSpPr>
          <p:cNvPr id="5" name="TextBox 4"/>
          <p:cNvSpPr txBox="1"/>
          <p:nvPr/>
        </p:nvSpPr>
        <p:spPr>
          <a:xfrm>
            <a:off x="7239000" y="5562600"/>
            <a:ext cx="1676400" cy="369332"/>
          </a:xfrm>
          <a:prstGeom prst="rect">
            <a:avLst/>
          </a:prstGeom>
          <a:noFill/>
        </p:spPr>
        <p:txBody>
          <a:bodyPr wrap="square" rtlCol="0">
            <a:spAutoFit/>
          </a:bodyPr>
          <a:lstStyle/>
          <a:p>
            <a:r>
              <a:rPr lang="en-US" dirty="0" smtClean="0">
                <a:solidFill>
                  <a:srgbClr val="C00000"/>
                </a:solidFill>
              </a:rPr>
              <a:t>Creating links </a:t>
            </a:r>
            <a:endParaRPr lang="en-US" dirty="0">
              <a:solidFill>
                <a:srgbClr val="C00000"/>
              </a:solidFill>
            </a:endParaRPr>
          </a:p>
        </p:txBody>
      </p:sp>
      <p:sp>
        <p:nvSpPr>
          <p:cNvPr id="6" name="Right Brace 5"/>
          <p:cNvSpPr/>
          <p:nvPr/>
        </p:nvSpPr>
        <p:spPr>
          <a:xfrm>
            <a:off x="6781800" y="5181600"/>
            <a:ext cx="457200" cy="12192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C67F005-AF80-499D-B38C-6BD1DB26FC97}" type="slidenum">
              <a:rPr lang="en-US" smtClean="0"/>
              <a:pPr>
                <a:defRPr/>
              </a:pPr>
              <a:t>13</a:t>
            </a:fld>
            <a:endParaRPr lang="en-US"/>
          </a:p>
        </p:txBody>
      </p:sp>
      <p:sp>
        <p:nvSpPr>
          <p:cNvPr id="5" name="Rectangle 4"/>
          <p:cNvSpPr/>
          <p:nvPr/>
        </p:nvSpPr>
        <p:spPr>
          <a:xfrm>
            <a:off x="76200" y="914400"/>
            <a:ext cx="9067800" cy="6001643"/>
          </a:xfrm>
          <a:prstGeom prst="rect">
            <a:avLst/>
          </a:prstGeom>
        </p:spPr>
        <p:txBody>
          <a:bodyPr wrap="square">
            <a:spAutoFit/>
          </a:bodyPr>
          <a:lstStyle/>
          <a:p>
            <a:pPr marL="1009650" lvl="1" indent="-609600" eaLnBrk="1" hangingPunct="1">
              <a:lnSpc>
                <a:spcPct val="120000"/>
              </a:lnSpc>
              <a:buNone/>
            </a:pPr>
            <a:r>
              <a:rPr lang="en-US" sz="2000" b="1" dirty="0" smtClean="0">
                <a:latin typeface="Courier New" pitchFamily="49" charset="0"/>
                <a:cs typeface="Courier New" pitchFamily="49" charset="0"/>
              </a:rPr>
              <a:t>Some text&lt;</a:t>
            </a:r>
            <a:r>
              <a:rPr lang="en-US" sz="2000" b="1" dirty="0" err="1" smtClean="0">
                <a:latin typeface="Courier New" pitchFamily="49" charset="0"/>
                <a:cs typeface="Courier New" pitchFamily="49" charset="0"/>
              </a:rPr>
              <a:t>br</a:t>
            </a:r>
            <a:r>
              <a:rPr lang="en-US" sz="2000" b="1" dirty="0" smtClean="0">
                <a:latin typeface="Courier New" pitchFamily="49" charset="0"/>
                <a:cs typeface="Courier New" pitchFamily="49" charset="0"/>
              </a:rPr>
              <a:t>&gt; Some text&lt;</a:t>
            </a:r>
            <a:r>
              <a:rPr lang="en-US" sz="2000" b="1" dirty="0" err="1" smtClean="0">
                <a:latin typeface="Courier New" pitchFamily="49" charset="0"/>
                <a:cs typeface="Courier New" pitchFamily="49" charset="0"/>
              </a:rPr>
              <a:t>br</a:t>
            </a:r>
            <a:r>
              <a:rPr lang="en-US" sz="2000" b="1" dirty="0" smtClean="0">
                <a:latin typeface="Courier New" pitchFamily="49" charset="0"/>
                <a:cs typeface="Courier New" pitchFamily="49" charset="0"/>
              </a:rPr>
              <a:t>&gt; Some text&lt;</a:t>
            </a:r>
            <a:r>
              <a:rPr lang="en-US" sz="2000" b="1" dirty="0" err="1" smtClean="0">
                <a:latin typeface="Courier New" pitchFamily="49" charset="0"/>
                <a:cs typeface="Courier New" pitchFamily="49" charset="0"/>
              </a:rPr>
              <a:t>br</a:t>
            </a:r>
            <a:r>
              <a:rPr lang="en-US" sz="2000" b="1" dirty="0" smtClean="0">
                <a:latin typeface="Courier New" pitchFamily="49" charset="0"/>
                <a:cs typeface="Courier New" pitchFamily="49" charset="0"/>
              </a:rPr>
              <a:t>&gt; Some text&lt;</a:t>
            </a:r>
            <a:r>
              <a:rPr lang="en-US" sz="2000" b="1" dirty="0" err="1" smtClean="0">
                <a:latin typeface="Courier New" pitchFamily="49" charset="0"/>
                <a:cs typeface="Courier New" pitchFamily="49" charset="0"/>
              </a:rPr>
              <a:t>br</a:t>
            </a:r>
            <a:r>
              <a:rPr lang="en-US" sz="2000" b="1" dirty="0" smtClean="0">
                <a:latin typeface="Courier New" pitchFamily="49" charset="0"/>
                <a:cs typeface="Courier New" pitchFamily="49" charset="0"/>
              </a:rPr>
              <a:t>&gt; </a:t>
            </a:r>
          </a:p>
          <a:p>
            <a:pPr marL="1009650" lvl="1" indent="-609600" eaLnBrk="1" hangingPunct="1">
              <a:lnSpc>
                <a:spcPct val="120000"/>
              </a:lnSpc>
              <a:buNone/>
            </a:pPr>
            <a:r>
              <a:rPr lang="en-US" sz="2000" b="1" dirty="0" smtClean="0">
                <a:latin typeface="Courier New" pitchFamily="49" charset="0"/>
                <a:cs typeface="Courier New" pitchFamily="49" charset="0"/>
              </a:rPr>
              <a:t>Some text&lt;</a:t>
            </a:r>
            <a:r>
              <a:rPr lang="en-US" sz="2000" b="1" dirty="0" err="1" smtClean="0">
                <a:latin typeface="Courier New" pitchFamily="49" charset="0"/>
                <a:cs typeface="Courier New" pitchFamily="49" charset="0"/>
              </a:rPr>
              <a:t>br</a:t>
            </a:r>
            <a:r>
              <a:rPr lang="en-US" sz="2000" b="1" dirty="0" smtClean="0">
                <a:latin typeface="Courier New" pitchFamily="49" charset="0"/>
                <a:cs typeface="Courier New" pitchFamily="49" charset="0"/>
              </a:rPr>
              <a:t>&gt; Some text&lt;</a:t>
            </a:r>
            <a:r>
              <a:rPr lang="en-US" sz="2000" b="1" dirty="0" err="1" smtClean="0">
                <a:latin typeface="Courier New" pitchFamily="49" charset="0"/>
                <a:cs typeface="Courier New" pitchFamily="49" charset="0"/>
              </a:rPr>
              <a:t>br</a:t>
            </a:r>
            <a:r>
              <a:rPr lang="en-US" sz="2000" b="1" dirty="0" smtClean="0">
                <a:latin typeface="Courier New" pitchFamily="49" charset="0"/>
                <a:cs typeface="Courier New" pitchFamily="49" charset="0"/>
              </a:rPr>
              <a:t>&gt; Some text&lt;</a:t>
            </a:r>
            <a:r>
              <a:rPr lang="en-US" sz="2000" b="1" dirty="0" err="1" smtClean="0">
                <a:latin typeface="Courier New" pitchFamily="49" charset="0"/>
                <a:cs typeface="Courier New" pitchFamily="49" charset="0"/>
              </a:rPr>
              <a:t>br</a:t>
            </a:r>
            <a:r>
              <a:rPr lang="en-US" sz="2000" b="1" dirty="0" smtClean="0">
                <a:latin typeface="Courier New" pitchFamily="49" charset="0"/>
                <a:cs typeface="Courier New" pitchFamily="49" charset="0"/>
              </a:rPr>
              <a:t>&gt; Some text&lt;</a:t>
            </a:r>
            <a:r>
              <a:rPr lang="en-US" sz="2000" b="1" dirty="0" err="1" smtClean="0">
                <a:latin typeface="Courier New" pitchFamily="49" charset="0"/>
                <a:cs typeface="Courier New" pitchFamily="49" charset="0"/>
              </a:rPr>
              <a:t>br</a:t>
            </a:r>
            <a:r>
              <a:rPr lang="en-US" sz="2000" b="1" dirty="0" smtClean="0">
                <a:latin typeface="Courier New" pitchFamily="49" charset="0"/>
                <a:cs typeface="Courier New" pitchFamily="49" charset="0"/>
              </a:rPr>
              <a:t>&gt; </a:t>
            </a:r>
          </a:p>
          <a:p>
            <a:pPr marL="1009650" lvl="1" indent="-609600" eaLnBrk="1" hangingPunct="1">
              <a:lnSpc>
                <a:spcPct val="120000"/>
              </a:lnSpc>
              <a:buNone/>
            </a:pPr>
            <a:r>
              <a:rPr lang="en-US" sz="2000" b="1" dirty="0" smtClean="0">
                <a:latin typeface="Courier New" pitchFamily="49" charset="0"/>
                <a:cs typeface="Courier New" pitchFamily="49" charset="0"/>
              </a:rPr>
              <a:t>Some text&lt;</a:t>
            </a:r>
            <a:r>
              <a:rPr lang="en-US" sz="2000" b="1" dirty="0" err="1" smtClean="0">
                <a:latin typeface="Courier New" pitchFamily="49" charset="0"/>
                <a:cs typeface="Courier New" pitchFamily="49" charset="0"/>
              </a:rPr>
              <a:t>br</a:t>
            </a:r>
            <a:r>
              <a:rPr lang="en-US" sz="2000" b="1" dirty="0" smtClean="0">
                <a:latin typeface="Courier New" pitchFamily="49" charset="0"/>
                <a:cs typeface="Courier New" pitchFamily="49" charset="0"/>
              </a:rPr>
              <a:t>&gt; Some text&lt;</a:t>
            </a:r>
            <a:r>
              <a:rPr lang="en-US" sz="2000" b="1" dirty="0" err="1" smtClean="0">
                <a:latin typeface="Courier New" pitchFamily="49" charset="0"/>
                <a:cs typeface="Courier New" pitchFamily="49" charset="0"/>
              </a:rPr>
              <a:t>br</a:t>
            </a:r>
            <a:r>
              <a:rPr lang="en-US" sz="2000" b="1" dirty="0" smtClean="0">
                <a:latin typeface="Courier New" pitchFamily="49" charset="0"/>
                <a:cs typeface="Courier New" pitchFamily="49" charset="0"/>
              </a:rPr>
              <a:t>&gt; Some text&lt;</a:t>
            </a:r>
            <a:r>
              <a:rPr lang="en-US" sz="2000" b="1" dirty="0" err="1" smtClean="0">
                <a:latin typeface="Courier New" pitchFamily="49" charset="0"/>
                <a:cs typeface="Courier New" pitchFamily="49" charset="0"/>
              </a:rPr>
              <a:t>br</a:t>
            </a:r>
            <a:r>
              <a:rPr lang="en-US" sz="2000" b="1" dirty="0" smtClean="0">
                <a:latin typeface="Courier New" pitchFamily="49" charset="0"/>
                <a:cs typeface="Courier New" pitchFamily="49" charset="0"/>
              </a:rPr>
              <a:t>&gt; Some text&lt;</a:t>
            </a:r>
            <a:r>
              <a:rPr lang="en-US" sz="2000" b="1" dirty="0" err="1" smtClean="0">
                <a:latin typeface="Courier New" pitchFamily="49" charset="0"/>
                <a:cs typeface="Courier New" pitchFamily="49" charset="0"/>
              </a:rPr>
              <a:t>br</a:t>
            </a:r>
            <a:r>
              <a:rPr lang="en-US" sz="2000" b="1" dirty="0" smtClean="0">
                <a:latin typeface="Courier New" pitchFamily="49" charset="0"/>
                <a:cs typeface="Courier New" pitchFamily="49" charset="0"/>
              </a:rPr>
              <a:t>&gt; </a:t>
            </a:r>
          </a:p>
          <a:p>
            <a:pPr marL="1009650" lvl="1" indent="-609600" eaLnBrk="1" hangingPunct="1">
              <a:lnSpc>
                <a:spcPct val="120000"/>
              </a:lnSpc>
              <a:buNone/>
            </a:pPr>
            <a:r>
              <a:rPr lang="en-US" sz="2000" b="1" dirty="0" smtClean="0">
                <a:latin typeface="Courier New" pitchFamily="49" charset="0"/>
                <a:cs typeface="Courier New" pitchFamily="49" charset="0"/>
              </a:rPr>
              <a:t>Some text&lt;</a:t>
            </a:r>
            <a:r>
              <a:rPr lang="en-US" sz="2000" b="1" dirty="0" err="1" smtClean="0">
                <a:latin typeface="Courier New" pitchFamily="49" charset="0"/>
                <a:cs typeface="Courier New" pitchFamily="49" charset="0"/>
              </a:rPr>
              <a:t>br</a:t>
            </a:r>
            <a:r>
              <a:rPr lang="en-US" sz="2000" b="1" dirty="0" smtClean="0">
                <a:latin typeface="Courier New" pitchFamily="49" charset="0"/>
                <a:cs typeface="Courier New" pitchFamily="49" charset="0"/>
              </a:rPr>
              <a:t>&gt; Some text&lt;</a:t>
            </a:r>
            <a:r>
              <a:rPr lang="en-US" sz="2000" b="1" dirty="0" err="1" smtClean="0">
                <a:latin typeface="Courier New" pitchFamily="49" charset="0"/>
                <a:cs typeface="Courier New" pitchFamily="49" charset="0"/>
              </a:rPr>
              <a:t>br</a:t>
            </a:r>
            <a:r>
              <a:rPr lang="en-US" sz="2000" b="1" dirty="0" smtClean="0">
                <a:latin typeface="Courier New" pitchFamily="49" charset="0"/>
                <a:cs typeface="Courier New" pitchFamily="49" charset="0"/>
              </a:rPr>
              <a:t>&gt; Some text&lt;</a:t>
            </a:r>
            <a:r>
              <a:rPr lang="en-US" sz="2000" b="1" dirty="0" err="1" smtClean="0">
                <a:latin typeface="Courier New" pitchFamily="49" charset="0"/>
                <a:cs typeface="Courier New" pitchFamily="49" charset="0"/>
              </a:rPr>
              <a:t>br</a:t>
            </a:r>
            <a:r>
              <a:rPr lang="en-US" sz="2000" b="1" dirty="0" smtClean="0">
                <a:latin typeface="Courier New" pitchFamily="49" charset="0"/>
                <a:cs typeface="Courier New" pitchFamily="49" charset="0"/>
              </a:rPr>
              <a:t>&gt; Some text&lt;</a:t>
            </a:r>
            <a:r>
              <a:rPr lang="en-US" sz="2000" b="1" dirty="0" err="1" smtClean="0">
                <a:latin typeface="Courier New" pitchFamily="49" charset="0"/>
                <a:cs typeface="Courier New" pitchFamily="49" charset="0"/>
              </a:rPr>
              <a:t>br</a:t>
            </a:r>
            <a:r>
              <a:rPr lang="en-US" sz="2000" b="1" dirty="0" smtClean="0">
                <a:latin typeface="Courier New" pitchFamily="49" charset="0"/>
                <a:cs typeface="Courier New" pitchFamily="49" charset="0"/>
              </a:rPr>
              <a:t>&gt; </a:t>
            </a:r>
          </a:p>
          <a:p>
            <a:pPr marL="1009650" lvl="1" indent="-609600" eaLnBrk="1" hangingPunct="1">
              <a:lnSpc>
                <a:spcPct val="120000"/>
              </a:lnSpc>
              <a:buNone/>
            </a:pPr>
            <a:r>
              <a:rPr lang="en-US" sz="2000" b="1" dirty="0" smtClean="0">
                <a:latin typeface="Courier New" pitchFamily="49" charset="0"/>
                <a:cs typeface="Courier New" pitchFamily="49" charset="0"/>
              </a:rPr>
              <a:t>Some text&lt;</a:t>
            </a:r>
            <a:r>
              <a:rPr lang="en-US" sz="2000" b="1" dirty="0" err="1" smtClean="0">
                <a:latin typeface="Courier New" pitchFamily="49" charset="0"/>
                <a:cs typeface="Courier New" pitchFamily="49" charset="0"/>
              </a:rPr>
              <a:t>br</a:t>
            </a:r>
            <a:r>
              <a:rPr lang="en-US" sz="2000" b="1" dirty="0" smtClean="0">
                <a:latin typeface="Courier New" pitchFamily="49" charset="0"/>
                <a:cs typeface="Courier New" pitchFamily="49" charset="0"/>
              </a:rPr>
              <a:t>&gt; Some text&lt;</a:t>
            </a:r>
            <a:r>
              <a:rPr lang="en-US" sz="2000" b="1" dirty="0" err="1" smtClean="0">
                <a:latin typeface="Courier New" pitchFamily="49" charset="0"/>
                <a:cs typeface="Courier New" pitchFamily="49" charset="0"/>
              </a:rPr>
              <a:t>br</a:t>
            </a:r>
            <a:r>
              <a:rPr lang="en-US" sz="2000" b="1" dirty="0" smtClean="0">
                <a:latin typeface="Courier New" pitchFamily="49" charset="0"/>
                <a:cs typeface="Courier New" pitchFamily="49" charset="0"/>
              </a:rPr>
              <a:t>&gt; Some text&lt;</a:t>
            </a:r>
            <a:r>
              <a:rPr lang="en-US" sz="2000" b="1" dirty="0" err="1" smtClean="0">
                <a:latin typeface="Courier New" pitchFamily="49" charset="0"/>
                <a:cs typeface="Courier New" pitchFamily="49" charset="0"/>
              </a:rPr>
              <a:t>br</a:t>
            </a:r>
            <a:r>
              <a:rPr lang="en-US" sz="2000" b="1" dirty="0" smtClean="0">
                <a:latin typeface="Courier New" pitchFamily="49" charset="0"/>
                <a:cs typeface="Courier New" pitchFamily="49" charset="0"/>
              </a:rPr>
              <a:t>&gt; Some text&lt;</a:t>
            </a:r>
            <a:r>
              <a:rPr lang="en-US" sz="2000" b="1" dirty="0" err="1" smtClean="0">
                <a:latin typeface="Courier New" pitchFamily="49" charset="0"/>
                <a:cs typeface="Courier New" pitchFamily="49" charset="0"/>
              </a:rPr>
              <a:t>br</a:t>
            </a:r>
            <a:r>
              <a:rPr lang="en-US" sz="2000" b="1" dirty="0" smtClean="0">
                <a:latin typeface="Courier New" pitchFamily="49" charset="0"/>
                <a:cs typeface="Courier New" pitchFamily="49" charset="0"/>
              </a:rPr>
              <a:t>&gt; </a:t>
            </a:r>
          </a:p>
          <a:p>
            <a:pPr marL="1009650" lvl="1" indent="-609600" eaLnBrk="1" hangingPunct="1">
              <a:lnSpc>
                <a:spcPct val="120000"/>
              </a:lnSpc>
              <a:buNone/>
            </a:pPr>
            <a:r>
              <a:rPr lang="en-US" sz="2000" b="1" dirty="0" smtClean="0">
                <a:latin typeface="Courier New" pitchFamily="49" charset="0"/>
                <a:cs typeface="Courier New" pitchFamily="49" charset="0"/>
              </a:rPr>
              <a:t>Some text&lt;</a:t>
            </a:r>
            <a:r>
              <a:rPr lang="en-US" sz="2000" b="1" dirty="0" err="1" smtClean="0">
                <a:latin typeface="Courier New" pitchFamily="49" charset="0"/>
                <a:cs typeface="Courier New" pitchFamily="49" charset="0"/>
              </a:rPr>
              <a:t>br</a:t>
            </a:r>
            <a:r>
              <a:rPr lang="en-US" sz="2000" b="1" dirty="0" smtClean="0">
                <a:latin typeface="Courier New" pitchFamily="49" charset="0"/>
                <a:cs typeface="Courier New" pitchFamily="49" charset="0"/>
              </a:rPr>
              <a:t>&gt; Some text&lt;</a:t>
            </a:r>
            <a:r>
              <a:rPr lang="en-US" sz="2000" b="1" dirty="0" err="1" smtClean="0">
                <a:latin typeface="Courier New" pitchFamily="49" charset="0"/>
                <a:cs typeface="Courier New" pitchFamily="49" charset="0"/>
              </a:rPr>
              <a:t>br</a:t>
            </a:r>
            <a:r>
              <a:rPr lang="en-US" sz="2000" b="1" dirty="0" smtClean="0">
                <a:latin typeface="Courier New" pitchFamily="49" charset="0"/>
                <a:cs typeface="Courier New" pitchFamily="49" charset="0"/>
              </a:rPr>
              <a:t>&gt; Some text&lt;</a:t>
            </a:r>
            <a:r>
              <a:rPr lang="en-US" sz="2000" b="1" dirty="0" err="1" smtClean="0">
                <a:latin typeface="Courier New" pitchFamily="49" charset="0"/>
                <a:cs typeface="Courier New" pitchFamily="49" charset="0"/>
              </a:rPr>
              <a:t>br</a:t>
            </a:r>
            <a:r>
              <a:rPr lang="en-US" sz="2000" b="1" dirty="0" smtClean="0">
                <a:latin typeface="Courier New" pitchFamily="49" charset="0"/>
                <a:cs typeface="Courier New" pitchFamily="49" charset="0"/>
              </a:rPr>
              <a:t>&gt; Some text&lt;</a:t>
            </a:r>
            <a:r>
              <a:rPr lang="en-US" sz="2000" b="1" dirty="0" err="1" smtClean="0">
                <a:latin typeface="Courier New" pitchFamily="49" charset="0"/>
                <a:cs typeface="Courier New" pitchFamily="49" charset="0"/>
              </a:rPr>
              <a:t>br</a:t>
            </a:r>
            <a:r>
              <a:rPr lang="en-US" sz="2000" b="1" dirty="0" smtClean="0">
                <a:latin typeface="Courier New" pitchFamily="49" charset="0"/>
                <a:cs typeface="Courier New" pitchFamily="49" charset="0"/>
              </a:rPr>
              <a:t>&gt; </a:t>
            </a:r>
          </a:p>
          <a:p>
            <a:pPr marL="1009650" lvl="1" indent="-609600" eaLnBrk="1" hangingPunct="1">
              <a:lnSpc>
                <a:spcPct val="120000"/>
              </a:lnSpc>
              <a:buNone/>
            </a:pPr>
            <a:r>
              <a:rPr lang="en-US" sz="2000" b="1" dirty="0" smtClean="0">
                <a:latin typeface="Courier New" pitchFamily="49" charset="0"/>
                <a:cs typeface="Courier New" pitchFamily="49" charset="0"/>
              </a:rPr>
              <a:t>&lt;H2&gt;</a:t>
            </a:r>
          </a:p>
          <a:p>
            <a:pPr marL="1009650" lvl="1" indent="-609600" eaLnBrk="1" hangingPunct="1">
              <a:lnSpc>
                <a:spcPct val="120000"/>
              </a:lnSpc>
              <a:buNone/>
            </a:pPr>
            <a:r>
              <a:rPr lang="en-US" sz="2000" b="1" dirty="0" smtClean="0">
                <a:solidFill>
                  <a:srgbClr val="C00000"/>
                </a:solidFill>
                <a:latin typeface="Courier New" pitchFamily="49" charset="0"/>
                <a:cs typeface="Courier New" pitchFamily="49" charset="0"/>
              </a:rPr>
              <a:t>&lt;A name="topic1"&gt;</a:t>
            </a:r>
            <a:r>
              <a:rPr lang="en-US" sz="2000" b="1" dirty="0" smtClean="0">
                <a:latin typeface="Courier New" pitchFamily="49" charset="0"/>
                <a:cs typeface="Courier New" pitchFamily="49" charset="0"/>
              </a:rPr>
              <a:t>Introduction&lt;/A&gt;&lt;/H2&gt;</a:t>
            </a:r>
          </a:p>
          <a:p>
            <a:pPr marL="1009650" lvl="1" indent="-609600" eaLnBrk="1" hangingPunct="1">
              <a:lnSpc>
                <a:spcPct val="120000"/>
              </a:lnSpc>
              <a:buNone/>
            </a:pPr>
            <a:r>
              <a:rPr lang="en-US" sz="2000" b="1" dirty="0" err="1" smtClean="0">
                <a:latin typeface="Courier New" pitchFamily="49" charset="0"/>
                <a:cs typeface="Courier New" pitchFamily="49" charset="0"/>
              </a:rPr>
              <a:t>Introductionto</a:t>
            </a:r>
            <a:r>
              <a:rPr lang="en-US" sz="2000" b="1" dirty="0" smtClean="0">
                <a:latin typeface="Courier New" pitchFamily="49" charset="0"/>
                <a:cs typeface="Courier New" pitchFamily="49" charset="0"/>
              </a:rPr>
              <a:t> web ...</a:t>
            </a:r>
          </a:p>
          <a:p>
            <a:pPr marL="1009650" lvl="1" indent="-609600" eaLnBrk="1" hangingPunct="1">
              <a:lnSpc>
                <a:spcPct val="120000"/>
              </a:lnSpc>
              <a:buNone/>
            </a:pPr>
            <a:r>
              <a:rPr lang="en-US" sz="2000" b="1" dirty="0" smtClean="0">
                <a:latin typeface="Courier New" pitchFamily="49" charset="0"/>
                <a:cs typeface="Courier New" pitchFamily="49" charset="0"/>
              </a:rPr>
              <a:t>&lt;H2&gt;</a:t>
            </a:r>
          </a:p>
          <a:p>
            <a:pPr marL="1009650" lvl="1" indent="-609600" eaLnBrk="1" hangingPunct="1">
              <a:lnSpc>
                <a:spcPct val="120000"/>
              </a:lnSpc>
              <a:buNone/>
            </a:pPr>
            <a:r>
              <a:rPr lang="en-US" sz="2000" b="1" dirty="0" smtClean="0">
                <a:solidFill>
                  <a:srgbClr val="C00000"/>
                </a:solidFill>
                <a:latin typeface="Courier New" pitchFamily="49" charset="0"/>
                <a:cs typeface="Courier New" pitchFamily="49" charset="0"/>
              </a:rPr>
              <a:t>&lt;A name="topic2"&gt;</a:t>
            </a:r>
            <a:r>
              <a:rPr lang="en-US" sz="2000" b="1" dirty="0" smtClean="0">
                <a:latin typeface="Courier New" pitchFamily="49" charset="0"/>
                <a:cs typeface="Courier New" pitchFamily="49" charset="0"/>
              </a:rPr>
              <a:t>HTML&lt;/A&gt;&lt;/H2&gt;</a:t>
            </a:r>
          </a:p>
          <a:p>
            <a:pPr marL="1009650" lvl="1" indent="-609600" eaLnBrk="1" hangingPunct="1">
              <a:lnSpc>
                <a:spcPct val="120000"/>
              </a:lnSpc>
              <a:buNone/>
            </a:pPr>
            <a:r>
              <a:rPr lang="en-US" sz="2000" b="1" dirty="0" smtClean="0">
                <a:latin typeface="Courier New" pitchFamily="49" charset="0"/>
                <a:cs typeface="Courier New" pitchFamily="49" charset="0"/>
              </a:rPr>
              <a:t>...Hyper text markup language...</a:t>
            </a:r>
          </a:p>
          <a:p>
            <a:pPr marL="1009650" lvl="1" indent="-609600" eaLnBrk="1" hangingPunct="1">
              <a:lnSpc>
                <a:spcPct val="120000"/>
              </a:lnSpc>
              <a:buNone/>
            </a:pPr>
            <a:r>
              <a:rPr lang="en-US" sz="2000" b="1" dirty="0" smtClean="0">
                <a:latin typeface="Courier New" pitchFamily="49" charset="0"/>
                <a:cs typeface="Courier New" pitchFamily="49" charset="0"/>
              </a:rPr>
              <a:t>&lt;H3&gt;</a:t>
            </a:r>
          </a:p>
          <a:p>
            <a:pPr marL="1009650" lvl="1" indent="-609600" eaLnBrk="1" hangingPunct="1">
              <a:lnSpc>
                <a:spcPct val="120000"/>
              </a:lnSpc>
              <a:buNone/>
            </a:pPr>
            <a:r>
              <a:rPr lang="en-US" sz="2000" b="1" dirty="0" smtClean="0">
                <a:solidFill>
                  <a:srgbClr val="C00000"/>
                </a:solidFill>
                <a:latin typeface="Courier New" pitchFamily="49" charset="0"/>
                <a:cs typeface="Courier New" pitchFamily="49" charset="0"/>
              </a:rPr>
              <a:t>&lt;A name="topic2.1"&gt;</a:t>
            </a:r>
            <a:r>
              <a:rPr lang="en-US" sz="2000" b="1" dirty="0" smtClean="0">
                <a:latin typeface="Courier New" pitchFamily="49" charset="0"/>
                <a:cs typeface="Courier New" pitchFamily="49" charset="0"/>
              </a:rPr>
              <a:t>CSS&lt;/A&gt;&lt;/H3&gt;</a:t>
            </a:r>
          </a:p>
          <a:p>
            <a:pPr marL="1009650" lvl="1" indent="-609600" eaLnBrk="1" hangingPunct="1">
              <a:lnSpc>
                <a:spcPct val="120000"/>
              </a:lnSpc>
              <a:buNone/>
            </a:pPr>
            <a:r>
              <a:rPr lang="en-US" sz="2000" b="1" dirty="0" smtClean="0">
                <a:latin typeface="Courier New" pitchFamily="49" charset="0"/>
                <a:cs typeface="Courier New" pitchFamily="49" charset="0"/>
              </a:rPr>
              <a:t>...Cascading Style Sheet ...</a:t>
            </a:r>
          </a:p>
          <a:p>
            <a:pPr marL="1009650" lvl="1" indent="-609600" eaLnBrk="1" hangingPunct="1">
              <a:lnSpc>
                <a:spcPct val="120000"/>
              </a:lnSpc>
              <a:buNone/>
            </a:pPr>
            <a:r>
              <a:rPr lang="en-US" sz="2000" b="1" dirty="0" smtClean="0">
                <a:latin typeface="Courier New" pitchFamily="49" charset="0"/>
                <a:cs typeface="Courier New" pitchFamily="49" charset="0"/>
              </a:rPr>
              <a:t>&lt;/BODY&gt;&lt;/HTML&gt;</a:t>
            </a:r>
            <a:endParaRPr lang="en-US" b="1" dirty="0" smtClean="0">
              <a:latin typeface="Courier New" pitchFamily="49" charset="0"/>
              <a:cs typeface="Courier New" pitchFamily="49" charset="0"/>
            </a:endParaRPr>
          </a:p>
        </p:txBody>
      </p:sp>
      <p:sp>
        <p:nvSpPr>
          <p:cNvPr id="6" name="TextBox 5"/>
          <p:cNvSpPr txBox="1"/>
          <p:nvPr/>
        </p:nvSpPr>
        <p:spPr>
          <a:xfrm>
            <a:off x="5638800" y="5181600"/>
            <a:ext cx="2971800" cy="369332"/>
          </a:xfrm>
          <a:prstGeom prst="rect">
            <a:avLst/>
          </a:prstGeom>
          <a:noFill/>
        </p:spPr>
        <p:txBody>
          <a:bodyPr wrap="square" rtlCol="0">
            <a:spAutoFit/>
          </a:bodyPr>
          <a:lstStyle/>
          <a:p>
            <a:r>
              <a:rPr lang="en-US" dirty="0" smtClean="0">
                <a:solidFill>
                  <a:srgbClr val="C00000"/>
                </a:solidFill>
              </a:rPr>
              <a:t>Naming parts of document</a:t>
            </a:r>
            <a:endParaRPr lang="en-US" dirty="0">
              <a:solidFill>
                <a:srgbClr val="C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Adding images</a:t>
            </a:r>
            <a:endParaRPr lang="en-US" dirty="0"/>
          </a:p>
        </p:txBody>
      </p:sp>
      <p:sp>
        <p:nvSpPr>
          <p:cNvPr id="11266" name="Rectangle 3"/>
          <p:cNvSpPr>
            <a:spLocks noGrp="1" noChangeArrowheads="1"/>
          </p:cNvSpPr>
          <p:nvPr>
            <p:ph type="body" idx="4294967295"/>
          </p:nvPr>
        </p:nvSpPr>
        <p:spPr>
          <a:xfrm>
            <a:off x="533400" y="1219200"/>
            <a:ext cx="8305800" cy="5257800"/>
          </a:xfrm>
        </p:spPr>
        <p:txBody>
          <a:bodyPr/>
          <a:lstStyle/>
          <a:p>
            <a:pPr eaLnBrk="1" hangingPunct="1"/>
            <a:r>
              <a:rPr lang="en-US" dirty="0" smtClean="0"/>
              <a:t>Images can be inserted using </a:t>
            </a:r>
            <a:r>
              <a:rPr lang="en-US" b="1" dirty="0" smtClean="0">
                <a:latin typeface="Courier New" pitchFamily="49" charset="0"/>
                <a:cs typeface="Courier New" pitchFamily="49" charset="0"/>
              </a:rPr>
              <a:t>&lt;img&gt; </a:t>
            </a:r>
            <a:r>
              <a:rPr lang="en-US" dirty="0" smtClean="0"/>
              <a:t>and</a:t>
            </a:r>
            <a:r>
              <a:rPr lang="en-US" b="1" dirty="0" smtClean="0">
                <a:latin typeface="Courier New" pitchFamily="49" charset="0"/>
                <a:cs typeface="Courier New" pitchFamily="49" charset="0"/>
              </a:rPr>
              <a:t> </a:t>
            </a:r>
            <a:r>
              <a:rPr lang="en-US" dirty="0" smtClean="0"/>
              <a:t>has two required attributes: </a:t>
            </a:r>
            <a:r>
              <a:rPr lang="en-US" b="1" kern="1200" dirty="0" err="1" smtClean="0">
                <a:solidFill>
                  <a:schemeClr val="tx1"/>
                </a:solidFill>
                <a:latin typeface="Courier New" pitchFamily="49" charset="0"/>
                <a:cs typeface="Courier New" pitchFamily="49" charset="0"/>
              </a:rPr>
              <a:t>src</a:t>
            </a:r>
            <a:r>
              <a:rPr lang="en-US" dirty="0" smtClean="0"/>
              <a:t> and </a:t>
            </a:r>
            <a:r>
              <a:rPr lang="en-US" b="1" kern="1200" dirty="0" smtClean="0">
                <a:solidFill>
                  <a:schemeClr val="tx1"/>
                </a:solidFill>
                <a:latin typeface="Courier New" pitchFamily="49" charset="0"/>
                <a:cs typeface="Courier New" pitchFamily="49" charset="0"/>
              </a:rPr>
              <a:t>alt</a:t>
            </a:r>
            <a:r>
              <a:rPr lang="en-US" dirty="0" smtClean="0"/>
              <a:t>.</a:t>
            </a:r>
          </a:p>
          <a:p>
            <a:pPr eaLnBrk="1" hangingPunct="1"/>
            <a:r>
              <a:rPr lang="en-US" b="1" dirty="0" err="1" smtClean="0">
                <a:latin typeface="Courier New" pitchFamily="49" charset="0"/>
                <a:cs typeface="Courier New" pitchFamily="49" charset="0"/>
              </a:rPr>
              <a:t>src</a:t>
            </a:r>
            <a:r>
              <a:rPr lang="en-US" dirty="0" smtClean="0"/>
              <a:t> specifies the URL of an image</a:t>
            </a:r>
          </a:p>
          <a:p>
            <a:pPr eaLnBrk="1" hangingPunct="1"/>
            <a:r>
              <a:rPr lang="en-US" dirty="0" smtClean="0"/>
              <a:t>The </a:t>
            </a:r>
            <a:r>
              <a:rPr lang="en-US" b="1" dirty="0" smtClean="0">
                <a:latin typeface="Courier New" pitchFamily="49" charset="0"/>
                <a:cs typeface="Courier New" pitchFamily="49" charset="0"/>
              </a:rPr>
              <a:t>alt</a:t>
            </a:r>
            <a:r>
              <a:rPr lang="en-US" dirty="0" smtClean="0"/>
              <a:t> attribute is used to give the short description, for those who can't see the image, can read in its absence .</a:t>
            </a:r>
          </a:p>
          <a:p>
            <a:pPr eaLnBrk="1" hangingPunct="1"/>
            <a:r>
              <a:rPr lang="en-US" b="1" dirty="0" smtClean="0">
                <a:latin typeface="Courier New" pitchFamily="49" charset="0"/>
                <a:cs typeface="Courier New" pitchFamily="49" charset="0"/>
              </a:rPr>
              <a:t>&lt;img&gt; </a:t>
            </a:r>
            <a:r>
              <a:rPr lang="en-US" dirty="0" smtClean="0"/>
              <a:t>is an empty tag.</a:t>
            </a:r>
          </a:p>
          <a:p>
            <a:pPr eaLnBrk="1" hangingPunct="1"/>
            <a:r>
              <a:rPr lang="en-US" dirty="0" smtClean="0"/>
              <a:t>Examples:</a:t>
            </a:r>
          </a:p>
          <a:p>
            <a:pPr eaLnBrk="1" hangingPunct="1">
              <a:buFontTx/>
              <a:buNone/>
            </a:pPr>
            <a:r>
              <a:rPr lang="en-US" b="1" kern="1200" dirty="0" smtClean="0">
                <a:solidFill>
                  <a:schemeClr val="tx1"/>
                </a:solidFill>
                <a:latin typeface="Courier New" pitchFamily="49" charset="0"/>
                <a:cs typeface="Courier New" pitchFamily="49" charset="0"/>
              </a:rPr>
              <a:t>	&lt;img </a:t>
            </a:r>
            <a:r>
              <a:rPr lang="en-US" b="1" kern="1200" dirty="0" err="1" smtClean="0">
                <a:solidFill>
                  <a:schemeClr val="tx1"/>
                </a:solidFill>
                <a:latin typeface="Courier New" pitchFamily="49" charset="0"/>
                <a:cs typeface="Courier New" pitchFamily="49" charset="0"/>
              </a:rPr>
              <a:t>src</a:t>
            </a:r>
            <a:r>
              <a:rPr lang="en-US" b="1" kern="1200" dirty="0" smtClean="0">
                <a:solidFill>
                  <a:schemeClr val="tx1"/>
                </a:solidFill>
                <a:latin typeface="Courier New" pitchFamily="49" charset="0"/>
                <a:cs typeface="Courier New" pitchFamily="49" charset="0"/>
              </a:rPr>
              <a:t>="pic.jpg" width="200" height="150" alt="My </a:t>
            </a:r>
            <a:r>
              <a:rPr lang="en-US" b="1" kern="1200" dirty="0" err="1" smtClean="0">
                <a:solidFill>
                  <a:schemeClr val="tx1"/>
                </a:solidFill>
                <a:latin typeface="Courier New" pitchFamily="49" charset="0"/>
                <a:cs typeface="Courier New" pitchFamily="49" charset="0"/>
              </a:rPr>
              <a:t>pic</a:t>
            </a:r>
            <a:r>
              <a:rPr lang="en-US" b="1" kern="1200" dirty="0" smtClean="0">
                <a:solidFill>
                  <a:schemeClr val="tx1"/>
                </a:solidFill>
                <a:latin typeface="Courier New" pitchFamily="49" charset="0"/>
                <a:cs typeface="Courier New" pitchFamily="49" charset="0"/>
              </a:rPr>
              <a:t>“ /&gt; </a:t>
            </a:r>
          </a:p>
          <a:p>
            <a:pPr eaLnBrk="1" hangingPunct="1"/>
            <a:r>
              <a:rPr lang="en-US" dirty="0" smtClean="0"/>
              <a:t>Images are actually linked to HTML pages unlike Microsoft Word document where images can become part of the page.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Clickable regions within images</a:t>
            </a:r>
          </a:p>
        </p:txBody>
      </p:sp>
      <p:sp>
        <p:nvSpPr>
          <p:cNvPr id="4" name="Content Placeholder 3"/>
          <p:cNvSpPr>
            <a:spLocks noGrp="1"/>
          </p:cNvSpPr>
          <p:nvPr>
            <p:ph idx="1"/>
          </p:nvPr>
        </p:nvSpPr>
        <p:spPr>
          <a:xfrm>
            <a:off x="228600" y="990600"/>
            <a:ext cx="8915400" cy="1828800"/>
          </a:xfrm>
        </p:spPr>
        <p:txBody>
          <a:bodyPr/>
          <a:lstStyle/>
          <a:p>
            <a:r>
              <a:rPr lang="en-US" dirty="0" smtClean="0"/>
              <a:t>Parts of the images can be made clickable by using </a:t>
            </a:r>
            <a:r>
              <a:rPr lang="en-US" b="1" dirty="0" smtClean="0">
                <a:latin typeface="Courier New" pitchFamily="49" charset="0"/>
                <a:cs typeface="Courier New" pitchFamily="49" charset="0"/>
              </a:rPr>
              <a:t>&lt;map&gt;.</a:t>
            </a:r>
          </a:p>
          <a:p>
            <a:r>
              <a:rPr lang="en-US" dirty="0" smtClean="0"/>
              <a:t>The name attribute of the </a:t>
            </a:r>
            <a:r>
              <a:rPr lang="en-US" b="1" dirty="0" smtClean="0">
                <a:latin typeface="Courier New" pitchFamily="49" charset="0"/>
                <a:cs typeface="Courier New" pitchFamily="49" charset="0"/>
              </a:rPr>
              <a:t>&lt;map&gt; </a:t>
            </a:r>
            <a:r>
              <a:rPr lang="en-US" dirty="0" smtClean="0"/>
              <a:t>element is linked with the </a:t>
            </a:r>
            <a:r>
              <a:rPr lang="en-US" b="1" dirty="0" err="1" smtClean="0">
                <a:latin typeface="Courier New" pitchFamily="49" charset="0"/>
                <a:cs typeface="Courier New" pitchFamily="49" charset="0"/>
              </a:rPr>
              <a:t>usemap</a:t>
            </a:r>
            <a:r>
              <a:rPr lang="en-US" dirty="0" smtClean="0"/>
              <a:t>  attribute of </a:t>
            </a:r>
            <a:r>
              <a:rPr lang="en-US" b="1" dirty="0" smtClean="0">
                <a:latin typeface="Courier New" pitchFamily="49" charset="0"/>
                <a:cs typeface="Courier New" pitchFamily="49" charset="0"/>
              </a:rPr>
              <a:t>&lt;img&gt;</a:t>
            </a:r>
            <a:r>
              <a:rPr lang="en-US" dirty="0" smtClean="0"/>
              <a:t> and creates a relationship between the image and the map.</a:t>
            </a:r>
          </a:p>
          <a:p>
            <a:endParaRPr lang="en-US" dirty="0"/>
          </a:p>
        </p:txBody>
      </p:sp>
      <p:sp>
        <p:nvSpPr>
          <p:cNvPr id="3" name="Slide Number Placeholder 2"/>
          <p:cNvSpPr>
            <a:spLocks noGrp="1"/>
          </p:cNvSpPr>
          <p:nvPr>
            <p:ph type="sldNum" sz="quarter" idx="10"/>
          </p:nvPr>
        </p:nvSpPr>
        <p:spPr/>
        <p:txBody>
          <a:bodyPr/>
          <a:lstStyle/>
          <a:p>
            <a:pPr>
              <a:defRPr/>
            </a:pPr>
            <a:fld id="{D0C080B9-1978-408B-8C74-71117C12DC37}" type="slidenum">
              <a:rPr lang="en-US" smtClean="0"/>
              <a:pPr>
                <a:defRPr/>
              </a:pPr>
              <a:t>15</a:t>
            </a:fld>
            <a:endParaRPr lang="en-US"/>
          </a:p>
        </p:txBody>
      </p:sp>
      <p:sp>
        <p:nvSpPr>
          <p:cNvPr id="6" name="Rectangle 5"/>
          <p:cNvSpPr/>
          <p:nvPr/>
        </p:nvSpPr>
        <p:spPr>
          <a:xfrm>
            <a:off x="228600" y="2843748"/>
            <a:ext cx="8839200" cy="3785652"/>
          </a:xfrm>
          <a:prstGeom prst="rect">
            <a:avLst/>
          </a:prstGeom>
        </p:spPr>
        <p:txBody>
          <a:bodyPr wrap="square">
            <a:spAutoFit/>
          </a:bodyPr>
          <a:lstStyle/>
          <a:p>
            <a:r>
              <a:rPr lang="en-US" dirty="0" smtClean="0"/>
              <a:t>&lt;</a:t>
            </a:r>
            <a:r>
              <a:rPr lang="en-US" sz="2000" b="1" dirty="0" smtClean="0">
                <a:latin typeface="Courier New" pitchFamily="49" charset="0"/>
                <a:cs typeface="Courier New" pitchFamily="49" charset="0"/>
              </a:rPr>
              <a:t>HTML&gt;</a:t>
            </a:r>
          </a:p>
          <a:p>
            <a:r>
              <a:rPr lang="en-US" sz="2000" b="1" dirty="0" smtClean="0">
                <a:latin typeface="Courier New" pitchFamily="49" charset="0"/>
                <a:cs typeface="Courier New" pitchFamily="49" charset="0"/>
              </a:rPr>
              <a:t>&lt;BODY&gt;</a:t>
            </a:r>
          </a:p>
          <a:p>
            <a:r>
              <a:rPr lang="en-US" sz="2000" b="1" dirty="0" smtClean="0">
                <a:latin typeface="Courier New" pitchFamily="49" charset="0"/>
                <a:cs typeface="Courier New" pitchFamily="49" charset="0"/>
              </a:rPr>
              <a:t>&lt;p align="center"&gt; </a:t>
            </a:r>
          </a:p>
          <a:p>
            <a:r>
              <a:rPr lang="en-US" sz="2000" b="1" dirty="0" smtClean="0">
                <a:latin typeface="Courier New" pitchFamily="49" charset="0"/>
                <a:cs typeface="Courier New" pitchFamily="49" charset="0"/>
              </a:rPr>
              <a:t>&lt;img </a:t>
            </a:r>
            <a:r>
              <a:rPr lang="en-US" sz="2000" b="1" dirty="0" err="1" smtClean="0">
                <a:latin typeface="Courier New" pitchFamily="49" charset="0"/>
                <a:cs typeface="Courier New" pitchFamily="49" charset="0"/>
              </a:rPr>
              <a:t>src</a:t>
            </a:r>
            <a:r>
              <a:rPr lang="en-US" sz="2000" b="1" dirty="0" smtClean="0">
                <a:latin typeface="Courier New" pitchFamily="49" charset="0"/>
                <a:cs typeface="Courier New" pitchFamily="49" charset="0"/>
              </a:rPr>
              <a:t>=“scene.jpg" alt=“scene" </a:t>
            </a:r>
            <a:r>
              <a:rPr lang="en-US" sz="2000" b="1" dirty="0" err="1" smtClean="0">
                <a:solidFill>
                  <a:srgbClr val="C00000"/>
                </a:solidFill>
                <a:latin typeface="Courier New" pitchFamily="49" charset="0"/>
                <a:cs typeface="Courier New" pitchFamily="49" charset="0"/>
              </a:rPr>
              <a:t>usemap</a:t>
            </a:r>
            <a:r>
              <a:rPr lang="en-US" sz="2000" b="1" dirty="0" smtClean="0">
                <a:solidFill>
                  <a:srgbClr val="C00000"/>
                </a:solidFill>
                <a:latin typeface="Courier New" pitchFamily="49" charset="0"/>
                <a:cs typeface="Courier New" pitchFamily="49" charset="0"/>
              </a:rPr>
              <a:t>="#</a:t>
            </a:r>
            <a:r>
              <a:rPr lang="en-US" sz="2000" b="1" dirty="0" err="1" smtClean="0">
                <a:solidFill>
                  <a:srgbClr val="C00000"/>
                </a:solidFill>
                <a:latin typeface="Courier New" pitchFamily="49" charset="0"/>
                <a:cs typeface="Courier New" pitchFamily="49" charset="0"/>
              </a:rPr>
              <a:t>scenemap</a:t>
            </a:r>
            <a:r>
              <a:rPr lang="en-US" sz="2000" b="1" dirty="0" smtClean="0">
                <a:solidFill>
                  <a:srgbClr val="C00000"/>
                </a:solidFill>
                <a:latin typeface="Courier New" pitchFamily="49" charset="0"/>
                <a:cs typeface="Courier New" pitchFamily="49" charset="0"/>
              </a:rPr>
              <a:t>"</a:t>
            </a:r>
            <a:r>
              <a:rPr lang="en-US" sz="2000" b="1" dirty="0" smtClean="0">
                <a:latin typeface="Courier New" pitchFamily="49" charset="0"/>
                <a:cs typeface="Courier New" pitchFamily="49" charset="0"/>
              </a:rPr>
              <a:t>/&gt; </a:t>
            </a:r>
          </a:p>
          <a:p>
            <a:r>
              <a:rPr lang="en-US" sz="2000" b="1" dirty="0" smtClean="0">
                <a:latin typeface="Courier New" pitchFamily="49" charset="0"/>
                <a:cs typeface="Courier New" pitchFamily="49" charset="0"/>
              </a:rPr>
              <a:t>&lt;map name=“</a:t>
            </a:r>
            <a:r>
              <a:rPr lang="en-US" sz="2000" b="1" dirty="0" err="1" smtClean="0">
                <a:latin typeface="Courier New" pitchFamily="49" charset="0"/>
                <a:cs typeface="Courier New" pitchFamily="49" charset="0"/>
              </a:rPr>
              <a:t>scenemap</a:t>
            </a:r>
            <a:r>
              <a:rPr lang="en-US" sz="2000" b="1" dirty="0" smtClean="0">
                <a:latin typeface="Courier New" pitchFamily="49" charset="0"/>
                <a:cs typeface="Courier New" pitchFamily="49" charset="0"/>
              </a:rPr>
              <a:t>"&gt;</a:t>
            </a:r>
          </a:p>
          <a:p>
            <a:r>
              <a:rPr lang="en-US" sz="2000" b="1" dirty="0" smtClean="0">
                <a:solidFill>
                  <a:srgbClr val="C00000"/>
                </a:solidFill>
                <a:latin typeface="Courier New" pitchFamily="49" charset="0"/>
                <a:cs typeface="Courier New" pitchFamily="49" charset="0"/>
              </a:rPr>
              <a:t>&lt;area shape="</a:t>
            </a:r>
            <a:r>
              <a:rPr lang="en-US" sz="2000" b="1" dirty="0" err="1" smtClean="0">
                <a:solidFill>
                  <a:srgbClr val="7030A0"/>
                </a:solidFill>
                <a:latin typeface="Courier New" pitchFamily="49" charset="0"/>
                <a:cs typeface="Courier New" pitchFamily="49" charset="0"/>
              </a:rPr>
              <a:t>rect</a:t>
            </a:r>
            <a:r>
              <a:rPr lang="en-US" sz="2000" b="1" dirty="0" smtClean="0">
                <a:solidFill>
                  <a:srgbClr val="C00000"/>
                </a:solidFill>
                <a:latin typeface="Courier New" pitchFamily="49" charset="0"/>
                <a:cs typeface="Courier New" pitchFamily="49" charset="0"/>
              </a:rPr>
              <a:t>" </a:t>
            </a:r>
            <a:r>
              <a:rPr lang="en-US" sz="2000" b="1" dirty="0" err="1" smtClean="0">
                <a:solidFill>
                  <a:srgbClr val="C00000"/>
                </a:solidFill>
                <a:latin typeface="Courier New" pitchFamily="49" charset="0"/>
                <a:cs typeface="Courier New" pitchFamily="49" charset="0"/>
              </a:rPr>
              <a:t>coords</a:t>
            </a:r>
            <a:r>
              <a:rPr lang="en-US" sz="2000" b="1" dirty="0" smtClean="0">
                <a:solidFill>
                  <a:srgbClr val="C00000"/>
                </a:solidFill>
                <a:latin typeface="Courier New" pitchFamily="49" charset="0"/>
                <a:cs typeface="Courier New" pitchFamily="49" charset="0"/>
              </a:rPr>
              <a:t>=""6,116,97,184" </a:t>
            </a:r>
            <a:r>
              <a:rPr lang="en-US" sz="2000" b="1" dirty="0" err="1" smtClean="0">
                <a:solidFill>
                  <a:srgbClr val="C00000"/>
                </a:solidFill>
                <a:latin typeface="Courier New" pitchFamily="49" charset="0"/>
                <a:cs typeface="Courier New" pitchFamily="49" charset="0"/>
              </a:rPr>
              <a:t>href</a:t>
            </a:r>
            <a:r>
              <a:rPr lang="en-US" sz="2000" b="1" dirty="0" smtClean="0">
                <a:solidFill>
                  <a:srgbClr val="C00000"/>
                </a:solidFill>
                <a:latin typeface="Courier New" pitchFamily="49" charset="0"/>
                <a:cs typeface="Courier New" pitchFamily="49" charset="0"/>
              </a:rPr>
              <a:t>="road.html" alt="road"/&gt;</a:t>
            </a:r>
          </a:p>
          <a:p>
            <a:r>
              <a:rPr lang="en-US" sz="2000" b="1" dirty="0" smtClean="0">
                <a:solidFill>
                  <a:srgbClr val="C00000"/>
                </a:solidFill>
                <a:latin typeface="Courier New" pitchFamily="49" charset="0"/>
                <a:cs typeface="Courier New" pitchFamily="49" charset="0"/>
              </a:rPr>
              <a:t>&lt;area shape="</a:t>
            </a:r>
            <a:r>
              <a:rPr lang="en-US" sz="2000" b="1" dirty="0" smtClean="0">
                <a:solidFill>
                  <a:srgbClr val="7030A0"/>
                </a:solidFill>
                <a:latin typeface="Courier New" pitchFamily="49" charset="0"/>
                <a:cs typeface="Courier New" pitchFamily="49" charset="0"/>
              </a:rPr>
              <a:t>circle</a:t>
            </a:r>
            <a:r>
              <a:rPr lang="en-US" sz="2000" b="1" dirty="0" smtClean="0">
                <a:solidFill>
                  <a:srgbClr val="C00000"/>
                </a:solidFill>
                <a:latin typeface="Courier New" pitchFamily="49" charset="0"/>
                <a:cs typeface="Courier New" pitchFamily="49" charset="0"/>
              </a:rPr>
              <a:t>" </a:t>
            </a:r>
            <a:r>
              <a:rPr lang="en-US" sz="2000" b="1" dirty="0" err="1" smtClean="0">
                <a:solidFill>
                  <a:srgbClr val="C00000"/>
                </a:solidFill>
                <a:latin typeface="Courier New" pitchFamily="49" charset="0"/>
                <a:cs typeface="Courier New" pitchFamily="49" charset="0"/>
              </a:rPr>
              <a:t>coords</a:t>
            </a:r>
            <a:r>
              <a:rPr lang="en-US" sz="2000" b="1" dirty="0" smtClean="0">
                <a:solidFill>
                  <a:srgbClr val="C00000"/>
                </a:solidFill>
                <a:latin typeface="Courier New" pitchFamily="49" charset="0"/>
                <a:cs typeface="Courier New" pitchFamily="49" charset="0"/>
              </a:rPr>
              <a:t>="210,10,10" </a:t>
            </a:r>
            <a:r>
              <a:rPr lang="en-US" sz="2000" b="1" dirty="0" err="1" smtClean="0">
                <a:solidFill>
                  <a:srgbClr val="C00000"/>
                </a:solidFill>
                <a:latin typeface="Courier New" pitchFamily="49" charset="0"/>
                <a:cs typeface="Courier New" pitchFamily="49" charset="0"/>
              </a:rPr>
              <a:t>href</a:t>
            </a:r>
            <a:r>
              <a:rPr lang="en-US" sz="2000" b="1" dirty="0" smtClean="0">
                <a:solidFill>
                  <a:srgbClr val="C00000"/>
                </a:solidFill>
                <a:latin typeface="Courier New" pitchFamily="49" charset="0"/>
                <a:cs typeface="Courier New" pitchFamily="49" charset="0"/>
              </a:rPr>
              <a:t>="home.html" alt="home"/&gt; </a:t>
            </a:r>
          </a:p>
          <a:p>
            <a:r>
              <a:rPr lang="en-US" sz="2000" b="1" dirty="0" smtClean="0">
                <a:solidFill>
                  <a:srgbClr val="C00000"/>
                </a:solidFill>
                <a:latin typeface="Courier New" pitchFamily="49" charset="0"/>
                <a:cs typeface="Courier New" pitchFamily="49" charset="0"/>
              </a:rPr>
              <a:t>&lt;area shape="</a:t>
            </a:r>
            <a:r>
              <a:rPr lang="en-US" sz="2000" b="1" dirty="0" smtClean="0">
                <a:solidFill>
                  <a:srgbClr val="7030A0"/>
                </a:solidFill>
                <a:latin typeface="Courier New" pitchFamily="49" charset="0"/>
                <a:cs typeface="Courier New" pitchFamily="49" charset="0"/>
              </a:rPr>
              <a:t>poly</a:t>
            </a:r>
            <a:r>
              <a:rPr lang="en-US" sz="2000" b="1" dirty="0" smtClean="0">
                <a:solidFill>
                  <a:srgbClr val="C00000"/>
                </a:solidFill>
                <a:latin typeface="Courier New" pitchFamily="49" charset="0"/>
                <a:cs typeface="Courier New" pitchFamily="49" charset="0"/>
              </a:rPr>
              <a:t>" </a:t>
            </a:r>
            <a:r>
              <a:rPr lang="en-US" sz="2000" b="1" dirty="0" err="1" smtClean="0">
                <a:solidFill>
                  <a:srgbClr val="C00000"/>
                </a:solidFill>
                <a:latin typeface="Courier New" pitchFamily="49" charset="0"/>
                <a:cs typeface="Courier New" pitchFamily="49" charset="0"/>
              </a:rPr>
              <a:t>coords</a:t>
            </a:r>
            <a:r>
              <a:rPr lang="en-US" sz="2000" b="1" dirty="0" smtClean="0">
                <a:solidFill>
                  <a:srgbClr val="C00000"/>
                </a:solidFill>
                <a:latin typeface="Courier New" pitchFamily="49" charset="0"/>
                <a:cs typeface="Courier New" pitchFamily="49" charset="0"/>
              </a:rPr>
              <a:t>=""6,116,97,184" </a:t>
            </a:r>
            <a:r>
              <a:rPr lang="en-US" sz="2000" b="1" dirty="0" err="1" smtClean="0">
                <a:solidFill>
                  <a:srgbClr val="C00000"/>
                </a:solidFill>
                <a:latin typeface="Courier New" pitchFamily="49" charset="0"/>
                <a:cs typeface="Courier New" pitchFamily="49" charset="0"/>
              </a:rPr>
              <a:t>href</a:t>
            </a:r>
            <a:r>
              <a:rPr lang="en-US" sz="2000" b="1" dirty="0" smtClean="0">
                <a:solidFill>
                  <a:srgbClr val="C00000"/>
                </a:solidFill>
                <a:latin typeface="Courier New" pitchFamily="49" charset="0"/>
                <a:cs typeface="Courier New" pitchFamily="49" charset="0"/>
              </a:rPr>
              <a:t>="ground.html" alt="sky"/&gt; </a:t>
            </a:r>
          </a:p>
          <a:p>
            <a:r>
              <a:rPr lang="en-US" sz="2000" b="1" dirty="0" smtClean="0">
                <a:latin typeface="Courier New" pitchFamily="49" charset="0"/>
                <a:cs typeface="Courier New" pitchFamily="49" charset="0"/>
              </a:rPr>
              <a:t>&lt;/map&gt; &lt;/p&gt; &lt;/BODY&gt;&lt;/HTML&gt;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4" name="Content Placeholder 3"/>
          <p:cNvSpPr>
            <a:spLocks noGrp="1"/>
          </p:cNvSpPr>
          <p:nvPr>
            <p:ph idx="1"/>
          </p:nvPr>
        </p:nvSpPr>
        <p:spPr>
          <a:xfrm>
            <a:off x="304800" y="1066800"/>
            <a:ext cx="8534400" cy="5410200"/>
          </a:xfrm>
        </p:spPr>
        <p:txBody>
          <a:bodyPr/>
          <a:lstStyle/>
          <a:p>
            <a:pPr marL="609600" indent="-609600" eaLnBrk="1" hangingPunct="1"/>
            <a:r>
              <a:rPr lang="en-US" dirty="0" smtClean="0"/>
              <a:t>Creating unordered list. </a:t>
            </a:r>
          </a:p>
          <a:p>
            <a:pPr marL="1009650" lvl="1" indent="-609600" eaLnBrk="1" hangingPunct="1">
              <a:lnSpc>
                <a:spcPct val="100000"/>
              </a:lnSpc>
              <a:buFontTx/>
              <a:buNone/>
            </a:pPr>
            <a:r>
              <a:rPr lang="en-US" sz="2000" b="1" kern="1200" dirty="0" smtClean="0">
                <a:solidFill>
                  <a:schemeClr val="tx1"/>
                </a:solidFill>
                <a:latin typeface="Courier New" pitchFamily="49" charset="0"/>
                <a:cs typeface="Courier New" pitchFamily="49" charset="0"/>
              </a:rPr>
              <a:t>&lt;</a:t>
            </a:r>
            <a:r>
              <a:rPr lang="en-US" sz="2000" b="1" kern="1200" dirty="0" err="1" smtClean="0">
                <a:solidFill>
                  <a:schemeClr val="tx1"/>
                </a:solidFill>
                <a:latin typeface="Courier New" pitchFamily="49" charset="0"/>
                <a:cs typeface="Courier New" pitchFamily="49" charset="0"/>
              </a:rPr>
              <a:t>ul</a:t>
            </a:r>
            <a:r>
              <a:rPr lang="en-US" sz="2000" b="1" kern="1200" dirty="0" smtClean="0">
                <a:solidFill>
                  <a:schemeClr val="tx1"/>
                </a:solidFill>
                <a:latin typeface="Courier New" pitchFamily="49" charset="0"/>
                <a:cs typeface="Courier New" pitchFamily="49" charset="0"/>
              </a:rPr>
              <a:t>&gt;</a:t>
            </a:r>
          </a:p>
          <a:p>
            <a:pPr marL="1009650" lvl="1" indent="-609600" eaLnBrk="1" hangingPunct="1">
              <a:lnSpc>
                <a:spcPct val="100000"/>
              </a:lnSpc>
              <a:buFontTx/>
              <a:buNone/>
            </a:pPr>
            <a:r>
              <a:rPr lang="en-US" sz="2000" b="1" kern="1200" dirty="0" smtClean="0">
                <a:solidFill>
                  <a:schemeClr val="tx1"/>
                </a:solidFill>
                <a:latin typeface="Courier New" pitchFamily="49" charset="0"/>
                <a:cs typeface="Courier New" pitchFamily="49" charset="0"/>
              </a:rPr>
              <a:t>	&lt;</a:t>
            </a:r>
            <a:r>
              <a:rPr lang="en-US" sz="2000" b="1" kern="1200" dirty="0" err="1" smtClean="0">
                <a:solidFill>
                  <a:schemeClr val="tx1"/>
                </a:solidFill>
                <a:latin typeface="Courier New" pitchFamily="49" charset="0"/>
                <a:cs typeface="Courier New" pitchFamily="49" charset="0"/>
              </a:rPr>
              <a:t>li</a:t>
            </a:r>
            <a:r>
              <a:rPr lang="en-US" sz="2000" b="1" kern="1200" dirty="0" smtClean="0">
                <a:solidFill>
                  <a:schemeClr val="tx1"/>
                </a:solidFill>
                <a:latin typeface="Courier New" pitchFamily="49" charset="0"/>
                <a:cs typeface="Courier New" pitchFamily="49" charset="0"/>
              </a:rPr>
              <a:t>&gt; the first list item&lt;/</a:t>
            </a:r>
            <a:r>
              <a:rPr lang="en-US" sz="2000" b="1" kern="1200" dirty="0" err="1" smtClean="0">
                <a:solidFill>
                  <a:schemeClr val="tx1"/>
                </a:solidFill>
                <a:latin typeface="Courier New" pitchFamily="49" charset="0"/>
                <a:cs typeface="Courier New" pitchFamily="49" charset="0"/>
              </a:rPr>
              <a:t>li</a:t>
            </a:r>
            <a:r>
              <a:rPr lang="en-US" sz="2000" b="1" kern="1200" dirty="0" smtClean="0">
                <a:solidFill>
                  <a:schemeClr val="tx1"/>
                </a:solidFill>
                <a:latin typeface="Courier New" pitchFamily="49" charset="0"/>
                <a:cs typeface="Courier New" pitchFamily="49" charset="0"/>
              </a:rPr>
              <a:t>&gt; </a:t>
            </a:r>
          </a:p>
          <a:p>
            <a:pPr marL="1009650" lvl="1" indent="-609600" eaLnBrk="1" hangingPunct="1">
              <a:lnSpc>
                <a:spcPct val="100000"/>
              </a:lnSpc>
              <a:buFontTx/>
              <a:buNone/>
            </a:pPr>
            <a:r>
              <a:rPr lang="en-US" sz="2000" b="1" kern="1200" dirty="0" smtClean="0">
                <a:solidFill>
                  <a:schemeClr val="tx1"/>
                </a:solidFill>
                <a:latin typeface="Courier New" pitchFamily="49" charset="0"/>
                <a:cs typeface="Courier New" pitchFamily="49" charset="0"/>
              </a:rPr>
              <a:t>	&lt;</a:t>
            </a:r>
            <a:r>
              <a:rPr lang="en-US" sz="2000" b="1" kern="1200" dirty="0" err="1" smtClean="0">
                <a:solidFill>
                  <a:schemeClr val="tx1"/>
                </a:solidFill>
                <a:latin typeface="Courier New" pitchFamily="49" charset="0"/>
                <a:cs typeface="Courier New" pitchFamily="49" charset="0"/>
              </a:rPr>
              <a:t>li</a:t>
            </a:r>
            <a:r>
              <a:rPr lang="en-US" sz="2000" b="1" kern="1200" dirty="0" smtClean="0">
                <a:solidFill>
                  <a:schemeClr val="tx1"/>
                </a:solidFill>
                <a:latin typeface="Courier New" pitchFamily="49" charset="0"/>
                <a:cs typeface="Courier New" pitchFamily="49" charset="0"/>
              </a:rPr>
              <a:t>&gt; the second list item&lt;/</a:t>
            </a:r>
            <a:r>
              <a:rPr lang="en-US" sz="2000" b="1" kern="1200" dirty="0" err="1" smtClean="0">
                <a:solidFill>
                  <a:schemeClr val="tx1"/>
                </a:solidFill>
                <a:latin typeface="Courier New" pitchFamily="49" charset="0"/>
                <a:cs typeface="Courier New" pitchFamily="49" charset="0"/>
              </a:rPr>
              <a:t>li</a:t>
            </a:r>
            <a:r>
              <a:rPr lang="en-US" sz="2000" b="1" kern="1200" dirty="0" smtClean="0">
                <a:solidFill>
                  <a:schemeClr val="tx1"/>
                </a:solidFill>
                <a:latin typeface="Courier New" pitchFamily="49" charset="0"/>
                <a:cs typeface="Courier New" pitchFamily="49" charset="0"/>
              </a:rPr>
              <a:t>&gt;</a:t>
            </a:r>
          </a:p>
          <a:p>
            <a:pPr marL="1009650" lvl="1" indent="-609600" eaLnBrk="1" hangingPunct="1">
              <a:lnSpc>
                <a:spcPct val="100000"/>
              </a:lnSpc>
              <a:buFontTx/>
              <a:buNone/>
            </a:pPr>
            <a:r>
              <a:rPr lang="en-US" sz="2000" b="1" kern="1200" dirty="0" smtClean="0">
                <a:solidFill>
                  <a:schemeClr val="tx1"/>
                </a:solidFill>
                <a:latin typeface="Courier New" pitchFamily="49" charset="0"/>
                <a:cs typeface="Courier New" pitchFamily="49" charset="0"/>
              </a:rPr>
              <a:t>&lt;/</a:t>
            </a:r>
            <a:r>
              <a:rPr lang="en-US" sz="2000" b="1" kern="1200" dirty="0" err="1" smtClean="0">
                <a:solidFill>
                  <a:schemeClr val="tx1"/>
                </a:solidFill>
                <a:latin typeface="Courier New" pitchFamily="49" charset="0"/>
                <a:cs typeface="Courier New" pitchFamily="49" charset="0"/>
              </a:rPr>
              <a:t>ul</a:t>
            </a:r>
            <a:r>
              <a:rPr lang="en-US" sz="2000" b="1" kern="1200" dirty="0" smtClean="0">
                <a:solidFill>
                  <a:schemeClr val="tx1"/>
                </a:solidFill>
                <a:latin typeface="Courier New" pitchFamily="49" charset="0"/>
                <a:cs typeface="Courier New" pitchFamily="49" charset="0"/>
              </a:rPr>
              <a:t>&gt;  </a:t>
            </a:r>
          </a:p>
          <a:p>
            <a:r>
              <a:rPr lang="en-US" dirty="0" smtClean="0"/>
              <a:t>Creating ordered list where items are displayed numbered from 1.</a:t>
            </a:r>
          </a:p>
          <a:p>
            <a:pPr marL="1009650" lvl="1" indent="-609600" eaLnBrk="1" hangingPunct="1">
              <a:lnSpc>
                <a:spcPct val="100000"/>
              </a:lnSpc>
              <a:buNone/>
            </a:pPr>
            <a:r>
              <a:rPr lang="en-US" sz="2000" b="1" kern="1200" dirty="0" smtClean="0">
                <a:solidFill>
                  <a:schemeClr val="tx1"/>
                </a:solidFill>
                <a:latin typeface="Courier New" pitchFamily="49" charset="0"/>
                <a:cs typeface="Courier New" pitchFamily="49" charset="0"/>
              </a:rPr>
              <a:t>&lt;</a:t>
            </a:r>
            <a:r>
              <a:rPr lang="en-US" sz="2000" b="1" kern="1200" dirty="0" err="1" smtClean="0">
                <a:solidFill>
                  <a:schemeClr val="tx1"/>
                </a:solidFill>
                <a:latin typeface="Courier New" pitchFamily="49" charset="0"/>
                <a:cs typeface="Courier New" pitchFamily="49" charset="0"/>
              </a:rPr>
              <a:t>ol</a:t>
            </a:r>
            <a:r>
              <a:rPr lang="en-US" sz="2000" b="1" kern="1200" dirty="0" smtClean="0">
                <a:solidFill>
                  <a:schemeClr val="tx1"/>
                </a:solidFill>
                <a:latin typeface="Courier New" pitchFamily="49" charset="0"/>
                <a:cs typeface="Courier New" pitchFamily="49" charset="0"/>
              </a:rPr>
              <a:t>&gt;</a:t>
            </a:r>
          </a:p>
          <a:p>
            <a:pPr marL="1009650" lvl="1" indent="-609600" eaLnBrk="1" hangingPunct="1">
              <a:lnSpc>
                <a:spcPct val="100000"/>
              </a:lnSpc>
              <a:buNone/>
            </a:pPr>
            <a:r>
              <a:rPr lang="en-US" sz="2000" b="1" kern="1200" dirty="0" smtClean="0">
                <a:solidFill>
                  <a:schemeClr val="tx1"/>
                </a:solidFill>
                <a:latin typeface="Courier New" pitchFamily="49" charset="0"/>
                <a:cs typeface="Courier New" pitchFamily="49" charset="0"/>
              </a:rPr>
              <a:t>	&lt;</a:t>
            </a:r>
            <a:r>
              <a:rPr lang="en-US" sz="2000" b="1" kern="1200" dirty="0" err="1" smtClean="0">
                <a:solidFill>
                  <a:schemeClr val="tx1"/>
                </a:solidFill>
                <a:latin typeface="Courier New" pitchFamily="49" charset="0"/>
                <a:cs typeface="Courier New" pitchFamily="49" charset="0"/>
              </a:rPr>
              <a:t>li</a:t>
            </a:r>
            <a:r>
              <a:rPr lang="en-US" sz="2000" b="1" kern="1200" dirty="0" smtClean="0">
                <a:solidFill>
                  <a:schemeClr val="tx1"/>
                </a:solidFill>
                <a:latin typeface="Courier New" pitchFamily="49" charset="0"/>
                <a:cs typeface="Courier New" pitchFamily="49" charset="0"/>
              </a:rPr>
              <a:t>&gt; the first list item&lt;/</a:t>
            </a:r>
            <a:r>
              <a:rPr lang="en-US" sz="2000" b="1" kern="1200" dirty="0" err="1" smtClean="0">
                <a:solidFill>
                  <a:schemeClr val="tx1"/>
                </a:solidFill>
                <a:latin typeface="Courier New" pitchFamily="49" charset="0"/>
                <a:cs typeface="Courier New" pitchFamily="49" charset="0"/>
              </a:rPr>
              <a:t>li</a:t>
            </a:r>
            <a:r>
              <a:rPr lang="en-US" sz="2000" b="1" kern="1200" dirty="0" smtClean="0">
                <a:solidFill>
                  <a:schemeClr val="tx1"/>
                </a:solidFill>
                <a:latin typeface="Courier New" pitchFamily="49" charset="0"/>
                <a:cs typeface="Courier New" pitchFamily="49" charset="0"/>
              </a:rPr>
              <a:t>&gt; </a:t>
            </a:r>
          </a:p>
          <a:p>
            <a:pPr marL="1009650" lvl="1" indent="-609600" eaLnBrk="1" hangingPunct="1">
              <a:lnSpc>
                <a:spcPct val="100000"/>
              </a:lnSpc>
              <a:buNone/>
            </a:pPr>
            <a:r>
              <a:rPr lang="en-US" sz="2000" b="1" kern="1200" dirty="0" smtClean="0">
                <a:solidFill>
                  <a:schemeClr val="tx1"/>
                </a:solidFill>
                <a:latin typeface="Courier New" pitchFamily="49" charset="0"/>
                <a:cs typeface="Courier New" pitchFamily="49" charset="0"/>
              </a:rPr>
              <a:t>	&lt;</a:t>
            </a:r>
            <a:r>
              <a:rPr lang="en-US" sz="2000" b="1" kern="1200" dirty="0" err="1" smtClean="0">
                <a:solidFill>
                  <a:schemeClr val="tx1"/>
                </a:solidFill>
                <a:latin typeface="Courier New" pitchFamily="49" charset="0"/>
                <a:cs typeface="Courier New" pitchFamily="49" charset="0"/>
              </a:rPr>
              <a:t>li</a:t>
            </a:r>
            <a:r>
              <a:rPr lang="en-US" sz="2000" b="1" kern="1200" dirty="0" smtClean="0">
                <a:solidFill>
                  <a:schemeClr val="tx1"/>
                </a:solidFill>
                <a:latin typeface="Courier New" pitchFamily="49" charset="0"/>
                <a:cs typeface="Courier New" pitchFamily="49" charset="0"/>
              </a:rPr>
              <a:t>&gt; the second list item&lt;/</a:t>
            </a:r>
            <a:r>
              <a:rPr lang="en-US" sz="2000" b="1" kern="1200" dirty="0" err="1" smtClean="0">
                <a:solidFill>
                  <a:schemeClr val="tx1"/>
                </a:solidFill>
                <a:latin typeface="Courier New" pitchFamily="49" charset="0"/>
                <a:cs typeface="Courier New" pitchFamily="49" charset="0"/>
              </a:rPr>
              <a:t>li</a:t>
            </a:r>
            <a:r>
              <a:rPr lang="en-US" sz="2000" b="1" kern="1200" dirty="0" smtClean="0">
                <a:solidFill>
                  <a:schemeClr val="tx1"/>
                </a:solidFill>
                <a:latin typeface="Courier New" pitchFamily="49" charset="0"/>
                <a:cs typeface="Courier New" pitchFamily="49" charset="0"/>
              </a:rPr>
              <a:t>&gt; </a:t>
            </a:r>
          </a:p>
          <a:p>
            <a:pPr marL="1009650" lvl="1" indent="-609600" eaLnBrk="1" hangingPunct="1">
              <a:lnSpc>
                <a:spcPct val="100000"/>
              </a:lnSpc>
              <a:buNone/>
            </a:pPr>
            <a:r>
              <a:rPr lang="en-US" sz="2000" b="1" kern="1200" dirty="0" smtClean="0">
                <a:solidFill>
                  <a:schemeClr val="tx1"/>
                </a:solidFill>
                <a:latin typeface="Courier New" pitchFamily="49" charset="0"/>
                <a:cs typeface="Courier New" pitchFamily="49" charset="0"/>
              </a:rPr>
              <a:t>&lt;/</a:t>
            </a:r>
            <a:r>
              <a:rPr lang="en-US" sz="2000" b="1" kern="1200" dirty="0" err="1" smtClean="0">
                <a:solidFill>
                  <a:schemeClr val="tx1"/>
                </a:solidFill>
                <a:latin typeface="Courier New" pitchFamily="49" charset="0"/>
                <a:cs typeface="Courier New" pitchFamily="49" charset="0"/>
              </a:rPr>
              <a:t>ol</a:t>
            </a:r>
            <a:r>
              <a:rPr lang="en-US" sz="2000" b="1" kern="1200" dirty="0" smtClean="0">
                <a:solidFill>
                  <a:schemeClr val="tx1"/>
                </a:solidFill>
                <a:latin typeface="Courier New" pitchFamily="49" charset="0"/>
                <a:cs typeface="Courier New" pitchFamily="49" charset="0"/>
              </a:rPr>
              <a:t>&gt;</a:t>
            </a:r>
          </a:p>
          <a:p>
            <a:pPr lvl="1" eaLnBrk="1" hangingPunct="1"/>
            <a:r>
              <a:rPr lang="en-US" sz="2000" b="1" dirty="0" smtClean="0">
                <a:latin typeface="Courier New" pitchFamily="49" charset="0"/>
                <a:ea typeface="+mn-ea"/>
                <a:cs typeface="Courier New" pitchFamily="49" charset="0"/>
              </a:rPr>
              <a:t>&lt;</a:t>
            </a:r>
            <a:r>
              <a:rPr lang="en-US" sz="2000" b="1" dirty="0" err="1" smtClean="0">
                <a:latin typeface="Courier New" pitchFamily="49" charset="0"/>
                <a:ea typeface="+mn-ea"/>
                <a:cs typeface="Courier New" pitchFamily="49" charset="0"/>
              </a:rPr>
              <a:t>ol</a:t>
            </a:r>
            <a:r>
              <a:rPr lang="en-US" sz="2000" b="1" dirty="0" smtClean="0">
                <a:latin typeface="Courier New" pitchFamily="49" charset="0"/>
                <a:ea typeface="+mn-ea"/>
                <a:cs typeface="Courier New" pitchFamily="49" charset="0"/>
              </a:rPr>
              <a:t>&gt; </a:t>
            </a:r>
            <a:r>
              <a:rPr lang="en-US" sz="2000" dirty="0" smtClean="0">
                <a:ea typeface="+mn-ea"/>
                <a:cs typeface="+mn-cs"/>
              </a:rPr>
              <a:t>can have </a:t>
            </a:r>
            <a:r>
              <a:rPr lang="en-US" sz="2000" b="1" dirty="0" smtClean="0">
                <a:latin typeface="Courier New" pitchFamily="49" charset="0"/>
                <a:ea typeface="+mn-ea"/>
                <a:cs typeface="Courier New" pitchFamily="49" charset="0"/>
              </a:rPr>
              <a:t>type</a:t>
            </a:r>
            <a:r>
              <a:rPr lang="en-US" sz="2000" dirty="0" smtClean="0">
                <a:ea typeface="+mn-ea"/>
                <a:cs typeface="+mn-cs"/>
              </a:rPr>
              <a:t> can be either </a:t>
            </a:r>
            <a:r>
              <a:rPr lang="en-US" sz="2000" b="1" kern="1200" dirty="0" smtClean="0">
                <a:solidFill>
                  <a:schemeClr val="tx1"/>
                </a:solidFill>
                <a:latin typeface="Courier New" pitchFamily="49" charset="0"/>
                <a:cs typeface="Courier New" pitchFamily="49" charset="0"/>
              </a:rPr>
              <a:t>1 or a or I or </a:t>
            </a:r>
            <a:r>
              <a:rPr lang="en-US" sz="2000" b="1" kern="1200" dirty="0" err="1" smtClean="0">
                <a:solidFill>
                  <a:schemeClr val="tx1"/>
                </a:solidFill>
                <a:latin typeface="Courier New" pitchFamily="49" charset="0"/>
                <a:cs typeface="Courier New" pitchFamily="49" charset="0"/>
              </a:rPr>
              <a:t>i</a:t>
            </a:r>
            <a:r>
              <a:rPr lang="en-US" sz="2000" b="1" kern="1200" dirty="0" smtClean="0">
                <a:solidFill>
                  <a:schemeClr val="tx1"/>
                </a:solidFill>
                <a:latin typeface="Courier New" pitchFamily="49" charset="0"/>
                <a:cs typeface="Courier New" pitchFamily="49" charset="0"/>
              </a:rPr>
              <a:t>. </a:t>
            </a:r>
            <a:r>
              <a:rPr lang="en-US" sz="2000" dirty="0" smtClean="0">
                <a:cs typeface="Courier New" pitchFamily="49" charset="0"/>
              </a:rPr>
              <a:t>This specifies what ordering char to be used when list items are displayed. For example, if “I” is used, list item is displayed using Roman numbers.</a:t>
            </a:r>
            <a:endParaRPr lang="en-US" dirty="0"/>
          </a:p>
        </p:txBody>
      </p:sp>
      <p:sp>
        <p:nvSpPr>
          <p:cNvPr id="3" name="Slide Number Placeholder 2"/>
          <p:cNvSpPr>
            <a:spLocks noGrp="1"/>
          </p:cNvSpPr>
          <p:nvPr>
            <p:ph type="sldNum" sz="quarter" idx="10"/>
          </p:nvPr>
        </p:nvSpPr>
        <p:spPr/>
        <p:txBody>
          <a:bodyPr/>
          <a:lstStyle/>
          <a:p>
            <a:pPr>
              <a:defRPr/>
            </a:pPr>
            <a:fld id="{D0C080B9-1978-408B-8C74-71117C12DC37}"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Line breaks and horizontal line</a:t>
            </a:r>
            <a:endParaRPr lang="en-US" dirty="0"/>
          </a:p>
        </p:txBody>
      </p:sp>
      <p:sp>
        <p:nvSpPr>
          <p:cNvPr id="13314" name="Rectangle 3"/>
          <p:cNvSpPr>
            <a:spLocks noGrp="1" noChangeArrowheads="1"/>
          </p:cNvSpPr>
          <p:nvPr>
            <p:ph idx="1"/>
          </p:nvPr>
        </p:nvSpPr>
        <p:spPr>
          <a:xfrm>
            <a:off x="381000" y="1219200"/>
            <a:ext cx="8305800" cy="5029200"/>
          </a:xfrm>
        </p:spPr>
        <p:txBody>
          <a:bodyPr/>
          <a:lstStyle/>
          <a:p>
            <a:pPr eaLnBrk="1" hangingPunct="1"/>
            <a:r>
              <a:rPr lang="en-US" dirty="0" smtClean="0"/>
              <a:t>To insert a line breaks, </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br</a:t>
            </a:r>
            <a:r>
              <a:rPr lang="en-US" b="1" dirty="0" smtClean="0">
                <a:latin typeface="Courier New" pitchFamily="49" charset="0"/>
                <a:cs typeface="Courier New" pitchFamily="49" charset="0"/>
              </a:rPr>
              <a:t>&gt;</a:t>
            </a:r>
            <a:r>
              <a:rPr lang="en-US" dirty="0" smtClean="0"/>
              <a:t> is used. </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br</a:t>
            </a:r>
            <a:r>
              <a:rPr lang="en-US" b="1" dirty="0" smtClean="0">
                <a:latin typeface="Courier New" pitchFamily="49" charset="0"/>
                <a:cs typeface="Courier New" pitchFamily="49" charset="0"/>
              </a:rPr>
              <a:t>&gt; </a:t>
            </a:r>
            <a:r>
              <a:rPr lang="en-US" dirty="0" smtClean="0"/>
              <a:t>is an empty tag.</a:t>
            </a:r>
          </a:p>
          <a:p>
            <a:pPr eaLnBrk="1" hangingPunct="1">
              <a:buFontTx/>
              <a:buNone/>
            </a:pPr>
            <a:r>
              <a:rPr lang="en-US" b="1" dirty="0" smtClean="0">
                <a:solidFill>
                  <a:schemeClr val="tx1"/>
                </a:solidFill>
                <a:latin typeface="Courier New" pitchFamily="49" charset="0"/>
              </a:rPr>
              <a:t>	Why, when I needed you most, you have not been there for me?" &lt;</a:t>
            </a:r>
            <a:r>
              <a:rPr lang="en-US" b="1" dirty="0" err="1" smtClean="0">
                <a:solidFill>
                  <a:schemeClr val="tx1"/>
                </a:solidFill>
                <a:latin typeface="Courier New" pitchFamily="49" charset="0"/>
              </a:rPr>
              <a:t>br</a:t>
            </a:r>
            <a:r>
              <a:rPr lang="en-US" b="1" dirty="0" smtClean="0">
                <a:solidFill>
                  <a:schemeClr val="tx1"/>
                </a:solidFill>
                <a:latin typeface="Courier New" pitchFamily="49" charset="0"/>
              </a:rPr>
              <a:t>/&gt;</a:t>
            </a:r>
          </a:p>
          <a:p>
            <a:pPr eaLnBrk="1" hangingPunct="1">
              <a:buFontTx/>
              <a:buNone/>
            </a:pPr>
            <a:r>
              <a:rPr lang="en-US" b="1" dirty="0" smtClean="0">
                <a:solidFill>
                  <a:schemeClr val="tx1"/>
                </a:solidFill>
                <a:latin typeface="Courier New" pitchFamily="49" charset="0"/>
              </a:rPr>
              <a:t>	The Lord replied, "The times when you have </a:t>
            </a:r>
          </a:p>
          <a:p>
            <a:pPr eaLnBrk="1" hangingPunct="1">
              <a:buFontTx/>
              <a:buNone/>
            </a:pPr>
            <a:r>
              <a:rPr lang="en-US" b="1" dirty="0" smtClean="0">
                <a:solidFill>
                  <a:schemeClr val="tx1"/>
                </a:solidFill>
                <a:latin typeface="Courier New" pitchFamily="49" charset="0"/>
              </a:rPr>
              <a:t>	seen only one set of footprints,&lt;</a:t>
            </a:r>
            <a:r>
              <a:rPr lang="en-US" b="1" dirty="0" err="1" smtClean="0">
                <a:solidFill>
                  <a:schemeClr val="tx1"/>
                </a:solidFill>
                <a:latin typeface="Courier New" pitchFamily="49" charset="0"/>
              </a:rPr>
              <a:t>br</a:t>
            </a:r>
            <a:r>
              <a:rPr lang="en-US" b="1" dirty="0" smtClean="0">
                <a:solidFill>
                  <a:schemeClr val="tx1"/>
                </a:solidFill>
                <a:latin typeface="Courier New" pitchFamily="49" charset="0"/>
              </a:rPr>
              <a:t>/&gt; is when I carried you. </a:t>
            </a:r>
          </a:p>
          <a:p>
            <a:pPr eaLnBrk="1" hangingPunct="1"/>
            <a:r>
              <a:rPr lang="en-US" dirty="0" smtClean="0"/>
              <a:t>To insert horizontal line, </a:t>
            </a:r>
            <a:r>
              <a:rPr lang="en-US" b="1" dirty="0" smtClean="0">
                <a:latin typeface="Courier New" pitchFamily="49" charset="0"/>
                <a:cs typeface="Courier New" pitchFamily="49" charset="0"/>
              </a:rPr>
              <a:t>&lt;hr&gt; </a:t>
            </a:r>
            <a:r>
              <a:rPr lang="en-US" dirty="0" smtClean="0"/>
              <a:t>is used.</a:t>
            </a:r>
          </a:p>
          <a:p>
            <a:pPr>
              <a:buNone/>
            </a:pPr>
            <a:r>
              <a:rPr lang="en-US" dirty="0" smtClean="0"/>
              <a:t>	</a:t>
            </a:r>
            <a:r>
              <a:rPr lang="en-US" b="1" dirty="0" smtClean="0">
                <a:solidFill>
                  <a:schemeClr val="tx1"/>
                </a:solidFill>
                <a:latin typeface="Courier New" pitchFamily="49" charset="0"/>
              </a:rPr>
              <a:t>&lt;p&gt;Chapter 1&lt;/p&gt;</a:t>
            </a:r>
            <a:br>
              <a:rPr lang="en-US" b="1" dirty="0" smtClean="0">
                <a:solidFill>
                  <a:schemeClr val="tx1"/>
                </a:solidFill>
                <a:latin typeface="Courier New" pitchFamily="49" charset="0"/>
              </a:rPr>
            </a:br>
            <a:r>
              <a:rPr lang="en-US" b="1" dirty="0" smtClean="0">
                <a:solidFill>
                  <a:schemeClr val="tx1"/>
                </a:solidFill>
                <a:latin typeface="Courier New" pitchFamily="49" charset="0"/>
              </a:rPr>
              <a:t>&lt;hr /&gt;</a:t>
            </a:r>
            <a:br>
              <a:rPr lang="en-US" b="1" dirty="0" smtClean="0">
                <a:solidFill>
                  <a:schemeClr val="tx1"/>
                </a:solidFill>
                <a:latin typeface="Courier New" pitchFamily="49" charset="0"/>
              </a:rPr>
            </a:br>
            <a:r>
              <a:rPr lang="en-US" b="1" dirty="0" smtClean="0">
                <a:solidFill>
                  <a:schemeClr val="tx1"/>
                </a:solidFill>
                <a:latin typeface="Courier New" pitchFamily="49" charset="0"/>
              </a:rPr>
              <a:t>&lt;p&gt;Chapter 2&lt;/p&gt; </a:t>
            </a:r>
          </a:p>
          <a:p>
            <a:pPr>
              <a:buNone/>
            </a:pPr>
            <a:r>
              <a:rPr lang="en-US" dirty="0" smtClean="0"/>
              <a:t/>
            </a:r>
            <a:br>
              <a:rPr lang="en-US" dirty="0" smtClean="0"/>
            </a:br>
            <a:endParaRPr lang="en-US" dirty="0" smtClean="0"/>
          </a:p>
          <a:p>
            <a:pPr eaLnBrk="1" hangingPunct="1">
              <a:buNone/>
            </a:pPr>
            <a:endParaRPr 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out!</a:t>
            </a:r>
            <a:endParaRPr lang="en-US" dirty="0"/>
          </a:p>
        </p:txBody>
      </p:sp>
      <p:sp>
        <p:nvSpPr>
          <p:cNvPr id="3" name="Content Placeholder 2"/>
          <p:cNvSpPr>
            <a:spLocks noGrp="1"/>
          </p:cNvSpPr>
          <p:nvPr>
            <p:ph idx="1"/>
          </p:nvPr>
        </p:nvSpPr>
        <p:spPr>
          <a:xfrm>
            <a:off x="457200" y="1295400"/>
            <a:ext cx="8229600" cy="1676400"/>
          </a:xfrm>
        </p:spPr>
        <p:txBody>
          <a:bodyPr/>
          <a:lstStyle/>
          <a:p>
            <a:r>
              <a:rPr lang="en-US" dirty="0" smtClean="0"/>
              <a:t>How will you display </a:t>
            </a:r>
          </a:p>
          <a:p>
            <a:pPr>
              <a:buNone/>
            </a:pPr>
            <a:r>
              <a:rPr lang="en-US" dirty="0" smtClean="0"/>
              <a:t>	</a:t>
            </a:r>
            <a:r>
              <a:rPr lang="en-US" b="1" kern="1200" dirty="0" err="1" smtClean="0">
                <a:solidFill>
                  <a:schemeClr val="tx1"/>
                </a:solidFill>
                <a:latin typeface="Courier New" pitchFamily="49" charset="0"/>
              </a:rPr>
              <a:t>ArrayList</a:t>
            </a:r>
            <a:r>
              <a:rPr lang="en-US" b="1" kern="1200" dirty="0" smtClean="0">
                <a:solidFill>
                  <a:schemeClr val="tx1"/>
                </a:solidFill>
                <a:latin typeface="Courier New" pitchFamily="49" charset="0"/>
              </a:rPr>
              <a:t>&lt;String&gt; a = new </a:t>
            </a:r>
            <a:r>
              <a:rPr lang="en-US" b="1" kern="1200" dirty="0" err="1" smtClean="0">
                <a:solidFill>
                  <a:schemeClr val="tx1"/>
                </a:solidFill>
                <a:latin typeface="Courier New" pitchFamily="49" charset="0"/>
              </a:rPr>
              <a:t>ArrayList</a:t>
            </a:r>
            <a:r>
              <a:rPr lang="en-US" b="1" kern="1200" dirty="0" smtClean="0">
                <a:solidFill>
                  <a:schemeClr val="tx1"/>
                </a:solidFill>
                <a:latin typeface="Courier New" pitchFamily="49" charset="0"/>
              </a:rPr>
              <a:t>&lt;String&gt;();</a:t>
            </a:r>
          </a:p>
          <a:p>
            <a:pPr>
              <a:buNone/>
            </a:pPr>
            <a:r>
              <a:rPr lang="en-US" dirty="0" smtClean="0"/>
              <a:t>	in an HTML page?</a:t>
            </a:r>
          </a:p>
          <a:p>
            <a:pPr>
              <a:buNone/>
            </a:pPr>
            <a:endParaRPr lang="en-US" dirty="0" smtClean="0"/>
          </a:p>
          <a:p>
            <a:pPr>
              <a:buNone/>
            </a:pPr>
            <a:endParaRPr lang="en-US" dirty="0"/>
          </a:p>
        </p:txBody>
      </p:sp>
      <p:sp>
        <p:nvSpPr>
          <p:cNvPr id="4" name="Slide Number Placeholder 3"/>
          <p:cNvSpPr>
            <a:spLocks noGrp="1"/>
          </p:cNvSpPr>
          <p:nvPr>
            <p:ph type="sldNum" sz="quarter" idx="10"/>
          </p:nvPr>
        </p:nvSpPr>
        <p:spPr/>
        <p:txBody>
          <a:bodyPr/>
          <a:lstStyle/>
          <a:p>
            <a:pPr>
              <a:defRPr/>
            </a:pPr>
            <a:fld id="{BC67F005-AF80-499D-B38C-6BD1DB26FC97}" type="slidenum">
              <a:rPr lang="en-US" smtClean="0"/>
              <a:pPr>
                <a:defRPr/>
              </a:pPr>
              <a:t>18</a:t>
            </a:fld>
            <a:endParaRPr lang="en-US"/>
          </a:p>
        </p:txBody>
      </p:sp>
      <p:sp>
        <p:nvSpPr>
          <p:cNvPr id="5" name="Rectangle 4"/>
          <p:cNvSpPr/>
          <p:nvPr/>
        </p:nvSpPr>
        <p:spPr>
          <a:xfrm>
            <a:off x="762000" y="2819400"/>
            <a:ext cx="7239000" cy="2246769"/>
          </a:xfrm>
          <a:prstGeom prst="rect">
            <a:avLst/>
          </a:prstGeom>
        </p:spPr>
        <p:txBody>
          <a:bodyPr wrap="square">
            <a:spAutoFit/>
          </a:bodyPr>
          <a:lstStyle/>
          <a:p>
            <a:r>
              <a:rPr lang="en-US" sz="2000" b="1" dirty="0" smtClean="0">
                <a:latin typeface="Courier New" pitchFamily="49" charset="0"/>
              </a:rPr>
              <a:t>&lt;HTML&gt;</a:t>
            </a:r>
          </a:p>
          <a:p>
            <a:r>
              <a:rPr lang="en-US" sz="2000" b="1" dirty="0" smtClean="0">
                <a:latin typeface="Courier New" pitchFamily="49" charset="0"/>
              </a:rPr>
              <a:t>&lt;BODY&gt;</a:t>
            </a:r>
          </a:p>
          <a:p>
            <a:r>
              <a:rPr lang="en-US" sz="2000" b="1" dirty="0" smtClean="0">
                <a:latin typeface="Courier New" pitchFamily="49" charset="0"/>
              </a:rPr>
              <a:t>&lt;p&gt;</a:t>
            </a:r>
          </a:p>
          <a:p>
            <a:r>
              <a:rPr lang="en-US" sz="2000" b="1" dirty="0" err="1" smtClean="0">
                <a:latin typeface="Courier New" pitchFamily="49" charset="0"/>
              </a:rPr>
              <a:t>ArrayList</a:t>
            </a:r>
            <a:r>
              <a:rPr lang="en-US" sz="2000" b="1" dirty="0" smtClean="0">
                <a:latin typeface="Courier New" pitchFamily="49" charset="0"/>
              </a:rPr>
              <a:t>&lt;String&gt; a = new </a:t>
            </a:r>
            <a:r>
              <a:rPr lang="en-US" sz="2000" b="1" dirty="0" err="1" smtClean="0">
                <a:latin typeface="Courier New" pitchFamily="49" charset="0"/>
              </a:rPr>
              <a:t>ArrayList</a:t>
            </a:r>
            <a:r>
              <a:rPr lang="en-US" sz="2000" b="1" dirty="0" smtClean="0">
                <a:latin typeface="Courier New" pitchFamily="49" charset="0"/>
              </a:rPr>
              <a:t>&lt;String&gt;();</a:t>
            </a:r>
          </a:p>
          <a:p>
            <a:r>
              <a:rPr lang="en-US" sz="2000" b="1" dirty="0" smtClean="0">
                <a:latin typeface="Courier New" pitchFamily="49" charset="0"/>
              </a:rPr>
              <a:t>&lt;/p&gt;</a:t>
            </a:r>
          </a:p>
          <a:p>
            <a:r>
              <a:rPr lang="en-US" sz="2000" b="1" dirty="0" smtClean="0">
                <a:latin typeface="Courier New" pitchFamily="49" charset="0"/>
              </a:rPr>
              <a:t>&lt;/BODY&gt;</a:t>
            </a:r>
          </a:p>
          <a:p>
            <a:r>
              <a:rPr lang="en-US" sz="2000" b="1" dirty="0" smtClean="0">
                <a:latin typeface="Courier New" pitchFamily="49" charset="0"/>
              </a:rPr>
              <a:t>&lt;/HTML&gt;</a:t>
            </a:r>
          </a:p>
        </p:txBody>
      </p:sp>
      <p:sp>
        <p:nvSpPr>
          <p:cNvPr id="6" name="TextBox 5"/>
          <p:cNvSpPr txBox="1"/>
          <p:nvPr/>
        </p:nvSpPr>
        <p:spPr>
          <a:xfrm>
            <a:off x="990600" y="5334000"/>
            <a:ext cx="3962400" cy="400110"/>
          </a:xfrm>
          <a:prstGeom prst="rect">
            <a:avLst/>
          </a:prstGeom>
          <a:noFill/>
        </p:spPr>
        <p:txBody>
          <a:bodyPr wrap="square" rtlCol="0">
            <a:spAutoFit/>
          </a:bodyPr>
          <a:lstStyle/>
          <a:p>
            <a:r>
              <a:rPr lang="en-US" sz="2000" dirty="0" smtClean="0">
                <a:solidFill>
                  <a:srgbClr val="5F5F5F"/>
                </a:solidFill>
                <a:latin typeface="+mn-lt"/>
              </a:rPr>
              <a:t>Will this work?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Special characters</a:t>
            </a:r>
            <a:endParaRPr lang="en-US" dirty="0"/>
          </a:p>
        </p:txBody>
      </p:sp>
      <p:graphicFrame>
        <p:nvGraphicFramePr>
          <p:cNvPr id="18500" name="Group 68"/>
          <p:cNvGraphicFramePr>
            <a:graphicFrameLocks noGrp="1"/>
          </p:cNvGraphicFramePr>
          <p:nvPr>
            <p:ph idx="1"/>
          </p:nvPr>
        </p:nvGraphicFramePr>
        <p:xfrm>
          <a:off x="304800" y="1219200"/>
          <a:ext cx="8610600" cy="2773680"/>
        </p:xfrm>
        <a:graphic>
          <a:graphicData uri="http://schemas.openxmlformats.org/drawingml/2006/table">
            <a:tbl>
              <a:tblPr/>
              <a:tblGrid>
                <a:gridCol w="4305300"/>
                <a:gridCol w="4305300"/>
              </a:tblGrid>
              <a:tr h="342900">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000" b="1" i="0" u="none" strike="noStrike" cap="none" normalizeH="0" baseline="0" dirty="0" smtClean="0">
                          <a:ln>
                            <a:noFill/>
                          </a:ln>
                          <a:solidFill>
                            <a:srgbClr val="000000"/>
                          </a:solidFill>
                          <a:effectLst/>
                          <a:latin typeface="Courier New" pitchFamily="49" charset="0"/>
                          <a:cs typeface="Arial" charset="0"/>
                        </a:rPr>
                        <a:t>HTML Entities</a:t>
                      </a:r>
                    </a:p>
                  </a:txBody>
                  <a:tcPr marL="109728" marR="109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000" b="1" i="0" u="none" strike="noStrike" cap="none" normalizeH="0" baseline="0" dirty="0" smtClean="0">
                          <a:ln>
                            <a:noFill/>
                          </a:ln>
                          <a:solidFill>
                            <a:srgbClr val="000000"/>
                          </a:solidFill>
                          <a:effectLst/>
                          <a:latin typeface="Courier New" pitchFamily="49" charset="0"/>
                          <a:cs typeface="Arial" charset="0"/>
                        </a:rPr>
                        <a:t>Special Characters</a:t>
                      </a:r>
                    </a:p>
                  </a:txBody>
                  <a:tcPr marL="109728" marR="109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50000"/>
                      </a:schemeClr>
                    </a:solidFill>
                  </a:tcPr>
                </a:tc>
              </a:tr>
              <a:tr h="342900">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000" b="1" i="0" u="none" strike="noStrike" cap="none" normalizeH="0" baseline="0" dirty="0" smtClean="0">
                          <a:ln>
                            <a:noFill/>
                          </a:ln>
                          <a:solidFill>
                            <a:srgbClr val="000000"/>
                          </a:solidFill>
                          <a:effectLst/>
                          <a:latin typeface="Courier New" pitchFamily="49" charset="0"/>
                          <a:cs typeface="Arial" charset="0"/>
                        </a:rPr>
                        <a:t>&amp;</a:t>
                      </a:r>
                      <a:r>
                        <a:rPr kumimoji="0" lang="en-US" sz="2000" b="1" i="0" u="none" strike="noStrike" cap="none" normalizeH="0" baseline="0" dirty="0" err="1" smtClean="0">
                          <a:ln>
                            <a:noFill/>
                          </a:ln>
                          <a:solidFill>
                            <a:srgbClr val="000000"/>
                          </a:solidFill>
                          <a:effectLst/>
                          <a:latin typeface="Courier New" pitchFamily="49" charset="0"/>
                          <a:cs typeface="Arial" charset="0"/>
                        </a:rPr>
                        <a:t>nbsp</a:t>
                      </a:r>
                      <a:r>
                        <a:rPr kumimoji="0" lang="en-US" sz="2000" b="1" i="0" u="none" strike="noStrike" cap="none" normalizeH="0" baseline="0" dirty="0" smtClean="0">
                          <a:ln>
                            <a:noFill/>
                          </a:ln>
                          <a:solidFill>
                            <a:srgbClr val="000000"/>
                          </a:solidFill>
                          <a:effectLst/>
                          <a:latin typeface="Courier New" pitchFamily="49" charset="0"/>
                          <a:cs typeface="Arial" charset="0"/>
                        </a:rPr>
                        <a:t>;</a:t>
                      </a:r>
                    </a:p>
                  </a:txBody>
                  <a:tcPr marL="109728" marR="109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000" b="1" i="0" u="none" strike="noStrike" cap="none" normalizeH="0" baseline="0" smtClean="0">
                          <a:ln>
                            <a:noFill/>
                          </a:ln>
                          <a:solidFill>
                            <a:srgbClr val="000000"/>
                          </a:solidFill>
                          <a:effectLst/>
                          <a:latin typeface="Courier New" pitchFamily="49" charset="0"/>
                          <a:cs typeface="Arial" charset="0"/>
                        </a:rPr>
                        <a:t>Blank space</a:t>
                      </a:r>
                    </a:p>
                  </a:txBody>
                  <a:tcPr marL="109728" marR="109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000" b="1" i="0" u="none" strike="noStrike" cap="none" normalizeH="0" baseline="0" dirty="0" smtClean="0">
                          <a:ln>
                            <a:noFill/>
                          </a:ln>
                          <a:solidFill>
                            <a:srgbClr val="000000"/>
                          </a:solidFill>
                          <a:effectLst/>
                          <a:latin typeface="Courier New" pitchFamily="49" charset="0"/>
                          <a:cs typeface="Arial" charset="0"/>
                        </a:rPr>
                        <a:t>&amp;copy;</a:t>
                      </a:r>
                    </a:p>
                  </a:txBody>
                  <a:tcPr marL="109728" marR="109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000" b="1" i="0" u="none" strike="noStrike" cap="none" normalizeH="0" baseline="0" smtClean="0">
                          <a:ln>
                            <a:noFill/>
                          </a:ln>
                          <a:solidFill>
                            <a:srgbClr val="000000"/>
                          </a:solidFill>
                          <a:effectLst/>
                          <a:latin typeface="Courier New" pitchFamily="49" charset="0"/>
                          <a:cs typeface="Arial" charset="0"/>
                        </a:rPr>
                        <a:t>©</a:t>
                      </a:r>
                    </a:p>
                  </a:txBody>
                  <a:tcPr marL="109728" marR="109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000" b="1" i="0" u="none" strike="noStrike" cap="none" normalizeH="0" baseline="0" dirty="0" smtClean="0">
                          <a:ln>
                            <a:noFill/>
                          </a:ln>
                          <a:solidFill>
                            <a:srgbClr val="000000"/>
                          </a:solidFill>
                          <a:effectLst/>
                          <a:latin typeface="Courier New" pitchFamily="49" charset="0"/>
                          <a:cs typeface="Arial" charset="0"/>
                        </a:rPr>
                        <a:t>&amp;</a:t>
                      </a:r>
                      <a:r>
                        <a:rPr kumimoji="0" lang="en-US" sz="2000" b="1" i="0" u="none" strike="noStrike" cap="none" normalizeH="0" baseline="0" dirty="0" err="1" smtClean="0">
                          <a:ln>
                            <a:noFill/>
                          </a:ln>
                          <a:solidFill>
                            <a:srgbClr val="000000"/>
                          </a:solidFill>
                          <a:effectLst/>
                          <a:latin typeface="Courier New" pitchFamily="49" charset="0"/>
                          <a:cs typeface="Arial" charset="0"/>
                        </a:rPr>
                        <a:t>reg</a:t>
                      </a:r>
                      <a:r>
                        <a:rPr kumimoji="0" lang="en-US" sz="2000" b="1" i="0" u="none" strike="noStrike" cap="none" normalizeH="0" baseline="0" dirty="0" smtClean="0">
                          <a:ln>
                            <a:noFill/>
                          </a:ln>
                          <a:solidFill>
                            <a:srgbClr val="000000"/>
                          </a:solidFill>
                          <a:effectLst/>
                          <a:latin typeface="Courier New" pitchFamily="49" charset="0"/>
                          <a:cs typeface="Arial" charset="0"/>
                        </a:rPr>
                        <a:t>; </a:t>
                      </a:r>
                    </a:p>
                  </a:txBody>
                  <a:tcPr marL="109728" marR="109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000" b="1" i="0" u="none" strike="noStrike" cap="none" normalizeH="0" baseline="0" smtClean="0">
                          <a:ln>
                            <a:noFill/>
                          </a:ln>
                          <a:solidFill>
                            <a:srgbClr val="000000"/>
                          </a:solidFill>
                          <a:effectLst/>
                          <a:latin typeface="Courier New" pitchFamily="49" charset="0"/>
                          <a:cs typeface="Arial" charset="0"/>
                        </a:rPr>
                        <a:t>® </a:t>
                      </a:r>
                    </a:p>
                  </a:txBody>
                  <a:tcPr marL="109728" marR="109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000" b="1" i="0" u="none" strike="noStrike" cap="none" normalizeH="0" baseline="0" dirty="0" smtClean="0">
                          <a:ln>
                            <a:noFill/>
                          </a:ln>
                          <a:solidFill>
                            <a:srgbClr val="000000"/>
                          </a:solidFill>
                          <a:effectLst/>
                          <a:latin typeface="Courier New" pitchFamily="49" charset="0"/>
                          <a:cs typeface="Arial" charset="0"/>
                        </a:rPr>
                        <a:t>&amp;#8482; </a:t>
                      </a:r>
                    </a:p>
                  </a:txBody>
                  <a:tcPr marL="109728" marR="109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000" b="1" i="0" u="none" strike="noStrike" cap="none" normalizeH="0" baseline="0" dirty="0" smtClean="0">
                          <a:ln>
                            <a:noFill/>
                          </a:ln>
                          <a:solidFill>
                            <a:srgbClr val="000000"/>
                          </a:solidFill>
                          <a:effectLst/>
                          <a:latin typeface="Courier New" pitchFamily="49" charset="0"/>
                          <a:cs typeface="Arial" charset="0"/>
                        </a:rPr>
                        <a:t>™ </a:t>
                      </a:r>
                    </a:p>
                  </a:txBody>
                  <a:tcPr marL="109728" marR="109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000" b="1" i="0" u="none" strike="noStrike" cap="none" normalizeH="0" baseline="0" dirty="0" smtClean="0">
                          <a:ln>
                            <a:noFill/>
                          </a:ln>
                          <a:solidFill>
                            <a:srgbClr val="000000"/>
                          </a:solidFill>
                          <a:effectLst/>
                          <a:latin typeface="Courier New" pitchFamily="49" charset="0"/>
                          <a:cs typeface="Arial" charset="0"/>
                        </a:rPr>
                        <a:t>&amp;</a:t>
                      </a:r>
                      <a:r>
                        <a:rPr kumimoji="0" lang="en-US" sz="2000" b="1" i="0" u="none" strike="noStrike" cap="none" normalizeH="0" baseline="0" dirty="0" err="1" smtClean="0">
                          <a:ln>
                            <a:noFill/>
                          </a:ln>
                          <a:solidFill>
                            <a:srgbClr val="000000"/>
                          </a:solidFill>
                          <a:effectLst/>
                          <a:latin typeface="Courier New" pitchFamily="49" charset="0"/>
                          <a:cs typeface="Arial" charset="0"/>
                        </a:rPr>
                        <a:t>lt</a:t>
                      </a:r>
                      <a:r>
                        <a:rPr kumimoji="0" lang="en-US" sz="2000" b="1" i="0" u="none" strike="noStrike" cap="none" normalizeH="0" baseline="0" dirty="0" smtClean="0">
                          <a:ln>
                            <a:noFill/>
                          </a:ln>
                          <a:solidFill>
                            <a:srgbClr val="000000"/>
                          </a:solidFill>
                          <a:effectLst/>
                          <a:latin typeface="Courier New" pitchFamily="49" charset="0"/>
                          <a:cs typeface="Arial" charset="0"/>
                        </a:rPr>
                        <a:t>;</a:t>
                      </a:r>
                    </a:p>
                  </a:txBody>
                  <a:tcPr marL="109728" marR="109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000" b="1" i="0" u="none" strike="noStrike" cap="none" normalizeH="0" baseline="0" dirty="0" smtClean="0">
                          <a:ln>
                            <a:noFill/>
                          </a:ln>
                          <a:solidFill>
                            <a:srgbClr val="000000"/>
                          </a:solidFill>
                          <a:effectLst/>
                          <a:latin typeface="Courier New" pitchFamily="49" charset="0"/>
                          <a:cs typeface="Arial" charset="0"/>
                        </a:rPr>
                        <a:t>&lt;</a:t>
                      </a:r>
                    </a:p>
                  </a:txBody>
                  <a:tcPr marL="109728" marR="109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000" b="1" i="0" u="none" strike="noStrike" cap="none" normalizeH="0" baseline="0" dirty="0" smtClean="0">
                          <a:ln>
                            <a:noFill/>
                          </a:ln>
                          <a:solidFill>
                            <a:srgbClr val="000000"/>
                          </a:solidFill>
                          <a:effectLst/>
                          <a:latin typeface="Courier New" pitchFamily="49" charset="0"/>
                          <a:cs typeface="Arial" charset="0"/>
                        </a:rPr>
                        <a:t>&amp;</a:t>
                      </a:r>
                      <a:r>
                        <a:rPr kumimoji="0" lang="en-US" sz="2000" b="1" i="0" u="none" strike="noStrike" cap="none" normalizeH="0" baseline="0" dirty="0" err="1" smtClean="0">
                          <a:ln>
                            <a:noFill/>
                          </a:ln>
                          <a:solidFill>
                            <a:srgbClr val="000000"/>
                          </a:solidFill>
                          <a:effectLst/>
                          <a:latin typeface="Courier New" pitchFamily="49" charset="0"/>
                          <a:cs typeface="Arial" charset="0"/>
                        </a:rPr>
                        <a:t>gt</a:t>
                      </a:r>
                      <a:r>
                        <a:rPr kumimoji="0" lang="en-US" sz="2000" b="1" i="0" u="none" strike="noStrike" cap="none" normalizeH="0" baseline="0" dirty="0" smtClean="0">
                          <a:ln>
                            <a:noFill/>
                          </a:ln>
                          <a:solidFill>
                            <a:srgbClr val="000000"/>
                          </a:solidFill>
                          <a:effectLst/>
                          <a:latin typeface="Courier New" pitchFamily="49" charset="0"/>
                          <a:cs typeface="Arial" charset="0"/>
                        </a:rPr>
                        <a:t>;</a:t>
                      </a:r>
                    </a:p>
                  </a:txBody>
                  <a:tcPr marL="109728" marR="109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2000" b="1" i="0" u="none" strike="noStrike" cap="none" normalizeH="0" baseline="0" dirty="0" smtClean="0">
                          <a:ln>
                            <a:noFill/>
                          </a:ln>
                          <a:solidFill>
                            <a:srgbClr val="000000"/>
                          </a:solidFill>
                          <a:effectLst/>
                          <a:latin typeface="Courier New" pitchFamily="49" charset="0"/>
                          <a:cs typeface="Arial" charset="0"/>
                        </a:rPr>
                        <a:t>&gt;</a:t>
                      </a:r>
                    </a:p>
                  </a:txBody>
                  <a:tcPr marL="109728" marR="109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6"/>
          <p:cNvSpPr/>
          <p:nvPr/>
        </p:nvSpPr>
        <p:spPr>
          <a:xfrm>
            <a:off x="381000" y="4267200"/>
            <a:ext cx="8001000" cy="1938992"/>
          </a:xfrm>
          <a:prstGeom prst="rect">
            <a:avLst/>
          </a:prstGeom>
        </p:spPr>
        <p:txBody>
          <a:bodyPr wrap="square">
            <a:spAutoFit/>
          </a:bodyPr>
          <a:lstStyle/>
          <a:p>
            <a:r>
              <a:rPr lang="en-US" sz="2000" dirty="0" smtClean="0">
                <a:solidFill>
                  <a:srgbClr val="5F5F5F"/>
                </a:solidFill>
                <a:latin typeface="+mn-lt"/>
              </a:rPr>
              <a:t>Note that HTML Entities are case sensitive.</a:t>
            </a:r>
          </a:p>
          <a:p>
            <a:endParaRPr lang="en-US" sz="2000" b="1" dirty="0" smtClean="0">
              <a:latin typeface="Courier New" pitchFamily="49" charset="0"/>
            </a:endParaRPr>
          </a:p>
          <a:p>
            <a:r>
              <a:rPr lang="en-US" sz="2000" b="1" dirty="0" smtClean="0">
                <a:latin typeface="Courier New" pitchFamily="49" charset="0"/>
              </a:rPr>
              <a:t>Example:</a:t>
            </a:r>
          </a:p>
          <a:p>
            <a:endParaRPr lang="en-US" sz="2000" b="1" dirty="0" smtClean="0">
              <a:latin typeface="Courier New" pitchFamily="49" charset="0"/>
            </a:endParaRPr>
          </a:p>
          <a:p>
            <a:r>
              <a:rPr lang="en-US" sz="2000" b="1" dirty="0" err="1" smtClean="0">
                <a:latin typeface="Courier New" pitchFamily="49" charset="0"/>
              </a:rPr>
              <a:t>ArrayList&amp;lt;String&amp;gt</a:t>
            </a:r>
            <a:r>
              <a:rPr lang="en-US" sz="2000" b="1" dirty="0" smtClean="0">
                <a:latin typeface="Courier New" pitchFamily="49" charset="0"/>
              </a:rPr>
              <a:t>; a = new </a:t>
            </a:r>
            <a:r>
              <a:rPr lang="en-US" sz="2000" b="1" dirty="0" err="1" smtClean="0">
                <a:latin typeface="Courier New" pitchFamily="49" charset="0"/>
              </a:rPr>
              <a:t>ArrayList&amp;lt;String&amp;gt</a:t>
            </a:r>
            <a:r>
              <a:rPr lang="en-US" sz="2000" b="1" dirty="0" smtClean="0">
                <a:latin typeface="Courier New" pitchFamily="49"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What is HTML?</a:t>
            </a:r>
          </a:p>
        </p:txBody>
      </p:sp>
      <p:sp>
        <p:nvSpPr>
          <p:cNvPr id="5123" name="Rectangle 3"/>
          <p:cNvSpPr>
            <a:spLocks noGrp="1" noChangeArrowheads="1"/>
          </p:cNvSpPr>
          <p:nvPr>
            <p:ph type="body" idx="1"/>
          </p:nvPr>
        </p:nvSpPr>
        <p:spPr/>
        <p:txBody>
          <a:bodyPr/>
          <a:lstStyle/>
          <a:p>
            <a:pPr eaLnBrk="1" hangingPunct="1"/>
            <a:r>
              <a:rPr lang="en-US" smtClean="0"/>
              <a:t>HTML is a format that tells a computer how to display a web page. </a:t>
            </a:r>
          </a:p>
          <a:p>
            <a:pPr eaLnBrk="1" hangingPunct="1"/>
            <a:r>
              <a:rPr lang="en-US" smtClean="0"/>
              <a:t>The documents themselves are plain text files (ASCII) with special "tags" or codes that a web browser knows how to interpret and display on your screen.</a:t>
            </a:r>
          </a:p>
          <a:p>
            <a:pPr eaLnBrk="1" hangingPunct="1">
              <a:buClr>
                <a:schemeClr val="tx2"/>
              </a:buClr>
              <a:buFontTx/>
              <a:buNone/>
            </a:pPr>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smtClean="0"/>
              <a:t>Tables </a:t>
            </a:r>
          </a:p>
        </p:txBody>
      </p:sp>
      <p:sp>
        <p:nvSpPr>
          <p:cNvPr id="16387" name="Rectangle 3"/>
          <p:cNvSpPr>
            <a:spLocks noGrp="1" noChangeArrowheads="1"/>
          </p:cNvSpPr>
          <p:nvPr>
            <p:ph type="body" idx="1"/>
          </p:nvPr>
        </p:nvSpPr>
        <p:spPr>
          <a:xfrm>
            <a:off x="304800" y="1066800"/>
            <a:ext cx="8610600" cy="5410200"/>
          </a:xfrm>
        </p:spPr>
        <p:txBody>
          <a:bodyPr/>
          <a:lstStyle/>
          <a:p>
            <a:pPr eaLnBrk="1" hangingPunct="1">
              <a:lnSpc>
                <a:spcPct val="80000"/>
              </a:lnSpc>
            </a:pPr>
            <a:r>
              <a:rPr lang="en-US" dirty="0" smtClean="0"/>
              <a:t>Tables are used for information as well as for layout. </a:t>
            </a:r>
          </a:p>
          <a:p>
            <a:pPr eaLnBrk="1" hangingPunct="1">
              <a:lnSpc>
                <a:spcPct val="80000"/>
              </a:lnSpc>
            </a:pPr>
            <a:r>
              <a:rPr lang="en-US" dirty="0" smtClean="0"/>
              <a:t>The </a:t>
            </a:r>
            <a:r>
              <a:rPr lang="en-US" b="1" dirty="0" smtClean="0">
                <a:latin typeface="Courier New" pitchFamily="49" charset="0"/>
              </a:rPr>
              <a:t>&lt;table&gt; </a:t>
            </a:r>
            <a:r>
              <a:rPr lang="en-US" dirty="0" smtClean="0"/>
              <a:t>consists of one or more </a:t>
            </a:r>
            <a:r>
              <a:rPr lang="en-US" b="1" dirty="0" smtClean="0">
                <a:latin typeface="Courier New" pitchFamily="49" charset="0"/>
              </a:rPr>
              <a:t>&lt;</a:t>
            </a:r>
            <a:r>
              <a:rPr lang="en-US" b="1" dirty="0" err="1" smtClean="0">
                <a:latin typeface="Courier New" pitchFamily="49" charset="0"/>
              </a:rPr>
              <a:t>tr</a:t>
            </a:r>
            <a:r>
              <a:rPr lang="en-US" b="1" dirty="0" smtClean="0">
                <a:latin typeface="Courier New" pitchFamily="49" charset="0"/>
              </a:rPr>
              <a:t>&gt;, &lt;</a:t>
            </a:r>
            <a:r>
              <a:rPr lang="en-US" b="1" dirty="0" err="1" smtClean="0">
                <a:latin typeface="Courier New" pitchFamily="49" charset="0"/>
              </a:rPr>
              <a:t>th</a:t>
            </a:r>
            <a:r>
              <a:rPr lang="en-US" b="1" dirty="0" smtClean="0">
                <a:latin typeface="Courier New" pitchFamily="49" charset="0"/>
              </a:rPr>
              <a:t>&gt;, and &lt;td&gt; </a:t>
            </a:r>
            <a:r>
              <a:rPr lang="en-US" dirty="0" smtClean="0"/>
              <a:t>elements.</a:t>
            </a:r>
          </a:p>
          <a:p>
            <a:pPr eaLnBrk="1" hangingPunct="1">
              <a:lnSpc>
                <a:spcPct val="80000"/>
              </a:lnSpc>
            </a:pPr>
            <a:r>
              <a:rPr lang="en-US" b="1" dirty="0" smtClean="0">
                <a:latin typeface="Courier New" pitchFamily="49" charset="0"/>
              </a:rPr>
              <a:t>&lt;</a:t>
            </a:r>
            <a:r>
              <a:rPr lang="en-US" b="1" dirty="0" err="1" smtClean="0">
                <a:latin typeface="Courier New" pitchFamily="49" charset="0"/>
              </a:rPr>
              <a:t>tr</a:t>
            </a:r>
            <a:r>
              <a:rPr lang="en-US" b="1" dirty="0" smtClean="0">
                <a:latin typeface="Courier New" pitchFamily="49" charset="0"/>
              </a:rPr>
              <a:t>&gt; </a:t>
            </a:r>
            <a:r>
              <a:rPr lang="en-US" dirty="0" smtClean="0"/>
              <a:t>represents a row</a:t>
            </a:r>
          </a:p>
          <a:p>
            <a:pPr eaLnBrk="1" hangingPunct="1">
              <a:lnSpc>
                <a:spcPct val="80000"/>
              </a:lnSpc>
            </a:pPr>
            <a:r>
              <a:rPr lang="en-US" b="1" dirty="0" smtClean="0">
                <a:latin typeface="Courier New" pitchFamily="49" charset="0"/>
              </a:rPr>
              <a:t>&lt;</a:t>
            </a:r>
            <a:r>
              <a:rPr lang="en-US" b="1" dirty="0" err="1" smtClean="0">
                <a:latin typeface="Courier New" pitchFamily="49" charset="0"/>
              </a:rPr>
              <a:t>th</a:t>
            </a:r>
            <a:r>
              <a:rPr lang="en-US" b="1" dirty="0" smtClean="0">
                <a:latin typeface="Courier New" pitchFamily="49" charset="0"/>
              </a:rPr>
              <a:t>&gt; </a:t>
            </a:r>
            <a:r>
              <a:rPr lang="en-US" dirty="0" smtClean="0"/>
              <a:t>represents heading cell/column</a:t>
            </a:r>
          </a:p>
          <a:p>
            <a:pPr eaLnBrk="1" hangingPunct="1">
              <a:lnSpc>
                <a:spcPct val="80000"/>
              </a:lnSpc>
            </a:pPr>
            <a:r>
              <a:rPr lang="en-US" b="1" dirty="0" smtClean="0">
                <a:latin typeface="Courier New" pitchFamily="49" charset="0"/>
              </a:rPr>
              <a:t>&lt;td&gt; </a:t>
            </a:r>
            <a:r>
              <a:rPr lang="en-US" dirty="0" smtClean="0"/>
              <a:t>represents a cell/column</a:t>
            </a:r>
          </a:p>
          <a:p>
            <a:pPr eaLnBrk="1" hangingPunct="1">
              <a:lnSpc>
                <a:spcPct val="80000"/>
              </a:lnSpc>
              <a:buFontTx/>
              <a:buNone/>
            </a:pPr>
            <a:r>
              <a:rPr lang="en-US" dirty="0" smtClean="0"/>
              <a:t>	</a:t>
            </a:r>
            <a:r>
              <a:rPr lang="en-US" b="1" dirty="0" smtClean="0">
                <a:solidFill>
                  <a:srgbClr val="000000"/>
                </a:solidFill>
                <a:latin typeface="Courier New" pitchFamily="49" charset="0"/>
              </a:rPr>
              <a:t>&lt;table&gt;</a:t>
            </a:r>
          </a:p>
          <a:p>
            <a:pPr eaLnBrk="1" hangingPunct="1">
              <a:lnSpc>
                <a:spcPct val="80000"/>
              </a:lnSpc>
              <a:buFontTx/>
              <a:buNone/>
            </a:pPr>
            <a:r>
              <a:rPr lang="en-US" b="1" dirty="0" smtClean="0">
                <a:solidFill>
                  <a:srgbClr val="C00000"/>
                </a:solidFill>
                <a:latin typeface="Courier New" pitchFamily="49" charset="0"/>
              </a:rPr>
              <a:t>	</a:t>
            </a:r>
            <a:r>
              <a:rPr lang="en-US" b="1" dirty="0" smtClean="0">
                <a:solidFill>
                  <a:srgbClr val="000000"/>
                </a:solidFill>
                <a:latin typeface="Courier New" pitchFamily="49" charset="0"/>
              </a:rPr>
              <a:t>&lt;</a:t>
            </a:r>
            <a:r>
              <a:rPr lang="en-US" b="1" dirty="0" err="1" smtClean="0">
                <a:solidFill>
                  <a:srgbClr val="000000"/>
                </a:solidFill>
                <a:latin typeface="Courier New" pitchFamily="49" charset="0"/>
              </a:rPr>
              <a:t>tr</a:t>
            </a:r>
            <a:r>
              <a:rPr lang="en-US" b="1" dirty="0" smtClean="0">
                <a:solidFill>
                  <a:srgbClr val="000000"/>
                </a:solidFill>
                <a:latin typeface="Courier New" pitchFamily="49" charset="0"/>
              </a:rPr>
              <a:t>&gt;&lt;</a:t>
            </a:r>
            <a:r>
              <a:rPr lang="en-US" b="1" dirty="0" err="1" smtClean="0">
                <a:solidFill>
                  <a:srgbClr val="000000"/>
                </a:solidFill>
                <a:latin typeface="Courier New" pitchFamily="49" charset="0"/>
              </a:rPr>
              <a:t>th</a:t>
            </a:r>
            <a:r>
              <a:rPr lang="en-US" b="1" dirty="0" smtClean="0">
                <a:solidFill>
                  <a:srgbClr val="000000"/>
                </a:solidFill>
                <a:latin typeface="Courier New" pitchFamily="49" charset="0"/>
              </a:rPr>
              <a:t>&gt;ID&lt;/</a:t>
            </a:r>
            <a:r>
              <a:rPr lang="en-US" b="1" dirty="0" err="1" smtClean="0">
                <a:solidFill>
                  <a:srgbClr val="000000"/>
                </a:solidFill>
                <a:latin typeface="Courier New" pitchFamily="49" charset="0"/>
              </a:rPr>
              <a:t>th</a:t>
            </a:r>
            <a:r>
              <a:rPr lang="en-US" b="1" dirty="0" smtClean="0">
                <a:solidFill>
                  <a:srgbClr val="000000"/>
                </a:solidFill>
                <a:latin typeface="Courier New" pitchFamily="49" charset="0"/>
              </a:rPr>
              <a:t>&gt;&lt;</a:t>
            </a:r>
            <a:r>
              <a:rPr lang="en-US" b="1" dirty="0" err="1" smtClean="0">
                <a:solidFill>
                  <a:srgbClr val="000000"/>
                </a:solidFill>
                <a:latin typeface="Courier New" pitchFamily="49" charset="0"/>
              </a:rPr>
              <a:t>th</a:t>
            </a:r>
            <a:r>
              <a:rPr lang="en-US" b="1" dirty="0" smtClean="0">
                <a:solidFill>
                  <a:srgbClr val="000000"/>
                </a:solidFill>
                <a:latin typeface="Courier New" pitchFamily="49" charset="0"/>
              </a:rPr>
              <a:t>&gt;Name&lt;/</a:t>
            </a:r>
            <a:r>
              <a:rPr lang="en-US" b="1" dirty="0" err="1" smtClean="0">
                <a:solidFill>
                  <a:srgbClr val="000000"/>
                </a:solidFill>
                <a:latin typeface="Courier New" pitchFamily="49" charset="0"/>
              </a:rPr>
              <a:t>th</a:t>
            </a:r>
            <a:r>
              <a:rPr lang="en-US" b="1" dirty="0" smtClean="0">
                <a:solidFill>
                  <a:srgbClr val="000000"/>
                </a:solidFill>
                <a:latin typeface="Courier New" pitchFamily="49" charset="0"/>
              </a:rPr>
              <a:t>&gt;&lt;/</a:t>
            </a:r>
            <a:r>
              <a:rPr lang="en-US" b="1" dirty="0" err="1" smtClean="0">
                <a:solidFill>
                  <a:srgbClr val="000000"/>
                </a:solidFill>
                <a:latin typeface="Courier New" pitchFamily="49" charset="0"/>
              </a:rPr>
              <a:t>tr</a:t>
            </a:r>
            <a:r>
              <a:rPr lang="en-US" b="1" dirty="0" smtClean="0">
                <a:solidFill>
                  <a:srgbClr val="000000"/>
                </a:solidFill>
                <a:latin typeface="Courier New" pitchFamily="49" charset="0"/>
              </a:rPr>
              <a:t>&gt; &lt;</a:t>
            </a:r>
            <a:r>
              <a:rPr lang="en-US" b="1" dirty="0" err="1" smtClean="0">
                <a:solidFill>
                  <a:srgbClr val="000000"/>
                </a:solidFill>
                <a:latin typeface="Courier New" pitchFamily="49" charset="0"/>
              </a:rPr>
              <a:t>tr</a:t>
            </a:r>
            <a:r>
              <a:rPr lang="en-US" b="1" dirty="0" smtClean="0">
                <a:solidFill>
                  <a:srgbClr val="000000"/>
                </a:solidFill>
                <a:latin typeface="Courier New" pitchFamily="49" charset="0"/>
              </a:rPr>
              <a:t>&gt;&lt;td&gt;122&lt;/td&gt;&lt;td&gt;</a:t>
            </a:r>
            <a:r>
              <a:rPr lang="en-US" b="1" dirty="0" err="1" smtClean="0">
                <a:solidFill>
                  <a:srgbClr val="000000"/>
                </a:solidFill>
                <a:latin typeface="Courier New" pitchFamily="49" charset="0"/>
              </a:rPr>
              <a:t>Meera</a:t>
            </a:r>
            <a:r>
              <a:rPr lang="en-US" b="1" dirty="0" smtClean="0">
                <a:solidFill>
                  <a:srgbClr val="000000"/>
                </a:solidFill>
                <a:latin typeface="Courier New" pitchFamily="49" charset="0"/>
              </a:rPr>
              <a:t>&lt;/td&gt;&lt;/</a:t>
            </a:r>
            <a:r>
              <a:rPr lang="en-US" b="1" dirty="0" err="1" smtClean="0">
                <a:solidFill>
                  <a:srgbClr val="000000"/>
                </a:solidFill>
                <a:latin typeface="Courier New" pitchFamily="49" charset="0"/>
              </a:rPr>
              <a:t>tr</a:t>
            </a:r>
            <a:r>
              <a:rPr lang="en-US" b="1" dirty="0" smtClean="0">
                <a:solidFill>
                  <a:srgbClr val="000000"/>
                </a:solidFill>
                <a:latin typeface="Courier New" pitchFamily="49" charset="0"/>
              </a:rPr>
              <a:t>&gt; &lt;</a:t>
            </a:r>
            <a:r>
              <a:rPr lang="en-US" b="1" dirty="0" err="1" smtClean="0">
                <a:solidFill>
                  <a:srgbClr val="000000"/>
                </a:solidFill>
                <a:latin typeface="Courier New" pitchFamily="49" charset="0"/>
              </a:rPr>
              <a:t>tr</a:t>
            </a:r>
            <a:r>
              <a:rPr lang="en-US" b="1" dirty="0" smtClean="0">
                <a:solidFill>
                  <a:srgbClr val="000000"/>
                </a:solidFill>
                <a:latin typeface="Courier New" pitchFamily="49" charset="0"/>
              </a:rPr>
              <a:t>&gt;&lt;td&gt;123&lt;/td&gt;&lt;td&gt;Mohan/td&gt;&lt;/</a:t>
            </a:r>
            <a:r>
              <a:rPr lang="en-US" b="1" dirty="0" err="1" smtClean="0">
                <a:solidFill>
                  <a:srgbClr val="000000"/>
                </a:solidFill>
                <a:latin typeface="Courier New" pitchFamily="49" charset="0"/>
              </a:rPr>
              <a:t>tr</a:t>
            </a:r>
            <a:r>
              <a:rPr lang="en-US" b="1" dirty="0" smtClean="0">
                <a:solidFill>
                  <a:srgbClr val="000000"/>
                </a:solidFill>
                <a:latin typeface="Courier New" pitchFamily="49" charset="0"/>
              </a:rPr>
              <a:t>&gt; &lt;</a:t>
            </a:r>
            <a:r>
              <a:rPr lang="en-US" b="1" dirty="0" err="1" smtClean="0">
                <a:solidFill>
                  <a:srgbClr val="000000"/>
                </a:solidFill>
                <a:latin typeface="Courier New" pitchFamily="49" charset="0"/>
              </a:rPr>
              <a:t>tr</a:t>
            </a:r>
            <a:r>
              <a:rPr lang="en-US" b="1" dirty="0" smtClean="0">
                <a:solidFill>
                  <a:srgbClr val="000000"/>
                </a:solidFill>
                <a:latin typeface="Courier New" pitchFamily="49" charset="0"/>
              </a:rPr>
              <a:t>&gt;&lt;td&gt;124&lt;/td&gt;&lt;td&gt;</a:t>
            </a:r>
            <a:r>
              <a:rPr lang="en-US" b="1" dirty="0" err="1" smtClean="0">
                <a:solidFill>
                  <a:srgbClr val="000000"/>
                </a:solidFill>
                <a:latin typeface="Courier New" pitchFamily="49" charset="0"/>
              </a:rPr>
              <a:t>Madhu</a:t>
            </a:r>
            <a:r>
              <a:rPr lang="en-US" b="1" dirty="0" smtClean="0">
                <a:solidFill>
                  <a:srgbClr val="000000"/>
                </a:solidFill>
                <a:latin typeface="Courier New" pitchFamily="49" charset="0"/>
              </a:rPr>
              <a:t>&lt;/td&gt;&lt;/</a:t>
            </a:r>
            <a:r>
              <a:rPr lang="en-US" b="1" dirty="0" err="1" smtClean="0">
                <a:solidFill>
                  <a:srgbClr val="000000"/>
                </a:solidFill>
                <a:latin typeface="Courier New" pitchFamily="49" charset="0"/>
              </a:rPr>
              <a:t>tr</a:t>
            </a:r>
            <a:r>
              <a:rPr lang="en-US" b="1" dirty="0" smtClean="0">
                <a:solidFill>
                  <a:srgbClr val="000000"/>
                </a:solidFill>
                <a:latin typeface="Courier New" pitchFamily="49" charset="0"/>
              </a:rPr>
              <a:t>&gt;</a:t>
            </a:r>
            <a:r>
              <a:rPr lang="en-US" b="1" dirty="0" smtClean="0">
                <a:latin typeface="Courier New" pitchFamily="49" charset="0"/>
              </a:rPr>
              <a:t> </a:t>
            </a:r>
          </a:p>
          <a:p>
            <a:pPr eaLnBrk="1" hangingPunct="1">
              <a:lnSpc>
                <a:spcPct val="80000"/>
              </a:lnSpc>
              <a:buFontTx/>
              <a:buNone/>
            </a:pPr>
            <a:r>
              <a:rPr lang="en-US" b="1" dirty="0" smtClean="0">
                <a:latin typeface="Courier New" pitchFamily="49" charset="0"/>
              </a:rPr>
              <a:t>	</a:t>
            </a:r>
            <a:r>
              <a:rPr lang="en-US" b="1" dirty="0" smtClean="0">
                <a:solidFill>
                  <a:srgbClr val="000000"/>
                </a:solidFill>
                <a:latin typeface="Courier New" pitchFamily="49" charset="0"/>
              </a:rPr>
              <a:t>&lt;/table&gt; </a:t>
            </a:r>
          </a:p>
          <a:p>
            <a:pPr eaLnBrk="1" hangingPunct="1">
              <a:lnSpc>
                <a:spcPct val="80000"/>
              </a:lnSpc>
            </a:pPr>
            <a:r>
              <a:rPr lang="en-US" b="1" dirty="0" err="1" smtClean="0">
                <a:latin typeface="Courier New" pitchFamily="49" charset="0"/>
              </a:rPr>
              <a:t>Cellpadding</a:t>
            </a:r>
            <a:r>
              <a:rPr lang="en-US" b="1" dirty="0" smtClean="0">
                <a:latin typeface="Courier New" pitchFamily="49" charset="0"/>
              </a:rPr>
              <a:t> s</a:t>
            </a:r>
            <a:r>
              <a:rPr lang="en-US" dirty="0" smtClean="0"/>
              <a:t>pecifies the space between the cell wall and the cell </a:t>
            </a:r>
            <a:r>
              <a:rPr lang="en-US" dirty="0" err="1" smtClean="0"/>
              <a:t>content,</a:t>
            </a:r>
            <a:r>
              <a:rPr lang="en-US" b="1" dirty="0" err="1" smtClean="0">
                <a:latin typeface="Courier New" pitchFamily="49" charset="0"/>
              </a:rPr>
              <a:t>cellspacing</a:t>
            </a:r>
            <a:r>
              <a:rPr lang="en-US" b="1" dirty="0" smtClean="0">
                <a:solidFill>
                  <a:srgbClr val="009900"/>
                </a:solidFill>
                <a:latin typeface="Courier New" pitchFamily="49" charset="0"/>
              </a:rPr>
              <a:t> </a:t>
            </a:r>
            <a:r>
              <a:rPr lang="en-US" dirty="0" smtClean="0"/>
              <a:t>Specifies the space between cells. Table can be given a border, width and height as well.</a:t>
            </a:r>
            <a:endParaRPr lang="en-US" b="1" dirty="0" smtClean="0">
              <a:solidFill>
                <a:srgbClr val="C00000"/>
              </a:solidFill>
              <a:latin typeface="Courier New" pitchFamily="49" charset="0"/>
            </a:endParaRPr>
          </a:p>
          <a:p>
            <a:pPr eaLnBrk="1" hangingPunct="1">
              <a:lnSpc>
                <a:spcPct val="80000"/>
              </a:lnSpc>
              <a:buFontTx/>
              <a:buNone/>
            </a:pPr>
            <a:r>
              <a:rPr lang="en-US" b="1" dirty="0" smtClean="0">
                <a:solidFill>
                  <a:srgbClr val="000000"/>
                </a:solidFill>
                <a:latin typeface="Courier New" pitchFamily="49" charset="0"/>
              </a:rPr>
              <a:t>&lt;table border="1" </a:t>
            </a:r>
            <a:r>
              <a:rPr lang="en-US" b="1" dirty="0" err="1" smtClean="0">
                <a:solidFill>
                  <a:srgbClr val="000000"/>
                </a:solidFill>
                <a:latin typeface="Courier New" pitchFamily="49" charset="0"/>
              </a:rPr>
              <a:t>cellpadding</a:t>
            </a:r>
            <a:r>
              <a:rPr lang="en-US" b="1" dirty="0" smtClean="0">
                <a:solidFill>
                  <a:srgbClr val="000000"/>
                </a:solidFill>
                <a:latin typeface="Courier New" pitchFamily="49" charset="0"/>
              </a:rPr>
              <a:t>="10"&gt; </a:t>
            </a:r>
          </a:p>
          <a:p>
            <a:pPr eaLnBrk="1" hangingPunct="1">
              <a:lnSpc>
                <a:spcPct val="80000"/>
              </a:lnSpc>
              <a:buFontTx/>
              <a:buNone/>
            </a:pPr>
            <a:r>
              <a:rPr lang="en-US" b="1" dirty="0" smtClean="0">
                <a:solidFill>
                  <a:srgbClr val="000000"/>
                </a:solidFill>
                <a:latin typeface="Courier New" pitchFamily="49" charset="0"/>
              </a:rPr>
              <a:t>&lt;table border="1" </a:t>
            </a:r>
            <a:r>
              <a:rPr lang="en-US" b="1" dirty="0" err="1" smtClean="0">
                <a:solidFill>
                  <a:srgbClr val="000000"/>
                </a:solidFill>
                <a:latin typeface="Courier New" pitchFamily="49" charset="0"/>
              </a:rPr>
              <a:t>cellpadding</a:t>
            </a:r>
            <a:r>
              <a:rPr lang="en-US" b="1" dirty="0" smtClean="0">
                <a:solidFill>
                  <a:srgbClr val="000000"/>
                </a:solidFill>
                <a:latin typeface="Courier New" pitchFamily="49" charset="0"/>
              </a:rPr>
              <a:t>="10" </a:t>
            </a:r>
            <a:r>
              <a:rPr lang="en-US" b="1" dirty="0" err="1" smtClean="0">
                <a:solidFill>
                  <a:srgbClr val="000000"/>
                </a:solidFill>
                <a:latin typeface="Courier New" pitchFamily="49" charset="0"/>
              </a:rPr>
              <a:t>cellspacing</a:t>
            </a:r>
            <a:r>
              <a:rPr lang="en-US" b="1" dirty="0" smtClean="0">
                <a:solidFill>
                  <a:srgbClr val="000000"/>
                </a:solidFill>
                <a:latin typeface="Courier New" pitchFamily="49" charset="0"/>
              </a:rPr>
              <a:t>="10"&gt;</a:t>
            </a:r>
          </a:p>
          <a:p>
            <a:pPr eaLnBrk="1" hangingPunct="1">
              <a:lnSpc>
                <a:spcPct val="80000"/>
              </a:lnSpc>
              <a:buFontTx/>
              <a:buNone/>
            </a:pPr>
            <a:r>
              <a:rPr lang="en-US" b="1" dirty="0" smtClean="0">
                <a:solidFill>
                  <a:srgbClr val="000000"/>
                </a:solidFill>
                <a:latin typeface="Courier New" pitchFamily="49" charset="0"/>
              </a:rPr>
              <a:t>&lt;table border="1" </a:t>
            </a:r>
            <a:r>
              <a:rPr lang="en-US" b="1" dirty="0" err="1" smtClean="0">
                <a:solidFill>
                  <a:srgbClr val="000000"/>
                </a:solidFill>
                <a:latin typeface="Courier New" pitchFamily="49" charset="0"/>
              </a:rPr>
              <a:t>cellpadding</a:t>
            </a:r>
            <a:r>
              <a:rPr lang="en-US" b="1" dirty="0" smtClean="0">
                <a:solidFill>
                  <a:srgbClr val="000000"/>
                </a:solidFill>
                <a:latin typeface="Courier New" pitchFamily="49" charset="0"/>
              </a:rPr>
              <a:t>="10" width="80%“ height=“500”&gt;  </a:t>
            </a:r>
          </a:p>
          <a:p>
            <a:pPr eaLnBrk="1" hangingPunct="1">
              <a:lnSpc>
                <a:spcPct val="80000"/>
              </a:lnSpc>
              <a:buFontTx/>
              <a:buNone/>
            </a:pPr>
            <a:endParaRPr lang="en-US" sz="2800"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smtClean="0"/>
              <a:t>Forms</a:t>
            </a:r>
          </a:p>
        </p:txBody>
      </p:sp>
      <p:sp>
        <p:nvSpPr>
          <p:cNvPr id="17411" name="Rectangle 3"/>
          <p:cNvSpPr>
            <a:spLocks noGrp="1" noChangeArrowheads="1"/>
          </p:cNvSpPr>
          <p:nvPr>
            <p:ph type="body" idx="1"/>
          </p:nvPr>
        </p:nvSpPr>
        <p:spPr>
          <a:xfrm>
            <a:off x="152400" y="1219200"/>
            <a:ext cx="8839200" cy="5257800"/>
          </a:xfrm>
        </p:spPr>
        <p:txBody>
          <a:bodyPr/>
          <a:lstStyle/>
          <a:p>
            <a:pPr eaLnBrk="1" hangingPunct="1"/>
            <a:r>
              <a:rPr lang="en-US" dirty="0" smtClean="0"/>
              <a:t>Form tag is used to create controls on the page</a:t>
            </a:r>
          </a:p>
          <a:p>
            <a:pPr marL="457200" indent="-457200" eaLnBrk="1" hangingPunct="1"/>
            <a:r>
              <a:rPr lang="en-US" dirty="0" smtClean="0"/>
              <a:t>Form data will be received by a application on the server and processed. Hence the URL where the form data needs to be sent must be specified using </a:t>
            </a:r>
            <a:r>
              <a:rPr lang="en-US" b="1" dirty="0" smtClean="0">
                <a:latin typeface="Courier New" pitchFamily="49" charset="0"/>
              </a:rPr>
              <a:t>action</a:t>
            </a:r>
            <a:r>
              <a:rPr lang="en-US" dirty="0" smtClean="0"/>
              <a:t> attribute. Apart from that </a:t>
            </a:r>
            <a:r>
              <a:rPr lang="en-US" b="1" dirty="0" smtClean="0">
                <a:latin typeface="Courier New" pitchFamily="49" charset="0"/>
              </a:rPr>
              <a:t>method</a:t>
            </a:r>
            <a:r>
              <a:rPr lang="en-US" dirty="0" smtClean="0"/>
              <a:t> attribute is also very commonly used that specifies how form data is going to be submitted. (we will see this later).</a:t>
            </a:r>
          </a:p>
          <a:p>
            <a:pPr eaLnBrk="1" hangingPunct="1">
              <a:buFontTx/>
              <a:buNone/>
            </a:pPr>
            <a:r>
              <a:rPr lang="en-US" b="1" dirty="0" smtClean="0">
                <a:latin typeface="Courier New" pitchFamily="49" charset="0"/>
              </a:rPr>
              <a:t>&lt;form action=“</a:t>
            </a:r>
            <a:r>
              <a:rPr lang="en-US" b="1" dirty="0" err="1" smtClean="0">
                <a:latin typeface="Courier New" pitchFamily="49" charset="0"/>
              </a:rPr>
              <a:t>go.do</a:t>
            </a:r>
            <a:r>
              <a:rPr lang="en-US" b="1" dirty="0" smtClean="0">
                <a:latin typeface="Courier New" pitchFamily="49" charset="0"/>
              </a:rPr>
              <a:t>”&gt;</a:t>
            </a:r>
          </a:p>
          <a:p>
            <a:pPr eaLnBrk="1" hangingPunct="1">
              <a:buFontTx/>
              <a:buNone/>
            </a:pPr>
            <a:r>
              <a:rPr lang="en-US" b="1" dirty="0" smtClean="0">
                <a:latin typeface="Courier New" pitchFamily="49" charset="0"/>
              </a:rPr>
              <a:t>	&lt;input type=“text” name=“</a:t>
            </a:r>
            <a:r>
              <a:rPr lang="en-US" b="1" dirty="0" err="1" smtClean="0">
                <a:latin typeface="Courier New" pitchFamily="49" charset="0"/>
              </a:rPr>
              <a:t>txtuser</a:t>
            </a:r>
            <a:r>
              <a:rPr lang="en-US" b="1" dirty="0" smtClean="0">
                <a:latin typeface="Courier New" pitchFamily="49" charset="0"/>
              </a:rPr>
              <a:t>”&gt;</a:t>
            </a:r>
          </a:p>
          <a:p>
            <a:pPr eaLnBrk="1" hangingPunct="1">
              <a:buFontTx/>
              <a:buNone/>
            </a:pPr>
            <a:r>
              <a:rPr lang="en-US" b="1" dirty="0" smtClean="0">
                <a:latin typeface="Courier New" pitchFamily="49" charset="0"/>
              </a:rPr>
              <a:t>	&lt;input type=“password” name=“</a:t>
            </a:r>
            <a:r>
              <a:rPr lang="en-US" b="1" dirty="0" err="1" smtClean="0">
                <a:latin typeface="Courier New" pitchFamily="49" charset="0"/>
              </a:rPr>
              <a:t>txtpass</a:t>
            </a:r>
            <a:r>
              <a:rPr lang="en-US" b="1" dirty="0" smtClean="0">
                <a:latin typeface="Courier New" pitchFamily="49" charset="0"/>
              </a:rPr>
              <a:t>”&gt;</a:t>
            </a:r>
          </a:p>
          <a:p>
            <a:pPr eaLnBrk="1" hangingPunct="1">
              <a:buFontTx/>
              <a:buNone/>
            </a:pPr>
            <a:r>
              <a:rPr lang="en-US" b="1" dirty="0" smtClean="0">
                <a:latin typeface="Courier New" pitchFamily="49" charset="0"/>
              </a:rPr>
              <a:t>	&lt;input type=“submit” value=“Login”&gt;</a:t>
            </a:r>
          </a:p>
          <a:p>
            <a:pPr eaLnBrk="1" hangingPunct="1">
              <a:buFontTx/>
              <a:buNone/>
            </a:pPr>
            <a:r>
              <a:rPr lang="en-US" b="1" dirty="0" smtClean="0">
                <a:latin typeface="Courier New" pitchFamily="49" charset="0"/>
              </a:rPr>
              <a:t>&lt;/form&gt;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elements </a:t>
            </a:r>
            <a:endParaRPr lang="en-US" dirty="0"/>
          </a:p>
        </p:txBody>
      </p:sp>
      <p:sp>
        <p:nvSpPr>
          <p:cNvPr id="3" name="Content Placeholder 2"/>
          <p:cNvSpPr>
            <a:spLocks noGrp="1"/>
          </p:cNvSpPr>
          <p:nvPr>
            <p:ph idx="1"/>
          </p:nvPr>
        </p:nvSpPr>
        <p:spPr>
          <a:xfrm>
            <a:off x="381000" y="1066800"/>
            <a:ext cx="8229600" cy="5410200"/>
          </a:xfrm>
        </p:spPr>
        <p:txBody>
          <a:bodyPr/>
          <a:lstStyle/>
          <a:p>
            <a:r>
              <a:rPr lang="en-US" dirty="0" smtClean="0"/>
              <a:t>Some of the important &lt;form&gt; elements are</a:t>
            </a:r>
          </a:p>
          <a:p>
            <a:pPr lvl="1"/>
            <a:r>
              <a:rPr lang="en-US" sz="2000" b="1" dirty="0" smtClean="0">
                <a:latin typeface="Courier New" pitchFamily="49" charset="0"/>
                <a:cs typeface="Courier New" pitchFamily="49" charset="0"/>
              </a:rPr>
              <a:t>&lt;input&gt;</a:t>
            </a:r>
          </a:p>
          <a:p>
            <a:pPr lvl="1"/>
            <a:r>
              <a:rPr lang="en-US" sz="2000" b="1" dirty="0" smtClean="0">
                <a:latin typeface="Courier New" pitchFamily="49" charset="0"/>
                <a:cs typeface="Courier New" pitchFamily="49" charset="0"/>
              </a:rPr>
              <a:t>&lt;select&gt;, &lt;option&gt;</a:t>
            </a:r>
          </a:p>
          <a:p>
            <a:pPr lvl="1"/>
            <a:r>
              <a:rPr lang="en-US" sz="2000" b="1" dirty="0" smtClean="0">
                <a:latin typeface="Courier New" pitchFamily="49" charset="0"/>
                <a:cs typeface="Courier New" pitchFamily="49" charset="0"/>
              </a:rPr>
              <a:t>&lt;textarea&gt;</a:t>
            </a:r>
          </a:p>
          <a:p>
            <a:r>
              <a:rPr lang="en-US" dirty="0" smtClean="0"/>
              <a:t> A form can contain one or more of the following form elements</a:t>
            </a:r>
            <a:r>
              <a:rPr lang="en-US" sz="1200" dirty="0" smtClean="0"/>
              <a:t>.</a:t>
            </a:r>
            <a:endParaRPr lang="en-US" sz="1200" b="1" dirty="0" smtClean="0">
              <a:latin typeface="Courier New" pitchFamily="49" charset="0"/>
              <a:cs typeface="Courier New" pitchFamily="49" charset="0"/>
            </a:endParaRPr>
          </a:p>
          <a:p>
            <a:endParaRPr lang="en-US" dirty="0"/>
          </a:p>
        </p:txBody>
      </p:sp>
      <p:sp>
        <p:nvSpPr>
          <p:cNvPr id="4" name="Slide Number Placeholder 3"/>
          <p:cNvSpPr>
            <a:spLocks noGrp="1"/>
          </p:cNvSpPr>
          <p:nvPr>
            <p:ph type="sldNum" sz="quarter" idx="10"/>
          </p:nvPr>
        </p:nvSpPr>
        <p:spPr/>
        <p:txBody>
          <a:bodyPr/>
          <a:lstStyle/>
          <a:p>
            <a:pPr>
              <a:defRPr/>
            </a:pPr>
            <a:fld id="{BC67F005-AF80-499D-B38C-6BD1DB26FC97}"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cs typeface="Courier New" pitchFamily="49" charset="0"/>
              </a:rPr>
              <a:t>&lt;input&gt;</a:t>
            </a:r>
            <a:endParaRPr lang="en-US" dirty="0">
              <a:latin typeface="Courier New" pitchFamily="49" charset="0"/>
              <a:cs typeface="Courier New" pitchFamily="49" charset="0"/>
            </a:endParaRPr>
          </a:p>
        </p:txBody>
      </p:sp>
      <p:sp>
        <p:nvSpPr>
          <p:cNvPr id="3" name="Content Placeholder 2"/>
          <p:cNvSpPr>
            <a:spLocks noGrp="1"/>
          </p:cNvSpPr>
          <p:nvPr>
            <p:ph sz="half" idx="1"/>
          </p:nvPr>
        </p:nvSpPr>
        <p:spPr>
          <a:xfrm>
            <a:off x="457200" y="2636837"/>
            <a:ext cx="4038600" cy="4068763"/>
          </a:xfrm>
        </p:spPr>
        <p:txBody>
          <a:bodyPr/>
          <a:lstStyle/>
          <a:p>
            <a:pPr>
              <a:lnSpc>
                <a:spcPct val="120000"/>
              </a:lnSpc>
            </a:pPr>
            <a:r>
              <a:rPr lang="en-US" sz="2000" kern="1200" dirty="0" smtClean="0"/>
              <a:t>Values</a:t>
            </a:r>
            <a:r>
              <a:rPr lang="en-US" sz="2000" b="1" dirty="0" smtClean="0">
                <a:latin typeface="Courier New" pitchFamily="49" charset="0"/>
                <a:cs typeface="Courier New" pitchFamily="49" charset="0"/>
              </a:rPr>
              <a:t> type</a:t>
            </a:r>
            <a:r>
              <a:rPr lang="en-US" sz="2000" dirty="0" smtClean="0"/>
              <a:t> can have</a:t>
            </a:r>
          </a:p>
          <a:p>
            <a:pPr lvl="1">
              <a:lnSpc>
                <a:spcPct val="120000"/>
              </a:lnSpc>
            </a:pPr>
            <a:r>
              <a:rPr lang="en-US" sz="2000" b="1" dirty="0" smtClean="0">
                <a:latin typeface="Courier New" pitchFamily="49" charset="0"/>
                <a:cs typeface="Courier New" pitchFamily="49" charset="0"/>
              </a:rPr>
              <a:t>button</a:t>
            </a:r>
            <a:br>
              <a:rPr lang="en-US" sz="2000" b="1" dirty="0" smtClean="0">
                <a:latin typeface="Courier New" pitchFamily="49" charset="0"/>
                <a:cs typeface="Courier New" pitchFamily="49" charset="0"/>
              </a:rPr>
            </a:br>
            <a:r>
              <a:rPr lang="en-US" sz="2000" b="1" dirty="0" smtClean="0">
                <a:latin typeface="Courier New" pitchFamily="49" charset="0"/>
                <a:cs typeface="Courier New" pitchFamily="49" charset="0"/>
              </a:rPr>
              <a:t>checkbox</a:t>
            </a:r>
            <a:br>
              <a:rPr lang="en-US" sz="2000" b="1" dirty="0" smtClean="0">
                <a:latin typeface="Courier New" pitchFamily="49" charset="0"/>
                <a:cs typeface="Courier New" pitchFamily="49" charset="0"/>
              </a:rPr>
            </a:br>
            <a:r>
              <a:rPr lang="en-US" sz="2000" b="1" dirty="0" smtClean="0">
                <a:latin typeface="Courier New" pitchFamily="49" charset="0"/>
                <a:cs typeface="Courier New" pitchFamily="49" charset="0"/>
              </a:rPr>
              <a:t>file</a:t>
            </a:r>
            <a:br>
              <a:rPr lang="en-US" sz="2000" b="1" dirty="0" smtClean="0">
                <a:latin typeface="Courier New" pitchFamily="49" charset="0"/>
                <a:cs typeface="Courier New" pitchFamily="49" charset="0"/>
              </a:rPr>
            </a:br>
            <a:r>
              <a:rPr lang="en-US" sz="2000" b="1" dirty="0" smtClean="0">
                <a:latin typeface="Courier New" pitchFamily="49" charset="0"/>
                <a:cs typeface="Courier New" pitchFamily="49" charset="0"/>
              </a:rPr>
              <a:t>hidden</a:t>
            </a:r>
            <a:br>
              <a:rPr lang="en-US" sz="2000" b="1" dirty="0" smtClean="0">
                <a:latin typeface="Courier New" pitchFamily="49" charset="0"/>
                <a:cs typeface="Courier New" pitchFamily="49" charset="0"/>
              </a:rPr>
            </a:br>
            <a:r>
              <a:rPr lang="en-US" sz="2000" b="1" dirty="0" smtClean="0">
                <a:latin typeface="Courier New" pitchFamily="49" charset="0"/>
                <a:cs typeface="Courier New" pitchFamily="49" charset="0"/>
              </a:rPr>
              <a:t>image</a:t>
            </a:r>
            <a:br>
              <a:rPr lang="en-US" sz="2000" b="1" dirty="0" smtClean="0">
                <a:latin typeface="Courier New" pitchFamily="49" charset="0"/>
                <a:cs typeface="Courier New" pitchFamily="49" charset="0"/>
              </a:rPr>
            </a:br>
            <a:r>
              <a:rPr lang="en-US" sz="2000" b="1" dirty="0" smtClean="0">
                <a:latin typeface="Courier New" pitchFamily="49" charset="0"/>
                <a:cs typeface="Courier New" pitchFamily="49" charset="0"/>
              </a:rPr>
              <a:t>password</a:t>
            </a:r>
            <a:br>
              <a:rPr lang="en-US" sz="2000" b="1" dirty="0" smtClean="0">
                <a:latin typeface="Courier New" pitchFamily="49" charset="0"/>
                <a:cs typeface="Courier New" pitchFamily="49" charset="0"/>
              </a:rPr>
            </a:br>
            <a:r>
              <a:rPr lang="en-US" sz="2000" b="1" dirty="0" smtClean="0">
                <a:latin typeface="Courier New" pitchFamily="49" charset="0"/>
                <a:cs typeface="Courier New" pitchFamily="49" charset="0"/>
              </a:rPr>
              <a:t>radio</a:t>
            </a:r>
            <a:br>
              <a:rPr lang="en-US" sz="2000" b="1" dirty="0" smtClean="0">
                <a:latin typeface="Courier New" pitchFamily="49" charset="0"/>
                <a:cs typeface="Courier New" pitchFamily="49" charset="0"/>
              </a:rPr>
            </a:br>
            <a:r>
              <a:rPr lang="en-US" sz="2000" b="1" dirty="0" smtClean="0">
                <a:latin typeface="Courier New" pitchFamily="49" charset="0"/>
                <a:cs typeface="Courier New" pitchFamily="49" charset="0"/>
              </a:rPr>
              <a:t>reset</a:t>
            </a:r>
            <a:br>
              <a:rPr lang="en-US" sz="2000" b="1" dirty="0" smtClean="0">
                <a:latin typeface="Courier New" pitchFamily="49" charset="0"/>
                <a:cs typeface="Courier New" pitchFamily="49" charset="0"/>
              </a:rPr>
            </a:br>
            <a:r>
              <a:rPr lang="en-US" sz="2000" b="1" dirty="0" smtClean="0">
                <a:latin typeface="Courier New" pitchFamily="49" charset="0"/>
                <a:cs typeface="Courier New" pitchFamily="49" charset="0"/>
              </a:rPr>
              <a:t>submit</a:t>
            </a:r>
            <a:br>
              <a:rPr lang="en-US" sz="2000" b="1" dirty="0" smtClean="0">
                <a:latin typeface="Courier New" pitchFamily="49" charset="0"/>
                <a:cs typeface="Courier New" pitchFamily="49" charset="0"/>
              </a:rPr>
            </a:br>
            <a:r>
              <a:rPr lang="en-US" sz="2000" b="1" dirty="0" smtClean="0">
                <a:latin typeface="Courier New" pitchFamily="49" charset="0"/>
                <a:cs typeface="Courier New" pitchFamily="49" charset="0"/>
              </a:rPr>
              <a:t>text</a:t>
            </a:r>
            <a:endParaRPr lang="en-US" dirty="0" smtClean="0"/>
          </a:p>
        </p:txBody>
      </p:sp>
      <p:sp>
        <p:nvSpPr>
          <p:cNvPr id="5" name="Content Placeholder 4"/>
          <p:cNvSpPr>
            <a:spLocks noGrp="1"/>
          </p:cNvSpPr>
          <p:nvPr>
            <p:ph sz="half" idx="2"/>
          </p:nvPr>
        </p:nvSpPr>
        <p:spPr>
          <a:xfrm>
            <a:off x="3810000" y="2590800"/>
            <a:ext cx="5105400" cy="3962400"/>
          </a:xfrm>
        </p:spPr>
        <p:txBody>
          <a:bodyPr/>
          <a:lstStyle/>
          <a:p>
            <a:r>
              <a:rPr lang="en-US" sz="2000" kern="1200" dirty="0" smtClean="0"/>
              <a:t>Other attributes</a:t>
            </a:r>
          </a:p>
          <a:p>
            <a:pPr lvl="1"/>
            <a:r>
              <a:rPr lang="en-US" sz="2000" b="1" dirty="0" smtClean="0">
                <a:latin typeface="Courier New" pitchFamily="49" charset="0"/>
                <a:cs typeface="Courier New" pitchFamily="49" charset="0"/>
              </a:rPr>
              <a:t>checked</a:t>
            </a:r>
            <a:r>
              <a:rPr lang="en-US" sz="1600" dirty="0" smtClean="0"/>
              <a:t>  ( Used with radio or checkbox type to specify that this is preselected )</a:t>
            </a:r>
          </a:p>
          <a:p>
            <a:pPr lvl="1"/>
            <a:r>
              <a:rPr lang="en-US" sz="2000" b="1" dirty="0" smtClean="0">
                <a:latin typeface="Courier New" pitchFamily="49" charset="0"/>
                <a:cs typeface="Courier New" pitchFamily="49" charset="0"/>
              </a:rPr>
              <a:t>Maxlength</a:t>
            </a:r>
            <a:r>
              <a:rPr lang="en-US" sz="1600" dirty="0" smtClean="0"/>
              <a:t> (maximum number of characters allowed )</a:t>
            </a:r>
          </a:p>
          <a:p>
            <a:pPr lvl="1"/>
            <a:r>
              <a:rPr lang="en-US" sz="2000" b="1" dirty="0" err="1" smtClean="0">
                <a:latin typeface="Courier New" pitchFamily="49" charset="0"/>
                <a:cs typeface="Courier New" pitchFamily="49" charset="0"/>
              </a:rPr>
              <a:t>readonly</a:t>
            </a:r>
            <a:endParaRPr lang="en-US" sz="2000" b="1" dirty="0" smtClean="0">
              <a:latin typeface="Courier New" pitchFamily="49" charset="0"/>
              <a:cs typeface="Courier New" pitchFamily="49" charset="0"/>
            </a:endParaRPr>
          </a:p>
          <a:p>
            <a:pPr lvl="1"/>
            <a:r>
              <a:rPr lang="en-US" sz="2000" b="1" dirty="0" err="1" smtClean="0">
                <a:latin typeface="Courier New" pitchFamily="49" charset="0"/>
                <a:cs typeface="Courier New" pitchFamily="49" charset="0"/>
              </a:rPr>
              <a:t>src</a:t>
            </a:r>
            <a:r>
              <a:rPr lang="en-US" sz="1600" dirty="0" smtClean="0"/>
              <a:t> ( used with image type that specifies URL of the image )</a:t>
            </a:r>
          </a:p>
          <a:p>
            <a:pPr lvl="1"/>
            <a:r>
              <a:rPr lang="en-US" sz="2000" b="1" dirty="0" smtClean="0">
                <a:latin typeface="Courier New" pitchFamily="49" charset="0"/>
                <a:cs typeface="Courier New" pitchFamily="49" charset="0"/>
              </a:rPr>
              <a:t>name</a:t>
            </a:r>
            <a:r>
              <a:rPr lang="en-US" sz="1600" dirty="0" smtClean="0"/>
              <a:t> (specifies name of the element)</a:t>
            </a:r>
          </a:p>
          <a:p>
            <a:pPr lvl="1"/>
            <a:endParaRPr lang="en-US" sz="1600" b="1" dirty="0" smtClean="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BC67F005-AF80-499D-B38C-6BD1DB26FC97}" type="slidenum">
              <a:rPr lang="en-US" smtClean="0"/>
              <a:pPr>
                <a:defRPr/>
              </a:pPr>
              <a:t>23</a:t>
            </a:fld>
            <a:endParaRPr lang="en-US"/>
          </a:p>
        </p:txBody>
      </p:sp>
      <p:sp>
        <p:nvSpPr>
          <p:cNvPr id="6" name="Rectangle 5"/>
          <p:cNvSpPr/>
          <p:nvPr/>
        </p:nvSpPr>
        <p:spPr>
          <a:xfrm>
            <a:off x="228600" y="990600"/>
            <a:ext cx="8915400" cy="1446550"/>
          </a:xfrm>
          <a:prstGeom prst="rect">
            <a:avLst/>
          </a:prstGeom>
        </p:spPr>
        <p:txBody>
          <a:bodyPr wrap="square">
            <a:spAutoFit/>
          </a:bodyPr>
          <a:lstStyle/>
          <a:p>
            <a:pPr marL="342900" indent="-342900" eaLnBrk="0" hangingPunct="0">
              <a:spcBef>
                <a:spcPct val="20000"/>
              </a:spcBef>
              <a:buClr>
                <a:schemeClr val="accent2"/>
              </a:buClr>
              <a:buFont typeface="Wingdings" pitchFamily="2" charset="2"/>
              <a:buChar char="§"/>
            </a:pPr>
            <a:r>
              <a:rPr lang="en-US" sz="2000" dirty="0" smtClean="0">
                <a:solidFill>
                  <a:srgbClr val="5F5F5F"/>
                </a:solidFill>
                <a:latin typeface="+mn-lt"/>
              </a:rPr>
              <a:t>Using the type attributes of this element many different controls can be created.</a:t>
            </a:r>
          </a:p>
          <a:p>
            <a:pPr marL="342900" indent="-342900" eaLnBrk="0" hangingPunct="0">
              <a:spcBef>
                <a:spcPct val="20000"/>
              </a:spcBef>
              <a:buClr>
                <a:schemeClr val="accent2"/>
              </a:buClr>
              <a:buFont typeface="Wingdings" pitchFamily="2" charset="2"/>
              <a:buChar char="§"/>
            </a:pPr>
            <a:r>
              <a:rPr lang="en-US" sz="2000" dirty="0" smtClean="0">
                <a:solidFill>
                  <a:srgbClr val="5F5F5F"/>
                </a:solidFill>
                <a:latin typeface="+mn-lt"/>
              </a:rPr>
              <a:t>align attribute can be used to specify where the control must be placed</a:t>
            </a:r>
          </a:p>
          <a:p>
            <a:pPr marL="342900" indent="-342900" eaLnBrk="0" hangingPunct="0">
              <a:spcBef>
                <a:spcPct val="20000"/>
              </a:spcBef>
              <a:buClr>
                <a:schemeClr val="accent2"/>
              </a:buClr>
              <a:buFont typeface="Wingdings" pitchFamily="2" charset="2"/>
              <a:buChar char="§"/>
            </a:pPr>
            <a:r>
              <a:rPr lang="en-US" sz="2000" dirty="0" smtClean="0">
                <a:solidFill>
                  <a:srgbClr val="5F5F5F"/>
                </a:solidFill>
                <a:latin typeface="+mn-lt"/>
              </a:rPr>
              <a:t>All these are empty tags.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5" name="Slide Number Placeholder 4"/>
          <p:cNvSpPr>
            <a:spLocks noGrp="1"/>
          </p:cNvSpPr>
          <p:nvPr>
            <p:ph type="sldNum" sz="quarter" idx="10"/>
          </p:nvPr>
        </p:nvSpPr>
        <p:spPr/>
        <p:txBody>
          <a:bodyPr/>
          <a:lstStyle/>
          <a:p>
            <a:pPr>
              <a:defRPr/>
            </a:pPr>
            <a:fld id="{FF4EC3AE-030B-49C9-82A8-853753D44986}" type="slidenum">
              <a:rPr lang="en-US" smtClean="0"/>
              <a:pPr>
                <a:defRPr/>
              </a:pPr>
              <a:t>24</a:t>
            </a:fld>
            <a:endParaRPr lang="en-US"/>
          </a:p>
        </p:txBody>
      </p:sp>
      <p:sp>
        <p:nvSpPr>
          <p:cNvPr id="6" name="Rectangle 5"/>
          <p:cNvSpPr/>
          <p:nvPr/>
        </p:nvSpPr>
        <p:spPr>
          <a:xfrm>
            <a:off x="228600" y="948690"/>
            <a:ext cx="7239000" cy="5324535"/>
          </a:xfrm>
          <a:prstGeom prst="rect">
            <a:avLst/>
          </a:prstGeom>
        </p:spPr>
        <p:txBody>
          <a:bodyPr wrap="square">
            <a:spAutoFit/>
          </a:bodyPr>
          <a:lstStyle/>
          <a:p>
            <a:r>
              <a:rPr lang="en-US" sz="2000" b="1" dirty="0" smtClean="0">
                <a:solidFill>
                  <a:srgbClr val="000000"/>
                </a:solidFill>
                <a:latin typeface="Courier New" pitchFamily="49" charset="0"/>
              </a:rPr>
              <a:t>&lt;HTML&gt;&lt;BODY&gt;</a:t>
            </a:r>
          </a:p>
          <a:p>
            <a:r>
              <a:rPr lang="en-US" sz="2000" b="1" dirty="0" smtClean="0">
                <a:solidFill>
                  <a:srgbClr val="000000"/>
                </a:solidFill>
                <a:latin typeface="Courier New" pitchFamily="49" charset="0"/>
              </a:rPr>
              <a:t>&lt;form&gt;</a:t>
            </a:r>
          </a:p>
          <a:p>
            <a:r>
              <a:rPr lang="en-US" sz="2000" b="1" dirty="0" smtClean="0">
                <a:solidFill>
                  <a:srgbClr val="000000"/>
                </a:solidFill>
                <a:latin typeface="Courier New" pitchFamily="49" charset="0"/>
              </a:rPr>
              <a:t>Last name: &lt;input type="text" name="</a:t>
            </a:r>
            <a:r>
              <a:rPr lang="en-US" sz="2000" b="1" dirty="0" err="1" smtClean="0">
                <a:solidFill>
                  <a:srgbClr val="000000"/>
                </a:solidFill>
                <a:latin typeface="Courier New" pitchFamily="49" charset="0"/>
              </a:rPr>
              <a:t>lastname</a:t>
            </a:r>
            <a:r>
              <a:rPr lang="en-US" sz="2000" b="1" dirty="0" smtClean="0">
                <a:solidFill>
                  <a:srgbClr val="000000"/>
                </a:solidFill>
                <a:latin typeface="Courier New" pitchFamily="49" charset="0"/>
              </a:rPr>
              <a:t>" /&gt;&lt;</a:t>
            </a:r>
            <a:r>
              <a:rPr lang="en-US" sz="2000" b="1" dirty="0" err="1" smtClean="0">
                <a:solidFill>
                  <a:srgbClr val="000000"/>
                </a:solidFill>
                <a:latin typeface="Courier New" pitchFamily="49" charset="0"/>
              </a:rPr>
              <a:t>br</a:t>
            </a:r>
            <a:r>
              <a:rPr lang="en-US" sz="2000" b="1" dirty="0" smtClean="0">
                <a:solidFill>
                  <a:srgbClr val="000000"/>
                </a:solidFill>
                <a:latin typeface="Courier New" pitchFamily="49" charset="0"/>
              </a:rPr>
              <a:t> /&gt;</a:t>
            </a:r>
          </a:p>
          <a:p>
            <a:r>
              <a:rPr lang="en-US" sz="2000" b="1" dirty="0" smtClean="0">
                <a:solidFill>
                  <a:srgbClr val="000000"/>
                </a:solidFill>
                <a:latin typeface="Courier New" pitchFamily="49" charset="0"/>
              </a:rPr>
              <a:t>Password: &lt;input type="password" name="</a:t>
            </a:r>
            <a:r>
              <a:rPr lang="en-US" sz="2000" b="1" dirty="0" err="1" smtClean="0">
                <a:solidFill>
                  <a:srgbClr val="000000"/>
                </a:solidFill>
                <a:latin typeface="Courier New" pitchFamily="49" charset="0"/>
              </a:rPr>
              <a:t>pwd</a:t>
            </a:r>
            <a:r>
              <a:rPr lang="en-US" sz="2000" b="1" dirty="0" smtClean="0">
                <a:solidFill>
                  <a:srgbClr val="000000"/>
                </a:solidFill>
                <a:latin typeface="Courier New" pitchFamily="49" charset="0"/>
              </a:rPr>
              <a:t>" /&gt;&lt;</a:t>
            </a:r>
            <a:r>
              <a:rPr lang="en-US" sz="2000" b="1" dirty="0" err="1" smtClean="0">
                <a:solidFill>
                  <a:srgbClr val="000000"/>
                </a:solidFill>
                <a:latin typeface="Courier New" pitchFamily="49" charset="0"/>
              </a:rPr>
              <a:t>br</a:t>
            </a:r>
            <a:r>
              <a:rPr lang="en-US" sz="2000" b="1" dirty="0" smtClean="0">
                <a:solidFill>
                  <a:srgbClr val="000000"/>
                </a:solidFill>
                <a:latin typeface="Courier New" pitchFamily="49" charset="0"/>
              </a:rPr>
              <a:t> /&gt;</a:t>
            </a:r>
          </a:p>
          <a:p>
            <a:r>
              <a:rPr lang="en-US" sz="2000" b="1" dirty="0" smtClean="0">
                <a:solidFill>
                  <a:srgbClr val="000000"/>
                </a:solidFill>
                <a:latin typeface="Courier New" pitchFamily="49" charset="0"/>
              </a:rPr>
              <a:t>Gender:&lt;input type="radio" name="gender" value="male" /&gt; Male</a:t>
            </a:r>
          </a:p>
          <a:p>
            <a:r>
              <a:rPr lang="en-US" sz="2000" b="1" dirty="0" smtClean="0">
                <a:solidFill>
                  <a:srgbClr val="000000"/>
                </a:solidFill>
                <a:latin typeface="Courier New" pitchFamily="49" charset="0"/>
              </a:rPr>
              <a:t> &lt;input type="radio" name="gender" value="female" /&gt; Female&lt;</a:t>
            </a:r>
            <a:r>
              <a:rPr lang="en-US" sz="2000" b="1" dirty="0" err="1" smtClean="0">
                <a:solidFill>
                  <a:srgbClr val="000000"/>
                </a:solidFill>
                <a:latin typeface="Courier New" pitchFamily="49" charset="0"/>
              </a:rPr>
              <a:t>br</a:t>
            </a:r>
            <a:r>
              <a:rPr lang="en-US" sz="2000" b="1" dirty="0" smtClean="0">
                <a:solidFill>
                  <a:srgbClr val="000000"/>
                </a:solidFill>
                <a:latin typeface="Courier New" pitchFamily="49" charset="0"/>
              </a:rPr>
              <a:t> /&gt;</a:t>
            </a:r>
          </a:p>
          <a:p>
            <a:r>
              <a:rPr lang="en-US" sz="2000" b="1" dirty="0" smtClean="0">
                <a:solidFill>
                  <a:srgbClr val="000000"/>
                </a:solidFill>
                <a:latin typeface="Courier New" pitchFamily="49" charset="0"/>
              </a:rPr>
              <a:t>ID:&lt;input type="checkbox" name="</a:t>
            </a:r>
            <a:r>
              <a:rPr lang="en-US" sz="2000" b="1" dirty="0" err="1" smtClean="0">
                <a:solidFill>
                  <a:srgbClr val="000000"/>
                </a:solidFill>
                <a:latin typeface="Courier New" pitchFamily="49" charset="0"/>
              </a:rPr>
              <a:t>rationid</a:t>
            </a:r>
            <a:r>
              <a:rPr lang="en-US" sz="2000" b="1" dirty="0" smtClean="0">
                <a:solidFill>
                  <a:srgbClr val="000000"/>
                </a:solidFill>
                <a:latin typeface="Courier New" pitchFamily="49" charset="0"/>
              </a:rPr>
              <a:t>" /&gt; Ration Card</a:t>
            </a:r>
          </a:p>
          <a:p>
            <a:r>
              <a:rPr lang="en-US" sz="2000" b="1" dirty="0" smtClean="0">
                <a:solidFill>
                  <a:srgbClr val="000000"/>
                </a:solidFill>
                <a:latin typeface="Courier New" pitchFamily="49" charset="0"/>
              </a:rPr>
              <a:t>&lt;input type="checkbox" name="</a:t>
            </a:r>
            <a:r>
              <a:rPr lang="en-US" sz="2000" b="1" dirty="0" err="1" smtClean="0">
                <a:solidFill>
                  <a:srgbClr val="000000"/>
                </a:solidFill>
                <a:latin typeface="Courier New" pitchFamily="49" charset="0"/>
              </a:rPr>
              <a:t>electionid</a:t>
            </a:r>
            <a:r>
              <a:rPr lang="en-US" sz="2000" b="1" dirty="0" smtClean="0">
                <a:solidFill>
                  <a:srgbClr val="000000"/>
                </a:solidFill>
                <a:latin typeface="Courier New" pitchFamily="49" charset="0"/>
              </a:rPr>
              <a:t>"  /&gt;Election card&lt;</a:t>
            </a:r>
            <a:r>
              <a:rPr lang="en-US" sz="2000" b="1" dirty="0" err="1" smtClean="0">
                <a:solidFill>
                  <a:srgbClr val="000000"/>
                </a:solidFill>
                <a:latin typeface="Courier New" pitchFamily="49" charset="0"/>
              </a:rPr>
              <a:t>br</a:t>
            </a:r>
            <a:r>
              <a:rPr lang="en-US" sz="2000" b="1" dirty="0" smtClean="0">
                <a:solidFill>
                  <a:srgbClr val="000000"/>
                </a:solidFill>
                <a:latin typeface="Courier New" pitchFamily="49" charset="0"/>
              </a:rPr>
              <a:t> /&gt;</a:t>
            </a:r>
          </a:p>
          <a:p>
            <a:r>
              <a:rPr lang="en-US" sz="2000" b="1" dirty="0" smtClean="0">
                <a:solidFill>
                  <a:srgbClr val="000000"/>
                </a:solidFill>
                <a:latin typeface="Courier New" pitchFamily="49" charset="0"/>
              </a:rPr>
              <a:t>&lt;input type="submit" value="Submit" /&gt;</a:t>
            </a:r>
          </a:p>
          <a:p>
            <a:r>
              <a:rPr lang="en-US" sz="2000" b="1" dirty="0" smtClean="0">
                <a:solidFill>
                  <a:srgbClr val="000000"/>
                </a:solidFill>
                <a:latin typeface="Courier New" pitchFamily="49" charset="0"/>
              </a:rPr>
              <a:t>&lt;/form&gt;</a:t>
            </a:r>
          </a:p>
          <a:p>
            <a:r>
              <a:rPr lang="en-US" sz="2000" b="1" dirty="0" smtClean="0">
                <a:solidFill>
                  <a:srgbClr val="000000"/>
                </a:solidFill>
                <a:latin typeface="Courier New" pitchFamily="49" charset="0"/>
              </a:rPr>
              <a:t>&lt;/BODY&gt;&lt;/HTML&gt;</a:t>
            </a:r>
          </a:p>
        </p:txBody>
      </p:sp>
      <p:pic>
        <p:nvPicPr>
          <p:cNvPr id="1026" name="Picture 2"/>
          <p:cNvPicPr>
            <a:picLocks noChangeAspect="1" noChangeArrowheads="1"/>
          </p:cNvPicPr>
          <p:nvPr/>
        </p:nvPicPr>
        <p:blipFill>
          <a:blip r:embed="rId2" cstate="print"/>
          <a:srcRect/>
          <a:stretch>
            <a:fillRect/>
          </a:stretch>
        </p:blipFill>
        <p:spPr bwMode="auto">
          <a:xfrm>
            <a:off x="6400800" y="5180190"/>
            <a:ext cx="2362200" cy="1192036"/>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Courier New" pitchFamily="49" charset="0"/>
                <a:cs typeface="Courier New" pitchFamily="49" charset="0"/>
              </a:rPr>
              <a:t>&lt;select&gt; </a:t>
            </a:r>
            <a:r>
              <a:rPr lang="en-US" dirty="0" smtClean="0"/>
              <a:t>and </a:t>
            </a:r>
            <a:r>
              <a:rPr lang="en-US" dirty="0" smtClean="0">
                <a:latin typeface="Courier New" pitchFamily="49" charset="0"/>
                <a:cs typeface="Courier New" pitchFamily="49" charset="0"/>
              </a:rPr>
              <a:t>&lt;textarea&gt; </a:t>
            </a:r>
            <a:endParaRPr lang="en-US" dirty="0"/>
          </a:p>
        </p:txBody>
      </p:sp>
      <p:sp>
        <p:nvSpPr>
          <p:cNvPr id="7" name="Content Placeholder 6"/>
          <p:cNvSpPr>
            <a:spLocks noGrp="1"/>
          </p:cNvSpPr>
          <p:nvPr>
            <p:ph idx="1"/>
          </p:nvPr>
        </p:nvSpPr>
        <p:spPr>
          <a:xfrm>
            <a:off x="76200" y="990600"/>
            <a:ext cx="9067800" cy="5257800"/>
          </a:xfrm>
        </p:spPr>
        <p:txBody>
          <a:bodyPr/>
          <a:lstStyle/>
          <a:p>
            <a:pPr>
              <a:lnSpc>
                <a:spcPct val="100000"/>
              </a:lnSpc>
              <a:spcBef>
                <a:spcPts val="200"/>
              </a:spcBef>
            </a:pPr>
            <a:r>
              <a:rPr lang="en-US" dirty="0" smtClean="0"/>
              <a:t>The </a:t>
            </a:r>
            <a:r>
              <a:rPr lang="en-US" b="1" dirty="0" smtClean="0">
                <a:latin typeface="Courier New" pitchFamily="49" charset="0"/>
                <a:cs typeface="Courier New" pitchFamily="49" charset="0"/>
              </a:rPr>
              <a:t>&lt;select&gt; </a:t>
            </a:r>
            <a:r>
              <a:rPr lang="en-US" dirty="0" smtClean="0"/>
              <a:t>tag is used to create a drop-down list.</a:t>
            </a:r>
          </a:p>
          <a:p>
            <a:pPr eaLnBrk="1" hangingPunct="1">
              <a:lnSpc>
                <a:spcPct val="100000"/>
              </a:lnSpc>
              <a:spcBef>
                <a:spcPts val="200"/>
              </a:spcBef>
            </a:pPr>
            <a:r>
              <a:rPr lang="en-US" dirty="0" smtClean="0"/>
              <a:t>Creating a Combo Box(only one selection at a time</a:t>
            </a:r>
            <a:r>
              <a:rPr lang="en-US" dirty="0" smtClean="0">
                <a:solidFill>
                  <a:schemeClr val="tx1"/>
                </a:solidFill>
              </a:rPr>
              <a:t>)</a:t>
            </a:r>
          </a:p>
          <a:p>
            <a:pPr lvl="1" eaLnBrk="1" hangingPunct="1">
              <a:lnSpc>
                <a:spcPct val="100000"/>
              </a:lnSpc>
              <a:spcBef>
                <a:spcPts val="200"/>
              </a:spcBef>
              <a:buFontTx/>
              <a:buNone/>
            </a:pPr>
            <a:r>
              <a:rPr lang="en-US" sz="2000" b="1" dirty="0" smtClean="0">
                <a:solidFill>
                  <a:schemeClr val="tx1"/>
                </a:solidFill>
                <a:latin typeface="Courier New" pitchFamily="49" charset="0"/>
              </a:rPr>
              <a:t>&lt;select name=“country”&gt;</a:t>
            </a:r>
          </a:p>
          <a:p>
            <a:pPr lvl="1" eaLnBrk="1" hangingPunct="1">
              <a:lnSpc>
                <a:spcPct val="100000"/>
              </a:lnSpc>
              <a:spcBef>
                <a:spcPts val="200"/>
              </a:spcBef>
              <a:buFontTx/>
              <a:buNone/>
            </a:pPr>
            <a:r>
              <a:rPr lang="en-US" sz="2000" b="1" dirty="0" smtClean="0">
                <a:solidFill>
                  <a:schemeClr val="tx1"/>
                </a:solidFill>
                <a:latin typeface="Courier New" pitchFamily="49" charset="0"/>
              </a:rPr>
              <a:t>	&lt;option value="India"&gt; India &lt;/option&gt;</a:t>
            </a:r>
          </a:p>
          <a:p>
            <a:pPr lvl="1" eaLnBrk="1" hangingPunct="1">
              <a:lnSpc>
                <a:spcPct val="100000"/>
              </a:lnSpc>
              <a:spcBef>
                <a:spcPts val="200"/>
              </a:spcBef>
              <a:buFontTx/>
              <a:buNone/>
            </a:pPr>
            <a:r>
              <a:rPr lang="en-US" sz="2000" b="1" dirty="0" smtClean="0">
                <a:solidFill>
                  <a:schemeClr val="tx1"/>
                </a:solidFill>
                <a:latin typeface="Courier New" pitchFamily="49" charset="0"/>
              </a:rPr>
              <a:t>	&lt;option value="China"&gt; China &lt;/option&gt;</a:t>
            </a:r>
          </a:p>
          <a:p>
            <a:pPr lvl="1" eaLnBrk="1" hangingPunct="1">
              <a:lnSpc>
                <a:spcPct val="100000"/>
              </a:lnSpc>
              <a:spcBef>
                <a:spcPts val="200"/>
              </a:spcBef>
              <a:buFontTx/>
              <a:buNone/>
            </a:pPr>
            <a:r>
              <a:rPr lang="en-US" sz="2000" b="1" dirty="0" smtClean="0">
                <a:solidFill>
                  <a:schemeClr val="tx1"/>
                </a:solidFill>
                <a:latin typeface="Courier New" pitchFamily="49" charset="0"/>
              </a:rPr>
              <a:t>&lt;/select&gt;</a:t>
            </a:r>
          </a:p>
          <a:p>
            <a:pPr marL="457200" indent="-457200" eaLnBrk="1" hangingPunct="1">
              <a:lnSpc>
                <a:spcPct val="100000"/>
              </a:lnSpc>
              <a:spcBef>
                <a:spcPts val="200"/>
              </a:spcBef>
            </a:pPr>
            <a:r>
              <a:rPr lang="en-US" dirty="0" smtClean="0"/>
              <a:t>List Box(one/many selection allowed)</a:t>
            </a:r>
          </a:p>
          <a:p>
            <a:pPr eaLnBrk="1" hangingPunct="1">
              <a:lnSpc>
                <a:spcPct val="100000"/>
              </a:lnSpc>
              <a:spcBef>
                <a:spcPts val="200"/>
              </a:spcBef>
              <a:buFontTx/>
              <a:buNone/>
            </a:pPr>
            <a:r>
              <a:rPr lang="en-US" b="1" dirty="0" smtClean="0">
                <a:solidFill>
                  <a:schemeClr val="tx1"/>
                </a:solidFill>
                <a:latin typeface="Courier New" pitchFamily="49" charset="0"/>
              </a:rPr>
              <a:t>&lt;select name=“country” multiple&gt;</a:t>
            </a:r>
          </a:p>
          <a:p>
            <a:pPr eaLnBrk="1" hangingPunct="1">
              <a:lnSpc>
                <a:spcPct val="100000"/>
              </a:lnSpc>
              <a:spcBef>
                <a:spcPts val="200"/>
              </a:spcBef>
              <a:buFontTx/>
              <a:buNone/>
            </a:pPr>
            <a:r>
              <a:rPr lang="en-US" b="1" dirty="0" smtClean="0">
                <a:solidFill>
                  <a:schemeClr val="tx1"/>
                </a:solidFill>
                <a:latin typeface="Courier New" pitchFamily="49" charset="0"/>
              </a:rPr>
              <a:t>	&lt;option value="India"&gt; India &lt;/option&gt;</a:t>
            </a:r>
          </a:p>
          <a:p>
            <a:pPr eaLnBrk="1" hangingPunct="1">
              <a:lnSpc>
                <a:spcPct val="100000"/>
              </a:lnSpc>
              <a:spcBef>
                <a:spcPts val="200"/>
              </a:spcBef>
              <a:buFontTx/>
              <a:buNone/>
            </a:pPr>
            <a:r>
              <a:rPr lang="en-US" b="1" dirty="0" smtClean="0">
                <a:solidFill>
                  <a:schemeClr val="tx1"/>
                </a:solidFill>
                <a:latin typeface="Courier New" pitchFamily="49" charset="0"/>
              </a:rPr>
              <a:t>	&lt;option value="China" selected&gt; China &lt;/option&gt;</a:t>
            </a:r>
          </a:p>
          <a:p>
            <a:pPr eaLnBrk="1" hangingPunct="1">
              <a:lnSpc>
                <a:spcPct val="100000"/>
              </a:lnSpc>
              <a:spcBef>
                <a:spcPts val="200"/>
              </a:spcBef>
              <a:buFontTx/>
              <a:buNone/>
            </a:pPr>
            <a:r>
              <a:rPr lang="en-US" b="1" dirty="0" smtClean="0">
                <a:solidFill>
                  <a:schemeClr val="tx1"/>
                </a:solidFill>
                <a:latin typeface="Courier New" pitchFamily="49" charset="0"/>
              </a:rPr>
              <a:t>&lt;/select&gt;</a:t>
            </a:r>
          </a:p>
          <a:p>
            <a:pPr eaLnBrk="1" hangingPunct="1">
              <a:lnSpc>
                <a:spcPct val="100000"/>
              </a:lnSpc>
              <a:spcBef>
                <a:spcPts val="200"/>
              </a:spcBef>
            </a:pPr>
            <a:r>
              <a:rPr lang="en-US" dirty="0" smtClean="0"/>
              <a:t>The </a:t>
            </a:r>
            <a:r>
              <a:rPr lang="en-US" b="1" dirty="0" smtClean="0">
                <a:latin typeface="Courier New" pitchFamily="49" charset="0"/>
                <a:cs typeface="Courier New" pitchFamily="49" charset="0"/>
              </a:rPr>
              <a:t>&lt;textarea&gt; </a:t>
            </a:r>
            <a:r>
              <a:rPr lang="en-US" dirty="0" smtClean="0"/>
              <a:t>tag defines a multi-line text input control.</a:t>
            </a:r>
          </a:p>
          <a:p>
            <a:pPr lvl="1">
              <a:lnSpc>
                <a:spcPct val="100000"/>
              </a:lnSpc>
              <a:spcBef>
                <a:spcPts val="200"/>
              </a:spcBef>
              <a:buNone/>
            </a:pPr>
            <a:r>
              <a:rPr lang="en-US" sz="2000" b="1" dirty="0" smtClean="0">
                <a:solidFill>
                  <a:schemeClr val="tx1"/>
                </a:solidFill>
                <a:latin typeface="Courier New" pitchFamily="49" charset="0"/>
              </a:rPr>
              <a:t>&lt;textarea rows=“4" cols=“50"&gt;</a:t>
            </a:r>
            <a:r>
              <a:rPr lang="en-US" sz="2000" dirty="0" smtClean="0"/>
              <a:t/>
            </a:r>
            <a:br>
              <a:rPr lang="en-US" sz="2000" dirty="0" smtClean="0"/>
            </a:br>
            <a:r>
              <a:rPr lang="en-US" sz="2000" dirty="0" smtClean="0"/>
              <a:t> </a:t>
            </a:r>
            <a:r>
              <a:rPr lang="en-US" sz="2000" b="1" dirty="0" smtClean="0">
                <a:solidFill>
                  <a:schemeClr val="tx1"/>
                </a:solidFill>
                <a:latin typeface="Courier New" pitchFamily="49" charset="0"/>
              </a:rPr>
              <a:t>The woods are lovely, dark and deep.   </a:t>
            </a:r>
          </a:p>
          <a:p>
            <a:pPr lvl="1">
              <a:lnSpc>
                <a:spcPct val="100000"/>
              </a:lnSpc>
              <a:spcBef>
                <a:spcPts val="200"/>
              </a:spcBef>
              <a:buNone/>
            </a:pPr>
            <a:r>
              <a:rPr lang="en-US" sz="2000" b="1" dirty="0" smtClean="0">
                <a:solidFill>
                  <a:schemeClr val="tx1"/>
                </a:solidFill>
                <a:latin typeface="Courier New" pitchFamily="49" charset="0"/>
              </a:rPr>
              <a:t>But I have promises to keep,   </a:t>
            </a:r>
          </a:p>
          <a:p>
            <a:pPr lvl="1">
              <a:lnSpc>
                <a:spcPct val="100000"/>
              </a:lnSpc>
              <a:spcBef>
                <a:spcPts val="200"/>
              </a:spcBef>
              <a:buNone/>
            </a:pPr>
            <a:r>
              <a:rPr lang="en-US" sz="2000" b="1" dirty="0" smtClean="0">
                <a:solidFill>
                  <a:schemeClr val="tx1"/>
                </a:solidFill>
                <a:latin typeface="Courier New" pitchFamily="49" charset="0"/>
              </a:rPr>
              <a:t>And miles to go before I sleep,   </a:t>
            </a:r>
          </a:p>
          <a:p>
            <a:pPr lvl="1">
              <a:lnSpc>
                <a:spcPct val="100000"/>
              </a:lnSpc>
              <a:spcBef>
                <a:spcPts val="200"/>
              </a:spcBef>
              <a:buNone/>
            </a:pPr>
            <a:r>
              <a:rPr lang="en-US" sz="2000" b="1" dirty="0" smtClean="0">
                <a:solidFill>
                  <a:schemeClr val="tx1"/>
                </a:solidFill>
                <a:latin typeface="Courier New" pitchFamily="49" charset="0"/>
              </a:rPr>
              <a:t>And miles to go before I sleep &lt;/textarea&gt;</a:t>
            </a:r>
          </a:p>
        </p:txBody>
      </p:sp>
      <p:sp>
        <p:nvSpPr>
          <p:cNvPr id="5" name="Slide Number Placeholder 4"/>
          <p:cNvSpPr>
            <a:spLocks noGrp="1"/>
          </p:cNvSpPr>
          <p:nvPr>
            <p:ph type="sldNum" sz="quarter" idx="10"/>
          </p:nvPr>
        </p:nvSpPr>
        <p:spPr/>
        <p:txBody>
          <a:bodyPr/>
          <a:lstStyle/>
          <a:p>
            <a:pPr>
              <a:defRPr/>
            </a:pPr>
            <a:fld id="{FF4EC3AE-030B-49C9-82A8-853753D44986}" type="slidenum">
              <a:rPr lang="en-US" smtClean="0"/>
              <a:pPr>
                <a:defRPr/>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Frames</a:t>
            </a:r>
            <a:endParaRPr lang="en-US" dirty="0"/>
          </a:p>
        </p:txBody>
      </p:sp>
      <p:sp>
        <p:nvSpPr>
          <p:cNvPr id="3" name="Content Placeholder 2"/>
          <p:cNvSpPr>
            <a:spLocks noGrp="1"/>
          </p:cNvSpPr>
          <p:nvPr>
            <p:ph idx="1"/>
          </p:nvPr>
        </p:nvSpPr>
        <p:spPr>
          <a:xfrm>
            <a:off x="304800" y="1066801"/>
            <a:ext cx="8229600" cy="2362200"/>
          </a:xfrm>
        </p:spPr>
        <p:txBody>
          <a:bodyPr/>
          <a:lstStyle/>
          <a:p>
            <a:r>
              <a:rPr lang="en-US" dirty="0" smtClean="0"/>
              <a:t>Frames allows viewing multiple web pages in the same browser window.</a:t>
            </a:r>
          </a:p>
          <a:p>
            <a:r>
              <a:rPr lang="en-US" dirty="0" smtClean="0"/>
              <a:t>Frames can be created rows or columns</a:t>
            </a:r>
          </a:p>
          <a:p>
            <a:r>
              <a:rPr lang="en-US" dirty="0" smtClean="0"/>
              <a:t>The </a:t>
            </a:r>
            <a:r>
              <a:rPr lang="en-US" b="1" dirty="0" smtClean="0">
                <a:latin typeface="Courier New" pitchFamily="49" charset="0"/>
                <a:cs typeface="Courier New" pitchFamily="49" charset="0"/>
              </a:rPr>
              <a:t>&lt;frameset&gt; </a:t>
            </a:r>
            <a:r>
              <a:rPr lang="en-US" dirty="0" smtClean="0"/>
              <a:t>contains  &lt;frame&gt; elements which holds a separate HTML document.</a:t>
            </a:r>
          </a:p>
          <a:p>
            <a:pPr>
              <a:buNone/>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C67F005-AF80-499D-B38C-6BD1DB26FC97}" type="slidenum">
              <a:rPr lang="en-US" smtClean="0"/>
              <a:pPr>
                <a:defRPr/>
              </a:pPr>
              <a:t>26</a:t>
            </a:fld>
            <a:endParaRPr lang="en-US"/>
          </a:p>
        </p:txBody>
      </p:sp>
      <p:sp>
        <p:nvSpPr>
          <p:cNvPr id="5" name="Rectangle 4"/>
          <p:cNvSpPr/>
          <p:nvPr/>
        </p:nvSpPr>
        <p:spPr>
          <a:xfrm>
            <a:off x="381000" y="3581400"/>
            <a:ext cx="8153400" cy="2862322"/>
          </a:xfrm>
          <a:prstGeom prst="rect">
            <a:avLst/>
          </a:prstGeom>
        </p:spPr>
        <p:txBody>
          <a:bodyPr wrap="square">
            <a:spAutoFit/>
          </a:bodyPr>
          <a:lstStyle/>
          <a:p>
            <a:pPr eaLnBrk="1" hangingPunct="1">
              <a:buFontTx/>
              <a:buNone/>
            </a:pPr>
            <a:r>
              <a:rPr lang="en-US" sz="2000" u="sng" dirty="0" smtClean="0"/>
              <a:t>Test1.html</a:t>
            </a:r>
          </a:p>
          <a:p>
            <a:pPr eaLnBrk="1" hangingPunct="1">
              <a:buFontTx/>
              <a:buNone/>
            </a:pPr>
            <a:r>
              <a:rPr lang="en-US" sz="2000" b="1" dirty="0" smtClean="0">
                <a:solidFill>
                  <a:srgbClr val="000000"/>
                </a:solidFill>
                <a:latin typeface="Courier New" pitchFamily="49" charset="0"/>
              </a:rPr>
              <a:t>&lt;html&gt;</a:t>
            </a:r>
          </a:p>
          <a:p>
            <a:pPr eaLnBrk="1" hangingPunct="1">
              <a:buFontTx/>
              <a:buNone/>
            </a:pPr>
            <a:r>
              <a:rPr lang="en-US" sz="2000" b="1" dirty="0" smtClean="0">
                <a:solidFill>
                  <a:srgbClr val="000000"/>
                </a:solidFill>
                <a:latin typeface="Courier New" pitchFamily="49" charset="0"/>
              </a:rPr>
              <a:t>&lt;head&gt;&lt;title&gt; frames&lt;/title&gt;</a:t>
            </a:r>
          </a:p>
          <a:p>
            <a:pPr eaLnBrk="1" hangingPunct="1">
              <a:buFontTx/>
              <a:buNone/>
            </a:pPr>
            <a:r>
              <a:rPr lang="en-US" sz="2000" b="1" dirty="0" smtClean="0">
                <a:solidFill>
                  <a:srgbClr val="000000"/>
                </a:solidFill>
                <a:latin typeface="Courier New" pitchFamily="49" charset="0"/>
              </a:rPr>
              <a:t>&lt;/head&gt;</a:t>
            </a:r>
          </a:p>
          <a:p>
            <a:pPr eaLnBrk="1" hangingPunct="1">
              <a:buFontTx/>
              <a:buNone/>
            </a:pPr>
            <a:r>
              <a:rPr lang="en-US" sz="2000" b="1" dirty="0" smtClean="0">
                <a:solidFill>
                  <a:srgbClr val="000000"/>
                </a:solidFill>
                <a:latin typeface="Courier New" pitchFamily="49" charset="0"/>
              </a:rPr>
              <a:t>&lt;frameset cols="200,*"&gt;</a:t>
            </a:r>
          </a:p>
          <a:p>
            <a:pPr eaLnBrk="1" hangingPunct="1">
              <a:buFontTx/>
              <a:buNone/>
            </a:pPr>
            <a:r>
              <a:rPr lang="en-US" sz="2000" b="1" dirty="0" smtClean="0">
                <a:solidFill>
                  <a:srgbClr val="000000"/>
                </a:solidFill>
                <a:latin typeface="Courier New" pitchFamily="49" charset="0"/>
              </a:rPr>
              <a:t>&lt;frame </a:t>
            </a:r>
            <a:r>
              <a:rPr lang="en-US" sz="2000" b="1" dirty="0" err="1" smtClean="0">
                <a:solidFill>
                  <a:srgbClr val="000000"/>
                </a:solidFill>
                <a:latin typeface="Courier New" pitchFamily="49" charset="0"/>
              </a:rPr>
              <a:t>src</a:t>
            </a:r>
            <a:r>
              <a:rPr lang="en-US" sz="2000" b="1" dirty="0" smtClean="0">
                <a:solidFill>
                  <a:srgbClr val="000000"/>
                </a:solidFill>
                <a:latin typeface="Courier New" pitchFamily="49" charset="0"/>
              </a:rPr>
              <a:t>="nav.html"&gt;</a:t>
            </a:r>
          </a:p>
          <a:p>
            <a:pPr eaLnBrk="1" hangingPunct="1">
              <a:buFontTx/>
              <a:buNone/>
            </a:pPr>
            <a:r>
              <a:rPr lang="en-US" sz="2000" b="1" dirty="0" smtClean="0">
                <a:solidFill>
                  <a:srgbClr val="000000"/>
                </a:solidFill>
                <a:latin typeface="Courier New" pitchFamily="49" charset="0"/>
              </a:rPr>
              <a:t>&lt;frame </a:t>
            </a:r>
            <a:r>
              <a:rPr lang="en-US" sz="2000" b="1" dirty="0" err="1" smtClean="0">
                <a:solidFill>
                  <a:srgbClr val="000000"/>
                </a:solidFill>
                <a:latin typeface="Courier New" pitchFamily="49" charset="0"/>
              </a:rPr>
              <a:t>src</a:t>
            </a:r>
            <a:r>
              <a:rPr lang="en-US" sz="2000" b="1" dirty="0" smtClean="0">
                <a:solidFill>
                  <a:srgbClr val="000000"/>
                </a:solidFill>
                <a:latin typeface="Courier New" pitchFamily="49" charset="0"/>
              </a:rPr>
              <a:t>="body.html"&gt;</a:t>
            </a:r>
          </a:p>
          <a:p>
            <a:pPr eaLnBrk="1" hangingPunct="1">
              <a:buFontTx/>
              <a:buNone/>
            </a:pPr>
            <a:r>
              <a:rPr lang="en-US" sz="2000" b="1" dirty="0" smtClean="0">
                <a:solidFill>
                  <a:srgbClr val="000000"/>
                </a:solidFill>
                <a:latin typeface="Courier New" pitchFamily="49" charset="0"/>
              </a:rPr>
              <a:t>&lt;/frameset&gt;</a:t>
            </a:r>
          </a:p>
          <a:p>
            <a:pPr eaLnBrk="1" hangingPunct="1">
              <a:buFontTx/>
              <a:buNone/>
            </a:pPr>
            <a:r>
              <a:rPr lang="en-US" sz="2000" b="1" dirty="0" smtClean="0">
                <a:solidFill>
                  <a:srgbClr val="000000"/>
                </a:solidFill>
                <a:latin typeface="Courier New" pitchFamily="49" charset="0"/>
              </a:rPr>
              <a:t>&lt;/html&gt;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p:cNvSpPr>
            <a:spLocks noGrp="1"/>
          </p:cNvSpPr>
          <p:nvPr>
            <p:ph idx="1"/>
          </p:nvPr>
        </p:nvSpPr>
        <p:spPr>
          <a:xfrm>
            <a:off x="152400" y="1066800"/>
            <a:ext cx="8229600" cy="5530850"/>
          </a:xfrm>
        </p:spPr>
        <p:txBody>
          <a:bodyPr/>
          <a:lstStyle/>
          <a:p>
            <a:pPr eaLnBrk="1" hangingPunct="1"/>
            <a:r>
              <a:rPr lang="en-US" dirty="0" smtClean="0"/>
              <a:t>nav.html</a:t>
            </a:r>
          </a:p>
          <a:p>
            <a:pPr eaLnBrk="1" hangingPunct="1">
              <a:spcBef>
                <a:spcPct val="0"/>
              </a:spcBef>
              <a:buNone/>
            </a:pPr>
            <a:r>
              <a:rPr lang="en-US" b="1" dirty="0" smtClean="0">
                <a:solidFill>
                  <a:srgbClr val="000000"/>
                </a:solidFill>
                <a:latin typeface="Courier New" pitchFamily="49" charset="0"/>
              </a:rPr>
              <a:t>&lt;</a:t>
            </a:r>
            <a:r>
              <a:rPr lang="en-US" b="1" kern="1200" dirty="0" smtClean="0">
                <a:solidFill>
                  <a:srgbClr val="000000"/>
                </a:solidFill>
                <a:latin typeface="Courier New" pitchFamily="49" charset="0"/>
              </a:rPr>
              <a:t>html&gt;</a:t>
            </a:r>
          </a:p>
          <a:p>
            <a:pPr eaLnBrk="1" hangingPunct="1">
              <a:spcBef>
                <a:spcPct val="0"/>
              </a:spcBef>
              <a:buNone/>
            </a:pPr>
            <a:r>
              <a:rPr lang="en-US" b="1" kern="1200" dirty="0" smtClean="0">
                <a:solidFill>
                  <a:srgbClr val="000000"/>
                </a:solidFill>
                <a:latin typeface="Courier New" pitchFamily="49" charset="0"/>
              </a:rPr>
              <a:t>&lt;body&gt;&lt;form&gt;</a:t>
            </a:r>
          </a:p>
          <a:p>
            <a:pPr eaLnBrk="1" hangingPunct="1">
              <a:spcBef>
                <a:spcPct val="0"/>
              </a:spcBef>
              <a:buNone/>
            </a:pPr>
            <a:r>
              <a:rPr lang="en-US" b="1" kern="1200" dirty="0" smtClean="0">
                <a:solidFill>
                  <a:srgbClr val="000000"/>
                </a:solidFill>
                <a:latin typeface="Courier New" pitchFamily="49" charset="0"/>
              </a:rPr>
              <a:t>&lt;input type=button value="happy“&gt;</a:t>
            </a:r>
            <a:r>
              <a:rPr lang="en-US" b="1" kern="1200" dirty="0" err="1" smtClean="0">
                <a:solidFill>
                  <a:srgbClr val="000000"/>
                </a:solidFill>
                <a:latin typeface="Courier New" pitchFamily="49" charset="0"/>
              </a:rPr>
              <a:t>br</a:t>
            </a:r>
            <a:r>
              <a:rPr lang="en-US" b="1" kern="1200" dirty="0" smtClean="0">
                <a:solidFill>
                  <a:srgbClr val="000000"/>
                </a:solidFill>
                <a:latin typeface="Courier New" pitchFamily="49" charset="0"/>
              </a:rPr>
              <a:t>&gt;&lt;</a:t>
            </a:r>
            <a:r>
              <a:rPr lang="en-US" b="1" kern="1200" dirty="0" err="1" smtClean="0">
                <a:solidFill>
                  <a:srgbClr val="000000"/>
                </a:solidFill>
                <a:latin typeface="Courier New" pitchFamily="49" charset="0"/>
              </a:rPr>
              <a:t>br</a:t>
            </a:r>
            <a:r>
              <a:rPr lang="en-US" b="1" kern="1200" dirty="0" smtClean="0">
                <a:solidFill>
                  <a:srgbClr val="000000"/>
                </a:solidFill>
                <a:latin typeface="Courier New" pitchFamily="49" charset="0"/>
              </a:rPr>
              <a:t>&gt;</a:t>
            </a:r>
          </a:p>
          <a:p>
            <a:pPr eaLnBrk="1" hangingPunct="1">
              <a:spcBef>
                <a:spcPct val="0"/>
              </a:spcBef>
              <a:buNone/>
            </a:pPr>
            <a:r>
              <a:rPr lang="en-US" b="1" kern="1200" dirty="0" smtClean="0">
                <a:solidFill>
                  <a:srgbClr val="000000"/>
                </a:solidFill>
                <a:latin typeface="Courier New" pitchFamily="49" charset="0"/>
              </a:rPr>
              <a:t>&lt;input type=button value="afraid"&gt;&lt;</a:t>
            </a:r>
            <a:r>
              <a:rPr lang="en-US" b="1" kern="1200" dirty="0" err="1" smtClean="0">
                <a:solidFill>
                  <a:srgbClr val="000000"/>
                </a:solidFill>
                <a:latin typeface="Courier New" pitchFamily="49" charset="0"/>
              </a:rPr>
              <a:t>br</a:t>
            </a:r>
            <a:r>
              <a:rPr lang="en-US" b="1" kern="1200" dirty="0" smtClean="0">
                <a:solidFill>
                  <a:srgbClr val="000000"/>
                </a:solidFill>
                <a:latin typeface="Courier New" pitchFamily="49" charset="0"/>
              </a:rPr>
              <a:t>&gt;&lt;</a:t>
            </a:r>
            <a:r>
              <a:rPr lang="en-US" b="1" kern="1200" dirty="0" err="1" smtClean="0">
                <a:solidFill>
                  <a:srgbClr val="000000"/>
                </a:solidFill>
                <a:latin typeface="Courier New" pitchFamily="49" charset="0"/>
              </a:rPr>
              <a:t>br</a:t>
            </a:r>
            <a:r>
              <a:rPr lang="en-US" b="1" kern="1200" dirty="0" smtClean="0">
                <a:solidFill>
                  <a:srgbClr val="000000"/>
                </a:solidFill>
                <a:latin typeface="Courier New" pitchFamily="49" charset="0"/>
              </a:rPr>
              <a:t>&gt;</a:t>
            </a:r>
          </a:p>
          <a:p>
            <a:pPr eaLnBrk="1" hangingPunct="1">
              <a:spcBef>
                <a:spcPct val="0"/>
              </a:spcBef>
              <a:buNone/>
            </a:pPr>
            <a:r>
              <a:rPr lang="en-US" b="1" kern="1200" dirty="0" smtClean="0">
                <a:solidFill>
                  <a:srgbClr val="000000"/>
                </a:solidFill>
                <a:latin typeface="Courier New" pitchFamily="49" charset="0"/>
              </a:rPr>
              <a:t>&lt;input type=button value="wink“&gt;</a:t>
            </a:r>
          </a:p>
          <a:p>
            <a:pPr eaLnBrk="1" hangingPunct="1">
              <a:spcBef>
                <a:spcPct val="0"/>
              </a:spcBef>
              <a:buNone/>
            </a:pPr>
            <a:r>
              <a:rPr lang="en-US" b="1" kern="1200" dirty="0" smtClean="0">
                <a:solidFill>
                  <a:srgbClr val="000000"/>
                </a:solidFill>
                <a:latin typeface="Courier New" pitchFamily="49" charset="0"/>
              </a:rPr>
              <a:t>&lt;/form&gt; &lt;/body&gt;&lt;/html&gt;</a:t>
            </a:r>
          </a:p>
          <a:p>
            <a:pPr eaLnBrk="1" hangingPunct="1">
              <a:spcBef>
                <a:spcPct val="0"/>
              </a:spcBef>
            </a:pPr>
            <a:r>
              <a:rPr lang="en-US" dirty="0" smtClean="0"/>
              <a:t>body.html</a:t>
            </a:r>
          </a:p>
          <a:p>
            <a:pPr eaLnBrk="1" hangingPunct="1">
              <a:spcBef>
                <a:spcPct val="0"/>
              </a:spcBef>
              <a:buNone/>
            </a:pPr>
            <a:r>
              <a:rPr lang="en-US" b="1" dirty="0" smtClean="0">
                <a:solidFill>
                  <a:srgbClr val="000000"/>
                </a:solidFill>
                <a:latin typeface="Courier New" pitchFamily="49" charset="0"/>
              </a:rPr>
              <a:t>&lt;html&gt;</a:t>
            </a:r>
          </a:p>
          <a:p>
            <a:pPr eaLnBrk="1" hangingPunct="1">
              <a:spcBef>
                <a:spcPct val="0"/>
              </a:spcBef>
              <a:buNone/>
            </a:pPr>
            <a:r>
              <a:rPr lang="en-US" b="1" dirty="0" smtClean="0">
                <a:solidFill>
                  <a:srgbClr val="000000"/>
                </a:solidFill>
                <a:latin typeface="Courier New" pitchFamily="49" charset="0"/>
              </a:rPr>
              <a:t>&lt;body&gt;</a:t>
            </a:r>
          </a:p>
          <a:p>
            <a:pPr eaLnBrk="1" hangingPunct="1">
              <a:spcBef>
                <a:spcPct val="0"/>
              </a:spcBef>
              <a:buNone/>
            </a:pPr>
            <a:r>
              <a:rPr lang="en-US" b="1" dirty="0" smtClean="0">
                <a:solidFill>
                  <a:srgbClr val="000000"/>
                </a:solidFill>
                <a:latin typeface="Courier New" pitchFamily="49" charset="0"/>
              </a:rPr>
              <a:t>Hello world</a:t>
            </a:r>
          </a:p>
          <a:p>
            <a:pPr eaLnBrk="1" hangingPunct="1">
              <a:spcBef>
                <a:spcPct val="0"/>
              </a:spcBef>
              <a:buNone/>
            </a:pPr>
            <a:r>
              <a:rPr lang="en-US" b="1" dirty="0" smtClean="0">
                <a:solidFill>
                  <a:srgbClr val="000000"/>
                </a:solidFill>
                <a:latin typeface="Courier New" pitchFamily="49" charset="0"/>
              </a:rPr>
              <a:t>&lt;/body&gt;</a:t>
            </a:r>
          </a:p>
          <a:p>
            <a:pPr eaLnBrk="1" hangingPunct="1">
              <a:spcBef>
                <a:spcPct val="0"/>
              </a:spcBef>
              <a:buNone/>
            </a:pPr>
            <a:r>
              <a:rPr lang="en-US" b="1" dirty="0" smtClean="0">
                <a:solidFill>
                  <a:srgbClr val="000000"/>
                </a:solidFill>
                <a:latin typeface="Courier New" pitchFamily="49" charset="0"/>
              </a:rPr>
              <a:t>&lt;/html&gt;</a:t>
            </a:r>
          </a:p>
        </p:txBody>
      </p:sp>
      <p:pic>
        <p:nvPicPr>
          <p:cNvPr id="2050" name="Picture 2"/>
          <p:cNvPicPr>
            <a:picLocks noChangeAspect="1" noChangeArrowheads="1"/>
          </p:cNvPicPr>
          <p:nvPr/>
        </p:nvPicPr>
        <p:blipFill>
          <a:blip r:embed="rId2" cstate="print"/>
          <a:srcRect/>
          <a:stretch>
            <a:fillRect/>
          </a:stretch>
        </p:blipFill>
        <p:spPr bwMode="auto">
          <a:xfrm>
            <a:off x="3936474" y="4572000"/>
            <a:ext cx="4474101"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CSS?</a:t>
            </a:r>
            <a:endParaRPr lang="en-US" dirty="0"/>
          </a:p>
        </p:txBody>
      </p:sp>
      <p:sp>
        <p:nvSpPr>
          <p:cNvPr id="3" name="Content Placeholder 2"/>
          <p:cNvSpPr>
            <a:spLocks noGrp="1"/>
          </p:cNvSpPr>
          <p:nvPr>
            <p:ph idx="1"/>
          </p:nvPr>
        </p:nvSpPr>
        <p:spPr/>
        <p:txBody>
          <a:bodyPr/>
          <a:lstStyle/>
          <a:p>
            <a:r>
              <a:rPr lang="en-US" dirty="0" smtClean="0"/>
              <a:t>Cascading Style Sheets are used to display HTML elements</a:t>
            </a:r>
          </a:p>
          <a:p>
            <a:r>
              <a:rPr lang="en-US" dirty="0" smtClean="0"/>
              <a:t>Styles were added to HTML 4.0</a:t>
            </a:r>
          </a:p>
          <a:p>
            <a:r>
              <a:rPr lang="en-US" dirty="0" smtClean="0"/>
              <a:t>Style can be specified in two ways</a:t>
            </a:r>
          </a:p>
          <a:p>
            <a:pPr lvl="1"/>
            <a:r>
              <a:rPr lang="en-US" sz="2000" dirty="0" smtClean="0">
                <a:ea typeface="+mn-ea"/>
                <a:cs typeface="+mn-cs"/>
              </a:rPr>
              <a:t>Using </a:t>
            </a:r>
            <a:r>
              <a:rPr lang="en-US" sz="2000" b="1" dirty="0" smtClean="0">
                <a:latin typeface="Courier New" pitchFamily="49" charset="0"/>
                <a:ea typeface="+mn-ea"/>
                <a:cs typeface="Courier New" pitchFamily="49" charset="0"/>
              </a:rPr>
              <a:t>style</a:t>
            </a:r>
            <a:r>
              <a:rPr lang="en-US" sz="2000" dirty="0" smtClean="0">
                <a:ea typeface="+mn-ea"/>
                <a:cs typeface="+mn-cs"/>
              </a:rPr>
              <a:t> tag with html element</a:t>
            </a:r>
          </a:p>
          <a:p>
            <a:pPr lvl="1"/>
            <a:r>
              <a:rPr lang="en-US" sz="2000" dirty="0" smtClean="0">
                <a:ea typeface="+mn-ea"/>
                <a:cs typeface="+mn-cs"/>
              </a:rPr>
              <a:t>External Style Sheets are stored in CSS files</a:t>
            </a:r>
          </a:p>
          <a:p>
            <a:endParaRPr lang="en-US" dirty="0"/>
          </a:p>
        </p:txBody>
      </p:sp>
      <p:sp>
        <p:nvSpPr>
          <p:cNvPr id="4" name="Slide Number Placeholder 3"/>
          <p:cNvSpPr>
            <a:spLocks noGrp="1"/>
          </p:cNvSpPr>
          <p:nvPr>
            <p:ph type="sldNum" sz="quarter" idx="10"/>
          </p:nvPr>
        </p:nvSpPr>
        <p:spPr/>
        <p:txBody>
          <a:bodyPr/>
          <a:lstStyle/>
          <a:p>
            <a:pPr>
              <a:defRPr/>
            </a:pPr>
            <a:fld id="{BC67F005-AF80-499D-B38C-6BD1DB26FC97}" type="slidenum">
              <a:rPr lang="en-US" smtClean="0"/>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ChangeArrowheads="1"/>
          </p:cNvSpPr>
          <p:nvPr/>
        </p:nvSpPr>
        <p:spPr bwMode="auto">
          <a:xfrm>
            <a:off x="381000" y="0"/>
            <a:ext cx="7772400" cy="865188"/>
          </a:xfrm>
          <a:prstGeom prst="rect">
            <a:avLst/>
          </a:prstGeom>
          <a:noFill/>
          <a:ln w="9525">
            <a:noFill/>
            <a:miter lim="800000"/>
            <a:headEnd/>
            <a:tailEnd/>
          </a:ln>
        </p:spPr>
        <p:txBody>
          <a:bodyPr anchor="ctr"/>
          <a:lstStyle/>
          <a:p>
            <a:r>
              <a:rPr lang="en-IN" sz="3200" b="1" dirty="0">
                <a:solidFill>
                  <a:schemeClr val="bg1"/>
                </a:solidFill>
                <a:latin typeface="+mj-lt"/>
                <a:ea typeface="+mj-ea"/>
                <a:cs typeface="+mj-cs"/>
              </a:rPr>
              <a:t>Steps for developing CSS</a:t>
            </a:r>
          </a:p>
        </p:txBody>
      </p:sp>
      <p:sp>
        <p:nvSpPr>
          <p:cNvPr id="5123" name="Rectangle 5"/>
          <p:cNvSpPr>
            <a:spLocks noGrp="1" noChangeArrowheads="1"/>
          </p:cNvSpPr>
          <p:nvPr>
            <p:ph type="body" idx="1"/>
          </p:nvPr>
        </p:nvSpPr>
        <p:spPr>
          <a:xfrm>
            <a:off x="323850" y="1268413"/>
            <a:ext cx="8424863" cy="5256212"/>
          </a:xfrm>
        </p:spPr>
        <p:txBody>
          <a:bodyPr/>
          <a:lstStyle/>
          <a:p>
            <a:pPr eaLnBrk="1" hangingPunct="1"/>
            <a:r>
              <a:rPr lang="en-US" dirty="0" smtClean="0"/>
              <a:t>Select desired element you want to style. The element that you select is called selector.</a:t>
            </a:r>
          </a:p>
          <a:p>
            <a:pPr eaLnBrk="1" hangingPunct="1"/>
            <a:r>
              <a:rPr lang="en-US" dirty="0" smtClean="0"/>
              <a:t>Specify the property you want to style and state the value and append it with a semicolon. These are called declarations.</a:t>
            </a:r>
          </a:p>
          <a:p>
            <a:pPr eaLnBrk="1" hangingPunct="1"/>
            <a:r>
              <a:rPr lang="en-US" dirty="0" smtClean="0"/>
              <a:t>Place all the styles in between braces.</a:t>
            </a:r>
          </a:p>
          <a:p>
            <a:pPr eaLnBrk="1" hangingPunct="1">
              <a:buNone/>
            </a:pPr>
            <a:r>
              <a:rPr lang="en-US" dirty="0" smtClean="0"/>
              <a:t>	</a:t>
            </a:r>
            <a:r>
              <a:rPr lang="en-US" b="1" kern="1200" dirty="0" smtClean="0">
                <a:solidFill>
                  <a:srgbClr val="000000"/>
                </a:solidFill>
                <a:latin typeface="Courier New" pitchFamily="49" charset="0"/>
              </a:rPr>
              <a:t>/*This is a </a:t>
            </a:r>
            <a:r>
              <a:rPr lang="en-US" b="1" kern="1200" dirty="0" err="1" smtClean="0">
                <a:solidFill>
                  <a:srgbClr val="000000"/>
                </a:solidFill>
                <a:latin typeface="Courier New" pitchFamily="49" charset="0"/>
              </a:rPr>
              <a:t>css</a:t>
            </a:r>
            <a:r>
              <a:rPr lang="en-US" b="1" kern="1200" dirty="0" smtClean="0">
                <a:solidFill>
                  <a:srgbClr val="000000"/>
                </a:solidFill>
                <a:latin typeface="Courier New" pitchFamily="49" charset="0"/>
              </a:rPr>
              <a:t> comment*/</a:t>
            </a:r>
          </a:p>
          <a:p>
            <a:pPr eaLnBrk="1" hangingPunct="1">
              <a:buNone/>
            </a:pPr>
            <a:r>
              <a:rPr lang="en-US" b="1" kern="1200" dirty="0" smtClean="0">
                <a:solidFill>
                  <a:srgbClr val="000000"/>
                </a:solidFill>
                <a:latin typeface="Courier New" pitchFamily="49" charset="0"/>
              </a:rPr>
              <a:t>	p</a:t>
            </a:r>
          </a:p>
          <a:p>
            <a:pPr eaLnBrk="1" hangingPunct="1">
              <a:buFontTx/>
              <a:buNone/>
            </a:pPr>
            <a:r>
              <a:rPr lang="en-US" b="1" kern="1200" dirty="0" smtClean="0">
                <a:solidFill>
                  <a:srgbClr val="000000"/>
                </a:solidFill>
                <a:latin typeface="Courier New" pitchFamily="49" charset="0"/>
              </a:rPr>
              <a:t>	{</a:t>
            </a:r>
          </a:p>
          <a:p>
            <a:pPr eaLnBrk="1" hangingPunct="1">
              <a:buFontTx/>
              <a:buNone/>
            </a:pPr>
            <a:r>
              <a:rPr lang="en-US" b="1" kern="1200" dirty="0" smtClean="0">
                <a:solidFill>
                  <a:srgbClr val="000000"/>
                </a:solidFill>
                <a:latin typeface="Courier New" pitchFamily="49" charset="0"/>
              </a:rPr>
              <a:t>	background-color : red ; </a:t>
            </a:r>
          </a:p>
          <a:p>
            <a:pPr eaLnBrk="1" hangingPunct="1">
              <a:buFontTx/>
              <a:buNone/>
            </a:pPr>
            <a:r>
              <a:rPr lang="en-US" b="1" kern="1200" dirty="0" smtClean="0">
                <a:solidFill>
                  <a:srgbClr val="000000"/>
                </a:solidFill>
                <a:latin typeface="Courier New" pitchFamily="49" charset="0"/>
              </a:rPr>
              <a:t>	text-</a:t>
            </a:r>
            <a:r>
              <a:rPr lang="en-US" b="1" kern="1200" dirty="0" err="1" smtClean="0">
                <a:solidFill>
                  <a:srgbClr val="000000"/>
                </a:solidFill>
                <a:latin typeface="Courier New" pitchFamily="49" charset="0"/>
              </a:rPr>
              <a:t>align:center</a:t>
            </a:r>
            <a:r>
              <a:rPr lang="en-US" b="1" kern="1200" dirty="0" smtClean="0">
                <a:solidFill>
                  <a:srgbClr val="000000"/>
                </a:solidFill>
                <a:latin typeface="Courier New" pitchFamily="49" charset="0"/>
              </a:rPr>
              <a:t>;</a:t>
            </a:r>
          </a:p>
          <a:p>
            <a:pPr eaLnBrk="1" hangingPunct="1">
              <a:buFontTx/>
              <a:buNone/>
            </a:pPr>
            <a:r>
              <a:rPr lang="en-US" b="1" kern="1200" dirty="0" smtClean="0">
                <a:solidFill>
                  <a:srgbClr val="000000"/>
                </a:solidFill>
                <a:latin typeface="Courier New" pitchFamily="49" charset="0"/>
              </a:rPr>
              <a:t>	}</a:t>
            </a:r>
          </a:p>
          <a:p>
            <a:pPr eaLnBrk="1" hangingPunct="1">
              <a:buFontTx/>
              <a:buNone/>
            </a:pPr>
            <a:r>
              <a:rPr lang="en-US" dirty="0" smtClean="0"/>
              <a:t>				</a:t>
            </a:r>
          </a:p>
        </p:txBody>
      </p:sp>
      <p:sp>
        <p:nvSpPr>
          <p:cNvPr id="4" name="Rectangle 3"/>
          <p:cNvSpPr/>
          <p:nvPr/>
        </p:nvSpPr>
        <p:spPr>
          <a:xfrm>
            <a:off x="2895600" y="4114800"/>
            <a:ext cx="992579" cy="369332"/>
          </a:xfrm>
          <a:prstGeom prst="rect">
            <a:avLst/>
          </a:prstGeom>
        </p:spPr>
        <p:txBody>
          <a:bodyPr wrap="none">
            <a:spAutoFit/>
          </a:bodyPr>
          <a:lstStyle/>
          <a:p>
            <a:r>
              <a:rPr lang="en-US" dirty="0" smtClean="0">
                <a:solidFill>
                  <a:schemeClr val="accent6"/>
                </a:solidFill>
              </a:rPr>
              <a:t>selector</a:t>
            </a:r>
          </a:p>
        </p:txBody>
      </p:sp>
      <p:sp>
        <p:nvSpPr>
          <p:cNvPr id="5" name="Rectangle 4"/>
          <p:cNvSpPr/>
          <p:nvPr/>
        </p:nvSpPr>
        <p:spPr>
          <a:xfrm>
            <a:off x="4724400" y="5410200"/>
            <a:ext cx="1992853" cy="369332"/>
          </a:xfrm>
          <a:prstGeom prst="rect">
            <a:avLst/>
          </a:prstGeom>
        </p:spPr>
        <p:txBody>
          <a:bodyPr wrap="none">
            <a:spAutoFit/>
          </a:bodyPr>
          <a:lstStyle/>
          <a:p>
            <a:r>
              <a:rPr lang="en-US" dirty="0" smtClean="0">
                <a:solidFill>
                  <a:schemeClr val="accent6"/>
                </a:solidFill>
              </a:rPr>
              <a:t>declarations/rules</a:t>
            </a:r>
            <a:endParaRPr lang="en-US" dirty="0">
              <a:solidFill>
                <a:schemeClr val="accent6"/>
              </a:solidFill>
            </a:endParaRPr>
          </a:p>
        </p:txBody>
      </p:sp>
      <p:cxnSp>
        <p:nvCxnSpPr>
          <p:cNvPr id="9" name="Straight Arrow Connector 8"/>
          <p:cNvCxnSpPr/>
          <p:nvPr/>
        </p:nvCxnSpPr>
        <p:spPr>
          <a:xfrm>
            <a:off x="990600" y="4343400"/>
            <a:ext cx="1752600"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Right Brace 10"/>
          <p:cNvSpPr/>
          <p:nvPr/>
        </p:nvSpPr>
        <p:spPr>
          <a:xfrm>
            <a:off x="4419600" y="4953000"/>
            <a:ext cx="228600" cy="12954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0"/>
            <a:ext cx="8229600" cy="1020763"/>
          </a:xfrm>
        </p:spPr>
        <p:txBody>
          <a:bodyPr/>
          <a:lstStyle/>
          <a:p>
            <a:r>
              <a:rPr lang="en-US" dirty="0" smtClean="0"/>
              <a:t>HTML Versions</a:t>
            </a:r>
          </a:p>
        </p:txBody>
      </p:sp>
      <p:sp>
        <p:nvSpPr>
          <p:cNvPr id="6147" name="Content Placeholder 2"/>
          <p:cNvSpPr>
            <a:spLocks noGrp="1"/>
          </p:cNvSpPr>
          <p:nvPr>
            <p:ph idx="1"/>
          </p:nvPr>
        </p:nvSpPr>
        <p:spPr>
          <a:xfrm>
            <a:off x="76200" y="1116013"/>
            <a:ext cx="8950325" cy="5589587"/>
          </a:xfrm>
        </p:spPr>
        <p:txBody>
          <a:bodyPr/>
          <a:lstStyle/>
          <a:p>
            <a:r>
              <a:rPr lang="en-US" dirty="0" smtClean="0"/>
              <a:t>HTML 2.0</a:t>
            </a:r>
          </a:p>
          <a:p>
            <a:pPr lvl="1"/>
            <a:r>
              <a:rPr lang="en-US" sz="2000" dirty="0" smtClean="0"/>
              <a:t>HTML 2.0 was developed by the Internet Engineering Task Force HTML Working Group in 1996.</a:t>
            </a:r>
          </a:p>
          <a:p>
            <a:r>
              <a:rPr lang="en-US" dirty="0" smtClean="0"/>
              <a:t>HTML 3.2</a:t>
            </a:r>
          </a:p>
          <a:p>
            <a:r>
              <a:rPr lang="en-US" dirty="0" smtClean="0"/>
              <a:t>HTML 4.0</a:t>
            </a:r>
          </a:p>
          <a:p>
            <a:r>
              <a:rPr lang="en-US" dirty="0" smtClean="0"/>
              <a:t>HTML 4.01</a:t>
            </a:r>
          </a:p>
          <a:p>
            <a:pPr lvl="1"/>
            <a:r>
              <a:rPr lang="en-US" sz="2000" dirty="0" smtClean="0"/>
              <a:t>HTML 4.01 was released as a W3C Recommendation 24. December 1999.</a:t>
            </a:r>
          </a:p>
          <a:p>
            <a:pPr lvl="1"/>
            <a:r>
              <a:rPr lang="en-US" sz="2000" dirty="0" smtClean="0"/>
              <a:t>HTML 4.01 is a minor update of corrections and bug fixes in HTML 4.0.</a:t>
            </a:r>
          </a:p>
          <a:p>
            <a:pPr lvl="1"/>
            <a:r>
              <a:rPr lang="en-US" sz="2000" dirty="0" smtClean="0"/>
              <a:t>W3C will not continue to develop HTML. Future W3C work will be focusing on XHTML.</a:t>
            </a:r>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0"/>
            <a:ext cx="7848600" cy="720725"/>
          </a:xfrm>
        </p:spPr>
        <p:txBody>
          <a:bodyPr/>
          <a:lstStyle/>
          <a:p>
            <a:pPr eaLnBrk="1" hangingPunct="1"/>
            <a:r>
              <a:rPr lang="en-US" dirty="0" smtClean="0"/>
              <a:t>Example :Using CSS in the HTML</a:t>
            </a:r>
          </a:p>
        </p:txBody>
      </p:sp>
      <p:sp>
        <p:nvSpPr>
          <p:cNvPr id="6147" name="Rectangle 3"/>
          <p:cNvSpPr>
            <a:spLocks noGrp="1" noChangeArrowheads="1"/>
          </p:cNvSpPr>
          <p:nvPr>
            <p:ph type="body" idx="1"/>
          </p:nvPr>
        </p:nvSpPr>
        <p:spPr>
          <a:xfrm>
            <a:off x="457200" y="1066800"/>
            <a:ext cx="8208963" cy="4940300"/>
          </a:xfrm>
        </p:spPr>
        <p:txBody>
          <a:bodyPr/>
          <a:lstStyle/>
          <a:p>
            <a:pPr eaLnBrk="1" hangingPunct="1">
              <a:lnSpc>
                <a:spcPct val="90000"/>
              </a:lnSpc>
              <a:buFontTx/>
              <a:buNone/>
            </a:pPr>
            <a:r>
              <a:rPr lang="en-US" dirty="0" smtClean="0"/>
              <a:t>This example uses style attribute to set the style of &lt;p&gt; tag</a:t>
            </a:r>
          </a:p>
          <a:p>
            <a:pPr eaLnBrk="1" hangingPunct="1">
              <a:lnSpc>
                <a:spcPct val="90000"/>
              </a:lnSpc>
              <a:buFontTx/>
              <a:buNone/>
            </a:pPr>
            <a:endParaRPr lang="en-US" dirty="0" smtClean="0"/>
          </a:p>
          <a:p>
            <a:pPr eaLnBrk="1" hangingPunct="1">
              <a:lnSpc>
                <a:spcPct val="90000"/>
              </a:lnSpc>
              <a:buFontTx/>
              <a:buNone/>
            </a:pPr>
            <a:r>
              <a:rPr lang="en-US" b="1" kern="1200" dirty="0" smtClean="0">
                <a:solidFill>
                  <a:srgbClr val="000000"/>
                </a:solidFill>
                <a:latin typeface="Courier New" pitchFamily="49" charset="0"/>
              </a:rPr>
              <a:t>&lt;html&gt;</a:t>
            </a:r>
          </a:p>
          <a:p>
            <a:pPr eaLnBrk="1" hangingPunct="1">
              <a:lnSpc>
                <a:spcPct val="90000"/>
              </a:lnSpc>
              <a:buFontTx/>
              <a:buNone/>
            </a:pPr>
            <a:r>
              <a:rPr lang="en-US" b="1" kern="1200" dirty="0" smtClean="0">
                <a:solidFill>
                  <a:srgbClr val="000000"/>
                </a:solidFill>
                <a:latin typeface="Courier New" pitchFamily="49" charset="0"/>
              </a:rPr>
              <a:t>&lt;head&gt;</a:t>
            </a:r>
          </a:p>
          <a:p>
            <a:pPr eaLnBrk="1" hangingPunct="1">
              <a:lnSpc>
                <a:spcPct val="90000"/>
              </a:lnSpc>
              <a:buFontTx/>
              <a:buNone/>
            </a:pPr>
            <a:r>
              <a:rPr lang="en-US" b="1" kern="1200" dirty="0" smtClean="0">
                <a:solidFill>
                  <a:srgbClr val="000000"/>
                </a:solidFill>
                <a:latin typeface="Courier New" pitchFamily="49" charset="0"/>
              </a:rPr>
              <a:t>&lt;title&gt;CSS Example&lt;/title&gt;</a:t>
            </a:r>
          </a:p>
          <a:p>
            <a:pPr eaLnBrk="1" hangingPunct="1">
              <a:lnSpc>
                <a:spcPct val="90000"/>
              </a:lnSpc>
              <a:buFontTx/>
              <a:buNone/>
            </a:pPr>
            <a:r>
              <a:rPr lang="en-US" b="1" kern="1200" dirty="0" smtClean="0">
                <a:solidFill>
                  <a:srgbClr val="000000"/>
                </a:solidFill>
                <a:latin typeface="Courier New" pitchFamily="49" charset="0"/>
              </a:rPr>
              <a:t>&lt;style type="text/</a:t>
            </a:r>
            <a:r>
              <a:rPr lang="en-US" b="1" kern="1200" dirty="0" err="1" smtClean="0">
                <a:solidFill>
                  <a:srgbClr val="000000"/>
                </a:solidFill>
                <a:latin typeface="Courier New" pitchFamily="49" charset="0"/>
              </a:rPr>
              <a:t>css</a:t>
            </a:r>
            <a:r>
              <a:rPr lang="en-US" b="1" kern="1200" dirty="0" smtClean="0">
                <a:solidFill>
                  <a:srgbClr val="000000"/>
                </a:solidFill>
                <a:latin typeface="Courier New" pitchFamily="49" charset="0"/>
              </a:rPr>
              <a:t>"&gt;</a:t>
            </a:r>
          </a:p>
          <a:p>
            <a:pPr eaLnBrk="1" hangingPunct="1">
              <a:lnSpc>
                <a:spcPct val="90000"/>
              </a:lnSpc>
              <a:buFontTx/>
              <a:buNone/>
            </a:pPr>
            <a:r>
              <a:rPr lang="en-US" b="1" kern="1200" dirty="0" smtClean="0">
                <a:solidFill>
                  <a:srgbClr val="000000"/>
                </a:solidFill>
                <a:latin typeface="Courier New" pitchFamily="49" charset="0"/>
              </a:rPr>
              <a:t>p{ background-color : yellow; </a:t>
            </a:r>
          </a:p>
          <a:p>
            <a:pPr eaLnBrk="1" hangingPunct="1">
              <a:lnSpc>
                <a:spcPct val="90000"/>
              </a:lnSpc>
              <a:buFontTx/>
              <a:buNone/>
            </a:pPr>
            <a:r>
              <a:rPr lang="en-US" b="1" kern="1200" dirty="0" smtClean="0">
                <a:solidFill>
                  <a:srgbClr val="000000"/>
                </a:solidFill>
                <a:latin typeface="Courier New" pitchFamily="49" charset="0"/>
              </a:rPr>
              <a:t>  text-</a:t>
            </a:r>
            <a:r>
              <a:rPr lang="en-US" b="1" kern="1200" dirty="0" err="1" smtClean="0">
                <a:solidFill>
                  <a:srgbClr val="000000"/>
                </a:solidFill>
                <a:latin typeface="Courier New" pitchFamily="49" charset="0"/>
              </a:rPr>
              <a:t>align:center</a:t>
            </a:r>
            <a:r>
              <a:rPr lang="en-US" b="1" kern="1200" dirty="0" smtClean="0">
                <a:solidFill>
                  <a:srgbClr val="000000"/>
                </a:solidFill>
                <a:latin typeface="Courier New" pitchFamily="49" charset="0"/>
              </a:rPr>
              <a:t>;</a:t>
            </a:r>
          </a:p>
          <a:p>
            <a:pPr eaLnBrk="1" hangingPunct="1">
              <a:lnSpc>
                <a:spcPct val="90000"/>
              </a:lnSpc>
              <a:buFontTx/>
              <a:buNone/>
            </a:pPr>
            <a:r>
              <a:rPr lang="en-US" b="1" kern="1200" dirty="0" smtClean="0">
                <a:solidFill>
                  <a:srgbClr val="000000"/>
                </a:solidFill>
                <a:latin typeface="Courier New" pitchFamily="49" charset="0"/>
              </a:rPr>
              <a:t> }</a:t>
            </a:r>
          </a:p>
          <a:p>
            <a:pPr eaLnBrk="1" hangingPunct="1">
              <a:lnSpc>
                <a:spcPct val="90000"/>
              </a:lnSpc>
              <a:buFontTx/>
              <a:buNone/>
            </a:pPr>
            <a:r>
              <a:rPr lang="en-US" b="1" kern="1200" dirty="0" smtClean="0">
                <a:solidFill>
                  <a:srgbClr val="000000"/>
                </a:solidFill>
                <a:latin typeface="Courier New" pitchFamily="49" charset="0"/>
              </a:rPr>
              <a:t>&lt;/style&gt;</a:t>
            </a:r>
          </a:p>
          <a:p>
            <a:pPr eaLnBrk="1" hangingPunct="1">
              <a:lnSpc>
                <a:spcPct val="90000"/>
              </a:lnSpc>
              <a:buFontTx/>
              <a:buNone/>
            </a:pPr>
            <a:r>
              <a:rPr lang="en-US" b="1" kern="1200" dirty="0" smtClean="0">
                <a:solidFill>
                  <a:srgbClr val="000000"/>
                </a:solidFill>
                <a:latin typeface="Courier New" pitchFamily="49" charset="0"/>
              </a:rPr>
              <a:t>&lt;/head&gt;</a:t>
            </a:r>
          </a:p>
          <a:p>
            <a:pPr eaLnBrk="1" hangingPunct="1">
              <a:lnSpc>
                <a:spcPct val="90000"/>
              </a:lnSpc>
              <a:buFontTx/>
              <a:buNone/>
            </a:pPr>
            <a:r>
              <a:rPr lang="en-US" b="1" kern="1200" dirty="0" smtClean="0">
                <a:solidFill>
                  <a:srgbClr val="000000"/>
                </a:solidFill>
                <a:latin typeface="Courier New" pitchFamily="49" charset="0"/>
              </a:rPr>
              <a:t>&lt;body&gt;</a:t>
            </a:r>
          </a:p>
          <a:p>
            <a:pPr eaLnBrk="1" hangingPunct="1">
              <a:lnSpc>
                <a:spcPct val="90000"/>
              </a:lnSpc>
              <a:buFontTx/>
              <a:buNone/>
            </a:pPr>
            <a:r>
              <a:rPr lang="en-US" b="1" kern="1200" dirty="0" smtClean="0">
                <a:solidFill>
                  <a:srgbClr val="000000"/>
                </a:solidFill>
                <a:latin typeface="Courier New" pitchFamily="49" charset="0"/>
              </a:rPr>
              <a:t> &lt;p&gt;Hello  World&lt;/p&gt;  </a:t>
            </a:r>
          </a:p>
          <a:p>
            <a:pPr eaLnBrk="1" hangingPunct="1">
              <a:lnSpc>
                <a:spcPct val="90000"/>
              </a:lnSpc>
              <a:buFontTx/>
              <a:buNone/>
            </a:pPr>
            <a:r>
              <a:rPr lang="en-US" b="1" kern="1200" dirty="0" smtClean="0">
                <a:solidFill>
                  <a:srgbClr val="000000"/>
                </a:solidFill>
                <a:latin typeface="Courier New" pitchFamily="49" charset="0"/>
              </a:rPr>
              <a:t>&lt;/body&gt;&lt;/html&gt;</a:t>
            </a:r>
          </a:p>
        </p:txBody>
      </p:sp>
      <p:pic>
        <p:nvPicPr>
          <p:cNvPr id="1026" name="Picture 2"/>
          <p:cNvPicPr>
            <a:picLocks noChangeAspect="1" noChangeArrowheads="1"/>
          </p:cNvPicPr>
          <p:nvPr/>
        </p:nvPicPr>
        <p:blipFill>
          <a:blip r:embed="rId3" cstate="print"/>
          <a:srcRect/>
          <a:stretch>
            <a:fillRect/>
          </a:stretch>
        </p:blipFill>
        <p:spPr bwMode="auto">
          <a:xfrm>
            <a:off x="3124200" y="5943600"/>
            <a:ext cx="5748338" cy="42738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Properties for text</a:t>
            </a:r>
            <a:endParaRPr lang="en-US" dirty="0"/>
          </a:p>
        </p:txBody>
      </p:sp>
      <p:sp>
        <p:nvSpPr>
          <p:cNvPr id="3" name="Content Placeholder 2"/>
          <p:cNvSpPr>
            <a:spLocks noGrp="1"/>
          </p:cNvSpPr>
          <p:nvPr>
            <p:ph idx="1"/>
          </p:nvPr>
        </p:nvSpPr>
        <p:spPr>
          <a:xfrm>
            <a:off x="228600" y="1066800"/>
            <a:ext cx="8686800" cy="5638800"/>
          </a:xfrm>
        </p:spPr>
        <p:txBody>
          <a:bodyPr/>
          <a:lstStyle/>
          <a:p>
            <a:pPr>
              <a:lnSpc>
                <a:spcPct val="100000"/>
              </a:lnSpc>
              <a:spcBef>
                <a:spcPts val="500"/>
              </a:spcBef>
            </a:pPr>
            <a:r>
              <a:rPr lang="en-US" b="1" dirty="0" smtClean="0">
                <a:latin typeface="Courier New" pitchFamily="49" charset="0"/>
                <a:ea typeface="+mn-ea"/>
                <a:cs typeface="Courier New" pitchFamily="49" charset="0"/>
              </a:rPr>
              <a:t>text-align</a:t>
            </a:r>
          </a:p>
          <a:p>
            <a:pPr lvl="1">
              <a:lnSpc>
                <a:spcPct val="100000"/>
              </a:lnSpc>
              <a:spcBef>
                <a:spcPts val="500"/>
              </a:spcBef>
            </a:pPr>
            <a:r>
              <a:rPr lang="en-US" sz="2000" dirty="0" smtClean="0"/>
              <a:t>values: </a:t>
            </a:r>
            <a:r>
              <a:rPr lang="en-US" sz="2000" b="1" dirty="0" smtClean="0">
                <a:latin typeface="Courier New" pitchFamily="49" charset="0"/>
                <a:ea typeface="+mn-ea"/>
                <a:cs typeface="Courier New" pitchFamily="49" charset="0"/>
              </a:rPr>
              <a:t>center</a:t>
            </a:r>
            <a:r>
              <a:rPr lang="en-US" sz="2000" dirty="0" smtClean="0"/>
              <a:t>, </a:t>
            </a:r>
            <a:r>
              <a:rPr lang="en-US" sz="2000" b="1" dirty="0" smtClean="0">
                <a:latin typeface="Courier New" pitchFamily="49" charset="0"/>
                <a:cs typeface="Courier New" pitchFamily="49" charset="0"/>
              </a:rPr>
              <a:t>left, justify</a:t>
            </a:r>
            <a:endParaRPr lang="en-US" sz="2000" b="1" dirty="0" smtClean="0">
              <a:latin typeface="Courier New" pitchFamily="49" charset="0"/>
              <a:ea typeface="+mn-ea"/>
              <a:cs typeface="Courier New" pitchFamily="49" charset="0"/>
            </a:endParaRPr>
          </a:p>
          <a:p>
            <a:pPr>
              <a:lnSpc>
                <a:spcPct val="100000"/>
              </a:lnSpc>
              <a:spcBef>
                <a:spcPts val="500"/>
              </a:spcBef>
            </a:pPr>
            <a:r>
              <a:rPr lang="en-US" b="1" dirty="0" smtClean="0">
                <a:latin typeface="Courier New" pitchFamily="49" charset="0"/>
                <a:ea typeface="+mn-ea"/>
                <a:cs typeface="Courier New" pitchFamily="49" charset="0"/>
              </a:rPr>
              <a:t>color</a:t>
            </a:r>
          </a:p>
          <a:p>
            <a:pPr lvl="1">
              <a:lnSpc>
                <a:spcPct val="100000"/>
              </a:lnSpc>
              <a:spcBef>
                <a:spcPts val="500"/>
              </a:spcBef>
            </a:pPr>
            <a:r>
              <a:rPr lang="en-US" sz="2000" dirty="0" smtClean="0"/>
              <a:t>In general wherever we have color, it can have HEX value (#ff0000),an RGB value (</a:t>
            </a:r>
            <a:r>
              <a:rPr lang="en-US" sz="2000" dirty="0" err="1" smtClean="0"/>
              <a:t>rgb</a:t>
            </a:r>
            <a:r>
              <a:rPr lang="en-US" sz="2000" dirty="0" smtClean="0"/>
              <a:t>(255,0,0) or a color name (red)</a:t>
            </a:r>
            <a:endParaRPr lang="en-US" sz="2000" b="1" dirty="0" smtClean="0">
              <a:latin typeface="Courier New" pitchFamily="49" charset="0"/>
              <a:ea typeface="+mn-ea"/>
              <a:cs typeface="Courier New" pitchFamily="49" charset="0"/>
            </a:endParaRPr>
          </a:p>
          <a:p>
            <a:pPr>
              <a:lnSpc>
                <a:spcPct val="100000"/>
              </a:lnSpc>
              <a:spcBef>
                <a:spcPts val="500"/>
              </a:spcBef>
            </a:pPr>
            <a:r>
              <a:rPr lang="en-US" b="1" dirty="0" smtClean="0">
                <a:latin typeface="Courier New" pitchFamily="49" charset="0"/>
                <a:ea typeface="+mn-ea"/>
                <a:cs typeface="Courier New" pitchFamily="49" charset="0"/>
              </a:rPr>
              <a:t>text-decoration</a:t>
            </a:r>
          </a:p>
          <a:p>
            <a:pPr lvl="1">
              <a:lnSpc>
                <a:spcPct val="100000"/>
              </a:lnSpc>
              <a:spcBef>
                <a:spcPts val="500"/>
              </a:spcBef>
            </a:pPr>
            <a:r>
              <a:rPr lang="en-US" sz="2000" dirty="0" smtClean="0"/>
              <a:t>values</a:t>
            </a:r>
            <a:r>
              <a:rPr lang="en-US" sz="2000" b="1" dirty="0" smtClean="0">
                <a:latin typeface="Courier New" pitchFamily="49" charset="0"/>
                <a:ea typeface="+mn-ea"/>
                <a:cs typeface="Courier New" pitchFamily="49" charset="0"/>
              </a:rPr>
              <a:t>: </a:t>
            </a:r>
            <a:r>
              <a:rPr lang="en-US" sz="2000" b="1" dirty="0" err="1" smtClean="0">
                <a:latin typeface="Courier New" pitchFamily="49" charset="0"/>
                <a:cs typeface="Courier New" pitchFamily="49" charset="0"/>
              </a:rPr>
              <a:t>overline</a:t>
            </a:r>
            <a:r>
              <a:rPr lang="en-US" sz="2000" b="1" dirty="0" smtClean="0">
                <a:latin typeface="Courier New" pitchFamily="49" charset="0"/>
                <a:cs typeface="Courier New" pitchFamily="49" charset="0"/>
              </a:rPr>
              <a:t>, </a:t>
            </a:r>
            <a:r>
              <a:rPr lang="en-US" sz="2000" b="1" dirty="0" smtClean="0">
                <a:latin typeface="Courier New" pitchFamily="49" charset="0"/>
                <a:ea typeface="+mn-ea"/>
                <a:cs typeface="Courier New" pitchFamily="49" charset="0"/>
              </a:rPr>
              <a:t>line-through, underline, blink, none</a:t>
            </a:r>
          </a:p>
          <a:p>
            <a:pPr>
              <a:lnSpc>
                <a:spcPct val="100000"/>
              </a:lnSpc>
              <a:spcBef>
                <a:spcPts val="500"/>
              </a:spcBef>
            </a:pPr>
            <a:r>
              <a:rPr lang="en-US" b="1" dirty="0" smtClean="0">
                <a:latin typeface="Courier New" pitchFamily="49" charset="0"/>
                <a:ea typeface="+mn-ea"/>
                <a:cs typeface="Courier New" pitchFamily="49" charset="0"/>
              </a:rPr>
              <a:t>text-transform</a:t>
            </a:r>
          </a:p>
          <a:p>
            <a:pPr lvl="1">
              <a:lnSpc>
                <a:spcPct val="100000"/>
              </a:lnSpc>
              <a:spcBef>
                <a:spcPts val="500"/>
              </a:spcBef>
            </a:pPr>
            <a:r>
              <a:rPr lang="en-US" sz="2000" b="1" dirty="0" smtClean="0">
                <a:latin typeface="Courier New" pitchFamily="49" charset="0"/>
                <a:ea typeface="+mn-ea"/>
                <a:cs typeface="Courier New" pitchFamily="49" charset="0"/>
              </a:rPr>
              <a:t>p{text-</a:t>
            </a:r>
            <a:r>
              <a:rPr lang="en-US" sz="2000" b="1" dirty="0" err="1" smtClean="0">
                <a:latin typeface="Courier New" pitchFamily="49" charset="0"/>
                <a:ea typeface="+mn-ea"/>
                <a:cs typeface="Courier New" pitchFamily="49" charset="0"/>
              </a:rPr>
              <a:t>transform:capitalize</a:t>
            </a:r>
            <a:r>
              <a:rPr lang="en-US" sz="2000" b="1" dirty="0" smtClean="0">
                <a:latin typeface="Courier New" pitchFamily="49" charset="0"/>
                <a:ea typeface="+mn-ea"/>
                <a:cs typeface="Courier New" pitchFamily="49" charset="0"/>
              </a:rPr>
              <a:t>;}</a:t>
            </a:r>
          </a:p>
          <a:p>
            <a:pPr lvl="1">
              <a:lnSpc>
                <a:spcPct val="100000"/>
              </a:lnSpc>
              <a:spcBef>
                <a:spcPts val="500"/>
              </a:spcBef>
            </a:pPr>
            <a:r>
              <a:rPr lang="en-US" sz="2000" b="1" dirty="0" smtClean="0">
                <a:latin typeface="Courier New" pitchFamily="49" charset="0"/>
                <a:ea typeface="+mn-ea"/>
                <a:cs typeface="Courier New" pitchFamily="49" charset="0"/>
              </a:rPr>
              <a:t>uppercase, lowercase,</a:t>
            </a:r>
            <a:r>
              <a:rPr lang="en-US" b="1" dirty="0" smtClean="0">
                <a:latin typeface="Courier New" pitchFamily="49" charset="0"/>
                <a:cs typeface="Courier New" pitchFamily="49" charset="0"/>
              </a:rPr>
              <a:t> </a:t>
            </a:r>
            <a:r>
              <a:rPr lang="en-US" sz="2000" b="1" dirty="0" smtClean="0">
                <a:latin typeface="Courier New" pitchFamily="49" charset="0"/>
                <a:cs typeface="Courier New" pitchFamily="49" charset="0"/>
              </a:rPr>
              <a:t>capitalize</a:t>
            </a:r>
          </a:p>
          <a:p>
            <a:pPr>
              <a:lnSpc>
                <a:spcPct val="100000"/>
              </a:lnSpc>
              <a:spcBef>
                <a:spcPts val="500"/>
              </a:spcBef>
            </a:pPr>
            <a:r>
              <a:rPr lang="en-US" b="1" dirty="0" smtClean="0">
                <a:latin typeface="Courier New" pitchFamily="49" charset="0"/>
                <a:ea typeface="+mn-ea"/>
                <a:cs typeface="Courier New" pitchFamily="49" charset="0"/>
              </a:rPr>
              <a:t>text-indent</a:t>
            </a:r>
          </a:p>
          <a:p>
            <a:pPr>
              <a:lnSpc>
                <a:spcPct val="100000"/>
              </a:lnSpc>
              <a:spcBef>
                <a:spcPts val="500"/>
              </a:spcBef>
              <a:buNone/>
            </a:pPr>
            <a:r>
              <a:rPr lang="en-US" dirty="0" smtClean="0"/>
              <a:t>Example:</a:t>
            </a:r>
          </a:p>
          <a:p>
            <a:pPr marL="342900" lvl="1" indent="-342900">
              <a:lnSpc>
                <a:spcPct val="100000"/>
              </a:lnSpc>
              <a:spcBef>
                <a:spcPts val="500"/>
              </a:spcBef>
              <a:buNone/>
            </a:pPr>
            <a:r>
              <a:rPr lang="en-US" sz="2000" b="1" dirty="0" smtClean="0">
                <a:latin typeface="Courier New" pitchFamily="49" charset="0"/>
                <a:cs typeface="Courier New" pitchFamily="49" charset="0"/>
              </a:rPr>
              <a:t>h1 {text-</a:t>
            </a:r>
            <a:r>
              <a:rPr lang="en-US" sz="2000" b="1" dirty="0" err="1" smtClean="0">
                <a:latin typeface="Courier New" pitchFamily="49" charset="0"/>
                <a:cs typeface="Courier New" pitchFamily="49" charset="0"/>
              </a:rPr>
              <a:t>align:center</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color:blue</a:t>
            </a:r>
            <a:r>
              <a:rPr lang="en-US" sz="2000" b="1" dirty="0" smtClean="0">
                <a:latin typeface="Courier New" pitchFamily="49" charset="0"/>
                <a:cs typeface="Courier New" pitchFamily="49" charset="0"/>
              </a:rPr>
              <a:t>; text-</a:t>
            </a:r>
            <a:r>
              <a:rPr lang="en-US" sz="2000" b="1" dirty="0" err="1" smtClean="0">
                <a:latin typeface="Courier New" pitchFamily="49" charset="0"/>
                <a:cs typeface="Courier New" pitchFamily="49" charset="0"/>
              </a:rPr>
              <a:t>decoration:overline</a:t>
            </a:r>
            <a:r>
              <a:rPr lang="en-US" sz="2000" b="1" dirty="0" smtClean="0">
                <a:latin typeface="Courier New" pitchFamily="49" charset="0"/>
                <a:cs typeface="Courier New" pitchFamily="49" charset="0"/>
              </a:rPr>
              <a:t>; text-indent:50px;}</a:t>
            </a:r>
          </a:p>
        </p:txBody>
      </p:sp>
      <p:sp>
        <p:nvSpPr>
          <p:cNvPr id="4" name="Slide Number Placeholder 3"/>
          <p:cNvSpPr>
            <a:spLocks noGrp="1"/>
          </p:cNvSpPr>
          <p:nvPr>
            <p:ph type="sldNum" sz="quarter" idx="10"/>
          </p:nvPr>
        </p:nvSpPr>
        <p:spPr/>
        <p:txBody>
          <a:bodyPr/>
          <a:lstStyle/>
          <a:p>
            <a:pPr>
              <a:defRPr/>
            </a:pPr>
            <a:fld id="{BC67F005-AF80-499D-B38C-6BD1DB26FC97}" type="slidenum">
              <a:rPr lang="en-US" smtClean="0"/>
              <a:pPr>
                <a:defRPr/>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Properties for font</a:t>
            </a:r>
            <a:endParaRPr lang="en-US" dirty="0"/>
          </a:p>
        </p:txBody>
      </p:sp>
      <p:sp>
        <p:nvSpPr>
          <p:cNvPr id="3" name="Content Placeholder 2"/>
          <p:cNvSpPr>
            <a:spLocks noGrp="1"/>
          </p:cNvSpPr>
          <p:nvPr>
            <p:ph idx="1"/>
          </p:nvPr>
        </p:nvSpPr>
        <p:spPr/>
        <p:txBody>
          <a:bodyPr/>
          <a:lstStyle/>
          <a:p>
            <a:r>
              <a:rPr lang="en-US" b="1" dirty="0" smtClean="0">
                <a:latin typeface="Courier New" pitchFamily="49" charset="0"/>
                <a:cs typeface="Courier New" pitchFamily="49" charset="0"/>
              </a:rPr>
              <a:t>font-family</a:t>
            </a:r>
          </a:p>
          <a:p>
            <a:r>
              <a:rPr lang="en-US" b="1" dirty="0" smtClean="0">
                <a:latin typeface="Courier New" pitchFamily="49" charset="0"/>
                <a:cs typeface="Courier New" pitchFamily="49" charset="0"/>
              </a:rPr>
              <a:t>font-style</a:t>
            </a:r>
          </a:p>
          <a:p>
            <a:pPr lvl="1"/>
            <a:r>
              <a:rPr lang="en-US" sz="2000" dirty="0" smtClean="0">
                <a:ea typeface="+mn-ea"/>
                <a:cs typeface="+mn-cs"/>
              </a:rPr>
              <a:t>Values</a:t>
            </a:r>
            <a:r>
              <a:rPr lang="en-US" sz="2000" b="1" dirty="0" smtClean="0">
                <a:latin typeface="Courier New" pitchFamily="49" charset="0"/>
                <a:cs typeface="Courier New" pitchFamily="49" charset="0"/>
              </a:rPr>
              <a:t>: </a:t>
            </a:r>
            <a:r>
              <a:rPr lang="en-US" sz="2000" b="1" dirty="0" smtClean="0">
                <a:latin typeface="Courier New" pitchFamily="49" charset="0"/>
                <a:ea typeface="+mn-ea"/>
                <a:cs typeface="Courier New" pitchFamily="49" charset="0"/>
              </a:rPr>
              <a:t>normal, italic, oblique</a:t>
            </a:r>
          </a:p>
          <a:p>
            <a:r>
              <a:rPr lang="en-US" b="1" dirty="0" smtClean="0">
                <a:latin typeface="Courier New" pitchFamily="49" charset="0"/>
                <a:cs typeface="Courier New" pitchFamily="49" charset="0"/>
              </a:rPr>
              <a:t>font-size</a:t>
            </a:r>
          </a:p>
          <a:p>
            <a:pPr>
              <a:buNone/>
            </a:pPr>
            <a:r>
              <a:rPr lang="en-US" dirty="0" smtClean="0"/>
              <a:t>Example:</a:t>
            </a:r>
          </a:p>
          <a:p>
            <a:r>
              <a:rPr lang="en-US" b="1" dirty="0" smtClean="0">
                <a:latin typeface="Courier New" pitchFamily="49" charset="0"/>
                <a:cs typeface="Courier New" pitchFamily="49" charset="0"/>
              </a:rPr>
              <a:t>p{font-family:"Times New Roman", </a:t>
            </a:r>
            <a:r>
              <a:rPr lang="en-IN" b="1" dirty="0" err="1" smtClean="0">
                <a:latin typeface="Courier New" pitchFamily="49" charset="0"/>
                <a:cs typeface="Courier New" pitchFamily="49" charset="0"/>
              </a:rPr>
              <a:t>verdana</a:t>
            </a:r>
            <a:r>
              <a:rPr lang="en-IN" b="1" dirty="0" smtClean="0">
                <a:latin typeface="Courier New" pitchFamily="49" charset="0"/>
                <a:cs typeface="Courier New" pitchFamily="49" charset="0"/>
              </a:rPr>
              <a:t>, </a:t>
            </a:r>
            <a:r>
              <a:rPr lang="en-IN" b="1" dirty="0" err="1" smtClean="0">
                <a:latin typeface="Courier New" pitchFamily="49" charset="0"/>
                <a:cs typeface="Courier New" pitchFamily="49" charset="0"/>
              </a:rPr>
              <a:t>geneva</a:t>
            </a:r>
            <a:r>
              <a:rPr lang="en-IN" b="1" dirty="0" smtClean="0">
                <a:latin typeface="Courier New" pitchFamily="49" charset="0"/>
                <a:cs typeface="Courier New" pitchFamily="49" charset="0"/>
              </a:rPr>
              <a:t>;</a:t>
            </a:r>
          </a:p>
          <a:p>
            <a:pPr>
              <a:buNone/>
            </a:pPr>
            <a:r>
              <a:rPr lang="en-US" b="1" dirty="0" smtClean="0">
                <a:latin typeface="Courier New" pitchFamily="49" charset="0"/>
                <a:cs typeface="Courier New" pitchFamily="49" charset="0"/>
              </a:rPr>
              <a:t> 		font-</a:t>
            </a:r>
            <a:r>
              <a:rPr lang="en-US" b="1" dirty="0" err="1" smtClean="0">
                <a:latin typeface="Courier New" pitchFamily="49" charset="0"/>
                <a:cs typeface="Courier New" pitchFamily="49" charset="0"/>
              </a:rPr>
              <a:t>style:italic</a:t>
            </a:r>
            <a:r>
              <a:rPr lang="en-US" b="1" dirty="0" smtClean="0">
                <a:latin typeface="Courier New" pitchFamily="49" charset="0"/>
                <a:cs typeface="Courier New" pitchFamily="49" charset="0"/>
              </a:rPr>
              <a:t>; font-size:12px;}</a:t>
            </a:r>
            <a:r>
              <a:rPr lang="en-US" dirty="0" smtClean="0"/>
              <a:t/>
            </a:r>
            <a:br>
              <a:rPr lang="en-US" dirty="0" smtClean="0"/>
            </a:br>
            <a:endParaRPr lang="en-US" b="1" dirty="0" smtClean="0">
              <a:latin typeface="Courier New" pitchFamily="49" charset="0"/>
              <a:cs typeface="Courier New" pitchFamily="49" charset="0"/>
            </a:endParaRPr>
          </a:p>
          <a:p>
            <a:pPr>
              <a:buNone/>
            </a:pP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pPr>
              <a:defRPr/>
            </a:pPr>
            <a:fld id="{BC67F005-AF80-499D-B38C-6BD1DB26FC97}" type="slidenum">
              <a:rPr lang="en-US" smtClean="0"/>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Properties for background</a:t>
            </a:r>
            <a:endParaRPr lang="en-US" dirty="0"/>
          </a:p>
        </p:txBody>
      </p:sp>
      <p:sp>
        <p:nvSpPr>
          <p:cNvPr id="3" name="Content Placeholder 2"/>
          <p:cNvSpPr>
            <a:spLocks noGrp="1"/>
          </p:cNvSpPr>
          <p:nvPr>
            <p:ph idx="1"/>
          </p:nvPr>
        </p:nvSpPr>
        <p:spPr>
          <a:xfrm>
            <a:off x="381000" y="1219200"/>
            <a:ext cx="8458200" cy="4343400"/>
          </a:xfrm>
        </p:spPr>
        <p:txBody>
          <a:bodyPr/>
          <a:lstStyle/>
          <a:p>
            <a:r>
              <a:rPr lang="en-US" b="1" dirty="0" smtClean="0">
                <a:latin typeface="Courier New" pitchFamily="49" charset="0"/>
                <a:cs typeface="Courier New" pitchFamily="49" charset="0"/>
              </a:rPr>
              <a:t>background-color</a:t>
            </a:r>
          </a:p>
          <a:p>
            <a:r>
              <a:rPr lang="en-US" b="1" dirty="0" smtClean="0">
                <a:latin typeface="Courier New" pitchFamily="49" charset="0"/>
                <a:cs typeface="Courier New" pitchFamily="49" charset="0"/>
              </a:rPr>
              <a:t>background-image</a:t>
            </a:r>
          </a:p>
          <a:p>
            <a:pPr lvl="1"/>
            <a:r>
              <a:rPr lang="en-US" sz="2000" b="1" dirty="0" smtClean="0">
                <a:latin typeface="Courier New" pitchFamily="49" charset="0"/>
                <a:cs typeface="Courier New" pitchFamily="49" charset="0"/>
              </a:rPr>
              <a:t>body {background-</a:t>
            </a:r>
            <a:r>
              <a:rPr lang="en-US" sz="2000" b="1" dirty="0" err="1" smtClean="0">
                <a:latin typeface="Courier New" pitchFamily="49" charset="0"/>
                <a:cs typeface="Courier New" pitchFamily="49" charset="0"/>
              </a:rPr>
              <a:t>image:url</a:t>
            </a:r>
            <a:r>
              <a:rPr lang="en-US" sz="2000" b="1" dirty="0" smtClean="0">
                <a:latin typeface="Courier New" pitchFamily="49" charset="0"/>
                <a:cs typeface="Courier New" pitchFamily="49" charset="0"/>
              </a:rPr>
              <a:t>(‘flower.gif');} </a:t>
            </a:r>
          </a:p>
          <a:p>
            <a:r>
              <a:rPr lang="en-US" b="1" dirty="0" smtClean="0">
                <a:latin typeface="Courier New" pitchFamily="49" charset="0"/>
                <a:cs typeface="Courier New" pitchFamily="49" charset="0"/>
              </a:rPr>
              <a:t>background-repeat</a:t>
            </a:r>
          </a:p>
          <a:p>
            <a:pPr lvl="1"/>
            <a:r>
              <a:rPr lang="en-US" sz="2000" dirty="0" smtClean="0">
                <a:ea typeface="+mn-ea"/>
                <a:cs typeface="+mn-cs"/>
              </a:rPr>
              <a:t> values: </a:t>
            </a:r>
            <a:r>
              <a:rPr lang="en-US" sz="2000" b="1" dirty="0" smtClean="0">
                <a:latin typeface="Courier New" pitchFamily="49" charset="0"/>
                <a:cs typeface="Courier New" pitchFamily="49" charset="0"/>
              </a:rPr>
              <a:t>no-repeat, repeat-x</a:t>
            </a:r>
          </a:p>
          <a:p>
            <a:r>
              <a:rPr lang="en-US" b="1" dirty="0" smtClean="0">
                <a:latin typeface="Courier New" pitchFamily="49" charset="0"/>
                <a:cs typeface="Courier New" pitchFamily="49" charset="0"/>
              </a:rPr>
              <a:t>background-position</a:t>
            </a:r>
          </a:p>
          <a:p>
            <a:pPr lvl="1"/>
            <a:r>
              <a:rPr lang="en-US" sz="2000" b="1" dirty="0" smtClean="0">
                <a:latin typeface="Courier New" pitchFamily="49" charset="0"/>
                <a:cs typeface="Courier New" pitchFamily="49" charset="0"/>
              </a:rPr>
              <a:t>p{</a:t>
            </a:r>
            <a:r>
              <a:rPr lang="en-US" sz="2000" dirty="0" smtClean="0"/>
              <a:t> </a:t>
            </a:r>
            <a:r>
              <a:rPr lang="en-US" sz="2000" b="1" dirty="0" smtClean="0">
                <a:latin typeface="Courier New" pitchFamily="49" charset="0"/>
                <a:cs typeface="Courier New" pitchFamily="49" charset="0"/>
              </a:rPr>
              <a:t>background-</a:t>
            </a:r>
            <a:r>
              <a:rPr lang="en-US" sz="2000" b="1" dirty="0" err="1" smtClean="0">
                <a:latin typeface="Courier New" pitchFamily="49" charset="0"/>
                <a:cs typeface="Courier New" pitchFamily="49" charset="0"/>
              </a:rPr>
              <a:t>position:right</a:t>
            </a:r>
            <a:r>
              <a:rPr lang="en-US" sz="2000" b="1" dirty="0" smtClean="0">
                <a:latin typeface="Courier New" pitchFamily="49" charset="0"/>
                <a:cs typeface="Courier New" pitchFamily="49" charset="0"/>
              </a:rPr>
              <a:t> top;}</a:t>
            </a:r>
          </a:p>
          <a:p>
            <a:r>
              <a:rPr lang="en-US" dirty="0" smtClean="0"/>
              <a:t>Short hand form of giving all background properties together</a:t>
            </a:r>
          </a:p>
          <a:p>
            <a:pPr>
              <a:buNone/>
            </a:pPr>
            <a:r>
              <a:rPr lang="en-US" sz="1200" dirty="0" smtClean="0"/>
              <a:t>	</a:t>
            </a:r>
            <a:r>
              <a:rPr lang="en-US" b="1" dirty="0" smtClean="0">
                <a:latin typeface="Courier New" pitchFamily="49" charset="0"/>
                <a:cs typeface="Courier New" pitchFamily="49" charset="0"/>
              </a:rPr>
              <a:t>body {</a:t>
            </a:r>
            <a:r>
              <a:rPr lang="en-US" b="1" dirty="0" err="1" smtClean="0">
                <a:latin typeface="Courier New" pitchFamily="49" charset="0"/>
                <a:cs typeface="Courier New" pitchFamily="49" charset="0"/>
              </a:rPr>
              <a:t>background:yellow</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url</a:t>
            </a:r>
            <a:r>
              <a:rPr lang="en-US" b="1" dirty="0" smtClean="0">
                <a:latin typeface="Courier New" pitchFamily="49" charset="0"/>
                <a:cs typeface="Courier New" pitchFamily="49" charset="0"/>
              </a:rPr>
              <a:t>(‘flower.gif') no-repeat left top;}</a:t>
            </a:r>
            <a:endParaRPr lang="en-US" sz="2000" dirty="0"/>
          </a:p>
        </p:txBody>
      </p:sp>
      <p:sp>
        <p:nvSpPr>
          <p:cNvPr id="4" name="Slide Number Placeholder 3"/>
          <p:cNvSpPr>
            <a:spLocks noGrp="1"/>
          </p:cNvSpPr>
          <p:nvPr>
            <p:ph type="sldNum" sz="quarter" idx="10"/>
          </p:nvPr>
        </p:nvSpPr>
        <p:spPr/>
        <p:txBody>
          <a:bodyPr/>
          <a:lstStyle/>
          <a:p>
            <a:pPr>
              <a:defRPr/>
            </a:pPr>
            <a:fld id="{BC67F005-AF80-499D-B38C-6BD1DB26FC97}"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Properties for tables</a:t>
            </a:r>
            <a:endParaRPr lang="en-US" dirty="0"/>
          </a:p>
        </p:txBody>
      </p:sp>
      <p:sp>
        <p:nvSpPr>
          <p:cNvPr id="3" name="Content Placeholder 2"/>
          <p:cNvSpPr>
            <a:spLocks noGrp="1"/>
          </p:cNvSpPr>
          <p:nvPr>
            <p:ph idx="1"/>
          </p:nvPr>
        </p:nvSpPr>
        <p:spPr>
          <a:xfrm>
            <a:off x="228600" y="914400"/>
            <a:ext cx="5867400" cy="381000"/>
          </a:xfrm>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C67F005-AF80-499D-B38C-6BD1DB26FC97}" type="slidenum">
              <a:rPr lang="en-US" smtClean="0"/>
              <a:pPr>
                <a:defRPr/>
              </a:pPr>
              <a:t>34</a:t>
            </a:fld>
            <a:endParaRPr lang="en-US"/>
          </a:p>
        </p:txBody>
      </p:sp>
      <p:sp>
        <p:nvSpPr>
          <p:cNvPr id="6" name="Content Placeholder 2"/>
          <p:cNvSpPr txBox="1">
            <a:spLocks/>
          </p:cNvSpPr>
          <p:nvPr/>
        </p:nvSpPr>
        <p:spPr bwMode="auto">
          <a:xfrm>
            <a:off x="381000" y="1219200"/>
            <a:ext cx="85344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buClr>
                <a:schemeClr val="accent2"/>
              </a:buClr>
              <a:buFont typeface="Wingdings" pitchFamily="2" charset="2"/>
              <a:buChar char="§"/>
            </a:pPr>
            <a:r>
              <a:rPr lang="en-US" sz="2000" b="1" kern="0" dirty="0" smtClean="0">
                <a:solidFill>
                  <a:srgbClr val="5F5F5F"/>
                </a:solidFill>
                <a:latin typeface="Courier New" pitchFamily="49" charset="0"/>
                <a:cs typeface="Courier New" pitchFamily="49" charset="0"/>
              </a:rPr>
              <a:t>border</a:t>
            </a:r>
            <a:r>
              <a:rPr lang="en-US" sz="2000" dirty="0" smtClean="0">
                <a:solidFill>
                  <a:srgbClr val="5F5F5F"/>
                </a:solidFill>
                <a:latin typeface="+mn-lt"/>
              </a:rPr>
              <a:t> </a:t>
            </a:r>
            <a:r>
              <a:rPr lang="en-US" sz="2000" dirty="0" smtClean="0">
                <a:solidFill>
                  <a:srgbClr val="5F5F5F"/>
                </a:solidFill>
                <a:latin typeface="+mn-lt"/>
                <a:sym typeface="Wingdings" pitchFamily="2" charset="2"/>
              </a:rPr>
              <a:t></a:t>
            </a:r>
            <a:r>
              <a:rPr lang="en-US" sz="2000" dirty="0" smtClean="0">
                <a:solidFill>
                  <a:srgbClr val="5F5F5F"/>
                </a:solidFill>
                <a:latin typeface="+mn-lt"/>
              </a:rPr>
              <a:t>values in the next slide</a:t>
            </a:r>
          </a:p>
          <a:p>
            <a:pPr marL="342900" lvl="0" indent="-342900" eaLnBrk="0" hangingPunct="0">
              <a:spcBef>
                <a:spcPct val="20000"/>
              </a:spcBef>
              <a:buClr>
                <a:schemeClr val="accent2"/>
              </a:buClr>
              <a:buFont typeface="Wingdings" pitchFamily="2" charset="2"/>
              <a:buChar char="§"/>
            </a:pPr>
            <a:r>
              <a:rPr kumimoji="0" lang="en-US" sz="2000" b="1" i="0" u="none" strike="noStrike" kern="0" cap="none" spc="0" normalizeH="0" baseline="0" noProof="0" dirty="0" smtClean="0">
                <a:ln>
                  <a:noFill/>
                </a:ln>
                <a:solidFill>
                  <a:srgbClr val="5F5F5F"/>
                </a:solidFill>
                <a:effectLst/>
                <a:uLnTx/>
                <a:uFillTx/>
                <a:latin typeface="Courier New" pitchFamily="49" charset="0"/>
                <a:ea typeface="+mn-ea"/>
                <a:cs typeface="Courier New" pitchFamily="49" charset="0"/>
              </a:rPr>
              <a:t>width, height, </a:t>
            </a:r>
            <a:r>
              <a:rPr lang="en-US" sz="2000" b="1" kern="0" dirty="0" smtClean="0">
                <a:solidFill>
                  <a:srgbClr val="5F5F5F"/>
                </a:solidFill>
                <a:latin typeface="Courier New" pitchFamily="49" charset="0"/>
                <a:cs typeface="Courier New" pitchFamily="49" charset="0"/>
              </a:rPr>
              <a:t>padding</a:t>
            </a:r>
          </a:p>
          <a:p>
            <a:pPr marL="342900" lvl="0" indent="-342900" eaLnBrk="0" hangingPunct="0">
              <a:spcBef>
                <a:spcPct val="20000"/>
              </a:spcBef>
              <a:buClr>
                <a:schemeClr val="accent2"/>
              </a:buClr>
              <a:buFont typeface="Wingdings" pitchFamily="2" charset="2"/>
              <a:buChar char="§"/>
            </a:pPr>
            <a:r>
              <a:rPr lang="en-US" sz="2000" b="1" kern="0" dirty="0" smtClean="0">
                <a:solidFill>
                  <a:srgbClr val="5F5F5F"/>
                </a:solidFill>
                <a:latin typeface="Courier New" pitchFamily="49" charset="0"/>
                <a:cs typeface="Courier New" pitchFamily="49" charset="0"/>
              </a:rPr>
              <a:t>border-collapse</a:t>
            </a:r>
          </a:p>
          <a:p>
            <a:pPr marL="800100" lvl="1" indent="-342900" eaLnBrk="0" hangingPunct="0">
              <a:spcBef>
                <a:spcPct val="20000"/>
              </a:spcBef>
              <a:buClr>
                <a:schemeClr val="accent2"/>
              </a:buClr>
              <a:buFont typeface="Wingdings" pitchFamily="2" charset="2"/>
              <a:buChar char="§"/>
            </a:pPr>
            <a:r>
              <a:rPr lang="en-US" sz="2000" dirty="0" smtClean="0">
                <a:solidFill>
                  <a:srgbClr val="5F5F5F"/>
                </a:solidFill>
                <a:latin typeface="+mn-lt"/>
              </a:rPr>
              <a:t>sets whether the table borders are collapsed into a single border or separated</a:t>
            </a:r>
          </a:p>
          <a:p>
            <a:pPr marL="800100" lvl="1" indent="-342900" eaLnBrk="0" hangingPunct="0">
              <a:spcBef>
                <a:spcPct val="20000"/>
              </a:spcBef>
              <a:buClr>
                <a:schemeClr val="accent2"/>
              </a:buClr>
              <a:buFont typeface="Wingdings" pitchFamily="2" charset="2"/>
              <a:buChar char="§"/>
            </a:pPr>
            <a:r>
              <a:rPr lang="en-US" sz="2000" dirty="0" smtClean="0">
                <a:solidFill>
                  <a:srgbClr val="5F5F5F"/>
                </a:solidFill>
                <a:latin typeface="+mn-lt"/>
              </a:rPr>
              <a:t>Values: </a:t>
            </a:r>
            <a:r>
              <a:rPr lang="en-US" sz="2000" b="1" kern="0" dirty="0" smtClean="0">
                <a:solidFill>
                  <a:srgbClr val="5F5F5F"/>
                </a:solidFill>
                <a:latin typeface="Courier New" pitchFamily="49" charset="0"/>
                <a:cs typeface="Courier New" pitchFamily="49" charset="0"/>
              </a:rPr>
              <a:t>collapse, none</a:t>
            </a:r>
          </a:p>
          <a:p>
            <a:pPr marL="342900" indent="-342900" eaLnBrk="0" hangingPunct="0">
              <a:spcBef>
                <a:spcPct val="20000"/>
              </a:spcBef>
              <a:buClr>
                <a:schemeClr val="accent2"/>
              </a:buClr>
              <a:buFont typeface="Wingdings" pitchFamily="2" charset="2"/>
              <a:buChar char="§"/>
            </a:pPr>
            <a:r>
              <a:rPr lang="en-US" sz="2000" b="1" kern="0" dirty="0" smtClean="0">
                <a:solidFill>
                  <a:srgbClr val="5F5F5F"/>
                </a:solidFill>
                <a:latin typeface="Courier New" pitchFamily="49" charset="0"/>
                <a:cs typeface="Courier New" pitchFamily="49" charset="0"/>
              </a:rPr>
              <a:t>vertical-align</a:t>
            </a:r>
          </a:p>
          <a:p>
            <a:pPr marL="800100" lvl="1" indent="-342900" eaLnBrk="0" hangingPunct="0">
              <a:spcBef>
                <a:spcPct val="20000"/>
              </a:spcBef>
              <a:buClr>
                <a:schemeClr val="accent2"/>
              </a:buClr>
              <a:buFont typeface="Wingdings" pitchFamily="2" charset="2"/>
              <a:buChar char="§"/>
            </a:pPr>
            <a:r>
              <a:rPr lang="en-US" sz="2000" dirty="0" smtClean="0">
                <a:solidFill>
                  <a:srgbClr val="5F5F5F"/>
                </a:solidFill>
                <a:latin typeface="+mn-lt"/>
              </a:rPr>
              <a:t>Values:  </a:t>
            </a:r>
            <a:r>
              <a:rPr lang="en-US" sz="2000" b="1" kern="0" dirty="0" smtClean="0">
                <a:solidFill>
                  <a:srgbClr val="5F5F5F"/>
                </a:solidFill>
                <a:latin typeface="Courier New" pitchFamily="49" charset="0"/>
                <a:cs typeface="Courier New" pitchFamily="49" charset="0"/>
              </a:rPr>
              <a:t>top, bottom ,middle</a:t>
            </a:r>
          </a:p>
          <a:p>
            <a:pPr marL="342900" marR="0" lvl="0" indent="-342900" algn="l" defTabSz="914400" rtl="0" eaLnBrk="0" fontAlgn="base" latinLnBrk="0" hangingPunct="0">
              <a:lnSpc>
                <a:spcPct val="140000"/>
              </a:lnSpc>
              <a:spcBef>
                <a:spcPct val="20000"/>
              </a:spcBef>
              <a:spcAft>
                <a:spcPct val="0"/>
              </a:spcAft>
              <a:buClr>
                <a:schemeClr val="accent2"/>
              </a:buClr>
              <a:buSzTx/>
              <a:buFont typeface="Wingdings" pitchFamily="2" charset="2"/>
              <a:buChar char="§"/>
              <a:tabLst/>
              <a:defRPr/>
            </a:pPr>
            <a:endParaRPr kumimoji="0" lang="en-US" sz="2000" b="0" i="0" u="none" strike="noStrike" kern="0" cap="none" spc="0" normalizeH="0" baseline="0" noProof="0" dirty="0" smtClean="0">
              <a:ln>
                <a:noFill/>
              </a:ln>
              <a:solidFill>
                <a:srgbClr val="5F5F5F"/>
              </a:solidFill>
              <a:effectLst/>
              <a:uLnTx/>
              <a:uFillTx/>
              <a:latin typeface="+mn-lt"/>
              <a:ea typeface="+mn-ea"/>
              <a:cs typeface="+mn-cs"/>
            </a:endParaRPr>
          </a:p>
          <a:p>
            <a:pPr marL="342900" marR="0" lvl="0" indent="-342900" algn="l" defTabSz="914400" rtl="0" eaLnBrk="0" fontAlgn="base" latinLnBrk="0" hangingPunct="0">
              <a:lnSpc>
                <a:spcPct val="140000"/>
              </a:lnSpc>
              <a:spcBef>
                <a:spcPct val="20000"/>
              </a:spcBef>
              <a:spcAft>
                <a:spcPct val="0"/>
              </a:spcAft>
              <a:buClr>
                <a:schemeClr val="accent2"/>
              </a:buClr>
              <a:buSzTx/>
              <a:buFont typeface="Wingdings" pitchFamily="2" charset="2"/>
              <a:buChar char="§"/>
              <a:tabLst/>
              <a:defRPr/>
            </a:pPr>
            <a:r>
              <a:rPr kumimoji="0" lang="en-US" sz="2000" b="0" i="0" u="none" strike="noStrike" kern="0" cap="none" spc="0" normalizeH="0" baseline="0" noProof="0" dirty="0" smtClean="0">
                <a:ln>
                  <a:noFill/>
                </a:ln>
                <a:solidFill>
                  <a:srgbClr val="5F5F5F"/>
                </a:solidFill>
                <a:effectLst/>
                <a:uLnTx/>
                <a:uFillTx/>
                <a:latin typeface="+mn-lt"/>
                <a:ea typeface="+mn-ea"/>
                <a:cs typeface="+mn-cs"/>
              </a:rPr>
              <a:t>Example:</a:t>
            </a:r>
          </a:p>
          <a:p>
            <a:r>
              <a:rPr lang="en-US" sz="2000" b="1" kern="0" dirty="0" smtClean="0">
                <a:solidFill>
                  <a:srgbClr val="5F5F5F"/>
                </a:solidFill>
                <a:latin typeface="Courier New" pitchFamily="49" charset="0"/>
                <a:cs typeface="Courier New" pitchFamily="49" charset="0"/>
              </a:rPr>
              <a:t>table</a:t>
            </a:r>
            <a:br>
              <a:rPr lang="en-US" sz="2000" b="1" kern="0" dirty="0" smtClean="0">
                <a:solidFill>
                  <a:srgbClr val="5F5F5F"/>
                </a:solidFill>
                <a:latin typeface="Courier New" pitchFamily="49" charset="0"/>
                <a:cs typeface="Courier New" pitchFamily="49" charset="0"/>
              </a:rPr>
            </a:br>
            <a:r>
              <a:rPr lang="en-US" sz="2000" b="1" kern="0" dirty="0" smtClean="0">
                <a:solidFill>
                  <a:srgbClr val="5F5F5F"/>
                </a:solidFill>
                <a:latin typeface="Courier New" pitchFamily="49" charset="0"/>
                <a:cs typeface="Courier New" pitchFamily="49" charset="0"/>
              </a:rPr>
              <a:t>{</a:t>
            </a:r>
            <a:br>
              <a:rPr lang="en-US" sz="2000" b="1" kern="0" dirty="0" smtClean="0">
                <a:solidFill>
                  <a:srgbClr val="5F5F5F"/>
                </a:solidFill>
                <a:latin typeface="Courier New" pitchFamily="49" charset="0"/>
                <a:cs typeface="Courier New" pitchFamily="49" charset="0"/>
              </a:rPr>
            </a:br>
            <a:r>
              <a:rPr lang="en-US" sz="2000" b="1" kern="0" dirty="0" smtClean="0">
                <a:solidFill>
                  <a:srgbClr val="5F5F5F"/>
                </a:solidFill>
                <a:latin typeface="Courier New" pitchFamily="49" charset="0"/>
                <a:cs typeface="Courier New" pitchFamily="49" charset="0"/>
              </a:rPr>
              <a:t>border: 1px solid black; width:100%; height:50%;</a:t>
            </a:r>
            <a:r>
              <a:rPr lang="en-US" sz="2000" dirty="0" smtClean="0"/>
              <a:t> </a:t>
            </a:r>
            <a:r>
              <a:rPr lang="en-US" sz="2000" b="1" kern="0" dirty="0" smtClean="0">
                <a:solidFill>
                  <a:srgbClr val="5F5F5F"/>
                </a:solidFill>
                <a:latin typeface="Courier New" pitchFamily="49" charset="0"/>
                <a:cs typeface="Courier New" pitchFamily="49" charset="0"/>
              </a:rPr>
              <a:t>vertical-</a:t>
            </a:r>
            <a:r>
              <a:rPr lang="en-US" sz="2000" b="1" kern="0" dirty="0" err="1" smtClean="0">
                <a:solidFill>
                  <a:srgbClr val="5F5F5F"/>
                </a:solidFill>
                <a:latin typeface="Courier New" pitchFamily="49" charset="0"/>
                <a:cs typeface="Courier New" pitchFamily="49" charset="0"/>
              </a:rPr>
              <a:t>align:bottom</a:t>
            </a:r>
            <a:r>
              <a:rPr lang="en-US" sz="2000" b="1" kern="0" dirty="0" smtClean="0">
                <a:solidFill>
                  <a:srgbClr val="5F5F5F"/>
                </a:solidFill>
                <a:latin typeface="Courier New" pitchFamily="49" charset="0"/>
                <a:cs typeface="Courier New" pitchFamily="49" charset="0"/>
              </a:rPr>
              <a:t>;</a:t>
            </a:r>
            <a:r>
              <a:rPr lang="en-US" sz="2000" dirty="0" smtClean="0"/>
              <a:t> </a:t>
            </a:r>
            <a:r>
              <a:rPr lang="en-US" sz="2000" b="1" kern="0" dirty="0" smtClean="0">
                <a:solidFill>
                  <a:srgbClr val="5F5F5F"/>
                </a:solidFill>
                <a:latin typeface="Courier New" pitchFamily="49" charset="0"/>
                <a:cs typeface="Courier New" pitchFamily="49" charset="0"/>
              </a:rPr>
              <a:t>padding:5px;</a:t>
            </a:r>
            <a:br>
              <a:rPr lang="en-US" sz="2000" b="1" kern="0" dirty="0" smtClean="0">
                <a:solidFill>
                  <a:srgbClr val="5F5F5F"/>
                </a:solidFill>
                <a:latin typeface="Courier New" pitchFamily="49" charset="0"/>
                <a:cs typeface="Courier New" pitchFamily="49" charset="0"/>
              </a:rPr>
            </a:br>
            <a:r>
              <a:rPr lang="en-US" sz="2000" b="1" kern="0" dirty="0" smtClean="0">
                <a:solidFill>
                  <a:srgbClr val="5F5F5F"/>
                </a:solidFill>
                <a:latin typeface="Courier New" pitchFamily="49" charset="0"/>
                <a:cs typeface="Courier New" pitchFamily="49" charset="0"/>
              </a:rPr>
              <a:t>}</a:t>
            </a:r>
          </a:p>
          <a:p>
            <a:r>
              <a:rPr lang="en-US" sz="2000" dirty="0" smtClean="0"/>
              <a:t/>
            </a:r>
            <a:br>
              <a:rPr lang="en-US" sz="2000" dirty="0" smtClean="0"/>
            </a:br>
            <a:endParaRPr kumimoji="0" lang="en-US" sz="2000" b="0" i="0" u="none" strike="noStrike" kern="0" cap="none" spc="0" normalizeH="0" baseline="0" noProof="0" dirty="0">
              <a:ln>
                <a:noFill/>
              </a:ln>
              <a:solidFill>
                <a:srgbClr val="5F5F5F"/>
              </a:solidFill>
              <a:effectLst/>
              <a:uLnTx/>
              <a:uFillTx/>
              <a:latin typeface="+mn-lt"/>
              <a:ea typeface="+mn-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Properties for links</a:t>
            </a:r>
            <a:endParaRPr lang="en-US" dirty="0"/>
          </a:p>
        </p:txBody>
      </p:sp>
      <p:sp>
        <p:nvSpPr>
          <p:cNvPr id="3" name="Content Placeholder 2"/>
          <p:cNvSpPr>
            <a:spLocks noGrp="1"/>
          </p:cNvSpPr>
          <p:nvPr>
            <p:ph idx="1"/>
          </p:nvPr>
        </p:nvSpPr>
        <p:spPr>
          <a:xfrm>
            <a:off x="152400" y="914400"/>
            <a:ext cx="8915400" cy="5715000"/>
          </a:xfrm>
        </p:spPr>
        <p:txBody>
          <a:bodyPr/>
          <a:lstStyle/>
          <a:p>
            <a:r>
              <a:rPr lang="en-US" dirty="0" smtClean="0"/>
              <a:t>Link can be in one of the four states</a:t>
            </a:r>
          </a:p>
          <a:p>
            <a:pPr lvl="1"/>
            <a:r>
              <a:rPr lang="en-US" sz="2000" b="1" dirty="0" smtClean="0">
                <a:latin typeface="Courier New" pitchFamily="49" charset="0"/>
                <a:ea typeface="+mn-ea"/>
                <a:cs typeface="Courier New" pitchFamily="49" charset="0"/>
              </a:rPr>
              <a:t>A:link</a:t>
            </a:r>
            <a:r>
              <a:rPr lang="en-US" sz="2000" dirty="0" smtClean="0"/>
              <a:t> </a:t>
            </a:r>
            <a:r>
              <a:rPr lang="en-US" sz="2000" dirty="0" smtClean="0"/>
              <a:t>- a normal, unvisited link</a:t>
            </a:r>
          </a:p>
          <a:p>
            <a:pPr lvl="1"/>
            <a:r>
              <a:rPr lang="en-US" sz="2000" b="1" dirty="0" smtClean="0">
                <a:latin typeface="Courier New" pitchFamily="49" charset="0"/>
                <a:ea typeface="+mn-ea"/>
                <a:cs typeface="Courier New" pitchFamily="49" charset="0"/>
              </a:rPr>
              <a:t>A:visited </a:t>
            </a:r>
            <a:r>
              <a:rPr lang="en-US" sz="2000" dirty="0" smtClean="0"/>
              <a:t>- a link the user has visited</a:t>
            </a:r>
          </a:p>
          <a:p>
            <a:pPr lvl="1"/>
            <a:r>
              <a:rPr lang="en-US" sz="2000" b="1" dirty="0" smtClean="0">
                <a:latin typeface="Courier New" pitchFamily="49" charset="0"/>
                <a:ea typeface="+mn-ea"/>
                <a:cs typeface="Courier New" pitchFamily="49" charset="0"/>
              </a:rPr>
              <a:t>A:hover</a:t>
            </a:r>
            <a:r>
              <a:rPr lang="en-US" sz="2000" dirty="0" smtClean="0"/>
              <a:t> </a:t>
            </a:r>
            <a:r>
              <a:rPr lang="en-US" sz="2000" dirty="0" smtClean="0"/>
              <a:t>- a link when the user mouse is over it</a:t>
            </a:r>
          </a:p>
          <a:p>
            <a:pPr lvl="1"/>
            <a:r>
              <a:rPr lang="en-US" sz="2000" b="1" dirty="0" smtClean="0">
                <a:latin typeface="Courier New" pitchFamily="49" charset="0"/>
                <a:ea typeface="+mn-ea"/>
                <a:cs typeface="Courier New" pitchFamily="49" charset="0"/>
              </a:rPr>
              <a:t>A:active</a:t>
            </a:r>
            <a:r>
              <a:rPr lang="en-US" sz="2000" dirty="0" smtClean="0"/>
              <a:t> </a:t>
            </a:r>
            <a:r>
              <a:rPr lang="en-US" sz="2000" dirty="0" smtClean="0"/>
              <a:t>- a link the moment it is clicked</a:t>
            </a:r>
          </a:p>
          <a:p>
            <a:r>
              <a:rPr lang="en-US" dirty="0" smtClean="0"/>
              <a:t>Style can be specified for each of these states</a:t>
            </a:r>
          </a:p>
          <a:p>
            <a:r>
              <a:rPr lang="en-US" dirty="0" smtClean="0"/>
              <a:t>Styles that can be specified are</a:t>
            </a:r>
          </a:p>
          <a:p>
            <a:pPr lvl="1"/>
            <a:r>
              <a:rPr lang="en-US" sz="2000" dirty="0" smtClean="0">
                <a:ea typeface="+mn-ea"/>
                <a:cs typeface="+mn-cs"/>
              </a:rPr>
              <a:t>All text styles and background styles can be used here.</a:t>
            </a:r>
          </a:p>
          <a:p>
            <a:pPr lvl="1"/>
            <a:r>
              <a:rPr lang="en-US" sz="2000" dirty="0" smtClean="0">
                <a:ea typeface="+mn-ea"/>
                <a:cs typeface="+mn-cs"/>
              </a:rPr>
              <a:t>More frequently used attribute are </a:t>
            </a:r>
            <a:r>
              <a:rPr lang="en-US" sz="2000" b="1" dirty="0" smtClean="0">
                <a:latin typeface="Courier New" pitchFamily="49" charset="0"/>
                <a:ea typeface="+mn-ea"/>
                <a:cs typeface="Courier New" pitchFamily="49" charset="0"/>
              </a:rPr>
              <a:t>color, text-decoration, </a:t>
            </a:r>
            <a:r>
              <a:rPr lang="en-US" sz="2000" b="1" dirty="0" smtClean="0">
                <a:latin typeface="Courier New" pitchFamily="49" charset="0"/>
                <a:ea typeface="+mn-ea"/>
                <a:cs typeface="Courier New" pitchFamily="49" charset="0"/>
              </a:rPr>
              <a:t>background-color</a:t>
            </a:r>
          </a:p>
          <a:p>
            <a:r>
              <a:rPr lang="en-US" dirty="0"/>
              <a:t>Example</a:t>
            </a:r>
            <a:r>
              <a:rPr lang="en-US" sz="1200" b="1" dirty="0">
                <a:latin typeface="Courier New" pitchFamily="49" charset="0"/>
                <a:ea typeface="+mn-ea"/>
                <a:cs typeface="Courier New" pitchFamily="49" charset="0"/>
              </a:rPr>
              <a:t>: </a:t>
            </a:r>
            <a:r>
              <a:rPr lang="en-US" b="1" dirty="0">
                <a:latin typeface="Courier New" pitchFamily="49" charset="0"/>
                <a:cs typeface="Courier New" pitchFamily="49" charset="0"/>
              </a:rPr>
              <a:t>A:hover {text-decoration: underline; color: </a:t>
            </a:r>
            <a:r>
              <a:rPr lang="en-US" b="1" dirty="0">
                <a:latin typeface="Courier New" pitchFamily="49" charset="0"/>
                <a:cs typeface="Courier New" pitchFamily="49" charset="0"/>
              </a:rPr>
              <a:t>green;}</a:t>
            </a:r>
          </a:p>
        </p:txBody>
      </p:sp>
      <p:sp>
        <p:nvSpPr>
          <p:cNvPr id="4" name="Slide Number Placeholder 3"/>
          <p:cNvSpPr>
            <a:spLocks noGrp="1"/>
          </p:cNvSpPr>
          <p:nvPr>
            <p:ph type="sldNum" sz="quarter" idx="10"/>
          </p:nvPr>
        </p:nvSpPr>
        <p:spPr/>
        <p:txBody>
          <a:bodyPr/>
          <a:lstStyle/>
          <a:p>
            <a:pPr>
              <a:defRPr/>
            </a:pPr>
            <a:fld id="{BC67F005-AF80-499D-B38C-6BD1DB26FC97}" type="slidenum">
              <a:rPr lang="en-US" smtClean="0"/>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border values</a:t>
            </a:r>
            <a:endParaRPr lang="en-US" dirty="0"/>
          </a:p>
        </p:txBody>
      </p:sp>
      <p:sp>
        <p:nvSpPr>
          <p:cNvPr id="4" name="Slide Number Placeholder 3"/>
          <p:cNvSpPr>
            <a:spLocks noGrp="1"/>
          </p:cNvSpPr>
          <p:nvPr>
            <p:ph type="sldNum" sz="quarter" idx="10"/>
          </p:nvPr>
        </p:nvSpPr>
        <p:spPr/>
        <p:txBody>
          <a:bodyPr/>
          <a:lstStyle/>
          <a:p>
            <a:pPr>
              <a:defRPr/>
            </a:pPr>
            <a:fld id="{BC67F005-AF80-499D-B38C-6BD1DB26FC97}" type="slidenum">
              <a:rPr lang="en-US" smtClean="0"/>
              <a:pPr>
                <a:defRPr/>
              </a:pPr>
              <a:t>36</a:t>
            </a:fld>
            <a:endParaRPr lang="en-US"/>
          </a:p>
        </p:txBody>
      </p:sp>
      <p:pic>
        <p:nvPicPr>
          <p:cNvPr id="5" name="Picture 2"/>
          <p:cNvPicPr>
            <a:picLocks noChangeAspect="1" noChangeArrowheads="1"/>
          </p:cNvPicPr>
          <p:nvPr/>
        </p:nvPicPr>
        <p:blipFill>
          <a:blip r:embed="rId2" cstate="print"/>
          <a:srcRect/>
          <a:stretch>
            <a:fillRect/>
          </a:stretch>
        </p:blipFill>
        <p:spPr bwMode="auto">
          <a:xfrm>
            <a:off x="457200" y="1752600"/>
            <a:ext cx="8431684" cy="4495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Properties for lists</a:t>
            </a:r>
            <a:endParaRPr lang="en-US" dirty="0"/>
          </a:p>
        </p:txBody>
      </p:sp>
      <p:sp>
        <p:nvSpPr>
          <p:cNvPr id="3" name="Content Placeholder 2"/>
          <p:cNvSpPr>
            <a:spLocks noGrp="1"/>
          </p:cNvSpPr>
          <p:nvPr>
            <p:ph idx="1"/>
          </p:nvPr>
        </p:nvSpPr>
        <p:spPr>
          <a:xfrm>
            <a:off x="228600" y="990600"/>
            <a:ext cx="8534400" cy="5334000"/>
          </a:xfrm>
        </p:spPr>
        <p:txBody>
          <a:bodyPr/>
          <a:lstStyle/>
          <a:p>
            <a:r>
              <a:rPr lang="en-US" dirty="0" smtClean="0"/>
              <a:t>For unordered lists</a:t>
            </a:r>
          </a:p>
          <a:p>
            <a:pPr lvl="1"/>
            <a:r>
              <a:rPr lang="en-US" sz="2000" b="1" dirty="0" smtClean="0">
                <a:latin typeface="Courier New" pitchFamily="49" charset="0"/>
                <a:ea typeface="+mn-ea"/>
                <a:cs typeface="Courier New" pitchFamily="49" charset="0"/>
              </a:rPr>
              <a:t>list-style-type</a:t>
            </a:r>
          </a:p>
          <a:p>
            <a:pPr lvl="2"/>
            <a:r>
              <a:rPr lang="en-US" sz="2000" dirty="0" smtClean="0"/>
              <a:t>Values: </a:t>
            </a:r>
            <a:r>
              <a:rPr lang="en-US" sz="2000" b="1" dirty="0" smtClean="0">
                <a:latin typeface="Courier New" pitchFamily="49" charset="0"/>
                <a:ea typeface="+mn-ea"/>
                <a:cs typeface="Courier New" pitchFamily="49" charset="0"/>
              </a:rPr>
              <a:t>circle, square</a:t>
            </a:r>
          </a:p>
          <a:p>
            <a:pPr lvl="1"/>
            <a:r>
              <a:rPr lang="en-US" sz="2000" b="1" dirty="0" smtClean="0">
                <a:latin typeface="Courier New" pitchFamily="49" charset="0"/>
                <a:ea typeface="+mn-ea"/>
                <a:cs typeface="Courier New" pitchFamily="49" charset="0"/>
              </a:rPr>
              <a:t>list-style-image</a:t>
            </a:r>
          </a:p>
          <a:p>
            <a:pPr lvl="1"/>
            <a:r>
              <a:rPr lang="en-US" sz="2000" dirty="0" smtClean="0"/>
              <a:t>Example: </a:t>
            </a:r>
          </a:p>
          <a:p>
            <a:pPr>
              <a:buNone/>
            </a:pPr>
            <a:r>
              <a:rPr lang="en-US" dirty="0" smtClean="0"/>
              <a:t>		</a:t>
            </a:r>
            <a:r>
              <a:rPr lang="en-US" b="1" dirty="0" err="1" smtClean="0">
                <a:latin typeface="Courier New" pitchFamily="49" charset="0"/>
                <a:cs typeface="Courier New" pitchFamily="49" charset="0"/>
              </a:rPr>
              <a:t>ul</a:t>
            </a:r>
            <a:r>
              <a:rPr lang="en-US" b="1" dirty="0" smtClean="0">
                <a:latin typeface="Courier New" pitchFamily="49" charset="0"/>
                <a:cs typeface="Courier New" pitchFamily="49" charset="0"/>
              </a:rPr>
              <a:t>{ list-style-image: </a:t>
            </a:r>
            <a:r>
              <a:rPr lang="en-US" b="1" dirty="0" err="1" smtClean="0">
                <a:latin typeface="Courier New" pitchFamily="49" charset="0"/>
                <a:cs typeface="Courier New" pitchFamily="49" charset="0"/>
              </a:rPr>
              <a:t>url</a:t>
            </a:r>
            <a:r>
              <a:rPr lang="en-US" b="1" dirty="0" smtClean="0">
                <a:latin typeface="Courier New" pitchFamily="49" charset="0"/>
                <a:cs typeface="Courier New" pitchFamily="49" charset="0"/>
              </a:rPr>
              <a:t>('sqpurple.gif');}</a:t>
            </a:r>
          </a:p>
          <a:p>
            <a:r>
              <a:rPr lang="en-US" dirty="0" smtClean="0"/>
              <a:t>For ordered lists</a:t>
            </a:r>
          </a:p>
          <a:p>
            <a:pPr lvl="1"/>
            <a:r>
              <a:rPr lang="en-US" sz="2000" b="1" dirty="0" smtClean="0">
                <a:latin typeface="Courier New" pitchFamily="49" charset="0"/>
                <a:cs typeface="Courier New" pitchFamily="49" charset="0"/>
              </a:rPr>
              <a:t>list-style-type</a:t>
            </a:r>
          </a:p>
          <a:p>
            <a:pPr lvl="1"/>
            <a:r>
              <a:rPr lang="en-US" sz="2000" dirty="0" smtClean="0"/>
              <a:t>Values: </a:t>
            </a:r>
            <a:r>
              <a:rPr lang="en-US" sz="2000" b="1" dirty="0" smtClean="0">
                <a:latin typeface="Courier New" pitchFamily="49" charset="0"/>
                <a:ea typeface="+mn-ea"/>
                <a:cs typeface="Courier New" pitchFamily="49" charset="0"/>
              </a:rPr>
              <a:t>upper-roman, lower-alpha</a:t>
            </a:r>
          </a:p>
          <a:p>
            <a:pPr lvl="1"/>
            <a:r>
              <a:rPr lang="en-US" sz="2000" dirty="0" smtClean="0"/>
              <a:t>Example:</a:t>
            </a:r>
          </a:p>
          <a:p>
            <a:pPr lvl="1">
              <a:buNone/>
            </a:pPr>
            <a:r>
              <a:rPr lang="en-US" sz="2000" b="1" dirty="0" err="1" smtClean="0">
                <a:latin typeface="Courier New" pitchFamily="49" charset="0"/>
                <a:cs typeface="Courier New" pitchFamily="49" charset="0"/>
              </a:rPr>
              <a:t>ol</a:t>
            </a:r>
            <a:r>
              <a:rPr lang="en-US" sz="2000" b="1" dirty="0" smtClean="0">
                <a:latin typeface="Courier New" pitchFamily="49" charset="0"/>
                <a:cs typeface="Courier New" pitchFamily="49" charset="0"/>
              </a:rPr>
              <a:t>{ list-style-type: lower-alpha;}</a:t>
            </a:r>
            <a:endParaRPr lang="en-US" sz="2000" b="1" dirty="0" smtClean="0">
              <a:latin typeface="Courier New" pitchFamily="49" charset="0"/>
              <a:ea typeface="+mn-ea"/>
              <a:cs typeface="Courier New" pitchFamily="49" charset="0"/>
            </a:endParaRPr>
          </a:p>
        </p:txBody>
      </p:sp>
      <p:sp>
        <p:nvSpPr>
          <p:cNvPr id="4" name="Slide Number Placeholder 3"/>
          <p:cNvSpPr>
            <a:spLocks noGrp="1"/>
          </p:cNvSpPr>
          <p:nvPr>
            <p:ph type="sldNum" sz="quarter" idx="10"/>
          </p:nvPr>
        </p:nvSpPr>
        <p:spPr/>
        <p:txBody>
          <a:bodyPr/>
          <a:lstStyle/>
          <a:p>
            <a:pPr>
              <a:defRPr/>
            </a:pPr>
            <a:fld id="{BC67F005-AF80-499D-B38C-6BD1DB26FC97}" type="slidenum">
              <a:rPr lang="en-US" smtClean="0"/>
              <a:pPr>
                <a:defRPr/>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0"/>
            <a:ext cx="8061325" cy="792162"/>
          </a:xfrm>
        </p:spPr>
        <p:txBody>
          <a:bodyPr/>
          <a:lstStyle/>
          <a:p>
            <a:pPr eaLnBrk="1" hangingPunct="1"/>
            <a:r>
              <a:rPr lang="en-IN" dirty="0" smtClean="0"/>
              <a:t>Combining styles</a:t>
            </a:r>
          </a:p>
        </p:txBody>
      </p:sp>
      <p:sp>
        <p:nvSpPr>
          <p:cNvPr id="7171" name="Rectangle 3"/>
          <p:cNvSpPr>
            <a:spLocks noGrp="1" noChangeArrowheads="1"/>
          </p:cNvSpPr>
          <p:nvPr>
            <p:ph type="body" idx="1"/>
          </p:nvPr>
        </p:nvSpPr>
        <p:spPr>
          <a:xfrm>
            <a:off x="381000" y="1219201"/>
            <a:ext cx="7924799" cy="4876800"/>
          </a:xfrm>
        </p:spPr>
        <p:txBody>
          <a:bodyPr/>
          <a:lstStyle/>
          <a:p>
            <a:pPr eaLnBrk="1" hangingPunct="1"/>
            <a:r>
              <a:rPr lang="en-IN" dirty="0" smtClean="0"/>
              <a:t>When two elements have the same style rule then  we combine the elements.</a:t>
            </a:r>
          </a:p>
          <a:p>
            <a:pPr eaLnBrk="1" hangingPunct="1">
              <a:buNone/>
            </a:pPr>
            <a:endParaRPr lang="en-IN" dirty="0" smtClean="0">
              <a:latin typeface="Arial" charset="0"/>
              <a:cs typeface="Arial" charset="0"/>
            </a:endParaRPr>
          </a:p>
          <a:p>
            <a:pPr lvl="1" eaLnBrk="1" hangingPunct="1">
              <a:buFontTx/>
              <a:buNone/>
            </a:pPr>
            <a:r>
              <a:rPr lang="en-IN" sz="2000" b="1" dirty="0" smtClean="0">
                <a:solidFill>
                  <a:schemeClr val="tx1"/>
                </a:solidFill>
                <a:latin typeface="Courier New" pitchFamily="49" charset="0"/>
                <a:cs typeface="Courier New" pitchFamily="49" charset="0"/>
              </a:rPr>
              <a:t>h1,h2 {</a:t>
            </a:r>
          </a:p>
          <a:p>
            <a:pPr lvl="1" eaLnBrk="1" hangingPunct="1">
              <a:buFontTx/>
              <a:buNone/>
            </a:pPr>
            <a:r>
              <a:rPr lang="en-IN" sz="2000" b="1" dirty="0" smtClean="0">
                <a:solidFill>
                  <a:schemeClr val="tx1"/>
                </a:solidFill>
                <a:latin typeface="Courier New" pitchFamily="49" charset="0"/>
                <a:cs typeface="Courier New" pitchFamily="49" charset="0"/>
              </a:rPr>
              <a:t>font-</a:t>
            </a:r>
            <a:r>
              <a:rPr lang="en-IN" sz="2000" b="1" dirty="0" err="1" smtClean="0">
                <a:solidFill>
                  <a:schemeClr val="tx1"/>
                </a:solidFill>
                <a:latin typeface="Courier New" pitchFamily="49" charset="0"/>
                <a:cs typeface="Courier New" pitchFamily="49" charset="0"/>
              </a:rPr>
              <a:t>family:courier,verdana,geneva</a:t>
            </a:r>
            <a:r>
              <a:rPr lang="en-IN" sz="2000" b="1" dirty="0" smtClean="0">
                <a:solidFill>
                  <a:schemeClr val="tx1"/>
                </a:solidFill>
                <a:latin typeface="Courier New" pitchFamily="49" charset="0"/>
                <a:cs typeface="Courier New" pitchFamily="49" charset="0"/>
              </a:rPr>
              <a:t>;   </a:t>
            </a:r>
          </a:p>
          <a:p>
            <a:pPr lvl="1" eaLnBrk="1" hangingPunct="1">
              <a:buFontTx/>
              <a:buNone/>
            </a:pPr>
            <a:r>
              <a:rPr lang="en-IN" sz="2000" b="1" dirty="0" smtClean="0">
                <a:solidFill>
                  <a:schemeClr val="tx1"/>
                </a:solidFill>
                <a:latin typeface="Courier New" pitchFamily="49" charset="0"/>
                <a:cs typeface="Courier New" pitchFamily="49" charset="0"/>
              </a:rPr>
              <a:t>font-size : 170%;       </a:t>
            </a:r>
          </a:p>
          <a:p>
            <a:pPr lvl="1" eaLnBrk="1" hangingPunct="1">
              <a:buFontTx/>
              <a:buNone/>
            </a:pPr>
            <a:r>
              <a:rPr lang="en-IN" sz="2000" b="1" dirty="0" err="1" smtClean="0">
                <a:solidFill>
                  <a:schemeClr val="tx1"/>
                </a:solidFill>
                <a:latin typeface="Courier New" pitchFamily="49" charset="0"/>
                <a:cs typeface="Courier New" pitchFamily="49" charset="0"/>
              </a:rPr>
              <a:t>color</a:t>
            </a:r>
            <a:r>
              <a:rPr lang="en-IN" sz="2000" b="1" dirty="0" smtClean="0">
                <a:solidFill>
                  <a:schemeClr val="tx1"/>
                </a:solidFill>
                <a:latin typeface="Courier New" pitchFamily="49" charset="0"/>
                <a:cs typeface="Courier New" pitchFamily="49" charset="0"/>
              </a:rPr>
              <a:t> : grey;</a:t>
            </a:r>
          </a:p>
          <a:p>
            <a:pPr lvl="1" eaLnBrk="1" hangingPunct="1">
              <a:buFontTx/>
              <a:buNone/>
            </a:pPr>
            <a:r>
              <a:rPr lang="en-IN" sz="2000" b="1" dirty="0" smtClean="0">
                <a:solidFill>
                  <a:schemeClr val="tx1"/>
                </a:solidFill>
                <a:latin typeface="Courier New" pitchFamily="49" charset="0"/>
                <a:cs typeface="Courier New" pitchFamily="49" charset="0"/>
              </a:rPr>
              <a:t>}</a:t>
            </a:r>
            <a:endParaRPr lang="en-IN" b="1" dirty="0" smtClean="0">
              <a:solidFill>
                <a:schemeClr val="tx1"/>
              </a:solidFill>
              <a:latin typeface="Courier New" pitchFamily="49" charset="0"/>
              <a:cs typeface="Courier New" pitchFamily="49" charset="0"/>
            </a:endParaRPr>
          </a:p>
          <a:p>
            <a:pPr eaLnBrk="1" hangingPunct="1"/>
            <a:r>
              <a:rPr lang="en-US" dirty="0" smtClean="0">
                <a:latin typeface="Arial" charset="0"/>
                <a:cs typeface="Arial" charset="0"/>
              </a:rPr>
              <a:t>If we want to add any extra property only to element  h1  we mention it separately along with the combined properties.</a:t>
            </a:r>
          </a:p>
          <a:p>
            <a:pPr eaLnBrk="1" hangingPunct="1">
              <a:buFontTx/>
              <a:buNone/>
            </a:pPr>
            <a:r>
              <a:rPr lang="en-IN" b="1" dirty="0" smtClean="0">
                <a:solidFill>
                  <a:schemeClr val="tx1"/>
                </a:solidFill>
                <a:latin typeface="Courier New" pitchFamily="49" charset="0"/>
                <a:cs typeface="Courier New" pitchFamily="49" charset="0"/>
              </a:rPr>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0"/>
            <a:ext cx="7772400" cy="762000"/>
          </a:xfrm>
        </p:spPr>
        <p:txBody>
          <a:bodyPr/>
          <a:lstStyle/>
          <a:p>
            <a:pPr eaLnBrk="1" hangingPunct="1"/>
            <a:r>
              <a:rPr lang="en-US" dirty="0" smtClean="0"/>
              <a:t>Linking CSS file externally</a:t>
            </a:r>
          </a:p>
        </p:txBody>
      </p:sp>
      <p:sp>
        <p:nvSpPr>
          <p:cNvPr id="9219" name="Rectangle 3"/>
          <p:cNvSpPr>
            <a:spLocks noGrp="1" noChangeArrowheads="1"/>
          </p:cNvSpPr>
          <p:nvPr>
            <p:ph type="body" idx="1"/>
          </p:nvPr>
        </p:nvSpPr>
        <p:spPr>
          <a:xfrm>
            <a:off x="533400" y="1295400"/>
            <a:ext cx="8077200" cy="4967288"/>
          </a:xfrm>
        </p:spPr>
        <p:txBody>
          <a:bodyPr/>
          <a:lstStyle/>
          <a:p>
            <a:pPr eaLnBrk="1" hangingPunct="1"/>
            <a:r>
              <a:rPr lang="en-US" dirty="0" smtClean="0"/>
              <a:t>Create a </a:t>
            </a:r>
            <a:r>
              <a:rPr lang="en-US" dirty="0" err="1" smtClean="0"/>
              <a:t>css</a:t>
            </a:r>
            <a:r>
              <a:rPr lang="en-US" dirty="0" smtClean="0"/>
              <a:t> file HTML in it, let us name it as “firstcss.css”.</a:t>
            </a:r>
          </a:p>
          <a:p>
            <a:pPr eaLnBrk="1" hangingPunct="1"/>
            <a:r>
              <a:rPr lang="en-US" dirty="0" smtClean="0"/>
              <a:t>In this file </a:t>
            </a:r>
            <a:r>
              <a:rPr lang="en-US" b="1" dirty="0" smtClean="0">
                <a:latin typeface="Courier New" pitchFamily="49" charset="0"/>
                <a:cs typeface="Courier New" pitchFamily="49" charset="0"/>
              </a:rPr>
              <a:t>&lt;style&gt; </a:t>
            </a:r>
            <a:r>
              <a:rPr lang="en-US" dirty="0" smtClean="0"/>
              <a:t>and </a:t>
            </a:r>
            <a:r>
              <a:rPr lang="en-US" b="1" dirty="0" smtClean="0">
                <a:latin typeface="Courier New" pitchFamily="49" charset="0"/>
                <a:cs typeface="Courier New" pitchFamily="49" charset="0"/>
              </a:rPr>
              <a:t>&lt;/style</a:t>
            </a:r>
            <a:r>
              <a:rPr lang="en-US" dirty="0" smtClean="0"/>
              <a:t>&gt;  tags are eliminated as it does not contain any HTML.</a:t>
            </a:r>
          </a:p>
          <a:p>
            <a:pPr eaLnBrk="1" hangingPunct="1"/>
            <a:r>
              <a:rPr lang="en-US" dirty="0" smtClean="0"/>
              <a:t>In the HTML file write the link to the file as</a:t>
            </a:r>
          </a:p>
          <a:p>
            <a:pPr eaLnBrk="1" hangingPunct="1">
              <a:buFontTx/>
              <a:buNone/>
            </a:pPr>
            <a:r>
              <a:rPr lang="en-US" dirty="0" smtClean="0"/>
              <a:t>   </a:t>
            </a:r>
            <a:r>
              <a:rPr lang="en-US" dirty="0" smtClean="0">
                <a:solidFill>
                  <a:srgbClr val="C81E1E"/>
                </a:solidFill>
              </a:rPr>
              <a:t> </a:t>
            </a:r>
            <a:r>
              <a:rPr lang="en-US" b="1" dirty="0" smtClean="0">
                <a:solidFill>
                  <a:schemeClr val="tx1"/>
                </a:solidFill>
                <a:latin typeface="Courier New" pitchFamily="49" charset="0"/>
                <a:cs typeface="Courier New" pitchFamily="49" charset="0"/>
              </a:rPr>
              <a:t>&lt;link type=“text/</a:t>
            </a:r>
            <a:r>
              <a:rPr lang="en-US" b="1" dirty="0" err="1" smtClean="0">
                <a:solidFill>
                  <a:schemeClr val="tx1"/>
                </a:solidFill>
                <a:latin typeface="Courier New" pitchFamily="49" charset="0"/>
                <a:cs typeface="Courier New" pitchFamily="49" charset="0"/>
              </a:rPr>
              <a:t>css</a:t>
            </a:r>
            <a:r>
              <a:rPr lang="en-US" b="1" dirty="0" smtClean="0">
                <a:solidFill>
                  <a:schemeClr val="tx1"/>
                </a:solidFill>
                <a:latin typeface="Courier New" pitchFamily="49" charset="0"/>
                <a:cs typeface="Courier New" pitchFamily="49" charset="0"/>
              </a:rPr>
              <a:t>” </a:t>
            </a:r>
            <a:r>
              <a:rPr lang="en-US" b="1" dirty="0" err="1" smtClean="0">
                <a:solidFill>
                  <a:schemeClr val="tx1"/>
                </a:solidFill>
                <a:latin typeface="Courier New" pitchFamily="49" charset="0"/>
                <a:cs typeface="Courier New" pitchFamily="49" charset="0"/>
              </a:rPr>
              <a:t>rel</a:t>
            </a:r>
            <a:r>
              <a:rPr lang="en-US" b="1" dirty="0" smtClean="0">
                <a:solidFill>
                  <a:schemeClr val="tx1"/>
                </a:solidFill>
                <a:latin typeface="Courier New" pitchFamily="49" charset="0"/>
                <a:cs typeface="Courier New" pitchFamily="49" charset="0"/>
              </a:rPr>
              <a:t>=“</a:t>
            </a:r>
            <a:r>
              <a:rPr lang="en-US" b="1" dirty="0" err="1" smtClean="0">
                <a:solidFill>
                  <a:schemeClr val="tx1"/>
                </a:solidFill>
                <a:latin typeface="Courier New" pitchFamily="49" charset="0"/>
                <a:cs typeface="Courier New" pitchFamily="49" charset="0"/>
              </a:rPr>
              <a:t>stylesheet</a:t>
            </a:r>
            <a:r>
              <a:rPr lang="en-US" b="1" dirty="0" smtClean="0">
                <a:solidFill>
                  <a:schemeClr val="tx1"/>
                </a:solidFill>
                <a:latin typeface="Courier New" pitchFamily="49" charset="0"/>
                <a:cs typeface="Courier New" pitchFamily="49" charset="0"/>
              </a:rPr>
              <a:t>”   </a:t>
            </a:r>
          </a:p>
          <a:p>
            <a:pPr eaLnBrk="1" hangingPunct="1">
              <a:buFontTx/>
              <a:buNone/>
            </a:pPr>
            <a:r>
              <a:rPr lang="en-US" b="1" dirty="0" smtClean="0">
                <a:solidFill>
                  <a:schemeClr val="tx1"/>
                </a:solidFill>
                <a:latin typeface="Courier New" pitchFamily="49" charset="0"/>
                <a:cs typeface="Courier New" pitchFamily="49" charset="0"/>
              </a:rPr>
              <a:t>             </a:t>
            </a:r>
            <a:r>
              <a:rPr lang="en-US" b="1" dirty="0" err="1" smtClean="0">
                <a:solidFill>
                  <a:schemeClr val="tx1"/>
                </a:solidFill>
                <a:latin typeface="Courier New" pitchFamily="49" charset="0"/>
                <a:cs typeface="Courier New" pitchFamily="49" charset="0"/>
              </a:rPr>
              <a:t>href</a:t>
            </a:r>
            <a:r>
              <a:rPr lang="en-US" b="1" dirty="0" smtClean="0">
                <a:solidFill>
                  <a:schemeClr val="tx1"/>
                </a:solidFill>
                <a:latin typeface="Courier New" pitchFamily="49" charset="0"/>
                <a:cs typeface="Courier New" pitchFamily="49" charset="0"/>
              </a:rPr>
              <a:t>=“firstcss.css”&gt;</a:t>
            </a:r>
          </a:p>
          <a:p>
            <a:pPr eaLnBrk="1" hangingPunct="1"/>
            <a:r>
              <a:rPr lang="en-US" dirty="0" smtClean="0"/>
              <a:t>Omit the </a:t>
            </a:r>
            <a:r>
              <a:rPr lang="en-US" b="1" dirty="0" smtClean="0">
                <a:latin typeface="Courier New" pitchFamily="49" charset="0"/>
                <a:cs typeface="Courier New" pitchFamily="49" charset="0"/>
              </a:rPr>
              <a:t>&lt;style&gt; </a:t>
            </a:r>
            <a:r>
              <a:rPr lang="en-US" dirty="0" smtClean="0"/>
              <a:t>and </a:t>
            </a:r>
            <a:r>
              <a:rPr lang="en-US" b="1" dirty="0" smtClean="0">
                <a:latin typeface="Courier New" pitchFamily="49" charset="0"/>
                <a:cs typeface="Courier New" pitchFamily="49" charset="0"/>
              </a:rPr>
              <a:t>&lt;/style&gt; </a:t>
            </a:r>
            <a:r>
              <a:rPr lang="en-US" dirty="0" smtClean="0"/>
              <a:t>tags from the HTML.</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20000"/>
              </a:lnSpc>
            </a:pPr>
            <a:r>
              <a:rPr lang="en-US" dirty="0" smtClean="0"/>
              <a:t>XHTML 1.0</a:t>
            </a:r>
          </a:p>
          <a:p>
            <a:pPr lvl="1">
              <a:lnSpc>
                <a:spcPct val="120000"/>
              </a:lnSpc>
            </a:pPr>
            <a:r>
              <a:rPr lang="en-US" sz="2000" dirty="0" smtClean="0"/>
              <a:t>XHTML 1.0 reformulates HTML 4.01 in XML.</a:t>
            </a:r>
          </a:p>
          <a:p>
            <a:pPr lvl="1">
              <a:lnSpc>
                <a:spcPct val="120000"/>
              </a:lnSpc>
            </a:pPr>
            <a:r>
              <a:rPr lang="en-US" sz="2000" dirty="0" smtClean="0"/>
              <a:t>XHTML 1.0 was released as a W3C Recommendation 20. January 2000. </a:t>
            </a:r>
          </a:p>
          <a:p>
            <a:pPr>
              <a:lnSpc>
                <a:spcPct val="120000"/>
              </a:lnSpc>
            </a:pPr>
            <a:r>
              <a:rPr lang="en-US" dirty="0" smtClean="0"/>
              <a:t>HTML5 </a:t>
            </a:r>
          </a:p>
          <a:p>
            <a:pPr lvl="1">
              <a:lnSpc>
                <a:spcPct val="120000"/>
              </a:lnSpc>
            </a:pPr>
            <a:r>
              <a:rPr lang="en-US" sz="2000" dirty="0" smtClean="0"/>
              <a:t>Web Hypertext Application Technology Working Group(WHATWG) and W3C came up with this in 2007 </a:t>
            </a:r>
          </a:p>
          <a:p>
            <a:pPr lvl="1">
              <a:lnSpc>
                <a:spcPct val="120000"/>
              </a:lnSpc>
            </a:pPr>
            <a:r>
              <a:rPr lang="en-US" sz="2000" dirty="0" smtClean="0"/>
              <a:t>HTML 5 is a combination of HTML 4.01 and XHTML 1.0.</a:t>
            </a:r>
          </a:p>
          <a:p>
            <a:pPr lvl="1">
              <a:lnSpc>
                <a:spcPct val="120000"/>
              </a:lnSpc>
            </a:pPr>
            <a:r>
              <a:rPr lang="en-US" sz="2000" dirty="0" smtClean="0"/>
              <a:t>Many browsers are going to start supporting this in the future. </a:t>
            </a:r>
          </a:p>
          <a:p>
            <a:pPr lvl="1">
              <a:lnSpc>
                <a:spcPct val="120000"/>
              </a:lnSpc>
            </a:pPr>
            <a:r>
              <a:rPr lang="en-US" sz="2000" dirty="0" smtClean="0"/>
              <a:t>HTML 5 is backwards compatible.</a:t>
            </a:r>
          </a:p>
          <a:p>
            <a:pPr lvl="1">
              <a:lnSpc>
                <a:spcPct val="120000"/>
              </a:lnSpc>
              <a:buNone/>
            </a:pPr>
            <a:endParaRPr lang="en-US" sz="2000" dirty="0" smtClean="0"/>
          </a:p>
        </p:txBody>
      </p:sp>
      <p:sp>
        <p:nvSpPr>
          <p:cNvPr id="4" name="Slide Number Placeholder 3"/>
          <p:cNvSpPr>
            <a:spLocks noGrp="1"/>
          </p:cNvSpPr>
          <p:nvPr>
            <p:ph type="sldNum" sz="quarter" idx="10"/>
          </p:nvPr>
        </p:nvSpPr>
        <p:spPr/>
        <p:txBody>
          <a:bodyPr/>
          <a:lstStyle/>
          <a:p>
            <a:pPr>
              <a:defRPr/>
            </a:pPr>
            <a:fld id="{BC67F005-AF80-499D-B38C-6BD1DB26FC97}" type="slidenum">
              <a:rPr lang="en-US" smtClean="0"/>
              <a:pPr>
                <a:defRPr/>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82000" cy="838200"/>
          </a:xfrm>
        </p:spPr>
        <p:txBody>
          <a:bodyPr/>
          <a:lstStyle/>
          <a:p>
            <a:r>
              <a:rPr lang="en-US" dirty="0" smtClean="0"/>
              <a:t>Creating different styles for same element </a:t>
            </a:r>
            <a:endParaRPr lang="en-US" dirty="0"/>
          </a:p>
        </p:txBody>
      </p:sp>
      <p:sp>
        <p:nvSpPr>
          <p:cNvPr id="3" name="Content Placeholder 2"/>
          <p:cNvSpPr>
            <a:spLocks noGrp="1"/>
          </p:cNvSpPr>
          <p:nvPr>
            <p:ph idx="1"/>
          </p:nvPr>
        </p:nvSpPr>
        <p:spPr>
          <a:xfrm>
            <a:off x="304800" y="1219200"/>
            <a:ext cx="8153400" cy="4876800"/>
          </a:xfrm>
        </p:spPr>
        <p:txBody>
          <a:bodyPr/>
          <a:lstStyle/>
          <a:p>
            <a:r>
              <a:rPr lang="en-US" dirty="0" smtClean="0"/>
              <a:t>Different styles can be created for same element.</a:t>
            </a:r>
          </a:p>
          <a:p>
            <a:r>
              <a:rPr lang="en-US" dirty="0" smtClean="0"/>
              <a:t>For this we need to create a class for the selector.</a:t>
            </a:r>
          </a:p>
          <a:p>
            <a:r>
              <a:rPr lang="en-US" b="1" dirty="0" err="1" smtClean="0">
                <a:solidFill>
                  <a:schemeClr val="tx1"/>
                </a:solidFill>
                <a:latin typeface="Courier New" pitchFamily="49" charset="0"/>
                <a:cs typeface="Courier New" pitchFamily="49" charset="0"/>
              </a:rPr>
              <a:t>p.mycolor</a:t>
            </a:r>
            <a:r>
              <a:rPr lang="en-US" b="1" dirty="0" smtClean="0">
                <a:solidFill>
                  <a:schemeClr val="tx1"/>
                </a:solidFill>
                <a:latin typeface="Courier New" pitchFamily="49" charset="0"/>
                <a:cs typeface="Courier New" pitchFamily="49" charset="0"/>
              </a:rPr>
              <a:t>{color : red ; }</a:t>
            </a:r>
          </a:p>
          <a:p>
            <a:pPr>
              <a:buNone/>
            </a:pPr>
            <a:r>
              <a:rPr lang="en-US" b="1" dirty="0" smtClean="0">
                <a:solidFill>
                  <a:schemeClr val="tx1"/>
                </a:solidFill>
                <a:latin typeface="Courier New" pitchFamily="49" charset="0"/>
                <a:cs typeface="Courier New" pitchFamily="49" charset="0"/>
              </a:rPr>
              <a:t>	</a:t>
            </a:r>
            <a:r>
              <a:rPr lang="en-US" b="1" dirty="0" err="1" smtClean="0">
                <a:solidFill>
                  <a:schemeClr val="tx1"/>
                </a:solidFill>
                <a:latin typeface="Courier New" pitchFamily="49" charset="0"/>
                <a:cs typeface="Courier New" pitchFamily="49" charset="0"/>
              </a:rPr>
              <a:t>mycolor</a:t>
            </a:r>
            <a:r>
              <a:rPr lang="en-US" b="1" dirty="0" smtClean="0">
                <a:solidFill>
                  <a:schemeClr val="tx1"/>
                </a:solidFill>
                <a:latin typeface="Courier New" pitchFamily="49" charset="0"/>
                <a:cs typeface="Courier New" pitchFamily="49" charset="0"/>
              </a:rPr>
              <a:t> </a:t>
            </a:r>
            <a:r>
              <a:rPr lang="en-US" dirty="0" smtClean="0"/>
              <a:t>is class name.</a:t>
            </a:r>
          </a:p>
          <a:p>
            <a:r>
              <a:rPr lang="en-US" dirty="0" smtClean="0"/>
              <a:t>If we want to share the style rule for more than one elements then we could do this:</a:t>
            </a:r>
          </a:p>
          <a:p>
            <a:pPr>
              <a:buNone/>
            </a:pPr>
            <a:r>
              <a:rPr lang="en-US" b="1" dirty="0" smtClean="0">
                <a:solidFill>
                  <a:schemeClr val="tx1"/>
                </a:solidFill>
                <a:latin typeface="Courier New" pitchFamily="49" charset="0"/>
                <a:cs typeface="Courier New" pitchFamily="49" charset="0"/>
              </a:rPr>
              <a:t>	h1.mycolor, </a:t>
            </a:r>
            <a:r>
              <a:rPr lang="en-US" b="1" dirty="0" err="1" smtClean="0">
                <a:solidFill>
                  <a:schemeClr val="tx1"/>
                </a:solidFill>
                <a:latin typeface="Courier New" pitchFamily="49" charset="0"/>
                <a:cs typeface="Courier New" pitchFamily="49" charset="0"/>
              </a:rPr>
              <a:t>p.mycolor</a:t>
            </a:r>
            <a:r>
              <a:rPr lang="en-US" b="1" dirty="0" smtClean="0">
                <a:solidFill>
                  <a:schemeClr val="tx1"/>
                </a:solidFill>
                <a:latin typeface="Courier New" pitchFamily="49" charset="0"/>
                <a:cs typeface="Courier New" pitchFamily="49" charset="0"/>
              </a:rPr>
              <a:t>{color : red;}</a:t>
            </a:r>
          </a:p>
          <a:p>
            <a:pPr eaLnBrk="1" hangingPunct="1"/>
            <a:r>
              <a:rPr lang="en-US" dirty="0" smtClean="0"/>
              <a:t>Now if  we want that all the elements that are in class </a:t>
            </a:r>
            <a:r>
              <a:rPr lang="en-US" dirty="0" err="1" smtClean="0"/>
              <a:t>mycolor</a:t>
            </a:r>
            <a:r>
              <a:rPr lang="en-US" dirty="0" smtClean="0"/>
              <a:t> to have a style than the better way is </a:t>
            </a:r>
          </a:p>
          <a:p>
            <a:pPr eaLnBrk="1" hangingPunct="1">
              <a:buFontTx/>
              <a:buNone/>
            </a:pPr>
            <a:r>
              <a:rPr lang="en-US" b="1" dirty="0" smtClean="0">
                <a:solidFill>
                  <a:schemeClr val="tx1"/>
                </a:solidFill>
                <a:latin typeface="Courier New" pitchFamily="49" charset="0"/>
                <a:cs typeface="Courier New" pitchFamily="49" charset="0"/>
              </a:rPr>
              <a:t>. </a:t>
            </a:r>
            <a:r>
              <a:rPr lang="en-US" b="1" dirty="0" err="1" smtClean="0">
                <a:solidFill>
                  <a:schemeClr val="tx1"/>
                </a:solidFill>
                <a:latin typeface="Courier New" pitchFamily="49" charset="0"/>
                <a:cs typeface="Courier New" pitchFamily="49" charset="0"/>
              </a:rPr>
              <a:t>mycolor</a:t>
            </a:r>
            <a:r>
              <a:rPr lang="en-US" b="1" dirty="0" smtClean="0">
                <a:solidFill>
                  <a:schemeClr val="tx1"/>
                </a:solidFill>
                <a:latin typeface="Courier New" pitchFamily="49" charset="0"/>
                <a:cs typeface="Courier New" pitchFamily="49" charset="0"/>
              </a:rPr>
              <a:t> { color : red }</a:t>
            </a:r>
            <a:endParaRPr lang="en-US" dirty="0" smtClean="0"/>
          </a:p>
          <a:p>
            <a:endParaRPr lang="en-US" b="1" dirty="0" smtClean="0">
              <a:solidFill>
                <a:schemeClr val="tx1"/>
              </a:solidFill>
              <a:latin typeface="Courier New" pitchFamily="49" charset="0"/>
              <a:cs typeface="Courier New" pitchFamily="49" charset="0"/>
            </a:endParaRPr>
          </a:p>
          <a:p>
            <a:endParaRPr lang="en-US" dirty="0"/>
          </a:p>
        </p:txBody>
      </p:sp>
      <p:sp>
        <p:nvSpPr>
          <p:cNvPr id="4" name="Slide Number Placeholder 3"/>
          <p:cNvSpPr>
            <a:spLocks noGrp="1"/>
          </p:cNvSpPr>
          <p:nvPr>
            <p:ph type="sldNum" sz="quarter" idx="10"/>
          </p:nvPr>
        </p:nvSpPr>
        <p:spPr/>
        <p:txBody>
          <a:bodyPr/>
          <a:lstStyle/>
          <a:p>
            <a:pPr>
              <a:defRPr/>
            </a:pPr>
            <a:fld id="{BC67F005-AF80-499D-B38C-6BD1DB26FC97}"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313795"/>
            <a:ext cx="6629400" cy="4401205"/>
          </a:xfrm>
          <a:prstGeom prst="rect">
            <a:avLst/>
          </a:prstGeom>
        </p:spPr>
        <p:txBody>
          <a:bodyPr wrap="square">
            <a:spAutoFit/>
          </a:bodyPr>
          <a:lstStyle/>
          <a:p>
            <a:r>
              <a:rPr lang="en-US" sz="2000" b="1" dirty="0" smtClean="0">
                <a:latin typeface="Courier New" pitchFamily="49" charset="0"/>
                <a:cs typeface="Courier New" pitchFamily="49" charset="0"/>
              </a:rPr>
              <a:t>&lt;html&gt;&lt;head&gt;</a:t>
            </a:r>
          </a:p>
          <a:p>
            <a:r>
              <a:rPr lang="en-US" sz="2000" b="1" dirty="0" smtClean="0">
                <a:latin typeface="Courier New" pitchFamily="49" charset="0"/>
                <a:cs typeface="Courier New" pitchFamily="49" charset="0"/>
              </a:rPr>
              <a:t>&lt;title&gt;CSS Example&lt;/title&gt;</a:t>
            </a:r>
          </a:p>
          <a:p>
            <a:r>
              <a:rPr lang="en-US" sz="2000" b="1" dirty="0" smtClean="0">
                <a:latin typeface="Courier New" pitchFamily="49" charset="0"/>
                <a:cs typeface="Courier New" pitchFamily="49" charset="0"/>
              </a:rPr>
              <a:t>&lt;style type="text/</a:t>
            </a:r>
            <a:r>
              <a:rPr lang="en-US" sz="2000" b="1" dirty="0" err="1" smtClean="0">
                <a:latin typeface="Courier New" pitchFamily="49" charset="0"/>
                <a:cs typeface="Courier New" pitchFamily="49" charset="0"/>
              </a:rPr>
              <a:t>css</a:t>
            </a:r>
            <a:r>
              <a:rPr lang="en-US" sz="2000" b="1" dirty="0" smtClean="0">
                <a:latin typeface="Courier New" pitchFamily="49" charset="0"/>
                <a:cs typeface="Courier New" pitchFamily="49" charset="0"/>
              </a:rPr>
              <a:t>"&gt;</a:t>
            </a:r>
          </a:p>
          <a:p>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mycolor</a:t>
            </a:r>
            <a:r>
              <a:rPr lang="en-US" sz="2000" b="1" dirty="0" smtClean="0">
                <a:latin typeface="Courier New" pitchFamily="49" charset="0"/>
                <a:cs typeface="Courier New" pitchFamily="49" charset="0"/>
              </a:rPr>
              <a:t>{</a:t>
            </a:r>
          </a:p>
          <a:p>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color:red</a:t>
            </a:r>
            <a:r>
              <a:rPr lang="en-US" sz="2000" b="1" dirty="0" smtClean="0">
                <a:latin typeface="Courier New" pitchFamily="49" charset="0"/>
                <a:cs typeface="Courier New" pitchFamily="49" charset="0"/>
              </a:rPr>
              <a:t> ;font-</a:t>
            </a:r>
            <a:r>
              <a:rPr lang="en-US" sz="2000" b="1" dirty="0" err="1" smtClean="0">
                <a:latin typeface="Courier New" pitchFamily="49" charset="0"/>
                <a:cs typeface="Courier New" pitchFamily="49" charset="0"/>
              </a:rPr>
              <a:t>family:courier,verdana,geneva</a:t>
            </a:r>
            <a:r>
              <a:rPr lang="en-US" sz="2000" b="1" dirty="0" smtClean="0">
                <a:latin typeface="Courier New" pitchFamily="49" charset="0"/>
                <a:cs typeface="Courier New" pitchFamily="49" charset="0"/>
              </a:rPr>
              <a:t>;   </a:t>
            </a:r>
          </a:p>
          <a:p>
            <a:r>
              <a:rPr lang="en-US" sz="2000" b="1" dirty="0" smtClean="0">
                <a:latin typeface="Courier New" pitchFamily="49" charset="0"/>
                <a:cs typeface="Courier New" pitchFamily="49" charset="0"/>
              </a:rPr>
              <a:t> 	}</a:t>
            </a:r>
          </a:p>
          <a:p>
            <a:r>
              <a:rPr lang="en-US" sz="2000" b="1" dirty="0" smtClean="0">
                <a:latin typeface="Courier New" pitchFamily="49" charset="0"/>
                <a:cs typeface="Courier New" pitchFamily="49" charset="0"/>
              </a:rPr>
              <a:t>&lt;/style&gt;</a:t>
            </a:r>
          </a:p>
          <a:p>
            <a:r>
              <a:rPr lang="en-US" sz="2000" b="1" dirty="0" smtClean="0">
                <a:latin typeface="Courier New" pitchFamily="49" charset="0"/>
                <a:cs typeface="Courier New" pitchFamily="49" charset="0"/>
              </a:rPr>
              <a:t>&lt;/head&gt;</a:t>
            </a:r>
          </a:p>
          <a:p>
            <a:r>
              <a:rPr lang="en-US" sz="2000" b="1" dirty="0" smtClean="0">
                <a:latin typeface="Courier New" pitchFamily="49" charset="0"/>
                <a:cs typeface="Courier New" pitchFamily="49" charset="0"/>
              </a:rPr>
              <a:t>&lt;body&gt;</a:t>
            </a:r>
          </a:p>
          <a:p>
            <a:r>
              <a:rPr lang="en-US" sz="2000" b="1" dirty="0" smtClean="0">
                <a:latin typeface="Courier New" pitchFamily="49" charset="0"/>
                <a:cs typeface="Courier New" pitchFamily="49" charset="0"/>
              </a:rPr>
              <a:t>   &lt;p </a:t>
            </a:r>
            <a:r>
              <a:rPr lang="en-US" sz="2000" b="1" dirty="0" smtClean="0">
                <a:solidFill>
                  <a:srgbClr val="C00000"/>
                </a:solidFill>
                <a:latin typeface="Courier New" pitchFamily="49" charset="0"/>
                <a:cs typeface="Courier New" pitchFamily="49" charset="0"/>
              </a:rPr>
              <a:t>class="</a:t>
            </a:r>
            <a:r>
              <a:rPr lang="en-US" sz="2000" b="1" dirty="0" err="1" smtClean="0">
                <a:solidFill>
                  <a:srgbClr val="C00000"/>
                </a:solidFill>
                <a:latin typeface="Courier New" pitchFamily="49" charset="0"/>
                <a:cs typeface="Courier New" pitchFamily="49" charset="0"/>
              </a:rPr>
              <a:t>mycolor</a:t>
            </a:r>
            <a:r>
              <a:rPr lang="en-US" sz="2000" b="1" dirty="0" smtClean="0">
                <a:solidFill>
                  <a:srgbClr val="C00000"/>
                </a:solidFill>
                <a:latin typeface="Courier New" pitchFamily="49" charset="0"/>
                <a:cs typeface="Courier New" pitchFamily="49" charset="0"/>
              </a:rPr>
              <a:t>"</a:t>
            </a:r>
            <a:r>
              <a:rPr lang="en-US" sz="2000" b="1" dirty="0" smtClean="0">
                <a:latin typeface="Courier New" pitchFamily="49" charset="0"/>
                <a:cs typeface="Courier New" pitchFamily="49" charset="0"/>
              </a:rPr>
              <a:t>&gt;Hello  World&lt;/p&gt;</a:t>
            </a:r>
          </a:p>
          <a:p>
            <a:pPr lvl="1"/>
            <a:r>
              <a:rPr lang="en-US" sz="2000" b="1" dirty="0" smtClean="0">
                <a:latin typeface="Courier New" pitchFamily="49" charset="0"/>
                <a:cs typeface="Courier New" pitchFamily="49" charset="0"/>
              </a:rPr>
              <a:t>&lt;h1 </a:t>
            </a:r>
            <a:r>
              <a:rPr lang="en-US" sz="2000" b="1" dirty="0" smtClean="0">
                <a:solidFill>
                  <a:srgbClr val="C00000"/>
                </a:solidFill>
                <a:latin typeface="Courier New" pitchFamily="49" charset="0"/>
                <a:cs typeface="Courier New" pitchFamily="49" charset="0"/>
              </a:rPr>
              <a:t>class="</a:t>
            </a:r>
            <a:r>
              <a:rPr lang="en-US" sz="2000" b="1" dirty="0" err="1" smtClean="0">
                <a:solidFill>
                  <a:srgbClr val="C00000"/>
                </a:solidFill>
                <a:latin typeface="Courier New" pitchFamily="49" charset="0"/>
                <a:cs typeface="Courier New" pitchFamily="49" charset="0"/>
              </a:rPr>
              <a:t>mycolor</a:t>
            </a:r>
            <a:r>
              <a:rPr lang="en-US" sz="2000" b="1" dirty="0" smtClean="0">
                <a:solidFill>
                  <a:srgbClr val="C00000"/>
                </a:solidFill>
                <a:latin typeface="Courier New" pitchFamily="49" charset="0"/>
                <a:cs typeface="Courier New" pitchFamily="49" charset="0"/>
              </a:rPr>
              <a:t>"</a:t>
            </a:r>
            <a:r>
              <a:rPr lang="en-US" sz="2000" b="1" dirty="0" smtClean="0">
                <a:latin typeface="Courier New" pitchFamily="49" charset="0"/>
                <a:cs typeface="Courier New" pitchFamily="49" charset="0"/>
              </a:rPr>
              <a:t>&gt; Heading&lt;/h1&gt;  </a:t>
            </a:r>
          </a:p>
          <a:p>
            <a:r>
              <a:rPr lang="en-US" sz="2000" b="1" dirty="0" smtClean="0">
                <a:latin typeface="Courier New" pitchFamily="49" charset="0"/>
                <a:cs typeface="Courier New" pitchFamily="49" charset="0"/>
              </a:rPr>
              <a:t>&lt;/body&gt;</a:t>
            </a:r>
          </a:p>
          <a:p>
            <a:r>
              <a:rPr lang="en-US" sz="2000" b="1" dirty="0" smtClean="0">
                <a:latin typeface="Courier New" pitchFamily="49" charset="0"/>
                <a:cs typeface="Courier New" pitchFamily="49" charset="0"/>
              </a:rPr>
              <a:t>&lt;/html&gt;</a:t>
            </a:r>
          </a:p>
        </p:txBody>
      </p:sp>
      <p:sp>
        <p:nvSpPr>
          <p:cNvPr id="5" name="Title 4"/>
          <p:cNvSpPr>
            <a:spLocks noGrp="1"/>
          </p:cNvSpPr>
          <p:nvPr>
            <p:ph type="title"/>
          </p:nvPr>
        </p:nvSpPr>
        <p:spPr/>
        <p:txBody>
          <a:bodyPr/>
          <a:lstStyle/>
          <a:p>
            <a:r>
              <a:rPr lang="en-US" dirty="0" smtClean="0"/>
              <a:t>Example: using class</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5257800" y="1295400"/>
            <a:ext cx="3421742" cy="1752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id of the element</a:t>
            </a:r>
            <a:endParaRPr lang="en-US" dirty="0"/>
          </a:p>
        </p:txBody>
      </p:sp>
      <p:sp>
        <p:nvSpPr>
          <p:cNvPr id="4" name="Content Placeholder 3"/>
          <p:cNvSpPr>
            <a:spLocks noGrp="1"/>
          </p:cNvSpPr>
          <p:nvPr>
            <p:ph idx="1"/>
          </p:nvPr>
        </p:nvSpPr>
        <p:spPr>
          <a:xfrm>
            <a:off x="152400" y="1066800"/>
            <a:ext cx="8686800" cy="5410200"/>
          </a:xfrm>
        </p:spPr>
        <p:txBody>
          <a:bodyPr/>
          <a:lstStyle/>
          <a:p>
            <a:r>
              <a:rPr lang="en-US" b="1" kern="1200" dirty="0" smtClean="0">
                <a:latin typeface="Courier New" pitchFamily="49" charset="0"/>
                <a:cs typeface="Courier New" pitchFamily="49" charset="0"/>
              </a:rPr>
              <a:t>id</a:t>
            </a:r>
            <a:r>
              <a:rPr lang="en-US" dirty="0" smtClean="0"/>
              <a:t> attribute of an element can also be used to specify the style.</a:t>
            </a:r>
          </a:p>
          <a:p>
            <a:r>
              <a:rPr lang="en-US" dirty="0" smtClean="0"/>
              <a:t>This is done by using ‘#’ symbol instead of dot (.)</a:t>
            </a:r>
          </a:p>
          <a:p>
            <a:pPr lvl="1">
              <a:buNone/>
            </a:pPr>
            <a:r>
              <a:rPr lang="en-US" sz="2000" b="1" kern="1200" dirty="0" smtClean="0">
                <a:solidFill>
                  <a:schemeClr val="tx1"/>
                </a:solidFill>
                <a:latin typeface="Courier New" pitchFamily="49" charset="0"/>
                <a:cs typeface="Courier New" pitchFamily="49" charset="0"/>
              </a:rPr>
              <a:t>&lt;html&gt;&lt;head&gt;</a:t>
            </a:r>
          </a:p>
          <a:p>
            <a:pPr lvl="1">
              <a:buNone/>
            </a:pPr>
            <a:r>
              <a:rPr lang="en-US" sz="2000" b="1" kern="1200" dirty="0" smtClean="0">
                <a:solidFill>
                  <a:schemeClr val="tx1"/>
                </a:solidFill>
                <a:latin typeface="Courier New" pitchFamily="49" charset="0"/>
                <a:cs typeface="Courier New" pitchFamily="49" charset="0"/>
              </a:rPr>
              <a:t>&lt;title&gt;CSS Example&lt;/title&gt;</a:t>
            </a:r>
          </a:p>
          <a:p>
            <a:pPr lvl="1">
              <a:buNone/>
            </a:pPr>
            <a:r>
              <a:rPr lang="en-US" sz="2000" b="1" kern="1200" dirty="0" smtClean="0">
                <a:solidFill>
                  <a:schemeClr val="tx1"/>
                </a:solidFill>
                <a:latin typeface="Courier New" pitchFamily="49" charset="0"/>
                <a:cs typeface="Courier New" pitchFamily="49" charset="0"/>
              </a:rPr>
              <a:t>&lt;style type="text/</a:t>
            </a:r>
            <a:r>
              <a:rPr lang="en-US" sz="2000" b="1" kern="1200" dirty="0" err="1" smtClean="0">
                <a:solidFill>
                  <a:schemeClr val="tx1"/>
                </a:solidFill>
                <a:latin typeface="Courier New" pitchFamily="49" charset="0"/>
                <a:cs typeface="Courier New" pitchFamily="49" charset="0"/>
              </a:rPr>
              <a:t>css</a:t>
            </a:r>
            <a:r>
              <a:rPr lang="en-US" sz="2000" b="1" kern="1200" dirty="0" smtClean="0">
                <a:solidFill>
                  <a:schemeClr val="tx1"/>
                </a:solidFill>
                <a:latin typeface="Courier New" pitchFamily="49" charset="0"/>
                <a:cs typeface="Courier New" pitchFamily="49" charset="0"/>
              </a:rPr>
              <a:t>"&gt;</a:t>
            </a:r>
          </a:p>
          <a:p>
            <a:pPr lvl="1">
              <a:buNone/>
            </a:pPr>
            <a:r>
              <a:rPr lang="en-US" sz="2000" b="1" kern="1200" dirty="0" smtClean="0">
                <a:solidFill>
                  <a:schemeClr val="tx1"/>
                </a:solidFill>
                <a:latin typeface="Courier New" pitchFamily="49" charset="0"/>
                <a:cs typeface="Courier New" pitchFamily="49" charset="0"/>
              </a:rPr>
              <a:t>	</a:t>
            </a:r>
            <a:r>
              <a:rPr lang="en-US" sz="2000" b="1" kern="1200" dirty="0" smtClean="0">
                <a:solidFill>
                  <a:srgbClr val="C00000"/>
                </a:solidFill>
                <a:latin typeface="Courier New" pitchFamily="49" charset="0"/>
                <a:cs typeface="Courier New" pitchFamily="49" charset="0"/>
              </a:rPr>
              <a:t>p#p1</a:t>
            </a:r>
            <a:r>
              <a:rPr lang="en-US" sz="2000" b="1" kern="1200" dirty="0" smtClean="0">
                <a:solidFill>
                  <a:schemeClr val="tx1"/>
                </a:solidFill>
                <a:latin typeface="Courier New" pitchFamily="49" charset="0"/>
                <a:cs typeface="Courier New" pitchFamily="49" charset="0"/>
              </a:rPr>
              <a:t>{</a:t>
            </a:r>
          </a:p>
          <a:p>
            <a:pPr lvl="1">
              <a:buNone/>
            </a:pPr>
            <a:r>
              <a:rPr lang="en-US" sz="2000" b="1" kern="1200" dirty="0" smtClean="0">
                <a:solidFill>
                  <a:schemeClr val="tx1"/>
                </a:solidFill>
                <a:latin typeface="Courier New" pitchFamily="49" charset="0"/>
                <a:cs typeface="Courier New" pitchFamily="49" charset="0"/>
              </a:rPr>
              <a:t>	</a:t>
            </a:r>
            <a:r>
              <a:rPr lang="en-US" sz="2000" b="1" kern="1200" dirty="0" err="1" smtClean="0">
                <a:solidFill>
                  <a:schemeClr val="tx1"/>
                </a:solidFill>
                <a:latin typeface="Courier New" pitchFamily="49" charset="0"/>
                <a:cs typeface="Courier New" pitchFamily="49" charset="0"/>
              </a:rPr>
              <a:t>color:red</a:t>
            </a:r>
            <a:r>
              <a:rPr lang="en-US" sz="2000" b="1" kern="1200" dirty="0" smtClean="0">
                <a:solidFill>
                  <a:schemeClr val="tx1"/>
                </a:solidFill>
                <a:latin typeface="Courier New" pitchFamily="49" charset="0"/>
                <a:cs typeface="Courier New" pitchFamily="49" charset="0"/>
              </a:rPr>
              <a:t> ;font-</a:t>
            </a:r>
            <a:r>
              <a:rPr lang="en-US" sz="2000" b="1" kern="1200" dirty="0" err="1" smtClean="0">
                <a:solidFill>
                  <a:schemeClr val="tx1"/>
                </a:solidFill>
                <a:latin typeface="Courier New" pitchFamily="49" charset="0"/>
                <a:cs typeface="Courier New" pitchFamily="49" charset="0"/>
              </a:rPr>
              <a:t>family:courier,verdana,geneva</a:t>
            </a:r>
            <a:r>
              <a:rPr lang="en-US" sz="2000" b="1" kern="1200" dirty="0" smtClean="0">
                <a:solidFill>
                  <a:schemeClr val="tx1"/>
                </a:solidFill>
                <a:latin typeface="Courier New" pitchFamily="49" charset="0"/>
                <a:cs typeface="Courier New" pitchFamily="49" charset="0"/>
              </a:rPr>
              <a:t>;   </a:t>
            </a:r>
          </a:p>
          <a:p>
            <a:pPr lvl="1">
              <a:buNone/>
            </a:pPr>
            <a:r>
              <a:rPr lang="en-US" sz="2000" b="1" kern="1200" dirty="0" smtClean="0">
                <a:solidFill>
                  <a:schemeClr val="tx1"/>
                </a:solidFill>
                <a:latin typeface="Courier New" pitchFamily="49" charset="0"/>
                <a:cs typeface="Courier New" pitchFamily="49" charset="0"/>
              </a:rPr>
              <a:t> 	}</a:t>
            </a:r>
          </a:p>
          <a:p>
            <a:pPr lvl="1">
              <a:buNone/>
            </a:pPr>
            <a:r>
              <a:rPr lang="en-US" sz="2000" b="1" kern="1200" dirty="0" smtClean="0">
                <a:solidFill>
                  <a:schemeClr val="tx1"/>
                </a:solidFill>
                <a:latin typeface="Courier New" pitchFamily="49" charset="0"/>
                <a:cs typeface="Courier New" pitchFamily="49" charset="0"/>
              </a:rPr>
              <a:t>&lt;/style&gt;&lt;/head&gt;&lt;body&gt;</a:t>
            </a:r>
          </a:p>
          <a:p>
            <a:pPr lvl="1">
              <a:buNone/>
            </a:pPr>
            <a:r>
              <a:rPr lang="en-US" sz="2000" b="1" kern="1200" dirty="0" smtClean="0">
                <a:solidFill>
                  <a:schemeClr val="tx1"/>
                </a:solidFill>
                <a:latin typeface="Courier New" pitchFamily="49" charset="0"/>
                <a:cs typeface="Courier New" pitchFamily="49" charset="0"/>
              </a:rPr>
              <a:t> &lt;p </a:t>
            </a:r>
            <a:r>
              <a:rPr lang="en-US" sz="2000" b="1" kern="1200" dirty="0" smtClean="0">
                <a:solidFill>
                  <a:srgbClr val="C00000"/>
                </a:solidFill>
                <a:latin typeface="Courier New" pitchFamily="49" charset="0"/>
                <a:cs typeface="Courier New" pitchFamily="49" charset="0"/>
              </a:rPr>
              <a:t>id="p1"</a:t>
            </a:r>
            <a:r>
              <a:rPr lang="en-US" sz="2000" b="1" kern="1200" dirty="0" smtClean="0">
                <a:solidFill>
                  <a:schemeClr val="tx1"/>
                </a:solidFill>
                <a:latin typeface="Courier New" pitchFamily="49" charset="0"/>
                <a:cs typeface="Courier New" pitchFamily="49" charset="0"/>
              </a:rPr>
              <a:t>&gt;Hello  World&lt;/p&gt;  </a:t>
            </a:r>
          </a:p>
          <a:p>
            <a:pPr lvl="1">
              <a:buNone/>
            </a:pPr>
            <a:r>
              <a:rPr lang="en-US" sz="2000" b="1" kern="1200" dirty="0" smtClean="0">
                <a:solidFill>
                  <a:schemeClr val="tx1"/>
                </a:solidFill>
                <a:latin typeface="Courier New" pitchFamily="49" charset="0"/>
                <a:cs typeface="Courier New" pitchFamily="49" charset="0"/>
              </a:rPr>
              <a:t>&lt;/body&gt;&lt;/html&gt;</a:t>
            </a:r>
          </a:p>
          <a:p>
            <a:endParaRPr lang="en-US" dirty="0"/>
          </a:p>
        </p:txBody>
      </p:sp>
      <p:sp>
        <p:nvSpPr>
          <p:cNvPr id="3" name="Slide Number Placeholder 2"/>
          <p:cNvSpPr>
            <a:spLocks noGrp="1"/>
          </p:cNvSpPr>
          <p:nvPr>
            <p:ph type="sldNum" sz="quarter" idx="10"/>
          </p:nvPr>
        </p:nvSpPr>
        <p:spPr/>
        <p:txBody>
          <a:bodyPr/>
          <a:lstStyle/>
          <a:p>
            <a:pPr>
              <a:defRPr/>
            </a:pPr>
            <a:fld id="{D0C080B9-1978-408B-8C74-71117C12DC37}"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0"/>
            <a:ext cx="8458200" cy="936625"/>
          </a:xfrm>
        </p:spPr>
        <p:txBody>
          <a:bodyPr/>
          <a:lstStyle/>
          <a:p>
            <a:pPr eaLnBrk="1" hangingPunct="1"/>
            <a:r>
              <a:rPr lang="en-US" dirty="0" smtClean="0"/>
              <a:t>Adding Styles to &lt;div&gt; and </a:t>
            </a:r>
            <a:r>
              <a:rPr lang="en-US" dirty="0" smtClean="0"/>
              <a:t>descendants</a:t>
            </a:r>
            <a:endParaRPr lang="en-US" dirty="0" smtClean="0"/>
          </a:p>
        </p:txBody>
      </p:sp>
      <p:sp>
        <p:nvSpPr>
          <p:cNvPr id="15363" name="Rectangle 3"/>
          <p:cNvSpPr>
            <a:spLocks noGrp="1" noChangeArrowheads="1"/>
          </p:cNvSpPr>
          <p:nvPr>
            <p:ph type="body" idx="1"/>
          </p:nvPr>
        </p:nvSpPr>
        <p:spPr>
          <a:xfrm>
            <a:off x="381000" y="1143000"/>
            <a:ext cx="8001000" cy="5181600"/>
          </a:xfrm>
        </p:spPr>
        <p:txBody>
          <a:bodyPr/>
          <a:lstStyle/>
          <a:p>
            <a:pPr eaLnBrk="1" hangingPunct="1"/>
            <a:r>
              <a:rPr lang="en-US" dirty="0" smtClean="0"/>
              <a:t>Let us assume that HTML has</a:t>
            </a:r>
          </a:p>
          <a:p>
            <a:pPr lvl="1">
              <a:buNone/>
            </a:pPr>
            <a:r>
              <a:rPr lang="en-US" dirty="0" smtClean="0"/>
              <a:t>	</a:t>
            </a:r>
            <a:r>
              <a:rPr lang="en-US" sz="2000" b="1" kern="1200" dirty="0" smtClean="0">
                <a:solidFill>
                  <a:schemeClr val="tx1"/>
                </a:solidFill>
                <a:latin typeface="Courier New" pitchFamily="49" charset="0"/>
                <a:cs typeface="Courier New" pitchFamily="49" charset="0"/>
              </a:rPr>
              <a:t>&lt;div id=“</a:t>
            </a:r>
            <a:r>
              <a:rPr lang="en-US" sz="2000" b="1" kern="1200" dirty="0" err="1" smtClean="0">
                <a:solidFill>
                  <a:schemeClr val="tx1"/>
                </a:solidFill>
                <a:latin typeface="Courier New" pitchFamily="49" charset="0"/>
                <a:cs typeface="Courier New" pitchFamily="49" charset="0"/>
              </a:rPr>
              <a:t>mydiv</a:t>
            </a:r>
            <a:r>
              <a:rPr lang="en-US" sz="2000" b="1" kern="1200" dirty="0" smtClean="0">
                <a:solidFill>
                  <a:schemeClr val="tx1"/>
                </a:solidFill>
                <a:latin typeface="Courier New" pitchFamily="49" charset="0"/>
                <a:cs typeface="Courier New" pitchFamily="49" charset="0"/>
              </a:rPr>
              <a:t>”&gt;</a:t>
            </a:r>
          </a:p>
          <a:p>
            <a:pPr lvl="1">
              <a:buNone/>
            </a:pPr>
            <a:r>
              <a:rPr lang="en-US" sz="2000" b="1" kern="1200" dirty="0" smtClean="0">
                <a:solidFill>
                  <a:schemeClr val="tx1"/>
                </a:solidFill>
                <a:latin typeface="Courier New" pitchFamily="49" charset="0"/>
                <a:cs typeface="Courier New" pitchFamily="49" charset="0"/>
              </a:rPr>
              <a:t>      &lt;h2&gt;From my div&lt;/h1&gt;</a:t>
            </a:r>
          </a:p>
          <a:p>
            <a:pPr lvl="1">
              <a:buNone/>
            </a:pPr>
            <a:r>
              <a:rPr lang="en-US" sz="2000" b="1" kern="1200" dirty="0" smtClean="0">
                <a:solidFill>
                  <a:schemeClr val="tx1"/>
                </a:solidFill>
                <a:latin typeface="Courier New" pitchFamily="49" charset="0"/>
                <a:cs typeface="Courier New" pitchFamily="49" charset="0"/>
              </a:rPr>
              <a:t>       &lt;p&gt; Hello World&lt;/p&gt;</a:t>
            </a:r>
          </a:p>
          <a:p>
            <a:pPr lvl="1">
              <a:buNone/>
            </a:pPr>
            <a:r>
              <a:rPr lang="en-US" sz="2000" b="1" kern="1200" dirty="0" smtClean="0">
                <a:solidFill>
                  <a:schemeClr val="tx1"/>
                </a:solidFill>
                <a:latin typeface="Courier New" pitchFamily="49" charset="0"/>
                <a:cs typeface="Courier New" pitchFamily="49" charset="0"/>
              </a:rPr>
              <a:t>  	&lt;/div&gt;</a:t>
            </a:r>
          </a:p>
          <a:p>
            <a:r>
              <a:rPr lang="en-US" dirty="0" smtClean="0"/>
              <a:t>Style for div is in the style sheet is</a:t>
            </a:r>
          </a:p>
          <a:p>
            <a:pPr eaLnBrk="1" hangingPunct="1">
              <a:buFontTx/>
              <a:buNone/>
            </a:pPr>
            <a:r>
              <a:rPr lang="en-US" b="1" kern="1200" dirty="0" smtClean="0">
                <a:solidFill>
                  <a:schemeClr val="tx1"/>
                </a:solidFill>
                <a:latin typeface="Courier New" pitchFamily="49" charset="0"/>
                <a:cs typeface="Courier New" pitchFamily="49" charset="0"/>
              </a:rPr>
              <a:t># </a:t>
            </a:r>
            <a:r>
              <a:rPr lang="en-US" b="1" kern="1200" dirty="0" err="1" smtClean="0">
                <a:solidFill>
                  <a:schemeClr val="tx1"/>
                </a:solidFill>
                <a:latin typeface="Courier New" pitchFamily="49" charset="0"/>
                <a:cs typeface="Courier New" pitchFamily="49" charset="0"/>
              </a:rPr>
              <a:t>mydiv</a:t>
            </a:r>
            <a:r>
              <a:rPr lang="en-US" b="1" kern="1200" dirty="0" smtClean="0">
                <a:solidFill>
                  <a:schemeClr val="tx1"/>
                </a:solidFill>
                <a:latin typeface="Courier New" pitchFamily="49" charset="0"/>
                <a:cs typeface="Courier New" pitchFamily="49" charset="0"/>
              </a:rPr>
              <a:t> {border-width : thin;                    border-style   : solid;                    border-color : #007e7e; }</a:t>
            </a:r>
            <a:endParaRPr lang="en-US" sz="2000" b="1" kern="1200" dirty="0" smtClean="0">
              <a:solidFill>
                <a:schemeClr val="tx1"/>
              </a:solidFill>
              <a:latin typeface="Courier New" pitchFamily="49" charset="0"/>
              <a:cs typeface="Courier New" pitchFamily="49" charset="0"/>
            </a:endParaRPr>
          </a:p>
          <a:p>
            <a:r>
              <a:rPr lang="en-US" dirty="0" smtClean="0"/>
              <a:t>Now we need to add style for h2 which is inside the particular div.</a:t>
            </a:r>
          </a:p>
          <a:p>
            <a:pPr eaLnBrk="1" hangingPunct="1"/>
            <a:endParaRPr lang="en-US"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4"/>
          <p:cNvSpPr>
            <a:spLocks noChangeArrowheads="1"/>
          </p:cNvSpPr>
          <p:nvPr/>
        </p:nvSpPr>
        <p:spPr bwMode="auto">
          <a:xfrm>
            <a:off x="3228975" y="1133475"/>
            <a:ext cx="914400" cy="914400"/>
          </a:xfrm>
          <a:prstGeom prst="rect">
            <a:avLst/>
          </a:prstGeom>
          <a:solidFill>
            <a:schemeClr val="accent1"/>
          </a:solidFill>
          <a:ln w="9525">
            <a:solidFill>
              <a:schemeClr val="tx1"/>
            </a:solidFill>
            <a:miter lim="800000"/>
            <a:headEnd/>
            <a:tailEnd/>
          </a:ln>
        </p:spPr>
        <p:txBody>
          <a:bodyPr wrap="none" anchor="ctr"/>
          <a:lstStyle/>
          <a:p>
            <a:pPr algn="ctr"/>
            <a:r>
              <a:rPr lang="en-US"/>
              <a:t>html</a:t>
            </a:r>
          </a:p>
        </p:txBody>
      </p:sp>
      <p:sp>
        <p:nvSpPr>
          <p:cNvPr id="17412" name="Rectangle 5"/>
          <p:cNvSpPr>
            <a:spLocks noChangeArrowheads="1"/>
          </p:cNvSpPr>
          <p:nvPr/>
        </p:nvSpPr>
        <p:spPr bwMode="auto">
          <a:xfrm>
            <a:off x="3300413" y="2428875"/>
            <a:ext cx="914400" cy="914400"/>
          </a:xfrm>
          <a:prstGeom prst="rect">
            <a:avLst/>
          </a:prstGeom>
          <a:solidFill>
            <a:schemeClr val="accent1"/>
          </a:solidFill>
          <a:ln w="9525">
            <a:solidFill>
              <a:schemeClr val="tx1"/>
            </a:solidFill>
            <a:miter lim="800000"/>
            <a:headEnd/>
            <a:tailEnd/>
          </a:ln>
        </p:spPr>
        <p:txBody>
          <a:bodyPr wrap="none" anchor="ctr"/>
          <a:lstStyle/>
          <a:p>
            <a:pPr algn="ctr"/>
            <a:r>
              <a:rPr lang="en-US"/>
              <a:t>body</a:t>
            </a:r>
          </a:p>
        </p:txBody>
      </p:sp>
      <p:sp>
        <p:nvSpPr>
          <p:cNvPr id="17413" name="Rectangle 6"/>
          <p:cNvSpPr>
            <a:spLocks noChangeArrowheads="1"/>
          </p:cNvSpPr>
          <p:nvPr/>
        </p:nvSpPr>
        <p:spPr bwMode="auto">
          <a:xfrm>
            <a:off x="609600" y="3962400"/>
            <a:ext cx="914400" cy="914400"/>
          </a:xfrm>
          <a:prstGeom prst="rect">
            <a:avLst/>
          </a:prstGeom>
          <a:solidFill>
            <a:schemeClr val="accent1"/>
          </a:solidFill>
          <a:ln w="9525">
            <a:solidFill>
              <a:schemeClr val="tx1"/>
            </a:solidFill>
            <a:miter lim="800000"/>
            <a:headEnd/>
            <a:tailEnd/>
          </a:ln>
        </p:spPr>
        <p:txBody>
          <a:bodyPr wrap="none" anchor="ctr"/>
          <a:lstStyle/>
          <a:p>
            <a:pPr algn="ctr"/>
            <a:r>
              <a:rPr lang="en-US" dirty="0" smtClean="0"/>
              <a:t>div</a:t>
            </a:r>
            <a:endParaRPr lang="en-US" dirty="0"/>
          </a:p>
        </p:txBody>
      </p:sp>
      <p:sp>
        <p:nvSpPr>
          <p:cNvPr id="17414" name="Rectangle 7"/>
          <p:cNvSpPr>
            <a:spLocks noChangeArrowheads="1"/>
          </p:cNvSpPr>
          <p:nvPr/>
        </p:nvSpPr>
        <p:spPr bwMode="auto">
          <a:xfrm>
            <a:off x="2743200" y="3657600"/>
            <a:ext cx="914400" cy="914400"/>
          </a:xfrm>
          <a:prstGeom prst="rect">
            <a:avLst/>
          </a:prstGeom>
          <a:solidFill>
            <a:srgbClr val="C00000"/>
          </a:solidFill>
          <a:ln w="9525">
            <a:solidFill>
              <a:schemeClr val="tx1"/>
            </a:solidFill>
            <a:miter lim="800000"/>
            <a:headEnd/>
            <a:tailEnd/>
          </a:ln>
        </p:spPr>
        <p:txBody>
          <a:bodyPr wrap="none" anchor="ctr"/>
          <a:lstStyle/>
          <a:p>
            <a:pPr algn="ctr"/>
            <a:r>
              <a:rPr lang="en-US"/>
              <a:t>h2</a:t>
            </a:r>
          </a:p>
        </p:txBody>
      </p:sp>
      <p:sp>
        <p:nvSpPr>
          <p:cNvPr id="17415" name="Rectangle 8"/>
          <p:cNvSpPr>
            <a:spLocks noChangeArrowheads="1"/>
          </p:cNvSpPr>
          <p:nvPr/>
        </p:nvSpPr>
        <p:spPr bwMode="auto">
          <a:xfrm>
            <a:off x="5029200" y="3581400"/>
            <a:ext cx="1871663" cy="936625"/>
          </a:xfrm>
          <a:prstGeom prst="rect">
            <a:avLst/>
          </a:prstGeom>
          <a:solidFill>
            <a:schemeClr val="accent1"/>
          </a:solidFill>
          <a:ln w="9525">
            <a:solidFill>
              <a:schemeClr val="tx1"/>
            </a:solidFill>
            <a:miter lim="800000"/>
            <a:headEnd/>
            <a:tailEnd/>
          </a:ln>
        </p:spPr>
        <p:txBody>
          <a:bodyPr wrap="none" anchor="ctr"/>
          <a:lstStyle/>
          <a:p>
            <a:pPr algn="ctr"/>
            <a:r>
              <a:rPr lang="en-US" dirty="0"/>
              <a:t>div id</a:t>
            </a:r>
            <a:r>
              <a:rPr lang="en-US" dirty="0" smtClean="0"/>
              <a:t>=“</a:t>
            </a:r>
            <a:r>
              <a:rPr lang="en-US" dirty="0" err="1" smtClean="0"/>
              <a:t>mydiv</a:t>
            </a:r>
            <a:r>
              <a:rPr lang="en-US" dirty="0" smtClean="0"/>
              <a:t>”</a:t>
            </a:r>
            <a:endParaRPr lang="en-US" dirty="0"/>
          </a:p>
        </p:txBody>
      </p:sp>
      <p:sp>
        <p:nvSpPr>
          <p:cNvPr id="17416" name="Rectangle 9"/>
          <p:cNvSpPr>
            <a:spLocks noChangeArrowheads="1"/>
          </p:cNvSpPr>
          <p:nvPr/>
        </p:nvSpPr>
        <p:spPr bwMode="auto">
          <a:xfrm>
            <a:off x="6829425" y="4949825"/>
            <a:ext cx="914400" cy="914400"/>
          </a:xfrm>
          <a:prstGeom prst="rect">
            <a:avLst/>
          </a:prstGeom>
          <a:solidFill>
            <a:srgbClr val="FFFF00"/>
          </a:solidFill>
          <a:ln w="9525">
            <a:solidFill>
              <a:schemeClr val="tx1"/>
            </a:solidFill>
            <a:miter lim="800000"/>
            <a:headEnd/>
            <a:tailEnd/>
          </a:ln>
        </p:spPr>
        <p:txBody>
          <a:bodyPr wrap="none" anchor="ctr"/>
          <a:lstStyle/>
          <a:p>
            <a:pPr algn="ctr"/>
            <a:r>
              <a:rPr lang="en-US" dirty="0" smtClean="0"/>
              <a:t>h2</a:t>
            </a:r>
            <a:endParaRPr lang="en-US" dirty="0"/>
          </a:p>
        </p:txBody>
      </p:sp>
      <p:sp>
        <p:nvSpPr>
          <p:cNvPr id="17417" name="Rectangle 10"/>
          <p:cNvSpPr>
            <a:spLocks noChangeArrowheads="1"/>
          </p:cNvSpPr>
          <p:nvPr/>
        </p:nvSpPr>
        <p:spPr bwMode="auto">
          <a:xfrm>
            <a:off x="5532438" y="4949825"/>
            <a:ext cx="914400" cy="914400"/>
          </a:xfrm>
          <a:prstGeom prst="rect">
            <a:avLst/>
          </a:prstGeom>
          <a:solidFill>
            <a:srgbClr val="FFFF00"/>
          </a:solidFill>
          <a:ln w="9525">
            <a:solidFill>
              <a:schemeClr val="tx1"/>
            </a:solidFill>
            <a:miter lim="800000"/>
            <a:headEnd/>
            <a:tailEnd/>
          </a:ln>
        </p:spPr>
        <p:txBody>
          <a:bodyPr wrap="none" anchor="ctr"/>
          <a:lstStyle/>
          <a:p>
            <a:pPr algn="ctr"/>
            <a:r>
              <a:rPr lang="en-US" dirty="0" smtClean="0"/>
              <a:t>h2</a:t>
            </a:r>
            <a:endParaRPr lang="en-US" dirty="0"/>
          </a:p>
        </p:txBody>
      </p:sp>
      <p:sp>
        <p:nvSpPr>
          <p:cNvPr id="17419" name="Line 12"/>
          <p:cNvSpPr>
            <a:spLocks noChangeShapeType="1"/>
          </p:cNvSpPr>
          <p:nvPr/>
        </p:nvSpPr>
        <p:spPr bwMode="auto">
          <a:xfrm>
            <a:off x="3660775" y="2070100"/>
            <a:ext cx="0" cy="358775"/>
          </a:xfrm>
          <a:prstGeom prst="line">
            <a:avLst/>
          </a:prstGeom>
          <a:noFill/>
          <a:ln w="9525">
            <a:solidFill>
              <a:schemeClr val="tx1"/>
            </a:solidFill>
            <a:round/>
            <a:headEnd/>
            <a:tailEnd/>
          </a:ln>
        </p:spPr>
        <p:txBody>
          <a:bodyPr/>
          <a:lstStyle/>
          <a:p>
            <a:endParaRPr lang="en-US"/>
          </a:p>
        </p:txBody>
      </p:sp>
      <p:sp>
        <p:nvSpPr>
          <p:cNvPr id="17420" name="Line 13"/>
          <p:cNvSpPr>
            <a:spLocks noChangeShapeType="1"/>
          </p:cNvSpPr>
          <p:nvPr/>
        </p:nvSpPr>
        <p:spPr bwMode="auto">
          <a:xfrm flipH="1">
            <a:off x="3276600" y="3352800"/>
            <a:ext cx="152400" cy="358775"/>
          </a:xfrm>
          <a:prstGeom prst="line">
            <a:avLst/>
          </a:prstGeom>
          <a:noFill/>
          <a:ln w="9525">
            <a:solidFill>
              <a:schemeClr val="tx1"/>
            </a:solidFill>
            <a:round/>
            <a:headEnd/>
            <a:tailEnd/>
          </a:ln>
        </p:spPr>
        <p:txBody>
          <a:bodyPr/>
          <a:lstStyle/>
          <a:p>
            <a:endParaRPr lang="en-US"/>
          </a:p>
        </p:txBody>
      </p:sp>
      <p:sp>
        <p:nvSpPr>
          <p:cNvPr id="17421" name="Line 14"/>
          <p:cNvSpPr>
            <a:spLocks noChangeShapeType="1"/>
          </p:cNvSpPr>
          <p:nvPr/>
        </p:nvSpPr>
        <p:spPr bwMode="auto">
          <a:xfrm>
            <a:off x="6037263" y="4519613"/>
            <a:ext cx="0" cy="430212"/>
          </a:xfrm>
          <a:prstGeom prst="line">
            <a:avLst/>
          </a:prstGeom>
          <a:noFill/>
          <a:ln w="9525">
            <a:solidFill>
              <a:schemeClr val="tx1"/>
            </a:solidFill>
            <a:round/>
            <a:headEnd/>
            <a:tailEnd/>
          </a:ln>
        </p:spPr>
        <p:txBody>
          <a:bodyPr/>
          <a:lstStyle/>
          <a:p>
            <a:endParaRPr lang="en-US"/>
          </a:p>
        </p:txBody>
      </p:sp>
      <p:sp>
        <p:nvSpPr>
          <p:cNvPr id="17423" name="Line 16"/>
          <p:cNvSpPr>
            <a:spLocks noChangeShapeType="1"/>
          </p:cNvSpPr>
          <p:nvPr/>
        </p:nvSpPr>
        <p:spPr bwMode="auto">
          <a:xfrm flipH="1">
            <a:off x="1219200" y="3657600"/>
            <a:ext cx="381000" cy="350837"/>
          </a:xfrm>
          <a:prstGeom prst="line">
            <a:avLst/>
          </a:prstGeom>
          <a:noFill/>
          <a:ln w="9525">
            <a:solidFill>
              <a:schemeClr val="tx1"/>
            </a:solidFill>
            <a:round/>
            <a:headEnd/>
            <a:tailEnd/>
          </a:ln>
        </p:spPr>
        <p:txBody>
          <a:bodyPr/>
          <a:lstStyle/>
          <a:p>
            <a:endParaRPr lang="en-US"/>
          </a:p>
        </p:txBody>
      </p:sp>
      <p:sp>
        <p:nvSpPr>
          <p:cNvPr id="17424" name="Line 17"/>
          <p:cNvSpPr>
            <a:spLocks noChangeShapeType="1"/>
          </p:cNvSpPr>
          <p:nvPr/>
        </p:nvSpPr>
        <p:spPr bwMode="auto">
          <a:xfrm>
            <a:off x="4164013" y="3294063"/>
            <a:ext cx="865187" cy="503237"/>
          </a:xfrm>
          <a:prstGeom prst="line">
            <a:avLst/>
          </a:prstGeom>
          <a:noFill/>
          <a:ln w="9525">
            <a:solidFill>
              <a:schemeClr val="tx1"/>
            </a:solidFill>
            <a:round/>
            <a:headEnd/>
            <a:tailEnd/>
          </a:ln>
        </p:spPr>
        <p:txBody>
          <a:bodyPr/>
          <a:lstStyle/>
          <a:p>
            <a:endParaRPr lang="en-US"/>
          </a:p>
        </p:txBody>
      </p:sp>
      <p:sp>
        <p:nvSpPr>
          <p:cNvPr id="17425" name="Line 18"/>
          <p:cNvSpPr>
            <a:spLocks noChangeShapeType="1"/>
          </p:cNvSpPr>
          <p:nvPr/>
        </p:nvSpPr>
        <p:spPr bwMode="auto">
          <a:xfrm>
            <a:off x="6900863" y="4302125"/>
            <a:ext cx="566737" cy="650875"/>
          </a:xfrm>
          <a:prstGeom prst="line">
            <a:avLst/>
          </a:prstGeom>
          <a:noFill/>
          <a:ln w="9525">
            <a:solidFill>
              <a:schemeClr val="tx1"/>
            </a:solidFill>
            <a:round/>
            <a:headEnd/>
            <a:tailEnd/>
          </a:ln>
        </p:spPr>
        <p:txBody>
          <a:bodyPr/>
          <a:lstStyle/>
          <a:p>
            <a:endParaRPr lang="en-US"/>
          </a:p>
        </p:txBody>
      </p:sp>
      <p:sp>
        <p:nvSpPr>
          <p:cNvPr id="19" name="Rectangle 18"/>
          <p:cNvSpPr/>
          <p:nvPr/>
        </p:nvSpPr>
        <p:spPr>
          <a:xfrm>
            <a:off x="4495800" y="1066800"/>
            <a:ext cx="4419600" cy="1015663"/>
          </a:xfrm>
          <a:prstGeom prst="rect">
            <a:avLst/>
          </a:prstGeom>
        </p:spPr>
        <p:txBody>
          <a:bodyPr wrap="square">
            <a:spAutoFit/>
          </a:bodyPr>
          <a:lstStyle/>
          <a:p>
            <a:r>
              <a:rPr lang="en-US" sz="2000" b="1" dirty="0" smtClean="0">
                <a:latin typeface="Courier New" pitchFamily="49" charset="0"/>
                <a:cs typeface="Courier New" pitchFamily="49" charset="0"/>
              </a:rPr>
              <a:t>h2 {color : red; }</a:t>
            </a:r>
          </a:p>
          <a:p>
            <a:r>
              <a:rPr lang="en-US" sz="2000" b="1" dirty="0" smtClean="0">
                <a:latin typeface="Courier New" pitchFamily="49" charset="0"/>
                <a:cs typeface="Courier New" pitchFamily="49" charset="0"/>
              </a:rPr>
              <a:t>div h2 {color : green; }</a:t>
            </a:r>
          </a:p>
          <a:p>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mydiv</a:t>
            </a:r>
            <a:r>
              <a:rPr lang="en-US" sz="2000" b="1" dirty="0" smtClean="0">
                <a:latin typeface="Courier New" pitchFamily="49" charset="0"/>
                <a:cs typeface="Courier New" pitchFamily="49" charset="0"/>
              </a:rPr>
              <a:t> h2 {color : yellow;}</a:t>
            </a:r>
          </a:p>
        </p:txBody>
      </p:sp>
      <p:sp>
        <p:nvSpPr>
          <p:cNvPr id="20" name="Rectangle 7"/>
          <p:cNvSpPr>
            <a:spLocks noChangeArrowheads="1"/>
          </p:cNvSpPr>
          <p:nvPr/>
        </p:nvSpPr>
        <p:spPr bwMode="auto">
          <a:xfrm>
            <a:off x="152400" y="5029200"/>
            <a:ext cx="914400" cy="914400"/>
          </a:xfrm>
          <a:prstGeom prst="rect">
            <a:avLst/>
          </a:prstGeom>
          <a:solidFill>
            <a:srgbClr val="00B050"/>
          </a:solidFill>
          <a:ln w="9525">
            <a:solidFill>
              <a:schemeClr val="tx1"/>
            </a:solidFill>
            <a:miter lim="800000"/>
            <a:headEnd/>
            <a:tailEnd/>
          </a:ln>
        </p:spPr>
        <p:txBody>
          <a:bodyPr wrap="none" anchor="ctr"/>
          <a:lstStyle/>
          <a:p>
            <a:pPr algn="ctr"/>
            <a:r>
              <a:rPr lang="en-US" dirty="0"/>
              <a:t>h2</a:t>
            </a:r>
          </a:p>
        </p:txBody>
      </p:sp>
      <p:cxnSp>
        <p:nvCxnSpPr>
          <p:cNvPr id="22" name="Straight Connector 21"/>
          <p:cNvCxnSpPr/>
          <p:nvPr/>
        </p:nvCxnSpPr>
        <p:spPr>
          <a:xfrm flipH="1">
            <a:off x="762000" y="4876800"/>
            <a:ext cx="1524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le 6"/>
          <p:cNvSpPr>
            <a:spLocks noChangeArrowheads="1"/>
          </p:cNvSpPr>
          <p:nvPr/>
        </p:nvSpPr>
        <p:spPr bwMode="auto">
          <a:xfrm>
            <a:off x="3962400" y="3733800"/>
            <a:ext cx="914400" cy="914400"/>
          </a:xfrm>
          <a:prstGeom prst="rect">
            <a:avLst/>
          </a:prstGeom>
          <a:solidFill>
            <a:schemeClr val="accent1"/>
          </a:solidFill>
          <a:ln w="9525">
            <a:solidFill>
              <a:schemeClr val="tx1"/>
            </a:solidFill>
            <a:miter lim="800000"/>
            <a:headEnd/>
            <a:tailEnd/>
          </a:ln>
        </p:spPr>
        <p:txBody>
          <a:bodyPr wrap="none" anchor="ctr"/>
          <a:lstStyle/>
          <a:p>
            <a:pPr algn="ctr"/>
            <a:r>
              <a:rPr lang="en-US" dirty="0" smtClean="0"/>
              <a:t>div</a:t>
            </a:r>
            <a:endParaRPr lang="en-US" dirty="0"/>
          </a:p>
        </p:txBody>
      </p:sp>
      <p:sp>
        <p:nvSpPr>
          <p:cNvPr id="25" name="Rectangle 7"/>
          <p:cNvSpPr>
            <a:spLocks noChangeArrowheads="1"/>
          </p:cNvSpPr>
          <p:nvPr/>
        </p:nvSpPr>
        <p:spPr bwMode="auto">
          <a:xfrm>
            <a:off x="3352800" y="4953000"/>
            <a:ext cx="914400" cy="914400"/>
          </a:xfrm>
          <a:prstGeom prst="rect">
            <a:avLst/>
          </a:prstGeom>
          <a:solidFill>
            <a:srgbClr val="00B050"/>
          </a:solidFill>
          <a:ln w="9525">
            <a:solidFill>
              <a:schemeClr val="tx1"/>
            </a:solidFill>
            <a:miter lim="800000"/>
            <a:headEnd/>
            <a:tailEnd/>
          </a:ln>
        </p:spPr>
        <p:txBody>
          <a:bodyPr wrap="none" anchor="ctr"/>
          <a:lstStyle/>
          <a:p>
            <a:pPr algn="ctr"/>
            <a:r>
              <a:rPr lang="en-US" dirty="0"/>
              <a:t>h2</a:t>
            </a:r>
          </a:p>
        </p:txBody>
      </p:sp>
      <p:cxnSp>
        <p:nvCxnSpPr>
          <p:cNvPr id="26" name="Straight Connector 25"/>
          <p:cNvCxnSpPr/>
          <p:nvPr/>
        </p:nvCxnSpPr>
        <p:spPr>
          <a:xfrm flipH="1">
            <a:off x="3962400" y="4648200"/>
            <a:ext cx="6096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962400" y="3352800"/>
            <a:ext cx="30480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itle 30"/>
          <p:cNvSpPr>
            <a:spLocks noGrp="1"/>
          </p:cNvSpPr>
          <p:nvPr>
            <p:ph type="title"/>
          </p:nvPr>
        </p:nvSpPr>
        <p:spPr/>
        <p:txBody>
          <a:bodyPr/>
          <a:lstStyle/>
          <a:p>
            <a:r>
              <a:rPr lang="en-US" dirty="0" smtClean="0"/>
              <a:t>Writing a descendant selector</a:t>
            </a:r>
            <a:endParaRPr lang="en-US" dirty="0"/>
          </a:p>
        </p:txBody>
      </p:sp>
      <p:sp>
        <p:nvSpPr>
          <p:cNvPr id="34" name="Rectangle 33"/>
          <p:cNvSpPr/>
          <p:nvPr/>
        </p:nvSpPr>
        <p:spPr>
          <a:xfrm>
            <a:off x="152400" y="6019800"/>
            <a:ext cx="7010400" cy="646331"/>
          </a:xfrm>
          <a:prstGeom prst="rect">
            <a:avLst/>
          </a:prstGeom>
        </p:spPr>
        <p:txBody>
          <a:bodyPr wrap="square">
            <a:spAutoFit/>
          </a:bodyPr>
          <a:lstStyle/>
          <a:p>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mydiv</a:t>
            </a:r>
            <a:r>
              <a:rPr lang="en-US" b="1" dirty="0" smtClean="0">
                <a:latin typeface="Courier New" pitchFamily="49" charset="0"/>
                <a:cs typeface="Courier New" pitchFamily="49" charset="0"/>
              </a:rPr>
              <a:t> h2 {color : yellow;}</a:t>
            </a:r>
          </a:p>
          <a:p>
            <a:r>
              <a:rPr lang="en-US" dirty="0" smtClean="0">
                <a:sym typeface="Wingdings" pitchFamily="2" charset="2"/>
              </a:rPr>
              <a:t></a:t>
            </a:r>
            <a:r>
              <a:rPr lang="en-US" dirty="0" smtClean="0"/>
              <a:t>select any &lt;h2&gt; that is descendant of an element with id “</a:t>
            </a:r>
            <a:r>
              <a:rPr lang="en-US" dirty="0" err="1" smtClean="0"/>
              <a:t>mydiv</a:t>
            </a:r>
            <a:r>
              <a:rPr lang="en-US" dirty="0" smtClean="0"/>
              <a:t>”</a:t>
            </a:r>
          </a:p>
        </p:txBody>
      </p:sp>
      <p:sp>
        <p:nvSpPr>
          <p:cNvPr id="41" name="Rectangle 6"/>
          <p:cNvSpPr>
            <a:spLocks noChangeArrowheads="1"/>
          </p:cNvSpPr>
          <p:nvPr/>
        </p:nvSpPr>
        <p:spPr bwMode="auto">
          <a:xfrm>
            <a:off x="1600200" y="3124200"/>
            <a:ext cx="914400" cy="914400"/>
          </a:xfrm>
          <a:prstGeom prst="rect">
            <a:avLst/>
          </a:prstGeom>
          <a:solidFill>
            <a:schemeClr val="accent1"/>
          </a:solidFill>
          <a:ln w="9525">
            <a:solidFill>
              <a:schemeClr val="tx1"/>
            </a:solidFill>
            <a:miter lim="800000"/>
            <a:headEnd/>
            <a:tailEnd/>
          </a:ln>
        </p:spPr>
        <p:txBody>
          <a:bodyPr wrap="none" anchor="ctr"/>
          <a:lstStyle/>
          <a:p>
            <a:pPr algn="ctr"/>
            <a:r>
              <a:rPr lang="en-US" dirty="0" smtClean="0"/>
              <a:t>p</a:t>
            </a:r>
            <a:endParaRPr lang="en-US" dirty="0"/>
          </a:p>
        </p:txBody>
      </p:sp>
      <p:cxnSp>
        <p:nvCxnSpPr>
          <p:cNvPr id="43" name="Straight Connector 42"/>
          <p:cNvCxnSpPr>
            <a:stCxn id="17412" idx="1"/>
          </p:cNvCxnSpPr>
          <p:nvPr/>
        </p:nvCxnSpPr>
        <p:spPr>
          <a:xfrm flipH="1">
            <a:off x="2209800" y="2886075"/>
            <a:ext cx="1090613" cy="238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0"/>
            <a:ext cx="8229600" cy="1143000"/>
          </a:xfrm>
        </p:spPr>
        <p:txBody>
          <a:bodyPr/>
          <a:lstStyle/>
          <a:p>
            <a:r>
              <a:rPr lang="en-US" smtClean="0"/>
              <a:t>What are HTML tags?</a:t>
            </a:r>
          </a:p>
        </p:txBody>
      </p:sp>
      <p:sp>
        <p:nvSpPr>
          <p:cNvPr id="7171" name="Rectangle 3"/>
          <p:cNvSpPr>
            <a:spLocks noGrp="1" noChangeArrowheads="1"/>
          </p:cNvSpPr>
          <p:nvPr>
            <p:ph type="body" idx="1"/>
          </p:nvPr>
        </p:nvSpPr>
        <p:spPr>
          <a:xfrm>
            <a:off x="381000" y="1066800"/>
            <a:ext cx="8229600" cy="5562600"/>
          </a:xfrm>
        </p:spPr>
        <p:txBody>
          <a:bodyPr/>
          <a:lstStyle/>
          <a:p>
            <a:pPr eaLnBrk="1" hangingPunct="1"/>
            <a:r>
              <a:rPr lang="en-US" dirty="0" smtClean="0"/>
              <a:t>When a web browser displays a page, it reads from a plain text file, and looks for special codes or "tags" that are marked by the &lt; and &gt; signs. </a:t>
            </a:r>
          </a:p>
          <a:p>
            <a:pPr eaLnBrk="1" hangingPunct="1"/>
            <a:r>
              <a:rPr lang="en-US" dirty="0" smtClean="0"/>
              <a:t>The general format for a HTML tag is:</a:t>
            </a:r>
          </a:p>
          <a:p>
            <a:pPr eaLnBrk="1" hangingPunct="1">
              <a:buFontTx/>
              <a:buNone/>
            </a:pPr>
            <a:r>
              <a:rPr lang="en-US" dirty="0" smtClean="0"/>
              <a:t>	</a:t>
            </a:r>
            <a:r>
              <a:rPr lang="en-US" b="1" dirty="0" smtClean="0">
                <a:latin typeface="Courier New" pitchFamily="49" charset="0"/>
              </a:rPr>
              <a:t>&lt;</a:t>
            </a:r>
            <a:r>
              <a:rPr lang="en-US" b="1" dirty="0" err="1" smtClean="0">
                <a:latin typeface="Courier New" pitchFamily="49" charset="0"/>
              </a:rPr>
              <a:t>tag_name</a:t>
            </a:r>
            <a:r>
              <a:rPr lang="en-US" b="1" dirty="0" smtClean="0">
                <a:latin typeface="Courier New" pitchFamily="49" charset="0"/>
              </a:rPr>
              <a:t>&gt;string of text&lt;/</a:t>
            </a:r>
            <a:r>
              <a:rPr lang="en-US" b="1" dirty="0" err="1" smtClean="0">
                <a:latin typeface="Courier New" pitchFamily="49" charset="0"/>
              </a:rPr>
              <a:t>tag_name</a:t>
            </a:r>
            <a:r>
              <a:rPr lang="en-US" b="1" dirty="0" smtClean="0">
                <a:latin typeface="Courier New" pitchFamily="49" charset="0"/>
              </a:rPr>
              <a:t>&gt;</a:t>
            </a:r>
            <a:endParaRPr lang="en-US" b="1" dirty="0" smtClean="0"/>
          </a:p>
          <a:p>
            <a:pPr eaLnBrk="1" hangingPunct="1"/>
            <a:r>
              <a:rPr lang="en-US" dirty="0" smtClean="0"/>
              <a:t>As an example, the title for this section uses a header tag:</a:t>
            </a:r>
          </a:p>
          <a:p>
            <a:pPr eaLnBrk="1" hangingPunct="1">
              <a:buFontTx/>
              <a:buNone/>
            </a:pPr>
            <a:r>
              <a:rPr lang="en-US" dirty="0" smtClean="0"/>
              <a:t>	</a:t>
            </a:r>
            <a:r>
              <a:rPr lang="en-US" b="1" dirty="0" smtClean="0">
                <a:latin typeface="Courier New" pitchFamily="49" charset="0"/>
              </a:rPr>
              <a:t>&lt;h3&gt;What are HTML tags?&lt;/h3&gt;</a:t>
            </a:r>
          </a:p>
          <a:p>
            <a:pPr eaLnBrk="1" hangingPunct="1"/>
            <a:r>
              <a:rPr lang="en-US" dirty="0" smtClean="0"/>
              <a:t>This tag tells a web browser to display the text What are HTML tags? in the style of header level 3</a:t>
            </a:r>
          </a:p>
          <a:p>
            <a:pPr eaLnBrk="1" hangingPunct="1"/>
            <a:r>
              <a:rPr lang="en-US" dirty="0" smtClean="0"/>
              <a:t>HTML tags are case insensitive.</a:t>
            </a:r>
          </a:p>
          <a:p>
            <a:pPr eaLnBrk="1" hangingPunct="1"/>
            <a:r>
              <a:rPr lang="en-US" dirty="0" smtClean="0"/>
              <a:t>Browser interprets the HTML and ignores the errors in the HTML code.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tags</a:t>
            </a:r>
            <a:endParaRPr lang="en-US" dirty="0"/>
          </a:p>
        </p:txBody>
      </p:sp>
      <p:sp>
        <p:nvSpPr>
          <p:cNvPr id="3" name="Content Placeholder 2"/>
          <p:cNvSpPr>
            <a:spLocks noGrp="1"/>
          </p:cNvSpPr>
          <p:nvPr>
            <p:ph idx="1"/>
          </p:nvPr>
        </p:nvSpPr>
        <p:spPr>
          <a:xfrm>
            <a:off x="457200" y="1371600"/>
            <a:ext cx="8229600" cy="4525963"/>
          </a:xfrm>
        </p:spPr>
        <p:txBody>
          <a:bodyPr/>
          <a:lstStyle/>
          <a:p>
            <a:r>
              <a:rPr lang="en-US" dirty="0" smtClean="0"/>
              <a:t>Empty Tag</a:t>
            </a:r>
          </a:p>
          <a:p>
            <a:pPr lvl="1"/>
            <a:r>
              <a:rPr lang="en-US" sz="2000" dirty="0" smtClean="0">
                <a:ea typeface="+mn-ea"/>
                <a:cs typeface="+mn-cs"/>
              </a:rPr>
              <a:t>Tag that does not have an end tag</a:t>
            </a:r>
          </a:p>
          <a:p>
            <a:pPr lvl="1"/>
            <a:r>
              <a:rPr lang="en-US" sz="2000" dirty="0" smtClean="0">
                <a:ea typeface="+mn-ea"/>
                <a:cs typeface="+mn-cs"/>
              </a:rPr>
              <a:t>HTML 4.0 onwards, this tag when used must end with a/.</a:t>
            </a:r>
          </a:p>
          <a:p>
            <a:pPr lvl="1"/>
            <a:r>
              <a:rPr lang="en-US" sz="2000" dirty="0" smtClean="0">
                <a:ea typeface="+mn-ea"/>
                <a:cs typeface="+mn-cs"/>
              </a:rPr>
              <a:t>Example :</a:t>
            </a:r>
          </a:p>
          <a:p>
            <a:pPr lvl="2"/>
            <a:r>
              <a:rPr lang="en-US" sz="2000" b="1" dirty="0" smtClean="0">
                <a:solidFill>
                  <a:schemeClr val="tx1"/>
                </a:solidFill>
                <a:latin typeface="Courier New" pitchFamily="49" charset="0"/>
                <a:ea typeface="+mn-ea"/>
                <a:cs typeface="Courier New" pitchFamily="49" charset="0"/>
              </a:rPr>
              <a:t>&lt;</a:t>
            </a:r>
            <a:r>
              <a:rPr lang="en-US" sz="2000" b="1" dirty="0" err="1" smtClean="0">
                <a:solidFill>
                  <a:schemeClr val="tx1"/>
                </a:solidFill>
                <a:latin typeface="Courier New" pitchFamily="49" charset="0"/>
                <a:ea typeface="+mn-ea"/>
                <a:cs typeface="Courier New" pitchFamily="49" charset="0"/>
              </a:rPr>
              <a:t>br</a:t>
            </a:r>
            <a:r>
              <a:rPr lang="en-US" sz="2000" b="1" dirty="0" smtClean="0">
                <a:solidFill>
                  <a:schemeClr val="tx1"/>
                </a:solidFill>
                <a:latin typeface="Courier New" pitchFamily="49" charset="0"/>
                <a:ea typeface="+mn-ea"/>
                <a:cs typeface="Courier New" pitchFamily="49" charset="0"/>
              </a:rPr>
              <a:t>&gt; </a:t>
            </a:r>
            <a:r>
              <a:rPr lang="en-US" sz="2000" dirty="0" smtClean="0">
                <a:ea typeface="+mn-ea"/>
                <a:cs typeface="+mn-cs"/>
              </a:rPr>
              <a:t>older way</a:t>
            </a:r>
          </a:p>
          <a:p>
            <a:pPr lvl="2"/>
            <a:r>
              <a:rPr lang="en-US" sz="2000" b="1" dirty="0" smtClean="0">
                <a:solidFill>
                  <a:schemeClr val="tx1"/>
                </a:solidFill>
                <a:latin typeface="Courier New" pitchFamily="49" charset="0"/>
                <a:ea typeface="+mn-ea"/>
                <a:cs typeface="Courier New" pitchFamily="49" charset="0"/>
              </a:rPr>
              <a:t>&lt;</a:t>
            </a:r>
            <a:r>
              <a:rPr lang="en-US" sz="2000" b="1" dirty="0" err="1" smtClean="0">
                <a:solidFill>
                  <a:schemeClr val="tx1"/>
                </a:solidFill>
                <a:latin typeface="Courier New" pitchFamily="49" charset="0"/>
                <a:ea typeface="+mn-ea"/>
                <a:cs typeface="Courier New" pitchFamily="49" charset="0"/>
              </a:rPr>
              <a:t>br</a:t>
            </a:r>
            <a:r>
              <a:rPr lang="en-US" sz="2000" b="1" dirty="0" smtClean="0">
                <a:solidFill>
                  <a:schemeClr val="tx1"/>
                </a:solidFill>
                <a:latin typeface="Courier New" pitchFamily="49" charset="0"/>
                <a:ea typeface="+mn-ea"/>
                <a:cs typeface="Courier New" pitchFamily="49" charset="0"/>
              </a:rPr>
              <a:t>/&gt; </a:t>
            </a:r>
            <a:r>
              <a:rPr lang="en-US" sz="2000" dirty="0" smtClean="0">
                <a:ea typeface="+mn-ea"/>
                <a:cs typeface="+mn-cs"/>
              </a:rPr>
              <a:t>HTML 4.0 onwards</a:t>
            </a:r>
          </a:p>
          <a:p>
            <a:r>
              <a:rPr lang="en-US" dirty="0" smtClean="0"/>
              <a:t>Container Tag</a:t>
            </a:r>
          </a:p>
          <a:p>
            <a:pPr lvl="1"/>
            <a:r>
              <a:rPr lang="en-US" sz="2000" dirty="0" smtClean="0">
                <a:ea typeface="+mn-ea"/>
                <a:cs typeface="+mn-cs"/>
              </a:rPr>
              <a:t>Tag that has start and the end tag</a:t>
            </a:r>
          </a:p>
          <a:p>
            <a:pPr lvl="1"/>
            <a:r>
              <a:rPr lang="en-US" sz="2000" b="1" dirty="0" smtClean="0">
                <a:latin typeface="Courier New" pitchFamily="49" charset="0"/>
              </a:rPr>
              <a:t>&lt;h3&gt;What are HTML tags?&lt;/h3&gt;</a:t>
            </a:r>
            <a:endParaRPr lang="en-US" sz="3200" dirty="0" smtClean="0">
              <a:ea typeface="+mn-ea"/>
              <a:cs typeface="+mn-cs"/>
            </a:endParaRPr>
          </a:p>
          <a:p>
            <a:pPr>
              <a:buNone/>
            </a:pPr>
            <a:endParaRPr lang="en-US" dirty="0"/>
          </a:p>
        </p:txBody>
      </p:sp>
      <p:sp>
        <p:nvSpPr>
          <p:cNvPr id="4" name="Slide Number Placeholder 3"/>
          <p:cNvSpPr>
            <a:spLocks noGrp="1"/>
          </p:cNvSpPr>
          <p:nvPr>
            <p:ph type="sldNum" sz="quarter" idx="10"/>
          </p:nvPr>
        </p:nvSpPr>
        <p:spPr/>
        <p:txBody>
          <a:bodyPr/>
          <a:lstStyle/>
          <a:p>
            <a:pPr>
              <a:defRPr/>
            </a:pPr>
            <a:fld id="{BC67F005-AF80-499D-B38C-6BD1DB26FC97}" type="slidenum">
              <a:rPr lang="en-US" smtClean="0"/>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0"/>
            <a:ext cx="8229600" cy="1143000"/>
          </a:xfrm>
        </p:spPr>
        <p:txBody>
          <a:bodyPr/>
          <a:lstStyle/>
          <a:p>
            <a:r>
              <a:rPr lang="en-US" dirty="0" smtClean="0"/>
              <a:t>Steps for creating HTML file</a:t>
            </a:r>
          </a:p>
        </p:txBody>
      </p:sp>
      <p:sp>
        <p:nvSpPr>
          <p:cNvPr id="8195" name="Rectangle 3"/>
          <p:cNvSpPr>
            <a:spLocks noGrp="1" noChangeArrowheads="1"/>
          </p:cNvSpPr>
          <p:nvPr>
            <p:ph type="body" idx="1"/>
          </p:nvPr>
        </p:nvSpPr>
        <p:spPr>
          <a:xfrm>
            <a:off x="304800" y="1219200"/>
            <a:ext cx="8610600" cy="5334000"/>
          </a:xfrm>
        </p:spPr>
        <p:txBody>
          <a:bodyPr/>
          <a:lstStyle/>
          <a:p>
            <a:pPr eaLnBrk="1" hangingPunct="1"/>
            <a:r>
              <a:rPr lang="en-US" dirty="0" smtClean="0"/>
              <a:t>Launch text editor program.</a:t>
            </a:r>
          </a:p>
          <a:p>
            <a:pPr eaLnBrk="1" hangingPunct="1"/>
            <a:r>
              <a:rPr lang="en-US" dirty="0" smtClean="0"/>
              <a:t>Write the HTML code in the file</a:t>
            </a:r>
          </a:p>
          <a:p>
            <a:pPr eaLnBrk="1" hangingPunct="1"/>
            <a:r>
              <a:rPr lang="en-US" dirty="0" smtClean="0"/>
              <a:t>Save the document as a file with any filename say “hello.html” or “hello.htm”</a:t>
            </a:r>
          </a:p>
          <a:p>
            <a:pPr eaLnBrk="1" hangingPunct="1">
              <a:lnSpc>
                <a:spcPct val="80000"/>
              </a:lnSpc>
              <a:buFontTx/>
              <a:buNone/>
            </a:pP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Tags</a:t>
            </a:r>
            <a:endParaRPr lang="en-US" dirty="0"/>
          </a:p>
        </p:txBody>
      </p:sp>
      <p:sp>
        <p:nvSpPr>
          <p:cNvPr id="3" name="Content Placeholder 2"/>
          <p:cNvSpPr>
            <a:spLocks noGrp="1"/>
          </p:cNvSpPr>
          <p:nvPr>
            <p:ph idx="1"/>
          </p:nvPr>
        </p:nvSpPr>
        <p:spPr>
          <a:xfrm>
            <a:off x="152400" y="990600"/>
            <a:ext cx="8991600" cy="4525963"/>
          </a:xfrm>
        </p:spPr>
        <p:txBody>
          <a:bodyPr/>
          <a:lstStyle/>
          <a:p>
            <a:r>
              <a:rPr lang="en-US" dirty="0" smtClean="0"/>
              <a:t>The tags that form the structure of HTML document</a:t>
            </a:r>
          </a:p>
          <a:p>
            <a:pPr lvl="1"/>
            <a:r>
              <a:rPr lang="en-US" sz="2000" b="1" dirty="0" smtClean="0">
                <a:latin typeface="Courier New" pitchFamily="49" charset="0"/>
                <a:cs typeface="Courier New" pitchFamily="49" charset="0"/>
              </a:rPr>
              <a:t>&lt;html&gt;</a:t>
            </a:r>
          </a:p>
          <a:p>
            <a:pPr lvl="1"/>
            <a:r>
              <a:rPr lang="en-US" sz="2000" b="1" dirty="0" smtClean="0">
                <a:latin typeface="Courier New" pitchFamily="49" charset="0"/>
                <a:cs typeface="Courier New" pitchFamily="49" charset="0"/>
              </a:rPr>
              <a:t>&lt;head&gt; </a:t>
            </a:r>
            <a:r>
              <a:rPr lang="en-US" sz="2000" b="1" dirty="0" smtClean="0">
                <a:latin typeface="Courier New" pitchFamily="49" charset="0"/>
                <a:cs typeface="Courier New" pitchFamily="49" charset="0"/>
                <a:sym typeface="Wingdings" pitchFamily="2" charset="2"/>
              </a:rPr>
              <a:t> </a:t>
            </a:r>
            <a:r>
              <a:rPr lang="en-US" sz="2000" dirty="0" smtClean="0">
                <a:ea typeface="+mn-ea"/>
                <a:cs typeface="+mn-cs"/>
                <a:sym typeface="Wingdings" pitchFamily="2" charset="2"/>
              </a:rPr>
              <a:t>contains</a:t>
            </a:r>
            <a:r>
              <a:rPr lang="en-US" sz="2000" b="1" dirty="0" smtClean="0">
                <a:latin typeface="Courier New" pitchFamily="49" charset="0"/>
                <a:ea typeface="+mn-ea"/>
                <a:cs typeface="Courier New" pitchFamily="49" charset="0"/>
                <a:sym typeface="Wingdings" pitchFamily="2" charset="2"/>
              </a:rPr>
              <a:t> </a:t>
            </a:r>
            <a:r>
              <a:rPr lang="en-US" sz="2000" dirty="0" smtClean="0">
                <a:ea typeface="+mn-ea"/>
                <a:cs typeface="+mn-cs"/>
                <a:sym typeface="Wingdings" pitchFamily="2" charset="2"/>
              </a:rPr>
              <a:t>information about HTML page like the title, meta tags, scripts etc. The tags inside this will not be displayed in the page.</a:t>
            </a:r>
            <a:endParaRPr lang="en-US" sz="2000" dirty="0" smtClean="0">
              <a:ea typeface="+mn-ea"/>
              <a:cs typeface="+mn-cs"/>
            </a:endParaRPr>
          </a:p>
          <a:p>
            <a:r>
              <a:rPr lang="en-US" sz="2000" b="1" dirty="0" smtClean="0">
                <a:latin typeface="Courier New" pitchFamily="49" charset="0"/>
                <a:cs typeface="Courier New" pitchFamily="49" charset="0"/>
              </a:rPr>
              <a:t>&lt;body&gt; </a:t>
            </a:r>
            <a:r>
              <a:rPr lang="en-US" sz="2000" b="1" dirty="0" smtClean="0">
                <a:latin typeface="Courier New" pitchFamily="49" charset="0"/>
                <a:cs typeface="Courier New" pitchFamily="49" charset="0"/>
                <a:sym typeface="Wingdings" pitchFamily="2" charset="2"/>
              </a:rPr>
              <a:t></a:t>
            </a:r>
            <a:r>
              <a:rPr lang="en-US" sz="2000" i="1" dirty="0" smtClean="0">
                <a:solidFill>
                  <a:srgbClr val="0000FF"/>
                </a:solidFill>
              </a:rPr>
              <a:t> </a:t>
            </a:r>
            <a:r>
              <a:rPr lang="en-US" sz="2000" dirty="0" smtClean="0">
                <a:ea typeface="+mn-ea"/>
                <a:cs typeface="+mn-cs"/>
              </a:rPr>
              <a:t>This is the tag which holds all the controls and data that will be displayed in HTML page.</a:t>
            </a:r>
            <a:r>
              <a:rPr lang="en-US" dirty="0" smtClean="0"/>
              <a:t> The attribute that sets the color for the background, foreground, link are deprecated in HTML 4. </a:t>
            </a:r>
            <a:r>
              <a:rPr lang="en-US" b="1" dirty="0" smtClean="0">
                <a:latin typeface="Courier New" pitchFamily="49" charset="0"/>
                <a:cs typeface="Courier New" pitchFamily="49" charset="0"/>
              </a:rPr>
              <a:t>style </a:t>
            </a:r>
            <a:r>
              <a:rPr lang="en-US" dirty="0" smtClean="0"/>
              <a:t>attribute </a:t>
            </a:r>
            <a:r>
              <a:rPr lang="en-US" b="1" dirty="0" smtClean="0">
                <a:latin typeface="Courier New" pitchFamily="49" charset="0"/>
                <a:cs typeface="Courier New" pitchFamily="49" charset="0"/>
              </a:rPr>
              <a:t>or </a:t>
            </a:r>
            <a:r>
              <a:rPr lang="en-US" dirty="0" smtClean="0"/>
              <a:t>style sheet (CSS) can be used to set all of these. </a:t>
            </a:r>
            <a:endParaRPr lang="en-US" sz="2000" dirty="0" smtClean="0">
              <a:ea typeface="+mn-ea"/>
              <a:cs typeface="+mn-cs"/>
            </a:endParaRPr>
          </a:p>
          <a:p>
            <a:pPr lvl="1" eaLnBrk="1" hangingPunct="1">
              <a:buFontTx/>
              <a:buNone/>
            </a:pPr>
            <a:r>
              <a:rPr lang="en-US" sz="2000" b="1" dirty="0" smtClean="0">
                <a:solidFill>
                  <a:srgbClr val="000000"/>
                </a:solidFill>
                <a:latin typeface="Courier New" pitchFamily="49" charset="0"/>
                <a:cs typeface="Courier New" pitchFamily="49" charset="0"/>
              </a:rPr>
              <a:t>&lt;html&gt;</a:t>
            </a:r>
          </a:p>
          <a:p>
            <a:pPr lvl="1" eaLnBrk="1" hangingPunct="1">
              <a:buFontTx/>
              <a:buNone/>
            </a:pPr>
            <a:r>
              <a:rPr lang="en-US" sz="2000" b="1" dirty="0" smtClean="0">
                <a:solidFill>
                  <a:srgbClr val="000000"/>
                </a:solidFill>
                <a:latin typeface="Courier New" pitchFamily="49" charset="0"/>
                <a:cs typeface="Courier New" pitchFamily="49" charset="0"/>
              </a:rPr>
              <a:t>	&lt;head&gt;   &lt;/head&gt;</a:t>
            </a:r>
          </a:p>
          <a:p>
            <a:pPr lvl="1" eaLnBrk="1" hangingPunct="1">
              <a:buFontTx/>
              <a:buNone/>
            </a:pPr>
            <a:r>
              <a:rPr lang="en-US" sz="2000" b="1" dirty="0" smtClean="0">
                <a:solidFill>
                  <a:srgbClr val="000000"/>
                </a:solidFill>
                <a:latin typeface="Courier New" pitchFamily="49" charset="0"/>
                <a:cs typeface="Courier New" pitchFamily="49" charset="0"/>
              </a:rPr>
              <a:t>	&lt;body&gt;  Hello &lt;/body&gt;</a:t>
            </a:r>
          </a:p>
          <a:p>
            <a:pPr lvl="1" eaLnBrk="1" hangingPunct="1">
              <a:buFontTx/>
              <a:buNone/>
            </a:pPr>
            <a:r>
              <a:rPr lang="en-US" sz="2000" b="1" dirty="0" smtClean="0">
                <a:solidFill>
                  <a:srgbClr val="000000"/>
                </a:solidFill>
                <a:latin typeface="Courier New" pitchFamily="49" charset="0"/>
                <a:cs typeface="Courier New" pitchFamily="49" charset="0"/>
              </a:rPr>
              <a:t>&lt;/html&gt;</a:t>
            </a:r>
            <a:endParaRPr lang="en-US" sz="2000" b="1" dirty="0" smtClean="0">
              <a:solidFill>
                <a:srgbClr val="000000"/>
              </a:solidFill>
            </a:endParaRPr>
          </a:p>
          <a:p>
            <a:pPr>
              <a:buNone/>
            </a:pPr>
            <a:endParaRPr lang="en-US" dirty="0" smtClean="0"/>
          </a:p>
          <a:p>
            <a:pPr>
              <a:buNone/>
            </a:pPr>
            <a:endParaRPr lang="en-US" dirty="0"/>
          </a:p>
        </p:txBody>
      </p:sp>
      <p:sp>
        <p:nvSpPr>
          <p:cNvPr id="4" name="Slide Number Placeholder 3"/>
          <p:cNvSpPr>
            <a:spLocks noGrp="1"/>
          </p:cNvSpPr>
          <p:nvPr>
            <p:ph type="sldNum" sz="quarter" idx="10"/>
          </p:nvPr>
        </p:nvSpPr>
        <p:spPr/>
        <p:txBody>
          <a:bodyPr/>
          <a:lstStyle/>
          <a:p>
            <a:pPr>
              <a:defRPr/>
            </a:pPr>
            <a:fld id="{BC67F005-AF80-499D-B38C-6BD1DB26FC97}" type="slidenum">
              <a:rPr lang="en-US" smtClean="0"/>
              <a:pPr>
                <a:defRPr/>
              </a:pPr>
              <a:t>8</a:t>
            </a:fld>
            <a:endParaRPr lang="en-US"/>
          </a:p>
        </p:txBody>
      </p:sp>
      <p:sp>
        <p:nvSpPr>
          <p:cNvPr id="5" name="Rectangle 4"/>
          <p:cNvSpPr/>
          <p:nvPr/>
        </p:nvSpPr>
        <p:spPr>
          <a:xfrm>
            <a:off x="5308655" y="5943600"/>
            <a:ext cx="3835345" cy="369332"/>
          </a:xfrm>
          <a:prstGeom prst="rect">
            <a:avLst/>
          </a:prstGeom>
        </p:spPr>
        <p:txBody>
          <a:bodyPr wrap="none">
            <a:spAutoFit/>
          </a:bodyPr>
          <a:lstStyle/>
          <a:p>
            <a:r>
              <a:rPr lang="en-US" i="1" dirty="0" smtClean="0"/>
              <a:t>We will look at the style sheets later</a:t>
            </a:r>
            <a:endParaRPr lang="en-US" i="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Title and comment tags</a:t>
            </a:r>
            <a:endParaRPr lang="en-US" dirty="0"/>
          </a:p>
        </p:txBody>
      </p:sp>
      <p:sp>
        <p:nvSpPr>
          <p:cNvPr id="3" name="Content Placeholder 2"/>
          <p:cNvSpPr>
            <a:spLocks noGrp="1"/>
          </p:cNvSpPr>
          <p:nvPr>
            <p:ph idx="1"/>
          </p:nvPr>
        </p:nvSpPr>
        <p:spPr>
          <a:xfrm>
            <a:off x="381000" y="1066800"/>
            <a:ext cx="8610600" cy="5334000"/>
          </a:xfrm>
        </p:spPr>
        <p:txBody>
          <a:bodyPr/>
          <a:lstStyle/>
          <a:p>
            <a:pPr eaLnBrk="1" hangingPunct="1"/>
            <a:r>
              <a:rPr lang="en-US" dirty="0" smtClean="0"/>
              <a:t>Every HTML document needs a title. </a:t>
            </a:r>
          </a:p>
          <a:p>
            <a:pPr eaLnBrk="1" hangingPunct="1"/>
            <a:r>
              <a:rPr lang="en-US" dirty="0" smtClean="0"/>
              <a:t>This is given using </a:t>
            </a:r>
            <a:r>
              <a:rPr lang="en-US" b="1" dirty="0" smtClean="0">
                <a:latin typeface="Courier New" pitchFamily="49" charset="0"/>
                <a:cs typeface="Courier New" pitchFamily="49" charset="0"/>
              </a:rPr>
              <a:t>&lt;title&gt; </a:t>
            </a:r>
            <a:r>
              <a:rPr lang="en-US" dirty="0" smtClean="0"/>
              <a:t>inside</a:t>
            </a:r>
            <a:r>
              <a:rPr lang="en-US" b="1" dirty="0" smtClean="0">
                <a:latin typeface="Courier New" pitchFamily="49" charset="0"/>
                <a:cs typeface="Courier New" pitchFamily="49" charset="0"/>
              </a:rPr>
              <a:t> the &lt;head&gt;</a:t>
            </a:r>
          </a:p>
          <a:p>
            <a:pPr eaLnBrk="1" hangingPunct="1"/>
            <a:r>
              <a:rPr lang="en-US" dirty="0" smtClean="0"/>
              <a:t>HTML comment is used to document HTML. These are not processed by the browser and hence they have no effect on the display.</a:t>
            </a:r>
          </a:p>
          <a:p>
            <a:pPr eaLnBrk="1" hangingPunct="1"/>
            <a:r>
              <a:rPr lang="en-US" dirty="0" smtClean="0"/>
              <a:t>They are given between </a:t>
            </a:r>
            <a:r>
              <a:rPr lang="en-US" b="1" dirty="0" smtClean="0">
                <a:latin typeface="Courier New" pitchFamily="49" charset="0"/>
                <a:cs typeface="Courier New" pitchFamily="49" charset="0"/>
              </a:rPr>
              <a:t>&lt;!--</a:t>
            </a:r>
            <a:r>
              <a:rPr lang="en-US" dirty="0" smtClean="0"/>
              <a:t> and </a:t>
            </a:r>
            <a:r>
              <a:rPr lang="en-US" b="1" dirty="0" smtClean="0">
                <a:latin typeface="Courier New" pitchFamily="49" charset="0"/>
                <a:cs typeface="Courier New" pitchFamily="49" charset="0"/>
              </a:rPr>
              <a:t>--&gt;</a:t>
            </a:r>
          </a:p>
          <a:p>
            <a:pPr eaLnBrk="1" hangingPunct="1">
              <a:lnSpc>
                <a:spcPct val="100000"/>
              </a:lnSpc>
              <a:buFontTx/>
              <a:buNone/>
            </a:pPr>
            <a:r>
              <a:rPr lang="en-US" b="1" dirty="0" smtClean="0">
                <a:solidFill>
                  <a:srgbClr val="000000"/>
                </a:solidFill>
                <a:latin typeface="Courier New" pitchFamily="49" charset="0"/>
                <a:cs typeface="Courier New" pitchFamily="49" charset="0"/>
              </a:rPr>
              <a:t>&lt;html&gt;</a:t>
            </a:r>
          </a:p>
          <a:p>
            <a:pPr eaLnBrk="1" hangingPunct="1">
              <a:lnSpc>
                <a:spcPct val="100000"/>
              </a:lnSpc>
              <a:buFontTx/>
              <a:buNone/>
            </a:pPr>
            <a:r>
              <a:rPr lang="en-US" b="1" dirty="0" smtClean="0">
                <a:solidFill>
                  <a:srgbClr val="000000"/>
                </a:solidFill>
                <a:latin typeface="Courier New" pitchFamily="49" charset="0"/>
                <a:cs typeface="Courier New" pitchFamily="49" charset="0"/>
              </a:rPr>
              <a:t>&lt;head&gt;</a:t>
            </a:r>
          </a:p>
          <a:p>
            <a:pPr eaLnBrk="1" hangingPunct="1">
              <a:lnSpc>
                <a:spcPct val="100000"/>
              </a:lnSpc>
              <a:buFontTx/>
              <a:buNone/>
            </a:pPr>
            <a:r>
              <a:rPr lang="en-US" b="1" dirty="0" smtClean="0">
                <a:solidFill>
                  <a:srgbClr val="C00000"/>
                </a:solidFill>
                <a:latin typeface="Courier New" pitchFamily="49" charset="0"/>
                <a:cs typeface="Courier New" pitchFamily="49" charset="0"/>
              </a:rPr>
              <a:t>&lt;title&gt;Hello world&lt;/title&gt;</a:t>
            </a:r>
          </a:p>
          <a:p>
            <a:pPr eaLnBrk="1" hangingPunct="1">
              <a:lnSpc>
                <a:spcPct val="100000"/>
              </a:lnSpc>
              <a:buFontTx/>
              <a:buNone/>
            </a:pPr>
            <a:r>
              <a:rPr lang="en-US" b="1" dirty="0" smtClean="0">
                <a:solidFill>
                  <a:srgbClr val="000000"/>
                </a:solidFill>
                <a:latin typeface="Courier New" pitchFamily="49" charset="0"/>
                <a:cs typeface="Courier New" pitchFamily="49" charset="0"/>
              </a:rPr>
              <a:t>&lt;/head&gt;</a:t>
            </a:r>
          </a:p>
          <a:p>
            <a:pPr eaLnBrk="1" hangingPunct="1">
              <a:lnSpc>
                <a:spcPct val="100000"/>
              </a:lnSpc>
              <a:buFontTx/>
              <a:buNone/>
            </a:pPr>
            <a:r>
              <a:rPr lang="en-US" b="1" dirty="0" smtClean="0">
                <a:solidFill>
                  <a:srgbClr val="000000"/>
                </a:solidFill>
                <a:latin typeface="Courier New" pitchFamily="49" charset="0"/>
                <a:cs typeface="Courier New" pitchFamily="49" charset="0"/>
              </a:rPr>
              <a:t>&lt;!-- Hello world example --&gt;</a:t>
            </a:r>
          </a:p>
          <a:p>
            <a:pPr eaLnBrk="1" hangingPunct="1">
              <a:lnSpc>
                <a:spcPct val="100000"/>
              </a:lnSpc>
              <a:buFontTx/>
              <a:buNone/>
            </a:pPr>
            <a:r>
              <a:rPr lang="en-US" b="1" dirty="0" smtClean="0">
                <a:solidFill>
                  <a:srgbClr val="000000"/>
                </a:solidFill>
                <a:latin typeface="Courier New" pitchFamily="49" charset="0"/>
                <a:cs typeface="Courier New" pitchFamily="49" charset="0"/>
              </a:rPr>
              <a:t>&lt;body&gt;</a:t>
            </a:r>
          </a:p>
          <a:p>
            <a:pPr eaLnBrk="1" hangingPunct="1">
              <a:lnSpc>
                <a:spcPct val="100000"/>
              </a:lnSpc>
              <a:buFontTx/>
              <a:buNone/>
            </a:pPr>
            <a:r>
              <a:rPr lang="en-US" b="1" dirty="0" smtClean="0">
                <a:solidFill>
                  <a:srgbClr val="000000"/>
                </a:solidFill>
                <a:latin typeface="Courier New" pitchFamily="49" charset="0"/>
                <a:cs typeface="Courier New" pitchFamily="49" charset="0"/>
              </a:rPr>
              <a:t>Hello World!!!!!!</a:t>
            </a:r>
          </a:p>
          <a:p>
            <a:pPr eaLnBrk="1" hangingPunct="1">
              <a:lnSpc>
                <a:spcPct val="100000"/>
              </a:lnSpc>
              <a:buFontTx/>
              <a:buNone/>
            </a:pPr>
            <a:r>
              <a:rPr lang="en-US" b="1" dirty="0" smtClean="0">
                <a:solidFill>
                  <a:srgbClr val="000000"/>
                </a:solidFill>
                <a:latin typeface="Courier New" pitchFamily="49" charset="0"/>
                <a:cs typeface="Courier New" pitchFamily="49" charset="0"/>
              </a:rPr>
              <a:t>&lt;/body&gt;</a:t>
            </a:r>
          </a:p>
          <a:p>
            <a:pPr eaLnBrk="1" hangingPunct="1">
              <a:lnSpc>
                <a:spcPct val="100000"/>
              </a:lnSpc>
              <a:buFontTx/>
              <a:buNone/>
            </a:pPr>
            <a:r>
              <a:rPr lang="en-US" b="1" dirty="0" smtClean="0">
                <a:solidFill>
                  <a:srgbClr val="000000"/>
                </a:solidFill>
                <a:latin typeface="Courier New" pitchFamily="49" charset="0"/>
                <a:cs typeface="Courier New" pitchFamily="49" charset="0"/>
              </a:rPr>
              <a:t>&lt;/html&gt;</a:t>
            </a:r>
            <a:endParaRPr lang="en-US" dirty="0"/>
          </a:p>
        </p:txBody>
      </p:sp>
      <p:sp>
        <p:nvSpPr>
          <p:cNvPr id="4" name="Slide Number Placeholder 3"/>
          <p:cNvSpPr>
            <a:spLocks noGrp="1"/>
          </p:cNvSpPr>
          <p:nvPr>
            <p:ph type="sldNum" sz="quarter" idx="10"/>
          </p:nvPr>
        </p:nvSpPr>
        <p:spPr/>
        <p:txBody>
          <a:bodyPr/>
          <a:lstStyle/>
          <a:p>
            <a:pPr>
              <a:defRPr/>
            </a:pPr>
            <a:fld id="{BC67F005-AF80-499D-B38C-6BD1DB26FC97}" type="slidenum">
              <a:rPr lang="en-US" smtClean="0"/>
              <a:pPr>
                <a:defRPr/>
              </a:pPr>
              <a:t>9</a:t>
            </a:fld>
            <a:endParaRPr lang="en-US"/>
          </a:p>
        </p:txBody>
      </p:sp>
      <p:sp>
        <p:nvSpPr>
          <p:cNvPr id="5" name="TextBox 4"/>
          <p:cNvSpPr txBox="1"/>
          <p:nvPr/>
        </p:nvSpPr>
        <p:spPr>
          <a:xfrm>
            <a:off x="5715000" y="4572000"/>
            <a:ext cx="2869119" cy="369332"/>
          </a:xfrm>
          <a:prstGeom prst="rect">
            <a:avLst/>
          </a:prstGeom>
          <a:noFill/>
        </p:spPr>
        <p:txBody>
          <a:bodyPr wrap="none" rtlCol="0">
            <a:spAutoFit/>
          </a:bodyPr>
          <a:lstStyle/>
          <a:p>
            <a:r>
              <a:rPr lang="en-US" dirty="0" smtClean="0"/>
              <a:t>This is an HTML comment</a:t>
            </a:r>
            <a:endParaRPr lang="en-US" dirty="0"/>
          </a:p>
        </p:txBody>
      </p:sp>
      <p:cxnSp>
        <p:nvCxnSpPr>
          <p:cNvPr id="7" name="Straight Arrow Connector 6"/>
          <p:cNvCxnSpPr/>
          <p:nvPr/>
        </p:nvCxnSpPr>
        <p:spPr>
          <a:xfrm flipV="1">
            <a:off x="4648200" y="4724400"/>
            <a:ext cx="914400" cy="24026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F98DF4C291A14C85D2BA6B16E94436" ma:contentTypeVersion="0" ma:contentTypeDescription="Create a new document." ma:contentTypeScope="" ma:versionID="9b00935dd70500517aee944b9acf93e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27BC500F-9F11-4319-92AC-622F5940A1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D2CE6F35-04F3-4376-9227-FEB935E56267}">
  <ds:schemaRefs>
    <ds:schemaRef ds:uri="http://schemas.microsoft.com/sharepoint/v3/contenttype/forms"/>
  </ds:schemaRefs>
</ds:datastoreItem>
</file>

<file path=customXml/itemProps3.xml><?xml version="1.0" encoding="utf-8"?>
<ds:datastoreItem xmlns:ds="http://schemas.openxmlformats.org/officeDocument/2006/customXml" ds:itemID="{DF8AC294-091D-4577-BFE1-2EB682F34C18}">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1078</TotalTime>
  <Words>2742</Words>
  <Application>Microsoft Office PowerPoint</Application>
  <PresentationFormat>On-screen Show (4:3)</PresentationFormat>
  <Paragraphs>516</Paragraphs>
  <Slides>44</Slides>
  <Notes>5</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Default Design</vt:lpstr>
      <vt:lpstr>HTML</vt:lpstr>
      <vt:lpstr>What is HTML?</vt:lpstr>
      <vt:lpstr>HTML Versions</vt:lpstr>
      <vt:lpstr>PowerPoint Presentation</vt:lpstr>
      <vt:lpstr>What are HTML tags?</vt:lpstr>
      <vt:lpstr>Types of tags</vt:lpstr>
      <vt:lpstr>Steps for creating HTML file</vt:lpstr>
      <vt:lpstr>Structure Tags</vt:lpstr>
      <vt:lpstr>Title and comment tags</vt:lpstr>
      <vt:lpstr>Textual and Formatting Tags</vt:lpstr>
      <vt:lpstr>Font  and colors Tags</vt:lpstr>
      <vt:lpstr>Links</vt:lpstr>
      <vt:lpstr>PowerPoint Presentation</vt:lpstr>
      <vt:lpstr>Adding images</vt:lpstr>
      <vt:lpstr>Clickable regions within images</vt:lpstr>
      <vt:lpstr>Lists</vt:lpstr>
      <vt:lpstr>Line breaks and horizontal line</vt:lpstr>
      <vt:lpstr>Try out!</vt:lpstr>
      <vt:lpstr>Special characters</vt:lpstr>
      <vt:lpstr>Tables </vt:lpstr>
      <vt:lpstr>Forms</vt:lpstr>
      <vt:lpstr>Form elements </vt:lpstr>
      <vt:lpstr>&lt;input&gt;</vt:lpstr>
      <vt:lpstr>Example</vt:lpstr>
      <vt:lpstr>&lt;select&gt; and &lt;textarea&gt; </vt:lpstr>
      <vt:lpstr>Creating Frames</vt:lpstr>
      <vt:lpstr>PowerPoint Presentation</vt:lpstr>
      <vt:lpstr>What is CSS?</vt:lpstr>
      <vt:lpstr>PowerPoint Presentation</vt:lpstr>
      <vt:lpstr>Example :Using CSS in the HTML</vt:lpstr>
      <vt:lpstr>CSS Properties for text</vt:lpstr>
      <vt:lpstr>CSS Properties for font</vt:lpstr>
      <vt:lpstr>CSS Properties for background</vt:lpstr>
      <vt:lpstr>CSS Properties for tables</vt:lpstr>
      <vt:lpstr>CSS Properties for links</vt:lpstr>
      <vt:lpstr>border values</vt:lpstr>
      <vt:lpstr>CSS Properties for lists</vt:lpstr>
      <vt:lpstr>Combining styles</vt:lpstr>
      <vt:lpstr>Linking CSS file externally</vt:lpstr>
      <vt:lpstr>Creating different styles for same element </vt:lpstr>
      <vt:lpstr>Example: using class</vt:lpstr>
      <vt:lpstr>Using id of the element</vt:lpstr>
      <vt:lpstr>Adding Styles to &lt;div&gt; and descendants</vt:lpstr>
      <vt:lpstr>Writing a descendant selector</vt:lpstr>
    </vt:vector>
  </TitlesOfParts>
  <Company>fcb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mgambhir</dc:creator>
  <cp:lastModifiedBy>Windows User</cp:lastModifiedBy>
  <cp:revision>387</cp:revision>
  <dcterms:created xsi:type="dcterms:W3CDTF">2005-08-31T12:40:43Z</dcterms:created>
  <dcterms:modified xsi:type="dcterms:W3CDTF">2012-02-27T09:58:19Z</dcterms:modified>
</cp:coreProperties>
</file>