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67" r:id="rId5"/>
    <p:sldId id="289" r:id="rId6"/>
    <p:sldId id="306" r:id="rId7"/>
    <p:sldId id="290" r:id="rId8"/>
    <p:sldId id="307" r:id="rId9"/>
    <p:sldId id="291" r:id="rId10"/>
    <p:sldId id="308" r:id="rId11"/>
    <p:sldId id="292" r:id="rId12"/>
    <p:sldId id="309" r:id="rId13"/>
    <p:sldId id="293" r:id="rId14"/>
    <p:sldId id="310" r:id="rId15"/>
    <p:sldId id="294" r:id="rId16"/>
    <p:sldId id="311" r:id="rId17"/>
    <p:sldId id="295" r:id="rId18"/>
    <p:sldId id="312" r:id="rId19"/>
    <p:sldId id="296" r:id="rId20"/>
    <p:sldId id="313" r:id="rId21"/>
    <p:sldId id="297" r:id="rId22"/>
    <p:sldId id="314" r:id="rId23"/>
    <p:sldId id="298" r:id="rId24"/>
    <p:sldId id="315" r:id="rId25"/>
    <p:sldId id="299" r:id="rId26"/>
    <p:sldId id="316" r:id="rId27"/>
    <p:sldId id="300" r:id="rId28"/>
    <p:sldId id="317" r:id="rId29"/>
    <p:sldId id="301" r:id="rId30"/>
    <p:sldId id="318" r:id="rId31"/>
    <p:sldId id="302" r:id="rId32"/>
    <p:sldId id="319" r:id="rId33"/>
    <p:sldId id="303" r:id="rId34"/>
    <p:sldId id="320" r:id="rId35"/>
    <p:sldId id="304" r:id="rId36"/>
    <p:sldId id="321" r:id="rId37"/>
    <p:sldId id="305" r:id="rId38"/>
    <p:sldId id="322" r:id="rId39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29" autoAdjust="0"/>
    <p:restoredTop sz="95878" autoAdjust="0"/>
  </p:normalViewPr>
  <p:slideViewPr>
    <p:cSldViewPr>
      <p:cViewPr varScale="1">
        <p:scale>
          <a:sx n="82" d="100"/>
          <a:sy n="82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2360DBE-8E13-47D2-A642-DF3653E88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41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2E75786-8BCD-482B-8AB0-13CE573FE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90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A5FC00-5B2F-4699-9E1A-ED11BCD4831E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ll three"/>
          <p:cNvPicPr>
            <a:picLocks noChangeAspect="1" noChangeArrowheads="1"/>
          </p:cNvPicPr>
          <p:nvPr userDrawn="1"/>
        </p:nvPicPr>
        <p:blipFill>
          <a:blip r:embed="rId2" cstate="print"/>
          <a:srcRect t="47652" b="18791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30F0C-6965-4F90-9CF7-7D258BE9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C27F1-97EA-4008-8A76-D403FC0E3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EE086-EB33-4D63-B7C0-09375A55E8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1D0C1-F8C9-4E8E-9147-9B10ECA05C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BFCF6-48DA-4D5F-8290-B733B3798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E112F-2860-4BEA-A974-CD8BD4AF9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196AA-B855-4970-A8CB-C83180FD0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299D8-AA40-4AD6-8517-083EBB65EA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098AE-AFA6-431F-B853-ADCE8B50B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46585-2CF3-4E50-80A3-15455C6EA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7" name="Picture 10" descr="all three"/>
          <p:cNvPicPr>
            <a:picLocks noChangeAspect="1" noChangeArrowheads="1"/>
          </p:cNvPicPr>
          <p:nvPr userDrawn="1"/>
        </p:nvPicPr>
        <p:blipFill>
          <a:blip r:embed="rId13" cstate="print"/>
          <a:srcRect t="71950" b="17998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763091E-B1D7-4012-AE87-42018985B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ACAB21EF-0DAE-468A-86EE-A35C11809A63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4588"/>
          </a:xfrm>
        </p:spPr>
        <p:txBody>
          <a:bodyPr/>
          <a:lstStyle/>
          <a:p>
            <a:pPr eaLnBrk="1" hangingPunct="1"/>
            <a:r>
              <a:rPr lang="en-US" dirty="0"/>
              <a:t>Java: Classes and Methods -I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286000" y="45720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Quiz</a:t>
            </a:r>
            <a:br>
              <a:rPr lang="en-US" sz="2800" dirty="0"/>
            </a:b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382000" cy="533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Person{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 String name;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Person p=new Person();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___________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(p.name);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 marL="457200" indent="-457200">
              <a:buNone/>
            </a:pPr>
            <a:r>
              <a:rPr lang="en-US" dirty="0"/>
              <a:t>What statement can be put in line 5 so that the code prints “Rita”?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p.name=“Rita”;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p.setName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(“Rita”);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name=“Rita”;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None of the above</a:t>
            </a:r>
          </a:p>
          <a:p>
            <a:pPr marL="457200" indent="-457200"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382000" cy="533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Person{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 String name;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Person p=new Person();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___________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(p.name);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 marL="457200" indent="-457200">
              <a:buNone/>
            </a:pPr>
            <a:r>
              <a:rPr lang="en-US" dirty="0"/>
              <a:t>What statement can be put in line 5 so that the code prints “Rita”?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p.name=“Rita”;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p.setName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(“Rita”);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name=“Rita”;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None of the above</a:t>
            </a:r>
          </a:p>
          <a:p>
            <a:pPr marL="457200" indent="-457200"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" y="4876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0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.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public class Test{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public  static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m1(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x) {return ++x;}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static void main 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= 1;   </a:t>
            </a:r>
          </a:p>
          <a:p>
            <a:pPr>
              <a:buNone/>
            </a:pP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 = m1(x);    </a:t>
            </a:r>
          </a:p>
          <a:p>
            <a:pPr>
              <a:buNone/>
            </a:pP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System.out.println(x + "," + y);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buNone/>
            </a:pPr>
            <a:r>
              <a:rPr lang="en-US" dirty="0"/>
              <a:t>What is the result of attempting to compile and run the program? 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prints 1,2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prints 1,1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Compilation error. m1() cannot be called without  Test instance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Prints nothing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.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public class Test{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public  static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m1(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x) {return ++x;}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static void main 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= 1;   </a:t>
            </a:r>
          </a:p>
          <a:p>
            <a:pPr>
              <a:buNone/>
            </a:pP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 = m1(x);    </a:t>
            </a:r>
          </a:p>
          <a:p>
            <a:pPr>
              <a:buNone/>
            </a:pP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System.out.println(x + "," + y);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buNone/>
            </a:pPr>
            <a:r>
              <a:rPr lang="en-US" dirty="0"/>
              <a:t>What is the result of attempting to compile and run the program? 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prints 1,2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prints 1,1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Compilation error. m1() cannot be called without  Test instance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Prints nothing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" y="4876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6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A { 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A() {}        // 1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private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A;      // 2 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void A() {}   // 3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/>
              <a:t>Which line causes compilation error?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Line marked 1 because method does not have return type.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Line marked 2 because member variable name and class name clash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Line marked 3 because method name is same as the class name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There is no compilation error anywhere</a:t>
            </a:r>
          </a:p>
          <a:p>
            <a:pPr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A { 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A() {}        // 1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private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A;      // 2 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void A() {}   // 3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/>
              <a:t>Which line causes compilation error?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Line marked 1 because method does not have return type.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Line marked 2 because member variable name and class name clash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Line marked 3 because method name is same as the class name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There is no compilation error anywhere</a:t>
            </a:r>
          </a:p>
          <a:p>
            <a:pPr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" y="5943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2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410200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private static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x=1;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public   static void m1(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{x+=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++;} 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static void main 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y=1;</a:t>
            </a:r>
          </a:p>
          <a:p>
            <a:pPr>
              <a:buNone/>
            </a:pP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m1(y);  </a:t>
            </a:r>
          </a:p>
          <a:p>
            <a:pPr>
              <a:buNone/>
            </a:pP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System.out.println(x + "," + y);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What is the result of attempting to compile and run the program? 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prints 1,2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prints 2,1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Prints 1,1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Prints 2,2</a:t>
            </a:r>
          </a:p>
          <a:p>
            <a:pPr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410200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private static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x=1;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public   static void m1(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{x+=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++;} 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static void main 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y=1;</a:t>
            </a:r>
          </a:p>
          <a:p>
            <a:pPr>
              <a:buNone/>
            </a:pP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m1(y);  </a:t>
            </a:r>
          </a:p>
          <a:p>
            <a:pPr>
              <a:buNone/>
            </a:pP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System.out.println(x + "," + y);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What is the result of attempting to compile and run the program? 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prints 1,2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prints 2,1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Prints 1,1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Prints 2,2</a:t>
            </a:r>
          </a:p>
          <a:p>
            <a:pPr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" y="5410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3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Which of the following is false?</a:t>
            </a:r>
          </a:p>
          <a:p>
            <a:pPr marL="457200" indent="-457200">
              <a:buAutoNum type="alphaUcPeriod"/>
            </a:pPr>
            <a:r>
              <a:rPr lang="en-US" dirty="0"/>
              <a:t>Class name and constructor name must be same</a:t>
            </a:r>
          </a:p>
          <a:p>
            <a:pPr marL="457200" indent="-457200">
              <a:buAutoNum type="alphaUcPeriod"/>
            </a:pPr>
            <a:r>
              <a:rPr lang="en-US" dirty="0"/>
              <a:t>Constructor does not have return type</a:t>
            </a:r>
          </a:p>
          <a:p>
            <a:pPr marL="457200" indent="-457200">
              <a:buAutoNum type="alphaUcPeriod"/>
            </a:pPr>
            <a:r>
              <a:rPr lang="en-US" dirty="0"/>
              <a:t>Constructor must be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public</a:t>
            </a:r>
          </a:p>
          <a:p>
            <a:pPr marL="457200" indent="-457200">
              <a:buAutoNum type="alphaUcPeriod"/>
            </a:pPr>
            <a:r>
              <a:rPr lang="en-US" dirty="0"/>
              <a:t>Constructor cannot be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static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Which of the following is false?</a:t>
            </a:r>
          </a:p>
          <a:p>
            <a:pPr marL="457200" indent="-457200">
              <a:buAutoNum type="alphaUcPeriod"/>
            </a:pPr>
            <a:r>
              <a:rPr lang="en-US" dirty="0"/>
              <a:t>Class name and constructor name must be same</a:t>
            </a:r>
          </a:p>
          <a:p>
            <a:pPr marL="457200" indent="-457200">
              <a:buAutoNum type="alphaUcPeriod"/>
            </a:pPr>
            <a:r>
              <a:rPr lang="en-US" dirty="0"/>
              <a:t>Constructor does not have return type</a:t>
            </a:r>
          </a:p>
          <a:p>
            <a:pPr marL="457200" indent="-457200">
              <a:buAutoNum type="alphaUcPeriod"/>
            </a:pPr>
            <a:r>
              <a:rPr lang="en-US" dirty="0"/>
              <a:t>Constructor must be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public</a:t>
            </a:r>
          </a:p>
          <a:p>
            <a:pPr marL="457200" indent="-457200">
              <a:buAutoNum type="alphaUcPeriod"/>
            </a:pPr>
            <a:r>
              <a:rPr lang="en-US" dirty="0"/>
              <a:t>Constructor cannot be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static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" y="3124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5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Person{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 void secret(){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 String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=“Hello”; // line 2</a:t>
            </a:r>
          </a:p>
          <a:p>
            <a:pPr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 Person().secret(); //line 1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514350" indent="-457200"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Code prints: Hello</a:t>
            </a:r>
          </a:p>
          <a:p>
            <a:pPr marL="514350" indent="-457200"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Code prints nothing</a:t>
            </a:r>
          </a:p>
          <a:p>
            <a:pPr marL="514350" indent="-457200"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Compilation error occurs at line marked 1</a:t>
            </a:r>
          </a:p>
          <a:p>
            <a:pPr marL="514350" indent="-457200"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Compilation error occurs at line marked 2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4525963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A { 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 matrix1[]={{1,1},{1,1},{1,1}};</a:t>
            </a:r>
          </a:p>
          <a:p>
            <a:pPr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 matrix2[]={{2,2,2,2,2,2}};</a:t>
            </a:r>
          </a:p>
          <a:p>
            <a:pPr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(matrix1.length);</a:t>
            </a:r>
          </a:p>
          <a:p>
            <a:pPr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 “+matrix2.length);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buNone/>
            </a:pPr>
            <a:r>
              <a:rPr lang="en-US" dirty="0"/>
              <a:t>What is the result of compilation and execution of the code?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2 6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3 1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2 1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Compilation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4525963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A { 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 matrix1[]={{1,1},{1,1},{1,1}};</a:t>
            </a:r>
          </a:p>
          <a:p>
            <a:pPr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 matrix2[]={{2,2,2,2,2,2}};</a:t>
            </a:r>
          </a:p>
          <a:p>
            <a:pPr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(matrix1.length);</a:t>
            </a:r>
          </a:p>
          <a:p>
            <a:pPr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 “+matrix2.length);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buNone/>
            </a:pPr>
            <a:r>
              <a:rPr lang="en-US" dirty="0"/>
              <a:t>What is the result of compilation and execution of the code?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2 6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3 1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2 1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Compilation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" y="54864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8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08037"/>
            <a:ext cx="8991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Assume the below give code snippet. </a:t>
            </a:r>
          </a:p>
          <a:p>
            <a:pPr marL="457200" indent="-457200">
              <a:buFont typeface="+mj-lt"/>
              <a:buAutoNum type="arabicPeriod" startAt="15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String a=new String ();</a:t>
            </a:r>
          </a:p>
          <a:p>
            <a:pPr marL="457200" indent="-457200">
              <a:buFont typeface="+mj-lt"/>
              <a:buAutoNum type="arabicPeriod" startAt="15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String b=new String ();</a:t>
            </a:r>
          </a:p>
          <a:p>
            <a:pPr marL="457200" indent="-457200">
              <a:buFont typeface="+mj-lt"/>
              <a:buAutoNum type="arabicPeriod" startAt="15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String c=new String ();</a:t>
            </a:r>
          </a:p>
          <a:p>
            <a:pPr marL="457200" indent="-457200">
              <a:buFont typeface="+mj-lt"/>
              <a:buAutoNum type="arabicPeriod" startAt="15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String d=new String ();</a:t>
            </a:r>
          </a:p>
          <a:p>
            <a:pPr marL="457200" indent="-457200">
              <a:buFont typeface="+mj-lt"/>
              <a:buAutoNum type="arabicPeriod" startAt="15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d=c=b=a;</a:t>
            </a:r>
          </a:p>
          <a:p>
            <a:pPr marL="457200" indent="-457200">
              <a:buFont typeface="+mj-lt"/>
              <a:buAutoNum type="arabicPeriod" startAt="15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d=null;</a:t>
            </a:r>
          </a:p>
          <a:p>
            <a:pPr>
              <a:buNone/>
            </a:pPr>
            <a:r>
              <a:rPr lang="en-US" dirty="0"/>
              <a:t>    At the end of line 20, how many objects are eligible   for garbage collection?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1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2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3</a:t>
            </a:r>
            <a:endParaRPr lang="en-US" b="1" dirty="0"/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08037"/>
            <a:ext cx="8991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Assume the below give code snippet. </a:t>
            </a:r>
          </a:p>
          <a:p>
            <a:pPr marL="457200" indent="-457200">
              <a:buFont typeface="+mj-lt"/>
              <a:buAutoNum type="arabicPeriod" startAt="15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String a=new String ();</a:t>
            </a:r>
          </a:p>
          <a:p>
            <a:pPr marL="457200" indent="-457200">
              <a:buFont typeface="+mj-lt"/>
              <a:buAutoNum type="arabicPeriod" startAt="15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String b=new String ();</a:t>
            </a:r>
          </a:p>
          <a:p>
            <a:pPr marL="457200" indent="-457200">
              <a:buFont typeface="+mj-lt"/>
              <a:buAutoNum type="arabicPeriod" startAt="15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String c=new String ();</a:t>
            </a:r>
          </a:p>
          <a:p>
            <a:pPr marL="457200" indent="-457200">
              <a:buFont typeface="+mj-lt"/>
              <a:buAutoNum type="arabicPeriod" startAt="15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String d=new String ();</a:t>
            </a:r>
          </a:p>
          <a:p>
            <a:pPr marL="457200" indent="-457200">
              <a:buFont typeface="+mj-lt"/>
              <a:buAutoNum type="arabicPeriod" startAt="15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d=c=b=a;</a:t>
            </a:r>
          </a:p>
          <a:p>
            <a:pPr marL="457200" indent="-457200">
              <a:buFont typeface="+mj-lt"/>
              <a:buAutoNum type="arabicPeriod" startAt="15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d=null;</a:t>
            </a:r>
          </a:p>
          <a:p>
            <a:pPr>
              <a:buNone/>
            </a:pPr>
            <a:r>
              <a:rPr lang="en-US" dirty="0"/>
              <a:t>    At the end of line 20, how many objects are eligible   for garbage collection?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1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2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3</a:t>
            </a:r>
            <a:endParaRPr lang="en-US" b="1" dirty="0"/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2400" y="5791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4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42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Test1 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[]a1[] = {{1,2},{3,4,5},{6,7,8,9},{}};</a:t>
            </a:r>
          </a:p>
          <a:p>
            <a:pPr>
              <a:buNone/>
            </a:pPr>
            <a:r>
              <a:rPr lang="nn-NO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for (int i = 0; i &lt; a1.length; i++) 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(a1[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].length+",");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buNone/>
            </a:pPr>
            <a:r>
              <a:rPr lang="en-US" dirty="0"/>
              <a:t>What is the result of attempting to compile and run the program? 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Prints: 2,3,4,0,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Prints: 1,2,5,0,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Compile-time error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Run-time error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42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Test1 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[]a1[] = {{1,2},{3,4,5},{6,7,8,9},{}};</a:t>
            </a:r>
          </a:p>
          <a:p>
            <a:pPr>
              <a:buNone/>
            </a:pPr>
            <a:r>
              <a:rPr lang="nn-NO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for (int i = 0; i &lt; a1.length; i++) 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(a1[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].length+",");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buNone/>
            </a:pPr>
            <a:r>
              <a:rPr lang="en-US" dirty="0"/>
              <a:t>What is the result of attempting to compile and run the program? 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Prints: 2,3,4,0,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Prints: 1,2,5,0,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Compile-time error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Run-time error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" y="4876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0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Given the following,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CommandArgs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public static void main(String 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String s1 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[1];   String s2 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[2];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(s1 + s2);      }     }</a:t>
            </a:r>
          </a:p>
          <a:p>
            <a:pPr>
              <a:buNone/>
            </a:pPr>
            <a:r>
              <a:rPr lang="en-US" dirty="0"/>
              <a:t>The code is compiled and execute using the following command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CommandArgs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1 2 3 4</a:t>
            </a:r>
            <a:r>
              <a:rPr lang="en-US" dirty="0"/>
              <a:t> . What  will be displayed?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12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23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5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nothing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Given the following,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CommandArgs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public static void main(String 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String s1 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[1];   String s2 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[2];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(s1 + s2);      }     }</a:t>
            </a:r>
          </a:p>
          <a:p>
            <a:pPr>
              <a:buNone/>
            </a:pPr>
            <a:r>
              <a:rPr lang="en-US" dirty="0"/>
              <a:t>The code is compiled and execute using the following command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CommandArgs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1 2 3 4</a:t>
            </a:r>
            <a:r>
              <a:rPr lang="en-US" dirty="0"/>
              <a:t> . What  will be displayed?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12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23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5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nothing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" y="4953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0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a[]= {1,2,3,4,5};</a:t>
            </a:r>
          </a:p>
          <a:p>
            <a:pPr>
              <a:spcBef>
                <a:spcPts val="5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for( _____)</a:t>
            </a:r>
          </a:p>
          <a:p>
            <a:pPr>
              <a:spcBef>
                <a:spcPts val="500"/>
              </a:spcBef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(j);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What needs to be filled in order to print the content of the array?</a:t>
            </a:r>
          </a:p>
          <a:p>
            <a:pPr marL="457200" indent="-457200">
              <a:buAutoNum type="alphaUcPeriod"/>
            </a:pPr>
            <a:r>
              <a:rPr lang="en-US" b="1" dirty="0">
                <a:latin typeface="Courier New" pitchFamily="49" charset="0"/>
              </a:rPr>
              <a:t>j:a</a:t>
            </a:r>
          </a:p>
          <a:p>
            <a:pPr marL="457200" indent="-457200">
              <a:buAutoNum type="alphaUcPeriod"/>
            </a:pP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j:a</a:t>
            </a:r>
          </a:p>
          <a:p>
            <a:pPr marL="457200" indent="-457200">
              <a:buAutoNum type="alphaUcPeriod"/>
            </a:pPr>
            <a:r>
              <a:rPr lang="en-US" b="1" dirty="0">
                <a:latin typeface="Courier New" pitchFamily="49" charset="0"/>
              </a:rPr>
              <a:t>a:int j</a:t>
            </a:r>
          </a:p>
          <a:p>
            <a:pPr marL="457200" indent="-457200">
              <a:buAutoNum type="alphaUcPeriod"/>
            </a:pP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a:j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a[]= {1,2,3,4,5};</a:t>
            </a:r>
          </a:p>
          <a:p>
            <a:pPr>
              <a:spcBef>
                <a:spcPts val="5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for( _____)</a:t>
            </a:r>
          </a:p>
          <a:p>
            <a:pPr>
              <a:spcBef>
                <a:spcPts val="500"/>
              </a:spcBef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(j);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What needs to be filled in order to print the content of the array?</a:t>
            </a:r>
          </a:p>
          <a:p>
            <a:pPr marL="457200" indent="-457200">
              <a:buAutoNum type="alphaUcPeriod"/>
            </a:pPr>
            <a:r>
              <a:rPr lang="en-US" b="1" dirty="0">
                <a:latin typeface="Courier New" pitchFamily="49" charset="0"/>
              </a:rPr>
              <a:t>j:a</a:t>
            </a:r>
          </a:p>
          <a:p>
            <a:pPr marL="457200" indent="-457200">
              <a:buAutoNum type="alphaUcPeriod"/>
            </a:pP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j:a</a:t>
            </a:r>
          </a:p>
          <a:p>
            <a:pPr marL="457200" indent="-457200">
              <a:buAutoNum type="alphaUcPeriod"/>
            </a:pPr>
            <a:r>
              <a:rPr lang="en-US" b="1" dirty="0">
                <a:latin typeface="Courier New" pitchFamily="49" charset="0"/>
              </a:rPr>
              <a:t>a:int j</a:t>
            </a:r>
          </a:p>
          <a:p>
            <a:pPr marL="457200" indent="-457200">
              <a:buAutoNum type="alphaUcPeriod"/>
            </a:pP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a:j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" y="4648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Person{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 void secret(){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 String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=“Hello”; // line 2</a:t>
            </a:r>
          </a:p>
          <a:p>
            <a:pPr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 Person().secret(); //line 1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514350" indent="-457200"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Code prints: Hello</a:t>
            </a:r>
          </a:p>
          <a:p>
            <a:pPr marL="514350" indent="-457200"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Code prints nothing</a:t>
            </a:r>
          </a:p>
          <a:p>
            <a:pPr marL="514350" indent="-457200"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Compilation error occurs at line marked 1</a:t>
            </a:r>
          </a:p>
          <a:p>
            <a:pPr marL="514350" indent="-457200"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Compilation error occurs at line marked 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8600" y="6400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7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 What is the result of compiling and executing the code?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A {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      static String s1;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      static String s2;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 static void main(String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  {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          s2 = s1+s2; 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(s2);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}</a:t>
            </a:r>
          </a:p>
          <a:p>
            <a:pPr marL="457200" indent="-457200"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nullnull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Compilation error</a:t>
            </a:r>
          </a:p>
          <a:p>
            <a:pPr marL="457200" indent="-457200">
              <a:buAutoNum type="alphaUcPeriod"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NullPointerException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is thrown at runtime</a:t>
            </a:r>
          </a:p>
          <a:p>
            <a:pPr marL="457200" indent="-457200"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Prints nothing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 What is the result of compiling and executing the code?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A {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      static String s1;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      static String s2;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 static void main(String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  {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          s2 = s1+s2; 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(s2);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}</a:t>
            </a:r>
          </a:p>
          <a:p>
            <a:pPr marL="457200" indent="-457200"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nullnull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Compilation error</a:t>
            </a:r>
          </a:p>
          <a:p>
            <a:pPr marL="457200" indent="-457200">
              <a:buAutoNum type="alphaUcPeriod"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NullPointerException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is thrown at runtime</a:t>
            </a:r>
          </a:p>
          <a:p>
            <a:pPr marL="457200" indent="-457200"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Prints nothing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" y="4953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2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525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Assume the below give code snippet. </a:t>
            </a:r>
          </a:p>
          <a:p>
            <a:pPr>
              <a:lnSpc>
                <a:spcPct val="12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15. String a=“1”;</a:t>
            </a:r>
          </a:p>
          <a:p>
            <a:pPr>
              <a:lnSpc>
                <a:spcPct val="12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16. String b=“1”;</a:t>
            </a:r>
          </a:p>
          <a:p>
            <a:pPr>
              <a:lnSpc>
                <a:spcPct val="12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17. String c=“1”;</a:t>
            </a:r>
          </a:p>
          <a:p>
            <a:pPr>
              <a:lnSpc>
                <a:spcPct val="12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18. String d=“1”;</a:t>
            </a:r>
          </a:p>
          <a:p>
            <a:pPr>
              <a:lnSpc>
                <a:spcPct val="12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19. d=c=b=a;</a:t>
            </a:r>
          </a:p>
          <a:p>
            <a:pPr>
              <a:lnSpc>
                <a:spcPct val="12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20. d=null;</a:t>
            </a:r>
          </a:p>
          <a:p>
            <a:pPr>
              <a:lnSpc>
                <a:spcPct val="120000"/>
              </a:lnSpc>
              <a:buNone/>
            </a:pPr>
            <a:r>
              <a:rPr lang="en-US" dirty="0"/>
              <a:t>At the end of line 20, how many instances are destroyed.</a:t>
            </a:r>
          </a:p>
          <a:p>
            <a:pPr marL="457200" lvl="0" indent="-457200">
              <a:lnSpc>
                <a:spcPct val="120000"/>
              </a:lnSpc>
              <a:buFont typeface="Wingdings" pitchFamily="2" charset="2"/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57200" lvl="0" indent="-457200">
              <a:lnSpc>
                <a:spcPct val="120000"/>
              </a:lnSpc>
              <a:buFont typeface="Wingdings" pitchFamily="2" charset="2"/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 marL="457200" lvl="0" indent="-457200">
              <a:lnSpc>
                <a:spcPct val="120000"/>
              </a:lnSpc>
              <a:buFont typeface="Wingdings" pitchFamily="2" charset="2"/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 marL="457200" lvl="0" indent="-457200">
              <a:lnSpc>
                <a:spcPct val="120000"/>
              </a:lnSpc>
              <a:buFont typeface="Wingdings" pitchFamily="2" charset="2"/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none</a:t>
            </a:r>
          </a:p>
          <a:p>
            <a:pPr marL="457200" indent="-457200">
              <a:buFont typeface="Wingdings" pitchFamily="2" charset="2"/>
              <a:buAutoNum type="alphaUcPeriod"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525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Assume the below give code snippet. </a:t>
            </a:r>
          </a:p>
          <a:p>
            <a:pPr>
              <a:lnSpc>
                <a:spcPct val="12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15. String a=“1”;</a:t>
            </a:r>
          </a:p>
          <a:p>
            <a:pPr>
              <a:lnSpc>
                <a:spcPct val="12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16. String b=“1”;</a:t>
            </a:r>
          </a:p>
          <a:p>
            <a:pPr>
              <a:lnSpc>
                <a:spcPct val="12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17. String c=“1”;</a:t>
            </a:r>
          </a:p>
          <a:p>
            <a:pPr>
              <a:lnSpc>
                <a:spcPct val="12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18. String d=“1”;</a:t>
            </a:r>
          </a:p>
          <a:p>
            <a:pPr>
              <a:lnSpc>
                <a:spcPct val="12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19. d=c=b=a;</a:t>
            </a:r>
          </a:p>
          <a:p>
            <a:pPr>
              <a:lnSpc>
                <a:spcPct val="12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20. d=null;</a:t>
            </a:r>
          </a:p>
          <a:p>
            <a:pPr>
              <a:lnSpc>
                <a:spcPct val="120000"/>
              </a:lnSpc>
              <a:buNone/>
            </a:pPr>
            <a:r>
              <a:rPr lang="en-US" dirty="0"/>
              <a:t>At the end of line 20, how many instances are destroyed.</a:t>
            </a:r>
          </a:p>
          <a:p>
            <a:pPr marL="457200" lvl="0" indent="-457200">
              <a:lnSpc>
                <a:spcPct val="120000"/>
              </a:lnSpc>
              <a:buFont typeface="Wingdings" pitchFamily="2" charset="2"/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57200" lvl="0" indent="-457200">
              <a:lnSpc>
                <a:spcPct val="120000"/>
              </a:lnSpc>
              <a:buFont typeface="Wingdings" pitchFamily="2" charset="2"/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 marL="457200" lvl="0" indent="-457200">
              <a:lnSpc>
                <a:spcPct val="120000"/>
              </a:lnSpc>
              <a:buFont typeface="Wingdings" pitchFamily="2" charset="2"/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 marL="457200" lvl="0" indent="-457200">
              <a:lnSpc>
                <a:spcPct val="120000"/>
              </a:lnSpc>
              <a:buFont typeface="Wingdings" pitchFamily="2" charset="2"/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none</a:t>
            </a:r>
          </a:p>
          <a:p>
            <a:pPr marL="457200" indent="-457200">
              <a:buFont typeface="Wingdings" pitchFamily="2" charset="2"/>
              <a:buAutoNum type="alphaUcPeriod"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" y="5715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7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48006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B{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final String a[];//line 1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;//line 2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a[0]="a";//line 3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a[3]="b";//line 4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a=new String[2];//line 5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Which of the following statements are true?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Line 1 gives compilation error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/>
              <a:t>Line 2 gives compilation error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Line 4 will throw an runtime error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Line 5 gives compilation error</a:t>
            </a:r>
          </a:p>
          <a:p>
            <a:pPr>
              <a:lnSpc>
                <a:spcPct val="100000"/>
              </a:lnSpc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48006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B{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final String a[];//line 1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;//line 2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a[0]="a";//line 3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a[3]="b";//line 4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a=new String[2];//line 5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Which of the following statements are true?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Line 1 gives compilation error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/>
              <a:t>Line 2 gives compilation error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/>
              <a:t>Line 3 </a:t>
            </a:r>
            <a:r>
              <a:rPr lang="en-US" dirty="0"/>
              <a:t>will </a:t>
            </a:r>
            <a:r>
              <a:rPr lang="en-US"/>
              <a:t>throw  </a:t>
            </a:r>
            <a:r>
              <a:rPr lang="en-US" dirty="0"/>
              <a:t>runtime error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Line 5 gives compilation error</a:t>
            </a:r>
          </a:p>
          <a:p>
            <a:pPr>
              <a:lnSpc>
                <a:spcPct val="100000"/>
              </a:lnSpc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" y="5181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4800" y="54864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7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60437"/>
            <a:ext cx="8915400" cy="5592763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A 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=10;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j=20;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j + "" +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j);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}}</a:t>
            </a:r>
          </a:p>
          <a:p>
            <a:pPr>
              <a:buNone/>
            </a:pPr>
            <a:r>
              <a:rPr lang="en-US" dirty="0"/>
              <a:t>	What is the result of attempting to compile and run the program? 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/>
              <a:t>Prints 10201020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/>
              <a:t>Prints 301020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/>
              <a:t> Prints 3030 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/>
              <a:t> Prints: 102030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60437"/>
            <a:ext cx="8915400" cy="5592763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A 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=10;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j=20;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j + "" +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j);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}}</a:t>
            </a:r>
          </a:p>
          <a:p>
            <a:pPr>
              <a:buNone/>
            </a:pPr>
            <a:r>
              <a:rPr lang="en-US" dirty="0"/>
              <a:t>	What is the result of attempting to compile and run the program? 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/>
              <a:t>Prints 10201020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/>
              <a:t>Prints 301020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/>
              <a:t> Prints 3030 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/>
              <a:t> Prints: 102030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" y="4495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2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Person{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String name;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Person p=null;</a:t>
            </a:r>
          </a:p>
          <a:p>
            <a:pPr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(p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Person);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/>
              <a:t>What is the result of compilation or execution of the code?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/>
              <a:t>Prints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/>
              <a:t>Prints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/>
              <a:t> Results in compilation error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/>
              <a:t>Results in runtime error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Person{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String name;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Person p=null;</a:t>
            </a:r>
          </a:p>
          <a:p>
            <a:pPr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(p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Person);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/>
              <a:t>What is the result of compilation or execution of the code?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/>
              <a:t>Prints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/>
              <a:t>Prints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/>
              <a:t> Results in compilation error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/>
              <a:t>Results in runtime error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" y="47244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8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“There is exactly one copy of this variable in existence, regardless of how many times the class has been instantiated.”</a:t>
            </a:r>
          </a:p>
          <a:p>
            <a:pPr>
              <a:buNone/>
            </a:pPr>
            <a:r>
              <a:rPr lang="en-US" dirty="0"/>
              <a:t>The statement above is referring to 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/>
              <a:t>Local variable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>
                <a:cs typeface="Courier New" pitchFamily="49" charset="0"/>
              </a:rPr>
              <a:t>Global variable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/>
              <a:t> Instance variable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/>
              <a:t>static variable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“There is exactly one copy of this variable in existence, regardless of how many times the class has been instantiated.”</a:t>
            </a:r>
          </a:p>
          <a:p>
            <a:pPr>
              <a:buNone/>
            </a:pPr>
            <a:r>
              <a:rPr lang="en-US" dirty="0"/>
              <a:t>The statement above is referring to 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/>
              <a:t>Local variable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>
                <a:cs typeface="Courier New" pitchFamily="49" charset="0"/>
              </a:rPr>
              <a:t>Global variable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/>
              <a:t> Instance variable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/>
              <a:t>static variable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8200" y="4572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F98DF4C291A14C85D2BA6B16E94436" ma:contentTypeVersion="0" ma:contentTypeDescription="Create a new document." ma:contentTypeScope="" ma:versionID="9b00935dd70500517aee944b9acf93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46B146-10B1-4E4B-84B8-152E13B75786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C4BFD56-5582-47F1-B706-3664A87803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96A093-83F9-46E3-9F58-4F81EF3304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2402</Words>
  <Application>Microsoft Office PowerPoint</Application>
  <PresentationFormat>On-screen Show (4:3)</PresentationFormat>
  <Paragraphs>430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Courier New</vt:lpstr>
      <vt:lpstr>Wingdings</vt:lpstr>
      <vt:lpstr>Default Design</vt:lpstr>
      <vt:lpstr>Java: Classes and Methods -I</vt:lpstr>
      <vt:lpstr>Question 1</vt:lpstr>
      <vt:lpstr>Question 1</vt:lpstr>
      <vt:lpstr>Question 2</vt:lpstr>
      <vt:lpstr>Question 2</vt:lpstr>
      <vt:lpstr>Question 3</vt:lpstr>
      <vt:lpstr>Question 3</vt:lpstr>
      <vt:lpstr>Question 4</vt:lpstr>
      <vt:lpstr>Question 4</vt:lpstr>
      <vt:lpstr>Question 5</vt:lpstr>
      <vt:lpstr>Question 5</vt:lpstr>
      <vt:lpstr>Question 6</vt:lpstr>
      <vt:lpstr>Question 6</vt:lpstr>
      <vt:lpstr>Question 7</vt:lpstr>
      <vt:lpstr>Question 7</vt:lpstr>
      <vt:lpstr>Question 8</vt:lpstr>
      <vt:lpstr>Question 8</vt:lpstr>
      <vt:lpstr>Question 9</vt:lpstr>
      <vt:lpstr>Question 9</vt:lpstr>
      <vt:lpstr>Question 10</vt:lpstr>
      <vt:lpstr>Question 10</vt:lpstr>
      <vt:lpstr>Question 11</vt:lpstr>
      <vt:lpstr>Question 11</vt:lpstr>
      <vt:lpstr>Question 12</vt:lpstr>
      <vt:lpstr>Question 12</vt:lpstr>
      <vt:lpstr>Question 13</vt:lpstr>
      <vt:lpstr>Question 13</vt:lpstr>
      <vt:lpstr>Question 14</vt:lpstr>
      <vt:lpstr>Question 14</vt:lpstr>
      <vt:lpstr>Question 15</vt:lpstr>
      <vt:lpstr>Question 15</vt:lpstr>
      <vt:lpstr>Question 16</vt:lpstr>
      <vt:lpstr>Question 16</vt:lpstr>
      <vt:lpstr>Question 17</vt:lpstr>
      <vt:lpstr>Question 17</vt:lpstr>
    </vt:vector>
  </TitlesOfParts>
  <Company>fcb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mgambhir</dc:creator>
  <cp:lastModifiedBy>Parameswari Ettiappan</cp:lastModifiedBy>
  <cp:revision>860</cp:revision>
  <dcterms:created xsi:type="dcterms:W3CDTF">2005-08-31T12:40:43Z</dcterms:created>
  <dcterms:modified xsi:type="dcterms:W3CDTF">2023-08-22T04:39:44Z</dcterms:modified>
</cp:coreProperties>
</file>