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01"/>
  </p:notesMasterIdLst>
  <p:handoutMasterIdLst>
    <p:handoutMasterId r:id="rId102"/>
  </p:handoutMasterIdLst>
  <p:sldIdLst>
    <p:sldId id="316" r:id="rId5"/>
    <p:sldId id="361" r:id="rId6"/>
    <p:sldId id="362" r:id="rId7"/>
    <p:sldId id="363" r:id="rId8"/>
    <p:sldId id="364" r:id="rId9"/>
    <p:sldId id="366" r:id="rId10"/>
    <p:sldId id="365" r:id="rId11"/>
    <p:sldId id="261" r:id="rId12"/>
    <p:sldId id="260" r:id="rId13"/>
    <p:sldId id="264" r:id="rId14"/>
    <p:sldId id="262" r:id="rId15"/>
    <p:sldId id="265" r:id="rId16"/>
    <p:sldId id="266" r:id="rId17"/>
    <p:sldId id="421" r:id="rId18"/>
    <p:sldId id="422" r:id="rId19"/>
    <p:sldId id="423" r:id="rId20"/>
    <p:sldId id="424" r:id="rId21"/>
    <p:sldId id="425" r:id="rId22"/>
    <p:sldId id="441" r:id="rId23"/>
    <p:sldId id="443" r:id="rId24"/>
    <p:sldId id="442" r:id="rId25"/>
    <p:sldId id="444" r:id="rId26"/>
    <p:sldId id="268" r:id="rId27"/>
    <p:sldId id="270" r:id="rId28"/>
    <p:sldId id="271" r:id="rId29"/>
    <p:sldId id="367" r:id="rId30"/>
    <p:sldId id="368" r:id="rId31"/>
    <p:sldId id="369" r:id="rId32"/>
    <p:sldId id="370" r:id="rId33"/>
    <p:sldId id="371" r:id="rId34"/>
    <p:sldId id="379" r:id="rId35"/>
    <p:sldId id="380" r:id="rId36"/>
    <p:sldId id="381" r:id="rId37"/>
    <p:sldId id="382" r:id="rId38"/>
    <p:sldId id="383" r:id="rId39"/>
    <p:sldId id="372" r:id="rId40"/>
    <p:sldId id="373" r:id="rId41"/>
    <p:sldId id="384" r:id="rId42"/>
    <p:sldId id="385" r:id="rId43"/>
    <p:sldId id="386" r:id="rId44"/>
    <p:sldId id="387" r:id="rId45"/>
    <p:sldId id="388" r:id="rId46"/>
    <p:sldId id="389" r:id="rId47"/>
    <p:sldId id="390" r:id="rId48"/>
    <p:sldId id="391" r:id="rId49"/>
    <p:sldId id="392" r:id="rId50"/>
    <p:sldId id="393" r:id="rId51"/>
    <p:sldId id="394" r:id="rId52"/>
    <p:sldId id="395" r:id="rId53"/>
    <p:sldId id="396" r:id="rId54"/>
    <p:sldId id="397" r:id="rId55"/>
    <p:sldId id="398" r:id="rId56"/>
    <p:sldId id="399" r:id="rId57"/>
    <p:sldId id="400" r:id="rId58"/>
    <p:sldId id="401" r:id="rId59"/>
    <p:sldId id="402" r:id="rId60"/>
    <p:sldId id="403" r:id="rId61"/>
    <p:sldId id="404" r:id="rId62"/>
    <p:sldId id="374" r:id="rId63"/>
    <p:sldId id="375" r:id="rId64"/>
    <p:sldId id="376" r:id="rId65"/>
    <p:sldId id="377" r:id="rId66"/>
    <p:sldId id="378" r:id="rId67"/>
    <p:sldId id="405" r:id="rId68"/>
    <p:sldId id="406" r:id="rId69"/>
    <p:sldId id="407" r:id="rId70"/>
    <p:sldId id="434" r:id="rId71"/>
    <p:sldId id="435" r:id="rId72"/>
    <p:sldId id="436" r:id="rId73"/>
    <p:sldId id="437" r:id="rId74"/>
    <p:sldId id="438" r:id="rId75"/>
    <p:sldId id="439" r:id="rId76"/>
    <p:sldId id="440" r:id="rId77"/>
    <p:sldId id="408" r:id="rId78"/>
    <p:sldId id="409" r:id="rId79"/>
    <p:sldId id="415" r:id="rId80"/>
    <p:sldId id="410" r:id="rId81"/>
    <p:sldId id="416" r:id="rId82"/>
    <p:sldId id="411" r:id="rId83"/>
    <p:sldId id="412" r:id="rId84"/>
    <p:sldId id="413" r:id="rId85"/>
    <p:sldId id="414" r:id="rId86"/>
    <p:sldId id="419" r:id="rId87"/>
    <p:sldId id="417" r:id="rId88"/>
    <p:sldId id="420" r:id="rId89"/>
    <p:sldId id="418" r:id="rId90"/>
    <p:sldId id="426" r:id="rId91"/>
    <p:sldId id="427" r:id="rId92"/>
    <p:sldId id="428" r:id="rId93"/>
    <p:sldId id="429" r:id="rId94"/>
    <p:sldId id="430" r:id="rId95"/>
    <p:sldId id="431" r:id="rId96"/>
    <p:sldId id="432" r:id="rId97"/>
    <p:sldId id="433" r:id="rId98"/>
    <p:sldId id="339" r:id="rId99"/>
    <p:sldId id="340" r:id="rId100"/>
  </p:sldIdLst>
  <p:sldSz cx="9144000" cy="6858000" type="screen4x3"/>
  <p:notesSz cx="6858000" cy="9144000"/>
  <p:custDataLst>
    <p:tags r:id="rId10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orient="horz" pos="4043">
          <p15:clr>
            <a:srgbClr val="A4A3A4"/>
          </p15:clr>
        </p15:guide>
        <p15:guide id="3" orient="horz" pos="2387">
          <p15:clr>
            <a:srgbClr val="A4A3A4"/>
          </p15:clr>
        </p15:guide>
        <p15:guide id="4" orient="horz" pos="4233">
          <p15:clr>
            <a:srgbClr val="A4A3A4"/>
          </p15:clr>
        </p15:guide>
        <p15:guide id="5" orient="horz" pos="924">
          <p15:clr>
            <a:srgbClr val="A4A3A4"/>
          </p15:clr>
        </p15:guide>
        <p15:guide id="6" orient="horz" pos="736">
          <p15:clr>
            <a:srgbClr val="A4A3A4"/>
          </p15:clr>
        </p15:guide>
        <p15:guide id="7" orient="horz" pos="2882">
          <p15:clr>
            <a:srgbClr val="A4A3A4"/>
          </p15:clr>
        </p15:guide>
        <p15:guide id="8" orient="horz" pos="560">
          <p15:clr>
            <a:srgbClr val="A4A3A4"/>
          </p15:clr>
        </p15:guide>
        <p15:guide id="9" pos="2880">
          <p15:clr>
            <a:srgbClr val="A4A3A4"/>
          </p15:clr>
        </p15:guide>
        <p15:guide id="10" pos="288">
          <p15:clr>
            <a:srgbClr val="A4A3A4"/>
          </p15:clr>
        </p15:guide>
        <p15:guide id="11" pos="5501">
          <p15:clr>
            <a:srgbClr val="A4A3A4"/>
          </p15:clr>
        </p15:guide>
        <p15:guide id="12" pos="2824">
          <p15:clr>
            <a:srgbClr val="A4A3A4"/>
          </p15:clr>
        </p15:guide>
        <p15:guide id="13" pos="2936">
          <p15:clr>
            <a:srgbClr val="A4A3A4"/>
          </p15:clr>
        </p15:guide>
        <p15:guide id="14" pos="4172">
          <p15:clr>
            <a:srgbClr val="A4A3A4"/>
          </p15:clr>
        </p15:guide>
        <p15:guide id="15" pos="15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J" initials="JB" lastIdx="1" clrIdx="0"/>
  <p:cmAuthor id="1" name="Parameswari Bala" initials="PB" lastIdx="1" clrIdx="1">
    <p:extLst>
      <p:ext uri="{19B8F6BF-5375-455C-9EA6-DF929625EA0E}">
        <p15:presenceInfo xmlns:p15="http://schemas.microsoft.com/office/powerpoint/2012/main" userId="e130959b58068b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2222"/>
    <a:srgbClr val="00BBEE"/>
    <a:srgbClr val="7F7F7F"/>
    <a:srgbClr val="666666"/>
    <a:srgbClr val="000000"/>
    <a:srgbClr val="FF0000"/>
    <a:srgbClr val="EDCAED"/>
    <a:srgbClr val="C85FC8"/>
    <a:srgbClr val="722772"/>
    <a:srgbClr val="869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434" autoAdjust="0"/>
  </p:normalViewPr>
  <p:slideViewPr>
    <p:cSldViewPr snapToGrid="0" snapToObjects="1" showGuides="1">
      <p:cViewPr varScale="1">
        <p:scale>
          <a:sx n="82" d="100"/>
          <a:sy n="82" d="100"/>
        </p:scale>
        <p:origin x="778" y="72"/>
      </p:cViewPr>
      <p:guideLst>
        <p:guide orient="horz" pos="5"/>
        <p:guide orient="horz" pos="4043"/>
        <p:guide orient="horz" pos="2387"/>
        <p:guide orient="horz" pos="4233"/>
        <p:guide orient="horz" pos="924"/>
        <p:guide orient="horz" pos="736"/>
        <p:guide orient="horz" pos="2882"/>
        <p:guide orient="horz" pos="560"/>
        <p:guide pos="2880"/>
        <p:guide pos="288"/>
        <p:guide pos="5501"/>
        <p:guide pos="2824"/>
        <p:guide pos="2936"/>
        <p:guide pos="4172"/>
        <p:guide pos="1585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59918"/>
    </p:cViewPr>
  </p:sorterViewPr>
  <p:notesViewPr>
    <p:cSldViewPr snapToGrid="0" snapToObjects="1" showGuides="1">
      <p:cViewPr varScale="1">
        <p:scale>
          <a:sx n="65" d="100"/>
          <a:sy n="65" d="100"/>
        </p:scale>
        <p:origin x="3154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07" Type="http://schemas.openxmlformats.org/officeDocument/2006/relationships/theme" Target="theme/theme1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tags" Target="tags/tag1.xml"/><Relationship Id="rId108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FA3CA-5725-4BA7-A851-72A62AC5A8EE}" type="datetimeFigureOut">
              <a:rPr lang="en-CA" smtClean="0"/>
              <a:pPr/>
              <a:t>2023-11-04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73CA4-7EF9-467F-99BD-6DDCB9451C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5470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8700-9FA2-48CE-AC88-D71D45EB490A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wf_photo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125" y="-4371"/>
            <a:ext cx="91440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544531"/>
            <a:ext cx="4811856" cy="1854206"/>
          </a:xfrm>
        </p:spPr>
        <p:txBody>
          <a:bodyPr anchor="b" anchorCtr="0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701703" y="2274980"/>
            <a:ext cx="3074395" cy="2060440"/>
            <a:chOff x="5701703" y="682760"/>
            <a:chExt cx="3074395" cy="2060440"/>
          </a:xfrm>
        </p:grpSpPr>
        <p:sp>
          <p:nvSpPr>
            <p:cNvPr id="5" name="Freeform 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817" y="6279323"/>
            <a:ext cx="2520922" cy="17607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6570921"/>
            <a:ext cx="868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9320" y="2543510"/>
            <a:ext cx="4811323" cy="1233311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400" baseline="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377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k153597rk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59082"/>
            <a:ext cx="8228013" cy="60501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8228012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pic>
        <p:nvPicPr>
          <p:cNvPr id="9" name="Picture 8" descr="Power_PC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94652" y="170122"/>
            <a:ext cx="1535846" cy="1781155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nowledge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ight Bulb_PC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15201" y="170122"/>
            <a:ext cx="1388650" cy="2239199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8228012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agnify_PC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17943" y="158624"/>
            <a:ext cx="2000897" cy="2006852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8228012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peaker_PC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642376" y="195281"/>
            <a:ext cx="2191150" cy="180884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8228012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140258517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29714" y="3429000"/>
            <a:ext cx="4114286" cy="3419048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100605056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218677" y="3062745"/>
            <a:ext cx="2447619" cy="3657143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A05379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510986" y="4689478"/>
            <a:ext cx="5485715" cy="2019048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A053797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510986" y="4584716"/>
            <a:ext cx="5485715" cy="212381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kd186908sd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405212" y="3953896"/>
            <a:ext cx="3657143" cy="2733334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k318019rk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10097"/>
            <a:ext cx="8228013" cy="670326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B1BC80C-A853-3674-7572-3DE8AF679D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F9C4C77-3C4E-9461-9DB1-D3B081A4543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6179BF-7595-4758-80F9-9FE05CCDC79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174E1D4-C62A-A554-0A08-491881520F6C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6872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C3C97A2-9B6A-B83B-B161-E7E66B178D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EA4E460-C87E-5E35-937E-67311222AC5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CC4CE6-C36C-4F24-99FF-B9E511093E7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C0B7193D-7F44-B570-EF5F-61D275EA137E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47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bg2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59314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0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chemeClr val="bg2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chemeClr val="bg2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666666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00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29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2358359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59082"/>
            <a:ext cx="8228013" cy="60501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81125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57FAB9F-4A87-58D7-AF04-7090C17B1E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510" y="228417"/>
            <a:ext cx="1203670" cy="64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1" r:id="rId10"/>
    <p:sldLayoutId id="2147483657" r:id="rId11"/>
    <p:sldLayoutId id="2147483658" r:id="rId12"/>
    <p:sldLayoutId id="2147483659" r:id="rId13"/>
    <p:sldLayoutId id="2147483663" r:id="rId14"/>
    <p:sldLayoutId id="2147483662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wnloads.php" TargetMode="External"/><Relationship Id="rId2" Type="http://schemas.openxmlformats.org/officeDocument/2006/relationships/hyperlink" Target="http://httpd.apache.org/download.cgi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httpd.apache.org/docs/2.0/platform/windows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C68FF4-5073-41E5-ABB0-5039D941AC18}"/>
              </a:ext>
            </a:extLst>
          </p:cNvPr>
          <p:cNvSpPr txBox="1"/>
          <p:nvPr/>
        </p:nvSpPr>
        <p:spPr>
          <a:xfrm flipH="1">
            <a:off x="950692" y="3786248"/>
            <a:ext cx="276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Parameswari Ettiappan</a:t>
            </a:r>
          </a:p>
        </p:txBody>
      </p:sp>
      <p:pic>
        <p:nvPicPr>
          <p:cNvPr id="3" name="Picture 2" descr="ElePHPant - Mascot PHP Logo PNG Vector (CDR) Free Download">
            <a:extLst>
              <a:ext uri="{FF2B5EF4-FFF2-40B4-BE49-F238E27FC236}">
                <a16:creationId xmlns:a16="http://schemas.microsoft.com/office/drawing/2014/main" id="{78FC48E8-2F9C-9534-3030-22BD4EA32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038" y="1107038"/>
            <a:ext cx="27051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39" name="Group 35">
            <a:extLst>
              <a:ext uri="{FF2B5EF4-FFF2-40B4-BE49-F238E27FC236}">
                <a16:creationId xmlns:a16="http://schemas.microsoft.com/office/drawing/2014/main" id="{FBB5622F-022D-FB90-846D-C37388D70182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486290360"/>
              </p:ext>
            </p:extLst>
          </p:nvPr>
        </p:nvGraphicFramePr>
        <p:xfrm>
          <a:off x="569167" y="2482645"/>
          <a:ext cx="8228013" cy="4102596"/>
        </p:xfrm>
        <a:graphic>
          <a:graphicData uri="http://schemas.openxmlformats.org/drawingml/2006/table">
            <a:tbl>
              <a:tblPr/>
              <a:tblGrid>
                <a:gridCol w="2742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2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2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02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Adabas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 D </a:t>
                      </a:r>
                      <a:r>
                        <a:rPr kumimoji="0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InterBase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 PostgreSQL dBase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FrontBase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 SQLite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Empress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mSQL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  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FilePro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 (read-only)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Solid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Direct MS-SQL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Sybase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Hyperwave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MySQL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Velocis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ODBC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Unix </a:t>
                      </a:r>
                      <a:r>
                        <a:rPr kumimoji="0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dbm</a:t>
                      </a: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Informix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Oracle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(OCI7 and OCI8)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Ingres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Ovrimos</a:t>
                      </a: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IBM DB2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306" name="Rectangle 2">
            <a:extLst>
              <a:ext uri="{FF2B5EF4-FFF2-40B4-BE49-F238E27FC236}">
                <a16:creationId xmlns:a16="http://schemas.microsoft.com/office/drawing/2014/main" id="{D347402A-0BE9-6C00-2AC5-60C1B75937B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Database Support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AD4BA608-CB7D-A3D9-084C-F668AEC8B1F7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91380" y="1329612"/>
            <a:ext cx="83058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/>
              <a:t>The following is a list of supported databases in PHP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>
            <a:extLst>
              <a:ext uri="{FF2B5EF4-FFF2-40B4-BE49-F238E27FC236}">
                <a16:creationId xmlns:a16="http://schemas.microsoft.com/office/drawing/2014/main" id="{2D9FBE1D-586A-B9F8-DA59-8914042259A3}"/>
              </a:ext>
            </a:extLst>
          </p:cNvPr>
          <p:cNvSpPr>
            <a:spLocks noGrp="1" noChangeArrowheads="1"/>
          </p:cNvSpPr>
          <p:nvPr>
            <p:ph sz="quarter" idx="1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Data types are not required in variable declarations.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The $ symbol precedes all variables in PHP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Constants are declared using the define() method in PHP: ex. </a:t>
            </a:r>
            <a:r>
              <a:rPr lang="en-US" altLang="en-US" sz="2400" dirty="0"/>
              <a:t>define(“AOL", "something");</a:t>
            </a:r>
            <a:r>
              <a:rPr lang="en-US" altLang="en-US" dirty="0"/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Constructors do not necessarily have to be the same name as the class name.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Destructors are used in PHP to remove objects from memory after they are constructed.</a:t>
            </a:r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4714060A-2D29-5758-4EC3-919B3185791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Differences From Java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>
            <a:extLst>
              <a:ext uri="{FF2B5EF4-FFF2-40B4-BE49-F238E27FC236}">
                <a16:creationId xmlns:a16="http://schemas.microsoft.com/office/drawing/2014/main" id="{92D5595F-C162-386A-3600-9456182BDFD6}"/>
              </a:ext>
            </a:extLst>
          </p:cNvPr>
          <p:cNvSpPr>
            <a:spLocks noGrp="1" noChangeArrowheads="1"/>
          </p:cNvSpPr>
          <p:nvPr>
            <p:ph sz="quarter" idx="12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It is great for complex web page designs</a:t>
            </a:r>
          </a:p>
          <a:p>
            <a:pPr lvl="1" eaLnBrk="1" hangingPunct="1">
              <a:defRPr/>
            </a:pPr>
            <a:r>
              <a:rPr lang="en-US" altLang="en-US" sz="2600" dirty="0"/>
              <a:t>E-commerce sites with heavy traffic (ex. Amazon)</a:t>
            </a:r>
          </a:p>
          <a:p>
            <a:pPr lvl="1" eaLnBrk="1" hangingPunct="1">
              <a:defRPr/>
            </a:pPr>
            <a:r>
              <a:rPr lang="en-US" altLang="en-US" sz="2600" dirty="0"/>
              <a:t>Complex bulletin boards and forums (ex. </a:t>
            </a:r>
            <a:r>
              <a:rPr lang="en-US" altLang="en-US" sz="2600" dirty="0" err="1"/>
              <a:t>phpBB</a:t>
            </a:r>
            <a:r>
              <a:rPr lang="en-US" altLang="en-US" sz="2600" dirty="0"/>
              <a:t>)</a:t>
            </a:r>
          </a:p>
          <a:p>
            <a:pPr lvl="1" eaLnBrk="1" hangingPunct="1">
              <a:defRPr/>
            </a:pPr>
            <a:r>
              <a:rPr lang="en-US" altLang="en-US" sz="2600" dirty="0"/>
              <a:t>Secure websites (ex. </a:t>
            </a:r>
            <a:r>
              <a:rPr lang="en-US" altLang="en-US" sz="2600" dirty="0" err="1"/>
              <a:t>Novasis</a:t>
            </a:r>
            <a:r>
              <a:rPr lang="en-US" altLang="en-US" sz="2600" dirty="0"/>
              <a:t>)</a:t>
            </a:r>
            <a:endParaRPr lang="en-US" altLang="en-US" sz="2600" baseline="30000" dirty="0"/>
          </a:p>
          <a:p>
            <a:pPr lvl="1" eaLnBrk="1" hangingPunct="1">
              <a:defRPr/>
            </a:pPr>
            <a:r>
              <a:rPr lang="en-US" altLang="en-US" sz="2600" dirty="0">
                <a:effectLst/>
              </a:rPr>
              <a:t>Email web hosts (ex. Gmail)</a:t>
            </a:r>
          </a:p>
          <a:p>
            <a:pPr lvl="1" eaLnBrk="1" hangingPunct="1">
              <a:defRPr/>
            </a:pPr>
            <a:r>
              <a:rPr lang="en-US" altLang="en-US" sz="2600" dirty="0"/>
              <a:t>Working with and integrating XML into your webpage</a:t>
            </a:r>
          </a:p>
          <a:p>
            <a:pPr lvl="1" eaLnBrk="1" hangingPunct="1">
              <a:defRPr/>
            </a:pPr>
            <a:r>
              <a:rPr lang="en-US" altLang="en-US" sz="2600" dirty="0"/>
              <a:t>Database management and search (ex. </a:t>
            </a:r>
            <a:r>
              <a:rPr lang="en-US" altLang="en-US" sz="2600" dirty="0" err="1"/>
              <a:t>theFaceBook</a:t>
            </a:r>
            <a:r>
              <a:rPr lang="en-US" altLang="en-US" sz="2600" dirty="0"/>
              <a:t>)</a:t>
            </a:r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C791C00B-00C8-90B7-556E-E25C6DAA816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What is PHP Good For?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79AD2059-53E3-4C51-4EB8-BC8D10C0803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Processing a PHP Page</a:t>
            </a:r>
          </a:p>
        </p:txBody>
      </p:sp>
      <p:pic>
        <p:nvPicPr>
          <p:cNvPr id="13315" name="Picture 4" descr="php_process">
            <a:extLst>
              <a:ext uri="{FF2B5EF4-FFF2-40B4-BE49-F238E27FC236}">
                <a16:creationId xmlns:a16="http://schemas.microsoft.com/office/drawing/2014/main" id="{77AF666C-A0AF-C6B6-9A5B-9AA55AE51B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0"/>
          <a:stretch/>
        </p:blipFill>
        <p:spPr bwMode="auto">
          <a:xfrm>
            <a:off x="723122" y="1460241"/>
            <a:ext cx="7697755" cy="4790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FC2F8-0459-54FE-910C-B97CBDBFD26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Zend Engine is the internal compiler and runtime engine for PHP</a:t>
            </a:r>
          </a:p>
          <a:p>
            <a:r>
              <a:rPr lang="en-US" dirty="0"/>
              <a:t>PHP isolates every execution. No shared memory or shared resources among the executions.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C9C20-8739-2B51-90A5-27926335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works PHP internally?</a:t>
            </a:r>
          </a:p>
        </p:txBody>
      </p:sp>
    </p:spTree>
    <p:extLst>
      <p:ext uri="{BB962C8B-B14F-4D97-AF65-F5344CB8AC3E}">
        <p14:creationId xmlns:p14="http://schemas.microsoft.com/office/powerpoint/2010/main" val="2482899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9C20-8739-2B51-90A5-27926335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works PHP internally?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D36B5B6-2C61-C1C7-604B-01002FB02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025" y="1375390"/>
            <a:ext cx="3746448" cy="531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197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9C20-8739-2B51-90A5-27926335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works PHP internally?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8656BF8-9A03-162A-74B6-9D7589A30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543" y="1324946"/>
            <a:ext cx="4206875" cy="536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80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03AE50-EC12-D101-9F08-86AEF949240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The PHP Garbage Collector is a feature introduced in PHP 5.3 to automatically free up memory occupied by objects that are no longer in use. </a:t>
            </a:r>
          </a:p>
          <a:p>
            <a:r>
              <a:rPr lang="en-US" dirty="0"/>
              <a:t>In PHP, memory management is crucial, as inefficient memory usage can lead to performance issues and even application crashes. </a:t>
            </a:r>
          </a:p>
          <a:p>
            <a:r>
              <a:rPr lang="en-US" dirty="0"/>
              <a:t>The garbage collector helps mitigate these problems by identifying and cleaning up unreferenced objects.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92C75D-9834-5E16-CCB5-4C57C6CE3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Garbage Collector</a:t>
            </a:r>
          </a:p>
        </p:txBody>
      </p:sp>
    </p:spTree>
    <p:extLst>
      <p:ext uri="{BB962C8B-B14F-4D97-AF65-F5344CB8AC3E}">
        <p14:creationId xmlns:p14="http://schemas.microsoft.com/office/powerpoint/2010/main" val="2851544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03AE50-EC12-D101-9F08-86AEF949240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The PHP Garbage Collector employs a reference counting mechanism to keep track of object references. </a:t>
            </a:r>
          </a:p>
          <a:p>
            <a:r>
              <a:rPr lang="en-US" dirty="0"/>
              <a:t>When an object is no longer referenced, its reference count drops to zero, indicating that it can be safely removed from memory. </a:t>
            </a:r>
          </a:p>
          <a:p>
            <a:r>
              <a:rPr lang="en-US" dirty="0"/>
              <a:t>The garbage collector periodically scans the memory for objects with zero reference counts and releases their memory.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92C75D-9834-5E16-CCB5-4C57C6CE3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Garbage Collector</a:t>
            </a:r>
          </a:p>
        </p:txBody>
      </p:sp>
    </p:spTree>
    <p:extLst>
      <p:ext uri="{BB962C8B-B14F-4D97-AF65-F5344CB8AC3E}">
        <p14:creationId xmlns:p14="http://schemas.microsoft.com/office/powerpoint/2010/main" val="2594991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D4E1ED-6452-6002-8C18-461CE281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 Versions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179D45-FEE0-8C1E-9467-5FC529525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60" y="1523889"/>
            <a:ext cx="8138032" cy="488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7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C5EEF-B542-4106-A18E-25D5DC36494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IN" dirty="0"/>
              <a:t>PHP Basics</a:t>
            </a:r>
          </a:p>
          <a:p>
            <a:r>
              <a:rPr lang="en-IN" dirty="0"/>
              <a:t>Object Oriented Programming</a:t>
            </a:r>
          </a:p>
          <a:p>
            <a:r>
              <a:rPr lang="en-IN" dirty="0"/>
              <a:t>Collections</a:t>
            </a:r>
          </a:p>
          <a:p>
            <a:r>
              <a:rPr lang="en-IN" dirty="0"/>
              <a:t>File Handling</a:t>
            </a:r>
          </a:p>
          <a:p>
            <a:r>
              <a:rPr lang="en-IN" dirty="0"/>
              <a:t>Lambda Expressions</a:t>
            </a:r>
          </a:p>
          <a:p>
            <a:r>
              <a:rPr lang="en-IN" dirty="0"/>
              <a:t>Data Structures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FE4FE5-F786-4F44-8CBA-A2E74E577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2924184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D4E1ED-6452-6002-8C18-461CE281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 Versions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A24803-028A-EFC2-9E22-204331B9E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65" y="1632086"/>
            <a:ext cx="8625902" cy="393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65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D4E1ED-6452-6002-8C18-461CE281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 Versions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178E-508E-014E-E121-3D9FC2980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35" y="1821040"/>
            <a:ext cx="8481640" cy="36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63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E564BC-4120-25F4-E982-9D9A33A2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 Features</a:t>
            </a:r>
          </a:p>
        </p:txBody>
      </p:sp>
      <p:pic>
        <p:nvPicPr>
          <p:cNvPr id="1026" name="Picture 2" descr="Features of PHP">
            <a:extLst>
              <a:ext uri="{FF2B5EF4-FFF2-40B4-BE49-F238E27FC236}">
                <a16:creationId xmlns:a16="http://schemas.microsoft.com/office/drawing/2014/main" id="{224FC9F3-14EF-5959-8D14-24EC11B75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63" y="1371599"/>
            <a:ext cx="7777011" cy="514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908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>
            <a:extLst>
              <a:ext uri="{FF2B5EF4-FFF2-40B4-BE49-F238E27FC236}">
                <a16:creationId xmlns:a16="http://schemas.microsoft.com/office/drawing/2014/main" id="{1A906342-58A9-F05A-1CB5-7E3483A3B2CF}"/>
              </a:ext>
            </a:extLst>
          </p:cNvPr>
          <p:cNvSpPr>
            <a:spLocks noGrp="1" noChangeArrowheads="1"/>
          </p:cNvSpPr>
          <p:nvPr>
            <p:ph sz="quarter" idx="1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/>
              <a:t>Download Apache 2 Windows Binary (MSI installer) at </a:t>
            </a:r>
            <a:r>
              <a:rPr lang="en-US" altLang="en-US" sz="2800">
                <a:hlinkClick r:id="rId2"/>
              </a:rPr>
              <a:t>http://httpd.apache.org/download.cgi</a:t>
            </a:r>
            <a:endParaRPr lang="en-US" altLang="en-US" sz="280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/>
              <a:t>The zip must end with win32-x86-no_ssl.msi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/>
              <a:t>Download the PHP zip package at </a:t>
            </a:r>
            <a:r>
              <a:rPr lang="en-US" altLang="en-US" sz="2800">
                <a:hlinkClick r:id="rId3"/>
              </a:rPr>
              <a:t>http://www.php.net/downloads.php</a:t>
            </a:r>
            <a:endParaRPr lang="en-US" altLang="en-US" sz="280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/>
              <a:t>Download the zip pack, not the installer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/>
              <a:t>Install Apache 2, </a:t>
            </a:r>
            <a:r>
              <a:rPr lang="en-US" altLang="en-US" sz="2800" u="sng"/>
              <a:t>use</a:t>
            </a:r>
            <a:r>
              <a:rPr lang="en-US" altLang="en-US" sz="2800"/>
              <a:t> recommended settings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/>
              <a:t>If error message is given, go here (Google port 80 problem): </a:t>
            </a:r>
            <a:r>
              <a:rPr lang="en-US" altLang="en-US" sz="2400">
                <a:hlinkClick r:id="rId4"/>
              </a:rPr>
              <a:t>http://httpd.apache.org/docs/2.0/platform/windows.html</a:t>
            </a:r>
            <a:endParaRPr lang="en-US" altLang="en-US" sz="240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/>
              <a:t>Unzip PHP file to C:\PHP</a:t>
            </a:r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562543D0-C7AB-8E81-1977-CCFF22D8379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Getting Started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>
            <a:extLst>
              <a:ext uri="{FF2B5EF4-FFF2-40B4-BE49-F238E27FC236}">
                <a16:creationId xmlns:a16="http://schemas.microsoft.com/office/drawing/2014/main" id="{B183CD3C-39C5-294D-280C-5F54EAAC2724}"/>
              </a:ext>
            </a:extLst>
          </p:cNvPr>
          <p:cNvSpPr>
            <a:spLocks noGrp="1" noChangeArrowheads="1"/>
          </p:cNvSpPr>
          <p:nvPr>
            <p:ph sz="quarter" idx="1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Next, copy/paste "php.ini-</a:t>
            </a:r>
            <a:r>
              <a:rPr lang="en-US" altLang="en-US" sz="2800" dirty="0" err="1"/>
              <a:t>dist</a:t>
            </a:r>
            <a:r>
              <a:rPr lang="en-US" altLang="en-US" sz="2800" dirty="0"/>
              <a:t>" to C:/Program Files/Apache Group/Apache2, and rename it to php.ini.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Copy the following list of .</a:t>
            </a:r>
            <a:r>
              <a:rPr lang="en-US" altLang="en-US" sz="2800" dirty="0" err="1"/>
              <a:t>dll</a:t>
            </a:r>
            <a:r>
              <a:rPr lang="en-US" altLang="en-US" sz="2800" dirty="0"/>
              <a:t> files from your C:\PHP and C:\PHP\ext directory to your root Apache directory (where you put php.ini):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/>
              <a:t>fdftk.dll fribidi.dll gds32.dll libeay32.dll libmash.dll libmysql.dll libmysqli.dll msql.dll ntwdblib.dll php5apache2.dll php5apache.dll php5apache_hooks.dll php5isapi.dll php5nsapi.dll php5ts.dll phpmsql.dll phpmssql.dll phpmysql.dll phpmysqli.dll ssleay32.dll yas.dll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B37FF979-C2C9-336D-DA94-5A37508140B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Getting Started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>
            <a:extLst>
              <a:ext uri="{FF2B5EF4-FFF2-40B4-BE49-F238E27FC236}">
                <a16:creationId xmlns:a16="http://schemas.microsoft.com/office/drawing/2014/main" id="{8C617241-F8AD-00FE-283D-C4629BD38C85}"/>
              </a:ext>
            </a:extLst>
          </p:cNvPr>
          <p:cNvSpPr>
            <a:spLocks noGrp="1" noChangeArrowheads="1"/>
          </p:cNvSpPr>
          <p:nvPr>
            <p:ph sz="quarter" idx="12"/>
          </p:nvPr>
        </p:nvSpPr>
        <p:spPr>
          <a:xfrm>
            <a:off x="457201" y="1250302"/>
            <a:ext cx="8453534" cy="533711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endParaRPr lang="en-US" altLang="en-US" sz="2000" dirty="0"/>
          </a:p>
          <a:p>
            <a:pPr lvl="1">
              <a:lnSpc>
                <a:spcPct val="80000"/>
              </a:lnSpc>
              <a:defRPr/>
            </a:pPr>
            <a:r>
              <a:rPr lang="en-US" altLang="en-US" sz="1800" dirty="0"/>
              <a:t>Set the PHP path for Windows: </a:t>
            </a:r>
            <a:br>
              <a:rPr lang="en-US" altLang="en-US" sz="1800" dirty="0"/>
            </a:br>
            <a:endParaRPr lang="en-US" altLang="en-US" sz="1800" dirty="0"/>
          </a:p>
          <a:p>
            <a:pPr lvl="1">
              <a:lnSpc>
                <a:spcPct val="80000"/>
              </a:lnSpc>
              <a:defRPr/>
            </a:pPr>
            <a:r>
              <a:rPr lang="en-US" altLang="en-US" sz="1800" dirty="0"/>
              <a:t>Go to:  Control Panel &gt; System &gt; Advanced tab </a:t>
            </a:r>
            <a:br>
              <a:rPr lang="en-US" altLang="en-US" sz="1800" dirty="0"/>
            </a:br>
            <a:endParaRPr lang="en-US" altLang="en-US" sz="1800" dirty="0"/>
          </a:p>
          <a:p>
            <a:pPr lvl="1">
              <a:lnSpc>
                <a:spcPct val="80000"/>
              </a:lnSpc>
              <a:defRPr/>
            </a:pPr>
            <a:r>
              <a:rPr lang="en-US" altLang="en-US" sz="1800" dirty="0"/>
              <a:t>Click on "Environment variables" </a:t>
            </a:r>
            <a:br>
              <a:rPr lang="en-US" altLang="en-US" sz="1800" dirty="0"/>
            </a:br>
            <a:endParaRPr lang="en-US" altLang="en-US" sz="1800" dirty="0"/>
          </a:p>
          <a:p>
            <a:pPr lvl="1">
              <a:lnSpc>
                <a:spcPct val="80000"/>
              </a:lnSpc>
              <a:defRPr/>
            </a:pPr>
            <a:r>
              <a:rPr lang="en-US" altLang="en-US" sz="1800" dirty="0"/>
              <a:t>Look in the "System variables" pane </a:t>
            </a:r>
            <a:br>
              <a:rPr lang="en-US" altLang="en-US" sz="1800" dirty="0"/>
            </a:br>
            <a:endParaRPr lang="en-US" altLang="en-US" sz="1800" dirty="0"/>
          </a:p>
          <a:p>
            <a:pPr lvl="1">
              <a:lnSpc>
                <a:spcPct val="80000"/>
              </a:lnSpc>
              <a:defRPr/>
            </a:pPr>
            <a:r>
              <a:rPr lang="en-US" altLang="en-US" sz="1800" dirty="0"/>
              <a:t>Find the "Path" entry </a:t>
            </a:r>
            <a:br>
              <a:rPr lang="en-US" altLang="en-US" sz="1800" dirty="0"/>
            </a:br>
            <a:endParaRPr lang="en-US" altLang="en-US" sz="1800" dirty="0"/>
          </a:p>
          <a:p>
            <a:pPr lvl="1">
              <a:lnSpc>
                <a:spcPct val="80000"/>
              </a:lnSpc>
              <a:defRPr/>
            </a:pPr>
            <a:r>
              <a:rPr lang="en-US" altLang="en-US" sz="1800" dirty="0"/>
              <a:t>Double click it and add at the end of the string your PHP </a:t>
            </a:r>
            <a:r>
              <a:rPr lang="en-US" altLang="en-US" sz="1800" dirty="0" err="1"/>
              <a:t>dir</a:t>
            </a:r>
            <a:r>
              <a:rPr lang="en-US" altLang="en-US" sz="1800" dirty="0"/>
              <a:t> </a:t>
            </a:r>
            <a:br>
              <a:rPr lang="en-US" altLang="en-US" sz="1800" dirty="0"/>
            </a:br>
            <a:endParaRPr lang="en-US" altLang="en-US" sz="1800" dirty="0"/>
          </a:p>
          <a:p>
            <a:pPr lvl="1">
              <a:lnSpc>
                <a:spcPct val="80000"/>
              </a:lnSpc>
              <a:defRPr/>
            </a:pPr>
            <a:r>
              <a:rPr lang="en-US" altLang="en-US" sz="1800" dirty="0"/>
              <a:t>Need to start with ";" without double quotes! </a:t>
            </a:r>
            <a:br>
              <a:rPr lang="en-US" altLang="en-US" sz="1800" dirty="0"/>
            </a:br>
            <a:endParaRPr lang="en-US" altLang="en-US" sz="1800" dirty="0"/>
          </a:p>
          <a:p>
            <a:pPr lvl="1">
              <a:lnSpc>
                <a:spcPct val="80000"/>
              </a:lnSpc>
              <a:defRPr/>
            </a:pPr>
            <a:r>
              <a:rPr lang="en-US" altLang="en-US" sz="1800" dirty="0"/>
              <a:t>And follow by: C:php </a:t>
            </a:r>
            <a:br>
              <a:rPr lang="en-US" altLang="en-US" sz="1800" dirty="0"/>
            </a:br>
            <a:endParaRPr lang="en-US" altLang="en-US" sz="1800" dirty="0"/>
          </a:p>
          <a:p>
            <a:pPr lvl="1">
              <a:lnSpc>
                <a:spcPct val="80000"/>
              </a:lnSpc>
              <a:defRPr/>
            </a:pPr>
            <a:r>
              <a:rPr lang="en-US" altLang="en-US" sz="1800" dirty="0"/>
              <a:t>So, it will look like: ";C:\</a:t>
            </a:r>
            <a:r>
              <a:rPr lang="en-US" altLang="en-US" sz="1800" dirty="0" err="1"/>
              <a:t>php</a:t>
            </a:r>
            <a:r>
              <a:rPr lang="en-US" altLang="en-US" sz="1800" dirty="0"/>
              <a:t>" Again, without double quotes! </a:t>
            </a:r>
            <a:br>
              <a:rPr lang="en-US" altLang="en-US" sz="1800" dirty="0"/>
            </a:br>
            <a:endParaRPr lang="en-US" altLang="en-US" sz="1800" dirty="0"/>
          </a:p>
          <a:p>
            <a:pPr lvl="1">
              <a:lnSpc>
                <a:spcPct val="80000"/>
              </a:lnSpc>
              <a:defRPr/>
            </a:pPr>
            <a:r>
              <a:rPr lang="en-US" altLang="en-US" sz="1800" dirty="0"/>
              <a:t>Now restart the Apache server. 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800" dirty="0"/>
              <a:t>Test: Create a simple file (using notepad) such as php5_info.php &lt;? </a:t>
            </a:r>
            <a:r>
              <a:rPr lang="en-US" altLang="en-US" sz="1800" dirty="0" err="1"/>
              <a:t>phpinfo</a:t>
            </a:r>
            <a:r>
              <a:rPr lang="en-US" altLang="en-US" sz="1800" dirty="0"/>
              <a:t>();?&gt; </a:t>
            </a:r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1407B778-9D22-A095-5886-7C560BF4867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Getting Started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>
            <a:extLst>
              <a:ext uri="{FF2B5EF4-FFF2-40B4-BE49-F238E27FC236}">
                <a16:creationId xmlns:a16="http://schemas.microsoft.com/office/drawing/2014/main" id="{8C617241-F8AD-00FE-283D-C4629BD38C85}"/>
              </a:ext>
            </a:extLst>
          </p:cNvPr>
          <p:cNvSpPr>
            <a:spLocks noGrp="1" noChangeArrowheads="1"/>
          </p:cNvSpPr>
          <p:nvPr>
            <p:ph sz="quarter" idx="12"/>
          </p:nvPr>
        </p:nvSpPr>
        <p:spPr>
          <a:xfrm>
            <a:off x="457201" y="1380931"/>
            <a:ext cx="8453534" cy="522514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/>
              <a:t>Save it in C:/Program Files/Apache Group/Apache2/</a:t>
            </a:r>
            <a:r>
              <a:rPr lang="en-US" altLang="en-US" sz="2000" dirty="0" err="1"/>
              <a:t>htdocs</a:t>
            </a:r>
            <a:r>
              <a:rPr lang="en-US" altLang="en-US" sz="2000" dirty="0"/>
              <a:t>/php5_info.php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/>
              <a:t>Open a browser and enter the following address http://localhost/php5_info.php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/>
              <a:t>It should display your complete PHP setting.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/>
              <a:t>If it does not work properly, we might have done something wrong with the multiple edits; check them out and give it another go.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/>
              <a:t>Now we can use any text editor or html editor to create PHP files</a:t>
            </a:r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1407B778-9D22-A095-5886-7C560BF4867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1885492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E5D75A-D090-958B-3AE0-4626C033CF2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A PHP script can be placed anywhere in the document.</a:t>
            </a:r>
          </a:p>
          <a:p>
            <a:r>
              <a:rPr lang="en-US" dirty="0"/>
              <a:t>A PHP script starts with &lt;?</a:t>
            </a:r>
            <a:r>
              <a:rPr lang="en-US" dirty="0" err="1"/>
              <a:t>php</a:t>
            </a:r>
            <a:r>
              <a:rPr lang="en-US" dirty="0"/>
              <a:t> and ends with ?&gt;:</a:t>
            </a:r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// PHP code goes here</a:t>
            </a:r>
          </a:p>
          <a:p>
            <a:r>
              <a:rPr lang="en-US" dirty="0"/>
              <a:t>?&gt;</a:t>
            </a:r>
          </a:p>
          <a:p>
            <a:r>
              <a:rPr lang="en-US" dirty="0"/>
              <a:t>The default file extension for PHP files is ".</a:t>
            </a:r>
            <a:r>
              <a:rPr lang="en-US" dirty="0" err="1"/>
              <a:t>php</a:t>
            </a:r>
            <a:r>
              <a:rPr lang="en-US" dirty="0"/>
              <a:t>".</a:t>
            </a:r>
          </a:p>
          <a:p>
            <a:r>
              <a:rPr lang="en-US" dirty="0"/>
              <a:t>A PHP file normally contains HTML tags, and some PHP scripting code.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97DAE6-18D3-080F-9B42-8D2559664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PHP Syntax</a:t>
            </a:r>
          </a:p>
        </p:txBody>
      </p:sp>
    </p:spTree>
    <p:extLst>
      <p:ext uri="{BB962C8B-B14F-4D97-AF65-F5344CB8AC3E}">
        <p14:creationId xmlns:p14="http://schemas.microsoft.com/office/powerpoint/2010/main" val="858093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E5D75A-D090-958B-3AE0-4626C033CF2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A PHP script can be placed anywhere in the document.</a:t>
            </a:r>
          </a:p>
          <a:p>
            <a:r>
              <a:rPr lang="en-US" dirty="0"/>
              <a:t>A PHP script starts with &lt;?</a:t>
            </a:r>
            <a:r>
              <a:rPr lang="en-US" dirty="0" err="1"/>
              <a:t>php</a:t>
            </a:r>
            <a:r>
              <a:rPr lang="en-US" dirty="0"/>
              <a:t> and ends with ?&gt;:</a:t>
            </a:r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// PHP code goes here</a:t>
            </a:r>
          </a:p>
          <a:p>
            <a:r>
              <a:rPr lang="en-US" dirty="0"/>
              <a:t>?&gt;</a:t>
            </a:r>
          </a:p>
          <a:p>
            <a:r>
              <a:rPr lang="en-US" dirty="0"/>
              <a:t>The default file extension for PHP files is ".</a:t>
            </a:r>
            <a:r>
              <a:rPr lang="en-US" dirty="0" err="1"/>
              <a:t>php</a:t>
            </a:r>
            <a:r>
              <a:rPr lang="en-US" dirty="0"/>
              <a:t>".</a:t>
            </a:r>
          </a:p>
          <a:p>
            <a:r>
              <a:rPr lang="en-US" dirty="0"/>
              <a:t>A PHP file normally contains HTML tags, and some PHP scripting code.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97DAE6-18D3-080F-9B42-8D2559664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PHP Syntax</a:t>
            </a:r>
          </a:p>
        </p:txBody>
      </p:sp>
    </p:spTree>
    <p:extLst>
      <p:ext uri="{BB962C8B-B14F-4D97-AF65-F5344CB8AC3E}">
        <p14:creationId xmlns:p14="http://schemas.microsoft.com/office/powerpoint/2010/main" val="1002314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97DAE6-18D3-080F-9B42-8D2559664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PHP Syntax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5CF834-AA66-018F-4C96-BFAAC4DF94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0" t="18783" r="63879" b="2694"/>
          <a:stretch/>
        </p:blipFill>
        <p:spPr>
          <a:xfrm>
            <a:off x="1296954" y="1492898"/>
            <a:ext cx="5477069" cy="437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1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6599B-1B13-B35C-8264-F857E5DED86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What is PHP?</a:t>
            </a:r>
          </a:p>
          <a:p>
            <a:pPr lvl="1"/>
            <a:r>
              <a:rPr lang="en-US" dirty="0"/>
              <a:t>PHP is an acronym for "PHP: Hypertext Preprocessor"</a:t>
            </a:r>
          </a:p>
          <a:p>
            <a:pPr lvl="1"/>
            <a:r>
              <a:rPr lang="en-US" dirty="0"/>
              <a:t>PHP is a widely-used, open-source scripting language</a:t>
            </a:r>
          </a:p>
          <a:p>
            <a:pPr lvl="1"/>
            <a:r>
              <a:rPr lang="en-US" dirty="0"/>
              <a:t>PHP scripts are executed on the server</a:t>
            </a:r>
          </a:p>
          <a:p>
            <a:pPr lvl="1"/>
            <a:r>
              <a:rPr lang="en-US" dirty="0"/>
              <a:t>PHP is free to download and use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28F8D7-7E96-A4A2-423D-096EC226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Programming Basics</a:t>
            </a:r>
          </a:p>
        </p:txBody>
      </p:sp>
    </p:spTree>
    <p:extLst>
      <p:ext uri="{BB962C8B-B14F-4D97-AF65-F5344CB8AC3E}">
        <p14:creationId xmlns:p14="http://schemas.microsoft.com/office/powerpoint/2010/main" val="724450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6D0BAF-0470-4EB9-EEDA-8358351E13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// This is a single-line comment</a:t>
            </a:r>
          </a:p>
          <a:p>
            <a:r>
              <a:rPr lang="en-US" dirty="0"/>
              <a:t># This is also a single-line comment</a:t>
            </a:r>
          </a:p>
          <a:p>
            <a:r>
              <a:rPr lang="en-US" dirty="0"/>
              <a:t>/*</a:t>
            </a:r>
          </a:p>
          <a:p>
            <a:r>
              <a:rPr lang="en-US" dirty="0"/>
              <a:t>This is a multiple-lines comment block</a:t>
            </a:r>
          </a:p>
          <a:p>
            <a:r>
              <a:rPr lang="en-US" dirty="0"/>
              <a:t>that spans over multiple</a:t>
            </a:r>
          </a:p>
          <a:p>
            <a:r>
              <a:rPr lang="en-US" dirty="0"/>
              <a:t>lines</a:t>
            </a:r>
          </a:p>
          <a:p>
            <a:r>
              <a:rPr lang="en-US" dirty="0"/>
              <a:t>*/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97DAE6-18D3-080F-9B42-8D2559664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PHP Comments</a:t>
            </a:r>
          </a:p>
        </p:txBody>
      </p:sp>
    </p:spTree>
    <p:extLst>
      <p:ext uri="{BB962C8B-B14F-4D97-AF65-F5344CB8AC3E}">
        <p14:creationId xmlns:p14="http://schemas.microsoft.com/office/powerpoint/2010/main" val="1610629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868B72-765C-A2E2-BB07-6F0204D7B83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echo is a statement, which is used to display the output.</a:t>
            </a:r>
          </a:p>
          <a:p>
            <a:r>
              <a:rPr lang="en-US" dirty="0"/>
              <a:t>echo can be used with or without parentheses.</a:t>
            </a:r>
          </a:p>
          <a:p>
            <a:r>
              <a:rPr lang="en-US" dirty="0"/>
              <a:t>echo does not return any value.</a:t>
            </a:r>
          </a:p>
          <a:p>
            <a:r>
              <a:rPr lang="en-US" dirty="0"/>
              <a:t>We can pass multiple strings separated by comma (,) in echo.</a:t>
            </a:r>
          </a:p>
          <a:p>
            <a:r>
              <a:rPr lang="en-US" dirty="0"/>
              <a:t>echo is faster than print statement.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4BC1FC-8C33-EC7D-3E8A-61589F12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echo and print Statements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3567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868B72-765C-A2E2-BB07-6F0204D7B83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print is also a statement, used as an alternative to echo at many times to display the output.</a:t>
            </a:r>
          </a:p>
          <a:p>
            <a:r>
              <a:rPr lang="en-US" dirty="0"/>
              <a:t>print can be used with or without parentheses.</a:t>
            </a:r>
          </a:p>
          <a:p>
            <a:r>
              <a:rPr lang="en-US" dirty="0"/>
              <a:t>print always returns an integer value, which is 1.</a:t>
            </a:r>
          </a:p>
          <a:p>
            <a:r>
              <a:rPr lang="en-US" dirty="0"/>
              <a:t>Using print, we cannot pass multiple arguments.</a:t>
            </a:r>
          </a:p>
          <a:p>
            <a:r>
              <a:rPr lang="en-US" dirty="0"/>
              <a:t>print is slower than echo statement.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4BC1FC-8C33-EC7D-3E8A-61589F12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echo and print Statements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0469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7001A6-084C-467B-E582-BA0D5D53BEC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PHP, a variable is declared using a $ sign followed by the variable name. </a:t>
            </a:r>
          </a:p>
          <a:p>
            <a:r>
              <a:rPr lang="en-US" dirty="0"/>
              <a:t>Here, some important points to know about variables:</a:t>
            </a:r>
          </a:p>
          <a:p>
            <a:pPr lvl="1"/>
            <a:r>
              <a:rPr lang="en-US" dirty="0"/>
              <a:t>As PHP is a loosely typed language, so we do not need to declare the data types of the variables. </a:t>
            </a:r>
          </a:p>
          <a:p>
            <a:pPr lvl="1"/>
            <a:r>
              <a:rPr lang="en-US" dirty="0"/>
              <a:t>It automatically analyzes the values and makes conversions to its correct datatype.</a:t>
            </a:r>
          </a:p>
          <a:p>
            <a:pPr lvl="1"/>
            <a:r>
              <a:rPr lang="en-US" dirty="0"/>
              <a:t>After declaring a variable, it can be reused throughout the code.</a:t>
            </a:r>
          </a:p>
          <a:p>
            <a:pPr lvl="1"/>
            <a:r>
              <a:rPr lang="en-US" dirty="0"/>
              <a:t>Assignment Operator (=) is used to assign the value to a variable.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850963-A574-5F67-7442-34F3FEDA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 Variables</a:t>
            </a:r>
          </a:p>
        </p:txBody>
      </p:sp>
    </p:spTree>
    <p:extLst>
      <p:ext uri="{BB962C8B-B14F-4D97-AF65-F5344CB8AC3E}">
        <p14:creationId xmlns:p14="http://schemas.microsoft.com/office/powerpoint/2010/main" val="2135707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7001A6-084C-467B-E582-BA0D5D53BEC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 of declaring a variable in PHP is given below:</a:t>
            </a:r>
          </a:p>
          <a:p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variablename</a:t>
            </a:r>
            <a:r>
              <a:rPr lang="en-US" dirty="0"/>
              <a:t>=value; 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850963-A574-5F67-7442-34F3FEDA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 Variables</a:t>
            </a:r>
          </a:p>
        </p:txBody>
      </p:sp>
    </p:spTree>
    <p:extLst>
      <p:ext uri="{BB962C8B-B14F-4D97-AF65-F5344CB8AC3E}">
        <p14:creationId xmlns:p14="http://schemas.microsoft.com/office/powerpoint/2010/main" val="1083709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7001A6-084C-467B-E582-BA0D5D53BEC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Rules for declaring PHP variable:</a:t>
            </a:r>
          </a:p>
          <a:p>
            <a:r>
              <a:rPr lang="en-US" dirty="0"/>
              <a:t>A variable must start with a dollar ($) sign, followed by the variable name.</a:t>
            </a:r>
          </a:p>
          <a:p>
            <a:r>
              <a:rPr lang="en-US" dirty="0"/>
              <a:t>It can only contain alpha-numeric character and underscore (A-z, 0-9, _).</a:t>
            </a:r>
          </a:p>
          <a:p>
            <a:r>
              <a:rPr lang="en-US" dirty="0"/>
              <a:t>A variable name must start with a letter or underscore (_) character.</a:t>
            </a:r>
          </a:p>
          <a:p>
            <a:r>
              <a:rPr lang="en-US" dirty="0"/>
              <a:t>A PHP variable name cannot contain spaces.</a:t>
            </a:r>
          </a:p>
          <a:p>
            <a:r>
              <a:rPr lang="en-US" dirty="0"/>
              <a:t>One thing to be kept in mind that the variable name cannot start with a number or special symbols.</a:t>
            </a:r>
          </a:p>
          <a:p>
            <a:r>
              <a:rPr lang="en-US" dirty="0"/>
              <a:t>PHP variables are case-sensitive, so $name and $NAME both are treated as different variable.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850963-A574-5F67-7442-34F3FEDA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 Variables</a:t>
            </a:r>
          </a:p>
        </p:txBody>
      </p:sp>
    </p:spTree>
    <p:extLst>
      <p:ext uri="{BB962C8B-B14F-4D97-AF65-F5344CB8AC3E}">
        <p14:creationId xmlns:p14="http://schemas.microsoft.com/office/powerpoint/2010/main" val="36415633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0D2AD4-D4BA-0920-EE17-1B6653C0120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Creating (Declaring) PHP Variables</a:t>
            </a:r>
          </a:p>
          <a:p>
            <a:r>
              <a:rPr lang="en-US" dirty="0"/>
              <a:t>In PHP, a variable starts with the $ sign, followed by the name of the variable:</a:t>
            </a:r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$txt = “RPS Consulting Services";</a:t>
            </a:r>
          </a:p>
          <a:p>
            <a:r>
              <a:rPr lang="en-US" dirty="0"/>
              <a:t>$x = 5;</a:t>
            </a:r>
          </a:p>
          <a:p>
            <a:r>
              <a:rPr lang="en-US" dirty="0"/>
              <a:t>$y = 10.5;</a:t>
            </a:r>
          </a:p>
          <a:p>
            <a:r>
              <a:rPr lang="en-US" dirty="0"/>
              <a:t>?&gt;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F3D1FE-1F64-B93E-03AE-59AAAC5D7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 Variables</a:t>
            </a:r>
          </a:p>
        </p:txBody>
      </p:sp>
    </p:spTree>
    <p:extLst>
      <p:ext uri="{BB962C8B-B14F-4D97-AF65-F5344CB8AC3E}">
        <p14:creationId xmlns:p14="http://schemas.microsoft.com/office/powerpoint/2010/main" val="40290502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510C55-4733-31DC-433F-BBAD780D126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PHP, variables can be declared anywhere in the script.</a:t>
            </a:r>
          </a:p>
          <a:p>
            <a:r>
              <a:rPr lang="en-US" dirty="0"/>
              <a:t>The scope of a variable is the part of the script where the variable can be referenced/used.</a:t>
            </a:r>
          </a:p>
          <a:p>
            <a:r>
              <a:rPr lang="en-US" dirty="0"/>
              <a:t>PHP has three different variable scopes:</a:t>
            </a:r>
          </a:p>
          <a:p>
            <a:pPr lvl="1"/>
            <a:r>
              <a:rPr lang="en-US" dirty="0"/>
              <a:t>local</a:t>
            </a:r>
          </a:p>
          <a:p>
            <a:pPr lvl="1"/>
            <a:r>
              <a:rPr lang="en-US" dirty="0"/>
              <a:t>global</a:t>
            </a:r>
          </a:p>
          <a:p>
            <a:pPr lvl="1"/>
            <a:r>
              <a:rPr lang="en-US" dirty="0"/>
              <a:t>static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C2359B-FB33-E2F9-7EBD-3644FB54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 Variables Scope</a:t>
            </a:r>
          </a:p>
        </p:txBody>
      </p:sp>
    </p:spTree>
    <p:extLst>
      <p:ext uri="{BB962C8B-B14F-4D97-AF65-F5344CB8AC3E}">
        <p14:creationId xmlns:p14="http://schemas.microsoft.com/office/powerpoint/2010/main" val="25936951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F80C0F-84C4-E992-9F1C-AC26835F0EB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The $var (single dollar) is a normal variable with the name var that stores any value like string, integer, float, etc.</a:t>
            </a:r>
          </a:p>
          <a:p>
            <a:endParaRPr lang="en-US" dirty="0"/>
          </a:p>
          <a:p>
            <a:r>
              <a:rPr lang="en-US" dirty="0"/>
              <a:t>The $$var (double dollar) is a reference variable that stores the value of the $variable inside it.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3372DD-826B-8EA4-BA3F-74C772C5A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 $ and $$ Variables</a:t>
            </a:r>
          </a:p>
        </p:txBody>
      </p:sp>
    </p:spTree>
    <p:extLst>
      <p:ext uri="{BB962C8B-B14F-4D97-AF65-F5344CB8AC3E}">
        <p14:creationId xmlns:p14="http://schemas.microsoft.com/office/powerpoint/2010/main" val="6834153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F80C0F-84C4-E992-9F1C-AC26835F0EB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s-ES" dirty="0"/>
              <a:t>&lt;?</a:t>
            </a:r>
            <a:r>
              <a:rPr lang="es-ES" dirty="0" err="1"/>
              <a:t>php</a:t>
            </a:r>
            <a:r>
              <a:rPr lang="es-ES" dirty="0"/>
              <a:t>  </a:t>
            </a:r>
          </a:p>
          <a:p>
            <a:r>
              <a:rPr lang="es-ES" dirty="0"/>
              <a:t>$x = "</a:t>
            </a:r>
            <a:r>
              <a:rPr lang="es-ES" dirty="0" err="1"/>
              <a:t>abc</a:t>
            </a:r>
            <a:r>
              <a:rPr lang="es-ES" dirty="0"/>
              <a:t>";  </a:t>
            </a:r>
          </a:p>
          <a:p>
            <a:r>
              <a:rPr lang="es-ES" dirty="0"/>
              <a:t>$$x = 200;  </a:t>
            </a:r>
          </a:p>
          <a:p>
            <a:r>
              <a:rPr lang="es-ES" dirty="0"/>
              <a:t>echo $x."&lt;</a:t>
            </a:r>
            <a:r>
              <a:rPr lang="es-ES" dirty="0" err="1"/>
              <a:t>br</a:t>
            </a:r>
            <a:r>
              <a:rPr lang="es-ES" dirty="0"/>
              <a:t>/&gt;";  </a:t>
            </a:r>
          </a:p>
          <a:p>
            <a:r>
              <a:rPr lang="es-ES" dirty="0"/>
              <a:t>echo $$x."&lt;</a:t>
            </a:r>
            <a:r>
              <a:rPr lang="es-ES" dirty="0" err="1"/>
              <a:t>br</a:t>
            </a:r>
            <a:r>
              <a:rPr lang="es-ES" dirty="0"/>
              <a:t>/&gt;";  </a:t>
            </a:r>
          </a:p>
          <a:p>
            <a:r>
              <a:rPr lang="es-ES" dirty="0"/>
              <a:t>echo $</a:t>
            </a:r>
            <a:r>
              <a:rPr lang="es-ES" dirty="0" err="1"/>
              <a:t>abc</a:t>
            </a:r>
            <a:r>
              <a:rPr lang="es-ES" dirty="0"/>
              <a:t>;  </a:t>
            </a:r>
          </a:p>
          <a:p>
            <a:r>
              <a:rPr lang="es-ES" dirty="0"/>
              <a:t>?&gt; 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3372DD-826B-8EA4-BA3F-74C772C5A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 $ and $$ Variables</a:t>
            </a:r>
          </a:p>
        </p:txBody>
      </p:sp>
    </p:spTree>
    <p:extLst>
      <p:ext uri="{BB962C8B-B14F-4D97-AF65-F5344CB8AC3E}">
        <p14:creationId xmlns:p14="http://schemas.microsoft.com/office/powerpoint/2010/main" val="55575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6599B-1B13-B35C-8264-F857E5DED86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What is a PHP File?</a:t>
            </a:r>
          </a:p>
          <a:p>
            <a:pPr lvl="1"/>
            <a:r>
              <a:rPr lang="en-US" dirty="0"/>
              <a:t>PHP files can contain text, HTML, CSS, JavaScript, and PHP code</a:t>
            </a:r>
          </a:p>
          <a:p>
            <a:pPr lvl="1"/>
            <a:r>
              <a:rPr lang="en-US" dirty="0"/>
              <a:t>PHP code is executed on the server, and the result is returned to the browser as plain HTML</a:t>
            </a:r>
          </a:p>
          <a:p>
            <a:pPr lvl="1"/>
            <a:r>
              <a:rPr lang="en-US" dirty="0"/>
              <a:t>PHP files have extension ".</a:t>
            </a:r>
            <a:r>
              <a:rPr lang="en-US" dirty="0" err="1"/>
              <a:t>php</a:t>
            </a:r>
            <a:r>
              <a:rPr lang="en-US" dirty="0"/>
              <a:t>"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28F8D7-7E96-A4A2-423D-096EC226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Programming Basics</a:t>
            </a:r>
          </a:p>
        </p:txBody>
      </p:sp>
    </p:spTree>
    <p:extLst>
      <p:ext uri="{BB962C8B-B14F-4D97-AF65-F5344CB8AC3E}">
        <p14:creationId xmlns:p14="http://schemas.microsoft.com/office/powerpoint/2010/main" val="40698116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CFFF71-2BED-A7C3-4970-1B888ACBCB8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201" y="1381124"/>
            <a:ext cx="8228012" cy="511298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PHP constants are name or identifier that can't be changed during the execution of the script except for magic constants, which are not really constants. </a:t>
            </a:r>
          </a:p>
          <a:p>
            <a:r>
              <a:rPr lang="en-US" dirty="0"/>
              <a:t>PHP constants can be defined by 2 ways:</a:t>
            </a:r>
          </a:p>
          <a:p>
            <a:pPr lvl="1"/>
            <a:r>
              <a:rPr lang="en-US" dirty="0"/>
              <a:t>Using define() function</a:t>
            </a:r>
          </a:p>
          <a:p>
            <a:pPr lvl="1"/>
            <a:r>
              <a:rPr lang="en-US" dirty="0"/>
              <a:t>Using const keyword</a:t>
            </a:r>
          </a:p>
          <a:p>
            <a:r>
              <a:rPr lang="en-US" dirty="0"/>
              <a:t>Constants are like the variable except once they defined, they can never be undefined or changed. </a:t>
            </a:r>
          </a:p>
          <a:p>
            <a:r>
              <a:rPr lang="en-US" dirty="0"/>
              <a:t>They remain constant across the entire program. </a:t>
            </a:r>
          </a:p>
          <a:p>
            <a:r>
              <a:rPr lang="en-US" dirty="0"/>
              <a:t>PHP constants follow the same PHP variable rules. </a:t>
            </a:r>
          </a:p>
          <a:p>
            <a:r>
              <a:rPr lang="en-US" dirty="0"/>
              <a:t>For example, it can be started with a letter or underscore only.</a:t>
            </a:r>
          </a:p>
          <a:p>
            <a:r>
              <a:rPr lang="en-US" dirty="0"/>
              <a:t>Conventionally, PHP constants should be defined in uppercase letters.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FCCFD5-B29C-EDFC-A508-9188ABE6C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 Constants</a:t>
            </a:r>
          </a:p>
        </p:txBody>
      </p:sp>
    </p:spTree>
    <p:extLst>
      <p:ext uri="{BB962C8B-B14F-4D97-AF65-F5344CB8AC3E}">
        <p14:creationId xmlns:p14="http://schemas.microsoft.com/office/powerpoint/2010/main" val="23913883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09693F-45A0-DB57-B787-81B6227D5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 constant vs variable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C1E7F7-09BC-D062-C68E-3F42166F2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595023"/>
              </p:ext>
            </p:extLst>
          </p:nvPr>
        </p:nvGraphicFramePr>
        <p:xfrm>
          <a:off x="279919" y="1334278"/>
          <a:ext cx="8574832" cy="5131835"/>
        </p:xfrm>
        <a:graphic>
          <a:graphicData uri="http://schemas.openxmlformats.org/drawingml/2006/table">
            <a:tbl>
              <a:tblPr/>
              <a:tblGrid>
                <a:gridCol w="4130362">
                  <a:extLst>
                    <a:ext uri="{9D8B030D-6E8A-4147-A177-3AD203B41FA5}">
                      <a16:colId xmlns:a16="http://schemas.microsoft.com/office/drawing/2014/main" val="3444578056"/>
                    </a:ext>
                  </a:extLst>
                </a:gridCol>
                <a:gridCol w="4444470">
                  <a:extLst>
                    <a:ext uri="{9D8B030D-6E8A-4147-A177-3AD203B41FA5}">
                      <a16:colId xmlns:a16="http://schemas.microsoft.com/office/drawing/2014/main" val="3184641953"/>
                    </a:ext>
                  </a:extLst>
                </a:gridCol>
              </a:tblGrid>
              <a:tr h="38297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Constant</a:t>
                      </a:r>
                    </a:p>
                  </a:txBody>
                  <a:tcPr marL="72006" marR="72006" marT="72006" marB="72006">
                    <a:lnL w="7620" cap="flat" cmpd="sng" algn="ctr">
                      <a:solidFill>
                        <a:srgbClr val="0068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68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68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Variables</a:t>
                      </a:r>
                    </a:p>
                  </a:txBody>
                  <a:tcPr marL="72006" marR="72006" marT="72006" marB="72006">
                    <a:lnL w="7620" cap="flat" cmpd="sng" algn="ctr">
                      <a:solidFill>
                        <a:srgbClr val="0068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68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68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384346"/>
                  </a:ext>
                </a:extLst>
              </a:tr>
              <a:tr h="56169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Once the constant is defined, it can never be redefined.</a:t>
                      </a:r>
                    </a:p>
                  </a:txBody>
                  <a:tcPr marL="48004" marR="48004" marT="48004" marB="4800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 variable can be undefined as well as redefined easily.</a:t>
                      </a:r>
                    </a:p>
                  </a:txBody>
                  <a:tcPr marL="48004" marR="48004" marT="48004" marB="4800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382709"/>
                  </a:ext>
                </a:extLst>
              </a:tr>
              <a:tr h="102126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 constant can only be defined using define() function. It cannot be defined by any simple assignment.</a:t>
                      </a:r>
                    </a:p>
                  </a:txBody>
                  <a:tcPr marL="48004" marR="48004" marT="48004" marB="4800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 variable can be defined by simple assignment (=) operator.</a:t>
                      </a:r>
                    </a:p>
                  </a:txBody>
                  <a:tcPr marL="48004" marR="48004" marT="48004" marB="4800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607393"/>
                  </a:ext>
                </a:extLst>
              </a:tr>
              <a:tr h="79147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There is no need to use the dollar ($) sign before constant during the assignment.</a:t>
                      </a:r>
                    </a:p>
                  </a:txBody>
                  <a:tcPr marL="48004" marR="48004" marT="48004" marB="4800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To declare a variable, always use the dollar ($) sign before the variable.</a:t>
                      </a:r>
                    </a:p>
                  </a:txBody>
                  <a:tcPr marL="48004" marR="48004" marT="48004" marB="4800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262245"/>
                  </a:ext>
                </a:extLst>
              </a:tr>
              <a:tr h="102126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Constants do not follow any variable scoping rules, and they can be defined and accessed anywhere.</a:t>
                      </a:r>
                    </a:p>
                  </a:txBody>
                  <a:tcPr marL="48004" marR="48004" marT="48004" marB="4800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Variables can be declared anywhere in the program, but they follow variable scoping rules.</a:t>
                      </a:r>
                    </a:p>
                  </a:txBody>
                  <a:tcPr marL="48004" marR="48004" marT="48004" marB="4800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035201"/>
                  </a:ext>
                </a:extLst>
              </a:tr>
              <a:tr h="79147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Constants are the variables whose values can't be changed throughout the program.</a:t>
                      </a:r>
                    </a:p>
                  </a:txBody>
                  <a:tcPr marL="48004" marR="48004" marT="48004" marB="4800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value of the variable can be changed.</a:t>
                      </a:r>
                    </a:p>
                  </a:txBody>
                  <a:tcPr marL="48004" marR="48004" marT="48004" marB="4800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952560"/>
                  </a:ext>
                </a:extLst>
              </a:tr>
              <a:tr h="56169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By default, constants are global.</a:t>
                      </a:r>
                    </a:p>
                  </a:txBody>
                  <a:tcPr marL="48004" marR="48004" marT="48004" marB="4800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Variables can be local, global, or static.</a:t>
                      </a:r>
                    </a:p>
                  </a:txBody>
                  <a:tcPr marL="48004" marR="48004" marT="48004" marB="4800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30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5228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7B4BD-A418-5680-3B7E-9088237841D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Magic constants are the predefined constants in PHP which get changed based on their use. </a:t>
            </a:r>
          </a:p>
          <a:p>
            <a:r>
              <a:rPr lang="en-US" dirty="0"/>
              <a:t>They start with double underscore (__) and ends with double underscore.</a:t>
            </a:r>
          </a:p>
          <a:p>
            <a:r>
              <a:rPr lang="en-US" dirty="0"/>
              <a:t>They are like other predefined constants but as they change their values with the context, they are called magic constants.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4CCD4A-1D19-971B-D600-0E46A8BF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Magic Constants</a:t>
            </a:r>
          </a:p>
        </p:txBody>
      </p:sp>
    </p:spTree>
    <p:extLst>
      <p:ext uri="{BB962C8B-B14F-4D97-AF65-F5344CB8AC3E}">
        <p14:creationId xmlns:p14="http://schemas.microsoft.com/office/powerpoint/2010/main" val="11426166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7B4BD-A418-5680-3B7E-9088237841D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228012" cy="51503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are nine magic constants in PHP. In which eight magic constants start and end with double underscores (__).</a:t>
            </a:r>
          </a:p>
          <a:p>
            <a:r>
              <a:rPr lang="en-US" dirty="0"/>
              <a:t>__LINE__</a:t>
            </a:r>
          </a:p>
          <a:p>
            <a:r>
              <a:rPr lang="en-US" dirty="0"/>
              <a:t>__FILE__</a:t>
            </a:r>
          </a:p>
          <a:p>
            <a:r>
              <a:rPr lang="en-US" dirty="0"/>
              <a:t>__DIR__</a:t>
            </a:r>
          </a:p>
          <a:p>
            <a:r>
              <a:rPr lang="en-US" dirty="0"/>
              <a:t>__FUNCTION__</a:t>
            </a:r>
          </a:p>
          <a:p>
            <a:r>
              <a:rPr lang="en-US" dirty="0"/>
              <a:t>__CLASS__</a:t>
            </a:r>
          </a:p>
          <a:p>
            <a:r>
              <a:rPr lang="en-US" dirty="0"/>
              <a:t>__TRAIT__</a:t>
            </a:r>
          </a:p>
          <a:p>
            <a:r>
              <a:rPr lang="en-US" dirty="0"/>
              <a:t>__METHOD__</a:t>
            </a:r>
          </a:p>
          <a:p>
            <a:r>
              <a:rPr lang="en-US" dirty="0"/>
              <a:t>__NAMESPACE__</a:t>
            </a:r>
          </a:p>
          <a:p>
            <a:r>
              <a:rPr lang="en-US" dirty="0" err="1"/>
              <a:t>ClassName</a:t>
            </a:r>
            <a:r>
              <a:rPr lang="en-US" dirty="0"/>
              <a:t>::class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4CCD4A-1D19-971B-D600-0E46A8BF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Magic Constants</a:t>
            </a:r>
          </a:p>
        </p:txBody>
      </p:sp>
    </p:spTree>
    <p:extLst>
      <p:ext uri="{BB962C8B-B14F-4D97-AF65-F5344CB8AC3E}">
        <p14:creationId xmlns:p14="http://schemas.microsoft.com/office/powerpoint/2010/main" val="35984581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50713E-3FDD-A12E-62AE-09DF8A335B4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PHP data types are used to hold different types of data or values. </a:t>
            </a:r>
          </a:p>
          <a:p>
            <a:r>
              <a:rPr lang="en-US" dirty="0"/>
              <a:t>PHP supports 8 primitive data types that can be categorized further in 3 types:</a:t>
            </a:r>
          </a:p>
          <a:p>
            <a:pPr lvl="1"/>
            <a:r>
              <a:rPr lang="en-US" dirty="0"/>
              <a:t>Scalar Types (predefined)</a:t>
            </a:r>
          </a:p>
          <a:p>
            <a:pPr lvl="1"/>
            <a:r>
              <a:rPr lang="en-US" dirty="0"/>
              <a:t>Compound Types (user-defined)</a:t>
            </a:r>
          </a:p>
          <a:p>
            <a:pPr lvl="1"/>
            <a:r>
              <a:rPr lang="en-US" dirty="0"/>
              <a:t>Special Types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68E116-A750-845E-33AA-46EF54C51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 Data Types</a:t>
            </a:r>
          </a:p>
        </p:txBody>
      </p:sp>
    </p:spTree>
    <p:extLst>
      <p:ext uri="{BB962C8B-B14F-4D97-AF65-F5344CB8AC3E}">
        <p14:creationId xmlns:p14="http://schemas.microsoft.com/office/powerpoint/2010/main" val="15536296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7BAE75-4FA1-2B40-EA7C-1C196CD6EC0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It holds only single value. There are 4 scalar data types in PHP.</a:t>
            </a:r>
          </a:p>
          <a:p>
            <a:pPr lvl="1"/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integer</a:t>
            </a:r>
          </a:p>
          <a:p>
            <a:pPr lvl="1"/>
            <a:r>
              <a:rPr lang="en-US" dirty="0"/>
              <a:t>float</a:t>
            </a:r>
          </a:p>
          <a:p>
            <a:pPr lvl="1"/>
            <a:r>
              <a:rPr lang="en-US" dirty="0"/>
              <a:t>string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B2263E-1025-AE49-5DAF-17ED2816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Data Types: Scalar Types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9525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7BAE75-4FA1-2B40-EA7C-1C196CD6EC0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It can hold multiple values. </a:t>
            </a:r>
          </a:p>
          <a:p>
            <a:r>
              <a:rPr lang="en-US" dirty="0"/>
              <a:t>There are 2 compound data types in PHP.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object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B2263E-1025-AE49-5DAF-17ED2816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Data Types: Compound Types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59644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07AF37-A5C1-00F3-B235-26A54934FB2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Arithmetic Operators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/>
              <a:t>Bitwise Operators</a:t>
            </a:r>
          </a:p>
          <a:p>
            <a:r>
              <a:rPr lang="en-US" dirty="0"/>
              <a:t>Comparison Operators</a:t>
            </a:r>
          </a:p>
          <a:p>
            <a:r>
              <a:rPr lang="en-US" dirty="0"/>
              <a:t>Incrementing/Decrementing Operators</a:t>
            </a:r>
          </a:p>
          <a:p>
            <a:r>
              <a:rPr lang="en-US" dirty="0"/>
              <a:t>Logical Operators</a:t>
            </a:r>
          </a:p>
          <a:p>
            <a:r>
              <a:rPr lang="en-US" dirty="0"/>
              <a:t>String Operators</a:t>
            </a:r>
          </a:p>
          <a:p>
            <a:r>
              <a:rPr lang="en-US" dirty="0"/>
              <a:t>Array Operators</a:t>
            </a:r>
          </a:p>
          <a:p>
            <a:r>
              <a:rPr lang="en-US" dirty="0"/>
              <a:t>Type Operators</a:t>
            </a:r>
          </a:p>
          <a:p>
            <a:r>
              <a:rPr lang="en-US" dirty="0"/>
              <a:t>Execution Operators</a:t>
            </a:r>
          </a:p>
          <a:p>
            <a:r>
              <a:rPr lang="en-US" dirty="0"/>
              <a:t>Error Control Operators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6EF2B6-1B59-EE9B-A207-1A8399D81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 Operators</a:t>
            </a:r>
          </a:p>
        </p:txBody>
      </p:sp>
    </p:spTree>
    <p:extLst>
      <p:ext uri="{BB962C8B-B14F-4D97-AF65-F5344CB8AC3E}">
        <p14:creationId xmlns:p14="http://schemas.microsoft.com/office/powerpoint/2010/main" val="40777240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BCE2CA-C29A-03B4-0B6F-D1B1AAF51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97D0C-E188-2338-4771-6B8A714DC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93" y="1908678"/>
            <a:ext cx="8579856" cy="324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569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BCE2CA-C29A-03B4-0B6F-D1B1AAF51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1CF7F7-BCB1-2927-3E61-359FF32B1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4" y="1649575"/>
            <a:ext cx="8520839" cy="374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14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6599B-1B13-B35C-8264-F857E5DED86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What Can PHP Do?</a:t>
            </a:r>
          </a:p>
          <a:p>
            <a:pPr lvl="1"/>
            <a:r>
              <a:rPr lang="en-US" dirty="0"/>
              <a:t>PHP can generate dynamic page content</a:t>
            </a:r>
          </a:p>
          <a:p>
            <a:pPr lvl="1"/>
            <a:r>
              <a:rPr lang="en-US" dirty="0"/>
              <a:t>PHP can create, open, read, write, delete, and close files on the server</a:t>
            </a:r>
          </a:p>
          <a:p>
            <a:pPr lvl="1"/>
            <a:r>
              <a:rPr lang="en-US" dirty="0"/>
              <a:t>PHP can collect form data</a:t>
            </a:r>
          </a:p>
          <a:p>
            <a:pPr lvl="1"/>
            <a:r>
              <a:rPr lang="en-US" dirty="0"/>
              <a:t>PHP can send and receive cookies</a:t>
            </a:r>
          </a:p>
          <a:p>
            <a:pPr lvl="1"/>
            <a:r>
              <a:rPr lang="en-US" dirty="0"/>
              <a:t>PHP can add, delete, modify data in your database</a:t>
            </a:r>
          </a:p>
          <a:p>
            <a:pPr lvl="1"/>
            <a:r>
              <a:rPr lang="en-US" dirty="0"/>
              <a:t>PHP can be used to control user-access</a:t>
            </a:r>
          </a:p>
          <a:p>
            <a:pPr lvl="1"/>
            <a:r>
              <a:rPr lang="en-US" dirty="0"/>
              <a:t>PHP can encrypt data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28F8D7-7E96-A4A2-423D-096EC226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Programming Basics</a:t>
            </a:r>
          </a:p>
        </p:txBody>
      </p:sp>
    </p:spTree>
    <p:extLst>
      <p:ext uri="{BB962C8B-B14F-4D97-AF65-F5344CB8AC3E}">
        <p14:creationId xmlns:p14="http://schemas.microsoft.com/office/powerpoint/2010/main" val="4282650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BCE2CA-C29A-03B4-0B6F-D1B1AAF51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30347-B509-8EF0-67C4-56FA0B923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35" y="1923919"/>
            <a:ext cx="8290896" cy="308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41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BCE2CA-C29A-03B4-0B6F-D1B1AAF51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934295-184B-655B-BA3F-ABA38FFB8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89" y="1435564"/>
            <a:ext cx="8582448" cy="468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888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BCE2CA-C29A-03B4-0B6F-D1B1AAF51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Incremental and Decremental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03E628-98C8-2087-10D5-C37B0E5A9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08" y="2533572"/>
            <a:ext cx="8108383" cy="17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133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BCE2CA-C29A-03B4-0B6F-D1B1AAF51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Logical 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D899AA-BFC1-779C-9427-004BE4E49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90" y="1975109"/>
            <a:ext cx="8399391" cy="282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897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BCE2CA-C29A-03B4-0B6F-D1B1AAF51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5D739-520A-C7D6-1CB5-DAB7F5920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31" y="2352812"/>
            <a:ext cx="8326714" cy="107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067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BCE2CA-C29A-03B4-0B6F-D1B1AAF51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F4A9A-D79B-3A04-E19B-4CF5BEE39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86" y="1964997"/>
            <a:ext cx="8716750" cy="29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255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BCE2CA-C29A-03B4-0B6F-D1B1AAF51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Operators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FB7476-5011-B36A-E9C2-F900A9E14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35" y="1954277"/>
            <a:ext cx="7797335" cy="78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619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BCE2CA-C29A-03B4-0B6F-D1B1AAF51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Execution 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11F3F-9D42-EE55-CB24-E6ECBA273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32" y="1907396"/>
            <a:ext cx="8793535" cy="127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921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BCE2CA-C29A-03B4-0B6F-D1B1AAF51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Error Control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615DC-4B4B-5D65-C366-E64DA9CAC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13" y="2228746"/>
            <a:ext cx="8108383" cy="8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9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C2359B-FB33-E2F9-7EBD-3644FB54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 Variables Scope - Global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B26777-44A9-CE1C-0BFC-A88AA058C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769" y="1311951"/>
            <a:ext cx="4711298" cy="529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8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6599B-1B13-B35C-8264-F857E5DED86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Why PHP?</a:t>
            </a:r>
          </a:p>
          <a:p>
            <a:pPr lvl="1"/>
            <a:r>
              <a:rPr lang="en-US" dirty="0"/>
              <a:t>PHP runs on various platforms (Windows, Linux, Unix, Mac OS X, etc.)</a:t>
            </a:r>
          </a:p>
          <a:p>
            <a:pPr lvl="1"/>
            <a:r>
              <a:rPr lang="en-US" dirty="0"/>
              <a:t>PHP is compatible with almost all servers used today (Apache, IIS, etc.)</a:t>
            </a:r>
          </a:p>
          <a:p>
            <a:pPr lvl="1"/>
            <a:r>
              <a:rPr lang="en-US" dirty="0"/>
              <a:t>PHP supports a wide range of databases</a:t>
            </a:r>
          </a:p>
          <a:p>
            <a:pPr lvl="1"/>
            <a:r>
              <a:rPr lang="en-US" dirty="0"/>
              <a:t>PHP is free. Download it from the official PHP resource: www.php.net</a:t>
            </a:r>
          </a:p>
          <a:p>
            <a:pPr lvl="1"/>
            <a:r>
              <a:rPr lang="en-US" dirty="0"/>
              <a:t>PHP is easy to learn and runs efficiently on the server side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28F8D7-7E96-A4A2-423D-096EC226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Programming Basics</a:t>
            </a:r>
          </a:p>
        </p:txBody>
      </p:sp>
    </p:spTree>
    <p:extLst>
      <p:ext uri="{BB962C8B-B14F-4D97-AF65-F5344CB8AC3E}">
        <p14:creationId xmlns:p14="http://schemas.microsoft.com/office/powerpoint/2010/main" val="33747880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C2359B-FB33-E2F9-7EBD-3644FB54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 Variables Scope - Global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FDDE65-1AEA-2633-8195-A16A9CB1C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110" y="1793775"/>
            <a:ext cx="6595910" cy="414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071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C2359B-FB33-E2F9-7EBD-3644FB54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 Variables Scope - Local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4B21C6-9DFB-BC8C-7A57-6312506BA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28" y="1427584"/>
            <a:ext cx="8168868" cy="496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496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C2359B-FB33-E2F9-7EBD-3644FB54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 Variables Scope - Static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C8A71D-AAF2-A50A-15D5-73E889751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157" y="1315814"/>
            <a:ext cx="4306716" cy="523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138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0DEBC6-91F7-A422-0969-2B9992132FD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IN" dirty="0"/>
              <a:t>PHP If else</a:t>
            </a:r>
          </a:p>
          <a:p>
            <a:r>
              <a:rPr lang="en-IN" dirty="0"/>
              <a:t>PHP Switch</a:t>
            </a:r>
          </a:p>
          <a:p>
            <a:r>
              <a:rPr lang="en-IN" dirty="0"/>
              <a:t>PHP For Loop</a:t>
            </a:r>
          </a:p>
          <a:p>
            <a:r>
              <a:rPr lang="en-IN" dirty="0"/>
              <a:t>PHP foreach loop</a:t>
            </a:r>
          </a:p>
          <a:p>
            <a:r>
              <a:rPr lang="en-IN" dirty="0"/>
              <a:t>PHP While Loop</a:t>
            </a:r>
          </a:p>
          <a:p>
            <a:r>
              <a:rPr lang="en-IN" dirty="0"/>
              <a:t>PHP Do While Loop</a:t>
            </a:r>
          </a:p>
          <a:p>
            <a:r>
              <a:rPr lang="en-IN" dirty="0"/>
              <a:t>PHP Break</a:t>
            </a:r>
          </a:p>
          <a:p>
            <a:r>
              <a:rPr lang="en-IN" dirty="0"/>
              <a:t>PHP Continue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9AAAFF-772B-A0B3-7D84-15D178BB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Statements - Control</a:t>
            </a:r>
          </a:p>
        </p:txBody>
      </p:sp>
    </p:spTree>
    <p:extLst>
      <p:ext uri="{BB962C8B-B14F-4D97-AF65-F5344CB8AC3E}">
        <p14:creationId xmlns:p14="http://schemas.microsoft.com/office/powerpoint/2010/main" val="25530849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0B228A-5CE5-1F8B-A17F-5FEBE57F55A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array is an ordered map (contains value since key). </a:t>
            </a:r>
          </a:p>
          <a:p>
            <a:r>
              <a:rPr lang="en-US" dirty="0"/>
              <a:t>It is used to hold multiple values of similar type in a single variable.</a:t>
            </a:r>
          </a:p>
          <a:p>
            <a:r>
              <a:rPr lang="en-US" dirty="0"/>
              <a:t>Less Code: We don't need to define multiple variables.</a:t>
            </a:r>
          </a:p>
          <a:p>
            <a:r>
              <a:rPr lang="en-US" dirty="0"/>
              <a:t>Easy to traverse: By the help of single loop, we can traverse all the elements of an array.</a:t>
            </a:r>
          </a:p>
          <a:p>
            <a:r>
              <a:rPr lang="en-US" dirty="0"/>
              <a:t>Sorting: We can sort the elements of array.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5AD9E7-840E-A7D6-C45C-99B149013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0308573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0B228A-5CE5-1F8B-A17F-5FEBE57F55A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3 types of array in PHP.</a:t>
            </a:r>
          </a:p>
          <a:p>
            <a:pPr lvl="1"/>
            <a:r>
              <a:rPr lang="en-US" dirty="0"/>
              <a:t>Indexed Array</a:t>
            </a:r>
          </a:p>
          <a:p>
            <a:pPr lvl="1"/>
            <a:r>
              <a:rPr lang="en-US" dirty="0"/>
              <a:t>Associative Array</a:t>
            </a:r>
          </a:p>
          <a:p>
            <a:pPr lvl="1"/>
            <a:r>
              <a:rPr lang="en-US" dirty="0"/>
              <a:t>Multidimensional Array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5AD9E7-840E-A7D6-C45C-99B149013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20322443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0B228A-5CE5-1F8B-A17F-5FEBE57F55A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3 types of array in PHP.</a:t>
            </a:r>
          </a:p>
          <a:p>
            <a:pPr lvl="1"/>
            <a:r>
              <a:rPr lang="en-US" dirty="0"/>
              <a:t>Indexed Array</a:t>
            </a:r>
          </a:p>
          <a:p>
            <a:pPr lvl="1"/>
            <a:r>
              <a:rPr lang="en-US" dirty="0"/>
              <a:t>Associative Array</a:t>
            </a:r>
          </a:p>
          <a:p>
            <a:pPr lvl="1"/>
            <a:r>
              <a:rPr lang="en-US" dirty="0"/>
              <a:t>Multidimensional Array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5AD9E7-840E-A7D6-C45C-99B149013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37884573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FA0D2D-7089-2308-B039-72A98B6B9FD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IN" dirty="0" err="1"/>
              <a:t>var_dump</a:t>
            </a:r>
            <a:r>
              <a:rPr lang="en-IN" dirty="0"/>
              <a:t>(</a:t>
            </a:r>
            <a:r>
              <a:rPr lang="en-IN" dirty="0" err="1"/>
              <a:t>checkdate</a:t>
            </a:r>
            <a:r>
              <a:rPr lang="en-IN" dirty="0"/>
              <a:t>(12,31,-400));</a:t>
            </a:r>
          </a:p>
          <a:p>
            <a:r>
              <a:rPr lang="en-IN" dirty="0"/>
              <a:t>echo "&lt;</a:t>
            </a:r>
            <a:r>
              <a:rPr lang="en-IN" dirty="0" err="1"/>
              <a:t>br</a:t>
            </a:r>
            <a:r>
              <a:rPr lang="en-IN" dirty="0"/>
              <a:t>&gt;";</a:t>
            </a:r>
          </a:p>
          <a:p>
            <a:r>
              <a:rPr lang="en-IN" dirty="0" err="1"/>
              <a:t>var_dump</a:t>
            </a:r>
            <a:r>
              <a:rPr lang="en-IN" dirty="0"/>
              <a:t>(</a:t>
            </a:r>
            <a:r>
              <a:rPr lang="en-IN" dirty="0" err="1"/>
              <a:t>checkdate</a:t>
            </a:r>
            <a:r>
              <a:rPr lang="en-IN" dirty="0"/>
              <a:t>(2,29,2003));</a:t>
            </a:r>
          </a:p>
          <a:p>
            <a:r>
              <a:rPr lang="en-IN" dirty="0"/>
              <a:t>echo "&lt;</a:t>
            </a:r>
            <a:r>
              <a:rPr lang="en-IN" dirty="0" err="1"/>
              <a:t>br</a:t>
            </a:r>
            <a:r>
              <a:rPr lang="en-IN" dirty="0"/>
              <a:t>&gt;";</a:t>
            </a:r>
          </a:p>
          <a:p>
            <a:r>
              <a:rPr lang="en-IN" dirty="0" err="1"/>
              <a:t>var_dump</a:t>
            </a:r>
            <a:r>
              <a:rPr lang="en-IN" dirty="0"/>
              <a:t>(</a:t>
            </a:r>
            <a:r>
              <a:rPr lang="en-IN" dirty="0" err="1"/>
              <a:t>checkdate</a:t>
            </a:r>
            <a:r>
              <a:rPr lang="en-IN" dirty="0"/>
              <a:t>(2,29,2004));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B2A330-28B6-2273-923A-EFE4235D2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Date and Time</a:t>
            </a:r>
          </a:p>
        </p:txBody>
      </p:sp>
    </p:spTree>
    <p:extLst>
      <p:ext uri="{BB962C8B-B14F-4D97-AF65-F5344CB8AC3E}">
        <p14:creationId xmlns:p14="http://schemas.microsoft.com/office/powerpoint/2010/main" val="8313401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FA0D2D-7089-2308-B039-72A98B6B9FD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$date=</a:t>
            </a:r>
            <a:r>
              <a:rPr lang="en-US" dirty="0" err="1"/>
              <a:t>date_create</a:t>
            </a:r>
            <a:r>
              <a:rPr lang="en-US" dirty="0"/>
              <a:t>("2013-03-15");</a:t>
            </a:r>
          </a:p>
          <a:p>
            <a:r>
              <a:rPr lang="en-US" dirty="0" err="1"/>
              <a:t>date_add</a:t>
            </a:r>
            <a:r>
              <a:rPr lang="en-US" dirty="0"/>
              <a:t>($</a:t>
            </a:r>
            <a:r>
              <a:rPr lang="en-US" dirty="0" err="1"/>
              <a:t>date,date_interval_create_from_date_string</a:t>
            </a:r>
            <a:r>
              <a:rPr lang="en-US" dirty="0"/>
              <a:t>("40 days"));</a:t>
            </a:r>
          </a:p>
          <a:p>
            <a:r>
              <a:rPr lang="en-US" dirty="0"/>
              <a:t>echo </a:t>
            </a:r>
            <a:r>
              <a:rPr lang="en-US" dirty="0" err="1"/>
              <a:t>date_format</a:t>
            </a:r>
            <a:r>
              <a:rPr lang="en-US" dirty="0"/>
              <a:t>($</a:t>
            </a:r>
            <a:r>
              <a:rPr lang="en-US" dirty="0" err="1"/>
              <a:t>date,"Y</a:t>
            </a:r>
            <a:r>
              <a:rPr lang="en-US" dirty="0"/>
              <a:t>-m-d");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B2A330-28B6-2273-923A-EFE4235D2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Date and Time</a:t>
            </a:r>
          </a:p>
        </p:txBody>
      </p:sp>
    </p:spTree>
    <p:extLst>
      <p:ext uri="{BB962C8B-B14F-4D97-AF65-F5344CB8AC3E}">
        <p14:creationId xmlns:p14="http://schemas.microsoft.com/office/powerpoint/2010/main" val="17873975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FA0D2D-7089-2308-B039-72A98B6B9FD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$date=</a:t>
            </a:r>
            <a:r>
              <a:rPr lang="en-US" dirty="0" err="1"/>
              <a:t>date_create_from_format</a:t>
            </a:r>
            <a:r>
              <a:rPr lang="en-US" dirty="0"/>
              <a:t>("j-M-Y","15-Mar-2013");</a:t>
            </a:r>
          </a:p>
          <a:p>
            <a:r>
              <a:rPr lang="en-US" dirty="0"/>
              <a:t>$date=</a:t>
            </a:r>
            <a:r>
              <a:rPr lang="en-US" dirty="0" err="1"/>
              <a:t>date_create</a:t>
            </a:r>
            <a:r>
              <a:rPr lang="en-US" dirty="0"/>
              <a:t>("2013-03-15");</a:t>
            </a:r>
          </a:p>
          <a:p>
            <a:r>
              <a:rPr lang="en-US" dirty="0"/>
              <a:t>echo </a:t>
            </a:r>
            <a:r>
              <a:rPr lang="en-US" dirty="0" err="1"/>
              <a:t>date_format</a:t>
            </a:r>
            <a:r>
              <a:rPr lang="en-US" dirty="0"/>
              <a:t>($</a:t>
            </a:r>
            <a:r>
              <a:rPr lang="en-US" dirty="0" err="1"/>
              <a:t>date,"Y</a:t>
            </a:r>
            <a:r>
              <a:rPr lang="en-US" dirty="0"/>
              <a:t>/m/d H:i:s");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B2A330-28B6-2273-923A-EFE4235D2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Date and Time</a:t>
            </a:r>
          </a:p>
        </p:txBody>
      </p:sp>
    </p:spTree>
    <p:extLst>
      <p:ext uri="{BB962C8B-B14F-4D97-AF65-F5344CB8AC3E}">
        <p14:creationId xmlns:p14="http://schemas.microsoft.com/office/powerpoint/2010/main" val="740315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471AC8-6D0E-537F-E9F7-89A1FF53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 of PHP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793A7F-05D8-92C1-D423-211693A9DAE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Created by Rasmus </a:t>
            </a:r>
            <a:r>
              <a:rPr lang="en-US" dirty="0" err="1"/>
              <a:t>Lerdorf</a:t>
            </a:r>
            <a:r>
              <a:rPr lang="en-US" dirty="0"/>
              <a:t> in 1994</a:t>
            </a:r>
          </a:p>
          <a:p>
            <a:r>
              <a:rPr lang="en-US" dirty="0"/>
              <a:t>Originally a set of Perl scripts used by </a:t>
            </a:r>
            <a:r>
              <a:rPr lang="en-US" dirty="0" err="1"/>
              <a:t>Lerdorf</a:t>
            </a:r>
            <a:r>
              <a:rPr lang="en-US" dirty="0"/>
              <a:t> to show off his résumé as well as collect information on his website, such as the site’s traffic info.</a:t>
            </a:r>
          </a:p>
          <a:p>
            <a:r>
              <a:rPr lang="en-US" dirty="0" err="1"/>
              <a:t>Lerdorf</a:t>
            </a:r>
            <a:r>
              <a:rPr lang="en-US" dirty="0"/>
              <a:t> later transcribed these Perl scripts into a set of CGI binaries written in C, and in doing so, combined it with his own Form Interpreter to create PHP/FI.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F7D6AB-F8B1-A641-4087-2E2392E92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940" y="4714808"/>
            <a:ext cx="1604736" cy="163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583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FA0D2D-7089-2308-B039-72A98B6B9FD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dirty="0" err="1"/>
              <a:t>print_r</a:t>
            </a:r>
            <a:r>
              <a:rPr lang="fr-FR" dirty="0"/>
              <a:t>(</a:t>
            </a:r>
            <a:r>
              <a:rPr lang="fr-FR" dirty="0" err="1"/>
              <a:t>date_parse</a:t>
            </a:r>
            <a:r>
              <a:rPr lang="fr-FR" dirty="0"/>
              <a:t>("2013-05-01 12:30:45.5"));</a:t>
            </a:r>
          </a:p>
          <a:p>
            <a:r>
              <a:rPr lang="en-US" dirty="0"/>
              <a:t>// Prints the day</a:t>
            </a:r>
          </a:p>
          <a:p>
            <a:r>
              <a:rPr lang="en-US" dirty="0"/>
              <a:t>echo date("l") .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endParaRPr lang="en-US" dirty="0"/>
          </a:p>
          <a:p>
            <a:r>
              <a:rPr lang="en-US" dirty="0"/>
              <a:t>// Prints the day, date, month, year, time, AM or PM</a:t>
            </a:r>
          </a:p>
          <a:p>
            <a:r>
              <a:rPr lang="en-US" dirty="0"/>
              <a:t>echo date("l </a:t>
            </a:r>
            <a:r>
              <a:rPr lang="en-US" dirty="0" err="1"/>
              <a:t>jS</a:t>
            </a:r>
            <a:r>
              <a:rPr lang="en-US" dirty="0"/>
              <a:t> \of F Y h:i:s A");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B2A330-28B6-2273-923A-EFE4235D2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Date and Time</a:t>
            </a:r>
          </a:p>
        </p:txBody>
      </p:sp>
    </p:spTree>
    <p:extLst>
      <p:ext uri="{BB962C8B-B14F-4D97-AF65-F5344CB8AC3E}">
        <p14:creationId xmlns:p14="http://schemas.microsoft.com/office/powerpoint/2010/main" val="8144174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FA0D2D-7089-2308-B039-72A98B6B9FD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IN" dirty="0"/>
              <a:t>$date=</a:t>
            </a:r>
            <a:r>
              <a:rPr lang="en-IN" dirty="0" err="1"/>
              <a:t>date_create</a:t>
            </a:r>
            <a:r>
              <a:rPr lang="en-IN" dirty="0"/>
              <a:t>();</a:t>
            </a:r>
          </a:p>
          <a:p>
            <a:r>
              <a:rPr lang="en-IN" dirty="0" err="1"/>
              <a:t>date_date_set</a:t>
            </a:r>
            <a:r>
              <a:rPr lang="en-IN" dirty="0"/>
              <a:t>($date,2020,10,30);</a:t>
            </a:r>
          </a:p>
          <a:p>
            <a:r>
              <a:rPr lang="en-IN" dirty="0"/>
              <a:t>echo </a:t>
            </a:r>
            <a:r>
              <a:rPr lang="en-IN" dirty="0" err="1"/>
              <a:t>date_format</a:t>
            </a:r>
            <a:r>
              <a:rPr lang="en-IN" dirty="0"/>
              <a:t>($</a:t>
            </a:r>
            <a:r>
              <a:rPr lang="en-IN" dirty="0" err="1"/>
              <a:t>date,"Y</a:t>
            </a:r>
            <a:r>
              <a:rPr lang="en-IN" dirty="0"/>
              <a:t>/m/d");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B2A330-28B6-2273-923A-EFE4235D2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Date and Time</a:t>
            </a:r>
          </a:p>
        </p:txBody>
      </p:sp>
    </p:spTree>
    <p:extLst>
      <p:ext uri="{BB962C8B-B14F-4D97-AF65-F5344CB8AC3E}">
        <p14:creationId xmlns:p14="http://schemas.microsoft.com/office/powerpoint/2010/main" val="8700764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FA0D2D-7089-2308-B039-72A98B6B9FD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IN" dirty="0"/>
              <a:t>$date1=</a:t>
            </a:r>
            <a:r>
              <a:rPr lang="en-IN" dirty="0" err="1"/>
              <a:t>date_create</a:t>
            </a:r>
            <a:r>
              <a:rPr lang="en-IN" dirty="0"/>
              <a:t>("2013-03-15");</a:t>
            </a:r>
          </a:p>
          <a:p>
            <a:r>
              <a:rPr lang="en-IN" dirty="0"/>
              <a:t>$date2=</a:t>
            </a:r>
            <a:r>
              <a:rPr lang="en-IN" dirty="0" err="1"/>
              <a:t>date_create</a:t>
            </a:r>
            <a:r>
              <a:rPr lang="en-IN" dirty="0"/>
              <a:t>("2013-12-12");</a:t>
            </a:r>
          </a:p>
          <a:p>
            <a:r>
              <a:rPr lang="en-IN" dirty="0"/>
              <a:t>$diff=</a:t>
            </a:r>
            <a:r>
              <a:rPr lang="en-IN" dirty="0" err="1"/>
              <a:t>date_diff</a:t>
            </a:r>
            <a:r>
              <a:rPr lang="en-IN" dirty="0"/>
              <a:t>($date1,$date2);</a:t>
            </a:r>
          </a:p>
          <a:p>
            <a:r>
              <a:rPr lang="en-IN" dirty="0" err="1"/>
              <a:t>print_r</a:t>
            </a:r>
            <a:r>
              <a:rPr lang="en-IN" dirty="0"/>
              <a:t>(</a:t>
            </a:r>
            <a:r>
              <a:rPr lang="en-IN" dirty="0" err="1"/>
              <a:t>date_parse_from_format</a:t>
            </a:r>
            <a:r>
              <a:rPr lang="en-IN" dirty="0"/>
              <a:t>("mmddyyyy","05122013"));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B2A330-28B6-2273-923A-EFE4235D2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Date and Time</a:t>
            </a:r>
          </a:p>
        </p:txBody>
      </p:sp>
    </p:spTree>
    <p:extLst>
      <p:ext uri="{BB962C8B-B14F-4D97-AF65-F5344CB8AC3E}">
        <p14:creationId xmlns:p14="http://schemas.microsoft.com/office/powerpoint/2010/main" val="10509368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FA0D2D-7089-2308-B039-72A98B6B9FD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IN" dirty="0" err="1"/>
              <a:t>print_r</a:t>
            </a:r>
            <a:r>
              <a:rPr lang="en-IN" dirty="0"/>
              <a:t>(</a:t>
            </a:r>
            <a:r>
              <a:rPr lang="en-IN" dirty="0" err="1"/>
              <a:t>localtime</a:t>
            </a:r>
            <a:r>
              <a:rPr lang="en-IN" dirty="0"/>
              <a:t>());</a:t>
            </a:r>
          </a:p>
          <a:p>
            <a:r>
              <a:rPr lang="en-IN" dirty="0"/>
              <a:t>echo "&lt;</a:t>
            </a:r>
            <a:r>
              <a:rPr lang="en-IN" dirty="0" err="1"/>
              <a:t>br</a:t>
            </a:r>
            <a:r>
              <a:rPr lang="en-IN" dirty="0"/>
              <a:t>&gt;&lt;</a:t>
            </a:r>
            <a:r>
              <a:rPr lang="en-IN" dirty="0" err="1"/>
              <a:t>br</a:t>
            </a:r>
            <a:r>
              <a:rPr lang="en-IN" dirty="0"/>
              <a:t>&gt;";</a:t>
            </a:r>
          </a:p>
          <a:p>
            <a:r>
              <a:rPr lang="en-IN" dirty="0" err="1"/>
              <a:t>print_r</a:t>
            </a:r>
            <a:r>
              <a:rPr lang="en-IN" dirty="0"/>
              <a:t>(</a:t>
            </a:r>
            <a:r>
              <a:rPr lang="en-IN" dirty="0" err="1"/>
              <a:t>localtime</a:t>
            </a:r>
            <a:r>
              <a:rPr lang="en-IN" dirty="0"/>
              <a:t>(time(),true));</a:t>
            </a:r>
          </a:p>
          <a:p>
            <a:r>
              <a:rPr lang="en-US" dirty="0"/>
              <a:t>$</a:t>
            </a:r>
            <a:r>
              <a:rPr lang="en-US" dirty="0" err="1"/>
              <a:t>tz</a:t>
            </a:r>
            <a:r>
              <a:rPr lang="en-US" dirty="0"/>
              <a:t>=</a:t>
            </a:r>
            <a:r>
              <a:rPr lang="en-US" dirty="0" err="1"/>
              <a:t>timezone_open</a:t>
            </a:r>
            <a:r>
              <a:rPr lang="en-US" dirty="0"/>
              <a:t>("Asia/Taipei");</a:t>
            </a:r>
          </a:p>
          <a:p>
            <a:r>
              <a:rPr lang="en-US" dirty="0" err="1"/>
              <a:t>print_r</a:t>
            </a:r>
            <a:r>
              <a:rPr lang="en-US" dirty="0"/>
              <a:t>(</a:t>
            </a:r>
            <a:r>
              <a:rPr lang="en-US" dirty="0" err="1"/>
              <a:t>timezone_location_get</a:t>
            </a:r>
            <a:r>
              <a:rPr lang="en-US" dirty="0"/>
              <a:t>($</a:t>
            </a:r>
            <a:r>
              <a:rPr lang="en-US" dirty="0" err="1"/>
              <a:t>tz</a:t>
            </a:r>
            <a:r>
              <a:rPr lang="en-US" dirty="0"/>
              <a:t>));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B2A330-28B6-2273-923A-EFE4235D2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Date and Time</a:t>
            </a:r>
          </a:p>
        </p:txBody>
      </p:sp>
    </p:spTree>
    <p:extLst>
      <p:ext uri="{BB962C8B-B14F-4D97-AF65-F5344CB8AC3E}">
        <p14:creationId xmlns:p14="http://schemas.microsoft.com/office/powerpoint/2010/main" val="117204639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74E8C5-FFF3-599A-7A84-1131F0E62AE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PHP function is a piece of code that can be reused many times. </a:t>
            </a:r>
          </a:p>
          <a:p>
            <a:r>
              <a:rPr lang="en-US" dirty="0"/>
              <a:t>It can take input as argument list and return value.</a:t>
            </a:r>
          </a:p>
          <a:p>
            <a:r>
              <a:rPr lang="en-US" dirty="0"/>
              <a:t>There are thousands of built-in functions in PHP.</a:t>
            </a:r>
          </a:p>
          <a:p>
            <a:r>
              <a:rPr lang="en-US" dirty="0"/>
              <a:t>In PHP, we can define Conditional function, Function within Function and Recursive function also.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9768D6-DB46-4320-1213-3E4946D0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7040635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74E8C5-FFF3-599A-7A84-1131F0E62AE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PHP function is a piece of code that can be reused many times. </a:t>
            </a:r>
          </a:p>
          <a:p>
            <a:r>
              <a:rPr lang="en-US" dirty="0"/>
              <a:t>It can take input as argument list and return value.</a:t>
            </a:r>
          </a:p>
          <a:p>
            <a:r>
              <a:rPr lang="en-US" dirty="0"/>
              <a:t>There are thousands of built-in functions in PHP.</a:t>
            </a:r>
          </a:p>
          <a:p>
            <a:r>
              <a:rPr lang="en-US" dirty="0"/>
              <a:t>In PHP, we can define Conditional function, Function within Function and Recursive function also.</a:t>
            </a:r>
          </a:p>
          <a:p>
            <a:r>
              <a:rPr lang="en-US" dirty="0"/>
              <a:t>Code Reusability: PHP functions are defined only once and can be invoked many times, like in other programming languages.</a:t>
            </a:r>
          </a:p>
          <a:p>
            <a:r>
              <a:rPr lang="en-US" dirty="0"/>
              <a:t>Less Code: It saves a lot of code because you don't need to write the logic many times. By the use of function, you can write the logic only once and reuse it.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9768D6-DB46-4320-1213-3E4946D0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14677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BEC157-B0CA-BD6F-C75A-EE17D9CEAA1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Class </a:t>
            </a:r>
          </a:p>
          <a:p>
            <a:r>
              <a:rPr lang="en-US" dirty="0"/>
              <a:t>Objects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Interface</a:t>
            </a:r>
          </a:p>
          <a:p>
            <a:r>
              <a:rPr lang="en-US" dirty="0"/>
              <a:t>Abstraction</a:t>
            </a:r>
          </a:p>
          <a:p>
            <a:r>
              <a:rPr lang="en-US" dirty="0"/>
              <a:t>Magic Methods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FAA4C7-DD31-B233-715A-5B35FF567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OOPS</a:t>
            </a:r>
          </a:p>
        </p:txBody>
      </p:sp>
    </p:spTree>
    <p:extLst>
      <p:ext uri="{BB962C8B-B14F-4D97-AF65-F5344CB8AC3E}">
        <p14:creationId xmlns:p14="http://schemas.microsoft.com/office/powerpoint/2010/main" val="8584771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0BF326-1C38-EF6F-375A-083CC614F52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Class:</a:t>
            </a:r>
          </a:p>
          <a:p>
            <a:pPr lvl="1"/>
            <a:r>
              <a:rPr lang="en-US" dirty="0"/>
              <a:t>OOP programming begins with classes, a class being an abstract definition of a thing: </a:t>
            </a:r>
          </a:p>
          <a:p>
            <a:pPr lvl="1"/>
            <a:r>
              <a:rPr lang="en-US" dirty="0"/>
              <a:t>What information must be stored and what functionality must be possible with that information? </a:t>
            </a:r>
          </a:p>
          <a:p>
            <a:pPr lvl="1"/>
            <a:r>
              <a:rPr lang="en-US" dirty="0"/>
              <a:t>A User class would be able to store information such as the user’s name, ID, email address, and so forth.</a:t>
            </a:r>
          </a:p>
          <a:p>
            <a:pPr lvl="1"/>
            <a:r>
              <a:rPr lang="en-US" dirty="0"/>
              <a:t>The functionality of a User could be login, logout, change password, and more.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AAAAD1-1C51-579E-A93A-95171892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OOPS</a:t>
            </a:r>
          </a:p>
        </p:txBody>
      </p:sp>
    </p:spTree>
    <p:extLst>
      <p:ext uri="{BB962C8B-B14F-4D97-AF65-F5344CB8AC3E}">
        <p14:creationId xmlns:p14="http://schemas.microsoft.com/office/powerpoint/2010/main" val="18996221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0BF326-1C38-EF6F-375A-083CC614F52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Class:</a:t>
            </a:r>
          </a:p>
          <a:p>
            <a:pPr lvl="1"/>
            <a:r>
              <a:rPr lang="en-US" dirty="0"/>
              <a:t>Class is a programmer-defined data type, which includes local methods and local variables.</a:t>
            </a:r>
          </a:p>
          <a:p>
            <a:pPr lvl="1"/>
            <a:r>
              <a:rPr lang="en-US" dirty="0"/>
              <a:t>Class is a collection of objects. Object has properties and behavior.</a:t>
            </a:r>
          </a:p>
          <a:p>
            <a:pPr lvl="1"/>
            <a:r>
              <a:rPr lang="en-US" dirty="0"/>
              <a:t>First, we must define a </a:t>
            </a:r>
            <a:r>
              <a:rPr lang="en-US" dirty="0" err="1"/>
              <a:t>php</a:t>
            </a:r>
            <a:r>
              <a:rPr lang="en-US" dirty="0"/>
              <a:t> class, where class name should be same as filename.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AAAAD1-1C51-579E-A93A-95171892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OOPS</a:t>
            </a:r>
          </a:p>
        </p:txBody>
      </p:sp>
    </p:spTree>
    <p:extLst>
      <p:ext uri="{BB962C8B-B14F-4D97-AF65-F5344CB8AC3E}">
        <p14:creationId xmlns:p14="http://schemas.microsoft.com/office/powerpoint/2010/main" val="25708836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0BF326-1C38-EF6F-375A-083CC614F52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228012" cy="2183169"/>
          </a:xfrm>
        </p:spPr>
        <p:txBody>
          <a:bodyPr/>
          <a:lstStyle/>
          <a:p>
            <a:r>
              <a:rPr lang="en-US" dirty="0"/>
              <a:t>Syntactically, a class definition begins with the word class, followed by the name of the class. </a:t>
            </a:r>
          </a:p>
          <a:p>
            <a:r>
              <a:rPr lang="en-US" dirty="0"/>
              <a:t>The class name cannot be a reserved word and is often written in uppercase, as a convention.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AAAAD1-1C51-579E-A93A-95171892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75524-5D36-DAD7-E185-8FD3746A5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35" y="3564294"/>
            <a:ext cx="5086365" cy="110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25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56" name="Group 48">
            <a:extLst>
              <a:ext uri="{FF2B5EF4-FFF2-40B4-BE49-F238E27FC236}">
                <a16:creationId xmlns:a16="http://schemas.microsoft.com/office/drawing/2014/main" id="{23658180-4D9F-265C-16A2-AD1DB609CB5D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334755339"/>
              </p:ext>
            </p:extLst>
          </p:nvPr>
        </p:nvGraphicFramePr>
        <p:xfrm>
          <a:off x="559837" y="2237804"/>
          <a:ext cx="8200020" cy="4450074"/>
        </p:xfrm>
        <a:graphic>
          <a:graphicData uri="http://schemas.openxmlformats.org/drawingml/2006/table">
            <a:tbl>
              <a:tblPr/>
              <a:tblGrid>
                <a:gridCol w="4100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0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9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&lt;?</a:t>
                      </a:r>
                      <a:r>
                        <a:rPr kumimoji="0" lang="en-US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php</a:t>
                      </a: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class </a:t>
                      </a:r>
                      <a:r>
                        <a:rPr kumimoji="0" lang="en-US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BaseClass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   function __construct()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       echo "In </a:t>
                      </a:r>
                      <a:r>
                        <a:rPr kumimoji="0" lang="en-US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BaseClass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 constructor&lt;</a:t>
                      </a:r>
                      <a:r>
                        <a:rPr kumimoji="0" lang="en-US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br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&gt;";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class </a:t>
                      </a:r>
                      <a:r>
                        <a:rPr kumimoji="0" lang="en-US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SubClass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 extends </a:t>
                      </a:r>
                      <a:r>
                        <a:rPr kumimoji="0" lang="en-US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BaseClass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   function __construct()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       parent::__construct();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       echo "In </a:t>
                      </a:r>
                      <a:r>
                        <a:rPr kumimoji="0" lang="en-US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SubClass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 constructor&lt;</a:t>
                      </a:r>
                      <a:r>
                        <a:rPr kumimoji="0" lang="en-US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br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&gt;";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$obj = new </a:t>
                      </a:r>
                      <a:r>
                        <a:rPr kumimoji="0" lang="en-US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BaseClass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$obj = new </a:t>
                      </a:r>
                      <a:r>
                        <a:rPr kumimoji="0" lang="en-US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SubClass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?&gt; 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public class </a:t>
                      </a:r>
                      <a:r>
                        <a:rPr kumimoji="0" lang="en-US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BaseClass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   public </a:t>
                      </a:r>
                      <a:r>
                        <a:rPr kumimoji="0" lang="en-US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BaseClass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	</a:t>
                      </a:r>
                      <a:r>
                        <a:rPr kumimoji="0" lang="en-US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System.out.println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("In </a:t>
                      </a:r>
                      <a:r>
                        <a:rPr kumimoji="0" lang="en-US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BaseClass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 constructor\n");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class </a:t>
                      </a:r>
                      <a:r>
                        <a:rPr kumimoji="0" lang="en-US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SubClass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 extends </a:t>
                      </a:r>
                      <a:r>
                        <a:rPr kumimoji="0" lang="en-US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BaseClass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   public </a:t>
                      </a:r>
                      <a:r>
                        <a:rPr kumimoji="0" lang="en-US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SubClass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	super();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	</a:t>
                      </a:r>
                      <a:r>
                        <a:rPr kumimoji="0" lang="en-US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System.out.println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("In </a:t>
                      </a:r>
                      <a:r>
                        <a:rPr kumimoji="0" lang="en-US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SubClass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 constructor\n");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-----------------------------------------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public class Output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   public static void main(String[] </a:t>
                      </a:r>
                      <a:r>
                        <a:rPr kumimoji="0" lang="en-US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args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	Object obj;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	obj = new </a:t>
                      </a:r>
                      <a:r>
                        <a:rPr kumimoji="0" lang="en-US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BaseClass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	obj = new </a:t>
                      </a:r>
                      <a:r>
                        <a:rPr kumimoji="0" lang="en-US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SubClass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}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4210" name="Rectangle 2">
            <a:extLst>
              <a:ext uri="{FF2B5EF4-FFF2-40B4-BE49-F238E27FC236}">
                <a16:creationId xmlns:a16="http://schemas.microsoft.com/office/drawing/2014/main" id="{40BC34E9-24D1-5FD2-ADC5-562586A214E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PHP Programming Paradigms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7C177F0B-375E-22DE-BFDA-85FDD84A0E99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1845" y="1261416"/>
            <a:ext cx="8229600" cy="94239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/>
              <a:t>Object Oriented PHP</a:t>
            </a:r>
          </a:p>
          <a:p>
            <a:pPr lvl="1" eaLnBrk="1" hangingPunct="1">
              <a:defRPr/>
            </a:pPr>
            <a:r>
              <a:rPr lang="en-US" altLang="en-US" sz="2400" dirty="0"/>
              <a:t>Like Java, example of an object class: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0BF326-1C38-EF6F-375A-083CC614F52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228012" cy="2183169"/>
          </a:xfrm>
        </p:spPr>
        <p:txBody>
          <a:bodyPr>
            <a:normAutofit/>
          </a:bodyPr>
          <a:lstStyle/>
          <a:p>
            <a:r>
              <a:rPr lang="en-US" dirty="0"/>
              <a:t>Classes contain variables and functions, which are referred to as attributes (or properties) and methods, respectively. </a:t>
            </a:r>
          </a:p>
          <a:p>
            <a:r>
              <a:rPr lang="en-US" dirty="0"/>
              <a:t>Collectively, a class’s attributes and methods are called its members..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AAAAD1-1C51-579E-A93A-95171892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OOPS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26E8CF-1359-8D1E-E1A3-2CCA5B748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122" y="4093681"/>
            <a:ext cx="6560021" cy="195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871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AAAAD1-1C51-579E-A93A-95171892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OOPS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1381B9-EC7C-B5C6-64E7-23D7A5956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502" y="1307692"/>
            <a:ext cx="5187820" cy="53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275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C29388-8715-BE7A-A253-B88E076D30F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228012" cy="5001014"/>
          </a:xfrm>
        </p:spPr>
        <p:txBody>
          <a:bodyPr/>
          <a:lstStyle/>
          <a:p>
            <a:r>
              <a:rPr lang="en-US" dirty="0"/>
              <a:t>A constructor allows you to initialize an object's properties upon creation of the object.</a:t>
            </a:r>
          </a:p>
          <a:p>
            <a:r>
              <a:rPr lang="en-US" dirty="0"/>
              <a:t>If you create a __construct() function, PHP will automatically call this function when you create an object from a class.</a:t>
            </a:r>
          </a:p>
          <a:p>
            <a:r>
              <a:rPr lang="en-US" dirty="0"/>
              <a:t>Notice that the construct function starts with two underscores (__)!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57912C-0D59-7267-2765-559300F5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18498248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C29388-8715-BE7A-A253-B88E076D30F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228012" cy="1072826"/>
          </a:xfrm>
        </p:spPr>
        <p:txBody>
          <a:bodyPr/>
          <a:lstStyle/>
          <a:p>
            <a:r>
              <a:rPr lang="en-US" dirty="0"/>
              <a:t>PHP allows you to declare a constructor method for a class with the name __construct() as follows: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57912C-0D59-7267-2765-559300F5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4FD59-1F89-A3BC-F07F-D329579782CC}"/>
              </a:ext>
            </a:extLst>
          </p:cNvPr>
          <p:cNvSpPr txBox="1"/>
          <p:nvPr/>
        </p:nvSpPr>
        <p:spPr>
          <a:xfrm>
            <a:off x="1149998" y="2472241"/>
            <a:ext cx="59226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ClassName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	function __construct()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	// implementation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90A21-DE5C-1E24-C0A4-437F0FF26A02}"/>
              </a:ext>
            </a:extLst>
          </p:cNvPr>
          <p:cNvSpPr txBox="1"/>
          <p:nvPr/>
        </p:nvSpPr>
        <p:spPr>
          <a:xfrm>
            <a:off x="1149998" y="5562218"/>
            <a:ext cx="4576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$object = new </a:t>
            </a:r>
            <a:r>
              <a:rPr lang="en-IN" dirty="0" err="1"/>
              <a:t>ClassName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5494622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F34DC-7D7E-7064-E307-22838A38F09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A destructor is called when the object is destructed or the script is stopped or exited.</a:t>
            </a:r>
          </a:p>
          <a:p>
            <a:endParaRPr lang="en-US" dirty="0"/>
          </a:p>
          <a:p>
            <a:r>
              <a:rPr lang="en-US" dirty="0"/>
              <a:t>If you create a __destruct() function, PHP will automatically call this function at the end of the script.</a:t>
            </a:r>
          </a:p>
          <a:p>
            <a:endParaRPr lang="en-US" dirty="0"/>
          </a:p>
          <a:p>
            <a:r>
              <a:rPr lang="en-US" dirty="0"/>
              <a:t>Notice that the destruct function starts with two underscores (__)!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C2D335-E9C8-B348-6FFC-97DDB656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Destructor</a:t>
            </a:r>
          </a:p>
        </p:txBody>
      </p:sp>
    </p:spTree>
    <p:extLst>
      <p:ext uri="{BB962C8B-B14F-4D97-AF65-F5344CB8AC3E}">
        <p14:creationId xmlns:p14="http://schemas.microsoft.com/office/powerpoint/2010/main" val="16553956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C2D335-E9C8-B348-6FFC-97DDB656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Destructor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AFEF2C-8619-653A-05D4-D0E41EBF6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42" y="2316517"/>
            <a:ext cx="8230567" cy="111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6071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21F22B-FA7C-AC27-F44A-9AAF6313A64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There are three access modifiers:</a:t>
            </a:r>
          </a:p>
          <a:p>
            <a:pPr lvl="1"/>
            <a:r>
              <a:rPr lang="en-US" dirty="0"/>
              <a:t>public - the property or method can be accessed from everywhere. This is default</a:t>
            </a:r>
          </a:p>
          <a:p>
            <a:pPr lvl="1"/>
            <a:r>
              <a:rPr lang="en-US" dirty="0"/>
              <a:t>protected - the property or method can be accessed within the class and by classes derived from that class</a:t>
            </a:r>
          </a:p>
          <a:p>
            <a:pPr lvl="1"/>
            <a:r>
              <a:rPr lang="en-US" dirty="0"/>
              <a:t>private - the property or method can ONLY be accessed within the class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656D39-B6EE-6172-1459-6DE30624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 Modifiers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97F16-CF94-943F-8BF3-2F50F2932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244" y="4263462"/>
            <a:ext cx="4259385" cy="236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2956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B41500-1717-BB6C-39C0-0E692FC4EC3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PHP helps developers to write concise code by allowing chain class methods. </a:t>
            </a:r>
          </a:p>
          <a:p>
            <a:r>
              <a:rPr lang="en-US" dirty="0"/>
              <a:t>For example, if you have a class that handles login and logout, we might also want to change the user's status accordingly.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0BD684-F602-913F-8631-9160A544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Chaining class methods</a:t>
            </a:r>
          </a:p>
        </p:txBody>
      </p:sp>
    </p:spTree>
    <p:extLst>
      <p:ext uri="{BB962C8B-B14F-4D97-AF65-F5344CB8AC3E}">
        <p14:creationId xmlns:p14="http://schemas.microsoft.com/office/powerpoint/2010/main" val="355741078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038C28-DEDC-0CEC-1540-C22303D3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1D03A4A-B231-5637-8E8F-791957DB4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93" y="1861651"/>
            <a:ext cx="7930230" cy="418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17225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946F5D-EE92-DBBB-CEC1-84716B14A71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IN" dirty="0"/>
              <a:t>Multiple Inheritance not supported by PHP.</a:t>
            </a:r>
          </a:p>
          <a:p>
            <a:r>
              <a:rPr lang="en-IN" dirty="0"/>
              <a:t>But indirectly we achieve using Traits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E73BE3-3F13-FA48-0D06-B019A810C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Multiple Inheritance</a:t>
            </a:r>
          </a:p>
        </p:txBody>
      </p:sp>
    </p:spTree>
    <p:extLst>
      <p:ext uri="{BB962C8B-B14F-4D97-AF65-F5344CB8AC3E}">
        <p14:creationId xmlns:p14="http://schemas.microsoft.com/office/powerpoint/2010/main" val="185763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>
            <a:extLst>
              <a:ext uri="{FF2B5EF4-FFF2-40B4-BE49-F238E27FC236}">
                <a16:creationId xmlns:a16="http://schemas.microsoft.com/office/drawing/2014/main" id="{B1C89EA6-4B0E-1C2E-F459-E1E824DC012A}"/>
              </a:ext>
            </a:extLst>
          </p:cNvPr>
          <p:cNvSpPr>
            <a:spLocks noGrp="1" noChangeArrowheads="1"/>
          </p:cNvSpPr>
          <p:nvPr>
            <p:ph sz="quarter" idx="12"/>
          </p:nvPr>
        </p:nvSpPr>
        <p:spPr>
          <a:xfrm>
            <a:off x="457200" y="1381124"/>
            <a:ext cx="8322905" cy="4982353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en-US" sz="2800" dirty="0"/>
              <a:t>Very Efficient </a:t>
            </a:r>
            <a:r>
              <a:rPr lang="en-US" altLang="en-US" sz="2000" dirty="0"/>
              <a:t>– Can serve millions of hits per day.</a:t>
            </a:r>
          </a:p>
          <a:p>
            <a:pPr eaLnBrk="1" hangingPunct="1">
              <a:defRPr/>
            </a:pPr>
            <a:r>
              <a:rPr lang="en-US" altLang="en-US" sz="2800" dirty="0"/>
              <a:t>Database Integration </a:t>
            </a:r>
            <a:r>
              <a:rPr lang="en-US" altLang="en-US" sz="2000" dirty="0"/>
              <a:t>– Supports many databases, such as </a:t>
            </a:r>
            <a:r>
              <a:rPr lang="en-US" altLang="en-US" sz="2000" dirty="0" err="1"/>
              <a:t>mySQL</a:t>
            </a:r>
            <a:r>
              <a:rPr lang="en-US" altLang="en-US" sz="2000" dirty="0"/>
              <a:t> and Oracle. Also has excellent XML support as of PHP 5.</a:t>
            </a:r>
          </a:p>
          <a:p>
            <a:pPr eaLnBrk="1" hangingPunct="1">
              <a:defRPr/>
            </a:pPr>
            <a:r>
              <a:rPr lang="en-US" altLang="en-US" sz="2800" dirty="0"/>
              <a:t>Built-in Libraries – </a:t>
            </a:r>
            <a:r>
              <a:rPr lang="en-US" altLang="en-US" sz="2000" dirty="0"/>
              <a:t>Tailored to web development, one can connect to other network services, send email, work with cookies, generate PDF documents, and make GIF images on the fly all with a few lines of code.</a:t>
            </a:r>
          </a:p>
          <a:p>
            <a:pPr eaLnBrk="1" hangingPunct="1">
              <a:defRPr/>
            </a:pPr>
            <a:r>
              <a:rPr lang="en-US" altLang="en-US" sz="2800" dirty="0"/>
              <a:t>It’s Free </a:t>
            </a:r>
            <a:r>
              <a:rPr lang="en-US" altLang="en-US" sz="2000" dirty="0"/>
              <a:t>– Available on http://www.php.net</a:t>
            </a:r>
          </a:p>
          <a:p>
            <a:pPr eaLnBrk="1" hangingPunct="1">
              <a:defRPr/>
            </a:pPr>
            <a:r>
              <a:rPr lang="en-US" altLang="en-US" sz="2800" dirty="0"/>
              <a:t>Easy to Learn </a:t>
            </a:r>
            <a:r>
              <a:rPr lang="en-US" altLang="en-US" sz="2000" dirty="0"/>
              <a:t>– Very similar in syntax to C/C++/Java and Perl.</a:t>
            </a:r>
          </a:p>
          <a:p>
            <a:pPr eaLnBrk="1" hangingPunct="1">
              <a:defRPr/>
            </a:pPr>
            <a:r>
              <a:rPr lang="en-US" altLang="en-US" sz="2800" dirty="0"/>
              <a:t>Portable </a:t>
            </a:r>
            <a:r>
              <a:rPr lang="en-US" altLang="en-US" sz="2000" dirty="0"/>
              <a:t>– Works on Unix based operating systems, on Mac OS X, as well as on versions of Microsoft Windows. Your PHP code will often work without modification on a different system running PHP. </a:t>
            </a: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7B4D4E57-9EA9-D94F-3065-8710D9B6AE1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Features of PHP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731AE6-8D9D-01C2-9423-B789C0DA52A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PHP trait has an abstract and non-abstract method that is used by multiple classes. </a:t>
            </a:r>
          </a:p>
          <a:p>
            <a:r>
              <a:rPr lang="en-US" dirty="0"/>
              <a:t>These methods have the following access modifiers such as (public, private, or protected).</a:t>
            </a:r>
          </a:p>
          <a:p>
            <a:r>
              <a:rPr lang="en-US" dirty="0"/>
              <a:t>The trait has the followings characteristics:</a:t>
            </a:r>
          </a:p>
          <a:p>
            <a:pPr lvl="1"/>
            <a:r>
              <a:rPr lang="en-US" dirty="0"/>
              <a:t>The trait method can be used by the different child classes.</a:t>
            </a:r>
          </a:p>
          <a:p>
            <a:pPr lvl="1"/>
            <a:r>
              <a:rPr lang="en-US" dirty="0"/>
              <a:t>The method can use a public, private, and protected modifier.</a:t>
            </a:r>
          </a:p>
          <a:p>
            <a:pPr lvl="1"/>
            <a:r>
              <a:rPr lang="en-US" dirty="0"/>
              <a:t>It consists of both abstract and non-abstract methods.</a:t>
            </a:r>
          </a:p>
          <a:p>
            <a:pPr lvl="1"/>
            <a:r>
              <a:rPr lang="en-US" dirty="0"/>
              <a:t>It reduces code duplication hence it saves a lot of time.</a:t>
            </a:r>
          </a:p>
          <a:p>
            <a:pPr lvl="1"/>
            <a:r>
              <a:rPr lang="en-US" dirty="0"/>
              <a:t>The trait can not be instantiated means no object can be created from the trait class.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2735C-AAC8-E822-6539-B76345D4C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Trait</a:t>
            </a:r>
          </a:p>
        </p:txBody>
      </p:sp>
    </p:spTree>
    <p:extLst>
      <p:ext uri="{BB962C8B-B14F-4D97-AF65-F5344CB8AC3E}">
        <p14:creationId xmlns:p14="http://schemas.microsoft.com/office/powerpoint/2010/main" val="329502882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F49BED-7220-17B6-9B31-E4AD6AD515A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PHP has abstract classes and methods. </a:t>
            </a:r>
          </a:p>
          <a:p>
            <a:r>
              <a:rPr lang="en-US" dirty="0"/>
              <a:t>Classes defined as abstract cannot be instantiated, and any class that contains at least one abstract method must also be abstract. </a:t>
            </a:r>
          </a:p>
          <a:p>
            <a:r>
              <a:rPr lang="en-US" dirty="0"/>
              <a:t>Methods defined as abstract simply declare the method's signature; they cannot define the implementation.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DF6C38-3CE3-D67E-6379-4A860ACE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Class</a:t>
            </a:r>
          </a:p>
        </p:txBody>
      </p:sp>
    </p:spTree>
    <p:extLst>
      <p:ext uri="{BB962C8B-B14F-4D97-AF65-F5344CB8AC3E}">
        <p14:creationId xmlns:p14="http://schemas.microsoft.com/office/powerpoint/2010/main" val="1702788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FD24E7-DC99-BF01-11F7-91D44118BDE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Interface are like abstract classes. </a:t>
            </a:r>
          </a:p>
          <a:p>
            <a:r>
              <a:rPr lang="en-US" dirty="0"/>
              <a:t>The difference between interfaces and abstract classes are:</a:t>
            </a:r>
          </a:p>
          <a:p>
            <a:pPr lvl="1"/>
            <a:r>
              <a:rPr lang="en-US" dirty="0"/>
              <a:t>Interfaces cannot have properties, while abstract classes can</a:t>
            </a:r>
          </a:p>
          <a:p>
            <a:pPr lvl="1"/>
            <a:r>
              <a:rPr lang="en-US" dirty="0"/>
              <a:t>All interface methods must be public, while abstract class methods is public or protected</a:t>
            </a:r>
          </a:p>
          <a:p>
            <a:pPr lvl="1"/>
            <a:r>
              <a:rPr lang="en-US" dirty="0"/>
              <a:t>All methods in an interface are abstract, so they cannot be implemented in code and the abstract keyword is not necessary</a:t>
            </a:r>
          </a:p>
          <a:p>
            <a:pPr lvl="1"/>
            <a:r>
              <a:rPr lang="en-US" dirty="0"/>
              <a:t>Classes can implement an interface while inheriting from another class at the same time.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4B003-6602-A9FC-338D-5892421DB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203326233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C29023-F648-2B6E-D87A-1FC8E779E2D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Polymorphism in PHP is achieved by using abstract classes or interfaces to write code that can be easily extended and modified without modifying the existing code. (SOLID)</a:t>
            </a:r>
          </a:p>
          <a:p>
            <a:r>
              <a:rPr lang="en-US" dirty="0"/>
              <a:t>It also allows you to write more generic code that can work with objects of different classes rather than writing separate code for each class. </a:t>
            </a:r>
          </a:p>
          <a:p>
            <a:r>
              <a:rPr lang="en-US" dirty="0"/>
              <a:t>This reduces code duplication and increases code reusability, making your code more efficient and maintainable.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51098E-9632-7CDB-C8E8-0A6273510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100979715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51098E-9632-7CDB-C8E8-0A6273510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Polymorphism</a:t>
            </a:r>
          </a:p>
        </p:txBody>
      </p:sp>
      <p:sp>
        <p:nvSpPr>
          <p:cNvPr id="6" name="AutoShape 2" descr="PHP Polymorphism Abstract Class">
            <a:extLst>
              <a:ext uri="{FF2B5EF4-FFF2-40B4-BE49-F238E27FC236}">
                <a16:creationId xmlns:a16="http://schemas.microsoft.com/office/drawing/2014/main" id="{3B8090FB-CCA4-C7AE-B03B-D7C0C9E07A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4" descr="PHP Polymorphism Abstract Class">
            <a:extLst>
              <a:ext uri="{FF2B5EF4-FFF2-40B4-BE49-F238E27FC236}">
                <a16:creationId xmlns:a16="http://schemas.microsoft.com/office/drawing/2014/main" id="{BCA329E0-7C19-F9CA-855F-8D2AC26B9D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6" descr="PHP Polymorphism Abstract Class">
            <a:extLst>
              <a:ext uri="{FF2B5EF4-FFF2-40B4-BE49-F238E27FC236}">
                <a16:creationId xmlns:a16="http://schemas.microsoft.com/office/drawing/2014/main" id="{1DF16995-E3D5-E34E-3DB6-5E8F5E94DD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FEC3AC-01B9-F59B-AA5A-F9A91B40A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28" y="1745865"/>
            <a:ext cx="6626449" cy="397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721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In this module we discussed</a:t>
            </a:r>
          </a:p>
          <a:p>
            <a:pPr lvl="1"/>
            <a:r>
              <a:rPr lang="en-US" dirty="0"/>
              <a:t>PHP Basics</a:t>
            </a:r>
          </a:p>
          <a:p>
            <a:pPr lvl="1"/>
            <a:r>
              <a:rPr lang="en-US" dirty="0"/>
              <a:t>Object Oriented Programming</a:t>
            </a:r>
          </a:p>
          <a:p>
            <a:pPr lvl="1"/>
            <a:r>
              <a:rPr lang="en-US" dirty="0"/>
              <a:t>Collections</a:t>
            </a:r>
          </a:p>
          <a:p>
            <a:pPr lvl="1"/>
            <a:r>
              <a:rPr lang="en-US" dirty="0"/>
              <a:t>File Handling</a:t>
            </a:r>
          </a:p>
          <a:p>
            <a:pPr lvl="1"/>
            <a:r>
              <a:rPr lang="en-US" dirty="0"/>
              <a:t>Lambda Expressions</a:t>
            </a:r>
          </a:p>
          <a:p>
            <a:pPr lvl="1"/>
            <a:r>
              <a:rPr lang="en-US" dirty="0"/>
              <a:t>Data Structures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1"/>
</p:tagLst>
</file>

<file path=ppt/theme/theme1.xml><?xml version="1.0" encoding="utf-8"?>
<a:theme xmlns:a="http://schemas.openxmlformats.org/drawingml/2006/main" name="Pencils_02_2012">
  <a:themeElements>
    <a:clrScheme name="Custom 2">
      <a:dk1>
        <a:srgbClr val="000000"/>
      </a:dk1>
      <a:lt1>
        <a:sysClr val="window" lastClr="FFFFFF"/>
      </a:lt1>
      <a:dk2>
        <a:srgbClr val="002266"/>
      </a:dk2>
      <a:lt2>
        <a:srgbClr val="BBBB00"/>
      </a:lt2>
      <a:accent1>
        <a:srgbClr val="00BBEE"/>
      </a:accent1>
      <a:accent2>
        <a:srgbClr val="FF9900"/>
      </a:accent2>
      <a:accent3>
        <a:srgbClr val="BBBB00"/>
      </a:accent3>
      <a:accent4>
        <a:srgbClr val="002266"/>
      </a:accent4>
      <a:accent5>
        <a:srgbClr val="DD4411"/>
      </a:accent5>
      <a:accent6>
        <a:srgbClr val="E1DD00"/>
      </a:accent6>
      <a:hlink>
        <a:srgbClr val="FF9900"/>
      </a:hlink>
      <a:folHlink>
        <a:srgbClr val="002266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04DE32136F4D4F8B91DE44C434FF89" ma:contentTypeVersion="0" ma:contentTypeDescription="Create a new document." ma:contentTypeScope="" ma:versionID="51781ce6f9edcc76a54a87506d8d88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14F291-B47C-48A1-B199-EBD0A7B4E780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9A6220E-5020-4ACE-A33D-0A412E4F47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F65D84-E0F8-41F8-8AB1-093C0ADE73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5447</TotalTime>
  <Words>4006</Words>
  <Application>Microsoft Office PowerPoint</Application>
  <PresentationFormat>On-screen Show (4:3)</PresentationFormat>
  <Paragraphs>505</Paragraphs>
  <Slides>96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3" baseType="lpstr">
      <vt:lpstr>Arial</vt:lpstr>
      <vt:lpstr>Calibri</vt:lpstr>
      <vt:lpstr>Garamond</vt:lpstr>
      <vt:lpstr>inter-regular</vt:lpstr>
      <vt:lpstr>times new roman</vt:lpstr>
      <vt:lpstr>Wingdings</vt:lpstr>
      <vt:lpstr>Pencils_02_2012</vt:lpstr>
      <vt:lpstr>PowerPoint Presentation</vt:lpstr>
      <vt:lpstr>Goals</vt:lpstr>
      <vt:lpstr>Programming Basics</vt:lpstr>
      <vt:lpstr>Programming Basics</vt:lpstr>
      <vt:lpstr>Programming Basics</vt:lpstr>
      <vt:lpstr>Programming Basics</vt:lpstr>
      <vt:lpstr>History of PHP</vt:lpstr>
      <vt:lpstr>PHP Programming Paradigms</vt:lpstr>
      <vt:lpstr>Features of PHP</vt:lpstr>
      <vt:lpstr>Database Support</vt:lpstr>
      <vt:lpstr>Differences From Java</vt:lpstr>
      <vt:lpstr>What is PHP Good For?</vt:lpstr>
      <vt:lpstr>Processing a PHP Page</vt:lpstr>
      <vt:lpstr>How works PHP internally?</vt:lpstr>
      <vt:lpstr>How works PHP internally?</vt:lpstr>
      <vt:lpstr>How works PHP internally?</vt:lpstr>
      <vt:lpstr>Garbage Collector</vt:lpstr>
      <vt:lpstr>Garbage Collector</vt:lpstr>
      <vt:lpstr>PHP Versions</vt:lpstr>
      <vt:lpstr>PHP Versions</vt:lpstr>
      <vt:lpstr>PHP Versions</vt:lpstr>
      <vt:lpstr>PHP Features</vt:lpstr>
      <vt:lpstr>Getting Started</vt:lpstr>
      <vt:lpstr>Getting Started</vt:lpstr>
      <vt:lpstr>Getting Started</vt:lpstr>
      <vt:lpstr>Getting Started</vt:lpstr>
      <vt:lpstr>Basic PHP Syntax</vt:lpstr>
      <vt:lpstr>Basic PHP Syntax</vt:lpstr>
      <vt:lpstr>Basic PHP Syntax</vt:lpstr>
      <vt:lpstr>Basic PHP Comments</vt:lpstr>
      <vt:lpstr>PHP echo and print Statements</vt:lpstr>
      <vt:lpstr>PHP echo and print Statements</vt:lpstr>
      <vt:lpstr>PHP Variables</vt:lpstr>
      <vt:lpstr>PHP Variables</vt:lpstr>
      <vt:lpstr>PHP Variables</vt:lpstr>
      <vt:lpstr>PHP Variables</vt:lpstr>
      <vt:lpstr>PHP Variables Scope</vt:lpstr>
      <vt:lpstr>PHP $ and $$ Variables</vt:lpstr>
      <vt:lpstr>PHP $ and $$ Variables</vt:lpstr>
      <vt:lpstr>PHP Constants</vt:lpstr>
      <vt:lpstr>PHP constant vs variable</vt:lpstr>
      <vt:lpstr>Magic Constants</vt:lpstr>
      <vt:lpstr>Magic Constants</vt:lpstr>
      <vt:lpstr>PHP Data Types</vt:lpstr>
      <vt:lpstr>PHP Data Types: Scalar Types</vt:lpstr>
      <vt:lpstr>PHP Data Types: Compound Types</vt:lpstr>
      <vt:lpstr>PHP Operators</vt:lpstr>
      <vt:lpstr>Arithmetic Operators</vt:lpstr>
      <vt:lpstr>Assignment Operators</vt:lpstr>
      <vt:lpstr>Bitwise Operators</vt:lpstr>
      <vt:lpstr>Comparison Operators</vt:lpstr>
      <vt:lpstr>Incremental and Decremental Operators</vt:lpstr>
      <vt:lpstr>Logical Operators</vt:lpstr>
      <vt:lpstr>String Operators</vt:lpstr>
      <vt:lpstr>Array Operators</vt:lpstr>
      <vt:lpstr>Type Operators</vt:lpstr>
      <vt:lpstr>Execution Operators</vt:lpstr>
      <vt:lpstr>Error Control Operators</vt:lpstr>
      <vt:lpstr>PHP Variables Scope - Global</vt:lpstr>
      <vt:lpstr>PHP Variables Scope - Global</vt:lpstr>
      <vt:lpstr>PHP Variables Scope - Local</vt:lpstr>
      <vt:lpstr>PHP Variables Scope - Static</vt:lpstr>
      <vt:lpstr>Statements - Control</vt:lpstr>
      <vt:lpstr>Arrays</vt:lpstr>
      <vt:lpstr>Arrays</vt:lpstr>
      <vt:lpstr>Arrays</vt:lpstr>
      <vt:lpstr>Date and Time</vt:lpstr>
      <vt:lpstr>Date and Time</vt:lpstr>
      <vt:lpstr>Date and Time</vt:lpstr>
      <vt:lpstr>Date and Time</vt:lpstr>
      <vt:lpstr>Date and Time</vt:lpstr>
      <vt:lpstr>Date and Time</vt:lpstr>
      <vt:lpstr>Date and Time</vt:lpstr>
      <vt:lpstr>Functions</vt:lpstr>
      <vt:lpstr>Functions</vt:lpstr>
      <vt:lpstr>OOPS</vt:lpstr>
      <vt:lpstr>OOPS</vt:lpstr>
      <vt:lpstr>OOPS</vt:lpstr>
      <vt:lpstr>OOPS</vt:lpstr>
      <vt:lpstr>OOPS</vt:lpstr>
      <vt:lpstr>OOPS</vt:lpstr>
      <vt:lpstr>Constructor</vt:lpstr>
      <vt:lpstr>Constructor</vt:lpstr>
      <vt:lpstr>Destructor</vt:lpstr>
      <vt:lpstr>Destructor</vt:lpstr>
      <vt:lpstr>Access Modifiers</vt:lpstr>
      <vt:lpstr>Chaining class methods</vt:lpstr>
      <vt:lpstr>Inheritance</vt:lpstr>
      <vt:lpstr>Multiple Inheritance</vt:lpstr>
      <vt:lpstr>Trait</vt:lpstr>
      <vt:lpstr>Abstract Class</vt:lpstr>
      <vt:lpstr>Interfaces</vt:lpstr>
      <vt:lpstr>Polymorphism</vt:lpstr>
      <vt:lpstr>Polymorphism</vt:lpstr>
      <vt:lpstr>PowerPoint Presentation</vt:lpstr>
      <vt:lpstr>Module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Parameswari Ettiappan</dc:creator>
  <cp:lastModifiedBy>parameswari bala</cp:lastModifiedBy>
  <cp:revision>611</cp:revision>
  <dcterms:created xsi:type="dcterms:W3CDTF">2021-01-20T16:30:40Z</dcterms:created>
  <dcterms:modified xsi:type="dcterms:W3CDTF">2023-11-04T04:26:14Z</dcterms:modified>
</cp:coreProperties>
</file>