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37"/>
  </p:notesMasterIdLst>
  <p:sldIdLst>
    <p:sldId id="256" r:id="rId7"/>
    <p:sldId id="277" r:id="rId8"/>
    <p:sldId id="275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310" r:id="rId17"/>
    <p:sldId id="296" r:id="rId18"/>
    <p:sldId id="297" r:id="rId19"/>
    <p:sldId id="309" r:id="rId20"/>
    <p:sldId id="298" r:id="rId21"/>
    <p:sldId id="299" r:id="rId22"/>
    <p:sldId id="300" r:id="rId23"/>
    <p:sldId id="295" r:id="rId24"/>
    <p:sldId id="291" r:id="rId25"/>
    <p:sldId id="292" r:id="rId26"/>
    <p:sldId id="301" r:id="rId27"/>
    <p:sldId id="294" r:id="rId28"/>
    <p:sldId id="293" r:id="rId29"/>
    <p:sldId id="304" r:id="rId30"/>
    <p:sldId id="305" r:id="rId31"/>
    <p:sldId id="306" r:id="rId32"/>
    <p:sldId id="307" r:id="rId33"/>
    <p:sldId id="308" r:id="rId34"/>
    <p:sldId id="303" r:id="rId35"/>
    <p:sldId id="272" r:id="rId3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accent2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accent2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accent2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accent2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accent2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accent2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accent2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accent2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accent2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DD5"/>
    <a:srgbClr val="6F6F6F"/>
    <a:srgbClr val="A1A1A1"/>
    <a:srgbClr val="666666"/>
    <a:srgbClr val="BBBBBB"/>
    <a:srgbClr val="D2D2D2"/>
    <a:srgbClr val="F0F0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300" y="-18"/>
      </p:cViewPr>
      <p:guideLst>
        <p:guide orient="horz" pos="126"/>
        <p:guide orient="horz" pos="205"/>
        <p:guide orient="horz" pos="461"/>
        <p:guide orient="horz" pos="627"/>
        <p:guide orient="horz" pos="990"/>
        <p:guide orient="horz" pos="3790"/>
        <p:guide orient="horz" pos="4195"/>
        <p:guide orient="horz" pos="1242"/>
        <p:guide pos="134"/>
        <p:guide pos="5625"/>
        <p:guide pos="2986"/>
        <p:guide pos="27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90991C4-A551-4F0C-94AF-0FAE3B587E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752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FDBA9A5-C84A-4A99-A1D1-98FF5E8FAA6C}" type="slidenum">
              <a:rPr lang="de-DE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de-DE" sz="12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991C4-A551-4F0C-94AF-0FAE3B587ED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5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omTom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3038" y="269875"/>
            <a:ext cx="6858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/>
          <p:cNvSpPr>
            <a:spLocks noChangeArrowheads="1"/>
          </p:cNvSpPr>
          <p:nvPr userDrawn="1"/>
        </p:nvSpPr>
        <p:spPr bwMode="gray">
          <a:xfrm>
            <a:off x="922338" y="200025"/>
            <a:ext cx="8007350" cy="3908425"/>
          </a:xfrm>
          <a:prstGeom prst="roundRect">
            <a:avLst>
              <a:gd name="adj" fmla="val 325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Change the title picture in the master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2338" y="4187825"/>
            <a:ext cx="8007350" cy="80486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GB" noProof="0" smtClean="0"/>
              <a:t>Click to edit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2338" y="4992688"/>
            <a:ext cx="8007350" cy="646112"/>
          </a:xfrm>
        </p:spPr>
        <p:txBody>
          <a:bodyPr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smtClean="0"/>
              <a:t>Click to edit subheadline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5363" y="6207125"/>
            <a:ext cx="141446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E631-785F-4CFC-B03F-D1652661BDB0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88913" y="6223000"/>
            <a:ext cx="6477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FB0C6-C6EF-4427-AC71-6DB109EC8C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0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4635-299B-4D88-9340-BCBA849B892E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D436A-731F-4258-AB74-E1F4D45211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10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368300"/>
            <a:ext cx="2178050" cy="565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725" y="368300"/>
            <a:ext cx="6386513" cy="565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0CE5F-D6AC-4A8B-886F-6CF27CC43748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66B6F-0B3C-43BE-A323-15A5C0A5985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7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DBB1-C98F-4936-8892-07B349DC5B42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3DD1A-8A47-4EEE-BADD-DF07D97702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38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2C730-DE54-409A-8876-777D59851AE7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9460-4C0C-45F8-8C69-AD0F55CE2B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41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568450"/>
            <a:ext cx="4281488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68450"/>
            <a:ext cx="4283075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8049E-3A66-4810-8C0F-623F4281DB59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2B10-DC4A-4EB4-9E76-9627DEA9A8D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55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212E1-8FE7-45F0-B69F-AFE81E8834F6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7A21F-02B4-42B3-AAE4-C7A008C3DD6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78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E18C3-C7D8-4A18-ADE9-90DE2EDE5D8E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B6AB9-5BC5-4B0E-8A15-A1EC24F8DD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11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50AB-C93B-427F-B0AF-C4DB0E06AB2F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721C0-7F45-40A0-B576-292FD0EA7F3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44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D678F-0B13-4AEC-9999-0C34A7ED5C9A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9AA10-9271-415F-AC7D-C46E82B768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43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1FE7-2B98-4B43-8E89-E74E592F92FA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5C7A-873D-4743-903A-3EA9C1D290E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9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12725" y="368300"/>
            <a:ext cx="8716963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12725" y="1568450"/>
            <a:ext cx="8716963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Subheadline or first text level</a:t>
            </a:r>
          </a:p>
          <a:p>
            <a:pPr lvl="1"/>
            <a:r>
              <a:rPr lang="en-GB" smtClean="0"/>
              <a:t>Second text level</a:t>
            </a:r>
          </a:p>
          <a:p>
            <a:pPr lvl="2"/>
            <a:r>
              <a:rPr lang="en-GB" smtClean="0"/>
              <a:t>Third text level</a:t>
            </a:r>
          </a:p>
          <a:p>
            <a:pPr lvl="3"/>
            <a:r>
              <a:rPr lang="en-GB" smtClean="0"/>
              <a:t>Fourth text level</a:t>
            </a:r>
          </a:p>
          <a:p>
            <a:pPr lvl="4"/>
            <a:r>
              <a:rPr lang="en-GB" smtClean="0"/>
              <a:t>Fifth text level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95363" y="6207125"/>
            <a:ext cx="1416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D201D93-CC9A-462D-A188-6635279C2648}" type="datetime4">
              <a:rPr lang="en-GB" smtClean="0"/>
              <a:t>30 November 2012</a:t>
            </a:fld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8125" y="62071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88913" y="6223000"/>
            <a:ext cx="6492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80DFF22-170B-4A3B-AE8D-46B20AD4AAD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7" descr="TomTom logo klei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11975" y="6369050"/>
            <a:ext cx="2041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defRPr sz="1600">
          <a:solidFill>
            <a:schemeClr val="accent2"/>
          </a:solidFill>
          <a:latin typeface="+mn-lt"/>
          <a:ea typeface="+mn-ea"/>
          <a:cs typeface="+mn-cs"/>
        </a:defRPr>
      </a:lvl1pPr>
      <a:lvl2pPr marL="266700" indent="-265113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accent2"/>
          </a:solidFill>
          <a:latin typeface="+mn-lt"/>
          <a:cs typeface="+mn-cs"/>
        </a:defRPr>
      </a:lvl2pPr>
      <a:lvl3pPr marL="525463" indent="-257175" algn="l" rtl="0" eaLnBrk="0" fontAlgn="base" hangingPunct="0">
        <a:spcBef>
          <a:spcPct val="40000"/>
        </a:spcBef>
        <a:spcAft>
          <a:spcPct val="0"/>
        </a:spcAft>
        <a:buChar char="•"/>
        <a:defRPr sz="1400">
          <a:solidFill>
            <a:schemeClr val="accent2"/>
          </a:solidFill>
          <a:latin typeface="+mn-lt"/>
          <a:cs typeface="+mn-cs"/>
        </a:defRPr>
      </a:lvl3pPr>
      <a:lvl4pPr marL="800100" indent="-273050" algn="l" rtl="0" eaLnBrk="0" fontAlgn="base" hangingPunct="0">
        <a:spcBef>
          <a:spcPct val="40000"/>
        </a:spcBef>
        <a:spcAft>
          <a:spcPct val="0"/>
        </a:spcAft>
        <a:buChar char="•"/>
        <a:defRPr sz="1400">
          <a:solidFill>
            <a:schemeClr val="accent2"/>
          </a:solidFill>
          <a:latin typeface="+mn-lt"/>
          <a:cs typeface="+mn-cs"/>
        </a:defRPr>
      </a:lvl4pPr>
      <a:lvl5pPr marL="1076325" indent="-257175" algn="l" rtl="0" eaLnBrk="0" fontAlgn="base" hangingPunct="0">
        <a:spcBef>
          <a:spcPct val="40000"/>
        </a:spcBef>
        <a:spcAft>
          <a:spcPct val="0"/>
        </a:spcAft>
        <a:buChar char="•"/>
        <a:defRPr sz="1200">
          <a:solidFill>
            <a:schemeClr val="accent2"/>
          </a:solidFill>
          <a:latin typeface="+mn-lt"/>
          <a:cs typeface="+mn-cs"/>
        </a:defRPr>
      </a:lvl5pPr>
      <a:lvl6pPr marL="1533525" indent="-257175" algn="l" rtl="0" fontAlgn="base">
        <a:spcBef>
          <a:spcPct val="40000"/>
        </a:spcBef>
        <a:spcAft>
          <a:spcPct val="0"/>
        </a:spcAft>
        <a:buChar char="•"/>
        <a:defRPr sz="1200">
          <a:solidFill>
            <a:schemeClr val="accent2"/>
          </a:solidFill>
          <a:latin typeface="+mn-lt"/>
          <a:cs typeface="+mn-cs"/>
        </a:defRPr>
      </a:lvl6pPr>
      <a:lvl7pPr marL="1990725" indent="-257175" algn="l" rtl="0" fontAlgn="base">
        <a:spcBef>
          <a:spcPct val="40000"/>
        </a:spcBef>
        <a:spcAft>
          <a:spcPct val="0"/>
        </a:spcAft>
        <a:buChar char="•"/>
        <a:defRPr sz="1200">
          <a:solidFill>
            <a:schemeClr val="accent2"/>
          </a:solidFill>
          <a:latin typeface="+mn-lt"/>
          <a:cs typeface="+mn-cs"/>
        </a:defRPr>
      </a:lvl7pPr>
      <a:lvl8pPr marL="2447925" indent="-257175" algn="l" rtl="0" fontAlgn="base">
        <a:spcBef>
          <a:spcPct val="40000"/>
        </a:spcBef>
        <a:spcAft>
          <a:spcPct val="0"/>
        </a:spcAft>
        <a:buChar char="•"/>
        <a:defRPr sz="1200">
          <a:solidFill>
            <a:schemeClr val="accent2"/>
          </a:solidFill>
          <a:latin typeface="+mn-lt"/>
          <a:cs typeface="+mn-cs"/>
        </a:defRPr>
      </a:lvl8pPr>
      <a:lvl9pPr marL="2905125" indent="-257175" algn="l" rtl="0" fontAlgn="base">
        <a:spcBef>
          <a:spcPct val="40000"/>
        </a:spcBef>
        <a:spcAft>
          <a:spcPct val="0"/>
        </a:spcAft>
        <a:buChar char="•"/>
        <a:defRPr sz="1200"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boss.org/drools/release/5.4.0.Final/org.drools.updatesite/" TargetMode="External"/><Relationship Id="rId2" Type="http://schemas.openxmlformats.org/officeDocument/2006/relationships/hyperlink" Target="http://download.eclipse.org/tools/gef/updates/rele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thico.com/" TargetMode="External"/><Relationship Id="rId2" Type="http://schemas.openxmlformats.org/officeDocument/2006/relationships/hyperlink" Target="http://www.jboss.org/dr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ules-users@lists.jboss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jboss.org/drools/drools-guvnor.html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hyperlink" Target="http://www.jboss.org/drools/drools-expe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boss.org/drools/drools-planner.html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://www.jboss.org/drools/drools-fusion.htm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jboss.org/jbpm" TargetMode="Externa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Rules Engine :Drools 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GB" dirty="0" smtClean="0"/>
              <a:t>Rule Engine Concepts and Drools </a:t>
            </a:r>
            <a:r>
              <a:rPr lang="en-GB" dirty="0" smtClean="0"/>
              <a:t>Expert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4" y="304799"/>
            <a:ext cx="16287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304799"/>
            <a:ext cx="2905125" cy="351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04799"/>
            <a:ext cx="2828925" cy="351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Drools </a:t>
            </a:r>
            <a:r>
              <a:rPr lang="en-US" dirty="0"/>
              <a:t>Rule </a:t>
            </a:r>
            <a:r>
              <a:rPr lang="en-US" dirty="0" smtClean="0"/>
              <a:t>Language(DRL)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82751"/>
            <a:ext cx="722947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3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language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DSL are written in natural language statements.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Domain </a:t>
            </a:r>
            <a:r>
              <a:rPr lang="en-US" dirty="0"/>
              <a:t>experts (such as business </a:t>
            </a:r>
            <a:r>
              <a:rPr lang="en-US" dirty="0" smtClean="0"/>
              <a:t>analysts) can validate and do changes as per requirements.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DSL definitions consists of transformations from DSL "sentences" to DRL </a:t>
            </a:r>
            <a:r>
              <a:rPr lang="en-US" dirty="0" smtClean="0"/>
              <a:t>constructs.</a:t>
            </a:r>
          </a:p>
          <a:p>
            <a:pPr marL="0" indent="0"/>
            <a:r>
              <a:rPr lang="en-US" dirty="0" smtClean="0"/>
              <a:t>      DRL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      DSL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     DSLR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/>
              <a:t>  </a:t>
            </a:r>
            <a:r>
              <a:rPr lang="en-US" dirty="0" smtClean="0"/>
              <a:t>    DRL &amp;  DSL mapping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98522"/>
              </p:ext>
            </p:extLst>
          </p:nvPr>
        </p:nvGraphicFramePr>
        <p:xfrm>
          <a:off x="1314445" y="3015615"/>
          <a:ext cx="6805615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615"/>
              </a:tblGrid>
              <a:tr h="350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Cheese(age &lt; 5, price == 20, type=="stilton", country=="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ch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")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27277"/>
              </p:ext>
            </p:extLst>
          </p:nvPr>
        </p:nvGraphicFramePr>
        <p:xfrm>
          <a:off x="1319210" y="3470910"/>
          <a:ext cx="6757990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7990"/>
              </a:tblGrid>
              <a:tr h="1028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[when]There is a Cheese with=Cheese()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[when]- age is less than {age}=age&lt;{age}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[when]- type is '{type}'=type=='{type}‘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[when]- country equal to '{country}'=country=='{country}'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25889"/>
              </p:ext>
            </p:extLst>
          </p:nvPr>
        </p:nvGraphicFramePr>
        <p:xfrm>
          <a:off x="1319210" y="4627562"/>
          <a:ext cx="6757990" cy="7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7990"/>
              </a:tblGrid>
              <a:tr h="765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There is a Cheese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- age is less than 42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- type is 'stilton'</a:t>
                      </a:r>
                      <a:endParaRPr lang="en-US" sz="14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14493"/>
              </p:ext>
            </p:extLst>
          </p:nvPr>
        </p:nvGraphicFramePr>
        <p:xfrm>
          <a:off x="1314445" y="5858668"/>
          <a:ext cx="6757990" cy="334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7990"/>
              </a:tblGrid>
              <a:tr h="334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[when]Something is {</a:t>
                      </a:r>
                      <a:r>
                        <a:rPr lang="en-US" sz="14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}=Something(</a:t>
                      </a:r>
                      <a:r>
                        <a:rPr lang="en-US" sz="14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=="{</a:t>
                      </a:r>
                      <a:r>
                        <a:rPr lang="en-US" sz="14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}")</a:t>
                      </a:r>
                      <a:endParaRPr lang="en-US" sz="14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0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/>
              <a:t>Domain-specific language (DSL)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44" y="1878012"/>
            <a:ext cx="55721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4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/>
              <a:t>Domain-specific language (</a:t>
            </a:r>
            <a:r>
              <a:rPr lang="en-US" dirty="0" smtClean="0"/>
              <a:t>DSLR)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73" y="1568450"/>
            <a:ext cx="6543266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5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dirty="0"/>
              <a:t>Decision tables are a "precise yet compact" (ref. Wikipedia) way of representing conditional logic, and are well suited to </a:t>
            </a:r>
            <a:r>
              <a:rPr lang="en-US" i="1" dirty="0"/>
              <a:t>business</a:t>
            </a:r>
            <a:r>
              <a:rPr lang="en-US" dirty="0"/>
              <a:t> level rules</a:t>
            </a:r>
            <a:r>
              <a:rPr lang="en-US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spreadsheet </a:t>
            </a:r>
            <a:r>
              <a:rPr lang="en-US" dirty="0"/>
              <a:t>format (XLS), and CSV.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Decision tables are not recommended for rules that do not follow a set of templates, or where there are a small number of rules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Each row in spreadsheet is </a:t>
            </a:r>
            <a:r>
              <a:rPr lang="en-US" dirty="0"/>
              <a:t>a </a:t>
            </a:r>
            <a:r>
              <a:rPr lang="en-US" dirty="0" smtClean="0"/>
              <a:t>rule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Decision tables are essentially a tool to generate DRL rules automatically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/>
              <a:t>Decision tables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568450"/>
            <a:ext cx="8716963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8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Rule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85925"/>
            <a:ext cx="68294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3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Rule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35" y="1568450"/>
            <a:ext cx="4836943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2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Rule Language :Executing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39925"/>
            <a:ext cx="69342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3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Rule </a:t>
            </a:r>
            <a:r>
              <a:rPr lang="en-US" dirty="0" smtClean="0"/>
              <a:t>Language :Executing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A Knowledge Base is what we call our collection of compiled definitions, such as rules and processes, which are compiled using the </a:t>
            </a:r>
            <a:r>
              <a:rPr lang="en-US" dirty="0" smtClean="0"/>
              <a:t>KnowledgeBuilder.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First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</a:rPr>
              <a:t>we will create Knowledge Builder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Add DRL file to Knowledge Builder , it parses and compiles DRL files</a:t>
            </a:r>
            <a:br>
              <a:rPr lang="en-US" dirty="0" smtClean="0">
                <a:latin typeface="Calibri" pitchFamily="34" charset="0"/>
              </a:rPr>
            </a:b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If there are no errors, we can add the resulting packages to our Knowledge Base</a:t>
            </a:r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539752" y="2833688"/>
            <a:ext cx="8308974" cy="431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66700" indent="-265113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600">
                <a:solidFill>
                  <a:schemeClr val="accent2"/>
                </a:solidFill>
                <a:latin typeface="+mn-lt"/>
                <a:cs typeface="+mn-cs"/>
              </a:defRPr>
            </a:lvl2pPr>
            <a:lvl3pPr marL="5254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3pPr>
            <a:lvl4pPr marL="800100" indent="-27305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4pPr>
            <a:lvl5pPr marL="1076325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5pPr>
            <a:lvl6pPr marL="15335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6pPr>
            <a:lvl7pPr marL="19907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7pPr>
            <a:lvl8pPr marL="24479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8pPr>
            <a:lvl9pPr marL="29051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2"/>
              </a:buClr>
              <a:defRPr/>
            </a:pPr>
            <a:r>
              <a:rPr lang="ru-RU" sz="1400" i="1" dirty="0" smtClean="0"/>
              <a:t>KnowledgeBuilder knowledgeBuilder =</a:t>
            </a:r>
            <a:r>
              <a:rPr lang="en-US" sz="1400" i="1" dirty="0" smtClean="0"/>
              <a:t> </a:t>
            </a:r>
            <a:r>
              <a:rPr lang="ru-RU" sz="1400" i="1" dirty="0" smtClean="0"/>
              <a:t>KnowledgeBuilderFactory.newKnowledgeBuilder();</a:t>
            </a:r>
            <a:endParaRPr lang="en-US" sz="1400" i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490541" y="4940300"/>
            <a:ext cx="8308974" cy="9080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66700" indent="-265113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600">
                <a:solidFill>
                  <a:schemeClr val="accent2"/>
                </a:solidFill>
                <a:latin typeface="+mn-lt"/>
                <a:cs typeface="+mn-cs"/>
              </a:defRPr>
            </a:lvl2pPr>
            <a:lvl3pPr marL="5254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3pPr>
            <a:lvl4pPr marL="800100" indent="-27305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4pPr>
            <a:lvl5pPr marL="1076325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5pPr>
            <a:lvl6pPr marL="15335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6pPr>
            <a:lvl7pPr marL="19907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7pPr>
            <a:lvl8pPr marL="24479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8pPr>
            <a:lvl9pPr marL="29051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ru-RU" sz="1400" i="1" dirty="0"/>
              <a:t>Collection pkgs = knowledgeBuilder.getKnowledgePackages(); </a:t>
            </a:r>
            <a:endParaRPr lang="en-US" sz="1400" i="1" dirty="0"/>
          </a:p>
          <a:p>
            <a:pPr eaLnBrk="1" hangingPunct="1"/>
            <a:r>
              <a:rPr lang="ru-RU" sz="1400" i="1" dirty="0"/>
              <a:t>knowledgeBase = KnowledgeBaseFactory.newKnowledgeBase(); </a:t>
            </a:r>
            <a:endParaRPr lang="en-US" sz="1400" i="1" dirty="0"/>
          </a:p>
          <a:p>
            <a:pPr eaLnBrk="1" hangingPunct="1"/>
            <a:r>
              <a:rPr lang="ru-RU" sz="1400" i="1" dirty="0"/>
              <a:t>knowledgeBase.addKnowledgePackages(pkgs);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gray">
          <a:xfrm>
            <a:off x="539752" y="3833813"/>
            <a:ext cx="8308974" cy="431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66700" indent="-265113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600">
                <a:solidFill>
                  <a:schemeClr val="accent2"/>
                </a:solidFill>
                <a:latin typeface="+mn-lt"/>
                <a:cs typeface="+mn-cs"/>
              </a:defRPr>
            </a:lvl2pPr>
            <a:lvl3pPr marL="5254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3pPr>
            <a:lvl4pPr marL="800100" indent="-27305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4pPr>
            <a:lvl5pPr marL="1076325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5pPr>
            <a:lvl6pPr marL="15335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6pPr>
            <a:lvl7pPr marL="19907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7pPr>
            <a:lvl8pPr marL="24479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8pPr>
            <a:lvl9pPr marL="29051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ru-RU" sz="1400" i="1" dirty="0"/>
              <a:t>knowledgeBuilder.add(</a:t>
            </a:r>
            <a:r>
              <a:rPr lang="en-US" sz="1400" i="1" dirty="0"/>
              <a:t>drlFileAsResource</a:t>
            </a:r>
            <a:r>
              <a:rPr lang="ru-RU" sz="1400" i="1" dirty="0"/>
              <a:t>,</a:t>
            </a:r>
            <a:r>
              <a:rPr lang="en-US" sz="1400" i="1" dirty="0"/>
              <a:t> </a:t>
            </a:r>
            <a:r>
              <a:rPr lang="ru-RU" sz="1400" i="1" dirty="0"/>
              <a:t>ResourceType.DRL); </a:t>
            </a:r>
          </a:p>
        </p:txBody>
      </p:sp>
    </p:spTree>
    <p:extLst>
      <p:ext uri="{BB962C8B-B14F-4D97-AF65-F5344CB8AC3E}">
        <p14:creationId xmlns:p14="http://schemas.microsoft.com/office/powerpoint/2010/main" val="23024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Rule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Rule engine introduction &amp; Working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Why use a Rule Engine</a:t>
            </a:r>
            <a:r>
              <a:rPr lang="en-US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ReteOO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Introduction to Drools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Drools Expert </a:t>
            </a:r>
            <a:r>
              <a:rPr lang="en-US" dirty="0" smtClean="0"/>
              <a:t>&amp; Drools Rule Formats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Drools Rule Language Details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Drools Eclipse IDE &amp; 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Drools Guvnor Overview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Drools Flow </a:t>
            </a:r>
            <a:r>
              <a:rPr lang="en-US" dirty="0"/>
              <a:t>Overview</a:t>
            </a:r>
            <a:endParaRPr lang="en-US" dirty="0" smtClean="0"/>
          </a:p>
          <a:p>
            <a:pPr marL="0" indent="0"/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3819524"/>
            <a:ext cx="1812925" cy="51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0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Rule Language :Executing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KnowledgeSession provides the way of exposing objects to be </a:t>
            </a:r>
            <a:r>
              <a:rPr lang="en-US" dirty="0" smtClean="0"/>
              <a:t>ruled.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Stateless </a:t>
            </a:r>
            <a:r>
              <a:rPr lang="en-US" dirty="0"/>
              <a:t>Knowledge Session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Stateful </a:t>
            </a:r>
            <a:r>
              <a:rPr lang="en-US" dirty="0"/>
              <a:t>Knowledge </a:t>
            </a:r>
            <a:r>
              <a:rPr lang="en-US" dirty="0" smtClean="0"/>
              <a:t>Session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460375" y="2311400"/>
            <a:ext cx="8308974" cy="127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66700" indent="-265113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600">
                <a:solidFill>
                  <a:schemeClr val="accent2"/>
                </a:solidFill>
                <a:latin typeface="+mn-lt"/>
                <a:cs typeface="+mn-cs"/>
              </a:defRPr>
            </a:lvl2pPr>
            <a:lvl3pPr marL="5254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3pPr>
            <a:lvl4pPr marL="800100" indent="-27305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4pPr>
            <a:lvl5pPr marL="1076325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5pPr>
            <a:lvl6pPr marL="15335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6pPr>
            <a:lvl7pPr marL="19907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7pPr>
            <a:lvl8pPr marL="24479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8pPr>
            <a:lvl9pPr marL="29051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1400" i="1" dirty="0"/>
              <a:t>StatelessKnowledgeSession ksession = kbase.newStatelessKnowledgeSession</a:t>
            </a:r>
            <a:r>
              <a:rPr lang="en-US" sz="1400" i="1" dirty="0" smtClean="0"/>
              <a:t>();</a:t>
            </a:r>
          </a:p>
          <a:p>
            <a:pPr eaLnBrk="1" hangingPunct="1"/>
            <a:r>
              <a:rPr lang="en-US" sz="1400" i="1" dirty="0" smtClean="0"/>
              <a:t>Applicant</a:t>
            </a:r>
            <a:r>
              <a:rPr lang="en-US" sz="1400" i="1" dirty="0"/>
              <a:t> applicant = new Applicant( </a:t>
            </a:r>
            <a:r>
              <a:rPr lang="en-US" sz="1400" i="1" dirty="0" smtClean="0"/>
              <a:t>“Rajesh Kumar",</a:t>
            </a:r>
            <a:r>
              <a:rPr lang="en-US" sz="1400" i="1" dirty="0"/>
              <a:t> </a:t>
            </a:r>
            <a:r>
              <a:rPr lang="en-US" sz="1400" i="1" dirty="0" smtClean="0"/>
              <a:t>16</a:t>
            </a:r>
            <a:r>
              <a:rPr lang="en-US" sz="1400" i="1" dirty="0"/>
              <a:t> ); </a:t>
            </a:r>
          </a:p>
          <a:p>
            <a:pPr eaLnBrk="1" hangingPunct="1"/>
            <a:r>
              <a:rPr lang="en-US" sz="1400" i="1" dirty="0" smtClean="0"/>
              <a:t>ksession.execute</a:t>
            </a:r>
            <a:r>
              <a:rPr lang="en-US" sz="1400" i="1" dirty="0"/>
              <a:t>( applicant ); </a:t>
            </a:r>
            <a:endParaRPr lang="en-US" sz="1400" i="1" dirty="0" smtClean="0"/>
          </a:p>
          <a:p>
            <a:pPr eaLnBrk="1" hangingPunct="1"/>
            <a:r>
              <a:rPr lang="en-US" sz="1400" i="1" dirty="0" smtClean="0"/>
              <a:t>assertFalse( applicant.isValid() ); </a:t>
            </a:r>
            <a:endParaRPr lang="ru-RU" sz="14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gray">
          <a:xfrm>
            <a:off x="460375" y="4368800"/>
            <a:ext cx="8308974" cy="127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66700" indent="-265113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600">
                <a:solidFill>
                  <a:schemeClr val="accent2"/>
                </a:solidFill>
                <a:latin typeface="+mn-lt"/>
                <a:cs typeface="+mn-cs"/>
              </a:defRPr>
            </a:lvl2pPr>
            <a:lvl3pPr marL="5254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3pPr>
            <a:lvl4pPr marL="800100" indent="-27305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400">
                <a:solidFill>
                  <a:schemeClr val="accent2"/>
                </a:solidFill>
                <a:latin typeface="+mn-lt"/>
                <a:cs typeface="+mn-cs"/>
              </a:defRPr>
            </a:lvl4pPr>
            <a:lvl5pPr marL="1076325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5pPr>
            <a:lvl6pPr marL="15335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6pPr>
            <a:lvl7pPr marL="19907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7pPr>
            <a:lvl8pPr marL="24479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8pPr>
            <a:lvl9pPr marL="2905125" indent="-257175" algn="l" rtl="0" fontAlgn="base">
              <a:spcBef>
                <a:spcPct val="40000"/>
              </a:spcBef>
              <a:spcAft>
                <a:spcPct val="0"/>
              </a:spcAft>
              <a:buChar char="•"/>
              <a:defRPr sz="1200"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1400" i="1" dirty="0"/>
              <a:t>StatelessKnowledgeSession ksession = kbase.newStatelessKnowledgeSession</a:t>
            </a:r>
            <a:r>
              <a:rPr lang="en-US" sz="1400" i="1" dirty="0" smtClean="0"/>
              <a:t>();</a:t>
            </a:r>
          </a:p>
          <a:p>
            <a:pPr eaLnBrk="1" hangingPunct="1"/>
            <a:r>
              <a:rPr lang="en-US" sz="1400" i="1" dirty="0" smtClean="0"/>
              <a:t>Applicant</a:t>
            </a:r>
            <a:r>
              <a:rPr lang="en-US" sz="1400" i="1" dirty="0"/>
              <a:t> applicant = new Applicant( </a:t>
            </a:r>
            <a:r>
              <a:rPr lang="en-US" sz="1400" i="1" dirty="0" smtClean="0"/>
              <a:t>“Rajesh Kumar",</a:t>
            </a:r>
            <a:r>
              <a:rPr lang="en-US" sz="1400" i="1" dirty="0"/>
              <a:t> </a:t>
            </a:r>
            <a:r>
              <a:rPr lang="en-US" sz="1400" i="1" dirty="0" smtClean="0"/>
              <a:t>16</a:t>
            </a:r>
            <a:r>
              <a:rPr lang="en-US" sz="1400" i="1" dirty="0"/>
              <a:t> ); </a:t>
            </a:r>
            <a:endParaRPr lang="en-US" sz="1400" i="1" dirty="0" smtClean="0"/>
          </a:p>
          <a:p>
            <a:pPr eaLnBrk="1" hangingPunct="1"/>
            <a:r>
              <a:rPr lang="ru-RU" sz="1400" i="1" dirty="0"/>
              <a:t>knowledgeSession.insert(</a:t>
            </a:r>
            <a:r>
              <a:rPr lang="en-US" sz="1400" i="1" dirty="0"/>
              <a:t>applicant</a:t>
            </a:r>
            <a:r>
              <a:rPr lang="ru-RU" sz="1400" i="1" dirty="0"/>
              <a:t>); </a:t>
            </a:r>
            <a:endParaRPr lang="en-US" sz="1400" i="1" dirty="0"/>
          </a:p>
          <a:p>
            <a:pPr eaLnBrk="1" hangingPunct="1"/>
            <a:r>
              <a:rPr lang="ru-RU" sz="1400" i="1" dirty="0"/>
              <a:t>knowledgeSession</a:t>
            </a:r>
            <a:r>
              <a:rPr lang="en-US" sz="1400" i="1" dirty="0"/>
              <a:t>.fireAllRules();</a:t>
            </a:r>
          </a:p>
          <a:p>
            <a:pPr eaLnBrk="1" hangingPunct="1"/>
            <a:endParaRPr lang="en-US" sz="1400" i="1" dirty="0">
              <a:latin typeface="Calibri" pitchFamily="34" charset="0"/>
            </a:endParaRPr>
          </a:p>
          <a:p>
            <a:pPr eaLnBrk="1" hangingPunct="1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34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Rule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defRPr/>
            </a:pPr>
            <a:r>
              <a:rPr lang="en-US" sz="2000" dirty="0"/>
              <a:t>Knowledge base can </a:t>
            </a:r>
            <a:r>
              <a:rPr lang="en-US" sz="2000" dirty="0"/>
              <a:t>be updated inside rule’s body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insert()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sz="1600" dirty="0">
                <a:ea typeface="+mn-ea"/>
              </a:rPr>
              <a:t>Inserted object will be used by rules engines inside current </a:t>
            </a:r>
            <a:r>
              <a:rPr lang="en-US" sz="1600" dirty="0" smtClean="0">
                <a:ea typeface="+mn-ea"/>
              </a:rPr>
              <a:t>session</a:t>
            </a:r>
            <a:endParaRPr lang="en-US" sz="1600" dirty="0">
              <a:ea typeface="+mn-ea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update()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sz="1600" dirty="0">
                <a:ea typeface="+mn-ea"/>
              </a:rPr>
              <a:t>Updates existing in working memory object for the rest of </a:t>
            </a:r>
            <a:r>
              <a:rPr lang="en-US" sz="1600" dirty="0" smtClean="0">
                <a:ea typeface="+mn-ea"/>
              </a:rPr>
              <a:t>rules</a:t>
            </a:r>
            <a:endParaRPr lang="en-US" sz="1600" dirty="0">
              <a:ea typeface="+mn-ea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delete()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sz="1600" dirty="0">
                <a:ea typeface="+mn-ea"/>
              </a:rPr>
              <a:t>Removed object will not be ruled on current execution</a:t>
            </a:r>
            <a:endParaRPr lang="ru-RU" sz="1600" dirty="0">
              <a:ea typeface="+mn-ea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0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Eclipse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Eclipse based IDE provides </a:t>
            </a:r>
            <a:r>
              <a:rPr lang="en-US" dirty="0" smtClean="0"/>
              <a:t>users </a:t>
            </a:r>
            <a:r>
              <a:rPr lang="en-US" dirty="0"/>
              <a:t>with an environment to edit and test rules in various formats, and integrate it deeply with their </a:t>
            </a:r>
            <a:r>
              <a:rPr lang="en-US" dirty="0" smtClean="0"/>
              <a:t>applications.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Required plugins </a:t>
            </a:r>
          </a:p>
          <a:p>
            <a:pPr marL="742950" lvl="3" indent="-285750">
              <a:buFont typeface="Wingdings" pitchFamily="2" charset="2"/>
              <a:buChar char="§"/>
            </a:pPr>
            <a:r>
              <a:rPr lang="en-US" dirty="0" smtClean="0"/>
              <a:t>GEF plugin , GEF </a:t>
            </a:r>
            <a:r>
              <a:rPr lang="en-US" dirty="0"/>
              <a:t>is the Eclipse Graphical Editing </a:t>
            </a:r>
            <a:r>
              <a:rPr lang="en-US" dirty="0" smtClean="0"/>
              <a:t>Framework.</a:t>
            </a:r>
            <a:endParaRPr lang="en-US" dirty="0"/>
          </a:p>
          <a:p>
            <a:r>
              <a:rPr lang="en-US" dirty="0" smtClean="0"/>
              <a:t>          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://download.eclipse.org/tools/gef/updates/releases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Drools </a:t>
            </a:r>
            <a:r>
              <a:rPr lang="en-US" dirty="0"/>
              <a:t>Eclipse IDE plugin</a:t>
            </a:r>
          </a:p>
          <a:p>
            <a:r>
              <a:rPr lang="en-US" dirty="0" smtClean="0"/>
              <a:t>	     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://download.jboss.org/drools/release/5.4.0.Final/org.drools.updatesite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Defining a Drools </a:t>
            </a:r>
            <a:r>
              <a:rPr lang="en-US" dirty="0" smtClean="0"/>
              <a:t>Runtime</a:t>
            </a:r>
          </a:p>
          <a:p>
            <a:pPr marL="742950" lvl="3" indent="-285750">
              <a:buFont typeface="Wingdings" pitchFamily="2" charset="2"/>
              <a:buChar char="§"/>
            </a:pPr>
            <a:r>
              <a:rPr lang="en-US" dirty="0" smtClean="0"/>
              <a:t>Go to windows preferences</a:t>
            </a:r>
          </a:p>
          <a:p>
            <a:pPr marL="742950" lvl="3" indent="-285750">
              <a:buFont typeface="Wingdings" pitchFamily="2" charset="2"/>
              <a:buChar char="§"/>
            </a:pPr>
            <a:r>
              <a:rPr lang="en-US" dirty="0"/>
              <a:t>under the Drools category, </a:t>
            </a:r>
            <a:endParaRPr lang="en-US" dirty="0" smtClean="0"/>
          </a:p>
          <a:p>
            <a:pPr marL="457200" lvl="3" indent="0">
              <a:buNone/>
            </a:pPr>
            <a:r>
              <a:rPr lang="en-US" dirty="0"/>
              <a:t> </a:t>
            </a:r>
            <a:r>
              <a:rPr lang="en-US" dirty="0" smtClean="0"/>
              <a:t>    select </a:t>
            </a:r>
            <a:r>
              <a:rPr lang="en-US" dirty="0"/>
              <a:t>"Installed Drools </a:t>
            </a:r>
            <a:r>
              <a:rPr lang="en-US" dirty="0" smtClean="0"/>
              <a:t>runtimes“</a:t>
            </a:r>
          </a:p>
          <a:p>
            <a:pPr marL="742950" lvl="3" indent="-285750">
              <a:buFont typeface="Wingdings" pitchFamily="2" charset="2"/>
              <a:buChar char="§"/>
            </a:pPr>
            <a:r>
              <a:rPr lang="en-US" dirty="0"/>
              <a:t>use the default jar files as included </a:t>
            </a:r>
            <a:r>
              <a:rPr lang="en-US" dirty="0" smtClean="0"/>
              <a:t>in</a:t>
            </a:r>
          </a:p>
          <a:p>
            <a:pPr marL="457200" lvl="3" indent="0">
              <a:buNone/>
            </a:pPr>
            <a:r>
              <a:rPr lang="en-US" dirty="0" smtClean="0"/>
              <a:t>     </a:t>
            </a:r>
            <a:r>
              <a:rPr lang="en-US" dirty="0"/>
              <a:t>the Drools Eclipse plugin</a:t>
            </a:r>
            <a:endParaRPr lang="en-US" dirty="0" smtClean="0"/>
          </a:p>
          <a:p>
            <a:pPr marL="457200" lvl="3" indent="0">
              <a:buNone/>
            </a:pPr>
            <a:r>
              <a:rPr lang="en-US" dirty="0" smtClean="0"/>
              <a:t>     by </a:t>
            </a:r>
            <a:r>
              <a:rPr lang="en-US" dirty="0"/>
              <a:t>clicking </a:t>
            </a:r>
            <a:r>
              <a:rPr lang="en-US" dirty="0" smtClean="0"/>
              <a:t>"</a:t>
            </a:r>
            <a:r>
              <a:rPr lang="en-US" dirty="0"/>
              <a:t>Create a new Drools 5 </a:t>
            </a:r>
            <a:r>
              <a:rPr lang="en-US" dirty="0" smtClean="0"/>
              <a:t>runtime" 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3797300"/>
            <a:ext cx="3948113" cy="222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7175"/>
            <a:ext cx="8716963" cy="594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4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Guvnor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Web-based rule management, storage, editing </a:t>
            </a:r>
            <a:r>
              <a:rPr lang="en-US" sz="2000" dirty="0"/>
              <a:t>and deployment </a:t>
            </a:r>
            <a:r>
              <a:rPr lang="en-US" sz="2000" dirty="0" smtClean="0"/>
              <a:t>environment.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Rule editing</a:t>
            </a:r>
          </a:p>
          <a:p>
            <a:pPr lvl="3">
              <a:buFont typeface="Wingdings" pitchFamily="2" charset="2"/>
              <a:buChar char="§"/>
            </a:pPr>
            <a:r>
              <a:rPr lang="en-US" sz="1800" dirty="0" smtClean="0"/>
              <a:t>text</a:t>
            </a:r>
            <a:r>
              <a:rPr lang="en-US" sz="1800" dirty="0"/>
              <a:t>, guided, decision tables, etc.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Version </a:t>
            </a:r>
            <a:r>
              <a:rPr lang="en-US" sz="2000" dirty="0"/>
              <a:t>control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Categorization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Build </a:t>
            </a:r>
            <a:r>
              <a:rPr lang="en-US" sz="2000" dirty="0"/>
              <a:t>and deploy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Scenarios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8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Guvnor Rule Editing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pic>
        <p:nvPicPr>
          <p:cNvPr id="102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568449"/>
            <a:ext cx="87169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1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Guvnor Rule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568450"/>
            <a:ext cx="87979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8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Guvnor Test 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6" y="1568450"/>
            <a:ext cx="84904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9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Flow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pic>
        <p:nvPicPr>
          <p:cNvPr id="133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64" y="1568450"/>
            <a:ext cx="4582284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4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Drools Homepage</a:t>
            </a:r>
          </a:p>
          <a:p>
            <a:r>
              <a:rPr lang="en-US" dirty="0" smtClean="0"/>
              <a:t>	</a:t>
            </a:r>
            <a:r>
              <a:rPr lang="en-US" dirty="0">
                <a:hlinkClick r:id="rId2"/>
              </a:rPr>
              <a:t>http://www.jboss.org/drools/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Drools Blog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>
                <a:hlinkClick r:id="rId3"/>
              </a:rPr>
              <a:t>http://blog.athico.com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Drools </a:t>
            </a:r>
            <a:r>
              <a:rPr lang="en-US" dirty="0"/>
              <a:t>Chat</a:t>
            </a:r>
          </a:p>
          <a:p>
            <a:r>
              <a:rPr lang="en-US" dirty="0" smtClean="0"/>
              <a:t>	irc.codehaus.org </a:t>
            </a:r>
            <a:r>
              <a:rPr lang="en-US" dirty="0"/>
              <a:t>#</a:t>
            </a:r>
            <a:r>
              <a:rPr lang="en-US" dirty="0" smtClean="0"/>
              <a:t>drools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Drools </a:t>
            </a:r>
            <a:r>
              <a:rPr lang="en-US" dirty="0"/>
              <a:t>Mailing List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rules-users@lists.jboss.org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Rules Engine :Drools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2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368300"/>
            <a:ext cx="8716963" cy="611030"/>
          </a:xfrm>
        </p:spPr>
        <p:txBody>
          <a:bodyPr/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00150"/>
            <a:ext cx="8716963" cy="48260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Rule						      Bean</a:t>
            </a:r>
          </a:p>
          <a:p>
            <a:endParaRPr lang="en-US" b="1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Constraints </a:t>
            </a:r>
            <a:r>
              <a:rPr lang="en-US" dirty="0"/>
              <a:t>for </a:t>
            </a:r>
            <a:r>
              <a:rPr lang="en-US" dirty="0" smtClean="0"/>
              <a:t>above </a:t>
            </a:r>
            <a:r>
              <a:rPr lang="en-US" dirty="0"/>
              <a:t>rule</a:t>
            </a:r>
          </a:p>
          <a:p>
            <a:r>
              <a:rPr lang="en-US" dirty="0" smtClean="0"/>
              <a:t>        Object </a:t>
            </a:r>
            <a:r>
              <a:rPr lang="en-US" dirty="0"/>
              <a:t>type constraint   - Applicant Object Type.</a:t>
            </a:r>
          </a:p>
          <a:p>
            <a:r>
              <a:rPr lang="en-US" dirty="0" smtClean="0"/>
              <a:t>        Field </a:t>
            </a:r>
            <a:r>
              <a:rPr lang="en-US" dirty="0"/>
              <a:t>constraints      </a:t>
            </a:r>
            <a:r>
              <a:rPr lang="en-US" dirty="0" smtClean="0"/>
              <a:t>     - </a:t>
            </a:r>
            <a:r>
              <a:rPr lang="en-US" dirty="0"/>
              <a:t>age &lt; 18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An </a:t>
            </a:r>
            <a:r>
              <a:rPr lang="en-US" dirty="0"/>
              <a:t>object type constraint plus its zero or more field constraints is referred to as a </a:t>
            </a:r>
            <a:r>
              <a:rPr lang="en-US" b="1" dirty="0"/>
              <a:t>pattern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process of matching patterns against the inserted data is, </a:t>
            </a:r>
            <a:r>
              <a:rPr lang="en-US" dirty="0" smtClean="0"/>
              <a:t>referred </a:t>
            </a:r>
            <a:r>
              <a:rPr lang="en-US" dirty="0"/>
              <a:t>to as </a:t>
            </a:r>
            <a:r>
              <a:rPr lang="en-US" b="1" i="1" dirty="0"/>
              <a:t>pattern matching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endParaRPr lang="en-US" b="1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58900"/>
              </p:ext>
            </p:extLst>
          </p:nvPr>
        </p:nvGraphicFramePr>
        <p:xfrm>
          <a:off x="6048374" y="1527810"/>
          <a:ext cx="2881313" cy="21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13"/>
              </a:tblGrid>
              <a:tr h="2155826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 class Applicant {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private String name;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private int age;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private boolean valid;</a:t>
                      </a:r>
                    </a:p>
                    <a:p>
                      <a:endParaRPr lang="en-US" sz="1400" b="1" kern="1200" dirty="0" smtClean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//getter and setter 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 here</a:t>
                      </a:r>
                      <a:b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58948"/>
              </p:ext>
            </p:extLst>
          </p:nvPr>
        </p:nvGraphicFramePr>
        <p:xfrm>
          <a:off x="285751" y="1527810"/>
          <a:ext cx="5476874" cy="207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74"/>
              </a:tblGrid>
              <a:tr h="207962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rule</a:t>
                      </a:r>
                      <a:r>
                        <a:rPr lang="en-US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"Is of valid age"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en-US" sz="1600" b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      $a : Applicant( age &lt; 18 )   </a:t>
                      </a: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Constraints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en-US" sz="1600" b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      $a.setValid( false );              </a:t>
                      </a: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Action</a:t>
                      </a:r>
                      <a:endParaRPr lang="en-US" sz="16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gray">
          <a:xfrm>
            <a:off x="0" y="0"/>
            <a:ext cx="9144000" cy="1033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pic>
        <p:nvPicPr>
          <p:cNvPr id="23556" name="Picture 8" descr="thank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5100" y="666750"/>
            <a:ext cx="88169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9"/>
          <p:cNvSpPr txBox="1">
            <a:spLocks noChangeArrowheads="1"/>
          </p:cNvSpPr>
          <p:nvPr/>
        </p:nvSpPr>
        <p:spPr bwMode="gray">
          <a:xfrm>
            <a:off x="600075" y="1485900"/>
            <a:ext cx="51435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4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gray">
          <a:xfrm>
            <a:off x="600075" y="3446463"/>
            <a:ext cx="51435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4800" dirty="0">
                <a:solidFill>
                  <a:schemeClr val="tx1"/>
                </a:solidFill>
              </a:rPr>
              <a:t>Any questions?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6AB9-5BC5-4B0E-8A15-A1EC24F8DD6F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Engine </a:t>
            </a:r>
            <a:r>
              <a:rPr lang="en-US" dirty="0"/>
              <a:t>introduction &amp;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 engine is the computer program that delivers Knowledge Representation and Reasoning(KRR) functionality to the developer. At a high level it has three components: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Ontology (“Things” e.g java Classes/Beans )</a:t>
            </a:r>
            <a:endParaRPr lang="en-US" dirty="0"/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/>
              <a:t> Rules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01950"/>
            <a:ext cx="7429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1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Rule Engine?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000" dirty="0"/>
              <a:t>Separates application from </a:t>
            </a:r>
            <a:r>
              <a:rPr lang="en-US" sz="2000" dirty="0" smtClean="0"/>
              <a:t>dynamic logic</a:t>
            </a:r>
            <a:endParaRPr lang="en-US" sz="2000" dirty="0"/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Rules can be modified by different groups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No need to recompile or redeploy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All rules are in one </a:t>
            </a:r>
            <a:r>
              <a:rPr lang="en-US" dirty="0" smtClean="0"/>
              <a:t>place</a:t>
            </a:r>
          </a:p>
          <a:p>
            <a:pPr marL="268288" lvl="2" indent="0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ea typeface="+mn-ea"/>
              </a:rPr>
              <a:t>Declarative Programming </a:t>
            </a:r>
          </a:p>
          <a:p>
            <a:pPr marL="1587" lvl="1" indent="0">
              <a:lnSpc>
                <a:spcPct val="90000"/>
              </a:lnSpc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– Readable and Anyone can easily modify rules.</a:t>
            </a:r>
          </a:p>
          <a:p>
            <a:pPr marL="1587" lvl="1" indent="0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ea typeface="+mn-ea"/>
              </a:rPr>
              <a:t>Centralization of Knowledge</a:t>
            </a:r>
          </a:p>
          <a:p>
            <a:pPr marL="1587" lvl="1" indent="0">
              <a:lnSpc>
                <a:spcPct val="90000"/>
              </a:lnSpc>
              <a:buNone/>
              <a:defRPr/>
            </a:pPr>
            <a:r>
              <a:rPr lang="en-US" dirty="0"/>
              <a:t>    - </a:t>
            </a:r>
            <a:r>
              <a:rPr lang="en-US" dirty="0" smtClean="0"/>
              <a:t>Repository </a:t>
            </a:r>
            <a:r>
              <a:rPr lang="en-US" dirty="0"/>
              <a:t>of business </a:t>
            </a:r>
            <a:r>
              <a:rPr lang="en-US" dirty="0" smtClean="0"/>
              <a:t>policy</a:t>
            </a:r>
          </a:p>
          <a:p>
            <a:pPr marL="1587" lvl="1" indent="0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ea typeface="+mn-ea"/>
              </a:rPr>
              <a:t>Speed and Scalability</a:t>
            </a:r>
          </a:p>
          <a:p>
            <a:pPr marL="1587" lvl="1" indent="0">
              <a:lnSpc>
                <a:spcPct val="90000"/>
              </a:lnSpc>
              <a:buNone/>
              <a:defRPr/>
            </a:pPr>
            <a:r>
              <a:rPr lang="en-US" dirty="0" smtClean="0"/>
              <a:t>    </a:t>
            </a:r>
            <a:r>
              <a:rPr lang="en-US" dirty="0"/>
              <a:t>- Rete </a:t>
            </a:r>
            <a:r>
              <a:rPr lang="en-US" dirty="0" smtClean="0"/>
              <a:t>algorithm, Leaps </a:t>
            </a:r>
            <a:r>
              <a:rPr lang="en-US" dirty="0"/>
              <a:t>algorithm</a:t>
            </a:r>
            <a:endParaRPr lang="en-US" dirty="0" smtClean="0"/>
          </a:p>
          <a:p>
            <a:pPr marL="1587" lvl="1" indent="0">
              <a:lnSpc>
                <a:spcPct val="90000"/>
              </a:lnSpc>
              <a:buNone/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i="1" dirty="0"/>
              <a:t>Rete</a:t>
            </a:r>
            <a:r>
              <a:rPr lang="en-US" dirty="0"/>
              <a:t> algorithm was invented by Dr. Charles </a:t>
            </a:r>
            <a:r>
              <a:rPr lang="en-US" dirty="0" smtClean="0"/>
              <a:t>Forgy.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Rete algorithm can be broken into 2 parts: rule compilation and runtime execution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Rule base is compiled into discrimination network.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Discrimination </a:t>
            </a:r>
            <a:r>
              <a:rPr lang="en-US" dirty="0"/>
              <a:t>network is used to filter data as it propagates through the network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3540125"/>
            <a:ext cx="37433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7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 Algorithm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 smtClean="0">
                <a:solidFill>
                  <a:srgbClr val="C00000"/>
                </a:solidFill>
              </a:rPr>
              <a:t>rule</a:t>
            </a:r>
            <a:r>
              <a:rPr lang="en-US" sz="1100" dirty="0" smtClean="0"/>
              <a:t> 1</a:t>
            </a:r>
          </a:p>
          <a:p>
            <a:r>
              <a:rPr lang="en-US" sz="1100" dirty="0" smtClean="0">
                <a:solidFill>
                  <a:srgbClr val="C00000"/>
                </a:solidFill>
              </a:rPr>
              <a:t>when</a:t>
            </a:r>
            <a:endParaRPr lang="en-US" sz="1100" dirty="0">
              <a:solidFill>
                <a:srgbClr val="C00000"/>
              </a:solidFill>
            </a:endParaRPr>
          </a:p>
          <a:p>
            <a:r>
              <a:rPr lang="en-US" sz="1100" dirty="0" smtClean="0"/>
              <a:t>  </a:t>
            </a:r>
            <a:r>
              <a:rPr lang="en-US" sz="1100" dirty="0"/>
              <a:t>Cheese( $cheddar : name == "cheddar" 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  $</a:t>
            </a:r>
            <a:r>
              <a:rPr lang="en-US" sz="1100" dirty="0"/>
              <a:t>person : Person( favouriteCheese == $cheddar </a:t>
            </a:r>
            <a:r>
              <a:rPr lang="en-US" sz="1100" dirty="0" smtClean="0"/>
              <a:t>)     </a:t>
            </a:r>
            <a:r>
              <a:rPr lang="en-US" sz="1100" dirty="0" smtClean="0">
                <a:sym typeface="Wingdings" pitchFamily="2" charset="2"/>
              </a:rPr>
              <a:t> </a:t>
            </a:r>
          </a:p>
          <a:p>
            <a:r>
              <a:rPr lang="en-US" sz="1100" dirty="0" smtClean="0">
                <a:solidFill>
                  <a:srgbClr val="C00000"/>
                </a:solidFill>
              </a:rPr>
              <a:t>then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System.out.println</a:t>
            </a:r>
            <a:r>
              <a:rPr lang="en-US" sz="1100" dirty="0"/>
              <a:t>( $person.getName() + " likes cheddar" </a:t>
            </a:r>
            <a:r>
              <a:rPr lang="en-US" sz="1100" dirty="0" smtClean="0"/>
              <a:t>);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e</a:t>
            </a:r>
            <a:r>
              <a:rPr lang="en-US" sz="1100" dirty="0" smtClean="0">
                <a:solidFill>
                  <a:srgbClr val="C00000"/>
                </a:solidFill>
              </a:rPr>
              <a:t>nd</a:t>
            </a:r>
          </a:p>
          <a:p>
            <a:endParaRPr lang="en-US" sz="1100" dirty="0">
              <a:solidFill>
                <a:srgbClr val="C00000"/>
              </a:solidFill>
            </a:endParaRPr>
          </a:p>
          <a:p>
            <a:endParaRPr lang="en-US" sz="1100" dirty="0" smtClean="0">
              <a:solidFill>
                <a:srgbClr val="C00000"/>
              </a:solidFill>
            </a:endParaRPr>
          </a:p>
          <a:p>
            <a:r>
              <a:rPr lang="en-US" sz="1100" dirty="0">
                <a:solidFill>
                  <a:srgbClr val="C00000"/>
                </a:solidFill>
              </a:rPr>
              <a:t>rule</a:t>
            </a:r>
            <a:r>
              <a:rPr lang="en-US" sz="1100" dirty="0"/>
              <a:t> </a:t>
            </a:r>
            <a:r>
              <a:rPr lang="en-US" sz="1100" dirty="0" smtClean="0"/>
              <a:t>2</a:t>
            </a:r>
            <a:endParaRPr lang="en-US" sz="1100" dirty="0"/>
          </a:p>
          <a:p>
            <a:r>
              <a:rPr lang="en-US" sz="1100" dirty="0">
                <a:solidFill>
                  <a:srgbClr val="C00000"/>
                </a:solidFill>
              </a:rPr>
              <a:t>when</a:t>
            </a:r>
          </a:p>
          <a:p>
            <a:r>
              <a:rPr lang="en-US" sz="1100" dirty="0"/>
              <a:t>  Cheese( $cheddar : name == "cheddar" )</a:t>
            </a:r>
          </a:p>
          <a:p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smtClean="0"/>
              <a:t> </a:t>
            </a:r>
            <a:r>
              <a:rPr lang="en-US" sz="1100" dirty="0"/>
              <a:t>$person : Person( favouriteCheese != $cheddar )    </a:t>
            </a:r>
            <a:endParaRPr lang="en-US" sz="1100" dirty="0">
              <a:sym typeface="Wingdings" pitchFamily="2" charset="2"/>
            </a:endParaRPr>
          </a:p>
          <a:p>
            <a:r>
              <a:rPr lang="en-US" sz="1100" dirty="0">
                <a:solidFill>
                  <a:srgbClr val="C00000"/>
                </a:solidFill>
              </a:rPr>
              <a:t>then</a:t>
            </a:r>
            <a:r>
              <a:rPr lang="en-US" sz="1100" dirty="0"/>
              <a:t> </a:t>
            </a:r>
          </a:p>
          <a:p>
            <a:r>
              <a:rPr lang="en-US" sz="1100" dirty="0" smtClean="0"/>
              <a:t>   System.out.println( $person.getName() + " not likes cheddar" );</a:t>
            </a:r>
          </a:p>
          <a:p>
            <a:r>
              <a:rPr lang="en-US" sz="1100" dirty="0" smtClean="0">
                <a:solidFill>
                  <a:srgbClr val="C00000"/>
                </a:solidFill>
              </a:rPr>
              <a:t>end</a:t>
            </a:r>
          </a:p>
          <a:p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4" y="1428749"/>
            <a:ext cx="3814763" cy="469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2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Drools &amp; Drools </a:t>
            </a:r>
            <a:r>
              <a:rPr lang="en-US" dirty="0" smtClean="0"/>
              <a:t>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Drools </a:t>
            </a:r>
            <a:r>
              <a:rPr lang="en-US" dirty="0"/>
              <a:t>5 introduces the </a:t>
            </a:r>
            <a:r>
              <a:rPr lang="en-US" b="1" dirty="0"/>
              <a:t>Business Logic integration Platform</a:t>
            </a:r>
            <a:r>
              <a:rPr lang="en-US" dirty="0"/>
              <a:t> which provides </a:t>
            </a:r>
            <a:r>
              <a:rPr lang="en-US" dirty="0" smtClean="0"/>
              <a:t>a unified </a:t>
            </a:r>
            <a:r>
              <a:rPr lang="en-US" dirty="0"/>
              <a:t>and integrated platform for</a:t>
            </a:r>
            <a:r>
              <a:rPr lang="en-US" b="1" dirty="0"/>
              <a:t> Rules</a:t>
            </a:r>
            <a:r>
              <a:rPr lang="en-US" dirty="0"/>
              <a:t>, </a:t>
            </a:r>
            <a:r>
              <a:rPr lang="en-US" b="1" dirty="0"/>
              <a:t>Workflow</a:t>
            </a:r>
            <a:r>
              <a:rPr lang="en-US" dirty="0"/>
              <a:t> and </a:t>
            </a:r>
            <a:r>
              <a:rPr lang="en-US" b="1" dirty="0"/>
              <a:t>Event Processing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Drools </a:t>
            </a:r>
            <a:r>
              <a:rPr lang="en-US" dirty="0"/>
              <a:t> consist out of several projects</a:t>
            </a:r>
            <a:r>
              <a:rPr lang="en-US" dirty="0" smtClean="0"/>
              <a:t>:</a:t>
            </a:r>
          </a:p>
          <a:p>
            <a:pPr marL="819150" lvl="4" indent="0">
              <a:buNone/>
            </a:pPr>
            <a:r>
              <a:rPr lang="en-US" dirty="0" smtClean="0">
                <a:hlinkClick r:id="rId2"/>
              </a:rPr>
              <a:t>Drools Expert (rule Engine)</a:t>
            </a:r>
            <a:endParaRPr lang="en-US" dirty="0" smtClean="0"/>
          </a:p>
          <a:p>
            <a:pPr marL="819150" lvl="4" indent="0">
              <a:buNone/>
            </a:pPr>
            <a:endParaRPr lang="en-US" dirty="0"/>
          </a:p>
          <a:p>
            <a:pPr marL="819150" lvl="4" indent="0">
              <a:buNone/>
            </a:pPr>
            <a:r>
              <a:rPr lang="en-US" dirty="0" smtClean="0">
                <a:hlinkClick r:id="rId3"/>
              </a:rPr>
              <a:t>Drools Guvnor (Business Rule Manager)</a:t>
            </a:r>
            <a:endParaRPr lang="en-US" dirty="0" smtClean="0"/>
          </a:p>
          <a:p>
            <a:pPr marL="819150" lvl="4" indent="0">
              <a:buNone/>
            </a:pPr>
            <a:endParaRPr lang="en-US" dirty="0"/>
          </a:p>
          <a:p>
            <a:pPr marL="819150" lvl="4" indent="0">
              <a:buNone/>
            </a:pPr>
            <a:r>
              <a:rPr lang="en-US" dirty="0" smtClean="0">
                <a:hlinkClick r:id="rId4"/>
              </a:rPr>
              <a:t>jBPM (Process/Workflow)</a:t>
            </a:r>
            <a:endParaRPr lang="en-US" dirty="0" smtClean="0"/>
          </a:p>
          <a:p>
            <a:pPr marL="819150" lvl="4" indent="0">
              <a:buNone/>
            </a:pPr>
            <a:endParaRPr lang="en-US" dirty="0"/>
          </a:p>
          <a:p>
            <a:pPr marL="819150" lvl="4" indent="0">
              <a:buNone/>
            </a:pPr>
            <a:r>
              <a:rPr lang="en-US" dirty="0" smtClean="0">
                <a:hlinkClick r:id="rId5"/>
              </a:rPr>
              <a:t>Drools Fusion (event processing /temporal reasoning)</a:t>
            </a:r>
            <a:endParaRPr lang="en-US" dirty="0" smtClean="0"/>
          </a:p>
          <a:p>
            <a:pPr marL="819150" lvl="4" indent="0">
              <a:buNone/>
            </a:pPr>
            <a:endParaRPr lang="en-US" dirty="0"/>
          </a:p>
          <a:p>
            <a:pPr marL="819150" lvl="4" indent="0">
              <a:buNone/>
            </a:pPr>
            <a:r>
              <a:rPr lang="en-US" dirty="0" smtClean="0">
                <a:hlinkClick r:id="rId6"/>
              </a:rPr>
              <a:t>Drools Planner (automated planning)</a:t>
            </a:r>
            <a:endParaRPr lang="en-US" dirty="0" smtClean="0"/>
          </a:p>
          <a:p>
            <a:pPr marL="819150" lvl="4" indent="0">
              <a:buNone/>
            </a:pPr>
            <a:r>
              <a:rPr lang="en-US" dirty="0"/>
              <a:t>	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162297"/>
            <a:ext cx="38004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3614738"/>
            <a:ext cx="295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7" y="3162297"/>
            <a:ext cx="2952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0" y="4124325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4633913"/>
            <a:ext cx="257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51339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4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Expert &amp; Drools Rule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Drools has an enhanced and optimized implementation of the Rete algorithm for object oriented </a:t>
            </a:r>
            <a:r>
              <a:rPr lang="en-US" dirty="0" smtClean="0"/>
              <a:t>systems called as ReteOO.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Drools Expert is a declarative, rule based, coding environment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Drools Rule Formats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Drools Rule Language (DRL)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Domain-specific </a:t>
            </a:r>
            <a:r>
              <a:rPr lang="en-US" dirty="0" smtClean="0"/>
              <a:t>language (DSL)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Decision tables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Guided rule editor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XML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Rules Engine :Drools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3DD1A-8A47-4EEE-BADD-DF07D977029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4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8E8E8E"/>
      </a:dk1>
      <a:lt1>
        <a:srgbClr val="FFFFFF"/>
      </a:lt1>
      <a:dk2>
        <a:srgbClr val="E3CA0C"/>
      </a:dk2>
      <a:lt2>
        <a:srgbClr val="82A5DD"/>
      </a:lt2>
      <a:accent1>
        <a:srgbClr val="B1D600"/>
      </a:accent1>
      <a:accent2>
        <a:srgbClr val="404040"/>
      </a:accent2>
      <a:accent3>
        <a:srgbClr val="FFFFFF"/>
      </a:accent3>
      <a:accent4>
        <a:srgbClr val="787878"/>
      </a:accent4>
      <a:accent5>
        <a:srgbClr val="D5E8AA"/>
      </a:accent5>
      <a:accent6>
        <a:srgbClr val="393939"/>
      </a:accent6>
      <a:hlink>
        <a:srgbClr val="FF1400"/>
      </a:hlink>
      <a:folHlink>
        <a:srgbClr val="87A300"/>
      </a:folHlink>
    </a:clrScheme>
    <a:fontScheme name="Standard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8E8E8E"/>
        </a:dk1>
        <a:lt1>
          <a:srgbClr val="FFFFFF"/>
        </a:lt1>
        <a:dk2>
          <a:srgbClr val="E3CA0C"/>
        </a:dk2>
        <a:lt2>
          <a:srgbClr val="82A5DD"/>
        </a:lt2>
        <a:accent1>
          <a:srgbClr val="B1D600"/>
        </a:accent1>
        <a:accent2>
          <a:srgbClr val="404040"/>
        </a:accent2>
        <a:accent3>
          <a:srgbClr val="FFFFFF"/>
        </a:accent3>
        <a:accent4>
          <a:srgbClr val="787878"/>
        </a:accent4>
        <a:accent5>
          <a:srgbClr val="D5E8AA"/>
        </a:accent5>
        <a:accent6>
          <a:srgbClr val="393939"/>
        </a:accent6>
        <a:hlink>
          <a:srgbClr val="FF1400"/>
        </a:hlink>
        <a:folHlink>
          <a:srgbClr val="87A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CA299A6EE3D64EBAFE7C8D50E4C69C" ma:contentTypeVersion="3" ma:contentTypeDescription="Create a new document." ma:contentTypeScope="" ma:versionID="0511d6fbf5212d16b6fb98e1340b9c30">
  <xsd:schema xmlns:xsd="http://www.w3.org/2001/XMLSchema" xmlns:xs="http://www.w3.org/2001/XMLSchema" xmlns:p="http://schemas.microsoft.com/office/2006/metadata/properties" xmlns:ns1="http://schemas.microsoft.com/sharepoint/v3" xmlns:ns2="4dfd58f6-105f-491b-a1bb-bdda3388ee03" targetNamespace="http://schemas.microsoft.com/office/2006/metadata/properties" ma:root="true" ma:fieldsID="481a51aac356cf047063299c601768e0" ns1:_="" ns2:_="">
    <xsd:import namespace="http://schemas.microsoft.com/sharepoint/v3"/>
    <xsd:import namespace="4dfd58f6-105f-491b-a1bb-bdda3388ee0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DocumentCategory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d58f6-105f-491b-a1bb-bdda3388ee0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ocumentCategory" ma:index="11" nillable="true" ma:displayName="Document Category" ma:format="Dropdown" ma:internalName="DocumentCategory">
      <xsd:simpleType>
        <xsd:restriction base="dms:Choice">
          <xsd:enumeration value="Benefits"/>
          <xsd:enumeration value="Best Practices"/>
          <xsd:enumeration value="Forms"/>
          <xsd:enumeration value="Manuals &amp; User Guides"/>
          <xsd:enumeration value="Organization Chart"/>
          <xsd:enumeration value="Other"/>
          <xsd:enumeration value="Policies"/>
          <xsd:enumeration value="Presentations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Category xmlns="4dfd58f6-105f-491b-a1bb-bdda3388ee03">Presentations</DocumentCategory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BC40A14-239A-4E8B-ADAB-E3EBB975827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92CD952-C836-427B-B5C2-1F50833998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FCE55-E885-4DD5-8CD3-76301A6598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dfd58f6-105f-491b-a1bb-bdda3388e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3890164-07EF-43A7-B91D-A34153D33F63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58FD1A2A-8573-421D-9420-56E72ED45406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dfd58f6-105f-491b-a1bb-bdda3388ee03"/>
    <ds:schemaRef ds:uri="http://purl.org/dc/terms/"/>
    <ds:schemaRef ds:uri="http://purl.org/dc/elements/1.1/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1058</Words>
  <Application>Microsoft Office PowerPoint</Application>
  <PresentationFormat>On-screen Show (4:3)</PresentationFormat>
  <Paragraphs>286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Standarddesign</vt:lpstr>
      <vt:lpstr>Rules Engine :Drools </vt:lpstr>
      <vt:lpstr>Overview </vt:lpstr>
      <vt:lpstr>Rule </vt:lpstr>
      <vt:lpstr>Rule Engine introduction &amp; Working</vt:lpstr>
      <vt:lpstr>Why use a Rule Engine? </vt:lpstr>
      <vt:lpstr>ReteOO</vt:lpstr>
      <vt:lpstr>Rete Algorithm example</vt:lpstr>
      <vt:lpstr>Introduction to Drools &amp; Drools Expert</vt:lpstr>
      <vt:lpstr>Drools Expert &amp; Drools Rule Format</vt:lpstr>
      <vt:lpstr>Drools Rule Language(DRL)</vt:lpstr>
      <vt:lpstr>Domain-specific language (DSL)</vt:lpstr>
      <vt:lpstr>Domain-specific language (DSL)</vt:lpstr>
      <vt:lpstr>Domain-specific language (DSLR) </vt:lpstr>
      <vt:lpstr>Decision table </vt:lpstr>
      <vt:lpstr>Decision tables </vt:lpstr>
      <vt:lpstr>Guided Rule Editor</vt:lpstr>
      <vt:lpstr>XML Rule Language</vt:lpstr>
      <vt:lpstr>Drools Rule Language :Executing Rules</vt:lpstr>
      <vt:lpstr>Drools Rule Language :Executing Rules</vt:lpstr>
      <vt:lpstr>Drools Rule Language :Executing Rules</vt:lpstr>
      <vt:lpstr>Drools Rule Language </vt:lpstr>
      <vt:lpstr>Drools Eclipse IDE</vt:lpstr>
      <vt:lpstr>PowerPoint Presentation</vt:lpstr>
      <vt:lpstr>Drools Guvnor Overview</vt:lpstr>
      <vt:lpstr>Guvnor Rule Editing</vt:lpstr>
      <vt:lpstr>Guvnor Rule Deployment</vt:lpstr>
      <vt:lpstr>Guvnor Test Scenarios</vt:lpstr>
      <vt:lpstr>Drools Flow Overview</vt:lpstr>
      <vt:lpstr>References </vt:lpstr>
      <vt:lpstr>PowerPoint Presentation</vt:lpstr>
    </vt:vector>
  </TitlesOfParts>
  <Company>Inscale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TomTom_PowerPoint_Template_Oct_2012</dc:title>
  <dc:creator>astrid.s</dc:creator>
  <cp:lastModifiedBy>Sandip Jadhav</cp:lastModifiedBy>
  <cp:revision>213</cp:revision>
  <dcterms:created xsi:type="dcterms:W3CDTF">2011-04-01T07:28:20Z</dcterms:created>
  <dcterms:modified xsi:type="dcterms:W3CDTF">2012-12-02T18:53:12Z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TOMTOM-500-160</vt:lpwstr>
  </property>
  <property fmtid="{D5CDD505-2E9C-101B-9397-08002B2CF9AE}" pid="3" name="_dlc_DocIdItemGuid">
    <vt:lpwstr>6874e70d-9c9c-40cc-97a9-f989d641b164</vt:lpwstr>
  </property>
  <property fmtid="{D5CDD505-2E9C-101B-9397-08002B2CF9AE}" pid="4" name="_dlc_DocIdUrl">
    <vt:lpwstr>http://intouch.tomtomgroup.com/GroupStructure/Corporate/CorpComms/_layouts/DocIdRedir.aspx?ID=TOMTOM-500-160, TOMTOM-500-160</vt:lpwstr>
  </property>
</Properties>
</file>