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732" r:id="rId2"/>
  </p:sldMasterIdLst>
  <p:notesMasterIdLst>
    <p:notesMasterId r:id="rId19"/>
  </p:notesMasterIdLst>
  <p:handoutMasterIdLst>
    <p:handoutMasterId r:id="rId20"/>
  </p:handoutMasterIdLst>
  <p:sldIdLst>
    <p:sldId id="964" r:id="rId3"/>
    <p:sldId id="593" r:id="rId4"/>
    <p:sldId id="965" r:id="rId5"/>
    <p:sldId id="966" r:id="rId6"/>
    <p:sldId id="967" r:id="rId7"/>
    <p:sldId id="968" r:id="rId8"/>
    <p:sldId id="969" r:id="rId9"/>
    <p:sldId id="970" r:id="rId10"/>
    <p:sldId id="971" r:id="rId11"/>
    <p:sldId id="972" r:id="rId12"/>
    <p:sldId id="973" r:id="rId13"/>
    <p:sldId id="974" r:id="rId14"/>
    <p:sldId id="975" r:id="rId15"/>
    <p:sldId id="976" r:id="rId16"/>
    <p:sldId id="568" r:id="rId17"/>
    <p:sldId id="5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81834" autoAdjust="0"/>
  </p:normalViewPr>
  <p:slideViewPr>
    <p:cSldViewPr>
      <p:cViewPr varScale="1">
        <p:scale>
          <a:sx n="59" d="100"/>
          <a:sy n="59" d="100"/>
        </p:scale>
        <p:origin x="2251" y="27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17462"/>
    </p:cViewPr>
  </p:sorterViewPr>
  <p:notesViewPr>
    <p:cSldViewPr>
      <p:cViewPr varScale="1">
        <p:scale>
          <a:sx n="53" d="100"/>
          <a:sy n="53" d="100"/>
        </p:scale>
        <p:origin x="-187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2FD6-7DDE-470D-993E-FD1C68BA5820}" type="datetimeFigureOut">
              <a:rPr lang="en-US" smtClean="0"/>
              <a:pPr/>
              <a:t>1/31/2025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802B-7CF9-41D4-9D5C-8079E346AC8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305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FA54-3D58-4071-A91B-E5FD1CA34C52}" type="datetimeFigureOut">
              <a:rPr lang="en-US" smtClean="0"/>
              <a:pPr/>
              <a:t>1/31/2025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DD4D-CBFC-4805-B2B7-98790E2004C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8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pic>
        <p:nvPicPr>
          <p:cNvPr id="7" name="Picture 6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2057402" y="1664833"/>
            <a:ext cx="1872342" cy="208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2814000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046882308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1800"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16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164317"/>
            <a:ext cx="4038376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758593"/>
            <a:ext cx="4038376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rgbClr val="A1A2B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5400000" flipH="1">
            <a:off x="4956460" y="852837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756" y="1668732"/>
            <a:ext cx="2590800" cy="38735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2" hasCustomPrompt="1"/>
          </p:nvPr>
        </p:nvSpPr>
        <p:spPr>
          <a:xfrm>
            <a:off x="3990974" y="1565729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990974" y="1162957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Opportunity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229411"/>
            <a:ext cx="9144000" cy="532589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Case Study Heading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19" hasCustomPrompt="1"/>
          </p:nvPr>
        </p:nvSpPr>
        <p:spPr>
          <a:xfrm>
            <a:off x="3990974" y="3246435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3990974" y="2843663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Challenges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3990974" y="4962546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3990974" y="4559774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3644028" y="1218597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3644028" y="2906649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644028" y="4624562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08002"/>
            <a:ext cx="91440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1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12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7600"/>
            <a:ext cx="9144000" cy="55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1005339" y="135050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8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1005339" y="238078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005339" y="3403153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1005339" y="446203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1005339" y="550412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460375" y="1345746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60375" y="2384085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460375" y="3422424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460375" y="4460763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460375" y="5499100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5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7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2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016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208002"/>
            <a:ext cx="8229600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470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280731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0185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811800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  <a:endParaRPr lang="en-IN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806334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56"/>
          <p:cNvSpPr>
            <a:spLocks noGrp="1"/>
          </p:cNvSpPr>
          <p:nvPr>
            <p:ph type="body" sz="quarter" idx="23" hasCustomPrompt="1"/>
          </p:nvPr>
        </p:nvSpPr>
        <p:spPr>
          <a:xfrm>
            <a:off x="678726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78180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nnec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642616" y="1727200"/>
            <a:ext cx="3858768" cy="385876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208002"/>
            <a:ext cx="8229600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076700" y="13208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6700" y="51054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146300" y="29210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29083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 userDrawn="1">
            <p:ph type="ctrTitle" hasCustomPrompt="1"/>
          </p:nvPr>
        </p:nvSpPr>
        <p:spPr>
          <a:xfrm>
            <a:off x="4547710" y="1767649"/>
            <a:ext cx="4203553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4547710" y="2552751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547710" y="353767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13" name="Picture 12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2057402" y="1664833"/>
            <a:ext cx="1872342" cy="20843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rot="5400000">
            <a:off x="2814000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547710" y="3034335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9" name="Picture 8" descr="Slides Master - 51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04802" y="1664833"/>
            <a:ext cx="1872342" cy="208430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 descr="WIPRO PPT Design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968" y="3114100"/>
            <a:ext cx="4158442" cy="38709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559742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3599045"/>
            <a:ext cx="4158442" cy="40991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2932334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68675"/>
      </p:ext>
    </p:extLst>
  </p:cSld>
  <p:clrMapOvr>
    <a:masterClrMapping/>
  </p:clrMapOvr>
  <p:transition spd="slow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74914" y="2667681"/>
            <a:ext cx="7794172" cy="663575"/>
          </a:xfrm>
        </p:spPr>
        <p:txBody>
          <a:bodyPr>
            <a:normAutofit/>
          </a:bodyPr>
          <a:lstStyle>
            <a:lvl1pPr algn="ctr">
              <a:buNone/>
              <a:defRPr lang="en-US" sz="34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74914" y="3355504"/>
            <a:ext cx="7794172" cy="389182"/>
          </a:xfrm>
        </p:spPr>
        <p:txBody>
          <a:bodyPr>
            <a:normAutofit/>
          </a:bodyPr>
          <a:lstStyle>
            <a:lvl1pPr algn="ctr">
              <a:buNone/>
              <a:defRPr lang="en-US" sz="20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8012113" y="316140"/>
            <a:ext cx="903287" cy="848631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20" name="Picture 19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587416" y="182880"/>
            <a:ext cx="1014684" cy="11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6958"/>
      </p:ext>
    </p:extLst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14" name="Picture 13" descr="Slides Master - 51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04802" y="1664833"/>
            <a:ext cx="1872342" cy="208430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3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700110" y="2589327"/>
            <a:ext cx="4158442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2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700110" y="3519388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10" name="Title 3"/>
          <p:cNvSpPr>
            <a:spLocks noGrp="1"/>
          </p:cNvSpPr>
          <p:nvPr>
            <p:ph type="ctrTitle" hasCustomPrompt="1"/>
          </p:nvPr>
        </p:nvSpPr>
        <p:spPr>
          <a:xfrm>
            <a:off x="4700110" y="1767649"/>
            <a:ext cx="4203553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2964607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6"/>
          <p:cNvSpPr>
            <a:spLocks noGrp="1"/>
          </p:cNvSpPr>
          <p:nvPr>
            <p:ph type="body" sz="quarter" idx="22" hasCustomPrompt="1"/>
          </p:nvPr>
        </p:nvSpPr>
        <p:spPr>
          <a:xfrm>
            <a:off x="4706206" y="3052623"/>
            <a:ext cx="4158442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74641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9302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38200" y="152400"/>
            <a:ext cx="7400053" cy="140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10" name="Picture 9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981685" y="105908"/>
            <a:ext cx="1044840" cy="1163124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defRPr sz="18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SzPct val="70000"/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Courier New" pitchFamily="49" charset="0"/>
              <a:buChar char="o"/>
              <a:defRPr sz="1800"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773612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buClr>
                <a:srgbClr val="0070C0"/>
              </a:buClr>
              <a:buSzPct val="70000"/>
              <a:buFontTx/>
              <a:buBlip>
                <a:blip r:embed="rId2"/>
              </a:buBlip>
              <a:defRPr sz="1800">
                <a:solidFill>
                  <a:srgbClr val="595959"/>
                </a:solidFill>
              </a:defRPr>
            </a:lvl1pPr>
            <a:lvl2pPr>
              <a:lnSpc>
                <a:spcPct val="200000"/>
              </a:lnSpc>
              <a:buClr>
                <a:srgbClr val="0070C0"/>
              </a:buClr>
              <a:buSzPct val="70000"/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2pPr>
            <a:lvl3pPr>
              <a:lnSpc>
                <a:spcPct val="200000"/>
              </a:lnSpc>
              <a:buClr>
                <a:srgbClr val="0070C0"/>
              </a:buClr>
              <a:buSzPct val="70000"/>
              <a:buFont typeface="Courier New" pitchFamily="49" charset="0"/>
              <a:buChar char="o"/>
              <a:defRPr sz="1800">
                <a:solidFill>
                  <a:srgbClr val="595959"/>
                </a:solidFill>
              </a:defRPr>
            </a:lvl3pPr>
            <a:lvl4pPr>
              <a:lnSpc>
                <a:spcPct val="200000"/>
              </a:lnSpc>
              <a:buClr>
                <a:srgbClr val="0070C0"/>
              </a:buClr>
              <a:buSzPct val="70000"/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4pPr>
            <a:lvl5pPr>
              <a:lnSpc>
                <a:spcPct val="200000"/>
              </a:lnSpc>
              <a:buClr>
                <a:srgbClr val="0070C0"/>
              </a:buClr>
              <a:buSzPct val="70000"/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486400" y="3251200"/>
            <a:ext cx="3200400" cy="32004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533400" y="10668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1800" y="22098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85800" y="1371600"/>
            <a:ext cx="5715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85800" y="20574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5800" y="13716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3400" y="38100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685800" y="4114800"/>
            <a:ext cx="5638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" y="48006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85800" y="41148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781800" y="49530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7825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25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533400" y="10668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1800" y="22098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685800" y="1371600"/>
            <a:ext cx="5715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85800" y="20574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5800" y="13716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533400" y="38100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964"/>
            <a:ext cx="8229600" cy="51482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124200" y="6673207"/>
            <a:ext cx="28956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u="none" dirty="0">
                <a:solidFill>
                  <a:schemeClr val="tx1"/>
                </a:solidFill>
              </a:rPr>
              <a:t>© 2012 WIPRO LTD  |  WWW.WIPRO.COM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522516" cy="21064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0" y="760413"/>
            <a:ext cx="9145588" cy="25200"/>
            <a:chOff x="0" y="3408363"/>
            <a:chExt cx="9145588" cy="41275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5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6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7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3" cy="41275"/>
            </a:xfrm>
            <a:prstGeom prst="rect">
              <a:avLst/>
            </a:prstGeom>
            <a:solidFill>
              <a:srgbClr val="E42C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9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0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2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3" cy="41275"/>
            </a:xfrm>
            <a:prstGeom prst="rect">
              <a:avLst/>
            </a:prstGeom>
            <a:solidFill>
              <a:srgbClr val="EC691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3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4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5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6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7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3" cy="41275"/>
            </a:xfrm>
            <a:prstGeom prst="rect">
              <a:avLst/>
            </a:prstGeom>
            <a:solidFill>
              <a:srgbClr val="F49C0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9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0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1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2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3" cy="41275"/>
            </a:xfrm>
            <a:prstGeom prst="rect">
              <a:avLst/>
            </a:prstGeom>
            <a:solidFill>
              <a:srgbClr val="FBBD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3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5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6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3" cy="41275"/>
            </a:xfrm>
            <a:prstGeom prst="rect">
              <a:avLst/>
            </a:prstGeom>
            <a:solidFill>
              <a:srgbClr val="FDC6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9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0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3" cy="41275"/>
            </a:xfrm>
            <a:prstGeom prst="rect">
              <a:avLst/>
            </a:prstGeom>
            <a:solidFill>
              <a:srgbClr val="F3C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3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4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7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3" cy="41275"/>
            </a:xfrm>
            <a:prstGeom prst="rect">
              <a:avLst/>
            </a:prstGeom>
            <a:solidFill>
              <a:srgbClr val="CCC1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8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9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0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1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2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3" cy="41275"/>
            </a:xfrm>
            <a:prstGeom prst="rect">
              <a:avLst/>
            </a:prstGeom>
            <a:solidFill>
              <a:srgbClr val="51A73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3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4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5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6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7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3" cy="41275"/>
            </a:xfrm>
            <a:prstGeom prst="rect">
              <a:avLst/>
            </a:prstGeom>
            <a:solidFill>
              <a:srgbClr val="00806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8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9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0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1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2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3" cy="41275"/>
            </a:xfrm>
            <a:prstGeom prst="rect">
              <a:avLst/>
            </a:prstGeom>
            <a:solidFill>
              <a:srgbClr val="313E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3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4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3" cy="41275"/>
            </a:xfrm>
            <a:prstGeom prst="rect">
              <a:avLst/>
            </a:prstGeom>
            <a:solidFill>
              <a:srgbClr val="3931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6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0"/>
                </a:cxn>
                <a:cxn ang="0">
                  <a:pos x="0" y="78"/>
                </a:cxn>
              </a:cxnLst>
              <a:rect l="0" t="0" r="r" b="b"/>
              <a:pathLst>
                <a:path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7" r:id="rId2"/>
    <p:sldLayoutId id="2147483660" r:id="rId3"/>
    <p:sldLayoutId id="2147483664" r:id="rId4"/>
    <p:sldLayoutId id="2147483746" r:id="rId5"/>
    <p:sldLayoutId id="2147483663" r:id="rId6"/>
    <p:sldLayoutId id="2147483704" r:id="rId7"/>
    <p:sldLayoutId id="2147483747" r:id="rId8"/>
    <p:sldLayoutId id="2147483748" r:id="rId9"/>
    <p:sldLayoutId id="2147483676" r:id="rId10"/>
    <p:sldLayoutId id="2147483677" r:id="rId11"/>
    <p:sldLayoutId id="2147483678" r:id="rId12"/>
    <p:sldLayoutId id="2147483679" r:id="rId13"/>
    <p:sldLayoutId id="2147483681" r:id="rId14"/>
    <p:sldLayoutId id="2147483702" r:id="rId15"/>
    <p:sldLayoutId id="2147483703" r:id="rId16"/>
    <p:sldLayoutId id="2147483686" r:id="rId17"/>
    <p:sldLayoutId id="2147483687" r:id="rId18"/>
    <p:sldLayoutId id="2147483688" r:id="rId19"/>
    <p:sldLayoutId id="2147483691" r:id="rId20"/>
    <p:sldLayoutId id="2147483684" r:id="rId21"/>
    <p:sldLayoutId id="2147483694" r:id="rId22"/>
    <p:sldLayoutId id="2147483661" r:id="rId23"/>
    <p:sldLayoutId id="2147483699" r:id="rId24"/>
    <p:sldLayoutId id="2147483700" r:id="rId25"/>
    <p:sldLayoutId id="2147483706" r:id="rId26"/>
    <p:sldLayoutId id="2147483789" r:id="rId27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rgbClr val="595959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70C0"/>
        </a:buClr>
        <a:buSzPct val="100000"/>
        <a:buFont typeface="Arial" pitchFamily="34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70C0"/>
        </a:buClr>
        <a:buSzPct val="70000"/>
        <a:buFont typeface="Courier New" pitchFamily="49" charset="0"/>
        <a:buChar char="o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5261-E544-4F36-B235-8CD40A76BB0D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7523-ADA2-401C-AABF-3D74D7B1E8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 spd="slow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930299"/>
            <a:ext cx="9143999" cy="879701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Business Continuity and Disaster Recovery </a:t>
            </a:r>
            <a:endParaRPr lang="en-GB" dirty="0"/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6F24-B28E-A1BE-A726-52D3487D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3D224C-F7ED-1ACD-7DF0-2CCEDE84B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Business Impact Analysis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344C0-5681-43F7-C3DF-0D67847A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1"/>
            <a:ext cx="868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809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1074E-CB11-1B8C-51DC-632A150A1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5A8C66-3151-5999-1B21-A58A91DC17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Business Impact Analysis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BDF82-D281-C257-43B8-3BB50CB6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38943"/>
            <a:ext cx="8534400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7430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303BA-CA50-D99C-BA49-ED0546A2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5D1794-ED83-B273-8221-4F23F6F550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Business Impact Analysis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0052C-FAAD-DF3B-B61F-0AE0E935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3" y="1562100"/>
            <a:ext cx="831199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8858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CF89C-11DD-F8EC-AED6-B2C2D71DF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496996"/>
          </a:xfrm>
        </p:spPr>
        <p:txBody>
          <a:bodyPr/>
          <a:lstStyle/>
          <a:p>
            <a:r>
              <a:rPr lang="en-US" sz="2000" dirty="0"/>
              <a:t>Recovery Time Objective (RTO) vs. Recovery Point Objective (RPO)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8E8FD-44EC-B767-1F61-CACA92C5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82"/>
          <a:stretch/>
        </p:blipFill>
        <p:spPr>
          <a:xfrm>
            <a:off x="171450" y="838200"/>
            <a:ext cx="8801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376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9958B-31A2-1FD6-186C-745DFCEB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11194B-0CFF-9131-8370-4D3C5B8AE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496996"/>
          </a:xfrm>
        </p:spPr>
        <p:txBody>
          <a:bodyPr/>
          <a:lstStyle/>
          <a:p>
            <a:r>
              <a:rPr lang="en-US" sz="2000" dirty="0"/>
              <a:t>Recovery Time Objective (RTO) vs. Recovery Point Objective (RPO)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115C-E6EC-1358-B889-57009C69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4" y="1600199"/>
            <a:ext cx="8442326" cy="29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605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ctrTitle"/>
          </p:nvPr>
        </p:nvSpPr>
        <p:spPr>
          <a:xfrm>
            <a:off x="4585810" y="2593149"/>
            <a:ext cx="4203553" cy="553998"/>
          </a:xfrm>
        </p:spPr>
        <p:txBody>
          <a:bodyPr>
            <a:normAutofit fontScale="90000"/>
          </a:bodyPr>
          <a:lstStyle/>
          <a:p>
            <a:r>
              <a:rPr lang="en-US" sz="33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+mn-ea"/>
                <a:cs typeface="Arial" pitchFamily="34" charset="0"/>
              </a:rPr>
              <a:t>Thank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+mn-ea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72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Assessment</a:t>
            </a:r>
          </a:p>
        </p:txBody>
      </p:sp>
      <p:pic>
        <p:nvPicPr>
          <p:cNvPr id="2050" name="Picture 2" descr="G:\Image Library\Jupiter\Misc\9172406-1200x1600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19945520">
            <a:off x="2211294" y="1706517"/>
            <a:ext cx="4206240" cy="3154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497684" y="4955753"/>
            <a:ext cx="8148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 for an Assessment</a:t>
            </a:r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353719"/>
            <a:ext cx="9143999" cy="770481"/>
          </a:xfrm>
        </p:spPr>
        <p:txBody>
          <a:bodyPr>
            <a:noAutofit/>
          </a:bodyPr>
          <a:lstStyle/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Day 1 Session</a:t>
            </a:r>
            <a:endParaRPr lang="en-GB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3168756"/>
            <a:ext cx="9143999" cy="1327043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Welcome  to  the  Day 1 Session  on </a:t>
            </a:r>
          </a:p>
          <a:p>
            <a:r>
              <a:rPr lang="en-US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Business Continuity and Disaster Recovery </a:t>
            </a:r>
            <a:endParaRPr lang="en-GB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58D6B-9710-52D1-8B6A-F4591F8682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b="1" dirty="0"/>
              <a:t>Business Continuity and Disaster Recovery (BCDR)</a:t>
            </a: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C40C7-8CC8-71C7-8BA3-FA18377804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Business Continuity (BC)</a:t>
            </a:r>
            <a:r>
              <a:rPr lang="en-US" dirty="0"/>
              <a:t> and </a:t>
            </a:r>
            <a:r>
              <a:rPr lang="en-US" b="1" dirty="0"/>
              <a:t>Disaster Recovery (DR)</a:t>
            </a:r>
            <a:r>
              <a:rPr lang="en-US" dirty="0"/>
              <a:t> are critical practices that help organizations maintain or quickly resume operations in the face of unexpected disruptions such as natural disasters, cyberattacks, or system failures. </a:t>
            </a:r>
          </a:p>
          <a:p>
            <a:r>
              <a:rPr lang="en-US" dirty="0"/>
              <a:t>Together, they form a </a:t>
            </a:r>
            <a:r>
              <a:rPr lang="en-US" b="1" dirty="0"/>
              <a:t>BCDR strategy</a:t>
            </a:r>
            <a:r>
              <a:rPr lang="en-US" dirty="0"/>
              <a:t> aimed at ensuring minimal downtime and data loss.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23443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9FA7B-23D8-0A2E-5EC4-37C55273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67D0F-5E19-66FB-59E9-AC02F2993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496996"/>
          </a:xfrm>
        </p:spPr>
        <p:txBody>
          <a:bodyPr/>
          <a:lstStyle/>
          <a:p>
            <a:r>
              <a:rPr lang="en-US" sz="2000" dirty="0"/>
              <a:t>Key Differences Between Business Continuity and Disaster Recovery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AC03E-151A-BCF0-1303-8D627F37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39724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6673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5DCE2-DCB2-2CA2-DB68-D7CFD4C38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Key Components of a Business Continuity Plan (BCP)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AFC3-41AF-82AC-6101-25314285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3707"/>
            <a:ext cx="8001000" cy="55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9816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EC1563-6F54-73DE-6087-F00FD30CF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Key Components of a Disaster Recovery Plan (DRP)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C3968-F8BE-2CEB-2BE3-4B0B389C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924800" cy="54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1953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0D2C-B0C5-4198-8B82-B014C89D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F7B8B-A992-15A4-641E-EC19E7C1A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Key Components of a Disaster Recovery Plan (DRP)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501C-56E7-04EE-E2A3-8480F652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4" y="1676400"/>
            <a:ext cx="805135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5754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243DB-EAA3-83D1-2A19-664C12A2F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B753DE-543D-D3B2-5E8B-07424076BD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Business Impact Analysis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8E57C-265A-A7BF-7DF4-F8573C51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8256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6250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D274-9637-F937-ED62-1CAB86995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49551-424A-9F6F-0868-54EA791AC7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Business Impact Analysis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F358-B9A3-5EA1-6421-CC564B64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811358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8251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Copy of Theme1">
  <a:themeElements>
    <a:clrScheme name="Wipro PPT Colors 2012">
      <a:dk1>
        <a:sysClr val="windowText" lastClr="000000"/>
      </a:dk1>
      <a:lt1>
        <a:sysClr val="window" lastClr="FFFFFF"/>
      </a:lt1>
      <a:dk2>
        <a:srgbClr val="37302A"/>
      </a:dk2>
      <a:lt2>
        <a:srgbClr val="A7E8FF"/>
      </a:lt2>
      <a:accent1>
        <a:srgbClr val="00B0F0"/>
      </a:accent1>
      <a:accent2>
        <a:srgbClr val="39B3E9"/>
      </a:accent2>
      <a:accent3>
        <a:srgbClr val="0287CA"/>
      </a:accent3>
      <a:accent4>
        <a:srgbClr val="595959"/>
      </a:accent4>
      <a:accent5>
        <a:srgbClr val="A6A1A4"/>
      </a:accent5>
      <a:accent6>
        <a:srgbClr val="0070C0"/>
      </a:accent6>
      <a:hlink>
        <a:srgbClr val="6A6468"/>
      </a:hlink>
      <a:folHlink>
        <a:srgbClr val="00B0F0"/>
      </a:folHlink>
    </a:clrScheme>
    <a:fontScheme name="Wipro PPT Fonts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Theme1</Template>
  <TotalTime>22914</TotalTime>
  <Words>171</Words>
  <Application>Microsoft Office PowerPoint</Application>
  <PresentationFormat>On-screen Show (4:3)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Webdings</vt:lpstr>
      <vt:lpstr>Wingdings</vt:lpstr>
      <vt:lpstr>Copy of Theme1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Assessment</vt:lpstr>
    </vt:vector>
  </TitlesOfParts>
  <Company>Wipro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sovas</dc:creator>
  <cp:lastModifiedBy>Parameswari Ettiappan</cp:lastModifiedBy>
  <cp:revision>851</cp:revision>
  <dcterms:created xsi:type="dcterms:W3CDTF">2012-03-28T11:14:43Z</dcterms:created>
  <dcterms:modified xsi:type="dcterms:W3CDTF">2025-01-31T03:03:47Z</dcterms:modified>
</cp:coreProperties>
</file>