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  <p:sldMasterId id="2147483732" r:id="rId2"/>
  </p:sldMasterIdLst>
  <p:notesMasterIdLst>
    <p:notesMasterId r:id="rId90"/>
  </p:notesMasterIdLst>
  <p:handoutMasterIdLst>
    <p:handoutMasterId r:id="rId91"/>
  </p:handoutMasterIdLst>
  <p:sldIdLst>
    <p:sldId id="964" r:id="rId3"/>
    <p:sldId id="562" r:id="rId4"/>
    <p:sldId id="593" r:id="rId5"/>
    <p:sldId id="965" r:id="rId6"/>
    <p:sldId id="966" r:id="rId7"/>
    <p:sldId id="967" r:id="rId8"/>
    <p:sldId id="968" r:id="rId9"/>
    <p:sldId id="969" r:id="rId10"/>
    <p:sldId id="970" r:id="rId11"/>
    <p:sldId id="971" r:id="rId12"/>
    <p:sldId id="972" r:id="rId13"/>
    <p:sldId id="973" r:id="rId14"/>
    <p:sldId id="974" r:id="rId15"/>
    <p:sldId id="975" r:id="rId16"/>
    <p:sldId id="976" r:id="rId17"/>
    <p:sldId id="977" r:id="rId18"/>
    <p:sldId id="978" r:id="rId19"/>
    <p:sldId id="979" r:id="rId20"/>
    <p:sldId id="980" r:id="rId21"/>
    <p:sldId id="981" r:id="rId22"/>
    <p:sldId id="982" r:id="rId23"/>
    <p:sldId id="983" r:id="rId24"/>
    <p:sldId id="984" r:id="rId25"/>
    <p:sldId id="985" r:id="rId26"/>
    <p:sldId id="986" r:id="rId27"/>
    <p:sldId id="987" r:id="rId28"/>
    <p:sldId id="988" r:id="rId29"/>
    <p:sldId id="989" r:id="rId30"/>
    <p:sldId id="990" r:id="rId31"/>
    <p:sldId id="991" r:id="rId32"/>
    <p:sldId id="992" r:id="rId33"/>
    <p:sldId id="993" r:id="rId34"/>
    <p:sldId id="994" r:id="rId35"/>
    <p:sldId id="995" r:id="rId36"/>
    <p:sldId id="996" r:id="rId37"/>
    <p:sldId id="997" r:id="rId38"/>
    <p:sldId id="998" r:id="rId39"/>
    <p:sldId id="999" r:id="rId40"/>
    <p:sldId id="1000" r:id="rId41"/>
    <p:sldId id="1001" r:id="rId42"/>
    <p:sldId id="1002" r:id="rId43"/>
    <p:sldId id="1003" r:id="rId44"/>
    <p:sldId id="1005" r:id="rId45"/>
    <p:sldId id="1004" r:id="rId46"/>
    <p:sldId id="1006" r:id="rId47"/>
    <p:sldId id="1007" r:id="rId48"/>
    <p:sldId id="1008" r:id="rId49"/>
    <p:sldId id="1009" r:id="rId50"/>
    <p:sldId id="1010" r:id="rId51"/>
    <p:sldId id="1011" r:id="rId52"/>
    <p:sldId id="1012" r:id="rId53"/>
    <p:sldId id="1013" r:id="rId54"/>
    <p:sldId id="1014" r:id="rId55"/>
    <p:sldId id="1015" r:id="rId56"/>
    <p:sldId id="1016" r:id="rId57"/>
    <p:sldId id="1017" r:id="rId58"/>
    <p:sldId id="1018" r:id="rId59"/>
    <p:sldId id="1019" r:id="rId60"/>
    <p:sldId id="1020" r:id="rId61"/>
    <p:sldId id="1021" r:id="rId62"/>
    <p:sldId id="1022" r:id="rId63"/>
    <p:sldId id="1023" r:id="rId64"/>
    <p:sldId id="1024" r:id="rId65"/>
    <p:sldId id="1025" r:id="rId66"/>
    <p:sldId id="1026" r:id="rId67"/>
    <p:sldId id="1027" r:id="rId68"/>
    <p:sldId id="1028" r:id="rId69"/>
    <p:sldId id="1029" r:id="rId70"/>
    <p:sldId id="1030" r:id="rId71"/>
    <p:sldId id="1031" r:id="rId72"/>
    <p:sldId id="1032" r:id="rId73"/>
    <p:sldId id="1033" r:id="rId74"/>
    <p:sldId id="1034" r:id="rId75"/>
    <p:sldId id="1035" r:id="rId76"/>
    <p:sldId id="1036" r:id="rId77"/>
    <p:sldId id="1037" r:id="rId78"/>
    <p:sldId id="1038" r:id="rId79"/>
    <p:sldId id="1039" r:id="rId80"/>
    <p:sldId id="1040" r:id="rId81"/>
    <p:sldId id="1041" r:id="rId82"/>
    <p:sldId id="1042" r:id="rId83"/>
    <p:sldId id="1043" r:id="rId84"/>
    <p:sldId id="1044" r:id="rId85"/>
    <p:sldId id="1045" r:id="rId86"/>
    <p:sldId id="1046" r:id="rId87"/>
    <p:sldId id="568" r:id="rId88"/>
    <p:sldId id="578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0" autoAdjust="0"/>
    <p:restoredTop sz="81834" autoAdjust="0"/>
  </p:normalViewPr>
  <p:slideViewPr>
    <p:cSldViewPr>
      <p:cViewPr varScale="1">
        <p:scale>
          <a:sx n="59" d="100"/>
          <a:sy n="59" d="100"/>
        </p:scale>
        <p:origin x="2251" y="274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-17462"/>
    </p:cViewPr>
  </p:sorterViewPr>
  <p:notesViewPr>
    <p:cSldViewPr>
      <p:cViewPr varScale="1">
        <p:scale>
          <a:sx n="53" d="100"/>
          <a:sy n="53" d="100"/>
        </p:scale>
        <p:origin x="-187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22FD6-7DDE-470D-993E-FD1C68BA5820}" type="datetimeFigureOut">
              <a:rPr lang="en-US" smtClean="0"/>
              <a:pPr/>
              <a:t>1/31/2025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7802B-7CF9-41D4-9D5C-8079E346AC8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1305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5FA54-3D58-4071-A91B-E5FD1CA34C52}" type="datetimeFigureOut">
              <a:rPr lang="en-US" smtClean="0"/>
              <a:pPr/>
              <a:t>1/31/2025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B5DD4D-CBFC-4805-B2B7-98790E2004C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18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5DD4D-CBFC-4805-B2B7-98790E2004C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8203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B5DD4D-CBFC-4805-B2B7-98790E2004C3}" type="slidenum">
              <a:rPr lang="en-GB" smtClean="0"/>
              <a:pPr/>
              <a:t>79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7133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PRO PPT Design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47710" y="1480457"/>
            <a:ext cx="4142266" cy="15471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47710" y="3318659"/>
            <a:ext cx="4142266" cy="338554"/>
          </a:xfrm>
          <a:noFill/>
        </p:spPr>
        <p:txBody>
          <a:bodyPr wrap="square"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Your Name</a:t>
            </a:r>
          </a:p>
        </p:txBody>
      </p:sp>
      <p:pic>
        <p:nvPicPr>
          <p:cNvPr id="7" name="Picture 6" descr="Slides Master - 51.jp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2057402" y="1664833"/>
            <a:ext cx="1872342" cy="2084305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 rot="5400000">
            <a:off x="2814000" y="2781258"/>
            <a:ext cx="2754000" cy="1588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549775" y="3766911"/>
            <a:ext cx="4148138" cy="347889"/>
          </a:xfrm>
        </p:spPr>
        <p:txBody>
          <a:bodyPr>
            <a:normAutofit/>
          </a:bodyPr>
          <a:lstStyle>
            <a:lvl1pPr>
              <a:buNone/>
              <a:def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1046882308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957943"/>
            <a:ext cx="9144000" cy="5442858"/>
          </a:xfrm>
        </p:spPr>
        <p:txBody>
          <a:bodyPr anchor="ctr">
            <a:normAutofit/>
          </a:bodyPr>
          <a:lstStyle>
            <a:lvl1pPr algn="ctr">
              <a:buNone/>
              <a:defRPr sz="5400" baseline="0"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17571"/>
            <a:ext cx="9144000" cy="1110343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 anchor="ctr">
            <a:normAutofit/>
          </a:bodyPr>
          <a:lstStyle>
            <a:lvl1pPr algn="ctr">
              <a:buNone/>
              <a:defRPr lang="en-US" sz="2000" b="1" kern="12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with paragraph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29" y="2331357"/>
            <a:ext cx="3530146" cy="2800350"/>
          </a:xfrm>
        </p:spPr>
        <p:txBody>
          <a:bodyPr>
            <a:noAutofit/>
          </a:bodyPr>
          <a:lstStyle>
            <a:lvl1pPr marL="0" indent="0">
              <a:buNone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  <a:lvl2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2pPr>
            <a:lvl3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3pPr>
            <a:lvl4pPr>
              <a:buNone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4pPr>
            <a:lvl5pPr>
              <a:buNone/>
              <a:defRPr lang="en-IN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5pPr>
          </a:lstStyle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cs typeface="Arial"/>
              </a:rPr>
              <a:t>This vertical image should be aligned left and centered vertically on the slide. Paragraph text should be centered vertically to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the image. Insert Text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Here.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 Keep text as minimal as possible.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image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173663" y="2204017"/>
            <a:ext cx="3516312" cy="305503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1800"/>
            </a:lvl1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b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</a:b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Arial"/>
              </a:rPr>
              <a:t>This vertical image should be aligned left and centered vertically on the slide. </a:t>
            </a:r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48140" y="1208314"/>
            <a:ext cx="4417774" cy="504643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with paragraph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31496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46289" y="4498975"/>
            <a:ext cx="6851423" cy="1495425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lang="en-US" sz="1600" kern="1200" dirty="0" smtClean="0">
                <a:solidFill>
                  <a:srgbClr val="59595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Paragraph text should be left aligned. Adjust the height of this text box when needed. Make sure this box is </a:t>
            </a:r>
            <a:r>
              <a:rPr lang="en-IN" dirty="0" err="1"/>
              <a:t>centered</a:t>
            </a:r>
            <a:r>
              <a:rPr lang="en-IN" dirty="0"/>
              <a:t> horizontally on the page and to the image. 20 </a:t>
            </a:r>
            <a:r>
              <a:rPr lang="en-IN" dirty="0" err="1"/>
              <a:t>pt</a:t>
            </a:r>
            <a:r>
              <a:rPr lang="en-IN" dirty="0"/>
              <a:t> text should be used. Keep text as minimal as possible.</a:t>
            </a:r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image with bullet point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60376" y="1103313"/>
            <a:ext cx="8229600" cy="269943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130300" y="4508500"/>
            <a:ext cx="6883400" cy="1498600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buFont typeface="Arial" pitchFamily="34" charset="0"/>
              <a:buChar char="•"/>
              <a:defRPr sz="1600" baseline="0"/>
            </a:lvl1pPr>
          </a:lstStyle>
          <a:p>
            <a:pPr lvl="0"/>
            <a:r>
              <a:rPr lang="en-US" dirty="0"/>
              <a:t>The horizontal image should be center aligned</a:t>
            </a:r>
            <a:endParaRPr lang="en-IN" dirty="0"/>
          </a:p>
        </p:txBody>
      </p:sp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"/>
          <p:cNvSpPr>
            <a:spLocks noChangeArrowheads="1"/>
          </p:cNvSpPr>
          <p:nvPr userDrawn="1"/>
        </p:nvSpPr>
        <p:spPr bwMode="auto">
          <a:xfrm>
            <a:off x="-4825" y="5486400"/>
            <a:ext cx="8542400" cy="685800"/>
          </a:xfrm>
          <a:prstGeom prst="rect">
            <a:avLst/>
          </a:prstGeom>
          <a:gradFill rotWithShape="1">
            <a:gsLst>
              <a:gs pos="0">
                <a:srgbClr val="77787D"/>
              </a:gs>
              <a:gs pos="50000">
                <a:srgbClr val="ADAEB5"/>
              </a:gs>
              <a:gs pos="100000">
                <a:srgbClr val="CED0D8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 userDrawn="1"/>
        </p:nvSpPr>
        <p:spPr bwMode="auto">
          <a:xfrm>
            <a:off x="-4825" y="5611813"/>
            <a:ext cx="8542400" cy="407987"/>
          </a:xfrm>
          <a:prstGeom prst="rect">
            <a:avLst/>
          </a:prstGeom>
          <a:gradFill rotWithShape="1">
            <a:gsLst>
              <a:gs pos="0">
                <a:srgbClr val="494A58"/>
              </a:gs>
              <a:gs pos="50000">
                <a:srgbClr val="6C6E81"/>
              </a:gs>
              <a:gs pos="100000">
                <a:srgbClr val="81849B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164317"/>
            <a:ext cx="4038376" cy="479424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800" b="1" kern="1200" baseline="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Click to Add Title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758593"/>
            <a:ext cx="4038376" cy="286438"/>
          </a:xfrm>
        </p:spPr>
        <p:txBody>
          <a:bodyPr>
            <a:no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1600" b="1" kern="1200" dirty="0" smtClean="0">
                <a:solidFill>
                  <a:srgbClr val="A1A2B1"/>
                </a:solidFill>
                <a:latin typeface="+mj-lt"/>
                <a:ea typeface="+mj-ea"/>
                <a:cs typeface="+mj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HIGHLIGHTS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903515" y="2104328"/>
            <a:ext cx="4049262" cy="1596815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600" kern="1200" baseline="0">
                <a:solidFill>
                  <a:schemeClr val="accent4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IN" dirty="0"/>
              <a:t>Add a small brief of the case study / point of view / Define a concept / theme / topic. You may add up to 6 lines of text. Beyond 6 lines will not be readable.</a:t>
            </a:r>
          </a:p>
        </p:txBody>
      </p:sp>
      <p:sp>
        <p:nvSpPr>
          <p:cNvPr id="40" name="Picture Placeholder 38"/>
          <p:cNvSpPr>
            <a:spLocks noGrp="1"/>
          </p:cNvSpPr>
          <p:nvPr>
            <p:ph type="pic" sz="quarter" idx="14"/>
          </p:nvPr>
        </p:nvSpPr>
        <p:spPr>
          <a:xfrm>
            <a:off x="5690960" y="490538"/>
            <a:ext cx="2874963" cy="5692775"/>
          </a:xfrm>
          <a:ln>
            <a:noFill/>
          </a:ln>
          <a:effectLst/>
        </p:spPr>
        <p:txBody>
          <a:bodyPr>
            <a:flatTx/>
          </a:bodyPr>
          <a:lstStyle>
            <a:lvl1pPr>
              <a:buNone/>
              <a:defRPr>
                <a:effectLst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903515" y="3864429"/>
            <a:ext cx="4049262" cy="1545771"/>
          </a:xfrm>
        </p:spPr>
        <p:txBody>
          <a:bodyPr>
            <a:normAutofit/>
          </a:bodyPr>
          <a:lstStyle>
            <a:lvl1pPr marL="231775" marR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IN" sz="1400" kern="1200" baseline="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2pPr>
            <a:lvl3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3pPr>
            <a:lvl4pPr>
              <a:defRPr lang="en-US" sz="2800" b="1" kern="1200" dirty="0" smtClean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4pPr>
            <a:lvl5pPr>
              <a:defRPr lang="en-IN" sz="2800" b="1" kern="1200" dirty="0">
                <a:solidFill>
                  <a:srgbClr val="3C3D48"/>
                </a:solidFill>
                <a:latin typeface="Gill Sans MT" pitchFamily="34" charset="0"/>
                <a:ea typeface="+mj-ea"/>
                <a:cs typeface="+mj-cs"/>
              </a:defRPr>
            </a:lvl5pPr>
          </a:lstStyle>
          <a:p>
            <a:pPr marL="231775" marR="0" lvl="0" indent="-231775" algn="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Add Highlights of the topic and only </a:t>
            </a:r>
            <a:br>
              <a:rPr lang="en-US" dirty="0"/>
            </a:br>
            <a:r>
              <a:rPr lang="en-US" dirty="0"/>
              <a:t>5 lines of text is allowed, beyond </a:t>
            </a:r>
            <a:br>
              <a:rPr lang="en-US" dirty="0"/>
            </a:br>
            <a:r>
              <a:rPr lang="en-US" dirty="0"/>
              <a:t>that it will not be readable.</a:t>
            </a:r>
            <a:endParaRPr lang="en-IN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8" hasCustomPrompt="1"/>
          </p:nvPr>
        </p:nvSpPr>
        <p:spPr>
          <a:xfrm rot="5400000" flipH="1">
            <a:off x="4956460" y="852837"/>
            <a:ext cx="310896" cy="155448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slide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51756" y="1668732"/>
            <a:ext cx="2590800" cy="3873500"/>
          </a:xfrm>
        </p:spPr>
        <p:txBody>
          <a:bodyPr/>
          <a:lstStyle/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12" hasCustomPrompt="1"/>
          </p:nvPr>
        </p:nvSpPr>
        <p:spPr>
          <a:xfrm>
            <a:off x="3990974" y="1565729"/>
            <a:ext cx="46863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Up to 5 lines of text is allowed beyond which it will not be readable.</a:t>
            </a:r>
          </a:p>
        </p:txBody>
      </p:sp>
      <p:sp>
        <p:nvSpPr>
          <p:cNvPr id="15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3990974" y="1162957"/>
            <a:ext cx="4673600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Opportunity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0" y="229411"/>
            <a:ext cx="9144000" cy="532589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Case Study Heading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32" name="Text Placeholder 34"/>
          <p:cNvSpPr>
            <a:spLocks noGrp="1"/>
          </p:cNvSpPr>
          <p:nvPr>
            <p:ph type="body" sz="quarter" idx="19" hasCustomPrompt="1"/>
          </p:nvPr>
        </p:nvSpPr>
        <p:spPr>
          <a:xfrm>
            <a:off x="3990974" y="3246435"/>
            <a:ext cx="46863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Up to 5 lines of text is allowed beyond which it will not be readable.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20" hasCustomPrompt="1"/>
          </p:nvPr>
        </p:nvSpPr>
        <p:spPr>
          <a:xfrm>
            <a:off x="3990974" y="2843663"/>
            <a:ext cx="4673600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baseline="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Challenges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21" hasCustomPrompt="1"/>
          </p:nvPr>
        </p:nvSpPr>
        <p:spPr>
          <a:xfrm>
            <a:off x="3990974" y="4962546"/>
            <a:ext cx="4686301" cy="1152071"/>
          </a:xfrm>
        </p:spPr>
        <p:txBody>
          <a:bodyPr>
            <a:normAutofit/>
          </a:bodyPr>
          <a:lstStyle>
            <a:lvl1pPr marL="0" indent="0">
              <a:buClr>
                <a:srgbClr val="0070C0"/>
              </a:buClr>
              <a:buFont typeface="Webdings" pitchFamily="18" charset="2"/>
              <a:buNone/>
              <a:tabLst/>
              <a:defRPr lang="en-US" sz="1200" kern="1200" baseline="0" dirty="0" smtClean="0">
                <a:solidFill>
                  <a:schemeClr val="accent4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>
              <a:buNone/>
              <a:defRPr lang="en-US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>
              <a:buNone/>
              <a:defRPr lang="en-IN" sz="1600" kern="1200" dirty="0" smtClean="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Up to 5 lines of text is allowed beyond which it will not be readable.</a:t>
            </a:r>
          </a:p>
        </p:txBody>
      </p:sp>
      <p:sp>
        <p:nvSpPr>
          <p:cNvPr id="36" name="Text Placeholder 31"/>
          <p:cNvSpPr>
            <a:spLocks noGrp="1"/>
          </p:cNvSpPr>
          <p:nvPr>
            <p:ph type="body" sz="quarter" idx="22" hasCustomPrompt="1"/>
          </p:nvPr>
        </p:nvSpPr>
        <p:spPr>
          <a:xfrm>
            <a:off x="3990974" y="4559774"/>
            <a:ext cx="4673600" cy="261258"/>
          </a:xfrm>
        </p:spPr>
        <p:txBody>
          <a:bodyPr anchor="ctr">
            <a:noAutofit/>
          </a:bodyPr>
          <a:lstStyle>
            <a:lvl1pPr>
              <a:buNone/>
              <a:defRPr lang="en-US" sz="1400" b="1" kern="1200" dirty="0" smtClean="0">
                <a:solidFill>
                  <a:srgbClr val="3C3D48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Impact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 rot="16200000">
            <a:off x="3644028" y="1218597"/>
            <a:ext cx="310896" cy="155448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23" hasCustomPrompt="1"/>
          </p:nvPr>
        </p:nvSpPr>
        <p:spPr>
          <a:xfrm rot="16200000">
            <a:off x="3644028" y="2906649"/>
            <a:ext cx="310896" cy="155448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4" hasCustomPrompt="1"/>
          </p:nvPr>
        </p:nvSpPr>
        <p:spPr>
          <a:xfrm rot="16200000">
            <a:off x="3644028" y="4624562"/>
            <a:ext cx="310896" cy="155448"/>
          </a:xfrm>
          <a:prstGeom prst="flowChartExtract">
            <a:avLst/>
          </a:prstGeom>
          <a:solidFill>
            <a:srgbClr val="03A3DF"/>
          </a:solidFill>
          <a:ln w="3175"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- Column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208002"/>
            <a:ext cx="9144000" cy="5539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Column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348349"/>
            <a:ext cx="8229600" cy="4716462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IN" dirty="0"/>
          </a:p>
        </p:txBody>
      </p:sp>
      <p:sp>
        <p:nvSpPr>
          <p:cNvPr id="5" name="Oval 6"/>
          <p:cNvSpPr>
            <a:spLocks noChangeArrowheads="1"/>
          </p:cNvSpPr>
          <p:nvPr userDrawn="1"/>
        </p:nvSpPr>
        <p:spPr bwMode="gray">
          <a:xfrm>
            <a:off x="355600" y="6121101"/>
            <a:ext cx="8432800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- Bar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8002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Bar Graph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4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348349"/>
            <a:ext cx="8229600" cy="4716462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IN" dirty="0"/>
          </a:p>
        </p:txBody>
      </p:sp>
      <p:sp>
        <p:nvSpPr>
          <p:cNvPr id="5" name="Oval 6"/>
          <p:cNvSpPr>
            <a:spLocks noChangeArrowheads="1"/>
          </p:cNvSpPr>
          <p:nvPr userDrawn="1"/>
        </p:nvSpPr>
        <p:spPr bwMode="gray">
          <a:xfrm>
            <a:off x="355600" y="6121101"/>
            <a:ext cx="8432800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8002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11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348349"/>
            <a:ext cx="8229600" cy="4716462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IN" dirty="0"/>
          </a:p>
        </p:txBody>
      </p:sp>
      <p:sp>
        <p:nvSpPr>
          <p:cNvPr id="12" name="Oval 6"/>
          <p:cNvSpPr>
            <a:spLocks noChangeArrowheads="1"/>
          </p:cNvSpPr>
          <p:nvPr userDrawn="1"/>
        </p:nvSpPr>
        <p:spPr bwMode="gray">
          <a:xfrm>
            <a:off x="355600" y="6121101"/>
            <a:ext cx="8432800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0" y="207600"/>
            <a:ext cx="9144000" cy="554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1005339" y="1350509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8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1005339" y="2380789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tabLst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4" name="Text Placeholder 38"/>
          <p:cNvSpPr>
            <a:spLocks noGrp="1"/>
          </p:cNvSpPr>
          <p:nvPr>
            <p:ph type="body" sz="quarter" idx="12" hasCustomPrompt="1"/>
          </p:nvPr>
        </p:nvSpPr>
        <p:spPr>
          <a:xfrm>
            <a:off x="1005339" y="3403153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5" name="Text Placeholder 38"/>
          <p:cNvSpPr>
            <a:spLocks noGrp="1"/>
          </p:cNvSpPr>
          <p:nvPr>
            <p:ph type="body" sz="quarter" idx="13" hasCustomPrompt="1"/>
          </p:nvPr>
        </p:nvSpPr>
        <p:spPr>
          <a:xfrm>
            <a:off x="1005339" y="4462030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7" name="Text Placeholder 38"/>
          <p:cNvSpPr>
            <a:spLocks noGrp="1"/>
          </p:cNvSpPr>
          <p:nvPr>
            <p:ph type="body" sz="quarter" idx="14" hasCustomPrompt="1"/>
          </p:nvPr>
        </p:nvSpPr>
        <p:spPr>
          <a:xfrm>
            <a:off x="1005339" y="5504120"/>
            <a:ext cx="7557748" cy="652462"/>
          </a:xfr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595959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28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460375" y="1345746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9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460375" y="2384085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0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460375" y="3422424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2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460375" y="4460763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3" name="Text Placeholder 38"/>
          <p:cNvSpPr>
            <a:spLocks noGrp="1"/>
          </p:cNvSpPr>
          <p:nvPr>
            <p:ph type="body" sz="quarter" idx="19" hasCustomPrompt="1"/>
          </p:nvPr>
        </p:nvSpPr>
        <p:spPr>
          <a:xfrm>
            <a:off x="460375" y="5499100"/>
            <a:ext cx="352425" cy="668792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92538208"/>
      </p:ext>
    </p:extLst>
  </p:cSld>
  <p:clrMapOvr>
    <a:masterClrMapping/>
  </p:clrMapOvr>
  <p:transition spd="slow"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slide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08002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Title of Pie Chart</a:t>
            </a:r>
            <a:endParaRPr kumimoji="0" lang="en-US" sz="30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j-lt"/>
              <a:ea typeface="+mn-ea"/>
              <a:cs typeface="Arial"/>
            </a:endParaRPr>
          </a:p>
        </p:txBody>
      </p:sp>
      <p:sp>
        <p:nvSpPr>
          <p:cNvPr id="5" name="Chart Placeholder 13"/>
          <p:cNvSpPr>
            <a:spLocks noGrp="1"/>
          </p:cNvSpPr>
          <p:nvPr>
            <p:ph type="chart" sz="quarter" idx="10"/>
          </p:nvPr>
        </p:nvSpPr>
        <p:spPr>
          <a:xfrm>
            <a:off x="460375" y="1348349"/>
            <a:ext cx="8229600" cy="4716462"/>
          </a:xfrm>
        </p:spPr>
        <p:txBody>
          <a:bodyPr/>
          <a:lstStyle/>
          <a:p>
            <a:r>
              <a:rPr lang="en-US" dirty="0"/>
              <a:t>Click icon to add chart</a:t>
            </a:r>
            <a:endParaRPr lang="en-IN" dirty="0"/>
          </a:p>
        </p:txBody>
      </p:sp>
      <p:sp>
        <p:nvSpPr>
          <p:cNvPr id="7" name="Oval 6"/>
          <p:cNvSpPr>
            <a:spLocks noChangeArrowheads="1"/>
          </p:cNvSpPr>
          <p:nvPr userDrawn="1"/>
        </p:nvSpPr>
        <p:spPr bwMode="gray">
          <a:xfrm>
            <a:off x="355600" y="6121101"/>
            <a:ext cx="8432800" cy="287853"/>
          </a:xfrm>
          <a:prstGeom prst="ellipse">
            <a:avLst/>
          </a:prstGeom>
          <a:gradFill rotWithShape="1">
            <a:gsLst>
              <a:gs pos="0">
                <a:srgbClr val="080808">
                  <a:alpha val="15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6"/>
          <p:cNvSpPr>
            <a:spLocks noChangeArrowheads="1"/>
          </p:cNvSpPr>
          <p:nvPr userDrawn="1"/>
        </p:nvSpPr>
        <p:spPr bwMode="gray">
          <a:xfrm>
            <a:off x="355600" y="5858423"/>
            <a:ext cx="8432800" cy="550531"/>
          </a:xfrm>
          <a:prstGeom prst="ellipse">
            <a:avLst/>
          </a:prstGeom>
          <a:gradFill rotWithShape="1">
            <a:gsLst>
              <a:gs pos="0">
                <a:srgbClr val="080808">
                  <a:alpha val="20000"/>
                </a:srgbClr>
              </a:gs>
              <a:gs pos="100000">
                <a:srgbClr val="0040A8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0" hasCustomPrompt="1"/>
          </p:nvPr>
        </p:nvSpPr>
        <p:spPr>
          <a:xfrm>
            <a:off x="78016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1</a:t>
            </a:r>
            <a:endParaRPr lang="en-IN" dirty="0"/>
          </a:p>
        </p:txBody>
      </p:sp>
      <p:sp>
        <p:nvSpPr>
          <p:cNvPr id="12" name="Title 4"/>
          <p:cNvSpPr>
            <a:spLocks noGrp="1"/>
          </p:cNvSpPr>
          <p:nvPr>
            <p:ph type="title" hasCustomPrompt="1"/>
          </p:nvPr>
        </p:nvSpPr>
        <p:spPr>
          <a:xfrm>
            <a:off x="460375" y="208002"/>
            <a:ext cx="8229600" cy="5539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774700" y="267970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3" name="Text Placeholder 56"/>
          <p:cNvSpPr>
            <a:spLocks noGrp="1"/>
          </p:cNvSpPr>
          <p:nvPr>
            <p:ph type="body" sz="quarter" idx="19" hasCustomPrompt="1"/>
          </p:nvPr>
        </p:nvSpPr>
        <p:spPr>
          <a:xfrm>
            <a:off x="280731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2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801850" y="267970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4811800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3</a:t>
            </a:r>
            <a:endParaRPr lang="en-IN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4806334" y="267970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7" name="Text Placeholder 56"/>
          <p:cNvSpPr>
            <a:spLocks noGrp="1"/>
          </p:cNvSpPr>
          <p:nvPr>
            <p:ph type="body" sz="quarter" idx="23" hasCustomPrompt="1"/>
          </p:nvPr>
        </p:nvSpPr>
        <p:spPr>
          <a:xfrm>
            <a:off x="6787266" y="4223431"/>
            <a:ext cx="1452108" cy="566737"/>
          </a:xfrm>
        </p:spPr>
        <p:txBody>
          <a:bodyPr>
            <a:normAutofit/>
          </a:bodyPr>
          <a:lstStyle>
            <a:lvl1pPr algn="ctr">
              <a:buNone/>
              <a:defRPr lang="en-IN" sz="18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4</a:t>
            </a:r>
            <a:endParaRPr lang="en-IN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24" hasCustomPrompt="1"/>
          </p:nvPr>
        </p:nvSpPr>
        <p:spPr>
          <a:xfrm>
            <a:off x="6781800" y="2679700"/>
            <a:ext cx="1463040" cy="146304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connecto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2642616" y="1727200"/>
            <a:ext cx="3858768" cy="3858768"/>
          </a:xfrm>
          <a:prstGeom prst="ellipse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8" name="Title 4"/>
          <p:cNvSpPr>
            <a:spLocks noGrp="1"/>
          </p:cNvSpPr>
          <p:nvPr userDrawn="1">
            <p:ph type="title" hasCustomPrompt="1"/>
          </p:nvPr>
        </p:nvSpPr>
        <p:spPr>
          <a:xfrm>
            <a:off x="460375" y="208002"/>
            <a:ext cx="8229600" cy="5539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Text Placeholder 56"/>
          <p:cNvSpPr>
            <a:spLocks noGrp="1"/>
          </p:cNvSpPr>
          <p:nvPr>
            <p:ph type="body" sz="quarter" idx="14" hasCustomPrompt="1"/>
          </p:nvPr>
        </p:nvSpPr>
        <p:spPr>
          <a:xfrm>
            <a:off x="3474131" y="3152631"/>
            <a:ext cx="2231528" cy="693655"/>
          </a:xfrm>
        </p:spPr>
        <p:txBody>
          <a:bodyPr>
            <a:noAutofit/>
          </a:bodyPr>
          <a:lstStyle>
            <a:lvl1pPr marL="0" indent="0" algn="ctr">
              <a:buNone/>
              <a:defRPr lang="en-IN" sz="2000" kern="1200" baseline="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INSERT TEXT Subject Matter</a:t>
            </a:r>
            <a:endParaRPr lang="en-IN" dirty="0"/>
          </a:p>
        </p:txBody>
      </p:sp>
      <p:sp>
        <p:nvSpPr>
          <p:cNvPr id="34" name="Text Placeholder 56"/>
          <p:cNvSpPr>
            <a:spLocks noGrp="1"/>
          </p:cNvSpPr>
          <p:nvPr>
            <p:ph type="body" sz="quarter" idx="13" hasCustomPrompt="1"/>
          </p:nvPr>
        </p:nvSpPr>
        <p:spPr>
          <a:xfrm>
            <a:off x="3863878" y="953610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7" name="Text Placeholder 56"/>
          <p:cNvSpPr>
            <a:spLocks noGrp="1"/>
          </p:cNvSpPr>
          <p:nvPr>
            <p:ph type="body" sz="quarter" idx="15" hasCustomPrompt="1"/>
          </p:nvPr>
        </p:nvSpPr>
        <p:spPr>
          <a:xfrm>
            <a:off x="3863878" y="6124845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39" name="Text Placeholder 56"/>
          <p:cNvSpPr>
            <a:spLocks noGrp="1"/>
          </p:cNvSpPr>
          <p:nvPr>
            <p:ph type="body" sz="quarter" idx="16" hasCustomPrompt="1"/>
          </p:nvPr>
        </p:nvSpPr>
        <p:spPr>
          <a:xfrm>
            <a:off x="6998963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40" name="Text Placeholder 56"/>
          <p:cNvSpPr>
            <a:spLocks noGrp="1"/>
          </p:cNvSpPr>
          <p:nvPr>
            <p:ph type="body" sz="quarter" idx="17" hasCustomPrompt="1"/>
          </p:nvPr>
        </p:nvSpPr>
        <p:spPr>
          <a:xfrm>
            <a:off x="701622" y="3232353"/>
            <a:ext cx="1416244" cy="329811"/>
          </a:xfrm>
        </p:spPr>
        <p:txBody>
          <a:bodyPr>
            <a:normAutofit/>
          </a:bodyPr>
          <a:lstStyle>
            <a:lvl1pPr algn="ctr">
              <a:buNone/>
              <a:defRPr lang="en-IN" sz="1400" kern="1200" dirty="0" smtClean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Text Here</a:t>
            </a:r>
            <a:endParaRPr lang="en-IN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076700" y="1320800"/>
            <a:ext cx="96012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4076700" y="5105400"/>
            <a:ext cx="96012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2146300" y="2921000"/>
            <a:ext cx="96012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0" y="2908300"/>
            <a:ext cx="960120" cy="960120"/>
          </a:xfrm>
          <a:prstGeom prst="ellipse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accent2">
                <a:lumMod val="20000"/>
                <a:lumOff val="80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 userDrawn="1">
            <p:ph type="ctrTitle" hasCustomPrompt="1"/>
          </p:nvPr>
        </p:nvSpPr>
        <p:spPr>
          <a:xfrm>
            <a:off x="4547710" y="1767649"/>
            <a:ext cx="4203553" cy="5539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0" name="Text Placeholder 56"/>
          <p:cNvSpPr>
            <a:spLocks noGrp="1"/>
          </p:cNvSpPr>
          <p:nvPr>
            <p:ph type="body" sz="quarter" idx="19" hasCustomPrompt="1"/>
          </p:nvPr>
        </p:nvSpPr>
        <p:spPr>
          <a:xfrm>
            <a:off x="4547710" y="2552751"/>
            <a:ext cx="4158442" cy="355042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Your Name</a:t>
            </a:r>
            <a:endParaRPr lang="en-IN" dirty="0"/>
          </a:p>
        </p:txBody>
      </p:sp>
      <p:sp>
        <p:nvSpPr>
          <p:cNvPr id="11" name="Text Placeholder 56"/>
          <p:cNvSpPr>
            <a:spLocks noGrp="1"/>
          </p:cNvSpPr>
          <p:nvPr>
            <p:ph type="body" sz="quarter" idx="20" hasCustomPrompt="1"/>
          </p:nvPr>
        </p:nvSpPr>
        <p:spPr>
          <a:xfrm>
            <a:off x="4547710" y="3537676"/>
            <a:ext cx="4158442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Email ID</a:t>
            </a:r>
            <a:endParaRPr lang="en-IN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 descr="WIPRO PPT Design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pic>
        <p:nvPicPr>
          <p:cNvPr id="13" name="Picture 12" descr="Slides Master - 51.jp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2057402" y="1664833"/>
            <a:ext cx="1872342" cy="2084305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 rot="5400000">
            <a:off x="2814000" y="2781258"/>
            <a:ext cx="2754000" cy="1588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4547710" y="3034335"/>
            <a:ext cx="4158442" cy="355042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custom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2612799" y="1970769"/>
            <a:ext cx="1447572" cy="1643288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r>
              <a:rPr lang="en-US" dirty="0"/>
              <a:t>Click here to add Customer / Partner Logo</a:t>
            </a:r>
            <a:endParaRPr lang="en-IN" dirty="0"/>
          </a:p>
        </p:txBody>
      </p:sp>
      <p:pic>
        <p:nvPicPr>
          <p:cNvPr id="9" name="Picture 8" descr="Slides Master - 51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04802" y="1664833"/>
            <a:ext cx="1872342" cy="2084305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Picture 14" descr="WIPRO PPT Design.jp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11" name="Text Placeholder 56"/>
          <p:cNvSpPr>
            <a:spLocks noGrp="1"/>
          </p:cNvSpPr>
          <p:nvPr>
            <p:ph type="body" sz="quarter" idx="20" hasCustomPrompt="1"/>
          </p:nvPr>
        </p:nvSpPr>
        <p:spPr>
          <a:xfrm>
            <a:off x="4559968" y="3114100"/>
            <a:ext cx="4158442" cy="38709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Your Name</a:t>
            </a:r>
            <a:endParaRPr lang="en-IN" dirty="0"/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559742" y="1480457"/>
            <a:ext cx="4142266" cy="1547161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lvl1pPr marL="0" algn="l">
              <a:defRPr lang="en-US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+mn-ea"/>
                <a:cs typeface="Arial"/>
              </a:defRPr>
            </a:lvl1pPr>
          </a:lstStyle>
          <a:p>
            <a:pPr marL="0" lvl="0" algn="l"/>
            <a:r>
              <a:rPr lang="en-US" dirty="0"/>
              <a:t>Insert Title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25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0" y="3599045"/>
            <a:ext cx="4158442" cy="409914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  <p:cxnSp>
        <p:nvCxnSpPr>
          <p:cNvPr id="12" name="Straight Connector 11"/>
          <p:cNvCxnSpPr/>
          <p:nvPr userDrawn="1"/>
        </p:nvCxnSpPr>
        <p:spPr>
          <a:xfrm rot="5400000">
            <a:off x="2932334" y="2781258"/>
            <a:ext cx="2754000" cy="1588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468675"/>
      </p:ext>
    </p:extLst>
  </p:cSld>
  <p:clrMapOvr>
    <a:masterClrMapping/>
  </p:clrMapOvr>
  <p:transition spd="slow"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slide with custom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Picture 16" descr="WIPRO PPT Design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674914" y="2667681"/>
            <a:ext cx="7794172" cy="663575"/>
          </a:xfrm>
        </p:spPr>
        <p:txBody>
          <a:bodyPr>
            <a:normAutofit/>
          </a:bodyPr>
          <a:lstStyle>
            <a:lvl1pPr algn="ctr">
              <a:buNone/>
              <a:defRPr lang="en-US" sz="34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74914" y="3355504"/>
            <a:ext cx="7794172" cy="389182"/>
          </a:xfrm>
        </p:spPr>
        <p:txBody>
          <a:bodyPr>
            <a:normAutofit/>
          </a:bodyPr>
          <a:lstStyle>
            <a:lvl1pPr algn="ctr">
              <a:buNone/>
              <a:defRPr lang="en-US" sz="20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8012113" y="316140"/>
            <a:ext cx="903287" cy="848631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r>
              <a:rPr lang="en-US" dirty="0"/>
              <a:t>Click here to add Customer / Partner Logo</a:t>
            </a:r>
            <a:endParaRPr lang="en-IN" dirty="0"/>
          </a:p>
        </p:txBody>
      </p:sp>
      <p:pic>
        <p:nvPicPr>
          <p:cNvPr id="20" name="Picture 19" descr="Slides Master - 51.jp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587416" y="182880"/>
            <a:ext cx="1014684" cy="112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46958"/>
      </p:ext>
    </p:extLst>
  </p:cSld>
  <p:clrMapOvr>
    <a:masterClrMapping/>
  </p:clrMapOvr>
  <p:transition spd="slow"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customer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2612799" y="1970769"/>
            <a:ext cx="1447572" cy="1643288"/>
          </a:xfrm>
        </p:spPr>
        <p:txBody>
          <a:bodyPr>
            <a:noAutofit/>
          </a:bodyPr>
          <a:lstStyle>
            <a:lvl1pPr marL="0" indent="0" algn="ctr">
              <a:buNone/>
              <a:defRPr sz="1100" baseline="0"/>
            </a:lvl1pPr>
          </a:lstStyle>
          <a:p>
            <a:r>
              <a:rPr lang="en-US" dirty="0"/>
              <a:t>Click here to add Customer / Partner Logo</a:t>
            </a:r>
            <a:endParaRPr lang="en-IN" dirty="0"/>
          </a:p>
        </p:txBody>
      </p:sp>
      <p:pic>
        <p:nvPicPr>
          <p:cNvPr id="14" name="Picture 13" descr="Slides Master - 51.jpg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304802" y="1664833"/>
            <a:ext cx="1872342" cy="2084305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Picture 16" descr="WIPRO PPT Design.jpg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sp>
        <p:nvSpPr>
          <p:cNvPr id="23" name="Text Placeholder 56"/>
          <p:cNvSpPr>
            <a:spLocks noGrp="1"/>
          </p:cNvSpPr>
          <p:nvPr>
            <p:ph type="body" sz="quarter" idx="20" hasCustomPrompt="1"/>
          </p:nvPr>
        </p:nvSpPr>
        <p:spPr>
          <a:xfrm>
            <a:off x="4700110" y="2589327"/>
            <a:ext cx="4158442" cy="37333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Your Name</a:t>
            </a:r>
            <a:endParaRPr lang="en-IN" dirty="0"/>
          </a:p>
        </p:txBody>
      </p:sp>
      <p:sp>
        <p:nvSpPr>
          <p:cNvPr id="24" name="Text Placeholder 56"/>
          <p:cNvSpPr>
            <a:spLocks noGrp="1"/>
          </p:cNvSpPr>
          <p:nvPr>
            <p:ph type="body" sz="quarter" idx="21" hasCustomPrompt="1"/>
          </p:nvPr>
        </p:nvSpPr>
        <p:spPr>
          <a:xfrm>
            <a:off x="4700110" y="3519388"/>
            <a:ext cx="4158442" cy="314777"/>
          </a:xfrm>
        </p:spPr>
        <p:txBody>
          <a:bodyPr>
            <a:noAutofit/>
          </a:bodyPr>
          <a:lstStyle>
            <a:lvl1pPr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Email ID</a:t>
            </a:r>
            <a:endParaRPr lang="en-IN" dirty="0"/>
          </a:p>
        </p:txBody>
      </p:sp>
      <p:sp>
        <p:nvSpPr>
          <p:cNvPr id="10" name="Title 3"/>
          <p:cNvSpPr>
            <a:spLocks noGrp="1"/>
          </p:cNvSpPr>
          <p:nvPr>
            <p:ph type="ctrTitle" hasCustomPrompt="1"/>
          </p:nvPr>
        </p:nvSpPr>
        <p:spPr>
          <a:xfrm>
            <a:off x="4700110" y="1767649"/>
            <a:ext cx="4203553" cy="5539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 rot="5400000">
            <a:off x="2964607" y="2781258"/>
            <a:ext cx="2754000" cy="1588"/>
          </a:xfrm>
          <a:prstGeom prst="line">
            <a:avLst/>
          </a:prstGeom>
          <a:ln w="19050">
            <a:solidFill>
              <a:srgbClr val="B6B6B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56"/>
          <p:cNvSpPr>
            <a:spLocks noGrp="1"/>
          </p:cNvSpPr>
          <p:nvPr>
            <p:ph type="body" sz="quarter" idx="22" hasCustomPrompt="1"/>
          </p:nvPr>
        </p:nvSpPr>
        <p:spPr>
          <a:xfrm>
            <a:off x="4706206" y="3052623"/>
            <a:ext cx="4158442" cy="373330"/>
          </a:xfrm>
        </p:spPr>
        <p:txBody>
          <a:bodyPr>
            <a:noAutofit/>
          </a:bodyPr>
          <a:lstStyle>
            <a:lvl1pPr marL="0" indent="0" algn="l">
              <a:buNone/>
              <a:def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Designation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074641"/>
      </p:ext>
    </p:extLst>
  </p:cSld>
  <p:clrMapOvr>
    <a:masterClrMapping/>
  </p:clrMapOvr>
  <p:transition spd="slow"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Blank or freefor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53211"/>
            <a:ext cx="8229600" cy="5539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1" y="29302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pic>
        <p:nvPicPr>
          <p:cNvPr id="7" name="Picture 6" descr="WIPRO PPT Design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38200" y="152400"/>
            <a:ext cx="7400053" cy="1407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47700"/>
            <a:ext cx="91440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1" y="2612799"/>
            <a:ext cx="8220074" cy="623887"/>
          </a:xfrm>
        </p:spPr>
        <p:txBody>
          <a:bodyPr>
            <a:normAutofit/>
          </a:bodyPr>
          <a:lstStyle>
            <a:lvl1pPr algn="ctr">
              <a:buNone/>
              <a:defRPr kumimoji="0" lang="en-US" sz="3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Section Name Here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69901" y="3290677"/>
            <a:ext cx="8220074" cy="439496"/>
          </a:xfrm>
        </p:spPr>
        <p:txBody>
          <a:bodyPr>
            <a:normAutofit/>
          </a:bodyPr>
          <a:lstStyle>
            <a:lvl1pPr algn="ctr">
              <a:buNone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Who what when where</a:t>
            </a:r>
          </a:p>
        </p:txBody>
      </p:sp>
      <p:pic>
        <p:nvPicPr>
          <p:cNvPr id="7" name="Picture 6" descr="WIPRO PPT Design.jpg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5121" y="4471039"/>
            <a:ext cx="9133758" cy="2171061"/>
          </a:xfrm>
          <a:prstGeom prst="rect">
            <a:avLst/>
          </a:prstGeom>
        </p:spPr>
      </p:pic>
      <p:pic>
        <p:nvPicPr>
          <p:cNvPr id="10" name="Picture 9" descr="Slides Master - 51.jpg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7981685" y="105908"/>
            <a:ext cx="1044840" cy="1163124"/>
          </a:xfrm>
          <a:prstGeom prst="rect">
            <a:avLst/>
          </a:prstGeom>
        </p:spPr>
      </p:pic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473575"/>
          </a:xfrm>
        </p:spPr>
        <p:txBody>
          <a:bodyPr>
            <a:normAutofit/>
          </a:bodyPr>
          <a:lstStyle>
            <a:lvl1pPr>
              <a:buClr>
                <a:srgbClr val="0070C0"/>
              </a:buClr>
              <a:defRPr sz="1800">
                <a:solidFill>
                  <a:srgbClr val="595959"/>
                </a:solidFill>
              </a:defRPr>
            </a:lvl1pPr>
            <a:lvl2pPr>
              <a:buClr>
                <a:srgbClr val="0070C0"/>
              </a:buClr>
              <a:buSzPct val="70000"/>
              <a:buFont typeface="Arial" pitchFamily="34" charset="0"/>
              <a:buChar char="•"/>
              <a:defRPr sz="1800">
                <a:solidFill>
                  <a:srgbClr val="595959"/>
                </a:solidFill>
              </a:defRPr>
            </a:lvl2pPr>
            <a:lvl3pPr>
              <a:buClr>
                <a:srgbClr val="0070C0"/>
              </a:buClr>
              <a:buFont typeface="Courier New" pitchFamily="49" charset="0"/>
              <a:buChar char="o"/>
              <a:defRPr sz="1800">
                <a:solidFill>
                  <a:srgbClr val="595959"/>
                </a:solidFill>
              </a:defRPr>
            </a:lvl3pPr>
            <a:lvl4pPr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595959"/>
                </a:solidFill>
              </a:defRPr>
            </a:lvl4pPr>
            <a:lvl5pPr>
              <a:buClr>
                <a:srgbClr val="0070C0"/>
              </a:buClr>
              <a:buFont typeface="Wingdings" pitchFamily="2" charset="2"/>
              <a:buChar char="§"/>
              <a:defRPr sz="1800">
                <a:solidFill>
                  <a:srgbClr val="595959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1360488"/>
            <a:ext cx="8240713" cy="4773612"/>
          </a:xfrm>
        </p:spPr>
        <p:txBody>
          <a:bodyPr>
            <a:normAutofit/>
          </a:bodyPr>
          <a:lstStyle>
            <a:lvl1pPr>
              <a:lnSpc>
                <a:spcPct val="200000"/>
              </a:lnSpc>
              <a:buClr>
                <a:srgbClr val="0070C0"/>
              </a:buClr>
              <a:buSzPct val="70000"/>
              <a:buFontTx/>
              <a:buBlip>
                <a:blip r:embed="rId2"/>
              </a:buBlip>
              <a:defRPr sz="1800">
                <a:solidFill>
                  <a:srgbClr val="595959"/>
                </a:solidFill>
              </a:defRPr>
            </a:lvl1pPr>
            <a:lvl2pPr>
              <a:lnSpc>
                <a:spcPct val="200000"/>
              </a:lnSpc>
              <a:buClr>
                <a:srgbClr val="0070C0"/>
              </a:buClr>
              <a:buSzPct val="70000"/>
              <a:buFont typeface="Arial" pitchFamily="34" charset="0"/>
              <a:buChar char="•"/>
              <a:defRPr sz="1800">
                <a:solidFill>
                  <a:srgbClr val="595959"/>
                </a:solidFill>
              </a:defRPr>
            </a:lvl2pPr>
            <a:lvl3pPr>
              <a:lnSpc>
                <a:spcPct val="200000"/>
              </a:lnSpc>
              <a:buClr>
                <a:srgbClr val="0070C0"/>
              </a:buClr>
              <a:buSzPct val="70000"/>
              <a:buFont typeface="Courier New" pitchFamily="49" charset="0"/>
              <a:buChar char="o"/>
              <a:defRPr sz="1800">
                <a:solidFill>
                  <a:srgbClr val="595959"/>
                </a:solidFill>
              </a:defRPr>
            </a:lvl3pPr>
            <a:lvl4pPr>
              <a:lnSpc>
                <a:spcPct val="200000"/>
              </a:lnSpc>
              <a:buClr>
                <a:srgbClr val="0070C0"/>
              </a:buClr>
              <a:buSzPct val="70000"/>
              <a:buFont typeface="Wingdings" pitchFamily="2" charset="2"/>
              <a:buChar char="§"/>
              <a:defRPr sz="1800">
                <a:solidFill>
                  <a:srgbClr val="595959"/>
                </a:solidFill>
              </a:defRPr>
            </a:lvl4pPr>
            <a:lvl5pPr>
              <a:lnSpc>
                <a:spcPct val="200000"/>
              </a:lnSpc>
              <a:buClr>
                <a:srgbClr val="0070C0"/>
              </a:buClr>
              <a:buSzPct val="70000"/>
              <a:buFont typeface="Wingdings" pitchFamily="2" charset="2"/>
              <a:buChar char="§"/>
              <a:defRPr sz="1800">
                <a:solidFill>
                  <a:srgbClr val="595959"/>
                </a:solidFill>
              </a:defRPr>
            </a:lvl5pPr>
          </a:lstStyle>
          <a:p>
            <a:pPr lvl="0"/>
            <a:r>
              <a:rPr lang="en-IN" dirty="0"/>
              <a:t>Please use bullet points on this slide when the content is heavy break it up into highlights, don’t use paragraphs of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5486400" y="3251200"/>
            <a:ext cx="3200400" cy="32004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7"/>
          <p:cNvSpPr>
            <a:spLocks noGrp="1"/>
          </p:cNvSpPr>
          <p:nvPr>
            <p:ph type="body" sz="quarter" idx="21" hasCustomPrompt="1"/>
          </p:nvPr>
        </p:nvSpPr>
        <p:spPr>
          <a:xfrm>
            <a:off x="751339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2" hasCustomPrompt="1"/>
          </p:nvPr>
        </p:nvSpPr>
        <p:spPr>
          <a:xfrm>
            <a:off x="729340" y="2384652"/>
            <a:ext cx="3679372" cy="663575"/>
          </a:xfrm>
          <a:solidFill>
            <a:srgbClr val="0070C0"/>
          </a:solidFill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1</a:t>
            </a:r>
            <a:endParaRPr lang="en-IN" dirty="0"/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23" hasCustomPrompt="1"/>
          </p:nvPr>
        </p:nvSpPr>
        <p:spPr>
          <a:xfrm>
            <a:off x="4751616" y="3178402"/>
            <a:ext cx="3635375" cy="2344093"/>
          </a:xfrm>
          <a:ln w="12700">
            <a:solidFill>
              <a:srgbClr val="D2D2D2"/>
            </a:solidFill>
          </a:ln>
        </p:spPr>
        <p:txBody>
          <a:bodyPr>
            <a:normAutofit/>
          </a:bodyPr>
          <a:lstStyle>
            <a:lvl1pPr marL="231775" marR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lvl="0"/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marL="231775" marR="0" lvl="0" indent="-231775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dirty="0"/>
              <a:t>Insert Text</a:t>
            </a:r>
          </a:p>
          <a:p>
            <a:pPr lvl="0"/>
            <a:endParaRPr lang="en-US" dirty="0"/>
          </a:p>
        </p:txBody>
      </p:sp>
      <p:sp>
        <p:nvSpPr>
          <p:cNvPr id="27" name="Text Placeholder 15"/>
          <p:cNvSpPr>
            <a:spLocks noGrp="1"/>
          </p:cNvSpPr>
          <p:nvPr>
            <p:ph type="body" sz="quarter" idx="24" hasCustomPrompt="1"/>
          </p:nvPr>
        </p:nvSpPr>
        <p:spPr>
          <a:xfrm>
            <a:off x="4729617" y="2384652"/>
            <a:ext cx="3679372" cy="663575"/>
          </a:xfrm>
          <a:solidFill>
            <a:srgbClr val="0070C0"/>
          </a:solidFill>
        </p:spPr>
        <p:txBody>
          <a:bodyPr anchor="ctr">
            <a:normAutofit/>
          </a:bodyPr>
          <a:lstStyle>
            <a:lvl1pPr>
              <a:buNone/>
              <a:defRPr kumimoji="0" lang="en-US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2pPr>
            <a:lvl3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3pPr>
            <a:lvl4pPr>
              <a:def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4pPr>
          </a:lstStyle>
          <a:p>
            <a:pPr lvl="0"/>
            <a:r>
              <a:rPr lang="en-US" dirty="0"/>
              <a:t>Column 2</a:t>
            </a:r>
            <a:endParaRPr lang="en-IN" dirty="0"/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460376" y="145140"/>
            <a:ext cx="8229600" cy="553998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Slide with two columns and a title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451301" y="1465489"/>
            <a:ext cx="8238674" cy="360000"/>
          </a:xfrm>
        </p:spPr>
        <p:txBody>
          <a:bodyPr>
            <a:noAutofit/>
          </a:bodyPr>
          <a:lstStyle>
            <a:lvl1pPr marL="231775" indent="-231775" algn="ctr" defTabSz="457200" rtl="0" eaLnBrk="1" latinLnBrk="0" hangingPunct="1">
              <a:spcBef>
                <a:spcPct val="20000"/>
              </a:spcBef>
              <a:buFont typeface="Arial"/>
              <a:buNone/>
              <a:defRPr kumimoji="0" lang="en-IN" sz="2200" b="1" i="0" u="none" strike="noStrike" kern="1200" cap="none" spc="8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COLUMN HEADING HERE</a:t>
            </a:r>
            <a:endParaRPr lang="en-IN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or freefor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 userDrawn="1"/>
        </p:nvSpPr>
        <p:spPr>
          <a:xfrm>
            <a:off x="533400" y="1066800"/>
            <a:ext cx="8153400" cy="2590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81800" y="2209800"/>
            <a:ext cx="1447800" cy="1219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685800" y="1371600"/>
            <a:ext cx="5715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85800" y="2057400"/>
            <a:ext cx="5715000" cy="13716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85800" y="1371600"/>
            <a:ext cx="5715000" cy="5334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16" name="Rounded Rectangle 15"/>
          <p:cNvSpPr/>
          <p:nvPr userDrawn="1"/>
        </p:nvSpPr>
        <p:spPr>
          <a:xfrm>
            <a:off x="533400" y="3810000"/>
            <a:ext cx="8153400" cy="2590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685800" y="4114800"/>
            <a:ext cx="56388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85800" y="4800600"/>
            <a:ext cx="5715000" cy="13716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85800" y="4114800"/>
            <a:ext cx="5715000" cy="5334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781800" y="4953000"/>
            <a:ext cx="1447800" cy="1219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9144000" cy="78483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3000" b="1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/>
              </a:defRPr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or freefor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7825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r>
              <a:rPr lang="en-US" dirty="0"/>
              <a:t>Insert Title Here</a:t>
            </a:r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or freefor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82598"/>
          </a:xfrm>
          <a:prstGeom prst="rect">
            <a:avLst/>
          </a:prstGeom>
        </p:spPr>
        <p:txBody>
          <a:bodyPr/>
          <a:lstStyle>
            <a:lvl1pPr marL="0" marR="0" indent="0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tabLst/>
              <a:defRPr baseline="0"/>
            </a:lvl1pPr>
          </a:lstStyle>
          <a:p>
            <a:pPr lvl="0"/>
            <a:endParaRPr lang="en-US" dirty="0"/>
          </a:p>
        </p:txBody>
      </p:sp>
      <p:sp>
        <p:nvSpPr>
          <p:cNvPr id="3" name="Rounded Rectangle 2"/>
          <p:cNvSpPr/>
          <p:nvPr userDrawn="1"/>
        </p:nvSpPr>
        <p:spPr>
          <a:xfrm>
            <a:off x="533400" y="1066800"/>
            <a:ext cx="8153400" cy="2590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781800" y="2209800"/>
            <a:ext cx="1447800" cy="12192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ounded Rectangle 4"/>
          <p:cNvSpPr/>
          <p:nvPr userDrawn="1"/>
        </p:nvSpPr>
        <p:spPr>
          <a:xfrm>
            <a:off x="685800" y="1371600"/>
            <a:ext cx="5715000" cy="533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85800" y="2057400"/>
            <a:ext cx="5715000" cy="137160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85800" y="1371600"/>
            <a:ext cx="5715000" cy="5334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/>
          <a:lstStyle>
            <a:lvl1pPr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GB" dirty="0"/>
          </a:p>
        </p:txBody>
      </p:sp>
      <p:sp>
        <p:nvSpPr>
          <p:cNvPr id="9" name="Rounded Rectangle 8"/>
          <p:cNvSpPr/>
          <p:nvPr userDrawn="1"/>
        </p:nvSpPr>
        <p:spPr>
          <a:xfrm>
            <a:off x="533400" y="3810000"/>
            <a:ext cx="8153400" cy="2590800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4964"/>
            <a:ext cx="8229600" cy="514826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124200" y="6673207"/>
            <a:ext cx="2895600" cy="148963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u="none" dirty="0">
                <a:solidFill>
                  <a:schemeClr val="tx1"/>
                </a:solidFill>
              </a:rPr>
              <a:t>© 2012 WIPRO LTD  |  WWW.WIPRO.COM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10884" y="6647351"/>
            <a:ext cx="522516" cy="210649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5D61087F-CA7B-4F6C-AD54-FCE24029CF22}" type="slidenum">
              <a:rPr 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l"/>
              <a:t>‹#›</a:t>
            </a:fld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63" name="Group 62"/>
          <p:cNvGrpSpPr/>
          <p:nvPr/>
        </p:nvGrpSpPr>
        <p:grpSpPr>
          <a:xfrm>
            <a:off x="0" y="760413"/>
            <a:ext cx="9145588" cy="25200"/>
            <a:chOff x="0" y="3408363"/>
            <a:chExt cx="9145588" cy="41275"/>
          </a:xfrm>
        </p:grpSpPr>
        <p:sp>
          <p:nvSpPr>
            <p:cNvPr id="6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3408363"/>
              <a:ext cx="9144000" cy="4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5" name="Rectangle 5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182563" cy="41275"/>
            </a:xfrm>
            <a:prstGeom prst="rect">
              <a:avLst/>
            </a:prstGeom>
            <a:solidFill>
              <a:srgbClr val="E31E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6" name="Rectangle 6"/>
            <p:cNvSpPr>
              <a:spLocks noChangeArrowheads="1"/>
            </p:cNvSpPr>
            <p:nvPr userDrawn="1"/>
          </p:nvSpPr>
          <p:spPr bwMode="auto">
            <a:xfrm>
              <a:off x="0" y="3408363"/>
              <a:ext cx="365125" cy="41275"/>
            </a:xfrm>
            <a:prstGeom prst="rect">
              <a:avLst/>
            </a:prstGeom>
            <a:solidFill>
              <a:srgbClr val="E31E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7" name="Rectangle 7"/>
            <p:cNvSpPr>
              <a:spLocks noChangeArrowheads="1"/>
            </p:cNvSpPr>
            <p:nvPr userDrawn="1"/>
          </p:nvSpPr>
          <p:spPr bwMode="auto">
            <a:xfrm>
              <a:off x="182563" y="3408363"/>
              <a:ext cx="366713" cy="41275"/>
            </a:xfrm>
            <a:prstGeom prst="rect">
              <a:avLst/>
            </a:prstGeom>
            <a:solidFill>
              <a:srgbClr val="E42C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8" name="Rectangle 8"/>
            <p:cNvSpPr>
              <a:spLocks noChangeArrowheads="1"/>
            </p:cNvSpPr>
            <p:nvPr userDrawn="1"/>
          </p:nvSpPr>
          <p:spPr bwMode="auto">
            <a:xfrm>
              <a:off x="365125" y="3408363"/>
              <a:ext cx="366713" cy="41275"/>
            </a:xfrm>
            <a:prstGeom prst="rect">
              <a:avLst/>
            </a:prstGeom>
            <a:solidFill>
              <a:srgbClr val="E53A2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9" name="Rectangle 9"/>
            <p:cNvSpPr>
              <a:spLocks noChangeArrowheads="1"/>
            </p:cNvSpPr>
            <p:nvPr userDrawn="1"/>
          </p:nvSpPr>
          <p:spPr bwMode="auto">
            <a:xfrm>
              <a:off x="549275" y="3408363"/>
              <a:ext cx="365125" cy="41275"/>
            </a:xfrm>
            <a:prstGeom prst="rect">
              <a:avLst/>
            </a:prstGeom>
            <a:solidFill>
              <a:srgbClr val="E7462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0" name="Rectangle 10"/>
            <p:cNvSpPr>
              <a:spLocks noChangeArrowheads="1"/>
            </p:cNvSpPr>
            <p:nvPr userDrawn="1"/>
          </p:nvSpPr>
          <p:spPr bwMode="auto">
            <a:xfrm>
              <a:off x="731838" y="3408363"/>
              <a:ext cx="365125" cy="41275"/>
            </a:xfrm>
            <a:prstGeom prst="rect">
              <a:avLst/>
            </a:prstGeom>
            <a:solidFill>
              <a:srgbClr val="E8512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1" name="Rectangle 11"/>
            <p:cNvSpPr>
              <a:spLocks noChangeArrowheads="1"/>
            </p:cNvSpPr>
            <p:nvPr userDrawn="1"/>
          </p:nvSpPr>
          <p:spPr bwMode="auto">
            <a:xfrm>
              <a:off x="914400" y="3408363"/>
              <a:ext cx="365125" cy="41275"/>
            </a:xfrm>
            <a:prstGeom prst="rect">
              <a:avLst/>
            </a:prstGeom>
            <a:solidFill>
              <a:srgbClr val="EA5D2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2" name="Rectangle 12"/>
            <p:cNvSpPr>
              <a:spLocks noChangeArrowheads="1"/>
            </p:cNvSpPr>
            <p:nvPr userDrawn="1"/>
          </p:nvSpPr>
          <p:spPr bwMode="auto">
            <a:xfrm>
              <a:off x="1096963" y="3408363"/>
              <a:ext cx="366713" cy="41275"/>
            </a:xfrm>
            <a:prstGeom prst="rect">
              <a:avLst/>
            </a:prstGeom>
            <a:solidFill>
              <a:srgbClr val="EC691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3" name="Rectangle 13"/>
            <p:cNvSpPr>
              <a:spLocks noChangeArrowheads="1"/>
            </p:cNvSpPr>
            <p:nvPr userDrawn="1"/>
          </p:nvSpPr>
          <p:spPr bwMode="auto">
            <a:xfrm>
              <a:off x="1279525" y="3408363"/>
              <a:ext cx="366713" cy="41275"/>
            </a:xfrm>
            <a:prstGeom prst="rect">
              <a:avLst/>
            </a:prstGeom>
            <a:solidFill>
              <a:srgbClr val="EE741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4" name="Rectangle 14"/>
            <p:cNvSpPr>
              <a:spLocks noChangeArrowheads="1"/>
            </p:cNvSpPr>
            <p:nvPr userDrawn="1"/>
          </p:nvSpPr>
          <p:spPr bwMode="auto">
            <a:xfrm>
              <a:off x="1463675" y="3408363"/>
              <a:ext cx="365125" cy="41275"/>
            </a:xfrm>
            <a:prstGeom prst="rect">
              <a:avLst/>
            </a:prstGeom>
            <a:solidFill>
              <a:srgbClr val="EF7E1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5" name="Rectangle 15"/>
            <p:cNvSpPr>
              <a:spLocks noChangeArrowheads="1"/>
            </p:cNvSpPr>
            <p:nvPr userDrawn="1"/>
          </p:nvSpPr>
          <p:spPr bwMode="auto">
            <a:xfrm>
              <a:off x="1646238" y="3408363"/>
              <a:ext cx="365125" cy="41275"/>
            </a:xfrm>
            <a:prstGeom prst="rect">
              <a:avLst/>
            </a:prstGeom>
            <a:solidFill>
              <a:srgbClr val="F1881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6" name="Rectangle 16"/>
            <p:cNvSpPr>
              <a:spLocks noChangeArrowheads="1"/>
            </p:cNvSpPr>
            <p:nvPr userDrawn="1"/>
          </p:nvSpPr>
          <p:spPr bwMode="auto">
            <a:xfrm>
              <a:off x="1828800" y="3408363"/>
              <a:ext cx="365125" cy="41275"/>
            </a:xfrm>
            <a:prstGeom prst="rect">
              <a:avLst/>
            </a:prstGeom>
            <a:solidFill>
              <a:srgbClr val="F3931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7" name="Rectangle 17"/>
            <p:cNvSpPr>
              <a:spLocks noChangeArrowheads="1"/>
            </p:cNvSpPr>
            <p:nvPr userDrawn="1"/>
          </p:nvSpPr>
          <p:spPr bwMode="auto">
            <a:xfrm>
              <a:off x="2011363" y="3408363"/>
              <a:ext cx="366713" cy="41275"/>
            </a:xfrm>
            <a:prstGeom prst="rect">
              <a:avLst/>
            </a:prstGeom>
            <a:solidFill>
              <a:srgbClr val="F49C0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8" name="Rectangle 18"/>
            <p:cNvSpPr>
              <a:spLocks noChangeArrowheads="1"/>
            </p:cNvSpPr>
            <p:nvPr userDrawn="1"/>
          </p:nvSpPr>
          <p:spPr bwMode="auto">
            <a:xfrm>
              <a:off x="2193925" y="3408363"/>
              <a:ext cx="366713" cy="41275"/>
            </a:xfrm>
            <a:prstGeom prst="rect">
              <a:avLst/>
            </a:prstGeom>
            <a:solidFill>
              <a:srgbClr val="F6A60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79" name="Rectangle 19"/>
            <p:cNvSpPr>
              <a:spLocks noChangeArrowheads="1"/>
            </p:cNvSpPr>
            <p:nvPr userDrawn="1"/>
          </p:nvSpPr>
          <p:spPr bwMode="auto">
            <a:xfrm>
              <a:off x="2378075" y="3408363"/>
              <a:ext cx="365125" cy="41275"/>
            </a:xfrm>
            <a:prstGeom prst="rect">
              <a:avLst/>
            </a:prstGeom>
            <a:solidFill>
              <a:srgbClr val="F8B00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0" name="Rectangle 20"/>
            <p:cNvSpPr>
              <a:spLocks noChangeArrowheads="1"/>
            </p:cNvSpPr>
            <p:nvPr userDrawn="1"/>
          </p:nvSpPr>
          <p:spPr bwMode="auto">
            <a:xfrm>
              <a:off x="2560638" y="3408363"/>
              <a:ext cx="365125" cy="41275"/>
            </a:xfrm>
            <a:prstGeom prst="rect">
              <a:avLst/>
            </a:prstGeom>
            <a:solidFill>
              <a:srgbClr val="FBBA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1" name="Rectangle 21"/>
            <p:cNvSpPr>
              <a:spLocks noChangeArrowheads="1"/>
            </p:cNvSpPr>
            <p:nvPr userDrawn="1"/>
          </p:nvSpPr>
          <p:spPr bwMode="auto">
            <a:xfrm>
              <a:off x="2743200" y="3408363"/>
              <a:ext cx="365125" cy="41275"/>
            </a:xfrm>
            <a:prstGeom prst="rect">
              <a:avLst/>
            </a:prstGeom>
            <a:solidFill>
              <a:srgbClr val="FBBB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2" name="Rectangle 22"/>
            <p:cNvSpPr>
              <a:spLocks noChangeArrowheads="1"/>
            </p:cNvSpPr>
            <p:nvPr userDrawn="1"/>
          </p:nvSpPr>
          <p:spPr bwMode="auto">
            <a:xfrm>
              <a:off x="2925763" y="3408363"/>
              <a:ext cx="366713" cy="41275"/>
            </a:xfrm>
            <a:prstGeom prst="rect">
              <a:avLst/>
            </a:prstGeom>
            <a:solidFill>
              <a:srgbClr val="FBBD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3" name="Rectangle 23"/>
            <p:cNvSpPr>
              <a:spLocks noChangeArrowheads="1"/>
            </p:cNvSpPr>
            <p:nvPr userDrawn="1"/>
          </p:nvSpPr>
          <p:spPr bwMode="auto">
            <a:xfrm>
              <a:off x="3108325" y="3408363"/>
              <a:ext cx="366713" cy="41275"/>
            </a:xfrm>
            <a:prstGeom prst="rect">
              <a:avLst/>
            </a:prstGeom>
            <a:solidFill>
              <a:srgbClr val="FCBF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4" name="Rectangle 24"/>
            <p:cNvSpPr>
              <a:spLocks noChangeArrowheads="1"/>
            </p:cNvSpPr>
            <p:nvPr userDrawn="1"/>
          </p:nvSpPr>
          <p:spPr bwMode="auto">
            <a:xfrm>
              <a:off x="3292475" y="3408363"/>
              <a:ext cx="365125" cy="41275"/>
            </a:xfrm>
            <a:prstGeom prst="rect">
              <a:avLst/>
            </a:prstGeom>
            <a:solidFill>
              <a:srgbClr val="FCC0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5" name="Rectangle 25"/>
            <p:cNvSpPr>
              <a:spLocks noChangeArrowheads="1"/>
            </p:cNvSpPr>
            <p:nvPr userDrawn="1"/>
          </p:nvSpPr>
          <p:spPr bwMode="auto">
            <a:xfrm>
              <a:off x="3475038" y="3408363"/>
              <a:ext cx="365125" cy="41275"/>
            </a:xfrm>
            <a:prstGeom prst="rect">
              <a:avLst/>
            </a:prstGeom>
            <a:solidFill>
              <a:srgbClr val="FCC2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6" name="Rectangle 26"/>
            <p:cNvSpPr>
              <a:spLocks noChangeArrowheads="1"/>
            </p:cNvSpPr>
            <p:nvPr userDrawn="1"/>
          </p:nvSpPr>
          <p:spPr bwMode="auto">
            <a:xfrm>
              <a:off x="3657600" y="3408363"/>
              <a:ext cx="365125" cy="41275"/>
            </a:xfrm>
            <a:prstGeom prst="rect">
              <a:avLst/>
            </a:prstGeom>
            <a:solidFill>
              <a:srgbClr val="FDC4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7" name="Rectangle 27"/>
            <p:cNvSpPr>
              <a:spLocks noChangeArrowheads="1"/>
            </p:cNvSpPr>
            <p:nvPr userDrawn="1"/>
          </p:nvSpPr>
          <p:spPr bwMode="auto">
            <a:xfrm>
              <a:off x="3840163" y="3408363"/>
              <a:ext cx="366713" cy="41275"/>
            </a:xfrm>
            <a:prstGeom prst="rect">
              <a:avLst/>
            </a:prstGeom>
            <a:solidFill>
              <a:srgbClr val="FDC6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8" name="Rectangle 28"/>
            <p:cNvSpPr>
              <a:spLocks noChangeArrowheads="1"/>
            </p:cNvSpPr>
            <p:nvPr userDrawn="1"/>
          </p:nvSpPr>
          <p:spPr bwMode="auto">
            <a:xfrm>
              <a:off x="4022725" y="3408363"/>
              <a:ext cx="366713" cy="41275"/>
            </a:xfrm>
            <a:prstGeom prst="rect">
              <a:avLst/>
            </a:prstGeom>
            <a:solidFill>
              <a:srgbClr val="FDC7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89" name="Rectangle 29"/>
            <p:cNvSpPr>
              <a:spLocks noChangeArrowheads="1"/>
            </p:cNvSpPr>
            <p:nvPr userDrawn="1"/>
          </p:nvSpPr>
          <p:spPr bwMode="auto">
            <a:xfrm>
              <a:off x="4206875" y="3408363"/>
              <a:ext cx="365125" cy="41275"/>
            </a:xfrm>
            <a:prstGeom prst="rect">
              <a:avLst/>
            </a:prstGeom>
            <a:solidFill>
              <a:srgbClr val="FEC9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0" name="Rectangle 30"/>
            <p:cNvSpPr>
              <a:spLocks noChangeArrowheads="1"/>
            </p:cNvSpPr>
            <p:nvPr userDrawn="1"/>
          </p:nvSpPr>
          <p:spPr bwMode="auto">
            <a:xfrm>
              <a:off x="4389438" y="3408363"/>
              <a:ext cx="365125" cy="41275"/>
            </a:xfrm>
            <a:prstGeom prst="rect">
              <a:avLst/>
            </a:prstGeom>
            <a:solidFill>
              <a:srgbClr val="FECB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1" name="Rectangle 31"/>
            <p:cNvSpPr>
              <a:spLocks noChangeArrowheads="1"/>
            </p:cNvSpPr>
            <p:nvPr userDrawn="1"/>
          </p:nvSpPr>
          <p:spPr bwMode="auto">
            <a:xfrm>
              <a:off x="4572000" y="3408363"/>
              <a:ext cx="365125" cy="41275"/>
            </a:xfrm>
            <a:prstGeom prst="rect">
              <a:avLst/>
            </a:prstGeom>
            <a:solidFill>
              <a:srgbClr val="FBCB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2" name="Rectangle 32"/>
            <p:cNvSpPr>
              <a:spLocks noChangeArrowheads="1"/>
            </p:cNvSpPr>
            <p:nvPr userDrawn="1"/>
          </p:nvSpPr>
          <p:spPr bwMode="auto">
            <a:xfrm>
              <a:off x="4754563" y="3408363"/>
              <a:ext cx="366713" cy="41275"/>
            </a:xfrm>
            <a:prstGeom prst="rect">
              <a:avLst/>
            </a:prstGeom>
            <a:solidFill>
              <a:srgbClr val="F3CA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3" name="Rectangle 33"/>
            <p:cNvSpPr>
              <a:spLocks noChangeArrowheads="1"/>
            </p:cNvSpPr>
            <p:nvPr userDrawn="1"/>
          </p:nvSpPr>
          <p:spPr bwMode="auto">
            <a:xfrm>
              <a:off x="4937125" y="3408363"/>
              <a:ext cx="366713" cy="41275"/>
            </a:xfrm>
            <a:prstGeom prst="rect">
              <a:avLst/>
            </a:prstGeom>
            <a:solidFill>
              <a:srgbClr val="ECC80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4" name="Rectangle 34"/>
            <p:cNvSpPr>
              <a:spLocks noChangeArrowheads="1"/>
            </p:cNvSpPr>
            <p:nvPr userDrawn="1"/>
          </p:nvSpPr>
          <p:spPr bwMode="auto">
            <a:xfrm>
              <a:off x="5121275" y="3408363"/>
              <a:ext cx="365125" cy="41275"/>
            </a:xfrm>
            <a:prstGeom prst="rect">
              <a:avLst/>
            </a:prstGeom>
            <a:solidFill>
              <a:srgbClr val="E4C60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5" name="Rectangle 35"/>
            <p:cNvSpPr>
              <a:spLocks noChangeArrowheads="1"/>
            </p:cNvSpPr>
            <p:nvPr userDrawn="1"/>
          </p:nvSpPr>
          <p:spPr bwMode="auto">
            <a:xfrm>
              <a:off x="5303838" y="3408363"/>
              <a:ext cx="365125" cy="41275"/>
            </a:xfrm>
            <a:prstGeom prst="rect">
              <a:avLst/>
            </a:prstGeom>
            <a:solidFill>
              <a:srgbClr val="DCC50A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6" name="Rectangle 36"/>
            <p:cNvSpPr>
              <a:spLocks noChangeArrowheads="1"/>
            </p:cNvSpPr>
            <p:nvPr userDrawn="1"/>
          </p:nvSpPr>
          <p:spPr bwMode="auto">
            <a:xfrm>
              <a:off x="5486400" y="3408363"/>
              <a:ext cx="365125" cy="41275"/>
            </a:xfrm>
            <a:prstGeom prst="rect">
              <a:avLst/>
            </a:prstGeom>
            <a:solidFill>
              <a:srgbClr val="D5C30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7" name="Rectangle 37"/>
            <p:cNvSpPr>
              <a:spLocks noChangeArrowheads="1"/>
            </p:cNvSpPr>
            <p:nvPr userDrawn="1"/>
          </p:nvSpPr>
          <p:spPr bwMode="auto">
            <a:xfrm>
              <a:off x="5668963" y="3408363"/>
              <a:ext cx="366713" cy="41275"/>
            </a:xfrm>
            <a:prstGeom prst="rect">
              <a:avLst/>
            </a:prstGeom>
            <a:solidFill>
              <a:srgbClr val="CCC11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8" name="Rectangle 38"/>
            <p:cNvSpPr>
              <a:spLocks noChangeArrowheads="1"/>
            </p:cNvSpPr>
            <p:nvPr userDrawn="1"/>
          </p:nvSpPr>
          <p:spPr bwMode="auto">
            <a:xfrm>
              <a:off x="5851525" y="3408363"/>
              <a:ext cx="366713" cy="41275"/>
            </a:xfrm>
            <a:prstGeom prst="rect">
              <a:avLst/>
            </a:prstGeom>
            <a:solidFill>
              <a:srgbClr val="B8BC2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99" name="Rectangle 39"/>
            <p:cNvSpPr>
              <a:spLocks noChangeArrowheads="1"/>
            </p:cNvSpPr>
            <p:nvPr userDrawn="1"/>
          </p:nvSpPr>
          <p:spPr bwMode="auto">
            <a:xfrm>
              <a:off x="6035675" y="3408363"/>
              <a:ext cx="365125" cy="41275"/>
            </a:xfrm>
            <a:prstGeom prst="rect">
              <a:avLst/>
            </a:prstGeom>
            <a:solidFill>
              <a:srgbClr val="A3B829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0" name="Rectangle 40"/>
            <p:cNvSpPr>
              <a:spLocks noChangeArrowheads="1"/>
            </p:cNvSpPr>
            <p:nvPr userDrawn="1"/>
          </p:nvSpPr>
          <p:spPr bwMode="auto">
            <a:xfrm>
              <a:off x="6218238" y="3408363"/>
              <a:ext cx="365125" cy="41275"/>
            </a:xfrm>
            <a:prstGeom prst="rect">
              <a:avLst/>
            </a:prstGeom>
            <a:solidFill>
              <a:srgbClr val="8CB23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1" name="Rectangle 41"/>
            <p:cNvSpPr>
              <a:spLocks noChangeArrowheads="1"/>
            </p:cNvSpPr>
            <p:nvPr userDrawn="1"/>
          </p:nvSpPr>
          <p:spPr bwMode="auto">
            <a:xfrm>
              <a:off x="6400800" y="3408363"/>
              <a:ext cx="365125" cy="41275"/>
            </a:xfrm>
            <a:prstGeom prst="rect">
              <a:avLst/>
            </a:prstGeom>
            <a:solidFill>
              <a:srgbClr val="71AD3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2" name="Rectangle 42"/>
            <p:cNvSpPr>
              <a:spLocks noChangeArrowheads="1"/>
            </p:cNvSpPr>
            <p:nvPr userDrawn="1"/>
          </p:nvSpPr>
          <p:spPr bwMode="auto">
            <a:xfrm>
              <a:off x="6583363" y="3408363"/>
              <a:ext cx="366713" cy="41275"/>
            </a:xfrm>
            <a:prstGeom prst="rect">
              <a:avLst/>
            </a:prstGeom>
            <a:solidFill>
              <a:srgbClr val="51A73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3" name="Rectangle 43"/>
            <p:cNvSpPr>
              <a:spLocks noChangeArrowheads="1"/>
            </p:cNvSpPr>
            <p:nvPr userDrawn="1"/>
          </p:nvSpPr>
          <p:spPr bwMode="auto">
            <a:xfrm>
              <a:off x="6765925" y="3408363"/>
              <a:ext cx="366713" cy="41275"/>
            </a:xfrm>
            <a:prstGeom prst="rect">
              <a:avLst/>
            </a:prstGeom>
            <a:solidFill>
              <a:srgbClr val="1DA240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4" name="Rectangle 44"/>
            <p:cNvSpPr>
              <a:spLocks noChangeArrowheads="1"/>
            </p:cNvSpPr>
            <p:nvPr userDrawn="1"/>
          </p:nvSpPr>
          <p:spPr bwMode="auto">
            <a:xfrm>
              <a:off x="6950075" y="3408363"/>
              <a:ext cx="365125" cy="41275"/>
            </a:xfrm>
            <a:prstGeom prst="rect">
              <a:avLst/>
            </a:prstGeom>
            <a:solidFill>
              <a:srgbClr val="009D4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5" name="Rectangle 45"/>
            <p:cNvSpPr>
              <a:spLocks noChangeArrowheads="1"/>
            </p:cNvSpPr>
            <p:nvPr userDrawn="1"/>
          </p:nvSpPr>
          <p:spPr bwMode="auto">
            <a:xfrm>
              <a:off x="7132638" y="3408363"/>
              <a:ext cx="365125" cy="41275"/>
            </a:xfrm>
            <a:prstGeom prst="rect">
              <a:avLst/>
            </a:prstGeom>
            <a:solidFill>
              <a:srgbClr val="00984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6" name="Rectangle 46"/>
            <p:cNvSpPr>
              <a:spLocks noChangeArrowheads="1"/>
            </p:cNvSpPr>
            <p:nvPr userDrawn="1"/>
          </p:nvSpPr>
          <p:spPr bwMode="auto">
            <a:xfrm>
              <a:off x="7315200" y="3408363"/>
              <a:ext cx="365125" cy="41275"/>
            </a:xfrm>
            <a:prstGeom prst="rect">
              <a:avLst/>
            </a:prstGeom>
            <a:solidFill>
              <a:srgbClr val="008C5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7" name="Rectangle 47"/>
            <p:cNvSpPr>
              <a:spLocks noChangeArrowheads="1"/>
            </p:cNvSpPr>
            <p:nvPr userDrawn="1"/>
          </p:nvSpPr>
          <p:spPr bwMode="auto">
            <a:xfrm>
              <a:off x="7497763" y="3408363"/>
              <a:ext cx="366713" cy="41275"/>
            </a:xfrm>
            <a:prstGeom prst="rect">
              <a:avLst/>
            </a:prstGeom>
            <a:solidFill>
              <a:srgbClr val="008068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8" name="Rectangle 48"/>
            <p:cNvSpPr>
              <a:spLocks noChangeArrowheads="1"/>
            </p:cNvSpPr>
            <p:nvPr userDrawn="1"/>
          </p:nvSpPr>
          <p:spPr bwMode="auto">
            <a:xfrm>
              <a:off x="7680325" y="3408363"/>
              <a:ext cx="366713" cy="41275"/>
            </a:xfrm>
            <a:prstGeom prst="rect">
              <a:avLst/>
            </a:prstGeom>
            <a:solidFill>
              <a:srgbClr val="00727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09" name="Rectangle 49"/>
            <p:cNvSpPr>
              <a:spLocks noChangeArrowheads="1"/>
            </p:cNvSpPr>
            <p:nvPr userDrawn="1"/>
          </p:nvSpPr>
          <p:spPr bwMode="auto">
            <a:xfrm>
              <a:off x="7864475" y="3408363"/>
              <a:ext cx="365125" cy="41275"/>
            </a:xfrm>
            <a:prstGeom prst="rect">
              <a:avLst/>
            </a:prstGeom>
            <a:solidFill>
              <a:srgbClr val="00637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0" name="Rectangle 50"/>
            <p:cNvSpPr>
              <a:spLocks noChangeArrowheads="1"/>
            </p:cNvSpPr>
            <p:nvPr userDrawn="1"/>
          </p:nvSpPr>
          <p:spPr bwMode="auto">
            <a:xfrm>
              <a:off x="8047038" y="3408363"/>
              <a:ext cx="365125" cy="41275"/>
            </a:xfrm>
            <a:prstGeom prst="rect">
              <a:avLst/>
            </a:prstGeom>
            <a:solidFill>
              <a:srgbClr val="185384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1" name="Rectangle 51"/>
            <p:cNvSpPr>
              <a:spLocks noChangeArrowheads="1"/>
            </p:cNvSpPr>
            <p:nvPr userDrawn="1"/>
          </p:nvSpPr>
          <p:spPr bwMode="auto">
            <a:xfrm>
              <a:off x="8229600" y="3408363"/>
              <a:ext cx="365125" cy="41275"/>
            </a:xfrm>
            <a:prstGeom prst="rect">
              <a:avLst/>
            </a:prstGeom>
            <a:solidFill>
              <a:srgbClr val="2E42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2" name="Rectangle 52"/>
            <p:cNvSpPr>
              <a:spLocks noChangeArrowheads="1"/>
            </p:cNvSpPr>
            <p:nvPr userDrawn="1"/>
          </p:nvSpPr>
          <p:spPr bwMode="auto">
            <a:xfrm>
              <a:off x="8412163" y="3408363"/>
              <a:ext cx="366713" cy="41275"/>
            </a:xfrm>
            <a:prstGeom prst="rect">
              <a:avLst/>
            </a:prstGeom>
            <a:solidFill>
              <a:srgbClr val="313E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3" name="Rectangle 53"/>
            <p:cNvSpPr>
              <a:spLocks noChangeArrowheads="1"/>
            </p:cNvSpPr>
            <p:nvPr userDrawn="1"/>
          </p:nvSpPr>
          <p:spPr bwMode="auto">
            <a:xfrm>
              <a:off x="8594725" y="3408363"/>
              <a:ext cx="366713" cy="41275"/>
            </a:xfrm>
            <a:prstGeom prst="rect">
              <a:avLst/>
            </a:prstGeom>
            <a:solidFill>
              <a:srgbClr val="333B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4" name="Rectangle 54"/>
            <p:cNvSpPr>
              <a:spLocks noChangeArrowheads="1"/>
            </p:cNvSpPr>
            <p:nvPr userDrawn="1"/>
          </p:nvSpPr>
          <p:spPr bwMode="auto">
            <a:xfrm>
              <a:off x="8778875" y="3408363"/>
              <a:ext cx="365125" cy="41275"/>
            </a:xfrm>
            <a:prstGeom prst="rect">
              <a:avLst/>
            </a:prstGeom>
            <a:solidFill>
              <a:srgbClr val="3538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Rectangle 55"/>
            <p:cNvSpPr>
              <a:spLocks noChangeArrowheads="1"/>
            </p:cNvSpPr>
            <p:nvPr userDrawn="1"/>
          </p:nvSpPr>
          <p:spPr bwMode="auto">
            <a:xfrm>
              <a:off x="8961438" y="3408363"/>
              <a:ext cx="182563" cy="41275"/>
            </a:xfrm>
            <a:prstGeom prst="rect">
              <a:avLst/>
            </a:prstGeom>
            <a:solidFill>
              <a:srgbClr val="393185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6" name="Freeform 56"/>
            <p:cNvSpPr>
              <a:spLocks/>
            </p:cNvSpPr>
            <p:nvPr userDrawn="1"/>
          </p:nvSpPr>
          <p:spPr bwMode="auto">
            <a:xfrm>
              <a:off x="9144000" y="3408363"/>
              <a:ext cx="1588" cy="41275"/>
            </a:xfrm>
            <a:custGeom>
              <a:avLst/>
              <a:gdLst/>
              <a:ahLst/>
              <a:cxnLst>
                <a:cxn ang="0">
                  <a:pos x="0" y="78"/>
                </a:cxn>
                <a:cxn ang="0">
                  <a:pos x="0" y="0"/>
                </a:cxn>
                <a:cxn ang="0">
                  <a:pos x="0" y="78"/>
                </a:cxn>
              </a:cxnLst>
              <a:rect l="0" t="0" r="r" b="b"/>
              <a:pathLst>
                <a:path h="78">
                  <a:moveTo>
                    <a:pt x="0" y="78"/>
                  </a:moveTo>
                  <a:lnTo>
                    <a:pt x="0" y="0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39318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81303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7" r:id="rId2"/>
    <p:sldLayoutId id="2147483660" r:id="rId3"/>
    <p:sldLayoutId id="2147483664" r:id="rId4"/>
    <p:sldLayoutId id="2147483746" r:id="rId5"/>
    <p:sldLayoutId id="2147483663" r:id="rId6"/>
    <p:sldLayoutId id="2147483704" r:id="rId7"/>
    <p:sldLayoutId id="2147483747" r:id="rId8"/>
    <p:sldLayoutId id="2147483748" r:id="rId9"/>
    <p:sldLayoutId id="2147483676" r:id="rId10"/>
    <p:sldLayoutId id="2147483677" r:id="rId11"/>
    <p:sldLayoutId id="2147483678" r:id="rId12"/>
    <p:sldLayoutId id="2147483679" r:id="rId13"/>
    <p:sldLayoutId id="2147483681" r:id="rId14"/>
    <p:sldLayoutId id="2147483702" r:id="rId15"/>
    <p:sldLayoutId id="2147483703" r:id="rId16"/>
    <p:sldLayoutId id="2147483686" r:id="rId17"/>
    <p:sldLayoutId id="2147483687" r:id="rId18"/>
    <p:sldLayoutId id="2147483688" r:id="rId19"/>
    <p:sldLayoutId id="2147483691" r:id="rId20"/>
    <p:sldLayoutId id="2147483684" r:id="rId21"/>
    <p:sldLayoutId id="2147483694" r:id="rId22"/>
    <p:sldLayoutId id="2147483661" r:id="rId23"/>
    <p:sldLayoutId id="2147483699" r:id="rId24"/>
    <p:sldLayoutId id="2147483700" r:id="rId25"/>
    <p:sldLayoutId id="2147483706" r:id="rId26"/>
    <p:sldLayoutId id="2147483789" r:id="rId27"/>
  </p:sldLayoutIdLst>
  <p:transition spd="slow">
    <p:wipe dir="d"/>
  </p:transition>
  <p:txStyles>
    <p:titleStyle>
      <a:lvl1pPr algn="l" defTabSz="457200" rtl="0" eaLnBrk="1" latinLnBrk="0" hangingPunct="1">
        <a:spcBef>
          <a:spcPct val="0"/>
        </a:spcBef>
        <a:buNone/>
        <a:defRPr lang="en-US" sz="3000" b="1" kern="1200" dirty="0">
          <a:solidFill>
            <a:srgbClr val="595959"/>
          </a:solidFill>
          <a:latin typeface="+mj-lt"/>
          <a:ea typeface="+mn-ea"/>
          <a:cs typeface="Arial"/>
        </a:defRPr>
      </a:lvl1pPr>
    </p:titleStyle>
    <p:bodyStyle>
      <a:lvl1pPr marL="231775" indent="-231775" algn="l" defTabSz="457200" rtl="0" eaLnBrk="1" latinLnBrk="0" hangingPunct="1">
        <a:lnSpc>
          <a:spcPct val="150000"/>
        </a:lnSpc>
        <a:spcBef>
          <a:spcPct val="20000"/>
        </a:spcBef>
        <a:buSzPct val="70000"/>
        <a:buFontTx/>
        <a:buBlip>
          <a:blip r:embed="rId29"/>
        </a:buBlip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50000"/>
        </a:lnSpc>
        <a:spcBef>
          <a:spcPct val="20000"/>
        </a:spcBef>
        <a:buClr>
          <a:srgbClr val="0070C0"/>
        </a:buClr>
        <a:buSzPct val="100000"/>
        <a:buFont typeface="Arial" pitchFamily="34" charset="0"/>
        <a:buChar char="•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50000"/>
        </a:lnSpc>
        <a:spcBef>
          <a:spcPct val="20000"/>
        </a:spcBef>
        <a:buClr>
          <a:srgbClr val="0070C0"/>
        </a:buClr>
        <a:buSzPct val="70000"/>
        <a:buFont typeface="Courier New" pitchFamily="49" charset="0"/>
        <a:buChar char="o"/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50000"/>
        </a:lnSpc>
        <a:spcBef>
          <a:spcPct val="20000"/>
        </a:spcBef>
        <a:buSzPct val="70000"/>
        <a:buFontTx/>
        <a:buBlip>
          <a:blip r:embed="rId29"/>
        </a:buBlip>
        <a:defRPr kumimoji="0" lang="en-US" sz="1800" b="0" i="0" u="none" strike="noStrike" kern="1200" cap="none" spc="0" normalizeH="0" baseline="0" noProof="0" dirty="0" smtClean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50000"/>
        </a:lnSpc>
        <a:spcBef>
          <a:spcPct val="20000"/>
        </a:spcBef>
        <a:buSzPct val="70000"/>
        <a:buFontTx/>
        <a:buBlip>
          <a:blip r:embed="rId29"/>
        </a:buBlip>
        <a:defRPr kumimoji="0" lang="en-US" sz="1800" b="0" i="0" u="none" strike="noStrike" kern="1200" cap="none" spc="0" normalizeH="0" baseline="0" noProof="0" dirty="0">
          <a:ln>
            <a:noFill/>
          </a:ln>
          <a:solidFill>
            <a:srgbClr val="595959"/>
          </a:solidFill>
          <a:effectLst/>
          <a:uLnTx/>
          <a:uFillTx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5261-E544-4F36-B235-8CD40A76BB0D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07523-ADA2-401C-AABF-3D74D7B1E8A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transition spd="slow"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0" y="2930299"/>
            <a:ext cx="9143999" cy="879701"/>
          </a:xfrm>
        </p:spPr>
        <p:txBody>
          <a:bodyPr>
            <a:normAutofit/>
          </a:bodyPr>
          <a:lstStyle/>
          <a:p>
            <a:r>
              <a:rPr lang="en-US" sz="3600" dirty="0"/>
              <a:t>Virtualization</a:t>
            </a:r>
            <a:endParaRPr lang="en-GB" dirty="0"/>
          </a:p>
        </p:txBody>
      </p:sp>
    </p:spTree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ECCE7D-6EF5-9C4E-A7C7-7FBECDF82F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Challenges of Virtualization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0B918-1462-DAB4-66E8-BD456181A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524000"/>
            <a:ext cx="845272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29529"/>
      </p:ext>
    </p:extLst>
  </p:cSld>
  <p:clrMapOvr>
    <a:masterClrMapping/>
  </p:clrMapOvr>
  <p:transition spd="slow"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B95680-271E-AF77-CAE9-278420DEE7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Popular Virtualization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47584-4C79-54C6-D3BF-2D528AB14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60550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58491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0280A9-50F6-6F3B-4905-DC80DCF564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Containers vs. Virtual Machines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01B652-4DB3-6C44-503F-4DD5CCCE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4065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18451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8FC6E0-E0D5-2B64-12BC-E642C8FA83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1391728"/>
          </a:xfrm>
        </p:spPr>
        <p:txBody>
          <a:bodyPr/>
          <a:lstStyle/>
          <a:p>
            <a:r>
              <a:rPr lang="en-IN" b="1" dirty="0"/>
              <a:t>Cloud and Virtualization</a:t>
            </a:r>
          </a:p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B2408-A12E-FAAB-4CDE-5183BF2657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Virtualization is a foundational technology for </a:t>
            </a:r>
            <a:r>
              <a:rPr lang="en-IN" b="1" dirty="0"/>
              <a:t>cloud computing</a:t>
            </a:r>
            <a:r>
              <a:rPr lang="en-IN" dirty="0"/>
              <a:t>. Most cloud services (like </a:t>
            </a:r>
            <a:r>
              <a:rPr lang="en-IN" b="1" dirty="0"/>
              <a:t>AWS, Microsoft Azure, and Google Cloud</a:t>
            </a:r>
            <a:r>
              <a:rPr lang="en-IN" dirty="0"/>
              <a:t>) rely on virtualization to provide: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Infrastructure as a Service (IaaS):</a:t>
            </a:r>
            <a:r>
              <a:rPr lang="en-IN" dirty="0"/>
              <a:t> Virtual machines (e.g., AWS EC2 instances).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Platform as a Service (PaaS):</a:t>
            </a:r>
            <a:r>
              <a:rPr lang="en-IN" dirty="0"/>
              <a:t> Virtualized development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Software as a Service (SaaS):</a:t>
            </a:r>
            <a:r>
              <a:rPr lang="en-IN" dirty="0"/>
              <a:t> Apps hosted on virtual servers.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332922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29E247-5C9D-BC35-7671-0E3918DCE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1391728"/>
          </a:xfrm>
        </p:spPr>
        <p:txBody>
          <a:bodyPr/>
          <a:lstStyle/>
          <a:p>
            <a:r>
              <a:rPr lang="en-IN" b="1" dirty="0"/>
              <a:t>Virtualization Security Best Practices</a:t>
            </a:r>
          </a:p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205E1-BCF3-B82E-3869-E9E6EB7473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Network segmentation:</a:t>
            </a:r>
            <a:r>
              <a:rPr lang="en-IN" dirty="0"/>
              <a:t> Isolate critical workloads using virtual LANs (VLANs).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Regular patching:</a:t>
            </a:r>
            <a:r>
              <a:rPr lang="en-IN" dirty="0"/>
              <a:t> Keep hypervisors and virtual environments up to 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VM monitoring:</a:t>
            </a:r>
            <a:r>
              <a:rPr lang="en-IN" dirty="0"/>
              <a:t> Use intrusion detection/prevention systems for VMs.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Access control:</a:t>
            </a:r>
            <a:r>
              <a:rPr lang="en-IN" dirty="0"/>
              <a:t> Limit admin access to hypervisors and VM management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47024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D38E8E-473D-DF62-6D7D-2AC158E3AD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Virtualization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02D57-BDE8-30E1-C31F-76173157D3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1. Resource Abstraction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Virtualization abstracts physical hardware resources like </a:t>
            </a:r>
            <a:r>
              <a:rPr lang="en-US" b="1" dirty="0"/>
              <a:t>CPU, memory, storage, and network interfaces</a:t>
            </a:r>
            <a:r>
              <a:rPr lang="en-US" dirty="0"/>
              <a:t> and presents them as virtual resources to virtual machines (VMs).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abstraction enables the efficient and dynamic allocation of resources, making it possible to run multiple VMs on a single physical machine.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7715862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0896E-4A54-7E97-0A15-2E72ACB63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3E538B-3AD8-D3EB-95B0-406B10DB8B0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Virtualization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DF2DC-0E44-D767-D724-AB4546036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2. Isolation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VM operates independently of others, even though they share the same physical hardware.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one VM encounters a failure or security breach, it won’t affect other VMs running on the same host.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Running a Linux VM and a Windows VM on the same hardware without interference.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040411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C0749-DCC0-CBE1-BC84-7B3616563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EFDB8E-B253-5604-370E-E297BAB981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Virtualization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BB28E-57DB-C27A-D4D3-34444B64D0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3. Scalability and Elasticity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Virtualization allows the creation, resizing, and removal of VMs on demand.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Horizontal scalability:</a:t>
            </a:r>
            <a:r>
              <a:rPr lang="en-US" dirty="0"/>
              <a:t> New VMs can be added when additional resources are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Vertical scalability:</a:t>
            </a:r>
            <a:r>
              <a:rPr lang="en-US" dirty="0"/>
              <a:t> Resource allocation (CPU, RAM) for individual VMs can be dynamically increased.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23736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FDC36-A1AA-000E-7A93-9C2AE4CF5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D02B7C-39F5-A22D-FF70-CD4CFFB6A7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Virtualization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94C79-536D-43FB-8868-EF3A7A5207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4. Portability and Migration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Virtualization enables </a:t>
            </a:r>
            <a:r>
              <a:rPr lang="en-US" b="1" dirty="0"/>
              <a:t>live migration</a:t>
            </a:r>
            <a:r>
              <a:rPr lang="en-US" dirty="0"/>
              <a:t> of VMs between physical servers without downtime.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useful for </a:t>
            </a:r>
            <a:r>
              <a:rPr lang="en-US" b="1" dirty="0"/>
              <a:t>load balancing</a:t>
            </a:r>
            <a:r>
              <a:rPr lang="en-US" dirty="0"/>
              <a:t>, hardware maintenance, or scaling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Portability:</a:t>
            </a:r>
            <a:r>
              <a:rPr lang="en-US" dirty="0"/>
              <a:t> VMs can be easily moved to other physical hosts or even cloud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585155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4F47D-06F2-ABFC-7A3F-8C6577ABE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17F76C-DE92-393D-0E76-4A51008BDB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Virtualization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426CC-4598-A307-A2CB-853383C179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5. Resource Efficiency (Consolidation)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Multiple VMs can run on a single physical server, optimizing resource utilization.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leads to </a:t>
            </a:r>
            <a:r>
              <a:rPr lang="en-US" b="1" dirty="0"/>
              <a:t>server consolidation</a:t>
            </a:r>
            <a:r>
              <a:rPr lang="en-US" dirty="0"/>
              <a:t>, reducing the need for physical machines and lowering hardware and maintenance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A data center can consolidate 10 physical servers into one powerful server running 10 VMs.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60442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</p:spTree>
  </p:cSld>
  <p:clrMapOvr>
    <a:masterClrMapping/>
  </p:clrMapOvr>
  <p:transition spd="slow">
    <p:wipe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6E79B-35B8-1BED-10B1-E859EC4CC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89544-0144-279E-04F3-3DED09D6F7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Virtualization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F6475-27AA-2EAD-DA84-7D8D9FC2FD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6. Hardware Independence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VMs are decoupled from the underlying hardware, meaning they can run on different hardware platforms without modification.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A VM created on one machine can be migrated to another machine with a different CPU architecture or hardware configuration.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48272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6AF1D-D676-FC6D-B933-9F17F6F35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084ADA-4391-D535-481C-7A852A7EE3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Virtualization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872FD-52DA-4F14-E4D0-D5CCA9BA6F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7. Snapshotting and Backup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Virtualization allows </a:t>
            </a:r>
            <a:r>
              <a:rPr lang="en-US" b="1" dirty="0"/>
              <a:t>snapshots</a:t>
            </a:r>
            <a:r>
              <a:rPr lang="en-US" dirty="0"/>
              <a:t> of VMs, capturing the current state of a VM (including memory, disk, and configurations).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Snapshots are useful for </a:t>
            </a:r>
            <a:r>
              <a:rPr lang="en-US" b="1" dirty="0"/>
              <a:t>backup, disaster recovery</a:t>
            </a:r>
            <a:r>
              <a:rPr lang="en-US" dirty="0"/>
              <a:t>, and testing, as you can revert to a previous state if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5719419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7665C-2EBE-5326-E62A-DB634F7C1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DC113-7608-7B0B-2A57-1A7D5DDE42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Virtualization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24169-DCD8-E43E-DEA2-E755AB706D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8. Security and Sandboxing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Virtualization provides </a:t>
            </a:r>
            <a:r>
              <a:rPr lang="en-US" b="1" dirty="0"/>
              <a:t>security isolation</a:t>
            </a:r>
            <a:r>
              <a:rPr lang="en-US" dirty="0"/>
              <a:t>, limiting the impact of security breaches or malware to the affected VM.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also supports </a:t>
            </a:r>
            <a:r>
              <a:rPr lang="en-US" b="1" dirty="0"/>
              <a:t>sandboxing</a:t>
            </a:r>
            <a:r>
              <a:rPr lang="en-US" dirty="0"/>
              <a:t>, which allows applications to run in isolated VMs to prevent them from affecting the host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8874935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A0CD-8612-99D8-EE25-FAEB48723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836F29-AC1C-A28B-6A03-8FDADDB6A4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Virtualization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BCB9D-3570-D452-38F8-16F0154F7E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9. Flexibility and Dynamic Allocation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Resources such as CPU, memory, and storage can be dynamically allocated and reallocated based on workload demands.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</a:t>
            </a:r>
            <a:r>
              <a:rPr lang="en-US" b="1" dirty="0"/>
              <a:t>flexibility</a:t>
            </a:r>
            <a:r>
              <a:rPr lang="en-US" dirty="0"/>
              <a:t> is critical for cloud environments where workloads can vary rapidly.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537556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DD078-4119-AC4D-51C5-538EB84E2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DF1109-C8C3-6361-6E2A-7DA0AA809D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Virtualization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7423E-7BA1-97CA-847A-C874517E55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10. Fault Tolerance and High 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Virtualization enables </a:t>
            </a:r>
            <a:r>
              <a:rPr lang="en-US" b="1" dirty="0"/>
              <a:t>high availability (HA)</a:t>
            </a:r>
            <a:r>
              <a:rPr lang="en-US" dirty="0"/>
              <a:t> by allowing VMs to be migrated automatically in case of hardware failure.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Fault-tolerant systems create </a:t>
            </a:r>
            <a:r>
              <a:rPr lang="en-US" b="1" dirty="0"/>
              <a:t>replica VMs</a:t>
            </a:r>
            <a:r>
              <a:rPr lang="en-US" dirty="0"/>
              <a:t> that can take over when the primary VM fails.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941187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D616E-35E7-C00F-F270-EC6620C41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667DE7-3C3A-F043-C22E-8143EE2B17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Virtualization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96503-EB95-876B-DA39-A7C265A7D2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11. Load Balancing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Virtualization allows for </a:t>
            </a:r>
            <a:r>
              <a:rPr lang="en-US" b="1" dirty="0"/>
              <a:t>load balancing</a:t>
            </a:r>
            <a:r>
              <a:rPr lang="en-US" dirty="0"/>
              <a:t> across multiple VMs by distributing workloads to ensure optimal resource utilization and prevent bottlenecks.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Combined with </a:t>
            </a:r>
            <a:r>
              <a:rPr lang="en-US" b="1" dirty="0"/>
              <a:t>auto-scaling</a:t>
            </a:r>
            <a:r>
              <a:rPr lang="en-US" dirty="0"/>
              <a:t>, VMs can be created or destroyed dynamically based on traffic demands.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875032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AE7CC-8A87-15C7-2B02-93A99CF1B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9A4FAD-24D9-B4CF-C546-0C00E49CD5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Virtualization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A0D33-EE1C-9565-4101-6D4375D841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12. Multi-Tenancy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Virtualization enables multiple users (or organizations) to share the same physical hardware while keeping their workloads isolated.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Cloud service providers like AWS use virtualization to host multiple customer environments on shared infrastructure.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85245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64C0D-7540-D322-AF51-2E9F6A3CB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385EE2-2320-F3C8-6DEB-7686366E8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Virtualization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D3E27-CDD6-CA54-FF31-E32408BA42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13. Virtual Networks and Virtual Switches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Virtualization supports virtual networking by creating </a:t>
            </a:r>
            <a:r>
              <a:rPr lang="en-US" b="1" dirty="0"/>
              <a:t>virtual networks</a:t>
            </a:r>
            <a:r>
              <a:rPr lang="en-US" dirty="0"/>
              <a:t> and </a:t>
            </a:r>
            <a:r>
              <a:rPr lang="en-US" b="1" dirty="0"/>
              <a:t>virtual switches</a:t>
            </a:r>
            <a:r>
              <a:rPr lang="en-US" dirty="0"/>
              <a:t> within the hypervisor.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allow VMs to communicate with each other or external networks without relying on physical network hardware.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934062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E0D39-E35A-D2E4-CEC7-B0B88CDDF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A6C136-9CD6-4830-9F04-0AEB911338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Virtualization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7DB00-45FF-457C-5AFC-0464370F97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/>
              <a:t>14. Automation and Orchestration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Virtualization technologies support automation tools to deploy, configure, and manage VMs.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Orchestration platforms</a:t>
            </a:r>
            <a:r>
              <a:rPr lang="en-IN" dirty="0"/>
              <a:t> like Kubernetes (for containers) and VMware vCenter (for VMs) automate tasks like load balancing, scaling, and resource provisioning.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9227593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847BD-8873-BD18-45DA-FBEA820CB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36F234-BB13-D301-5AA7-0537637436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Virtualization Characteristics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69869-93F8-9E06-B6A7-1DD4523E47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15. Cost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reducing hardware dependency and optimizing resource use, virtualization lowers operational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 environments can share storage, compute, and networking resources, leading to </a:t>
            </a:r>
            <a:r>
              <a:rPr lang="en-US" b="1" dirty="0"/>
              <a:t>energy savings</a:t>
            </a:r>
            <a:r>
              <a:rPr lang="en-US" dirty="0"/>
              <a:t> and reduced hardware expenses.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583901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0" y="2353719"/>
            <a:ext cx="9143999" cy="770481"/>
          </a:xfrm>
        </p:spPr>
        <p:txBody>
          <a:bodyPr>
            <a:noAutofit/>
          </a:bodyPr>
          <a:lstStyle/>
          <a:p>
            <a:r>
              <a:rPr lang="en-US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Day 1 Session</a:t>
            </a:r>
            <a:endParaRPr lang="en-GB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3168756"/>
            <a:ext cx="9143999" cy="1327043"/>
          </a:xfrm>
        </p:spPr>
        <p:txBody>
          <a:bodyPr>
            <a:noAutofit/>
          </a:bodyPr>
          <a:lstStyle/>
          <a:p>
            <a:r>
              <a:rPr lang="en-US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Welcome  to  the  Day 1 Session  on </a:t>
            </a:r>
          </a:p>
          <a:p>
            <a:r>
              <a:rPr lang="en-US" sz="28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Virtualization</a:t>
            </a:r>
          </a:p>
          <a:p>
            <a:endParaRPr lang="en-GB" sz="28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 spd="slow">
    <p:wipe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4CA38-2CE5-74F8-3B28-C20F975CC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FE5B49-BB0D-9852-97AD-37AD8717A3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Virtualization Characteristics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FBDE48-8994-0293-FC9D-5A71787C2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442" y="1143000"/>
            <a:ext cx="7097115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941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B67DEE-56C8-F50D-129C-2A7B52C0B0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Common Virtualization Vendors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1A7FDF-AA89-1BEE-1EA0-E8FF3A6E7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667008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65264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DC312-1238-9F13-E780-106C5E333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86DF15-A609-C99C-9659-84E9488DBE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Common Virtualization Vendors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1A295-76E6-4A32-47F3-C0E123137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19200"/>
            <a:ext cx="814236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67406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88692-8DBD-66C9-E5F7-D40B21AFA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933DD2-866C-C063-9CCB-A3517DD34B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Common Virtualization Vendors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B85BD-3145-84F2-0F14-E60844A99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371600"/>
            <a:ext cx="843860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66573"/>
      </p:ext>
    </p:extLst>
  </p:cSld>
  <p:clrMapOvr>
    <a:masterClrMapping/>
  </p:clrMapOvr>
  <p:transition spd="slow">
    <p:wipe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E82A9-EC40-FA2C-A9C6-3A9B8CB56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2FDF54-C138-A463-3430-25AD71649D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Common Virtualization Vendors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159F1-7817-0404-BBF7-8B0CCC1B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261944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86260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EAC35-AB21-CBB2-924E-B3D95F106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CFBB61-D3AF-1164-EB74-DF6928CE11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Common Virtualization Vendors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3CC6C-E637-90A1-917D-643F07506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47800"/>
            <a:ext cx="809903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756586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01947-2898-E42E-CB55-25374C38B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4DA659-B080-1579-EBDF-669A64E536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Common Virtualization Vendors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43771-9294-0F6B-2EF6-E6E5FA343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8448992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89730"/>
      </p:ext>
    </p:extLst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080B8-3123-AA49-E509-DE235E995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22F26-42BA-64EA-9C1F-7543EF51BE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Common Virtualization Vendors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C0714-D73A-DDBA-1C0B-B0DA10C2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600"/>
            <a:ext cx="7371952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20221"/>
      </p:ext>
    </p:extLst>
  </p:cSld>
  <p:clrMapOvr>
    <a:masterClrMapping/>
  </p:clrMapOvr>
  <p:transition spd="slow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B6EB8-AF97-2BE6-C4EA-D4C0972A0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D09C51-6B4D-F672-48DB-FA0DC44D36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Common Virtualization Vendors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8BBB7-6B14-C449-813C-18E89442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914400"/>
            <a:ext cx="7720526" cy="563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89107"/>
      </p:ext>
    </p:extLst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76BFC-3179-1478-F06A-66F58B142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089F39-A021-A442-4D93-D02C153109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Common Virtualization Vendors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EA756-A329-83AF-C481-C07E7FB7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7401958" cy="542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14130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B81E4-8BF1-49FC-5749-31262C00CC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Virtualization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0629E-3DB2-1AFF-7E28-932F4F300A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Virtualization refers to the process of creating a </a:t>
            </a:r>
            <a:r>
              <a:rPr lang="en-US" b="1" dirty="0"/>
              <a:t>virtual version of a physical resource</a:t>
            </a:r>
            <a:r>
              <a:rPr lang="en-US" dirty="0"/>
              <a:t>, such as a server, desktop, storage device, network, or operating system. </a:t>
            </a:r>
          </a:p>
          <a:p>
            <a:r>
              <a:rPr lang="en-US" dirty="0"/>
              <a:t>It allows a single physical machine to run multiple virtual environments, improving resource utilization, scalability, and flexibility.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62235"/>
      </p:ext>
    </p:extLst>
  </p:cSld>
  <p:clrMapOvr>
    <a:masterClrMapping/>
  </p:clrMapOvr>
  <p:transition spd="slow">
    <p:wipe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490F3-9139-A66B-6734-20A36549E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E205E6-CDE2-9089-9C95-D25755CDF4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Common Virtualization Vendors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589C9B-F928-72F8-CF77-11DAFE35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84576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315112"/>
      </p:ext>
    </p:extLst>
  </p:cSld>
  <p:clrMapOvr>
    <a:masterClrMapping/>
  </p:clrMapOvr>
  <p:transition spd="slow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E20282-6E30-CCA2-3E01-098883CCB5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Virtualization Security and Concerns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26E53-67A9-90B8-A6D3-D169A36748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Virtualization improves efficiency and scalability but introduces unique security risks. </a:t>
            </a:r>
          </a:p>
          <a:p>
            <a:r>
              <a:rPr lang="en-US" dirty="0"/>
              <a:t>Virtual machines (VMs), hypervisors, and the overall virtual infrastructure require specialized security controls to protect them from threats.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291206"/>
      </p:ext>
    </p:extLst>
  </p:cSld>
  <p:clrMapOvr>
    <a:masterClrMapping/>
  </p:clrMapOvr>
  <p:transition spd="slow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0E3A1-4F7E-CAE2-E46C-DE3C9319C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D2C184-AD4C-48C0-CB7E-D6ABA722F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Virtualization Security and Concerns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AE034-E22F-626C-AA7E-F5E07F9D9D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90600"/>
            <a:ext cx="8240713" cy="5334000"/>
          </a:xfrm>
        </p:spPr>
        <p:txBody>
          <a:bodyPr>
            <a:normAutofit/>
          </a:bodyPr>
          <a:lstStyle/>
          <a:p>
            <a:r>
              <a:rPr lang="en-US" b="1" dirty="0"/>
              <a:t>1. Key Security Risks and Concerns</a:t>
            </a:r>
          </a:p>
          <a:p>
            <a:r>
              <a:rPr lang="en-US" b="1" dirty="0"/>
              <a:t>1.1. Hypervisor Vulnerabilities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hypervisor is a critical part of the virtualized environment that allows multiple VMs to share a physical host.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Threat:</a:t>
            </a:r>
            <a:r>
              <a:rPr lang="en-US" dirty="0"/>
              <a:t> If compromised, an attacker can gain control over all VMs on that host.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Examples of attacks: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VM Escape:</a:t>
            </a:r>
            <a:r>
              <a:rPr lang="en-US" dirty="0"/>
              <a:t> When a VM breaks out of isolation and interacts directly with the hypervisor.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Hyperjacking</a:t>
            </a:r>
            <a:r>
              <a:rPr lang="en-US" b="1" dirty="0"/>
              <a:t>:</a:t>
            </a:r>
            <a:r>
              <a:rPr lang="en-US" dirty="0"/>
              <a:t> Taking control of the hypervisor to gain control of VMs.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16874"/>
      </p:ext>
    </p:extLst>
  </p:cSld>
  <p:clrMapOvr>
    <a:masterClrMapping/>
  </p:clrMapOvr>
  <p:transition spd="slow"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9CAFC-10BA-8119-1846-11C38F45E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FC7092-2F6B-483F-7B7B-E2ED4356A1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Virtualization Security and Concerns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5A290-A54A-14AD-CDC2-8165179AE5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14400"/>
            <a:ext cx="8240713" cy="5410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1.2. VM Sprawl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VM sprawl</a:t>
            </a:r>
            <a:r>
              <a:rPr lang="en-US" dirty="0"/>
              <a:t> occurs when organizations create too many VMs without adequate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Threat:</a:t>
            </a:r>
            <a:r>
              <a:rPr lang="en-US" dirty="0"/>
              <a:t> Unmonitored VMs can lead to outdated systems, unpatched vulnerabilities, and security gaps.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Result:</a:t>
            </a:r>
            <a:r>
              <a:rPr lang="en-US" dirty="0"/>
              <a:t> Increased attack surface and resource wastage.</a:t>
            </a:r>
          </a:p>
          <a:p>
            <a:r>
              <a:rPr lang="en-US" b="1" dirty="0"/>
              <a:t>1.3. Data Breach and Leakage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within VMs is vulnerable if not properly isolated and protected.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Threat:</a:t>
            </a:r>
            <a:r>
              <a:rPr lang="en-US" dirty="0"/>
              <a:t> Data could be leaked between VMs or stolen during migration to other hosts.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Common causes: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Misconfigured VM-to-VM communications.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Insecure storage and backups of virtual machine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535979"/>
      </p:ext>
    </p:extLst>
  </p:cSld>
  <p:clrMapOvr>
    <a:masterClrMapping/>
  </p:clrMapOvr>
  <p:transition spd="slow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DC1E3-81C4-7210-790F-31A579953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E28575-1553-FDF7-3CA5-F8D8FB7DA5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Virtualization Security and Concerns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111B-3E9F-2EE2-3CC3-0D8C18E8BF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90600"/>
            <a:ext cx="8240713" cy="5257800"/>
          </a:xfrm>
        </p:spPr>
        <p:txBody>
          <a:bodyPr>
            <a:normAutofit/>
          </a:bodyPr>
          <a:lstStyle/>
          <a:p>
            <a:r>
              <a:rPr lang="en-US" b="1" dirty="0"/>
              <a:t>1.4. Lack of Network Segmentation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Virtual environments often consolidate multiple workloads on the same physical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Threat:</a:t>
            </a:r>
            <a:r>
              <a:rPr lang="en-US" dirty="0"/>
              <a:t> If the network is not properly segmented, attackers can use lateral movement to compromise multiple VMs.</a:t>
            </a:r>
          </a:p>
          <a:p>
            <a:r>
              <a:rPr lang="en-US" b="1" dirty="0"/>
              <a:t>1.5. Insecure VM Migration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VMs can be migrated across physical hosts or data centers for load balancing or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Threat:</a:t>
            </a:r>
            <a:r>
              <a:rPr lang="en-US" dirty="0"/>
              <a:t> If migration is not encrypted or authenticated, attackers can intercept or tamper with the VM.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5195"/>
      </p:ext>
    </p:extLst>
  </p:cSld>
  <p:clrMapOvr>
    <a:masterClrMapping/>
  </p:clrMapOvr>
  <p:transition spd="slow">
    <p:wipe dir="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DDC18-A6D6-9337-08B9-09E34DAAC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54D678-0AEA-458F-E36B-26E61D7430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Virtualization Security and Concerns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44609-E8E1-BC2D-CF7B-0DFF9334644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90600"/>
            <a:ext cx="8240713" cy="5257800"/>
          </a:xfrm>
        </p:spPr>
        <p:txBody>
          <a:bodyPr>
            <a:normAutofit/>
          </a:bodyPr>
          <a:lstStyle/>
          <a:p>
            <a:r>
              <a:rPr lang="en-US" b="1" dirty="0"/>
              <a:t>1.6. Shared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Multiple VMs share the same CPU, memory, disk, and network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Threat:</a:t>
            </a:r>
            <a:r>
              <a:rPr lang="en-US" dirty="0"/>
              <a:t> Resource-based side-channel attacks (e.g., </a:t>
            </a:r>
            <a:r>
              <a:rPr lang="en-US" dirty="0" err="1"/>
              <a:t>Spectre</a:t>
            </a:r>
            <a:r>
              <a:rPr lang="en-US" dirty="0"/>
              <a:t>, Meltdown) can leak sensitive data by exploiting shared hardware.</a:t>
            </a:r>
          </a:p>
          <a:p>
            <a:r>
              <a:rPr lang="en-US" b="1" dirty="0"/>
              <a:t>1.7. Insider Threats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Administrators with privileged access to hypervisors and VMs could intentionally or accidentally cause damage.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Threat:</a:t>
            </a:r>
            <a:r>
              <a:rPr lang="en-US" dirty="0"/>
              <a:t> Malicious insiders can manipulate VM settings, steal data, or disrupt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236403"/>
      </p:ext>
    </p:extLst>
  </p:cSld>
  <p:clrMapOvr>
    <a:masterClrMapping/>
  </p:clrMapOvr>
  <p:transition spd="slow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09B24-0AAA-6C87-D053-752BDDE72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E1DCB4-F7BA-6AD2-ABCA-22016BADB8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Virtualization Security and Concerns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9D1A2-F624-CCD4-8911-450A0A79A7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90600"/>
            <a:ext cx="8240713" cy="5257800"/>
          </a:xfrm>
        </p:spPr>
        <p:txBody>
          <a:bodyPr>
            <a:normAutofit/>
          </a:bodyPr>
          <a:lstStyle/>
          <a:p>
            <a:r>
              <a:rPr lang="en-IN" b="1" dirty="0"/>
              <a:t>2. Best Practices for Virtualization Security</a:t>
            </a:r>
          </a:p>
          <a:p>
            <a:r>
              <a:rPr lang="en-IN" b="1" dirty="0"/>
              <a:t>2.1. Secure Hypervisors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Keep hypervisors patched and updated.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Deploy security-hardened hypervisors with minimal attack surfaces.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Monitor for unusual hypervisor activities using intrusion detection systems.</a:t>
            </a:r>
          </a:p>
          <a:p>
            <a:r>
              <a:rPr lang="en-IN" b="1" dirty="0"/>
              <a:t>Tools to consider: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VMware vSphere Security Hardening Guides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Microsoft Security Compliance Toolkit (for Hyper-V)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849415"/>
      </p:ext>
    </p:extLst>
  </p:cSld>
  <p:clrMapOvr>
    <a:masterClrMapping/>
  </p:clrMapOvr>
  <p:transition spd="slow"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D75CD-9954-BE37-98C4-8C7763005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3E0C4F-7482-A416-E27C-53D3D0F51F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Virtualization Security and Concerns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E810B-86F6-A7B0-E9E2-0A6F5ADB87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90600"/>
            <a:ext cx="8240713" cy="5257800"/>
          </a:xfrm>
        </p:spPr>
        <p:txBody>
          <a:bodyPr>
            <a:normAutofit/>
          </a:bodyPr>
          <a:lstStyle/>
          <a:p>
            <a:r>
              <a:rPr lang="en-IN" b="1" dirty="0"/>
              <a:t>2.2. Isolate and Segment VMs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proper </a:t>
            </a:r>
            <a:r>
              <a:rPr lang="en-IN" b="1" dirty="0"/>
              <a:t>VM isolation</a:t>
            </a:r>
            <a:r>
              <a:rPr lang="en-IN" dirty="0"/>
              <a:t> by assigning sensitive VMs to separate networks or hosts.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 </a:t>
            </a:r>
            <a:r>
              <a:rPr lang="en-IN" b="1" dirty="0"/>
              <a:t>network segmentation</a:t>
            </a:r>
            <a:r>
              <a:rPr lang="en-IN" dirty="0"/>
              <a:t> using VLANs or virtual firewalls.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Block unnecessary communication between VMs unless explicitly required.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8701515"/>
      </p:ext>
    </p:extLst>
  </p:cSld>
  <p:clrMapOvr>
    <a:masterClrMapping/>
  </p:clrMapOvr>
  <p:transition spd="slow"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61FA6-BF75-FF57-354D-AB8FCD0F4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8BCAB6-14C7-1DC7-5B4B-0864CF4C64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Virtualization Security and Concerns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56D73-6041-1136-DDE8-5FF1A0DF1B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90600"/>
            <a:ext cx="8240713" cy="5257800"/>
          </a:xfrm>
        </p:spPr>
        <p:txBody>
          <a:bodyPr>
            <a:normAutofit/>
          </a:bodyPr>
          <a:lstStyle/>
          <a:p>
            <a:r>
              <a:rPr lang="en-IN" b="1" dirty="0"/>
              <a:t>2.4. Encrypt VM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Encrypt virtual disks, memory dumps, and VM snapshots to prevent unauthorized data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 </a:t>
            </a:r>
            <a:r>
              <a:rPr lang="en-IN" b="1" dirty="0"/>
              <a:t>encrypted migration</a:t>
            </a:r>
            <a:r>
              <a:rPr lang="en-IN" dirty="0"/>
              <a:t> of VMs between hosts.</a:t>
            </a:r>
          </a:p>
          <a:p>
            <a:r>
              <a:rPr lang="en-IN" b="1" dirty="0"/>
              <a:t>Example: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VMware vSphere offers </a:t>
            </a:r>
            <a:r>
              <a:rPr lang="en-IN" b="1" dirty="0" err="1"/>
              <a:t>vMotion</a:t>
            </a:r>
            <a:r>
              <a:rPr lang="en-IN" dirty="0"/>
              <a:t> with encryption options.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616267"/>
      </p:ext>
    </p:extLst>
  </p:cSld>
  <p:clrMapOvr>
    <a:masterClrMapping/>
  </p:clrMapOvr>
  <p:transition spd="slow">
    <p:wipe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71D24-D42F-E845-8F26-E520900C0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96A715-CEDD-1AC7-4A9F-511D67DE98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Virtualization Security and Concerns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0AD66-CCCB-BEA5-FB17-C63A4ED37F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90600"/>
            <a:ext cx="8240713" cy="5257800"/>
          </a:xfrm>
        </p:spPr>
        <p:txBody>
          <a:bodyPr>
            <a:normAutofit/>
          </a:bodyPr>
          <a:lstStyle/>
          <a:p>
            <a:r>
              <a:rPr lang="en-IN" b="1" dirty="0"/>
              <a:t>2.5. Secure Virtual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</a:t>
            </a:r>
            <a:r>
              <a:rPr lang="en-IN" b="1" dirty="0"/>
              <a:t>virtual firewalls</a:t>
            </a:r>
            <a:r>
              <a:rPr lang="en-IN" dirty="0"/>
              <a:t> and </a:t>
            </a:r>
            <a:r>
              <a:rPr lang="en-IN" b="1" dirty="0"/>
              <a:t>intrusion detection/prevention systems (IDS/IPS)</a:t>
            </a:r>
            <a:r>
              <a:rPr lang="en-IN" dirty="0"/>
              <a:t> to secure communications.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Implement </a:t>
            </a:r>
            <a:r>
              <a:rPr lang="en-IN" b="1" dirty="0" err="1"/>
              <a:t>microsegmentation</a:t>
            </a:r>
            <a:r>
              <a:rPr lang="en-IN" dirty="0"/>
              <a:t> to isolate workloads and reduce lateral movement risks.</a:t>
            </a:r>
          </a:p>
          <a:p>
            <a:r>
              <a:rPr lang="en-IN" b="1" dirty="0"/>
              <a:t>Popular Solutions: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VMware NSX (</a:t>
            </a:r>
            <a:r>
              <a:rPr lang="en-IN" dirty="0" err="1"/>
              <a:t>microsegmentation</a:t>
            </a:r>
            <a:r>
              <a:rPr lang="en-I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Cisco ACI (Application Centric Infrastructure)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796964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F0711-FDEA-46C3-A7B7-931BF8429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B2F0DB-BD88-C01D-E051-3E02B703E1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Types of Virtualization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C3C8E5-9440-4672-DF12-4EB3592FC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295400"/>
            <a:ext cx="8370974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90043"/>
      </p:ext>
    </p:extLst>
  </p:cSld>
  <p:clrMapOvr>
    <a:masterClrMapping/>
  </p:clrMapOvr>
  <p:transition spd="slow">
    <p:wipe dir="d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EA19A-8296-AB17-9541-6C3B65A61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C36E80-AB9D-E0E6-B1FE-129A459193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Virtualization Security and Concerns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D5501-872F-ED34-559E-559B377F94B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90600"/>
            <a:ext cx="8240713" cy="5257800"/>
          </a:xfrm>
        </p:spPr>
        <p:txBody>
          <a:bodyPr>
            <a:normAutofit/>
          </a:bodyPr>
          <a:lstStyle/>
          <a:p>
            <a:r>
              <a:rPr lang="en-US" b="1" dirty="0"/>
              <a:t>2.6. Secure Remote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Limit remote access to hypervisor consoles and management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 </a:t>
            </a:r>
            <a:r>
              <a:rPr lang="en-US" b="1" dirty="0"/>
              <a:t>multi-factor authentication (MFA)</a:t>
            </a:r>
            <a:r>
              <a:rPr lang="en-US" dirty="0"/>
              <a:t> for administrators.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secure communication protocols like </a:t>
            </a:r>
            <a:r>
              <a:rPr lang="en-US" b="1" dirty="0"/>
              <a:t>SSL/TLS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7263639"/>
      </p:ext>
    </p:extLst>
  </p:cSld>
  <p:clrMapOvr>
    <a:masterClrMapping/>
  </p:clrMapOvr>
  <p:transition spd="slow">
    <p:wipe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3376A-61D1-9AD0-A5CA-417E2A279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AC0DEF-C474-0BFC-AC39-47A5D2E0C1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Virtualization Security and Concerns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79166-2023-6E09-C9E3-B322B6968E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90600"/>
            <a:ext cx="8240713" cy="5257800"/>
          </a:xfrm>
        </p:spPr>
        <p:txBody>
          <a:bodyPr>
            <a:normAutofit/>
          </a:bodyPr>
          <a:lstStyle/>
          <a:p>
            <a:r>
              <a:rPr lang="en-US" b="1" dirty="0"/>
              <a:t>2.7. Protect Against Insider Threats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</a:t>
            </a:r>
            <a:r>
              <a:rPr lang="en-US" b="1" dirty="0"/>
              <a:t>role-based access control (RBAC)</a:t>
            </a:r>
            <a:r>
              <a:rPr lang="en-US" dirty="0"/>
              <a:t> to limit privileges.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Enforce the </a:t>
            </a:r>
            <a:r>
              <a:rPr lang="en-US" b="1" dirty="0"/>
              <a:t>principle of least privilege (</a:t>
            </a:r>
            <a:r>
              <a:rPr lang="en-US" b="1" dirty="0" err="1"/>
              <a:t>PoLP</a:t>
            </a:r>
            <a:r>
              <a:rPr lang="en-US" b="1" dirty="0"/>
              <a:t>)</a:t>
            </a:r>
            <a:r>
              <a:rPr lang="en-US" dirty="0"/>
              <a:t>, granting only the minimum access necessary.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logging and monitoring</a:t>
            </a:r>
            <a:r>
              <a:rPr lang="en-US" dirty="0"/>
              <a:t> tools to track administrative activities.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6537"/>
      </p:ext>
    </p:extLst>
  </p:cSld>
  <p:clrMapOvr>
    <a:masterClrMapping/>
  </p:clrMapOvr>
  <p:transition spd="slow">
    <p:wipe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7FA8E-8B03-1402-AD21-15CA5CE90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9BA045-ECEC-041B-1492-EFA46CD973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Virtualization Security and Concerns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E048C-93F8-38C5-24F4-A52CDEA6F5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90600"/>
            <a:ext cx="8240713" cy="5257800"/>
          </a:xfrm>
        </p:spPr>
        <p:txBody>
          <a:bodyPr>
            <a:normAutofit/>
          </a:bodyPr>
          <a:lstStyle/>
          <a:p>
            <a:r>
              <a:rPr lang="en-US" b="1" dirty="0"/>
              <a:t>2.8. Patch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Regularly update and patch: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Hypervisors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Guest 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Management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Virtual network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automated tools to deploy and verify patches.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603364"/>
      </p:ext>
    </p:extLst>
  </p:cSld>
  <p:clrMapOvr>
    <a:masterClrMapping/>
  </p:clrMapOvr>
  <p:transition spd="slow">
    <p:wipe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BD185-6CCB-8802-5965-EA0D442F6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95AA2A-FDF4-E1B4-1CB5-7BD8ADBFCE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Virtualization Security and Concerns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81459-A96E-866E-E3AD-FFCA65DD5B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90600"/>
            <a:ext cx="8240713" cy="5257800"/>
          </a:xfrm>
        </p:spPr>
        <p:txBody>
          <a:bodyPr>
            <a:normAutofit/>
          </a:bodyPr>
          <a:lstStyle/>
          <a:p>
            <a:r>
              <a:rPr lang="en-US" b="1" dirty="0"/>
              <a:t>2.9. Backup and Disaster Recovery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secure backup policies for VM images, configurations, and snapshots.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backups are encrypted and stored securely.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Regularly test the recovery process to ensure backups are functional.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3342743"/>
      </p:ext>
    </p:extLst>
  </p:cSld>
  <p:clrMapOvr>
    <a:masterClrMapping/>
  </p:clrMapOvr>
  <p:transition spd="slow">
    <p:wipe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89F27-90FA-4850-C028-000667281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52A2DC-3FC8-2F7A-D09C-A9258F5069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Virtualization Security and Concerns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AE50F-D910-ED2F-1A11-97A2A5259B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7200" y="990600"/>
            <a:ext cx="8240713" cy="5257800"/>
          </a:xfrm>
        </p:spPr>
        <p:txBody>
          <a:bodyPr>
            <a:normAutofit/>
          </a:bodyPr>
          <a:lstStyle/>
          <a:p>
            <a:r>
              <a:rPr lang="en-IN" b="1" dirty="0"/>
              <a:t>2.10. Monitor and Respond to Threats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Continuously monitor virtual environments for anomalies or unauthorized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Deploy endpoint protection on VMs.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Integrate with a </a:t>
            </a:r>
            <a:r>
              <a:rPr lang="en-IN" b="1" dirty="0"/>
              <a:t>Security Information and Event Management (SIEM)</a:t>
            </a:r>
            <a:r>
              <a:rPr lang="en-IN" dirty="0"/>
              <a:t> solution.</a:t>
            </a:r>
          </a:p>
          <a:p>
            <a:r>
              <a:rPr lang="en-IN" b="1" dirty="0"/>
              <a:t>Recommended Tools: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Splunk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VMware </a:t>
            </a:r>
            <a:r>
              <a:rPr lang="en-IN" dirty="0" err="1"/>
              <a:t>vRealize</a:t>
            </a:r>
            <a:r>
              <a:rPr lang="en-IN" dirty="0"/>
              <a:t> Log Insight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Microsoft Sentinel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525245"/>
      </p:ext>
    </p:extLst>
  </p:cSld>
  <p:clrMapOvr>
    <a:masterClrMapping/>
  </p:clrMapOvr>
  <p:transition spd="slow">
    <p:wipe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0AA5C-CA03-68A2-33BC-3A890A1AE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92F580-59E4-0433-2D6B-2F7086F8A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Virtualization Security and Concerns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41A92-F5F3-9600-6C0C-ABBE0B03C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195949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207"/>
      </p:ext>
    </p:extLst>
  </p:cSld>
  <p:clrMapOvr>
    <a:masterClrMapping/>
  </p:clrMapOvr>
  <p:transition spd="slow">
    <p:wipe dir="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B5815-0F4D-D4FF-FAFA-175322BBB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FFB918-B82A-438D-9F62-55BD5D9B21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Virtualization Security and Concerns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03D383-9193-A04F-4A9C-65530AF5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312133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472608"/>
      </p:ext>
    </p:extLst>
  </p:cSld>
  <p:clrMapOvr>
    <a:masterClrMapping/>
  </p:clrMapOvr>
  <p:transition spd="slow">
    <p:wipe dir="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24665-FEA3-83C5-670C-D6ED7FD1D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E6B284-FE76-900A-BCE8-7876DB50D4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Virtualization Security and Concerns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2F478E-B5BD-B8C1-9CB0-F391623A0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4000"/>
            <a:ext cx="849456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985227"/>
      </p:ext>
    </p:extLst>
  </p:cSld>
  <p:clrMapOvr>
    <a:masterClrMapping/>
  </p:clrMapOvr>
  <p:transition spd="slow">
    <p:wipe dir="d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83C708-9A03-173F-4D7D-22E8F813C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Virtual Firewall: Overview and Key Details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69F4B-0033-7F8D-E21A-FC70BDC2C1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virtual firewall</a:t>
            </a:r>
            <a:r>
              <a:rPr lang="en-US" dirty="0"/>
              <a:t> is a software-based security system designed to monitor, filter, and secure network traffic within virtualized and cloud environments.</a:t>
            </a:r>
          </a:p>
          <a:p>
            <a:r>
              <a:rPr lang="en-US" dirty="0"/>
              <a:t>Unlike traditional hardware firewalls, virtual firewalls are deployed inside virtual machines (VMs) or hypervisors, making them ideal for protecting modern dynamic infrastructures such as data centers and cloud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387171"/>
      </p:ext>
    </p:extLst>
  </p:cSld>
  <p:clrMapOvr>
    <a:masterClrMapping/>
  </p:clrMapOvr>
  <p:transition spd="slow">
    <p:wipe dir="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7E43F-5CE9-953B-7AC4-B1264F7C2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4FB250-BE94-9A3D-A9BE-B1B9D9238D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Virtual Firewall: Overview and Key Details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272F2-A5D3-6D2B-F687-DAE84E3491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1. What is a Virtual Firewall?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virtual firewall (VF)</a:t>
            </a:r>
            <a:r>
              <a:rPr lang="en-US" dirty="0"/>
              <a:t> performs the same core functions as traditional hardware firewalls but is designed to operate in </a:t>
            </a:r>
            <a:r>
              <a:rPr lang="en-US" b="1" dirty="0"/>
              <a:t>virtualized or cloud-based environments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monitors and controls </a:t>
            </a:r>
            <a:r>
              <a:rPr lang="en-US" b="1" dirty="0"/>
              <a:t>east-west traffic</a:t>
            </a:r>
            <a:r>
              <a:rPr lang="en-US" dirty="0"/>
              <a:t> (traffic between VMs or containers within a data center) and </a:t>
            </a:r>
            <a:r>
              <a:rPr lang="en-US" b="1" dirty="0"/>
              <a:t>north-south traffic</a:t>
            </a:r>
            <a:r>
              <a:rPr lang="en-US" dirty="0"/>
              <a:t> (traffic entering or leaving the data center).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deployed on individual VMs, hypervisors, or within containerized environments.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0751685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9904CB-ADBE-38D2-9E2E-BFE5B272C7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Key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8F14A-7A89-9215-95BB-F08C7E57B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447800"/>
            <a:ext cx="903642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01929"/>
      </p:ext>
    </p:extLst>
  </p:cSld>
  <p:clrMapOvr>
    <a:masterClrMapping/>
  </p:clrMapOvr>
  <p:transition spd="slow">
    <p:wipe dir="d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A90CAA-C5DB-A111-6124-40B786AD10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Key Functions of a Virtual Firewall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1E4DB2-76AE-6A7E-6F0C-236FFB83B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829623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45532"/>
      </p:ext>
    </p:extLst>
  </p:cSld>
  <p:clrMapOvr>
    <a:masterClrMapping/>
  </p:clrMapOvr>
  <p:transition spd="slow">
    <p:wipe dir="d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69C53-C0B1-11B4-652D-1D2B6DC8A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3C05F7-098B-4E04-428B-849A371830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Virtual Firewall Use cases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0E06E-06E3-9F0B-C7F4-F51C5EA67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47800"/>
            <a:ext cx="83485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42361"/>
      </p:ext>
    </p:extLst>
  </p:cSld>
  <p:clrMapOvr>
    <a:masterClrMapping/>
  </p:clrMapOvr>
  <p:transition spd="slow">
    <p:wipe dir="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9BC711-256A-A649-AC9A-F648F68FC8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Benefits of Virtual Firewall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081A9-73CB-5116-EC6E-A90DE9418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1676400"/>
            <a:ext cx="867388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81223"/>
      </p:ext>
    </p:extLst>
  </p:cSld>
  <p:clrMapOvr>
    <a:masterClrMapping/>
  </p:clrMapOvr>
  <p:transition spd="slow">
    <p:wipe dir="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D77FC3-BF13-684A-DA34-54B50F9D98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Common Virtual Firewall Vendors and Products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53CD6-D845-890C-1961-CAFB302E7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8444"/>
            <a:ext cx="8305800" cy="494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41364"/>
      </p:ext>
    </p:extLst>
  </p:cSld>
  <p:clrMapOvr>
    <a:masterClrMapping/>
  </p:clrMapOvr>
  <p:transition spd="slow">
    <p:wipe dir="d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BDB63D-B3EA-93BE-557B-5A302C1C58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 Virtual Operating Systems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52888-788E-ACCB-F07A-510C8B7FCD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virtual operating system (virtual OS)</a:t>
            </a:r>
            <a:r>
              <a:rPr lang="en-US" dirty="0"/>
              <a:t> runs on top of a physical host system within a </a:t>
            </a:r>
            <a:r>
              <a:rPr lang="en-US" b="1" dirty="0"/>
              <a:t>virtual machine (VM)</a:t>
            </a:r>
            <a:r>
              <a:rPr lang="en-US" dirty="0"/>
              <a:t>. </a:t>
            </a:r>
          </a:p>
          <a:p>
            <a:r>
              <a:rPr lang="en-US" dirty="0"/>
              <a:t>This virtualization technology enables multiple operating systems to share the same hardware resources, providing flexibility, isolation, and cost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6387279"/>
      </p:ext>
    </p:extLst>
  </p:cSld>
  <p:clrMapOvr>
    <a:masterClrMapping/>
  </p:clrMapOvr>
  <p:transition spd="slow">
    <p:wipe dir="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35E4DF-2F61-CC09-D3CF-C9293852C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What is a Virtual Operating System?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0F239-75BF-5078-E8B9-5F8B17C1BB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virtual operating system</a:t>
            </a:r>
            <a:r>
              <a:rPr lang="en-US" dirty="0"/>
              <a:t> is an OS running inside a virtual environment, typically created by a </a:t>
            </a:r>
            <a:r>
              <a:rPr lang="en-US" b="1" dirty="0"/>
              <a:t>hypervisor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host OS</a:t>
            </a:r>
            <a:r>
              <a:rPr lang="en-US" dirty="0"/>
              <a:t> provides hardware access and management, while the </a:t>
            </a:r>
            <a:r>
              <a:rPr lang="en-US" b="1" dirty="0"/>
              <a:t>guest OS</a:t>
            </a:r>
            <a:r>
              <a:rPr lang="en-US" dirty="0"/>
              <a:t> operates as if it were installed directly on the hardware.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Running </a:t>
            </a:r>
            <a:r>
              <a:rPr lang="en-US" b="1" dirty="0"/>
              <a:t>Linux Ubuntu</a:t>
            </a:r>
            <a:r>
              <a:rPr lang="en-US" dirty="0"/>
              <a:t> as a guest OS on </a:t>
            </a:r>
            <a:r>
              <a:rPr lang="en-US" b="1" dirty="0"/>
              <a:t>Windows</a:t>
            </a:r>
            <a:r>
              <a:rPr lang="en-US" dirty="0"/>
              <a:t> using Oracle </a:t>
            </a:r>
            <a:r>
              <a:rPr lang="en-US" b="1" dirty="0"/>
              <a:t>VirtualBox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568103"/>
      </p:ext>
    </p:extLst>
  </p:cSld>
  <p:clrMapOvr>
    <a:masterClrMapping/>
  </p:clrMapOvr>
  <p:transition spd="slow">
    <p:wipe dir="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A2C6F2-4242-F268-A6F8-A6E6830F09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Types of Virtual Operating Systems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140F3-AB3C-280C-87A4-DAD4BB9F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64847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366774"/>
      </p:ext>
    </p:extLst>
  </p:cSld>
  <p:clrMapOvr>
    <a:masterClrMapping/>
  </p:clrMapOvr>
  <p:transition spd="slow">
    <p:wipe dir="d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AEC15-F08A-3677-C04A-FF9D2405C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CAE396-CEDE-19BD-C32C-E50173B6FE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Examples of Virtual Operating Systems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55F05-060F-AF2D-A6C5-36243778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39" y="1447800"/>
            <a:ext cx="854612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12667"/>
      </p:ext>
    </p:extLst>
  </p:cSld>
  <p:clrMapOvr>
    <a:masterClrMapping/>
  </p:clrMapOvr>
  <p:transition spd="slow">
    <p:wipe dir="d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FE06D7-81F4-0079-5071-C17A79CB46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US" sz="2400" dirty="0"/>
              <a:t>Key Technologies Enabling Virtual Operating Systems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E4FE7-A30D-DD68-26FB-5D599EB3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847317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2363"/>
      </p:ext>
    </p:extLst>
  </p:cSld>
  <p:clrMapOvr>
    <a:masterClrMapping/>
  </p:clrMapOvr>
  <p:transition spd="slow">
    <p:wipe dir="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80A52D-40AA-0373-4732-66D336F51E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Advantages of Virtual Operating Systems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6C370-C8F2-B2D3-3A6F-018F6E1B8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26376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733237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82DF51-D3EC-DB4F-E49B-4A631F9ECE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Types of Hypervisors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79634-E747-DB8E-34A2-F029ADEB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857"/>
          <a:stretch/>
        </p:blipFill>
        <p:spPr>
          <a:xfrm>
            <a:off x="191710" y="1676400"/>
            <a:ext cx="876057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107951"/>
      </p:ext>
    </p:extLst>
  </p:cSld>
  <p:clrMapOvr>
    <a:masterClrMapping/>
  </p:clrMapOvr>
  <p:transition spd="slow">
    <p:wipe dir="d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90E04F-5EF7-5CA8-D89F-849CE42653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 OS in Cloud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E78FA-71AE-586B-A359-5ABF3A062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95400"/>
            <a:ext cx="841743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90477"/>
      </p:ext>
    </p:extLst>
  </p:cSld>
  <p:clrMapOvr>
    <a:masterClrMapping/>
  </p:clrMapOvr>
  <p:transition spd="slow">
    <p:wipe dir="d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50D14-B323-76CF-388C-134C69C94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9DF790-481F-1483-D4B6-2DD54667D9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Common Virtualization Software for Virtual OSes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3D889-AC9B-4BA4-11FB-7C604DC0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99" y="1143000"/>
            <a:ext cx="833340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62332"/>
      </p:ext>
    </p:extLst>
  </p:cSld>
  <p:clrMapOvr>
    <a:masterClrMapping/>
  </p:clrMapOvr>
  <p:transition spd="slow">
    <p:wipe dir="d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5EA7F5-B7CB-4EC6-7772-F78322BFC1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US" sz="2400" dirty="0"/>
              <a:t>Common Use Cases of Virtual Operating Systems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83CCD-FC64-6B75-F36B-51B10233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191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24317"/>
      </p:ext>
    </p:extLst>
  </p:cSld>
  <p:clrMapOvr>
    <a:masterClrMapping/>
  </p:clrMapOvr>
  <p:transition spd="slow">
    <p:wipe dir="d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8C5BD6-C01D-C6AE-4913-D9A56D3776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US" sz="2400" dirty="0"/>
              <a:t>Security Considerations for Virtual Operating Systems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5DDD0-E4EF-C324-0C60-69FB2A6A1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06" y="1219200"/>
            <a:ext cx="8546188" cy="41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39486"/>
      </p:ext>
    </p:extLst>
  </p:cSld>
  <p:clrMapOvr>
    <a:masterClrMapping/>
  </p:clrMapOvr>
  <p:transition spd="slow">
    <p:wipe dir="d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52B1F3-8797-E461-CB16-0159661D74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 OS vs. Containerization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4F20B-104B-57FF-2799-F413699F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62" y="1295400"/>
            <a:ext cx="845007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54148"/>
      </p:ext>
    </p:extLst>
  </p:cSld>
  <p:clrMapOvr>
    <a:masterClrMapping/>
  </p:clrMapOvr>
  <p:transition spd="slow">
    <p:wipe dir="d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0AE6E6-699B-79C1-F607-96839FD372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Virtual Databases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F01F3-8A1B-00CF-23CD-D278F506D1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virtual database</a:t>
            </a:r>
            <a:r>
              <a:rPr lang="en-US" dirty="0"/>
              <a:t> provides an abstraction layer that allows users to access, query, and manipulate data from multiple sources without physically copying or moving the data into a centralized location. </a:t>
            </a:r>
          </a:p>
          <a:p>
            <a:r>
              <a:rPr lang="en-US" dirty="0"/>
              <a:t>It acts as a bridge between disparate data sources, offering unified access while keeping the underlying databases independent.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271909"/>
      </p:ext>
    </p:extLst>
  </p:cSld>
  <p:clrMapOvr>
    <a:masterClrMapping/>
  </p:clrMapOvr>
  <p:transition spd="slow">
    <p:wipe dir="d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ABF99-D86B-CF3B-427F-6D4579A49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544E9B-0968-AE89-89EF-F12179EE0E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What is a Virtual Database?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29FC6-333B-E797-B46A-188731FE90C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virtual database (VDB)</a:t>
            </a:r>
            <a:r>
              <a:rPr lang="en-US" dirty="0"/>
              <a:t> is an abstraction layer that integrates multiple databases or data sources into a single logical database view.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doesn’t store the data itself but </a:t>
            </a:r>
            <a:r>
              <a:rPr lang="en-US" b="1" dirty="0"/>
              <a:t>pulls data on-demand</a:t>
            </a:r>
            <a:r>
              <a:rPr lang="en-US" dirty="0"/>
              <a:t> from underlying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and applications can interact with a virtual database as if they are querying a single database, even though the data may be distributed across multiple locations.</a:t>
            </a:r>
          </a:p>
        </p:txBody>
      </p:sp>
    </p:spTree>
    <p:extLst>
      <p:ext uri="{BB962C8B-B14F-4D97-AF65-F5344CB8AC3E}">
        <p14:creationId xmlns:p14="http://schemas.microsoft.com/office/powerpoint/2010/main" val="2879787384"/>
      </p:ext>
    </p:extLst>
  </p:cSld>
  <p:clrMapOvr>
    <a:masterClrMapping/>
  </p:clrMapOvr>
  <p:transition spd="slow">
    <p:wipe dir="d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EC499-5102-5CF2-2032-480318CB2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ED6F0B-72F5-E689-1533-4F7E453251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Characteristics of Virtual Databases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86555-2DD3-D1AF-EEF5-7F649E858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64" y="1524000"/>
            <a:ext cx="8624872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83881"/>
      </p:ext>
    </p:extLst>
  </p:cSld>
  <p:clrMapOvr>
    <a:masterClrMapping/>
  </p:clrMapOvr>
  <p:transition spd="slow">
    <p:wipe dir="d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19ED73-36BD-3FF5-A95A-C210B7C93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Common Use Cases of Virtual Databases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7FF91-594B-5A47-6B19-9CAFA970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76" y="1295400"/>
            <a:ext cx="860304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87507"/>
      </p:ext>
    </p:extLst>
  </p:cSld>
  <p:clrMapOvr>
    <a:masterClrMapping/>
  </p:clrMapOvr>
  <p:transition spd="slow">
    <p:wipe dir="d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AD613B-71F4-856F-22CD-4C3210DBF8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Examples of Virtual Database Platforms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94F17-6A9B-983A-E263-29C3A28D2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95400"/>
            <a:ext cx="832847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12738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5FBCB6-4243-9D77-55AB-F03F58749F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Comparison of Type 1 and Type 2 Hypervisors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B6FBC-62B1-BCFC-EDF5-3E3A34D5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853440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90478"/>
      </p:ext>
    </p:extLst>
  </p:cSld>
  <p:clrMapOvr>
    <a:masterClrMapping/>
  </p:clrMapOvr>
  <p:transition spd="slow">
    <p:wipe dir="d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F0A269-BAA5-E3B9-3564-DB8B4CFB26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Key Features of Virtual Databases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7238B2-1063-A67C-0CFB-5835313F5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284324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91518"/>
      </p:ext>
    </p:extLst>
  </p:cSld>
  <p:clrMapOvr>
    <a:masterClrMapping/>
  </p:clrMapOvr>
  <p:transition spd="slow">
    <p:wipe dir="d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CC9468-1B4D-9EA4-016F-F751211414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Key Technologies Enabling Virtual Databases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6D434-A076-6991-BC40-114FA7D10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828800"/>
            <a:ext cx="776851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91037"/>
      </p:ext>
    </p:extLst>
  </p:cSld>
  <p:clrMapOvr>
    <a:masterClrMapping/>
  </p:clrMapOvr>
  <p:transition spd="slow">
    <p:wipe dir="d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0ECCEC-7498-32A3-537C-1969A13604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577850"/>
          </a:xfrm>
        </p:spPr>
        <p:txBody>
          <a:bodyPr/>
          <a:lstStyle/>
          <a:p>
            <a:r>
              <a:rPr lang="en-US" sz="2400" dirty="0"/>
              <a:t>Virtual Databases vs. Traditional Data Warehousing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15DEB-833D-44BE-9883-9DDC4E59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50001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26866"/>
      </p:ext>
    </p:extLst>
  </p:cSld>
  <p:clrMapOvr>
    <a:masterClrMapping/>
  </p:clrMapOvr>
  <p:transition spd="slow">
    <p:wipe dir="d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86E9F-0558-CB16-DF7B-B3B8EE33C4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US" dirty="0"/>
              <a:t>Security Considerations for Virtual Databases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031746-68B1-1924-3F2C-23F41695A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25959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475436"/>
      </p:ext>
    </p:extLst>
  </p:cSld>
  <p:clrMapOvr>
    <a:masterClrMapping/>
  </p:clrMapOvr>
  <p:transition spd="slow">
    <p:wipe dir="d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CA02D-1460-19AA-2B27-B7F3752790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Advantages of Virtual Databases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1FC38-D907-7185-21E4-5622368A9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86" y="1752600"/>
            <a:ext cx="909879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55725"/>
      </p:ext>
    </p:extLst>
  </p:cSld>
  <p:clrMapOvr>
    <a:masterClrMapping/>
  </p:clrMapOvr>
  <p:transition spd="slow">
    <p:wipe dir="d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C2FCE-7419-2F19-D0E6-2206E04DD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0AD7F2-307A-F1DC-328F-829F0C7879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Limitations of Virtual Databases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DC319-DE11-94EA-DEB5-0AE9D59E6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81200"/>
            <a:ext cx="8843618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2166"/>
      </p:ext>
    </p:extLst>
  </p:cSld>
  <p:clrMapOvr>
    <a:masterClrMapping/>
  </p:clrMapOvr>
  <p:transition spd="slow">
    <p:wipe dir="d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ctrTitle"/>
          </p:nvPr>
        </p:nvSpPr>
        <p:spPr>
          <a:xfrm>
            <a:off x="4585810" y="2593149"/>
            <a:ext cx="4203553" cy="553998"/>
          </a:xfrm>
        </p:spPr>
        <p:txBody>
          <a:bodyPr>
            <a:normAutofit fontScale="90000"/>
          </a:bodyPr>
          <a:lstStyle/>
          <a:p>
            <a:r>
              <a:rPr lang="en-US" sz="33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ea typeface="+mn-ea"/>
                <a:cs typeface="Arial" pitchFamily="34" charset="0"/>
              </a:rPr>
              <a:t>Thank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300" b="1" cap="all" dirty="0">
                <a:ln w="0"/>
                <a:solidFill>
                  <a:srgbClr val="00B0F0"/>
                </a:solidFill>
                <a:effectLst>
                  <a:reflection blurRad="12700" stA="50000" endPos="50000" dist="5000" dir="5400000" sy="-100000" rotWithShape="0"/>
                </a:effectLst>
                <a:latin typeface="Arial" pitchFamily="34" charset="0"/>
                <a:ea typeface="+mn-ea"/>
                <a:cs typeface="Arial" pitchFamily="34" charset="0"/>
              </a:rPr>
              <a:t>You</a:t>
            </a:r>
          </a:p>
        </p:txBody>
      </p:sp>
    </p:spTree>
  </p:cSld>
  <p:clrMapOvr>
    <a:masterClrMapping/>
  </p:clrMapOvr>
  <p:transition spd="slow">
    <p:wipe dir="d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072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Assessment</a:t>
            </a:r>
          </a:p>
        </p:txBody>
      </p:sp>
      <p:pic>
        <p:nvPicPr>
          <p:cNvPr id="2050" name="Picture 2" descr="G:\Image Library\Jupiter\Misc\9172406-1200x1600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 rot="19945520">
            <a:off x="2211294" y="1706517"/>
            <a:ext cx="4206240" cy="31546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/>
          <p:cNvSpPr/>
          <p:nvPr/>
        </p:nvSpPr>
        <p:spPr>
          <a:xfrm>
            <a:off x="497684" y="4955753"/>
            <a:ext cx="81486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Time for an Assessment</a:t>
            </a:r>
          </a:p>
        </p:txBody>
      </p:sp>
    </p:spTree>
  </p:cSld>
  <p:clrMapOvr>
    <a:masterClrMapping/>
  </p:clrMapOvr>
  <p:transition spd="slow"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3C7BEF-4E2A-AF5D-4DD0-26E421A391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9144000" cy="699230"/>
          </a:xfrm>
        </p:spPr>
        <p:txBody>
          <a:bodyPr/>
          <a:lstStyle/>
          <a:p>
            <a:r>
              <a:rPr lang="en-IN" dirty="0"/>
              <a:t>Advantages of Virtualization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0CE8C-CE22-5F69-BBEF-BBB63A5CE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447800"/>
            <a:ext cx="81374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36696"/>
      </p:ext>
    </p:extLst>
  </p:cSld>
  <p:clrMapOvr>
    <a:masterClrMapping/>
  </p:clrMapOvr>
  <p:transition spd="slow">
    <p:wipe dir="d"/>
  </p:transition>
</p:sld>
</file>

<file path=ppt/theme/theme1.xml><?xml version="1.0" encoding="utf-8"?>
<a:theme xmlns:a="http://schemas.openxmlformats.org/drawingml/2006/main" name="Copy of Theme1">
  <a:themeElements>
    <a:clrScheme name="Wipro PPT Colors 2012">
      <a:dk1>
        <a:sysClr val="windowText" lastClr="000000"/>
      </a:dk1>
      <a:lt1>
        <a:sysClr val="window" lastClr="FFFFFF"/>
      </a:lt1>
      <a:dk2>
        <a:srgbClr val="37302A"/>
      </a:dk2>
      <a:lt2>
        <a:srgbClr val="A7E8FF"/>
      </a:lt2>
      <a:accent1>
        <a:srgbClr val="00B0F0"/>
      </a:accent1>
      <a:accent2>
        <a:srgbClr val="39B3E9"/>
      </a:accent2>
      <a:accent3>
        <a:srgbClr val="0287CA"/>
      </a:accent3>
      <a:accent4>
        <a:srgbClr val="595959"/>
      </a:accent4>
      <a:accent5>
        <a:srgbClr val="A6A1A4"/>
      </a:accent5>
      <a:accent6>
        <a:srgbClr val="0070C0"/>
      </a:accent6>
      <a:hlink>
        <a:srgbClr val="6A6468"/>
      </a:hlink>
      <a:folHlink>
        <a:srgbClr val="00B0F0"/>
      </a:folHlink>
    </a:clrScheme>
    <a:fontScheme name="Wipro PPT Fonts 20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Copy of Theme1</Template>
  <TotalTime>22780</TotalTime>
  <Words>2312</Words>
  <Application>Microsoft Office PowerPoint</Application>
  <PresentationFormat>On-screen Show (4:3)</PresentationFormat>
  <Paragraphs>250</Paragraphs>
  <Slides>87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87</vt:i4>
      </vt:variant>
    </vt:vector>
  </HeadingPairs>
  <TitlesOfParts>
    <vt:vector size="95" baseType="lpstr">
      <vt:lpstr>Arial</vt:lpstr>
      <vt:lpstr>Calibri</vt:lpstr>
      <vt:lpstr>Courier New</vt:lpstr>
      <vt:lpstr>Gill Sans MT</vt:lpstr>
      <vt:lpstr>Webdings</vt:lpstr>
      <vt:lpstr>Wingdings</vt:lpstr>
      <vt:lpstr>Copy of Theme1</vt:lpstr>
      <vt:lpstr>Custom Design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Assessment</vt:lpstr>
    </vt:vector>
  </TitlesOfParts>
  <Company>Wipro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sovas</dc:creator>
  <cp:lastModifiedBy>Parameswari Ettiappan</cp:lastModifiedBy>
  <cp:revision>801</cp:revision>
  <dcterms:created xsi:type="dcterms:W3CDTF">2012-03-28T11:14:43Z</dcterms:created>
  <dcterms:modified xsi:type="dcterms:W3CDTF">2025-01-31T00:50:13Z</dcterms:modified>
</cp:coreProperties>
</file>