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02"/>
  </p:notesMasterIdLst>
  <p:sldIdLst>
    <p:sldId id="311" r:id="rId2"/>
    <p:sldId id="312" r:id="rId3"/>
    <p:sldId id="313" r:id="rId4"/>
    <p:sldId id="335" r:id="rId5"/>
    <p:sldId id="336" r:id="rId6"/>
    <p:sldId id="337" r:id="rId7"/>
    <p:sldId id="338" r:id="rId8"/>
    <p:sldId id="339" r:id="rId9"/>
    <p:sldId id="340" r:id="rId10"/>
    <p:sldId id="420" r:id="rId11"/>
    <p:sldId id="341" r:id="rId12"/>
    <p:sldId id="342" r:id="rId13"/>
    <p:sldId id="343" r:id="rId14"/>
    <p:sldId id="345" r:id="rId15"/>
    <p:sldId id="346" r:id="rId16"/>
    <p:sldId id="347" r:id="rId17"/>
    <p:sldId id="348" r:id="rId18"/>
    <p:sldId id="349" r:id="rId19"/>
    <p:sldId id="350" r:id="rId20"/>
    <p:sldId id="351" r:id="rId21"/>
    <p:sldId id="352" r:id="rId22"/>
    <p:sldId id="354" r:id="rId23"/>
    <p:sldId id="355" r:id="rId24"/>
    <p:sldId id="357" r:id="rId25"/>
    <p:sldId id="356" r:id="rId26"/>
    <p:sldId id="358" r:id="rId27"/>
    <p:sldId id="359" r:id="rId28"/>
    <p:sldId id="360" r:id="rId29"/>
    <p:sldId id="361" r:id="rId30"/>
    <p:sldId id="362" r:id="rId31"/>
    <p:sldId id="363" r:id="rId32"/>
    <p:sldId id="364" r:id="rId33"/>
    <p:sldId id="365" r:id="rId34"/>
    <p:sldId id="366" r:id="rId35"/>
    <p:sldId id="367" r:id="rId36"/>
    <p:sldId id="368" r:id="rId37"/>
    <p:sldId id="371" r:id="rId38"/>
    <p:sldId id="372" r:id="rId39"/>
    <p:sldId id="373" r:id="rId40"/>
    <p:sldId id="374" r:id="rId41"/>
    <p:sldId id="375" r:id="rId42"/>
    <p:sldId id="376" r:id="rId43"/>
    <p:sldId id="377" r:id="rId44"/>
    <p:sldId id="378" r:id="rId45"/>
    <p:sldId id="379" r:id="rId46"/>
    <p:sldId id="381" r:id="rId47"/>
    <p:sldId id="382" r:id="rId48"/>
    <p:sldId id="383" r:id="rId49"/>
    <p:sldId id="384" r:id="rId50"/>
    <p:sldId id="385" r:id="rId51"/>
    <p:sldId id="310" r:id="rId52"/>
    <p:sldId id="387" r:id="rId53"/>
    <p:sldId id="396" r:id="rId54"/>
    <p:sldId id="398" r:id="rId55"/>
    <p:sldId id="399" r:id="rId56"/>
    <p:sldId id="397" r:id="rId57"/>
    <p:sldId id="401" r:id="rId58"/>
    <p:sldId id="402" r:id="rId59"/>
    <p:sldId id="403" r:id="rId60"/>
    <p:sldId id="404" r:id="rId61"/>
    <p:sldId id="405" r:id="rId62"/>
    <p:sldId id="400" r:id="rId63"/>
    <p:sldId id="395" r:id="rId64"/>
    <p:sldId id="389" r:id="rId65"/>
    <p:sldId id="390" r:id="rId66"/>
    <p:sldId id="391" r:id="rId67"/>
    <p:sldId id="406" r:id="rId68"/>
    <p:sldId id="392" r:id="rId69"/>
    <p:sldId id="393" r:id="rId70"/>
    <p:sldId id="394" r:id="rId71"/>
    <p:sldId id="407" r:id="rId72"/>
    <p:sldId id="408" r:id="rId73"/>
    <p:sldId id="409" r:id="rId74"/>
    <p:sldId id="410" r:id="rId75"/>
    <p:sldId id="411" r:id="rId76"/>
    <p:sldId id="412" r:id="rId77"/>
    <p:sldId id="388" r:id="rId78"/>
    <p:sldId id="413" r:id="rId79"/>
    <p:sldId id="415" r:id="rId80"/>
    <p:sldId id="416" r:id="rId81"/>
    <p:sldId id="417" r:id="rId82"/>
    <p:sldId id="418" r:id="rId83"/>
    <p:sldId id="419" r:id="rId84"/>
    <p:sldId id="414" r:id="rId85"/>
    <p:sldId id="422" r:id="rId86"/>
    <p:sldId id="423" r:id="rId87"/>
    <p:sldId id="424" r:id="rId88"/>
    <p:sldId id="425" r:id="rId89"/>
    <p:sldId id="426" r:id="rId90"/>
    <p:sldId id="427" r:id="rId91"/>
    <p:sldId id="431" r:id="rId92"/>
    <p:sldId id="428" r:id="rId93"/>
    <p:sldId id="432" r:id="rId94"/>
    <p:sldId id="429" r:id="rId95"/>
    <p:sldId id="433" r:id="rId96"/>
    <p:sldId id="430" r:id="rId97"/>
    <p:sldId id="434" r:id="rId98"/>
    <p:sldId id="435" r:id="rId99"/>
    <p:sldId id="436" r:id="rId100"/>
    <p:sldId id="437" r:id="rId101"/>
    <p:sldId id="438" r:id="rId102"/>
    <p:sldId id="439" r:id="rId103"/>
    <p:sldId id="440" r:id="rId104"/>
    <p:sldId id="441" r:id="rId105"/>
    <p:sldId id="442" r:id="rId106"/>
    <p:sldId id="443" r:id="rId107"/>
    <p:sldId id="444" r:id="rId108"/>
    <p:sldId id="445" r:id="rId109"/>
    <p:sldId id="446" r:id="rId110"/>
    <p:sldId id="447" r:id="rId111"/>
    <p:sldId id="448" r:id="rId112"/>
    <p:sldId id="449" r:id="rId113"/>
    <p:sldId id="450" r:id="rId114"/>
    <p:sldId id="451" r:id="rId115"/>
    <p:sldId id="452" r:id="rId116"/>
    <p:sldId id="453" r:id="rId117"/>
    <p:sldId id="454" r:id="rId118"/>
    <p:sldId id="455" r:id="rId119"/>
    <p:sldId id="456" r:id="rId120"/>
    <p:sldId id="458" r:id="rId121"/>
    <p:sldId id="459" r:id="rId122"/>
    <p:sldId id="460" r:id="rId123"/>
    <p:sldId id="461" r:id="rId124"/>
    <p:sldId id="462" r:id="rId125"/>
    <p:sldId id="463" r:id="rId126"/>
    <p:sldId id="464" r:id="rId127"/>
    <p:sldId id="465" r:id="rId128"/>
    <p:sldId id="466" r:id="rId129"/>
    <p:sldId id="467" r:id="rId130"/>
    <p:sldId id="468" r:id="rId131"/>
    <p:sldId id="469" r:id="rId132"/>
    <p:sldId id="470" r:id="rId133"/>
    <p:sldId id="471" r:id="rId134"/>
    <p:sldId id="472" r:id="rId135"/>
    <p:sldId id="473" r:id="rId136"/>
    <p:sldId id="474" r:id="rId137"/>
    <p:sldId id="475" r:id="rId138"/>
    <p:sldId id="476" r:id="rId139"/>
    <p:sldId id="477" r:id="rId140"/>
    <p:sldId id="478" r:id="rId141"/>
    <p:sldId id="479" r:id="rId142"/>
    <p:sldId id="480" r:id="rId143"/>
    <p:sldId id="481" r:id="rId144"/>
    <p:sldId id="483" r:id="rId145"/>
    <p:sldId id="485" r:id="rId146"/>
    <p:sldId id="486" r:id="rId147"/>
    <p:sldId id="487" r:id="rId148"/>
    <p:sldId id="488" r:id="rId149"/>
    <p:sldId id="489" r:id="rId150"/>
    <p:sldId id="490" r:id="rId151"/>
    <p:sldId id="491" r:id="rId152"/>
    <p:sldId id="492" r:id="rId153"/>
    <p:sldId id="493" r:id="rId154"/>
    <p:sldId id="494" r:id="rId155"/>
    <p:sldId id="495" r:id="rId156"/>
    <p:sldId id="496" r:id="rId157"/>
    <p:sldId id="497" r:id="rId158"/>
    <p:sldId id="498" r:id="rId159"/>
    <p:sldId id="499" r:id="rId160"/>
    <p:sldId id="500" r:id="rId161"/>
    <p:sldId id="501" r:id="rId162"/>
    <p:sldId id="502" r:id="rId163"/>
    <p:sldId id="503" r:id="rId164"/>
    <p:sldId id="504" r:id="rId165"/>
    <p:sldId id="505" r:id="rId166"/>
    <p:sldId id="506" r:id="rId167"/>
    <p:sldId id="507" r:id="rId168"/>
    <p:sldId id="508" r:id="rId169"/>
    <p:sldId id="509" r:id="rId170"/>
    <p:sldId id="510" r:id="rId171"/>
    <p:sldId id="511" r:id="rId172"/>
    <p:sldId id="512" r:id="rId173"/>
    <p:sldId id="513" r:id="rId174"/>
    <p:sldId id="514" r:id="rId175"/>
    <p:sldId id="515" r:id="rId176"/>
    <p:sldId id="516" r:id="rId177"/>
    <p:sldId id="517" r:id="rId178"/>
    <p:sldId id="518" r:id="rId179"/>
    <p:sldId id="519" r:id="rId180"/>
    <p:sldId id="520" r:id="rId181"/>
    <p:sldId id="521" r:id="rId182"/>
    <p:sldId id="522" r:id="rId183"/>
    <p:sldId id="523" r:id="rId184"/>
    <p:sldId id="524" r:id="rId185"/>
    <p:sldId id="525" r:id="rId186"/>
    <p:sldId id="526" r:id="rId187"/>
    <p:sldId id="527" r:id="rId188"/>
    <p:sldId id="528" r:id="rId189"/>
    <p:sldId id="529" r:id="rId190"/>
    <p:sldId id="530" r:id="rId191"/>
    <p:sldId id="531" r:id="rId192"/>
    <p:sldId id="532" r:id="rId193"/>
    <p:sldId id="533" r:id="rId194"/>
    <p:sldId id="534" r:id="rId195"/>
    <p:sldId id="535" r:id="rId196"/>
    <p:sldId id="536" r:id="rId197"/>
    <p:sldId id="537" r:id="rId198"/>
    <p:sldId id="538" r:id="rId199"/>
    <p:sldId id="539" r:id="rId200"/>
    <p:sldId id="540" r:id="rId201"/>
    <p:sldId id="541" r:id="rId202"/>
    <p:sldId id="542" r:id="rId203"/>
    <p:sldId id="543" r:id="rId204"/>
    <p:sldId id="544" r:id="rId205"/>
    <p:sldId id="545" r:id="rId206"/>
    <p:sldId id="546" r:id="rId207"/>
    <p:sldId id="547" r:id="rId208"/>
    <p:sldId id="548" r:id="rId209"/>
    <p:sldId id="549" r:id="rId210"/>
    <p:sldId id="550" r:id="rId211"/>
    <p:sldId id="551" r:id="rId212"/>
    <p:sldId id="552" r:id="rId213"/>
    <p:sldId id="553" r:id="rId214"/>
    <p:sldId id="554" r:id="rId215"/>
    <p:sldId id="555" r:id="rId216"/>
    <p:sldId id="556" r:id="rId217"/>
    <p:sldId id="557" r:id="rId218"/>
    <p:sldId id="558" r:id="rId219"/>
    <p:sldId id="559" r:id="rId220"/>
    <p:sldId id="560" r:id="rId221"/>
    <p:sldId id="561" r:id="rId222"/>
    <p:sldId id="562" r:id="rId223"/>
    <p:sldId id="563" r:id="rId224"/>
    <p:sldId id="564" r:id="rId225"/>
    <p:sldId id="565" r:id="rId226"/>
    <p:sldId id="566" r:id="rId227"/>
    <p:sldId id="567" r:id="rId228"/>
    <p:sldId id="568" r:id="rId229"/>
    <p:sldId id="569" r:id="rId230"/>
    <p:sldId id="570" r:id="rId231"/>
    <p:sldId id="571" r:id="rId232"/>
    <p:sldId id="573" r:id="rId233"/>
    <p:sldId id="574" r:id="rId234"/>
    <p:sldId id="575" r:id="rId235"/>
    <p:sldId id="576" r:id="rId236"/>
    <p:sldId id="577" r:id="rId237"/>
    <p:sldId id="578" r:id="rId238"/>
    <p:sldId id="579" r:id="rId239"/>
    <p:sldId id="580" r:id="rId240"/>
    <p:sldId id="581" r:id="rId241"/>
    <p:sldId id="582" r:id="rId242"/>
    <p:sldId id="583" r:id="rId243"/>
    <p:sldId id="584" r:id="rId244"/>
    <p:sldId id="585" r:id="rId245"/>
    <p:sldId id="586" r:id="rId246"/>
    <p:sldId id="587" r:id="rId247"/>
    <p:sldId id="588" r:id="rId248"/>
    <p:sldId id="589" r:id="rId249"/>
    <p:sldId id="590" r:id="rId250"/>
    <p:sldId id="591" r:id="rId251"/>
    <p:sldId id="592" r:id="rId252"/>
    <p:sldId id="593" r:id="rId253"/>
    <p:sldId id="594" r:id="rId254"/>
    <p:sldId id="595" r:id="rId255"/>
    <p:sldId id="596" r:id="rId256"/>
    <p:sldId id="597" r:id="rId257"/>
    <p:sldId id="598" r:id="rId258"/>
    <p:sldId id="599" r:id="rId259"/>
    <p:sldId id="600" r:id="rId260"/>
    <p:sldId id="601" r:id="rId261"/>
    <p:sldId id="602" r:id="rId262"/>
    <p:sldId id="603" r:id="rId263"/>
    <p:sldId id="604" r:id="rId264"/>
    <p:sldId id="605" r:id="rId265"/>
    <p:sldId id="606" r:id="rId266"/>
    <p:sldId id="607" r:id="rId267"/>
    <p:sldId id="608" r:id="rId268"/>
    <p:sldId id="609" r:id="rId269"/>
    <p:sldId id="610" r:id="rId270"/>
    <p:sldId id="611" r:id="rId271"/>
    <p:sldId id="612" r:id="rId272"/>
    <p:sldId id="613" r:id="rId273"/>
    <p:sldId id="614" r:id="rId274"/>
    <p:sldId id="615" r:id="rId275"/>
    <p:sldId id="616" r:id="rId276"/>
    <p:sldId id="617" r:id="rId277"/>
    <p:sldId id="618" r:id="rId278"/>
    <p:sldId id="619" r:id="rId279"/>
    <p:sldId id="620" r:id="rId280"/>
    <p:sldId id="621" r:id="rId281"/>
    <p:sldId id="622" r:id="rId282"/>
    <p:sldId id="623" r:id="rId283"/>
    <p:sldId id="624" r:id="rId284"/>
    <p:sldId id="625" r:id="rId285"/>
    <p:sldId id="626" r:id="rId286"/>
    <p:sldId id="627" r:id="rId287"/>
    <p:sldId id="628" r:id="rId288"/>
    <p:sldId id="629" r:id="rId289"/>
    <p:sldId id="630" r:id="rId290"/>
    <p:sldId id="631" r:id="rId291"/>
    <p:sldId id="632" r:id="rId292"/>
    <p:sldId id="633" r:id="rId293"/>
    <p:sldId id="634" r:id="rId294"/>
    <p:sldId id="635" r:id="rId295"/>
    <p:sldId id="636" r:id="rId296"/>
    <p:sldId id="637" r:id="rId297"/>
    <p:sldId id="638" r:id="rId298"/>
    <p:sldId id="639" r:id="rId299"/>
    <p:sldId id="640" r:id="rId300"/>
    <p:sldId id="641" r:id="rId301"/>
  </p:sldIdLst>
  <p:sldSz cx="9144000" cy="6858000" type="screen4x3"/>
  <p:notesSz cx="7315200" cy="9601200"/>
  <p:defaultTextStyle>
    <a:defPPr>
      <a:defRPr lang="en-US"/>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FF"/>
    <a:srgbClr val="6666FF"/>
    <a:srgbClr val="3366FF"/>
    <a:srgbClr val="FFCC00"/>
    <a:srgbClr val="FF9900"/>
    <a:srgbClr val="FF9933"/>
    <a:srgbClr val="6699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5552" autoAdjust="0"/>
  </p:normalViewPr>
  <p:slideViewPr>
    <p:cSldViewPr>
      <p:cViewPr varScale="1">
        <p:scale>
          <a:sx n="70" d="100"/>
          <a:sy n="70" d="100"/>
        </p:scale>
        <p:origin x="61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6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viewProps" Target="viewProps.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theme" Target="theme/theme1.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92" Type="http://schemas.openxmlformats.org/officeDocument/2006/relationships/slide" Target="slides/slide291.xml"/><Relationship Id="rId297" Type="http://schemas.openxmlformats.org/officeDocument/2006/relationships/slide" Target="slides/slide296.xml"/><Relationship Id="rId306" Type="http://schemas.openxmlformats.org/officeDocument/2006/relationships/tableStyles" Target="tableStyle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slide" Target="slides/slide286.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slide" Target="slides/slide28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302"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atin typeface="Arial" pitchFamily="34" charset="0"/>
                <a:cs typeface="+mn-cs"/>
              </a:defRPr>
            </a:lvl1pPr>
          </a:lstStyle>
          <a:p>
            <a:pPr>
              <a:defRPr/>
            </a:pPr>
            <a:endParaRPr lang="en-US"/>
          </a:p>
        </p:txBody>
      </p:sp>
      <p:sp>
        <p:nvSpPr>
          <p:cNvPr id="8195"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Arial" pitchFamily="34" charset="0"/>
                <a:cs typeface="+mn-cs"/>
              </a:defRPr>
            </a:lvl1pPr>
          </a:lstStyle>
          <a:p>
            <a:pPr>
              <a:defRPr/>
            </a:pPr>
            <a:endParaRPr lang="en-US"/>
          </a:p>
        </p:txBody>
      </p:sp>
      <p:sp>
        <p:nvSpPr>
          <p:cNvPr id="4710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atin typeface="Arial" pitchFamily="34" charset="0"/>
                <a:cs typeface="+mn-cs"/>
              </a:defRPr>
            </a:lvl1pPr>
          </a:lstStyle>
          <a:p>
            <a:pPr>
              <a:defRPr/>
            </a:pPr>
            <a:endParaRPr lang="en-US"/>
          </a:p>
        </p:txBody>
      </p:sp>
      <p:sp>
        <p:nvSpPr>
          <p:cNvPr id="8199"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atin typeface="Arial" pitchFamily="34" charset="0"/>
                <a:cs typeface="+mn-cs"/>
              </a:defRPr>
            </a:lvl1pPr>
          </a:lstStyle>
          <a:p>
            <a:pPr>
              <a:defRPr/>
            </a:pPr>
            <a:fld id="{49A4844E-1275-46C5-A8E8-B11F0B33A89F}" type="slidenum">
              <a:rPr lang="en-US"/>
              <a:pPr>
                <a:defRPr/>
              </a:pPr>
              <a:t>‹#›</a:t>
            </a:fld>
            <a:endParaRPr lang="en-US"/>
          </a:p>
        </p:txBody>
      </p:sp>
    </p:spTree>
    <p:extLst>
      <p:ext uri="{BB962C8B-B14F-4D97-AF65-F5344CB8AC3E}">
        <p14:creationId xmlns:p14="http://schemas.microsoft.com/office/powerpoint/2010/main" val="7842541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0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A4844E-1275-46C5-A8E8-B11F0B33A89F}" type="slidenum">
              <a:rPr lang="en-US" smtClean="0"/>
              <a:pPr>
                <a:defRPr/>
              </a:pPr>
              <a:t>12</a:t>
            </a:fld>
            <a:endParaRPr lang="en-US"/>
          </a:p>
        </p:txBody>
      </p:sp>
    </p:spTree>
    <p:extLst>
      <p:ext uri="{BB962C8B-B14F-4D97-AF65-F5344CB8AC3E}">
        <p14:creationId xmlns:p14="http://schemas.microsoft.com/office/powerpoint/2010/main" val="2860135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74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2200" dirty="0">
                <a:latin typeface="Lucida Grande" pitchFamily="-110" charset="0"/>
                <a:ea typeface="Lucida Grande" pitchFamily="-110" charset="0"/>
                <a:cs typeface="Lucida Grande" pitchFamily="-110" charset="0"/>
                <a:sym typeface="Lucida Grande" pitchFamily="-110" charset="0"/>
              </a:rPr>
              <a:t>First introduced in 2009 by Ethan </a:t>
            </a:r>
            <a:r>
              <a:rPr lang="en-US" sz="2200" dirty="0" err="1">
                <a:latin typeface="Lucida Grande" pitchFamily="-110" charset="0"/>
                <a:ea typeface="Lucida Grande" pitchFamily="-110" charset="0"/>
                <a:cs typeface="Lucida Grande" pitchFamily="-110" charset="0"/>
                <a:sym typeface="Lucida Grande" pitchFamily="-110" charset="0"/>
              </a:rPr>
              <a:t>Marcotte</a:t>
            </a:r>
            <a:r>
              <a:rPr lang="en-US" sz="2200" dirty="0">
                <a:latin typeface="Lucida Grande" pitchFamily="-110" charset="0"/>
                <a:ea typeface="Lucida Grande" pitchFamily="-110" charset="0"/>
                <a:cs typeface="Lucida Grande" pitchFamily="-110" charset="0"/>
                <a:sym typeface="Lucida Grande" pitchFamily="-110" charset="0"/>
              </a:rPr>
              <a:t> who has also written a book with the same </a:t>
            </a:r>
            <a:r>
              <a:rPr lang="en-US" sz="2200" dirty="0" smtClean="0">
                <a:latin typeface="Lucida Grande" pitchFamily="-110" charset="0"/>
                <a:ea typeface="Lucida Grande" pitchFamily="-110" charset="0"/>
                <a:cs typeface="Lucida Grande" pitchFamily="-110" charset="0"/>
                <a:sym typeface="Lucida Grande" pitchFamily="-110" charset="0"/>
              </a:rPr>
              <a:t>title.</a:t>
            </a:r>
            <a:endParaRPr lang="en-US" sz="2200" dirty="0">
              <a:latin typeface="Lucida Grande" pitchFamily="-110" charset="0"/>
              <a:ea typeface="Lucida Grande" pitchFamily="-110" charset="0"/>
              <a:cs typeface="Lucida Grande" pitchFamily="-110" charset="0"/>
              <a:sym typeface="Lucida Grande" pitchFamily="-110" charset="0"/>
            </a:endParaRPr>
          </a:p>
          <a:p>
            <a:endParaRPr lang="en-US" sz="2200" dirty="0" smtClean="0">
              <a:latin typeface="Lucida Grande" pitchFamily="-110" charset="0"/>
              <a:ea typeface="Lucida Grande" pitchFamily="-110" charset="0"/>
              <a:cs typeface="Lucida Grande" pitchFamily="-110" charset="0"/>
              <a:sym typeface="Lucida Grande" pitchFamily="-110" charset="0"/>
            </a:endParaRPr>
          </a:p>
          <a:p>
            <a:endParaRPr lang="en-US" sz="2200" dirty="0" smtClean="0">
              <a:latin typeface="Lucida Grande" pitchFamily="-110" charset="0"/>
              <a:ea typeface="Lucida Grande" pitchFamily="-110" charset="0"/>
              <a:cs typeface="Lucida Grande" pitchFamily="-110" charset="0"/>
              <a:sym typeface="Lucida Grande" pitchFamily="-110" charset="0"/>
            </a:endParaRPr>
          </a:p>
          <a:p>
            <a:endParaRPr lang="en-US" sz="2200" dirty="0">
              <a:latin typeface="Lucida Grande" pitchFamily="-110" charset="0"/>
              <a:ea typeface="Lucida Grande" pitchFamily="-110" charset="0"/>
              <a:cs typeface="Lucida Grande" pitchFamily="-110" charset="0"/>
              <a:sym typeface="Lucida Grande" pitchFamily="-110" charset="0"/>
            </a:endParaRPr>
          </a:p>
        </p:txBody>
      </p:sp>
    </p:spTree>
    <p:extLst>
      <p:ext uri="{BB962C8B-B14F-4D97-AF65-F5344CB8AC3E}">
        <p14:creationId xmlns:p14="http://schemas.microsoft.com/office/powerpoint/2010/main" val="308878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Lucida Grande" pitchFamily="-110" charset="0"/>
                <a:ea typeface="Lucida Grande" pitchFamily="-110" charset="0"/>
                <a:cs typeface="Lucida Grande" pitchFamily="-110" charset="0"/>
                <a:sym typeface="Lucida Grande" pitchFamily="-110" charset="0"/>
              </a:rPr>
              <a:t>First introduced in 2009 by Ethan </a:t>
            </a:r>
            <a:r>
              <a:rPr lang="en-US" sz="1200" dirty="0" err="1" smtClean="0">
                <a:latin typeface="Lucida Grande" pitchFamily="-110" charset="0"/>
                <a:ea typeface="Lucida Grande" pitchFamily="-110" charset="0"/>
                <a:cs typeface="Lucida Grande" pitchFamily="-110" charset="0"/>
                <a:sym typeface="Lucida Grande" pitchFamily="-110" charset="0"/>
              </a:rPr>
              <a:t>Marcotte</a:t>
            </a:r>
            <a:r>
              <a:rPr lang="en-US" sz="1200" dirty="0" smtClean="0">
                <a:latin typeface="Lucida Grande" pitchFamily="-110" charset="0"/>
                <a:ea typeface="Lucida Grande" pitchFamily="-110" charset="0"/>
                <a:cs typeface="Lucida Grande" pitchFamily="-110" charset="0"/>
                <a:sym typeface="Lucida Grande" pitchFamily="-110" charset="0"/>
              </a:rPr>
              <a:t> who has also written a book with the same title.</a:t>
            </a:r>
          </a:p>
          <a:p>
            <a:endParaRPr lang="en-US" dirty="0"/>
          </a:p>
        </p:txBody>
      </p:sp>
      <p:sp>
        <p:nvSpPr>
          <p:cNvPr id="4" name="Slide Number Placeholder 3"/>
          <p:cNvSpPr>
            <a:spLocks noGrp="1"/>
          </p:cNvSpPr>
          <p:nvPr>
            <p:ph type="sldNum" sz="quarter" idx="10"/>
          </p:nvPr>
        </p:nvSpPr>
        <p:spPr/>
        <p:txBody>
          <a:bodyPr/>
          <a:lstStyle/>
          <a:p>
            <a:fld id="{D6269262-FC3E-5C4D-96D0-CAB9A9A2C82A}" type="slidenum">
              <a:rPr lang="en-US" smtClean="0"/>
              <a:t>117</a:t>
            </a:fld>
            <a:endParaRPr lang="en-US"/>
          </a:p>
        </p:txBody>
      </p:sp>
    </p:spTree>
    <p:extLst>
      <p:ext uri="{BB962C8B-B14F-4D97-AF65-F5344CB8AC3E}">
        <p14:creationId xmlns:p14="http://schemas.microsoft.com/office/powerpoint/2010/main" val="865907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81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2200">
                <a:latin typeface="Lucida Grande" pitchFamily="-110" charset="0"/>
                <a:ea typeface="Lucida Grande" pitchFamily="-110" charset="0"/>
                <a:cs typeface="Lucida Grande" pitchFamily="-110" charset="0"/>
                <a:sym typeface="Lucida Grande" pitchFamily="-110" charset="0"/>
              </a:rPr>
              <a:t>First introduced in 2009 by Ethan Marcotte who has also written a book with the same title and which I also recommend.</a:t>
            </a:r>
          </a:p>
          <a:p>
            <a:endParaRPr lang="en-US" sz="2200">
              <a:latin typeface="Lucida Grande" pitchFamily="-110" charset="0"/>
              <a:ea typeface="Lucida Grande" pitchFamily="-110" charset="0"/>
              <a:cs typeface="Lucida Grande" pitchFamily="-110" charset="0"/>
              <a:sym typeface="Lucida Grande" pitchFamily="-110" charset="0"/>
            </a:endParaRPr>
          </a:p>
          <a:p>
            <a:r>
              <a:rPr lang="en-US" sz="2200">
                <a:latin typeface="Lucida Grande" pitchFamily="-110" charset="0"/>
                <a:ea typeface="Lucida Grande" pitchFamily="-110" charset="0"/>
                <a:cs typeface="Lucida Grande" pitchFamily="-110" charset="0"/>
                <a:sym typeface="Lucida Grande" pitchFamily="-110" charset="0"/>
              </a:rPr>
              <a:t>I’ve spent the last two years learning about and really digging into responsive Web design and I’ve gotta say, It is the beginning of a new era in the Web.</a:t>
            </a:r>
          </a:p>
          <a:p>
            <a:endParaRPr lang="en-US" sz="2200">
              <a:latin typeface="Lucida Grande" pitchFamily="-110" charset="0"/>
              <a:ea typeface="Lucida Grande" pitchFamily="-110" charset="0"/>
              <a:cs typeface="Lucida Grande" pitchFamily="-110" charset="0"/>
              <a:sym typeface="Lucida Grande" pitchFamily="-110" charset="0"/>
            </a:endParaRPr>
          </a:p>
          <a:p>
            <a:endParaRPr lang="en-US" sz="2200">
              <a:latin typeface="Lucida Grande" pitchFamily="-110" charset="0"/>
              <a:ea typeface="Lucida Grande" pitchFamily="-110" charset="0"/>
              <a:cs typeface="Lucida Grande" pitchFamily="-110" charset="0"/>
              <a:sym typeface="Lucida Grande" pitchFamily="-110" charset="0"/>
            </a:endParaRPr>
          </a:p>
        </p:txBody>
      </p:sp>
    </p:spTree>
    <p:extLst>
      <p:ext uri="{BB962C8B-B14F-4D97-AF65-F5344CB8AC3E}">
        <p14:creationId xmlns:p14="http://schemas.microsoft.com/office/powerpoint/2010/main" val="1497852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686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endParaRPr lang="en-US" sz="2200" dirty="0">
              <a:latin typeface="Lucida Grande" pitchFamily="-110" charset="0"/>
              <a:ea typeface="Lucida Grande" pitchFamily="-110" charset="0"/>
              <a:cs typeface="Lucida Grande" pitchFamily="-110" charset="0"/>
              <a:sym typeface="Lucida Grande" pitchFamily="-110" charset="0"/>
            </a:endParaRPr>
          </a:p>
        </p:txBody>
      </p:sp>
    </p:spTree>
    <p:extLst>
      <p:ext uri="{BB962C8B-B14F-4D97-AF65-F5344CB8AC3E}">
        <p14:creationId xmlns:p14="http://schemas.microsoft.com/office/powerpoint/2010/main" val="576570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529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2200">
                <a:latin typeface="Lucida Grande" pitchFamily="-110" charset="0"/>
                <a:ea typeface="Lucida Grande" pitchFamily="-110" charset="0"/>
                <a:cs typeface="Lucida Grande" pitchFamily="-110" charset="0"/>
                <a:sym typeface="Lucida Grande" pitchFamily="-110" charset="0"/>
              </a:rPr>
              <a:t>In the 16 column version each column is 40px wide.  Everything else remains the same</a:t>
            </a:r>
          </a:p>
        </p:txBody>
      </p:sp>
    </p:spTree>
    <p:extLst>
      <p:ext uri="{BB962C8B-B14F-4D97-AF65-F5344CB8AC3E}">
        <p14:creationId xmlns:p14="http://schemas.microsoft.com/office/powerpoint/2010/main" val="2020678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8914"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endParaRPr lang="en-US" sz="2200" dirty="0">
              <a:latin typeface="Lucida Grande" pitchFamily="-110" charset="0"/>
              <a:ea typeface="Lucida Grande" pitchFamily="-110" charset="0"/>
              <a:cs typeface="Lucida Grande" pitchFamily="-110" charset="0"/>
              <a:sym typeface="Lucida Grande" pitchFamily="-110" charset="0"/>
            </a:endParaRPr>
          </a:p>
        </p:txBody>
      </p:sp>
    </p:spTree>
    <p:extLst>
      <p:ext uri="{BB962C8B-B14F-4D97-AF65-F5344CB8AC3E}">
        <p14:creationId xmlns:p14="http://schemas.microsoft.com/office/powerpoint/2010/main" val="17220538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3010"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2200">
                <a:latin typeface="Lucida Grande" pitchFamily="-110" charset="0"/>
                <a:ea typeface="Lucida Grande" pitchFamily="-110" charset="0"/>
                <a:cs typeface="Lucida Grande" pitchFamily="-110" charset="0"/>
                <a:sym typeface="Lucida Grande" pitchFamily="-110" charset="0"/>
              </a:rPr>
              <a:t>First introduced in 2009 by Ethan Marcotte who has also written a book with the same title and which I also recommend.</a:t>
            </a:r>
          </a:p>
          <a:p>
            <a:endParaRPr lang="en-US" sz="2200">
              <a:latin typeface="Lucida Grande" pitchFamily="-110" charset="0"/>
              <a:ea typeface="Lucida Grande" pitchFamily="-110" charset="0"/>
              <a:cs typeface="Lucida Grande" pitchFamily="-110" charset="0"/>
              <a:sym typeface="Lucida Grande" pitchFamily="-110" charset="0"/>
            </a:endParaRPr>
          </a:p>
          <a:p>
            <a:r>
              <a:rPr lang="en-US" sz="2200">
                <a:latin typeface="Lucida Grande" pitchFamily="-110" charset="0"/>
                <a:ea typeface="Lucida Grande" pitchFamily="-110" charset="0"/>
                <a:cs typeface="Lucida Grande" pitchFamily="-110" charset="0"/>
                <a:sym typeface="Lucida Grande" pitchFamily="-110" charset="0"/>
              </a:rPr>
              <a:t>I’ve spent the last two years learning about and really digging into responsive Web design and I’ve gotta say, It is the beginning of a new era in the Web.</a:t>
            </a:r>
          </a:p>
          <a:p>
            <a:endParaRPr lang="en-US" sz="2200">
              <a:latin typeface="Lucida Grande" pitchFamily="-110" charset="0"/>
              <a:ea typeface="Lucida Grande" pitchFamily="-110" charset="0"/>
              <a:cs typeface="Lucida Grande" pitchFamily="-110" charset="0"/>
              <a:sym typeface="Lucida Grande" pitchFamily="-110" charset="0"/>
            </a:endParaRPr>
          </a:p>
          <a:p>
            <a:endParaRPr lang="en-US" sz="2200">
              <a:latin typeface="Lucida Grande" pitchFamily="-110" charset="0"/>
              <a:ea typeface="Lucida Grande" pitchFamily="-110" charset="0"/>
              <a:cs typeface="Lucida Grande" pitchFamily="-110" charset="0"/>
              <a:sym typeface="Lucida Grande" pitchFamily="-110" charset="0"/>
            </a:endParaRPr>
          </a:p>
        </p:txBody>
      </p:sp>
    </p:spTree>
    <p:extLst>
      <p:ext uri="{BB962C8B-B14F-4D97-AF65-F5344CB8AC3E}">
        <p14:creationId xmlns:p14="http://schemas.microsoft.com/office/powerpoint/2010/main" val="1846087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710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endParaRPr lang="en-US" sz="2200" dirty="0">
              <a:latin typeface="Lucida Grande" pitchFamily="-110" charset="0"/>
              <a:ea typeface="Lucida Grande" pitchFamily="-110" charset="0"/>
              <a:cs typeface="Lucida Grande" pitchFamily="-110" charset="0"/>
              <a:sym typeface="Lucida Grande" pitchFamily="-110" charset="0"/>
            </a:endParaRPr>
          </a:p>
        </p:txBody>
      </p:sp>
    </p:spTree>
    <p:extLst>
      <p:ext uri="{BB962C8B-B14F-4D97-AF65-F5344CB8AC3E}">
        <p14:creationId xmlns:p14="http://schemas.microsoft.com/office/powerpoint/2010/main" val="2687049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017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endParaRPr lang="en-US" sz="2200" dirty="0">
              <a:latin typeface="Lucida Grande" pitchFamily="-110" charset="0"/>
              <a:ea typeface="Lucida Grande" pitchFamily="-110" charset="0"/>
              <a:cs typeface="Lucida Grande" pitchFamily="-110" charset="0"/>
              <a:sym typeface="Lucida Grande" pitchFamily="-110" charset="0"/>
            </a:endParaRPr>
          </a:p>
        </p:txBody>
      </p:sp>
    </p:spTree>
    <p:extLst>
      <p:ext uri="{BB962C8B-B14F-4D97-AF65-F5344CB8AC3E}">
        <p14:creationId xmlns:p14="http://schemas.microsoft.com/office/powerpoint/2010/main" val="41953096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3F07B6-F88C-44EC-892E-9ABD1ED51737}" type="slidenum">
              <a:rPr lang="en-US" smtClean="0"/>
              <a:pPr/>
              <a:t>132</a:t>
            </a:fld>
            <a:endParaRPr lang="en-US"/>
          </a:p>
        </p:txBody>
      </p:sp>
    </p:spTree>
    <p:extLst>
      <p:ext uri="{BB962C8B-B14F-4D97-AF65-F5344CB8AC3E}">
        <p14:creationId xmlns:p14="http://schemas.microsoft.com/office/powerpoint/2010/main" val="2819728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pPr>
              <a:defRPr/>
            </a:pPr>
            <a:fld id="{70D302C4-CA22-4B08-A934-6B10B94D8F95}" type="slidenum">
              <a:rPr lang="en-US" smtClean="0"/>
              <a:pPr>
                <a:defRPr/>
              </a:pPr>
              <a:t>51</a:t>
            </a:fld>
            <a:endParaRPr lang="en-US" smtClean="0"/>
          </a:p>
        </p:txBody>
      </p:sp>
      <p:sp>
        <p:nvSpPr>
          <p:cNvPr id="80899" name="Rectangle 2"/>
          <p:cNvSpPr>
            <a:spLocks noGrp="1" noRot="1" noChangeAspect="1" noChangeArrowheads="1" noTextEdit="1"/>
          </p:cNvSpPr>
          <p:nvPr>
            <p:ph type="sldImg"/>
          </p:nvPr>
        </p:nvSpPr>
        <p:spPr>
          <a:xfrm>
            <a:off x="1079500" y="857250"/>
            <a:ext cx="5227638" cy="3919538"/>
          </a:xfrm>
          <a:solidFill>
            <a:srgbClr val="FFFFFF"/>
          </a:solidFill>
          <a:ln/>
        </p:spPr>
      </p:sp>
    </p:spTree>
    <p:extLst>
      <p:ext uri="{BB962C8B-B14F-4D97-AF65-F5344CB8AC3E}">
        <p14:creationId xmlns:p14="http://schemas.microsoft.com/office/powerpoint/2010/main" val="347936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Bootstrap is using a grid system base on 12 columns.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a:t>
            </a:r>
            <a:r>
              <a:rPr lang="en-US" baseline="0" dirty="0" smtClean="0"/>
              <a:t> is a grid system?</a:t>
            </a:r>
            <a:r>
              <a:rPr lang="en-US" dirty="0" smtClean="0"/>
              <a:t> A grid</a:t>
            </a:r>
            <a:r>
              <a:rPr lang="en-US" baseline="0" dirty="0" smtClean="0"/>
              <a:t> system is a way to create </a:t>
            </a:r>
            <a:r>
              <a:rPr lang="en-US" dirty="0" smtClean="0"/>
              <a:t>a solid foundation to build your project 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want your</a:t>
            </a:r>
            <a:r>
              <a:rPr lang="en-US" baseline="0" dirty="0" smtClean="0"/>
              <a:t> web application to have a left navigation you could design your HTML using row number 3</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do not want any navigation and you want your content to be as wide as possible then you could use row number 5</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grid design was popularized by 960 grid system </a:t>
            </a:r>
            <a:r>
              <a:rPr lang="en-US" dirty="0" smtClean="0"/>
              <a:t>http://960.gs</a:t>
            </a:r>
            <a:r>
              <a:rPr lang="en-US" baseline="0" dirty="0" smtClean="0"/>
              <a:t> and </a:t>
            </a:r>
            <a:r>
              <a:rPr lang="en-US" baseline="0" dirty="0" err="1" smtClean="0"/>
              <a:t>BluePrint</a:t>
            </a:r>
            <a:r>
              <a:rPr lang="en-US" baseline="0" dirty="0" smtClean="0"/>
              <a:t> http://www.blueprintcss.org </a:t>
            </a:r>
            <a:endParaRPr lang="en-US" dirty="0" smtClean="0"/>
          </a:p>
        </p:txBody>
      </p:sp>
      <p:sp>
        <p:nvSpPr>
          <p:cNvPr id="4" name="Slide Number Placeholder 3"/>
          <p:cNvSpPr>
            <a:spLocks noGrp="1"/>
          </p:cNvSpPr>
          <p:nvPr>
            <p:ph type="sldNum" sz="quarter" idx="10"/>
          </p:nvPr>
        </p:nvSpPr>
        <p:spPr/>
        <p:txBody>
          <a:bodyPr/>
          <a:lstStyle/>
          <a:p>
            <a:fld id="{E13F07B6-F88C-44EC-892E-9ABD1ED51737}" type="slidenum">
              <a:rPr lang="en-US" smtClean="0"/>
              <a:pPr/>
              <a:t>137</a:t>
            </a:fld>
            <a:endParaRPr lang="en-US"/>
          </a:p>
        </p:txBody>
      </p:sp>
    </p:spTree>
    <p:extLst>
      <p:ext uri="{BB962C8B-B14F-4D97-AF65-F5344CB8AC3E}">
        <p14:creationId xmlns:p14="http://schemas.microsoft.com/office/powerpoint/2010/main" val="3391613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list of some of the</a:t>
            </a:r>
            <a:r>
              <a:rPr lang="en-US" baseline="0" dirty="0" smtClean="0"/>
              <a:t> CSS component available. There are dozens of them available with bootstrap.</a:t>
            </a:r>
            <a:endParaRPr lang="en-US" dirty="0"/>
          </a:p>
        </p:txBody>
      </p:sp>
      <p:sp>
        <p:nvSpPr>
          <p:cNvPr id="4" name="Slide Number Placeholder 3"/>
          <p:cNvSpPr>
            <a:spLocks noGrp="1"/>
          </p:cNvSpPr>
          <p:nvPr>
            <p:ph type="sldNum" sz="quarter" idx="10"/>
          </p:nvPr>
        </p:nvSpPr>
        <p:spPr/>
        <p:txBody>
          <a:bodyPr/>
          <a:lstStyle/>
          <a:p>
            <a:fld id="{E13F07B6-F88C-44EC-892E-9ABD1ED51737}" type="slidenum">
              <a:rPr lang="en-US" smtClean="0"/>
              <a:pPr/>
              <a:t>138</a:t>
            </a:fld>
            <a:endParaRPr lang="en-US"/>
          </a:p>
        </p:txBody>
      </p:sp>
    </p:spTree>
    <p:extLst>
      <p:ext uri="{BB962C8B-B14F-4D97-AF65-F5344CB8AC3E}">
        <p14:creationId xmlns:p14="http://schemas.microsoft.com/office/powerpoint/2010/main" val="2514775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Bootstrap gives</a:t>
            </a:r>
            <a:r>
              <a:rPr lang="en-US" baseline="0" dirty="0" smtClean="0"/>
              <a:t> life to its UI by using </a:t>
            </a:r>
            <a:r>
              <a:rPr lang="en-US" baseline="0" dirty="0" err="1" smtClean="0"/>
              <a:t>Jquery</a:t>
            </a:r>
            <a:r>
              <a:rPr lang="en-US" baseline="0" dirty="0" smtClean="0"/>
              <a:t> plugins.  </a:t>
            </a:r>
            <a:endParaRPr lang="en-US" dirty="0"/>
          </a:p>
        </p:txBody>
      </p:sp>
      <p:sp>
        <p:nvSpPr>
          <p:cNvPr id="4" name="Slide Number Placeholder 3"/>
          <p:cNvSpPr>
            <a:spLocks noGrp="1"/>
          </p:cNvSpPr>
          <p:nvPr>
            <p:ph type="sldNum" sz="quarter" idx="10"/>
          </p:nvPr>
        </p:nvSpPr>
        <p:spPr/>
        <p:txBody>
          <a:bodyPr/>
          <a:lstStyle/>
          <a:p>
            <a:fld id="{E13F07B6-F88C-44EC-892E-9ABD1ED51737}" type="slidenum">
              <a:rPr lang="en-US" smtClean="0"/>
              <a:pPr/>
              <a:t>139</a:t>
            </a:fld>
            <a:endParaRPr lang="en-US"/>
          </a:p>
        </p:txBody>
      </p:sp>
    </p:spTree>
    <p:extLst>
      <p:ext uri="{BB962C8B-B14F-4D97-AF65-F5344CB8AC3E}">
        <p14:creationId xmlns:p14="http://schemas.microsoft.com/office/powerpoint/2010/main" val="39919056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Bootstrap provides a web-based</a:t>
            </a:r>
            <a:r>
              <a:rPr lang="en-US" baseline="0" dirty="0" smtClean="0"/>
              <a:t> customizer that allow you to generate a CSS file based on your specific needs.</a:t>
            </a:r>
            <a:endParaRPr lang="en-US" dirty="0"/>
          </a:p>
        </p:txBody>
      </p:sp>
      <p:sp>
        <p:nvSpPr>
          <p:cNvPr id="4" name="Slide Number Placeholder 3"/>
          <p:cNvSpPr>
            <a:spLocks noGrp="1"/>
          </p:cNvSpPr>
          <p:nvPr>
            <p:ph type="sldNum" sz="quarter" idx="10"/>
          </p:nvPr>
        </p:nvSpPr>
        <p:spPr/>
        <p:txBody>
          <a:bodyPr/>
          <a:lstStyle/>
          <a:p>
            <a:fld id="{E13F07B6-F88C-44EC-892E-9ABD1ED51737}" type="slidenum">
              <a:rPr lang="en-US" smtClean="0"/>
              <a:pPr/>
              <a:t>140</a:t>
            </a:fld>
            <a:endParaRPr lang="en-US"/>
          </a:p>
        </p:txBody>
      </p:sp>
    </p:spTree>
    <p:extLst>
      <p:ext uri="{BB962C8B-B14F-4D97-AF65-F5344CB8AC3E}">
        <p14:creationId xmlns:p14="http://schemas.microsoft.com/office/powerpoint/2010/main" val="3465785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C26909-DF98-40A5-ACCF-BCE489F78202}" type="slidenum">
              <a:rPr lang="en-US" altLang="en-US"/>
              <a:pPr/>
              <a:t>186</a:t>
            </a:fld>
            <a:endParaRPr lang="en-US" altLang="en-US"/>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29035561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1DC51B-8086-4150-AE35-4BC5D039C2A6}" type="slidenum">
              <a:rPr lang="en-US" altLang="en-US"/>
              <a:pPr/>
              <a:t>187</a:t>
            </a:fld>
            <a:endParaRPr lang="en-US" altLang="en-US"/>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3240635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05A2D3-B1C3-4F22-8DD9-DC5C67F08A94}" type="slidenum">
              <a:rPr lang="en-US"/>
              <a:pPr/>
              <a:t>216</a:t>
            </a:fld>
            <a:endParaRPr lang="en-US"/>
          </a:p>
        </p:txBody>
      </p:sp>
      <p:sp>
        <p:nvSpPr>
          <p:cNvPr id="123906" name="Rectangle 2"/>
          <p:cNvSpPr>
            <a:spLocks noGrp="1" noRot="1" noChangeAspect="1" noChangeArrowheads="1" noTextEdit="1"/>
          </p:cNvSpPr>
          <p:nvPr>
            <p:ph type="sldImg"/>
          </p:nvPr>
        </p:nvSpPr>
        <p:spPr>
          <a:xfrm>
            <a:off x="1143000" y="685800"/>
            <a:ext cx="4572000" cy="3429000"/>
          </a:xfrm>
          <a:prstGeom prst="rect">
            <a:avLst/>
          </a:prstGeom>
          <a:ln/>
        </p:spPr>
      </p:sp>
      <p:sp>
        <p:nvSpPr>
          <p:cNvPr id="1239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671248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2B68F5-1D05-4BF3-81E7-B8C32CA35D5E}" type="slidenum">
              <a:rPr lang="en-US"/>
              <a:pPr/>
              <a:t>222</a:t>
            </a:fld>
            <a:endParaRPr lang="en-US"/>
          </a:p>
        </p:txBody>
      </p:sp>
      <p:sp>
        <p:nvSpPr>
          <p:cNvPr id="145410" name="Rectangle 2"/>
          <p:cNvSpPr>
            <a:spLocks noGrp="1" noRot="1" noChangeAspect="1" noChangeArrowheads="1" noTextEdit="1"/>
          </p:cNvSpPr>
          <p:nvPr>
            <p:ph type="sldImg"/>
          </p:nvPr>
        </p:nvSpPr>
        <p:spPr>
          <a:xfrm>
            <a:off x="1143000" y="685800"/>
            <a:ext cx="4572000" cy="3429000"/>
          </a:xfrm>
          <a:prstGeom prst="rect">
            <a:avLst/>
          </a:prstGeom>
          <a:ln/>
        </p:spPr>
      </p:sp>
      <p:sp>
        <p:nvSpPr>
          <p:cNvPr id="145411" name="Rectangle 3"/>
          <p:cNvSpPr>
            <a:spLocks noGrp="1" noChangeArrowheads="1"/>
          </p:cNvSpPr>
          <p:nvPr>
            <p:ph type="body" idx="1"/>
          </p:nvPr>
        </p:nvSpPr>
        <p:spPr/>
        <p:txBody>
          <a:bodyPr/>
          <a:lstStyle/>
          <a:p>
            <a:pPr marL="228600" indent="-228600"/>
            <a:r>
              <a:rPr lang="en-US" dirty="0" smtClean="0"/>
              <a:t>Content</a:t>
            </a:r>
            <a:r>
              <a:rPr lang="en-US" baseline="0" dirty="0" smtClean="0"/>
              <a:t> Delivery Network (CDN)</a:t>
            </a:r>
            <a:endParaRPr lang="en-US" dirty="0"/>
          </a:p>
        </p:txBody>
      </p:sp>
    </p:spTree>
    <p:extLst>
      <p:ext uri="{BB962C8B-B14F-4D97-AF65-F5344CB8AC3E}">
        <p14:creationId xmlns:p14="http://schemas.microsoft.com/office/powerpoint/2010/main" val="1472263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12550C-20B5-4762-8C8E-A4105E8977C4}" type="slidenum">
              <a:rPr lang="en-US"/>
              <a:pPr/>
              <a:t>223</a:t>
            </a:fld>
            <a:endParaRPr lang="en-US"/>
          </a:p>
        </p:txBody>
      </p:sp>
      <p:sp>
        <p:nvSpPr>
          <p:cNvPr id="36866" name="Rectangle 2"/>
          <p:cNvSpPr>
            <a:spLocks noGrp="1" noRot="1" noChangeAspect="1" noChangeArrowheads="1" noTextEdit="1"/>
          </p:cNvSpPr>
          <p:nvPr>
            <p:ph type="sldImg"/>
          </p:nvPr>
        </p:nvSpPr>
        <p:spPr>
          <a:xfrm>
            <a:off x="1143000" y="685800"/>
            <a:ext cx="4572000" cy="3429000"/>
          </a:xfrm>
          <a:prstGeom prst="rect">
            <a:avLst/>
          </a:prstGeom>
          <a:ln/>
        </p:spPr>
      </p:sp>
      <p:sp>
        <p:nvSpPr>
          <p:cNvPr id="36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220801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097429-C470-4215-966E-9A0F4900A49A}" type="slidenum">
              <a:rPr lang="en-US"/>
              <a:pPr/>
              <a:t>224</a:t>
            </a:fld>
            <a:endParaRPr lang="en-US"/>
          </a:p>
        </p:txBody>
      </p:sp>
      <p:sp>
        <p:nvSpPr>
          <p:cNvPr id="34818" name="Rectangle 2"/>
          <p:cNvSpPr>
            <a:spLocks noGrp="1" noRot="1" noChangeAspect="1" noChangeArrowheads="1" noTextEdit="1"/>
          </p:cNvSpPr>
          <p:nvPr>
            <p:ph type="sldImg"/>
          </p:nvPr>
        </p:nvSpPr>
        <p:spPr>
          <a:xfrm>
            <a:off x="1143000" y="685800"/>
            <a:ext cx="4572000" cy="3429000"/>
          </a:xfrm>
          <a:prstGeom prst="rect">
            <a:avLst/>
          </a:prstGeom>
          <a:ln/>
        </p:spPr>
      </p:sp>
      <p:sp>
        <p:nvSpPr>
          <p:cNvPr id="34819" name="Rectangle 3"/>
          <p:cNvSpPr>
            <a:spLocks noGrp="1" noChangeArrowheads="1"/>
          </p:cNvSpPr>
          <p:nvPr>
            <p:ph type="body" idx="1"/>
          </p:nvPr>
        </p:nvSpPr>
        <p:spPr/>
        <p:txBody>
          <a:bodyPr/>
          <a:lstStyle/>
          <a:p>
            <a:pPr>
              <a:buFontTx/>
              <a:buChar char="•"/>
            </a:pPr>
            <a:r>
              <a:rPr lang="en-US" dirty="0"/>
              <a:t>In JavaScript, a declared function is by default a class and can be instantiated using the new operator</a:t>
            </a:r>
          </a:p>
          <a:p>
            <a:pPr>
              <a:buFontTx/>
              <a:buChar char="•"/>
            </a:pPr>
            <a:r>
              <a:rPr lang="en-US" dirty="0"/>
              <a:t>$ is the identifier name for the </a:t>
            </a:r>
            <a:r>
              <a:rPr lang="en-US" dirty="0" err="1"/>
              <a:t>jQuery</a:t>
            </a:r>
            <a:r>
              <a:rPr lang="en-US" dirty="0"/>
              <a:t> object</a:t>
            </a:r>
          </a:p>
        </p:txBody>
      </p:sp>
    </p:spTree>
    <p:extLst>
      <p:ext uri="{BB962C8B-B14F-4D97-AF65-F5344CB8AC3E}">
        <p14:creationId xmlns:p14="http://schemas.microsoft.com/office/powerpoint/2010/main" val="1251509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pPr>
              <a:defRPr/>
            </a:pPr>
            <a:fld id="{70D302C4-CA22-4B08-A934-6B10B94D8F95}" type="slidenum">
              <a:rPr lang="en-US" smtClean="0"/>
              <a:pPr>
                <a:defRPr/>
              </a:pPr>
              <a:t>56</a:t>
            </a:fld>
            <a:endParaRPr lang="en-US" smtClean="0"/>
          </a:p>
        </p:txBody>
      </p:sp>
      <p:sp>
        <p:nvSpPr>
          <p:cNvPr id="80899" name="Rectangle 2"/>
          <p:cNvSpPr>
            <a:spLocks noGrp="1" noRot="1" noChangeAspect="1" noChangeArrowheads="1" noTextEdit="1"/>
          </p:cNvSpPr>
          <p:nvPr>
            <p:ph type="sldImg"/>
          </p:nvPr>
        </p:nvSpPr>
        <p:spPr>
          <a:xfrm>
            <a:off x="1079500" y="857250"/>
            <a:ext cx="5227638" cy="3919538"/>
          </a:xfrm>
          <a:solidFill>
            <a:srgbClr val="FFFFFF"/>
          </a:solidFill>
          <a:ln/>
        </p:spPr>
      </p:sp>
    </p:spTree>
    <p:extLst>
      <p:ext uri="{BB962C8B-B14F-4D97-AF65-F5344CB8AC3E}">
        <p14:creationId xmlns:p14="http://schemas.microsoft.com/office/powerpoint/2010/main" val="28549980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F4B0FB-6472-40E2-B207-0239AF010D7C}" type="slidenum">
              <a:rPr lang="en-US"/>
              <a:pPr/>
              <a:t>225</a:t>
            </a:fld>
            <a:endParaRPr lang="en-US"/>
          </a:p>
        </p:txBody>
      </p:sp>
      <p:sp>
        <p:nvSpPr>
          <p:cNvPr id="16386" name="Rectangle 2"/>
          <p:cNvSpPr>
            <a:spLocks noGrp="1" noRot="1" noChangeAspect="1" noChangeArrowheads="1" noTextEdit="1"/>
          </p:cNvSpPr>
          <p:nvPr>
            <p:ph type="sldImg"/>
          </p:nvPr>
        </p:nvSpPr>
        <p:spPr>
          <a:xfrm>
            <a:off x="1143000" y="685800"/>
            <a:ext cx="4572000" cy="3429000"/>
          </a:xfrm>
          <a:prstGeom prst="rect">
            <a:avLst/>
          </a:prstGeom>
          <a:ln/>
        </p:spPr>
      </p:sp>
      <p:sp>
        <p:nvSpPr>
          <p:cNvPr id="16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3675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BED83E-3998-439A-B280-CAA9257E8BCF}" type="slidenum">
              <a:rPr lang="en-US"/>
              <a:pPr/>
              <a:t>227</a:t>
            </a:fld>
            <a:endParaRPr lang="en-US"/>
          </a:p>
        </p:txBody>
      </p:sp>
      <p:sp>
        <p:nvSpPr>
          <p:cNvPr id="13314" name="Rectangle 2"/>
          <p:cNvSpPr>
            <a:spLocks noGrp="1" noRot="1" noChangeAspect="1" noChangeArrowheads="1" noTextEdit="1"/>
          </p:cNvSpPr>
          <p:nvPr>
            <p:ph type="sldImg"/>
          </p:nvPr>
        </p:nvSpPr>
        <p:spPr>
          <a:xfrm>
            <a:off x="1143000" y="685800"/>
            <a:ext cx="4572000" cy="3429000"/>
          </a:xfrm>
          <a:prstGeom prst="rect">
            <a:avLst/>
          </a:prstGeom>
          <a:ln/>
        </p:spPr>
      </p:sp>
      <p:sp>
        <p:nvSpPr>
          <p:cNvPr id="13315" name="Rectangle 3"/>
          <p:cNvSpPr>
            <a:spLocks noGrp="1" noChangeArrowheads="1"/>
          </p:cNvSpPr>
          <p:nvPr>
            <p:ph type="body" idx="1"/>
          </p:nvPr>
        </p:nvSpPr>
        <p:spPr/>
        <p:txBody>
          <a:bodyPr/>
          <a:lstStyle/>
          <a:p>
            <a:r>
              <a:rPr lang="en-US"/>
              <a:t>Most jQuery functions that you want to run after the document (page) is loaded, use this construct.</a:t>
            </a:r>
          </a:p>
          <a:p>
            <a:r>
              <a:rPr lang="en-US"/>
              <a:t>Examples of actions that can fail if functions are run before the document is fully loaded:</a:t>
            </a:r>
          </a:p>
          <a:p>
            <a:pPr>
              <a:buFontTx/>
              <a:buChar char="•"/>
            </a:pPr>
            <a:r>
              <a:rPr lang="en-US"/>
              <a:t>Trying to hide an element that doesn't exist</a:t>
            </a:r>
          </a:p>
          <a:p>
            <a:pPr>
              <a:buFontTx/>
              <a:buChar char="•"/>
            </a:pPr>
            <a:r>
              <a:rPr lang="en-US"/>
              <a:t>Trying to get the size of an image that is not loaded</a:t>
            </a:r>
          </a:p>
        </p:txBody>
      </p:sp>
    </p:spTree>
    <p:extLst>
      <p:ext uri="{BB962C8B-B14F-4D97-AF65-F5344CB8AC3E}">
        <p14:creationId xmlns:p14="http://schemas.microsoft.com/office/powerpoint/2010/main" val="16438566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A89F4E-535A-47DA-9C96-28C81695B188}" type="slidenum">
              <a:rPr lang="en-US"/>
              <a:pPr/>
              <a:t>230</a:t>
            </a:fld>
            <a:endParaRPr lang="en-US"/>
          </a:p>
        </p:txBody>
      </p:sp>
      <p:sp>
        <p:nvSpPr>
          <p:cNvPr id="126978" name="Rectangle 2"/>
          <p:cNvSpPr>
            <a:spLocks noGrp="1" noRot="1" noChangeAspect="1" noChangeArrowheads="1" noTextEdit="1"/>
          </p:cNvSpPr>
          <p:nvPr>
            <p:ph type="sldImg"/>
          </p:nvPr>
        </p:nvSpPr>
        <p:spPr>
          <a:xfrm>
            <a:off x="1143000" y="685800"/>
            <a:ext cx="4572000" cy="3429000"/>
          </a:xfrm>
          <a:prstGeom prst="rect">
            <a:avLst/>
          </a:prstGeom>
          <a:ln/>
        </p:spPr>
      </p:sp>
      <p:sp>
        <p:nvSpPr>
          <p:cNvPr id="1269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866597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780FF8-3AF2-4800-B505-1B111184A40A}" type="slidenum">
              <a:rPr lang="en-US"/>
              <a:pPr/>
              <a:t>234</a:t>
            </a:fld>
            <a:endParaRPr lang="en-US"/>
          </a:p>
        </p:txBody>
      </p:sp>
      <p:sp>
        <p:nvSpPr>
          <p:cNvPr id="21506" name="Rectangle 2"/>
          <p:cNvSpPr>
            <a:spLocks noGrp="1" noRot="1" noChangeAspect="1" noChangeArrowheads="1" noTextEdit="1"/>
          </p:cNvSpPr>
          <p:nvPr>
            <p:ph type="sldImg"/>
          </p:nvPr>
        </p:nvSpPr>
        <p:spPr>
          <a:xfrm>
            <a:off x="1143000" y="685800"/>
            <a:ext cx="4572000" cy="3429000"/>
          </a:xfrm>
          <a:prstGeom prst="rect">
            <a:avLst/>
          </a:prstGeom>
          <a:ln/>
        </p:spPr>
      </p:sp>
      <p:sp>
        <p:nvSpPr>
          <p:cNvPr id="21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840438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CFF004-4CB5-4D06-B778-20FEA1AC1237}" type="slidenum">
              <a:rPr lang="en-US"/>
              <a:pPr/>
              <a:t>235</a:t>
            </a:fld>
            <a:endParaRPr lang="en-US"/>
          </a:p>
        </p:txBody>
      </p:sp>
      <p:sp>
        <p:nvSpPr>
          <p:cNvPr id="128002" name="Rectangle 2"/>
          <p:cNvSpPr>
            <a:spLocks noGrp="1" noRot="1" noChangeAspect="1" noChangeArrowheads="1" noTextEdit="1"/>
          </p:cNvSpPr>
          <p:nvPr>
            <p:ph type="sldImg"/>
          </p:nvPr>
        </p:nvSpPr>
        <p:spPr>
          <a:xfrm>
            <a:off x="1143000" y="685800"/>
            <a:ext cx="4572000" cy="3429000"/>
          </a:xfrm>
          <a:prstGeom prst="rect">
            <a:avLst/>
          </a:prstGeom>
          <a:ln/>
        </p:spPr>
      </p:sp>
      <p:sp>
        <p:nvSpPr>
          <p:cNvPr id="1280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423463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99DA2A-CDF8-4F31-BF22-43B1538A81C5}" type="slidenum">
              <a:rPr lang="en-US"/>
              <a:pPr/>
              <a:t>236</a:t>
            </a:fld>
            <a:endParaRPr lang="en-US"/>
          </a:p>
        </p:txBody>
      </p:sp>
      <p:sp>
        <p:nvSpPr>
          <p:cNvPr id="129026" name="Rectangle 2"/>
          <p:cNvSpPr>
            <a:spLocks noGrp="1" noRot="1" noChangeAspect="1" noChangeArrowheads="1" noTextEdit="1"/>
          </p:cNvSpPr>
          <p:nvPr>
            <p:ph type="sldImg"/>
          </p:nvPr>
        </p:nvSpPr>
        <p:spPr>
          <a:xfrm>
            <a:off x="1143000" y="685800"/>
            <a:ext cx="4572000" cy="3429000"/>
          </a:xfrm>
          <a:prstGeom prst="rect">
            <a:avLst/>
          </a:prstGeom>
          <a:ln/>
        </p:spPr>
      </p:sp>
      <p:sp>
        <p:nvSpPr>
          <p:cNvPr id="1290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558001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1E1E76-0292-4BC3-9AD2-7C1F5C6E6341}" type="slidenum">
              <a:rPr lang="en-US"/>
              <a:pPr/>
              <a:t>237</a:t>
            </a:fld>
            <a:endParaRPr lang="en-US"/>
          </a:p>
        </p:txBody>
      </p:sp>
      <p:sp>
        <p:nvSpPr>
          <p:cNvPr id="23554" name="Rectangle 2"/>
          <p:cNvSpPr>
            <a:spLocks noGrp="1" noRot="1" noChangeAspect="1" noChangeArrowheads="1" noTextEdit="1"/>
          </p:cNvSpPr>
          <p:nvPr>
            <p:ph type="sldImg"/>
          </p:nvPr>
        </p:nvSpPr>
        <p:spPr>
          <a:xfrm>
            <a:off x="1143000" y="685800"/>
            <a:ext cx="4572000" cy="3429000"/>
          </a:xfrm>
          <a:prstGeom prst="rect">
            <a:avLst/>
          </a:prstGeom>
          <a:ln/>
        </p:spPr>
      </p:sp>
      <p:sp>
        <p:nvSpPr>
          <p:cNvPr id="23555" name="Rectangle 3"/>
          <p:cNvSpPr>
            <a:spLocks noGrp="1" noChangeArrowheads="1"/>
          </p:cNvSpPr>
          <p:nvPr>
            <p:ph type="body" idx="1"/>
          </p:nvPr>
        </p:nvSpPr>
        <p:spPr/>
        <p:txBody>
          <a:bodyPr/>
          <a:lstStyle/>
          <a:p>
            <a:pPr>
              <a:buFontTx/>
              <a:buChar char="•"/>
            </a:pPr>
            <a:r>
              <a:rPr lang="en-US" dirty="0"/>
              <a:t>Attributes are parameters to HTML elements</a:t>
            </a:r>
          </a:p>
          <a:p>
            <a:pPr>
              <a:buFontTx/>
              <a:buChar char="•"/>
            </a:pPr>
            <a:r>
              <a:rPr lang="en-US" dirty="0"/>
              <a:t>Example: in &lt;input type=“text”&gt;, ‘type’ is the attribute and ‘text’ is its value</a:t>
            </a:r>
          </a:p>
          <a:p>
            <a:pPr>
              <a:buFontTx/>
              <a:buChar char="•"/>
            </a:pPr>
            <a:r>
              <a:rPr lang="en-US" dirty="0"/>
              <a:t>Example: in &lt;a </a:t>
            </a:r>
            <a:r>
              <a:rPr lang="en-US" dirty="0" err="1"/>
              <a:t>href</a:t>
            </a:r>
            <a:r>
              <a:rPr lang="en-US" dirty="0"/>
              <a:t>=“http://google.com” target=“_blank”&gt;, target is the attribute and _blank is its value</a:t>
            </a:r>
          </a:p>
        </p:txBody>
      </p:sp>
    </p:spTree>
    <p:extLst>
      <p:ext uri="{BB962C8B-B14F-4D97-AF65-F5344CB8AC3E}">
        <p14:creationId xmlns:p14="http://schemas.microsoft.com/office/powerpoint/2010/main" val="27910230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0EB054-9290-4EB6-AD9D-C3C417391D00}" type="slidenum">
              <a:rPr lang="en-US"/>
              <a:pPr/>
              <a:t>238</a:t>
            </a:fld>
            <a:endParaRPr lang="en-US"/>
          </a:p>
        </p:txBody>
      </p:sp>
      <p:sp>
        <p:nvSpPr>
          <p:cNvPr id="140290" name="Rectangle 2"/>
          <p:cNvSpPr>
            <a:spLocks noGrp="1" noRot="1" noChangeAspect="1" noChangeArrowheads="1" noTextEdit="1"/>
          </p:cNvSpPr>
          <p:nvPr>
            <p:ph type="sldImg"/>
          </p:nvPr>
        </p:nvSpPr>
        <p:spPr>
          <a:xfrm>
            <a:off x="1143000" y="685800"/>
            <a:ext cx="4572000" cy="3429000"/>
          </a:xfrm>
          <a:prstGeom prst="rect">
            <a:avLst/>
          </a:prstGeom>
          <a:ln/>
        </p:spPr>
      </p:sp>
      <p:sp>
        <p:nvSpPr>
          <p:cNvPr id="140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211248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43CB5D-20EF-4C9E-9A3F-DA77C4FA6F63}" type="slidenum">
              <a:rPr lang="en-US"/>
              <a:pPr/>
              <a:t>239</a:t>
            </a:fld>
            <a:endParaRPr lang="en-US"/>
          </a:p>
        </p:txBody>
      </p:sp>
      <p:sp>
        <p:nvSpPr>
          <p:cNvPr id="139266" name="Rectangle 2"/>
          <p:cNvSpPr>
            <a:spLocks noGrp="1" noRot="1" noChangeAspect="1" noChangeArrowheads="1" noTextEdit="1"/>
          </p:cNvSpPr>
          <p:nvPr>
            <p:ph type="sldImg"/>
          </p:nvPr>
        </p:nvSpPr>
        <p:spPr>
          <a:xfrm>
            <a:off x="1143000" y="685800"/>
            <a:ext cx="4572000" cy="3429000"/>
          </a:xfrm>
          <a:prstGeom prst="rect">
            <a:avLst/>
          </a:prstGeom>
          <a:ln/>
        </p:spPr>
      </p:sp>
      <p:sp>
        <p:nvSpPr>
          <p:cNvPr id="139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315108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62087C-56B5-469F-9590-EC25D918F86A}" type="slidenum">
              <a:rPr lang="en-US"/>
              <a:pPr/>
              <a:t>300</a:t>
            </a:fld>
            <a:endParaRPr lang="en-US"/>
          </a:p>
        </p:txBody>
      </p:sp>
      <p:sp>
        <p:nvSpPr>
          <p:cNvPr id="130050" name="Rectangle 2"/>
          <p:cNvSpPr>
            <a:spLocks noGrp="1" noRot="1" noChangeAspect="1" noChangeArrowheads="1" noTextEdit="1"/>
          </p:cNvSpPr>
          <p:nvPr>
            <p:ph type="sldImg"/>
          </p:nvPr>
        </p:nvSpPr>
        <p:spPr>
          <a:xfrm>
            <a:off x="1143000" y="685800"/>
            <a:ext cx="4572000" cy="3429000"/>
          </a:xfrm>
          <a:prstGeom prst="rect">
            <a:avLst/>
          </a:prstGeom>
          <a:ln/>
        </p:spPr>
      </p:sp>
      <p:sp>
        <p:nvSpPr>
          <p:cNvPr id="1300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77613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pPr>
              <a:defRPr/>
            </a:pPr>
            <a:fld id="{70D302C4-CA22-4B08-A934-6B10B94D8F95}" type="slidenum">
              <a:rPr lang="en-US" smtClean="0"/>
              <a:pPr>
                <a:defRPr/>
              </a:pPr>
              <a:t>62</a:t>
            </a:fld>
            <a:endParaRPr lang="en-US" smtClean="0"/>
          </a:p>
        </p:txBody>
      </p:sp>
      <p:sp>
        <p:nvSpPr>
          <p:cNvPr id="80899" name="Rectangle 2"/>
          <p:cNvSpPr>
            <a:spLocks noGrp="1" noRot="1" noChangeAspect="1" noChangeArrowheads="1" noTextEdit="1"/>
          </p:cNvSpPr>
          <p:nvPr>
            <p:ph type="sldImg"/>
          </p:nvPr>
        </p:nvSpPr>
        <p:spPr>
          <a:xfrm>
            <a:off x="1079500" y="857250"/>
            <a:ext cx="5227638" cy="3919538"/>
          </a:xfrm>
          <a:solidFill>
            <a:srgbClr val="FFFFFF"/>
          </a:solidFill>
          <a:ln/>
        </p:spPr>
      </p:sp>
    </p:spTree>
    <p:extLst>
      <p:ext uri="{BB962C8B-B14F-4D97-AF65-F5344CB8AC3E}">
        <p14:creationId xmlns:p14="http://schemas.microsoft.com/office/powerpoint/2010/main" val="813704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pPr>
              <a:defRPr/>
            </a:pPr>
            <a:fld id="{70D302C4-CA22-4B08-A934-6B10B94D8F95}" type="slidenum">
              <a:rPr lang="en-US" smtClean="0"/>
              <a:pPr>
                <a:defRPr/>
              </a:pPr>
              <a:t>77</a:t>
            </a:fld>
            <a:endParaRPr lang="en-US" smtClean="0"/>
          </a:p>
        </p:txBody>
      </p:sp>
      <p:sp>
        <p:nvSpPr>
          <p:cNvPr id="80899" name="Rectangle 2"/>
          <p:cNvSpPr>
            <a:spLocks noGrp="1" noRot="1" noChangeAspect="1" noChangeArrowheads="1" noTextEdit="1"/>
          </p:cNvSpPr>
          <p:nvPr>
            <p:ph type="sldImg"/>
          </p:nvPr>
        </p:nvSpPr>
        <p:spPr>
          <a:xfrm>
            <a:off x="1079500" y="857250"/>
            <a:ext cx="5227638" cy="3919538"/>
          </a:xfrm>
          <a:solidFill>
            <a:srgbClr val="FFFFFF"/>
          </a:solidFill>
          <a:ln/>
        </p:spPr>
      </p:sp>
    </p:spTree>
    <p:extLst>
      <p:ext uri="{BB962C8B-B14F-4D97-AF65-F5344CB8AC3E}">
        <p14:creationId xmlns:p14="http://schemas.microsoft.com/office/powerpoint/2010/main" val="1602353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pPr>
              <a:defRPr/>
            </a:pPr>
            <a:fld id="{70D302C4-CA22-4B08-A934-6B10B94D8F95}" type="slidenum">
              <a:rPr lang="en-US" smtClean="0"/>
              <a:pPr>
                <a:defRPr/>
              </a:pPr>
              <a:t>84</a:t>
            </a:fld>
            <a:endParaRPr lang="en-US" smtClean="0"/>
          </a:p>
        </p:txBody>
      </p:sp>
      <p:sp>
        <p:nvSpPr>
          <p:cNvPr id="80899" name="Rectangle 2"/>
          <p:cNvSpPr>
            <a:spLocks noGrp="1" noRot="1" noChangeAspect="1" noChangeArrowheads="1" noTextEdit="1"/>
          </p:cNvSpPr>
          <p:nvPr>
            <p:ph type="sldImg"/>
          </p:nvPr>
        </p:nvSpPr>
        <p:spPr>
          <a:xfrm>
            <a:off x="1079500" y="857250"/>
            <a:ext cx="5227638" cy="3919538"/>
          </a:xfrm>
          <a:solidFill>
            <a:srgbClr val="FFFFFF"/>
          </a:solidFill>
          <a:ln/>
        </p:spPr>
      </p:sp>
    </p:spTree>
    <p:extLst>
      <p:ext uri="{BB962C8B-B14F-4D97-AF65-F5344CB8AC3E}">
        <p14:creationId xmlns:p14="http://schemas.microsoft.com/office/powerpoint/2010/main" val="1018447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269262-FC3E-5C4D-96D0-CAB9A9A2C82A}" type="slidenum">
              <a:rPr lang="en-US" smtClean="0"/>
              <a:t>108</a:t>
            </a:fld>
            <a:endParaRPr lang="en-US"/>
          </a:p>
        </p:txBody>
      </p:sp>
    </p:spTree>
    <p:extLst>
      <p:ext uri="{BB962C8B-B14F-4D97-AF65-F5344CB8AC3E}">
        <p14:creationId xmlns:p14="http://schemas.microsoft.com/office/powerpoint/2010/main" val="3752740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554"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2200" dirty="0">
                <a:latin typeface="Lucida Grande" pitchFamily="-110" charset="0"/>
                <a:ea typeface="Lucida Grande" pitchFamily="-110" charset="0"/>
                <a:cs typeface="Lucida Grande" pitchFamily="-110" charset="0"/>
                <a:sym typeface="Lucida Grande" pitchFamily="-110" charset="0"/>
              </a:rPr>
              <a:t>This is the challenge. </a:t>
            </a:r>
            <a:r>
              <a:rPr lang="en-US" sz="2200" dirty="0" smtClean="0">
                <a:latin typeface="Lucida Grande" pitchFamily="-110" charset="0"/>
                <a:ea typeface="Lucida Grande" pitchFamily="-110" charset="0"/>
                <a:cs typeface="Lucida Grande" pitchFamily="-110" charset="0"/>
                <a:sym typeface="Lucida Grande" pitchFamily="-110" charset="0"/>
              </a:rPr>
              <a:t> </a:t>
            </a:r>
          </a:p>
          <a:p>
            <a:r>
              <a:rPr lang="en-US" sz="2200" dirty="0">
                <a:latin typeface="Lucida Grande" pitchFamily="-110" charset="0"/>
                <a:ea typeface="Lucida Grande" pitchFamily="-110" charset="0"/>
                <a:cs typeface="Lucida Grande" pitchFamily="-110" charset="0"/>
                <a:sym typeface="Lucida Grande" pitchFamily="-110" charset="0"/>
              </a:rPr>
              <a:t>How do you design for</a:t>
            </a:r>
            <a:r>
              <a:rPr lang="en-US" sz="2200" dirty="0" smtClean="0">
                <a:latin typeface="Lucida Grande" pitchFamily="-110" charset="0"/>
                <a:ea typeface="Lucida Grande" pitchFamily="-110" charset="0"/>
                <a:cs typeface="Lucida Grande" pitchFamily="-110" charset="0"/>
                <a:sym typeface="Lucida Grande" pitchFamily="-110" charset="0"/>
              </a:rPr>
              <a:t> all of this?</a:t>
            </a:r>
          </a:p>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smtClean="0">
                <a:latin typeface="Lucida Grande" pitchFamily="-110" charset="0"/>
                <a:ea typeface="Lucida Grande" pitchFamily="-110" charset="0"/>
                <a:cs typeface="Lucida Grande" pitchFamily="-110" charset="0"/>
                <a:sym typeface="Lucida Grande" pitchFamily="-110" charset="0"/>
              </a:rPr>
              <a:t>How do you manage</a:t>
            </a:r>
            <a:r>
              <a:rPr lang="en-US" sz="2200" baseline="0" dirty="0" smtClean="0">
                <a:latin typeface="Lucida Grande" pitchFamily="-110" charset="0"/>
                <a:ea typeface="Lucida Grande" pitchFamily="-110" charset="0"/>
                <a:cs typeface="Lucida Grande" pitchFamily="-110" charset="0"/>
                <a:sym typeface="Lucida Grande" pitchFamily="-110" charset="0"/>
              </a:rPr>
              <a:t> </a:t>
            </a:r>
            <a:r>
              <a:rPr lang="en-US" sz="2200" dirty="0" smtClean="0">
                <a:latin typeface="Lucida Grande" pitchFamily="-110" charset="0"/>
                <a:ea typeface="Lucida Grande" pitchFamily="-110" charset="0"/>
                <a:cs typeface="Lucida Grande" pitchFamily="-110" charset="0"/>
                <a:sym typeface="Lucida Grande" pitchFamily="-110" charset="0"/>
              </a:rPr>
              <a:t>the budget</a:t>
            </a:r>
            <a:r>
              <a:rPr lang="en-US" sz="2200" baseline="0" dirty="0" smtClean="0">
                <a:latin typeface="Lucida Grande" pitchFamily="-110" charset="0"/>
                <a:ea typeface="Lucida Grande" pitchFamily="-110" charset="0"/>
                <a:cs typeface="Lucida Grande" pitchFamily="-110" charset="0"/>
                <a:sym typeface="Lucida Grande" pitchFamily="-110" charset="0"/>
              </a:rPr>
              <a:t> (staff, resources)?</a:t>
            </a:r>
            <a:endParaRPr lang="en-US" sz="2200" dirty="0" smtClean="0">
              <a:latin typeface="Lucida Grande" pitchFamily="-110" charset="0"/>
              <a:ea typeface="Lucida Grande" pitchFamily="-110" charset="0"/>
              <a:cs typeface="Lucida Grande" pitchFamily="-110" charset="0"/>
              <a:sym typeface="Lucida Grande" pitchFamily="-110" charset="0"/>
            </a:endParaRPr>
          </a:p>
        </p:txBody>
      </p:sp>
    </p:spTree>
    <p:extLst>
      <p:ext uri="{BB962C8B-B14F-4D97-AF65-F5344CB8AC3E}">
        <p14:creationId xmlns:p14="http://schemas.microsoft.com/office/powerpoint/2010/main" val="1089186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69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endParaRPr lang="en-US" sz="2200" dirty="0">
              <a:latin typeface="Lucida Grande" pitchFamily="-110" charset="0"/>
              <a:ea typeface="Lucida Grande" pitchFamily="-110" charset="0"/>
              <a:cs typeface="Lucida Grande" pitchFamily="-110" charset="0"/>
              <a:sym typeface="Lucida Grande" pitchFamily="-110" charset="0"/>
            </a:endParaRPr>
          </a:p>
        </p:txBody>
      </p:sp>
    </p:spTree>
    <p:extLst>
      <p:ext uri="{BB962C8B-B14F-4D97-AF65-F5344CB8AC3E}">
        <p14:creationId xmlns:p14="http://schemas.microsoft.com/office/powerpoint/2010/main" val="41512464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5" descr="C:\Documents and Settings\Subbu\Desktop\Slides\coverpage.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56"/>
          <p:cNvSpPr>
            <a:spLocks noChangeArrowheads="1"/>
          </p:cNvSpPr>
          <p:nvPr userDrawn="1"/>
        </p:nvSpPr>
        <p:spPr bwMode="auto">
          <a:xfrm>
            <a:off x="323850" y="3795713"/>
            <a:ext cx="5200650" cy="669925"/>
          </a:xfrm>
          <a:prstGeom prst="rect">
            <a:avLst/>
          </a:prstGeom>
          <a:noFill/>
          <a:ln w="9525">
            <a:noFill/>
            <a:miter lim="800000"/>
            <a:headEnd/>
            <a:tailEnd/>
          </a:ln>
          <a:effectLst/>
        </p:spPr>
        <p:txBody>
          <a:bodyPr wrap="none">
            <a:spAutoFit/>
          </a:bodyPr>
          <a:lstStyle/>
          <a:p>
            <a:pPr>
              <a:defRPr/>
            </a:pPr>
            <a:r>
              <a:rPr lang="en-US" sz="2400">
                <a:solidFill>
                  <a:srgbClr val="BEBEBE"/>
                </a:solidFill>
                <a:latin typeface="Arial" pitchFamily="34" charset="0"/>
                <a:cs typeface="+mn-cs"/>
              </a:rPr>
              <a:t>Pratian Technologies (India) Pvt. Ltd.</a:t>
            </a:r>
          </a:p>
          <a:p>
            <a:pPr>
              <a:defRPr/>
            </a:pPr>
            <a:r>
              <a:rPr lang="en-US" sz="1400">
                <a:solidFill>
                  <a:srgbClr val="BEBEBE"/>
                </a:solidFill>
                <a:latin typeface="Arial" pitchFamily="34" charset="0"/>
                <a:cs typeface="+mn-cs"/>
              </a:rPr>
              <a:t>www.pratian.com</a:t>
            </a:r>
          </a:p>
        </p:txBody>
      </p:sp>
      <p:sp>
        <p:nvSpPr>
          <p:cNvPr id="45059" name="Rectangle 3"/>
          <p:cNvSpPr>
            <a:spLocks noGrp="1" noChangeArrowheads="1"/>
          </p:cNvSpPr>
          <p:nvPr>
            <p:ph type="ctrTitle"/>
          </p:nvPr>
        </p:nvSpPr>
        <p:spPr>
          <a:xfrm>
            <a:off x="280988" y="319088"/>
            <a:ext cx="7467600" cy="685800"/>
          </a:xfrm>
        </p:spPr>
        <p:txBody>
          <a:bodyPr/>
          <a:lstStyle>
            <a:lvl1pPr algn="l">
              <a:defRPr sz="4500">
                <a:solidFill>
                  <a:srgbClr val="E2E2E2"/>
                </a:solidFill>
              </a:defRPr>
            </a:lvl1pPr>
          </a:lstStyle>
          <a:p>
            <a:endParaRPr lang="en-US"/>
          </a:p>
        </p:txBody>
      </p:sp>
      <p:sp>
        <p:nvSpPr>
          <p:cNvPr id="45060" name="Rectangle 4"/>
          <p:cNvSpPr>
            <a:spLocks noGrp="1" noChangeArrowheads="1"/>
          </p:cNvSpPr>
          <p:nvPr>
            <p:ph type="subTitle" idx="1"/>
          </p:nvPr>
        </p:nvSpPr>
        <p:spPr>
          <a:xfrm>
            <a:off x="280988" y="1009650"/>
            <a:ext cx="6400800" cy="609600"/>
          </a:xfrm>
        </p:spPr>
        <p:txBody>
          <a:bodyPr/>
          <a:lstStyle>
            <a:lvl1pPr marL="0" indent="0" algn="l">
              <a:buFont typeface="Wingdings" pitchFamily="2" charset="2"/>
              <a:buNone/>
              <a:defRPr sz="3600">
                <a:solidFill>
                  <a:schemeClr val="bg1"/>
                </a:solidFill>
              </a:defRPr>
            </a:lvl1pPr>
          </a:lstStyle>
          <a:p>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147638"/>
            <a:ext cx="2095500" cy="6329362"/>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33400" y="147638"/>
            <a:ext cx="6134100" cy="6329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600200"/>
            <a:ext cx="4038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Slide Number Placeholder 4"/>
          <p:cNvSpPr>
            <a:spLocks noGrp="1"/>
          </p:cNvSpPr>
          <p:nvPr>
            <p:ph type="sldNum" sz="quarter" idx="10"/>
          </p:nvPr>
        </p:nvSpPr>
        <p:spPr>
          <a:xfrm>
            <a:off x="7010400" y="6381750"/>
            <a:ext cx="2133600" cy="476250"/>
          </a:xfrm>
          <a:prstGeom prst="rect">
            <a:avLst/>
          </a:prstGeom>
        </p:spPr>
        <p:txBody>
          <a:bodyPr/>
          <a:lstStyle>
            <a:lvl1pPr>
              <a:defRPr/>
            </a:lvl1pPr>
          </a:lstStyle>
          <a:p>
            <a:fld id="{0AA6499C-A568-4F5B-8FE7-EFDA376ABF49}" type="slidenum">
              <a:rPr lang="en-US" altLang="en-US"/>
              <a:pPr/>
              <a:t>‹#›</a:t>
            </a:fld>
            <a:endParaRPr lang="en-US" altLang="en-US"/>
          </a:p>
        </p:txBody>
      </p:sp>
    </p:spTree>
    <p:extLst>
      <p:ext uri="{BB962C8B-B14F-4D97-AF65-F5344CB8AC3E}">
        <p14:creationId xmlns:p14="http://schemas.microsoft.com/office/powerpoint/2010/main" val="642963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600200"/>
            <a:ext cx="82296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57200" y="4229100"/>
            <a:ext cx="82296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Slide Number Placeholder 4"/>
          <p:cNvSpPr>
            <a:spLocks noGrp="1"/>
          </p:cNvSpPr>
          <p:nvPr>
            <p:ph type="sldNum" sz="quarter" idx="10"/>
          </p:nvPr>
        </p:nvSpPr>
        <p:spPr>
          <a:xfrm>
            <a:off x="7010400" y="6381750"/>
            <a:ext cx="2133600" cy="476250"/>
          </a:xfrm>
          <a:prstGeom prst="rect">
            <a:avLst/>
          </a:prstGeom>
        </p:spPr>
        <p:txBody>
          <a:bodyPr/>
          <a:lstStyle>
            <a:lvl1pPr>
              <a:defRPr/>
            </a:lvl1pPr>
          </a:lstStyle>
          <a:p>
            <a:fld id="{03C1E71A-EF82-462F-8EDA-1B68E5F98C85}" type="slidenum">
              <a:rPr lang="en-US" altLang="en-US"/>
              <a:pPr/>
              <a:t>‹#›</a:t>
            </a:fld>
            <a:endParaRPr lang="en-US" altLang="en-US"/>
          </a:p>
        </p:txBody>
      </p:sp>
    </p:spTree>
    <p:extLst>
      <p:ext uri="{BB962C8B-B14F-4D97-AF65-F5344CB8AC3E}">
        <p14:creationId xmlns:p14="http://schemas.microsoft.com/office/powerpoint/2010/main" val="263219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solidFill>
                <a:latin typeface="+mj-lt"/>
                <a:ea typeface="+mn-ea"/>
                <a:cs typeface="Arial"/>
              </a:defRPr>
            </a:lvl1pPr>
          </a:lstStyle>
          <a:p>
            <a:pPr lvl="0"/>
            <a:r>
              <a:rPr lang="en-US" dirty="0" smtClean="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lgn="just">
              <a:buClr>
                <a:srgbClr val="0070C0"/>
              </a:buClr>
              <a:defRPr sz="2200">
                <a:solidFill>
                  <a:schemeClr val="tx1"/>
                </a:solidFill>
              </a:defRPr>
            </a:lvl1pPr>
            <a:lvl2pPr algn="just">
              <a:buClr>
                <a:srgbClr val="0070C0"/>
              </a:buClr>
              <a:buFont typeface="Arial" pitchFamily="34" charset="0"/>
              <a:buChar char="•"/>
              <a:defRPr>
                <a:solidFill>
                  <a:schemeClr val="tx1"/>
                </a:solidFill>
              </a:defRPr>
            </a:lvl2pPr>
            <a:lvl3pPr algn="just">
              <a:buClr>
                <a:srgbClr val="0070C0"/>
              </a:buClr>
              <a:buFont typeface="Arial" pitchFamily="34" charset="0"/>
              <a:buChar char="•"/>
              <a:defRPr>
                <a:solidFill>
                  <a:schemeClr val="tx1"/>
                </a:solidFill>
              </a:defRPr>
            </a:lvl3pPr>
            <a:lvl4pPr algn="just">
              <a:buClr>
                <a:srgbClr val="0070C0"/>
              </a:buClr>
              <a:buFont typeface="Arial" pitchFamily="34" charset="0"/>
              <a:buChar char="•"/>
              <a:defRPr>
                <a:solidFill>
                  <a:schemeClr val="tx1"/>
                </a:solidFill>
              </a:defRPr>
            </a:lvl4pPr>
            <a:lvl5pPr algn="just">
              <a:buClr>
                <a:srgbClr val="0070C0"/>
              </a:buClr>
              <a:buFont typeface="Arial" pitchFamily="34" charset="0"/>
              <a:buChar char="•"/>
              <a:defRPr>
                <a:solidFill>
                  <a:schemeClr val="tx1"/>
                </a:solidFill>
              </a:defRPr>
            </a:lvl5pPr>
          </a:lstStyle>
          <a:p>
            <a:pPr lvl="0"/>
            <a:r>
              <a:rPr lang="en-IN" dirty="0" smtClean="0"/>
              <a:t>Please use bullet points on this slide when the content is heavy break it up into highlights, don’t use paragraphs of text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04453165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533400" y="762000"/>
            <a:ext cx="4114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00600" y="762000"/>
            <a:ext cx="4114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145" descr="C:\Documents and Settings\Subbu\Desktop\Slides\inner.jpg"/>
          <p:cNvPicPr>
            <a:picLocks noChangeAspect="1" noChangeArrowheads="1"/>
          </p:cNvPicPr>
          <p:nvPr userDrawn="1"/>
        </p:nvPicPr>
        <p:blipFill>
          <a:blip r:embed="rId16" cstate="print"/>
          <a:srcRect/>
          <a:stretch>
            <a:fillRect/>
          </a:stretch>
        </p:blipFill>
        <p:spPr bwMode="auto">
          <a:xfrm>
            <a:off x="0" y="0"/>
            <a:ext cx="9144000" cy="6858000"/>
          </a:xfrm>
          <a:prstGeom prst="rect">
            <a:avLst/>
          </a:prstGeom>
          <a:noFill/>
          <a:ln w="9525">
            <a:noFill/>
            <a:miter lim="800000"/>
            <a:headEnd/>
            <a:tailEnd/>
          </a:ln>
        </p:spPr>
      </p:pic>
      <p:sp>
        <p:nvSpPr>
          <p:cNvPr id="3075" name="Rectangle 2"/>
          <p:cNvSpPr>
            <a:spLocks noGrp="1" noChangeArrowheads="1"/>
          </p:cNvSpPr>
          <p:nvPr>
            <p:ph type="body" idx="1"/>
          </p:nvPr>
        </p:nvSpPr>
        <p:spPr bwMode="auto">
          <a:xfrm>
            <a:off x="533400" y="762000"/>
            <a:ext cx="8382000" cy="571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6" name="Rectangle 11"/>
          <p:cNvSpPr>
            <a:spLocks noGrp="1" noChangeArrowheads="1"/>
          </p:cNvSpPr>
          <p:nvPr>
            <p:ph type="title"/>
          </p:nvPr>
        </p:nvSpPr>
        <p:spPr bwMode="auto">
          <a:xfrm>
            <a:off x="533400" y="147638"/>
            <a:ext cx="8382000" cy="558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4153" name="Rectangle 121"/>
          <p:cNvSpPr>
            <a:spLocks noChangeArrowheads="1"/>
          </p:cNvSpPr>
          <p:nvPr userDrawn="1"/>
        </p:nvSpPr>
        <p:spPr bwMode="auto">
          <a:xfrm>
            <a:off x="490538" y="6497638"/>
            <a:ext cx="2252662" cy="374650"/>
          </a:xfrm>
          <a:prstGeom prst="rect">
            <a:avLst/>
          </a:prstGeom>
          <a:noFill/>
          <a:ln w="9525">
            <a:noFill/>
            <a:miter lim="800000"/>
            <a:headEnd/>
            <a:tailEnd/>
          </a:ln>
          <a:effectLst/>
        </p:spPr>
        <p:txBody>
          <a:bodyPr>
            <a:spAutoFit/>
          </a:bodyPr>
          <a:lstStyle/>
          <a:p>
            <a:pPr>
              <a:lnSpc>
                <a:spcPct val="115000"/>
              </a:lnSpc>
              <a:defRPr/>
            </a:pPr>
            <a:r>
              <a:rPr lang="en-US" sz="800">
                <a:solidFill>
                  <a:srgbClr val="9F9F9F"/>
                </a:solidFill>
                <a:latin typeface="Arial" pitchFamily="34" charset="0"/>
                <a:cs typeface="+mn-cs"/>
              </a:rPr>
              <a:t>Copyright © 2008 Pratian Technologies</a:t>
            </a:r>
          </a:p>
          <a:p>
            <a:pPr>
              <a:lnSpc>
                <a:spcPct val="115000"/>
              </a:lnSpc>
              <a:defRPr/>
            </a:pPr>
            <a:r>
              <a:rPr lang="en-US" sz="800">
                <a:solidFill>
                  <a:srgbClr val="9F9F9F"/>
                </a:solidFill>
                <a:latin typeface="Arial" pitchFamily="34" charset="0"/>
                <a:cs typeface="+mn-cs"/>
              </a:rPr>
              <a:t>www.pratian.com</a:t>
            </a:r>
          </a:p>
        </p:txBody>
      </p:sp>
      <p:pic>
        <p:nvPicPr>
          <p:cNvPr id="3078" name="Picture 139" descr="pratian_logo"/>
          <p:cNvPicPr>
            <a:picLocks noChangeAspect="1" noChangeArrowheads="1"/>
          </p:cNvPicPr>
          <p:nvPr userDrawn="1"/>
        </p:nvPicPr>
        <p:blipFill>
          <a:blip r:embed="rId17" cstate="print"/>
          <a:srcRect/>
          <a:stretch>
            <a:fillRect/>
          </a:stretch>
        </p:blipFill>
        <p:spPr bwMode="auto">
          <a:xfrm>
            <a:off x="8248650" y="42863"/>
            <a:ext cx="838200" cy="265112"/>
          </a:xfrm>
          <a:prstGeom prst="rect">
            <a:avLst/>
          </a:prstGeom>
          <a:noFill/>
          <a:ln w="9525">
            <a:noFill/>
            <a:miter lim="800000"/>
            <a:headEnd/>
            <a:tailEnd/>
          </a:ln>
        </p:spPr>
      </p:pic>
      <p:sp>
        <p:nvSpPr>
          <p:cNvPr id="44173" name="Line 141"/>
          <p:cNvSpPr>
            <a:spLocks noChangeShapeType="1"/>
          </p:cNvSpPr>
          <p:nvPr userDrawn="1"/>
        </p:nvSpPr>
        <p:spPr bwMode="auto">
          <a:xfrm>
            <a:off x="800100" y="685800"/>
            <a:ext cx="7848600" cy="0"/>
          </a:xfrm>
          <a:prstGeom prst="line">
            <a:avLst/>
          </a:prstGeom>
          <a:noFill/>
          <a:ln w="12700">
            <a:solidFill>
              <a:srgbClr val="CCCCCC"/>
            </a:solidFill>
            <a:round/>
            <a:headEnd/>
            <a:tailEnd/>
          </a:ln>
          <a:effectLst/>
        </p:spPr>
        <p:txBody>
          <a:bodyPr wrap="none"/>
          <a:lstStyle/>
          <a:p>
            <a:pPr>
              <a:defRPr/>
            </a:pPr>
            <a:endParaRPr lang="en-IN">
              <a:latin typeface="Arial" pitchFamily="34" charset="0"/>
              <a:cs typeface="+mn-cs"/>
            </a:endParaRPr>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5" r:id="rId12"/>
    <p:sldLayoutId id="2147483686" r:id="rId13"/>
    <p:sldLayoutId id="2147483687" r:id="rId14"/>
  </p:sldLayoutIdLst>
  <p:transition/>
  <p:txStyles>
    <p:titleStyle>
      <a:lvl1pPr algn="ctr" rtl="0" eaLnBrk="0" fontAlgn="base" hangingPunct="0">
        <a:spcBef>
          <a:spcPct val="0"/>
        </a:spcBef>
        <a:spcAft>
          <a:spcPct val="0"/>
        </a:spcAft>
        <a:defRPr sz="3200">
          <a:solidFill>
            <a:schemeClr val="bg2"/>
          </a:solidFill>
          <a:latin typeface="+mj-lt"/>
          <a:ea typeface="+mj-ea"/>
          <a:cs typeface="+mj-cs"/>
        </a:defRPr>
      </a:lvl1pPr>
      <a:lvl2pPr algn="ctr" rtl="0" eaLnBrk="0" fontAlgn="base" hangingPunct="0">
        <a:spcBef>
          <a:spcPct val="0"/>
        </a:spcBef>
        <a:spcAft>
          <a:spcPct val="0"/>
        </a:spcAft>
        <a:defRPr sz="3200">
          <a:solidFill>
            <a:schemeClr val="bg2"/>
          </a:solidFill>
          <a:latin typeface="Arial" pitchFamily="34" charset="0"/>
        </a:defRPr>
      </a:lvl2pPr>
      <a:lvl3pPr algn="ctr" rtl="0" eaLnBrk="0" fontAlgn="base" hangingPunct="0">
        <a:spcBef>
          <a:spcPct val="0"/>
        </a:spcBef>
        <a:spcAft>
          <a:spcPct val="0"/>
        </a:spcAft>
        <a:defRPr sz="3200">
          <a:solidFill>
            <a:schemeClr val="bg2"/>
          </a:solidFill>
          <a:latin typeface="Arial" pitchFamily="34" charset="0"/>
        </a:defRPr>
      </a:lvl3pPr>
      <a:lvl4pPr algn="ctr" rtl="0" eaLnBrk="0" fontAlgn="base" hangingPunct="0">
        <a:spcBef>
          <a:spcPct val="0"/>
        </a:spcBef>
        <a:spcAft>
          <a:spcPct val="0"/>
        </a:spcAft>
        <a:defRPr sz="3200">
          <a:solidFill>
            <a:schemeClr val="bg2"/>
          </a:solidFill>
          <a:latin typeface="Arial" pitchFamily="34" charset="0"/>
        </a:defRPr>
      </a:lvl4pPr>
      <a:lvl5pPr algn="ctr" rtl="0" eaLnBrk="0" fontAlgn="base" hangingPunct="0">
        <a:spcBef>
          <a:spcPct val="0"/>
        </a:spcBef>
        <a:spcAft>
          <a:spcPct val="0"/>
        </a:spcAft>
        <a:defRPr sz="3200">
          <a:solidFill>
            <a:schemeClr val="bg2"/>
          </a:solidFill>
          <a:latin typeface="Arial" pitchFamily="34" charset="0"/>
        </a:defRPr>
      </a:lvl5pPr>
      <a:lvl6pPr marL="457200" algn="ctr" rtl="0" fontAlgn="base">
        <a:spcBef>
          <a:spcPct val="0"/>
        </a:spcBef>
        <a:spcAft>
          <a:spcPct val="0"/>
        </a:spcAft>
        <a:defRPr sz="3200">
          <a:solidFill>
            <a:schemeClr val="bg2"/>
          </a:solidFill>
          <a:latin typeface="Arial" pitchFamily="34" charset="0"/>
        </a:defRPr>
      </a:lvl6pPr>
      <a:lvl7pPr marL="914400" algn="ctr" rtl="0" fontAlgn="base">
        <a:spcBef>
          <a:spcPct val="0"/>
        </a:spcBef>
        <a:spcAft>
          <a:spcPct val="0"/>
        </a:spcAft>
        <a:defRPr sz="3200">
          <a:solidFill>
            <a:schemeClr val="bg2"/>
          </a:solidFill>
          <a:latin typeface="Arial" pitchFamily="34" charset="0"/>
        </a:defRPr>
      </a:lvl7pPr>
      <a:lvl8pPr marL="1371600" algn="ctr" rtl="0" fontAlgn="base">
        <a:spcBef>
          <a:spcPct val="0"/>
        </a:spcBef>
        <a:spcAft>
          <a:spcPct val="0"/>
        </a:spcAft>
        <a:defRPr sz="3200">
          <a:solidFill>
            <a:schemeClr val="bg2"/>
          </a:solidFill>
          <a:latin typeface="Arial" pitchFamily="34" charset="0"/>
        </a:defRPr>
      </a:lvl8pPr>
      <a:lvl9pPr marL="1828800" algn="ctr" rtl="0" fontAlgn="base">
        <a:spcBef>
          <a:spcPct val="0"/>
        </a:spcBef>
        <a:spcAft>
          <a:spcPct val="0"/>
        </a:spcAft>
        <a:defRPr sz="3200">
          <a:solidFill>
            <a:schemeClr val="bg2"/>
          </a:solidFill>
          <a:latin typeface="Arial" pitchFamily="34" charset="0"/>
        </a:defRPr>
      </a:lvl9pPr>
    </p:titleStyle>
    <p:bodyStyle>
      <a:lvl1pPr marL="342900" indent="-342900" algn="just" rtl="0" eaLnBrk="0" fontAlgn="base" hangingPunct="0">
        <a:spcBef>
          <a:spcPct val="20000"/>
        </a:spcBef>
        <a:spcAft>
          <a:spcPct val="0"/>
        </a:spcAft>
        <a:buClr>
          <a:schemeClr val="accent2"/>
        </a:buClr>
        <a:buFont typeface="Wingdings" pitchFamily="2" charset="2"/>
        <a:buChar char="§"/>
        <a:defRPr sz="2400">
          <a:solidFill>
            <a:schemeClr val="tx1"/>
          </a:solidFill>
          <a:latin typeface="+mn-lt"/>
          <a:ea typeface="+mn-ea"/>
          <a:cs typeface="+mn-cs"/>
        </a:defRPr>
      </a:lvl1pPr>
      <a:lvl2pPr marL="742950" indent="-285750" algn="just" rtl="0" eaLnBrk="0" fontAlgn="base" hangingPunct="0">
        <a:spcBef>
          <a:spcPct val="20000"/>
        </a:spcBef>
        <a:spcAft>
          <a:spcPct val="0"/>
        </a:spcAft>
        <a:buClr>
          <a:schemeClr val="accent2"/>
        </a:buClr>
        <a:buFont typeface="Wingdings" pitchFamily="2" charset="2"/>
        <a:buChar char="§"/>
        <a:defRPr sz="2000">
          <a:solidFill>
            <a:schemeClr val="tx1"/>
          </a:solidFill>
          <a:latin typeface="+mn-lt"/>
        </a:defRPr>
      </a:lvl2pPr>
      <a:lvl3pPr marL="1143000" indent="-228600" algn="just" rtl="0" eaLnBrk="0" fontAlgn="base" hangingPunct="0">
        <a:spcBef>
          <a:spcPct val="20000"/>
        </a:spcBef>
        <a:spcAft>
          <a:spcPct val="0"/>
        </a:spcAft>
        <a:buClr>
          <a:schemeClr val="accent2"/>
        </a:buClr>
        <a:buFont typeface="Wingdings" pitchFamily="2" charset="2"/>
        <a:buChar char="§"/>
        <a:defRPr>
          <a:solidFill>
            <a:schemeClr val="tx1"/>
          </a:solidFill>
          <a:latin typeface="+mn-lt"/>
        </a:defRPr>
      </a:lvl3pPr>
      <a:lvl4pPr marL="1600200" indent="-228600" algn="just" rtl="0" eaLnBrk="0" fontAlgn="base" hangingPunct="0">
        <a:spcBef>
          <a:spcPct val="20000"/>
        </a:spcBef>
        <a:spcAft>
          <a:spcPct val="0"/>
        </a:spcAft>
        <a:buClr>
          <a:schemeClr val="accent2"/>
        </a:buClr>
        <a:buFont typeface="Wingdings" pitchFamily="2" charset="2"/>
        <a:buChar char="§"/>
        <a:defRPr sz="1600">
          <a:solidFill>
            <a:schemeClr val="tx1"/>
          </a:solidFill>
          <a:latin typeface="+mn-lt"/>
        </a:defRPr>
      </a:lvl4pPr>
      <a:lvl5pPr marL="2057400" indent="-228600" algn="just" rtl="0" eaLnBrk="0" fontAlgn="base" hangingPunct="0">
        <a:spcBef>
          <a:spcPct val="20000"/>
        </a:spcBef>
        <a:spcAft>
          <a:spcPct val="0"/>
        </a:spcAft>
        <a:buClr>
          <a:schemeClr val="accent2"/>
        </a:buClr>
        <a:buFont typeface="Wingdings" pitchFamily="2" charset="2"/>
        <a:buChar char="§"/>
        <a:defRPr sz="1600">
          <a:solidFill>
            <a:schemeClr val="tx1"/>
          </a:solidFill>
          <a:latin typeface="+mn-lt"/>
        </a:defRPr>
      </a:lvl5pPr>
      <a:lvl6pPr marL="2514600" indent="-228600" algn="just" rtl="0" fontAlgn="base">
        <a:spcBef>
          <a:spcPct val="20000"/>
        </a:spcBef>
        <a:spcAft>
          <a:spcPct val="0"/>
        </a:spcAft>
        <a:buClr>
          <a:schemeClr val="accent2"/>
        </a:buClr>
        <a:buFont typeface="Wingdings" pitchFamily="2" charset="2"/>
        <a:buChar char="§"/>
        <a:defRPr sz="1600">
          <a:solidFill>
            <a:schemeClr val="tx1"/>
          </a:solidFill>
          <a:latin typeface="+mn-lt"/>
        </a:defRPr>
      </a:lvl6pPr>
      <a:lvl7pPr marL="2971800" indent="-228600" algn="just" rtl="0" fontAlgn="base">
        <a:spcBef>
          <a:spcPct val="20000"/>
        </a:spcBef>
        <a:spcAft>
          <a:spcPct val="0"/>
        </a:spcAft>
        <a:buClr>
          <a:schemeClr val="accent2"/>
        </a:buClr>
        <a:buFont typeface="Wingdings" pitchFamily="2" charset="2"/>
        <a:buChar char="§"/>
        <a:defRPr sz="1600">
          <a:solidFill>
            <a:schemeClr val="tx1"/>
          </a:solidFill>
          <a:latin typeface="+mn-lt"/>
        </a:defRPr>
      </a:lvl7pPr>
      <a:lvl8pPr marL="3429000" indent="-228600" algn="just" rtl="0" fontAlgn="base">
        <a:spcBef>
          <a:spcPct val="20000"/>
        </a:spcBef>
        <a:spcAft>
          <a:spcPct val="0"/>
        </a:spcAft>
        <a:buClr>
          <a:schemeClr val="accent2"/>
        </a:buClr>
        <a:buFont typeface="Wingdings" pitchFamily="2" charset="2"/>
        <a:buChar char="§"/>
        <a:defRPr sz="1600">
          <a:solidFill>
            <a:schemeClr val="tx1"/>
          </a:solidFill>
          <a:latin typeface="+mn-lt"/>
        </a:defRPr>
      </a:lvl8pPr>
      <a:lvl9pPr marL="3886200" indent="-228600" algn="just" rtl="0" fontAlgn="base">
        <a:spcBef>
          <a:spcPct val="20000"/>
        </a:spcBef>
        <a:spcAft>
          <a:spcPct val="0"/>
        </a:spcAft>
        <a:buClr>
          <a:schemeClr val="accent2"/>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bradfrostweb.com" TargetMode="External"/></Relationships>
</file>

<file path=ppt/slides/_rels/slide114.xml.rels><?xml version="1.0" encoding="UTF-8" standalone="yes"?>
<Relationships xmlns="http://schemas.openxmlformats.org/package/2006/relationships"><Relationship Id="rId3" Type="http://schemas.openxmlformats.org/officeDocument/2006/relationships/hyperlink" Target="http://www.pewinternet.org/Reports/2012/Cell-Internet-Use-2012/Key-Findings/Overview.aspx"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hyperlink" Target="http://www.alistapart.com/articles/responsive-web-desig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abookapart.com/products/responsive-web-design" TargetMode="Externa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hyperlink" Target="http://en.wikipedia.org/wiki/CSS3"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bradfrostweb.com/blog/mobile/the-many-faces-of-mobile-first/" TargetMode="Externa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hyperlink" Target="http://www.seomoz.or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twitter.github.com/bootstrap/"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1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hyperlink" Target="http://960.g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hyperlink" Target="http://goldengridsystem.com/" TargetMode="External"/><Relationship Id="rId4" Type="http://schemas.openxmlformats.org/officeDocument/2006/relationships/hyperlink" Target="http://www.blueprintcss.org/" TargetMode="External"/></Relationships>
</file>

<file path=ppt/slides/_rels/slide13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6.emf"/></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7.emf"/></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9.emf"/></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0.emf"/></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51.emf"/></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3" Type="http://schemas.openxmlformats.org/officeDocument/2006/relationships/hyperlink" Target="http://www.w3schools.com/jquery/ajax_ajaxsetup.asp" TargetMode="External"/><Relationship Id="rId2" Type="http://schemas.openxmlformats.org/officeDocument/2006/relationships/hyperlink" Target="http://www.w3schools.com/jquery/ajax_ajax.asp" TargetMode="External"/><Relationship Id="rId1" Type="http://schemas.openxmlformats.org/officeDocument/2006/relationships/slideLayout" Target="../slideLayouts/slideLayout2.xml"/><Relationship Id="rId4" Type="http://schemas.openxmlformats.org/officeDocument/2006/relationships/hyperlink" Target="http://www.w3schools.com/jquery/ajax_get.asp" TargetMode="External"/></Relationships>
</file>

<file path=ppt/slides/_rels/slide289.xml.rels><?xml version="1.0" encoding="UTF-8" standalone="yes"?>
<Relationships xmlns="http://schemas.openxmlformats.org/package/2006/relationships"><Relationship Id="rId8" Type="http://schemas.openxmlformats.org/officeDocument/2006/relationships/hyperlink" Target="http://www.w3schools.com/jquery/ajax_ajaxsend.asp" TargetMode="External"/><Relationship Id="rId3" Type="http://schemas.openxmlformats.org/officeDocument/2006/relationships/hyperlink" Target="http://www.w3schools.com/jquery/ajax_getscript.asp" TargetMode="External"/><Relationship Id="rId7" Type="http://schemas.openxmlformats.org/officeDocument/2006/relationships/hyperlink" Target="http://www.w3schools.com/jquery/ajax_ajaxerror.asp" TargetMode="External"/><Relationship Id="rId2" Type="http://schemas.openxmlformats.org/officeDocument/2006/relationships/hyperlink" Target="http://www.w3schools.com/jquery/ajax_getjson.asp" TargetMode="External"/><Relationship Id="rId1" Type="http://schemas.openxmlformats.org/officeDocument/2006/relationships/slideLayout" Target="../slideLayouts/slideLayout2.xml"/><Relationship Id="rId6" Type="http://schemas.openxmlformats.org/officeDocument/2006/relationships/hyperlink" Target="http://www.w3schools.com/jquery/ajax_ajaxcomplete.asp" TargetMode="External"/><Relationship Id="rId5" Type="http://schemas.openxmlformats.org/officeDocument/2006/relationships/hyperlink" Target="http://www.w3schools.com/jquery/ajax_post.asp" TargetMode="External"/><Relationship Id="rId10" Type="http://schemas.openxmlformats.org/officeDocument/2006/relationships/hyperlink" Target="http://www.w3schools.com/jquery/ajax_ajaxstop.asp" TargetMode="External"/><Relationship Id="rId4" Type="http://schemas.openxmlformats.org/officeDocument/2006/relationships/hyperlink" Target="http://www.w3schools.com/jquery/ajax_param.asp" TargetMode="External"/><Relationship Id="rId9" Type="http://schemas.openxmlformats.org/officeDocument/2006/relationships/hyperlink" Target="http://www.w3schools.com/jquery/ajax_ajaxstart.asp"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3" Type="http://schemas.openxmlformats.org/officeDocument/2006/relationships/hyperlink" Target="http://www.w3schools.com/jquery/ajax_load.asp" TargetMode="External"/><Relationship Id="rId2" Type="http://schemas.openxmlformats.org/officeDocument/2006/relationships/hyperlink" Target="http://www.w3schools.com/jquery/ajax_ajaxsuccess.asp" TargetMode="External"/><Relationship Id="rId1" Type="http://schemas.openxmlformats.org/officeDocument/2006/relationships/slideLayout" Target="../slideLayouts/slideLayout2.xml"/><Relationship Id="rId5" Type="http://schemas.openxmlformats.org/officeDocument/2006/relationships/hyperlink" Target="http://www.w3schools.com/jquery/ajax_serializearray.asp" TargetMode="External"/><Relationship Id="rId4" Type="http://schemas.openxmlformats.org/officeDocument/2006/relationships/hyperlink" Target="http://www.w3schools.com/jquery/ajax_serialize.asp" TargetMode="Externa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www.quirksmode.org/js/strings.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dojotoolkit.org/downloads"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www.prototypejs.org/download"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www.json.org/json.js"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www.json.org/"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endParaRPr lang="en-US" dirty="0" smtClean="0"/>
          </a:p>
        </p:txBody>
      </p:sp>
      <p:sp>
        <p:nvSpPr>
          <p:cNvPr id="5123" name="Rectangle 3"/>
          <p:cNvSpPr>
            <a:spLocks noGrp="1" noChangeArrowheads="1"/>
          </p:cNvSpPr>
          <p:nvPr>
            <p:ph type="subTitle" idx="1"/>
          </p:nvPr>
        </p:nvSpPr>
        <p:spPr>
          <a:xfrm>
            <a:off x="280988" y="1009650"/>
            <a:ext cx="8177212" cy="609600"/>
          </a:xfrm>
        </p:spPr>
        <p:txBody>
          <a:bodyPr/>
          <a:lstStyle/>
          <a:p>
            <a:pPr eaLnBrk="1" hangingPunct="1"/>
            <a:r>
              <a:rPr lang="en-US" dirty="0" smtClean="0"/>
              <a:t>Unit 1 : </a:t>
            </a:r>
          </a:p>
          <a:p>
            <a:pPr eaLnBrk="1" hangingPunct="1"/>
            <a:r>
              <a:rPr lang="en-US" dirty="0" smtClean="0"/>
              <a:t>Object Oriented Javascript</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IN" dirty="0"/>
          </a:p>
        </p:txBody>
      </p:sp>
      <p:sp>
        <p:nvSpPr>
          <p:cNvPr id="3" name="Content Placeholder 2"/>
          <p:cNvSpPr>
            <a:spLocks noGrp="1"/>
          </p:cNvSpPr>
          <p:nvPr>
            <p:ph idx="1"/>
          </p:nvPr>
        </p:nvSpPr>
        <p:spPr/>
        <p:txBody>
          <a:bodyPr/>
          <a:lstStyle/>
          <a:p>
            <a:pPr>
              <a:lnSpc>
                <a:spcPct val="90000"/>
              </a:lnSpc>
            </a:pPr>
            <a:r>
              <a:rPr lang="en-US" dirty="0" smtClean="0"/>
              <a:t>For Ex: We will add a create method to the </a:t>
            </a:r>
            <a:r>
              <a:rPr lang="en-US" i="1" dirty="0" smtClean="0"/>
              <a:t>Object</a:t>
            </a:r>
            <a:r>
              <a:rPr lang="en-US" dirty="0" smtClean="0"/>
              <a:t> function</a:t>
            </a:r>
          </a:p>
          <a:p>
            <a:pPr>
              <a:lnSpc>
                <a:spcPct val="90000"/>
              </a:lnSpc>
            </a:pPr>
            <a:endParaRPr lang="en-US" dirty="0" smtClean="0"/>
          </a:p>
          <a:p>
            <a:pPr>
              <a:lnSpc>
                <a:spcPct val="90000"/>
              </a:lnSpc>
            </a:pPr>
            <a:r>
              <a:rPr lang="en-US" dirty="0" smtClean="0"/>
              <a:t>The create method will create a new object, that uses an old object as prototype</a:t>
            </a:r>
          </a:p>
          <a:p>
            <a:endParaRPr lang="en-IN" dirty="0"/>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RWD</a:t>
            </a:r>
            <a:endParaRPr lang="en-IN" dirty="0"/>
          </a:p>
        </p:txBody>
      </p:sp>
      <p:sp>
        <p:nvSpPr>
          <p:cNvPr id="3" name="Content Placeholder 2"/>
          <p:cNvSpPr>
            <a:spLocks noGrp="1"/>
          </p:cNvSpPr>
          <p:nvPr>
            <p:ph idx="1"/>
          </p:nvPr>
        </p:nvSpPr>
        <p:spPr/>
        <p:txBody>
          <a:bodyPr/>
          <a:lstStyle/>
          <a:p>
            <a:r>
              <a:rPr lang="en-IN" dirty="0"/>
              <a:t>The fluid grid concept calls for page element sizing to be in relative units like percentages, rather than absolute units like pixels or points</a:t>
            </a:r>
            <a:r>
              <a:rPr lang="en-IN" dirty="0" smtClean="0"/>
              <a:t>.</a:t>
            </a:r>
            <a:endParaRPr lang="en-IN" dirty="0"/>
          </a:p>
          <a:p>
            <a:r>
              <a:rPr lang="en-IN" dirty="0"/>
              <a:t>Flexible images are also sized in relative units, so as to prevent them from displaying outside their containing element</a:t>
            </a:r>
            <a:r>
              <a:rPr lang="en-IN" dirty="0" smtClean="0"/>
              <a:t>.</a:t>
            </a:r>
            <a:endParaRPr lang="en-IN" dirty="0"/>
          </a:p>
          <a:p>
            <a:r>
              <a:rPr lang="en-IN" dirty="0"/>
              <a:t>Media queries allow the page to use different CSS style rules based on characteristics of the device the site is being displayed on, most commonly the width of the browser.</a:t>
            </a:r>
            <a:endParaRPr lang="en-IN" dirty="0">
              <a:effectLst/>
            </a:endParaRPr>
          </a:p>
        </p:txBody>
      </p:sp>
    </p:spTree>
    <p:extLst>
      <p:ext uri="{BB962C8B-B14F-4D97-AF65-F5344CB8AC3E}">
        <p14:creationId xmlns:p14="http://schemas.microsoft.com/office/powerpoint/2010/main" val="592339807"/>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Implementing RWD</a:t>
            </a:r>
            <a:endParaRPr lang="en-IN" dirty="0"/>
          </a:p>
        </p:txBody>
      </p:sp>
      <p:sp>
        <p:nvSpPr>
          <p:cNvPr id="3" name="Content Placeholder 2"/>
          <p:cNvSpPr>
            <a:spLocks noGrp="1"/>
          </p:cNvSpPr>
          <p:nvPr>
            <p:ph idx="1"/>
          </p:nvPr>
        </p:nvSpPr>
        <p:spPr/>
        <p:txBody>
          <a:bodyPr/>
          <a:lstStyle/>
          <a:p>
            <a:r>
              <a:rPr lang="en-IN" b="1" dirty="0"/>
              <a:t>Viewport or screen size</a:t>
            </a:r>
            <a:r>
              <a:rPr lang="en-IN" b="1" dirty="0" smtClean="0"/>
              <a:t>?</a:t>
            </a:r>
          </a:p>
          <a:p>
            <a:r>
              <a:rPr lang="en-IN" b="1" dirty="0"/>
              <a:t>Viewport </a:t>
            </a:r>
            <a:r>
              <a:rPr lang="en-IN" dirty="0"/>
              <a:t>relates to the content area within the </a:t>
            </a:r>
            <a:r>
              <a:rPr lang="en-IN" dirty="0" smtClean="0"/>
              <a:t>browser window</a:t>
            </a:r>
            <a:r>
              <a:rPr lang="en-IN" dirty="0"/>
              <a:t>, excluding the toolbars, tabs, and so on. </a:t>
            </a:r>
            <a:endParaRPr lang="en-IN" dirty="0" smtClean="0"/>
          </a:p>
          <a:p>
            <a:r>
              <a:rPr lang="en-IN" dirty="0" smtClean="0"/>
              <a:t>it relates </a:t>
            </a:r>
            <a:r>
              <a:rPr lang="en-IN" dirty="0"/>
              <a:t>to the area where a website actually displays. </a:t>
            </a:r>
            <a:endParaRPr lang="en-IN" dirty="0" smtClean="0"/>
          </a:p>
          <a:p>
            <a:r>
              <a:rPr lang="en-IN" b="1" dirty="0" smtClean="0"/>
              <a:t>Screen </a:t>
            </a:r>
            <a:r>
              <a:rPr lang="en-IN" b="1" dirty="0"/>
              <a:t>size </a:t>
            </a:r>
            <a:r>
              <a:rPr lang="en-IN" dirty="0" smtClean="0"/>
              <a:t>refers to </a:t>
            </a:r>
            <a:r>
              <a:rPr lang="en-IN" dirty="0"/>
              <a:t>the physical display area of a device. </a:t>
            </a:r>
            <a:endParaRPr lang="en-IN" dirty="0" smtClean="0"/>
          </a:p>
          <a:p>
            <a:r>
              <a:rPr lang="en-IN" dirty="0" smtClean="0"/>
              <a:t>Beware </a:t>
            </a:r>
            <a:r>
              <a:rPr lang="en-IN" dirty="0"/>
              <a:t>that some browser </a:t>
            </a:r>
            <a:r>
              <a:rPr lang="en-IN" dirty="0" smtClean="0"/>
              <a:t>resizer tools </a:t>
            </a:r>
            <a:r>
              <a:rPr lang="en-IN" dirty="0"/>
              <a:t>display the size, including browser elements such as the URL bar</a:t>
            </a:r>
            <a:r>
              <a:rPr lang="en-IN" dirty="0" smtClean="0"/>
              <a:t>, tabs</a:t>
            </a:r>
            <a:r>
              <a:rPr lang="en-IN" dirty="0"/>
              <a:t>, and search boxes, and others don't. </a:t>
            </a:r>
          </a:p>
        </p:txBody>
      </p:sp>
    </p:spTree>
    <p:extLst>
      <p:ext uri="{BB962C8B-B14F-4D97-AF65-F5344CB8AC3E}">
        <p14:creationId xmlns:p14="http://schemas.microsoft.com/office/powerpoint/2010/main" val="615868478"/>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Media query syntax</a:t>
            </a:r>
            <a:endParaRPr lang="en-IN" dirty="0"/>
          </a:p>
        </p:txBody>
      </p:sp>
      <p:sp>
        <p:nvSpPr>
          <p:cNvPr id="3" name="Content Placeholder 2"/>
          <p:cNvSpPr>
            <a:spLocks noGrp="1"/>
          </p:cNvSpPr>
          <p:nvPr>
            <p:ph idx="1"/>
          </p:nvPr>
        </p:nvSpPr>
        <p:spPr/>
        <p:txBody>
          <a:bodyPr/>
          <a:lstStyle/>
          <a:p>
            <a:r>
              <a:rPr lang="en-IN" dirty="0"/>
              <a:t>body {</a:t>
            </a:r>
          </a:p>
          <a:p>
            <a:r>
              <a:rPr lang="en-IN" dirty="0"/>
              <a:t>background-</a:t>
            </a:r>
            <a:r>
              <a:rPr lang="en-IN" dirty="0" err="1"/>
              <a:t>color</a:t>
            </a:r>
            <a:r>
              <a:rPr lang="en-IN" dirty="0"/>
              <a:t>: grey;</a:t>
            </a:r>
          </a:p>
          <a:p>
            <a:r>
              <a:rPr lang="en-IN" dirty="0"/>
              <a:t>}</a:t>
            </a:r>
          </a:p>
          <a:p>
            <a:r>
              <a:rPr lang="en-IN" dirty="0"/>
              <a:t>@media screen and (max-width: 960px) {</a:t>
            </a:r>
          </a:p>
          <a:p>
            <a:r>
              <a:rPr lang="en-IN" dirty="0"/>
              <a:t>body {</a:t>
            </a:r>
          </a:p>
          <a:p>
            <a:r>
              <a:rPr lang="en-IN" dirty="0"/>
              <a:t>background-</a:t>
            </a:r>
            <a:r>
              <a:rPr lang="en-IN" dirty="0" err="1"/>
              <a:t>color</a:t>
            </a:r>
            <a:r>
              <a:rPr lang="en-IN" dirty="0"/>
              <a:t>: red;</a:t>
            </a:r>
          </a:p>
          <a:p>
            <a:r>
              <a:rPr lang="en-IN" dirty="0"/>
              <a:t>}</a:t>
            </a:r>
          </a:p>
          <a:p>
            <a:r>
              <a:rPr lang="en-IN" dirty="0"/>
              <a:t>}</a:t>
            </a:r>
          </a:p>
          <a:p>
            <a:r>
              <a:rPr lang="en-IN" dirty="0"/>
              <a:t>@media screen and (max-width: 768px) {</a:t>
            </a:r>
          </a:p>
          <a:p>
            <a:r>
              <a:rPr lang="en-IN" dirty="0"/>
              <a:t>body {</a:t>
            </a:r>
          </a:p>
          <a:p>
            <a:r>
              <a:rPr lang="en-IN" dirty="0"/>
              <a:t>background-</a:t>
            </a:r>
            <a:r>
              <a:rPr lang="en-IN" dirty="0" err="1"/>
              <a:t>color</a:t>
            </a:r>
            <a:r>
              <a:rPr lang="en-IN" dirty="0"/>
              <a:t>: orange;</a:t>
            </a:r>
          </a:p>
          <a:p>
            <a:r>
              <a:rPr lang="en-IN" dirty="0"/>
              <a:t>}</a:t>
            </a:r>
          </a:p>
          <a:p>
            <a:r>
              <a:rPr lang="en-IN" dirty="0" smtClean="0"/>
              <a:t>}</a:t>
            </a:r>
            <a:endParaRPr lang="en-IN" dirty="0"/>
          </a:p>
        </p:txBody>
      </p:sp>
    </p:spTree>
    <p:extLst>
      <p:ext uri="{BB962C8B-B14F-4D97-AF65-F5344CB8AC3E}">
        <p14:creationId xmlns:p14="http://schemas.microsoft.com/office/powerpoint/2010/main" val="81756926"/>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can media queries test for?</a:t>
            </a:r>
            <a:endParaRPr lang="en-IN" dirty="0"/>
          </a:p>
        </p:txBody>
      </p:sp>
      <p:sp>
        <p:nvSpPr>
          <p:cNvPr id="3" name="Content Placeholder 2"/>
          <p:cNvSpPr>
            <a:spLocks noGrp="1"/>
          </p:cNvSpPr>
          <p:nvPr>
            <p:ph idx="1"/>
          </p:nvPr>
        </p:nvSpPr>
        <p:spPr/>
        <p:txBody>
          <a:bodyPr/>
          <a:lstStyle/>
          <a:p>
            <a:r>
              <a:rPr lang="en-IN" dirty="0"/>
              <a:t>width: The viewport width.</a:t>
            </a:r>
          </a:p>
          <a:p>
            <a:r>
              <a:rPr lang="en-IN" dirty="0" smtClean="0"/>
              <a:t>height</a:t>
            </a:r>
            <a:r>
              <a:rPr lang="en-IN" dirty="0"/>
              <a:t>: The viewport height.</a:t>
            </a:r>
          </a:p>
          <a:p>
            <a:r>
              <a:rPr lang="en-IN" dirty="0" smtClean="0"/>
              <a:t>device-width</a:t>
            </a:r>
            <a:r>
              <a:rPr lang="en-IN" dirty="0"/>
              <a:t>: The rendering surface's width (for our purposes, this </a:t>
            </a:r>
            <a:r>
              <a:rPr lang="en-IN" dirty="0" smtClean="0"/>
              <a:t>is typically </a:t>
            </a:r>
            <a:r>
              <a:rPr lang="en-IN" dirty="0"/>
              <a:t>the screen width of a device).</a:t>
            </a:r>
          </a:p>
          <a:p>
            <a:r>
              <a:rPr lang="en-IN" dirty="0" smtClean="0"/>
              <a:t>device-height</a:t>
            </a:r>
            <a:r>
              <a:rPr lang="en-IN" dirty="0"/>
              <a:t>: The rendering surface's height (for our purposes, this </a:t>
            </a:r>
            <a:r>
              <a:rPr lang="en-IN" dirty="0" smtClean="0"/>
              <a:t>is typically </a:t>
            </a:r>
            <a:r>
              <a:rPr lang="en-IN" dirty="0"/>
              <a:t>the screen height of a device).</a:t>
            </a:r>
          </a:p>
          <a:p>
            <a:r>
              <a:rPr lang="en-IN" dirty="0" smtClean="0"/>
              <a:t>orientation</a:t>
            </a:r>
            <a:r>
              <a:rPr lang="en-IN" dirty="0"/>
              <a:t>: This capability checks whether a device is portrait </a:t>
            </a:r>
            <a:r>
              <a:rPr lang="en-IN" dirty="0" smtClean="0"/>
              <a:t>or landscape </a:t>
            </a:r>
            <a:r>
              <a:rPr lang="en-IN" dirty="0"/>
              <a:t>in orientation.</a:t>
            </a:r>
          </a:p>
          <a:p>
            <a:r>
              <a:rPr lang="en-IN" dirty="0" smtClean="0"/>
              <a:t>aspect-ratio</a:t>
            </a:r>
            <a:r>
              <a:rPr lang="en-IN" dirty="0"/>
              <a:t>: The ratio of width to height based upon the </a:t>
            </a:r>
            <a:r>
              <a:rPr lang="en-IN" dirty="0" smtClean="0"/>
              <a:t>viewport width </a:t>
            </a:r>
            <a:r>
              <a:rPr lang="en-IN" dirty="0"/>
              <a:t>and height. </a:t>
            </a:r>
            <a:endParaRPr lang="en-IN" dirty="0" smtClean="0"/>
          </a:p>
          <a:p>
            <a:r>
              <a:rPr lang="en-IN" dirty="0" smtClean="0"/>
              <a:t>A </a:t>
            </a:r>
            <a:r>
              <a:rPr lang="en-IN" dirty="0"/>
              <a:t>16:9 widescreen display can be written </a:t>
            </a:r>
            <a:r>
              <a:rPr lang="en-IN" dirty="0" smtClean="0"/>
              <a:t>as aspect-ratio</a:t>
            </a:r>
            <a:r>
              <a:rPr lang="en-IN" dirty="0"/>
              <a:t>: 16/9.</a:t>
            </a:r>
          </a:p>
        </p:txBody>
      </p:sp>
    </p:spTree>
    <p:extLst>
      <p:ext uri="{BB962C8B-B14F-4D97-AF65-F5344CB8AC3E}">
        <p14:creationId xmlns:p14="http://schemas.microsoft.com/office/powerpoint/2010/main" val="565632363"/>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Fluid Layout</a:t>
            </a:r>
            <a:endParaRPr lang="en-IN" dirty="0"/>
          </a:p>
        </p:txBody>
      </p:sp>
      <p:sp>
        <p:nvSpPr>
          <p:cNvPr id="3" name="Content Placeholder 2"/>
          <p:cNvSpPr>
            <a:spLocks noGrp="1"/>
          </p:cNvSpPr>
          <p:nvPr>
            <p:ph idx="1"/>
          </p:nvPr>
        </p:nvSpPr>
        <p:spPr/>
        <p:txBody>
          <a:bodyPr/>
          <a:lstStyle/>
          <a:p>
            <a:pPr marL="0" indent="0">
              <a:buNone/>
            </a:pPr>
            <a:r>
              <a:rPr lang="en-IN" dirty="0"/>
              <a:t>#wrapper {</a:t>
            </a:r>
          </a:p>
          <a:p>
            <a:pPr marL="0" indent="0">
              <a:buNone/>
            </a:pPr>
            <a:r>
              <a:rPr lang="en-IN" dirty="0"/>
              <a:t>margin-right: auto;</a:t>
            </a:r>
          </a:p>
          <a:p>
            <a:pPr marL="0" indent="0">
              <a:buNone/>
            </a:pPr>
            <a:r>
              <a:rPr lang="en-IN" dirty="0"/>
              <a:t>margin-left: auto;</a:t>
            </a:r>
          </a:p>
          <a:p>
            <a:pPr marL="0" indent="0">
              <a:buNone/>
            </a:pPr>
            <a:r>
              <a:rPr lang="en-IN" dirty="0"/>
              <a:t>width: 96%; /* Holding outermost DIV */</a:t>
            </a:r>
          </a:p>
          <a:p>
            <a:pPr marL="0" indent="0">
              <a:buNone/>
            </a:pPr>
            <a:r>
              <a:rPr lang="en-IN" dirty="0"/>
              <a:t>}</a:t>
            </a:r>
          </a:p>
        </p:txBody>
      </p:sp>
    </p:spTree>
    <p:extLst>
      <p:ext uri="{BB962C8B-B14F-4D97-AF65-F5344CB8AC3E}">
        <p14:creationId xmlns:p14="http://schemas.microsoft.com/office/powerpoint/2010/main" val="2333410153"/>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47638"/>
            <a:ext cx="8382000" cy="842962"/>
          </a:xfrm>
        </p:spPr>
        <p:txBody>
          <a:bodyPr/>
          <a:lstStyle/>
          <a:p>
            <a:r>
              <a:rPr lang="en-IN" b="1" dirty="0" smtClean="0"/>
              <a:t/>
            </a:r>
            <a:br>
              <a:rPr lang="en-IN" b="1" dirty="0" smtClean="0"/>
            </a:br>
            <a:r>
              <a:rPr lang="en-IN" b="1" dirty="0" smtClean="0"/>
              <a:t>Using </a:t>
            </a:r>
            <a:r>
              <a:rPr lang="en-IN" b="1" dirty="0"/>
              <a:t>ems rather than pixels for</a:t>
            </a:r>
            <a:br>
              <a:rPr lang="en-IN" b="1" dirty="0"/>
            </a:br>
            <a:r>
              <a:rPr lang="en-IN" b="1" dirty="0"/>
              <a:t>typography</a:t>
            </a:r>
            <a:endParaRPr lang="en-IN" dirty="0"/>
          </a:p>
        </p:txBody>
      </p:sp>
      <p:sp>
        <p:nvSpPr>
          <p:cNvPr id="3" name="Content Placeholder 2"/>
          <p:cNvSpPr>
            <a:spLocks noGrp="1"/>
          </p:cNvSpPr>
          <p:nvPr>
            <p:ph idx="1"/>
          </p:nvPr>
        </p:nvSpPr>
        <p:spPr>
          <a:xfrm>
            <a:off x="533400" y="1295400"/>
            <a:ext cx="8382000" cy="5181600"/>
          </a:xfrm>
        </p:spPr>
        <p:txBody>
          <a:bodyPr/>
          <a:lstStyle/>
          <a:p>
            <a:r>
              <a:rPr lang="en-IN" dirty="0"/>
              <a:t>#content h1 span {</a:t>
            </a:r>
          </a:p>
          <a:p>
            <a:r>
              <a:rPr lang="en-IN" dirty="0"/>
              <a:t>display: block;</a:t>
            </a:r>
          </a:p>
          <a:p>
            <a:r>
              <a:rPr lang="en-IN" dirty="0"/>
              <a:t>line-height: 1.052631579em; /* 40 ÷ 38 */</a:t>
            </a:r>
          </a:p>
          <a:p>
            <a:r>
              <a:rPr lang="en-IN" dirty="0" err="1"/>
              <a:t>color</a:t>
            </a:r>
            <a:r>
              <a:rPr lang="en-IN" dirty="0"/>
              <a:t>: #757474;</a:t>
            </a:r>
          </a:p>
          <a:p>
            <a:r>
              <a:rPr lang="en-IN" b="1" dirty="0"/>
              <a:t>font-size: .550724638em; /* 38 ÷ 69 */</a:t>
            </a:r>
          </a:p>
          <a:p>
            <a:r>
              <a:rPr lang="en-IN" dirty="0"/>
              <a:t>}</a:t>
            </a:r>
          </a:p>
        </p:txBody>
      </p:sp>
    </p:spTree>
    <p:extLst>
      <p:ext uri="{BB962C8B-B14F-4D97-AF65-F5344CB8AC3E}">
        <p14:creationId xmlns:p14="http://schemas.microsoft.com/office/powerpoint/2010/main" val="1664085643"/>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Fluid images</a:t>
            </a:r>
            <a:endParaRPr lang="en-IN" dirty="0"/>
          </a:p>
        </p:txBody>
      </p:sp>
      <p:sp>
        <p:nvSpPr>
          <p:cNvPr id="3" name="Content Placeholder 2"/>
          <p:cNvSpPr>
            <a:spLocks noGrp="1"/>
          </p:cNvSpPr>
          <p:nvPr>
            <p:ph idx="1"/>
          </p:nvPr>
        </p:nvSpPr>
        <p:spPr/>
        <p:txBody>
          <a:bodyPr/>
          <a:lstStyle/>
          <a:p>
            <a:r>
              <a:rPr lang="en-IN" dirty="0" err="1"/>
              <a:t>img</a:t>
            </a:r>
            <a:r>
              <a:rPr lang="en-IN" dirty="0"/>
              <a:t> {</a:t>
            </a:r>
          </a:p>
          <a:p>
            <a:r>
              <a:rPr lang="en-IN" dirty="0"/>
              <a:t>max-width: 100%;</a:t>
            </a:r>
          </a:p>
          <a:p>
            <a:r>
              <a:rPr lang="en-IN" dirty="0"/>
              <a:t>}</a:t>
            </a:r>
          </a:p>
        </p:txBody>
      </p:sp>
    </p:spTree>
    <p:extLst>
      <p:ext uri="{BB962C8B-B14F-4D97-AF65-F5344CB8AC3E}">
        <p14:creationId xmlns:p14="http://schemas.microsoft.com/office/powerpoint/2010/main" val="3958891469"/>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a Fluid Grid?</a:t>
            </a:r>
            <a:endParaRPr lang="en-IN" dirty="0"/>
          </a:p>
        </p:txBody>
      </p:sp>
      <p:sp>
        <p:nvSpPr>
          <p:cNvPr id="3" name="Content Placeholder 2"/>
          <p:cNvSpPr>
            <a:spLocks noGrp="1"/>
          </p:cNvSpPr>
          <p:nvPr>
            <p:ph idx="1"/>
          </p:nvPr>
        </p:nvSpPr>
        <p:spPr/>
        <p:txBody>
          <a:bodyPr/>
          <a:lstStyle/>
          <a:p>
            <a:r>
              <a:rPr lang="en-IN" dirty="0"/>
              <a:t>A fluid is a substance that continually deforms (flows) under an applied shear stress </a:t>
            </a:r>
            <a:r>
              <a:rPr lang="en-IN" dirty="0" smtClean="0"/>
              <a:t>.</a:t>
            </a:r>
          </a:p>
          <a:p>
            <a:endParaRPr lang="en-IN" dirty="0"/>
          </a:p>
          <a:p>
            <a:r>
              <a:rPr lang="en-IN" dirty="0"/>
              <a:t>In adaptive grids, we define pixel-based dimensions. Hence we will have to adjust the widths and heights manually in certain device viewports</a:t>
            </a:r>
            <a:r>
              <a:rPr lang="en-IN" dirty="0" smtClean="0"/>
              <a:t>.</a:t>
            </a:r>
          </a:p>
          <a:p>
            <a:r>
              <a:rPr lang="en-IN" dirty="0" smtClean="0"/>
              <a:t> </a:t>
            </a:r>
            <a:r>
              <a:rPr lang="en-IN" dirty="0"/>
              <a:t>Since fluid grids flow naturally within the dimensions of its parent container, limited adjustments will be needed for various screen sizes and devices.</a:t>
            </a:r>
          </a:p>
        </p:txBody>
      </p:sp>
    </p:spTree>
    <p:extLst>
      <p:ext uri="{BB962C8B-B14F-4D97-AF65-F5344CB8AC3E}">
        <p14:creationId xmlns:p14="http://schemas.microsoft.com/office/powerpoint/2010/main" val="3473096112"/>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2921" y="4343400"/>
            <a:ext cx="6525679" cy="990600"/>
          </a:xfrm>
        </p:spPr>
        <p:txBody>
          <a:bodyPr>
            <a:normAutofit lnSpcReduction="10000"/>
          </a:bodyPr>
          <a:lstStyle/>
          <a:p>
            <a:r>
              <a:rPr lang="en-US" sz="2800" dirty="0" smtClean="0"/>
              <a:t>Kathy E. Gill</a:t>
            </a:r>
          </a:p>
          <a:p>
            <a:r>
              <a:rPr lang="en-US" sz="2800" dirty="0" smtClean="0"/>
              <a:t>@</a:t>
            </a:r>
            <a:r>
              <a:rPr lang="en-US" sz="2800" dirty="0" err="1" smtClean="0"/>
              <a:t>kegill</a:t>
            </a:r>
            <a:endParaRPr lang="en-US" sz="2800" dirty="0"/>
          </a:p>
        </p:txBody>
      </p:sp>
      <p:sp>
        <p:nvSpPr>
          <p:cNvPr id="5" name="Title 4"/>
          <p:cNvSpPr>
            <a:spLocks noGrp="1"/>
          </p:cNvSpPr>
          <p:nvPr>
            <p:ph type="ctrTitle"/>
          </p:nvPr>
        </p:nvSpPr>
        <p:spPr/>
        <p:txBody>
          <a:bodyPr/>
          <a:lstStyle/>
          <a:p>
            <a:r>
              <a:rPr lang="en-US" dirty="0" smtClean="0"/>
              <a:t>Responsive Design and Twitter Bootstrap</a:t>
            </a:r>
            <a:endParaRPr lang="en-US" dirty="0"/>
          </a:p>
        </p:txBody>
      </p:sp>
    </p:spTree>
    <p:extLst>
      <p:ext uri="{BB962C8B-B14F-4D97-AF65-F5344CB8AC3E}">
        <p14:creationId xmlns:p14="http://schemas.microsoft.com/office/powerpoint/2010/main" val="137198976"/>
      </p:ext>
    </p:extLst>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52578" name="Picture 1" descr="question_mark_person.jpg"/>
          <p:cNvPicPr>
            <a:picLocks noChangeAspect="1"/>
          </p:cNvPicPr>
          <p:nvPr/>
        </p:nvPicPr>
        <p:blipFill>
          <a:blip r:embed="rId2"/>
          <a:srcRect/>
          <a:stretch>
            <a:fillRect/>
          </a:stretch>
        </p:blipFill>
        <p:spPr bwMode="auto">
          <a:xfrm>
            <a:off x="5011341" y="1295400"/>
            <a:ext cx="4132659" cy="4132659"/>
          </a:xfrm>
          <a:prstGeom prst="rect">
            <a:avLst/>
          </a:prstGeom>
          <a:noFill/>
          <a:ln w="9525">
            <a:noFill/>
            <a:miter lim="800000"/>
            <a:headEnd/>
            <a:tailEnd/>
          </a:ln>
        </p:spPr>
      </p:pic>
      <p:sp>
        <p:nvSpPr>
          <p:cNvPr id="152579" name="Rectangle 3"/>
          <p:cNvSpPr>
            <a:spLocks noGrp="1" noChangeArrowheads="1"/>
          </p:cNvSpPr>
          <p:nvPr>
            <p:ph type="title"/>
          </p:nvPr>
        </p:nvSpPr>
        <p:spPr>
          <a:xfrm>
            <a:off x="250031" y="1089422"/>
            <a:ext cx="4089797" cy="892969"/>
          </a:xfrm>
        </p:spPr>
        <p:txBody>
          <a:bodyPr/>
          <a:lstStyle/>
          <a:p>
            <a:pPr eaLnBrk="1" hangingPunct="1"/>
            <a:r>
              <a:rPr lang="en-US" smtClean="0"/>
              <a:t>Introductions</a:t>
            </a:r>
          </a:p>
        </p:txBody>
      </p:sp>
      <p:sp>
        <p:nvSpPr>
          <p:cNvPr id="152580" name="Rectangle 4"/>
          <p:cNvSpPr>
            <a:spLocks noGrp="1" noChangeArrowheads="1"/>
          </p:cNvSpPr>
          <p:nvPr>
            <p:ph type="body" idx="1"/>
          </p:nvPr>
        </p:nvSpPr>
        <p:spPr>
          <a:xfrm>
            <a:off x="990600" y="2133600"/>
            <a:ext cx="4964906" cy="3420070"/>
          </a:xfrm>
        </p:spPr>
        <p:txBody>
          <a:bodyPr/>
          <a:lstStyle/>
          <a:p>
            <a:pPr eaLnBrk="1" hangingPunct="1">
              <a:buFont typeface="Zapf Dingbats" pitchFamily="-110" charset="2"/>
              <a:buNone/>
            </a:pPr>
            <a:r>
              <a:rPr lang="en-US" sz="2200" dirty="0"/>
              <a:t>Who are we?</a:t>
            </a:r>
          </a:p>
          <a:p>
            <a:pPr eaLnBrk="1" hangingPunct="1"/>
            <a:r>
              <a:rPr lang="en-US" sz="2200" dirty="0"/>
              <a:t>What do you do?</a:t>
            </a:r>
          </a:p>
          <a:p>
            <a:pPr eaLnBrk="1" hangingPunct="1"/>
            <a:r>
              <a:rPr lang="en-US" sz="2200" dirty="0"/>
              <a:t>What do you </a:t>
            </a:r>
            <a:r>
              <a:rPr lang="en-US" sz="2200" b="1" i="1" dirty="0"/>
              <a:t>want</a:t>
            </a:r>
            <a:r>
              <a:rPr lang="en-US" sz="2200" dirty="0"/>
              <a:t> to do?</a:t>
            </a:r>
          </a:p>
          <a:p>
            <a:pPr eaLnBrk="1" hangingPunct="1"/>
            <a:r>
              <a:rPr lang="en-US" sz="2200" dirty="0"/>
              <a:t>What tools or areas of web design interest you most?</a:t>
            </a:r>
          </a:p>
          <a:p>
            <a:pPr eaLnBrk="1" hangingPunct="1"/>
            <a:r>
              <a:rPr lang="en-US" sz="2200" dirty="0"/>
              <a:t>About the class ….</a:t>
            </a:r>
          </a:p>
          <a:p>
            <a:pPr eaLnBrk="1" hangingPunct="1"/>
            <a:endParaRPr lang="en-US" sz="2200" dirty="0"/>
          </a:p>
        </p:txBody>
      </p:sp>
    </p:spTree>
    <p:extLst>
      <p:ext uri="{BB962C8B-B14F-4D97-AF65-F5344CB8AC3E}">
        <p14:creationId xmlns:p14="http://schemas.microsoft.com/office/powerpoint/2010/main" val="322335923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Objects Prototype</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dirty="0" smtClean="0">
                <a:latin typeface="+mn-lt"/>
              </a:rPr>
              <a:t>If (typeof </a:t>
            </a:r>
            <a:r>
              <a:rPr lang="en-US" sz="2400" dirty="0" err="1" smtClean="0">
                <a:latin typeface="+mn-lt"/>
              </a:rPr>
              <a:t>Object.create</a:t>
            </a:r>
            <a:r>
              <a:rPr lang="en-US" sz="2400" dirty="0" smtClean="0">
                <a:latin typeface="+mn-lt"/>
              </a:rPr>
              <a:t> != ‘function’) {</a:t>
            </a:r>
          </a:p>
          <a:p>
            <a:pPr marL="342900" indent="-342900" algn="just">
              <a:lnSpc>
                <a:spcPct val="90000"/>
              </a:lnSpc>
              <a:spcBef>
                <a:spcPct val="20000"/>
              </a:spcBef>
              <a:buClr>
                <a:schemeClr val="accent2"/>
              </a:buClr>
            </a:pPr>
            <a:r>
              <a:rPr lang="en-US" sz="2400" dirty="0" smtClean="0">
                <a:latin typeface="+mn-lt"/>
              </a:rPr>
              <a:t>		</a:t>
            </a:r>
            <a:r>
              <a:rPr lang="en-US" sz="2400" dirty="0" err="1" smtClean="0">
                <a:latin typeface="+mn-lt"/>
              </a:rPr>
              <a:t>Object.create</a:t>
            </a:r>
            <a:r>
              <a:rPr lang="en-US" sz="2400" dirty="0" smtClean="0">
                <a:latin typeface="+mn-lt"/>
              </a:rPr>
              <a:t> = function(o) {</a:t>
            </a:r>
          </a:p>
          <a:p>
            <a:pPr marL="342900" indent="-342900" algn="just">
              <a:lnSpc>
                <a:spcPct val="90000"/>
              </a:lnSpc>
              <a:spcBef>
                <a:spcPct val="20000"/>
              </a:spcBef>
              <a:buClr>
                <a:schemeClr val="accent2"/>
              </a:buClr>
            </a:pPr>
            <a:r>
              <a:rPr lang="en-US" sz="2400" dirty="0" smtClean="0">
                <a:latin typeface="+mn-lt"/>
              </a:rPr>
              <a:t>			</a:t>
            </a:r>
            <a:r>
              <a:rPr lang="en-US" sz="2400" dirty="0" err="1" smtClean="0">
                <a:latin typeface="+mn-lt"/>
              </a:rPr>
              <a:t>var</a:t>
            </a:r>
            <a:r>
              <a:rPr lang="en-US" sz="2400" dirty="0" smtClean="0">
                <a:latin typeface="+mn-lt"/>
              </a:rPr>
              <a:t> F = function() {};</a:t>
            </a:r>
          </a:p>
          <a:p>
            <a:pPr marL="342900" indent="-342900" algn="just">
              <a:lnSpc>
                <a:spcPct val="90000"/>
              </a:lnSpc>
              <a:spcBef>
                <a:spcPct val="20000"/>
              </a:spcBef>
              <a:buClr>
                <a:schemeClr val="accent2"/>
              </a:buClr>
            </a:pPr>
            <a:r>
              <a:rPr lang="en-US" sz="2400" dirty="0" smtClean="0">
                <a:latin typeface="+mn-lt"/>
              </a:rPr>
              <a:t>			</a:t>
            </a:r>
            <a:r>
              <a:rPr lang="en-US" sz="2400" dirty="0" err="1" smtClean="0">
                <a:latin typeface="+mn-lt"/>
              </a:rPr>
              <a:t>F.prototype</a:t>
            </a:r>
            <a:r>
              <a:rPr lang="en-US" sz="2400" dirty="0" smtClean="0">
                <a:latin typeface="+mn-lt"/>
              </a:rPr>
              <a:t> = o;</a:t>
            </a:r>
          </a:p>
          <a:p>
            <a:pPr marL="342900" indent="-342900" algn="just">
              <a:lnSpc>
                <a:spcPct val="90000"/>
              </a:lnSpc>
              <a:spcBef>
                <a:spcPct val="20000"/>
              </a:spcBef>
              <a:buClr>
                <a:schemeClr val="accent2"/>
              </a:buClr>
            </a:pPr>
            <a:r>
              <a:rPr lang="en-US" sz="2400" dirty="0" smtClean="0">
                <a:latin typeface="+mn-lt"/>
              </a:rPr>
              <a:t>			return new F();</a:t>
            </a:r>
          </a:p>
          <a:p>
            <a:pPr marL="342900" indent="-342900" algn="just">
              <a:lnSpc>
                <a:spcPct val="90000"/>
              </a:lnSpc>
              <a:spcBef>
                <a:spcPct val="20000"/>
              </a:spcBef>
              <a:buClr>
                <a:schemeClr val="accent2"/>
              </a:buClr>
            </a:pPr>
            <a:r>
              <a:rPr lang="en-US" sz="2400" dirty="0" smtClean="0">
                <a:latin typeface="+mn-lt"/>
              </a:rPr>
              <a:t>		};</a:t>
            </a:r>
          </a:p>
          <a:p>
            <a:pPr marL="342900" indent="-342900" algn="just">
              <a:lnSpc>
                <a:spcPct val="90000"/>
              </a:lnSpc>
              <a:spcBef>
                <a:spcPct val="20000"/>
              </a:spcBef>
              <a:buClr>
                <a:schemeClr val="accent2"/>
              </a:buClr>
            </a:pPr>
            <a:r>
              <a:rPr lang="en-US" sz="2400" dirty="0" smtClean="0">
                <a:latin typeface="+mn-lt"/>
              </a:rPr>
              <a:t>	}</a:t>
            </a:r>
          </a:p>
          <a:p>
            <a:pPr marL="342900" indent="-342900" algn="just">
              <a:lnSpc>
                <a:spcPct val="90000"/>
              </a:lnSpc>
              <a:spcBef>
                <a:spcPct val="20000"/>
              </a:spcBef>
              <a:buClr>
                <a:schemeClr val="accent2"/>
              </a:buClr>
            </a:pPr>
            <a:endParaRPr lang="en-US" sz="2400" dirty="0" smtClean="0">
              <a:latin typeface="+mn-lt"/>
            </a:endParaRPr>
          </a:p>
          <a:p>
            <a:pPr marL="342900" indent="-342900" algn="just">
              <a:lnSpc>
                <a:spcPct val="90000"/>
              </a:lnSpc>
              <a:spcBef>
                <a:spcPct val="20000"/>
              </a:spcBef>
              <a:buClr>
                <a:schemeClr val="accent2"/>
              </a:buClr>
            </a:pPr>
            <a:r>
              <a:rPr lang="en-US" sz="2400" dirty="0" smtClean="0">
                <a:latin typeface="+mn-lt"/>
              </a:rPr>
              <a:t>	</a:t>
            </a:r>
            <a:r>
              <a:rPr lang="en-US" sz="2400" dirty="0" err="1" smtClean="0">
                <a:latin typeface="+mn-lt"/>
              </a:rPr>
              <a:t>var</a:t>
            </a:r>
            <a:r>
              <a:rPr lang="en-US" sz="2400" dirty="0" smtClean="0">
                <a:latin typeface="+mn-lt"/>
              </a:rPr>
              <a:t> </a:t>
            </a:r>
            <a:r>
              <a:rPr lang="en-US" sz="2400" dirty="0" err="1" smtClean="0">
                <a:latin typeface="+mn-lt"/>
              </a:rPr>
              <a:t>anotherName</a:t>
            </a:r>
            <a:r>
              <a:rPr lang="en-US" sz="2400" dirty="0" smtClean="0">
                <a:latin typeface="+mn-lt"/>
              </a:rPr>
              <a:t> = </a:t>
            </a:r>
            <a:r>
              <a:rPr lang="en-US" sz="2400" dirty="0" err="1" smtClean="0">
                <a:latin typeface="+mn-lt"/>
              </a:rPr>
              <a:t>Object.create</a:t>
            </a:r>
            <a:r>
              <a:rPr lang="en-US" sz="2400" dirty="0" smtClean="0">
                <a:latin typeface="+mn-lt"/>
              </a:rPr>
              <a:t>(</a:t>
            </a:r>
            <a:r>
              <a:rPr lang="en-US" sz="2400" dirty="0" err="1" smtClean="0">
                <a:latin typeface="+mn-lt"/>
              </a:rPr>
              <a:t>fullName</a:t>
            </a:r>
            <a:r>
              <a:rPr lang="en-US" sz="2400" dirty="0" smtClean="0">
                <a:latin typeface="+mn-lt"/>
              </a:rPr>
              <a:t>);</a:t>
            </a:r>
          </a:p>
          <a:p>
            <a:pPr marL="342900" indent="-342900" algn="just">
              <a:lnSpc>
                <a:spcPct val="90000"/>
              </a:lnSpc>
              <a:spcBef>
                <a:spcPct val="20000"/>
              </a:spcBef>
              <a:buClr>
                <a:schemeClr val="accent2"/>
              </a:buClr>
            </a:pPr>
            <a:r>
              <a:rPr lang="en-US" sz="2400" dirty="0" smtClean="0">
                <a:latin typeface="+mn-lt"/>
              </a:rPr>
              <a:t>	</a:t>
            </a:r>
            <a:r>
              <a:rPr lang="en-US" sz="2400" dirty="0" err="1" smtClean="0">
                <a:latin typeface="+mn-lt"/>
              </a:rPr>
              <a:t>anotherName.first_name</a:t>
            </a:r>
            <a:r>
              <a:rPr lang="en-US" sz="2400" dirty="0" smtClean="0">
                <a:latin typeface="+mn-lt"/>
              </a:rPr>
              <a:t> = “Subramanian”;</a:t>
            </a:r>
          </a:p>
          <a:p>
            <a:pPr marL="342900" indent="-342900" algn="just">
              <a:lnSpc>
                <a:spcPct val="90000"/>
              </a:lnSpc>
              <a:spcBef>
                <a:spcPct val="20000"/>
              </a:spcBef>
              <a:buClr>
                <a:schemeClr val="accent2"/>
              </a:buClr>
            </a:pPr>
            <a:r>
              <a:rPr lang="en-US" sz="2400" dirty="0" smtClean="0">
                <a:latin typeface="+mn-lt"/>
              </a:rPr>
              <a:t>	</a:t>
            </a:r>
            <a:r>
              <a:rPr lang="en-US" sz="2400" dirty="0" err="1" smtClean="0"/>
              <a:t>anotherName.middle_name</a:t>
            </a:r>
            <a:r>
              <a:rPr lang="en-US" sz="2400" dirty="0" smtClean="0"/>
              <a:t> = “S”;</a:t>
            </a:r>
          </a:p>
          <a:p>
            <a:pPr marL="342900" indent="-342900" algn="just">
              <a:lnSpc>
                <a:spcPct val="90000"/>
              </a:lnSpc>
              <a:spcBef>
                <a:spcPct val="20000"/>
              </a:spcBef>
              <a:buClr>
                <a:schemeClr val="accent2"/>
              </a:buClr>
            </a:pPr>
            <a:r>
              <a:rPr lang="en-US" sz="2400" dirty="0" smtClean="0">
                <a:latin typeface="+mn-lt"/>
              </a:rPr>
              <a:t>	</a:t>
            </a:r>
            <a:r>
              <a:rPr lang="en-US" sz="2400" dirty="0" err="1" smtClean="0"/>
              <a:t>anotherName.last_name</a:t>
            </a:r>
            <a:r>
              <a:rPr lang="en-US" sz="2400" dirty="0" smtClean="0"/>
              <a:t> = “</a:t>
            </a:r>
            <a:r>
              <a:rPr lang="en-US" sz="2400" dirty="0" err="1" smtClean="0"/>
              <a:t>Iyer</a:t>
            </a:r>
            <a:r>
              <a:rPr lang="en-US" sz="2400" dirty="0" smtClean="0"/>
              <a:t>”;</a:t>
            </a:r>
          </a:p>
          <a:p>
            <a:pPr marL="342900" indent="-342900" algn="just">
              <a:lnSpc>
                <a:spcPct val="90000"/>
              </a:lnSpc>
              <a:spcBef>
                <a:spcPct val="20000"/>
              </a:spcBef>
              <a:buClr>
                <a:schemeClr val="accent2"/>
              </a:buClr>
            </a:pPr>
            <a:endParaRPr lang="en-US" sz="2400" dirty="0" smtClean="0">
              <a:latin typeface="+mn-lt"/>
            </a:endParaRPr>
          </a:p>
          <a:p>
            <a:pPr marL="342900" indent="-342900" algn="just">
              <a:lnSpc>
                <a:spcPct val="90000"/>
              </a:lnSpc>
              <a:spcBef>
                <a:spcPct val="20000"/>
              </a:spcBef>
              <a:buClr>
                <a:schemeClr val="accent2"/>
              </a:buClr>
            </a:pPr>
            <a:endParaRPr lang="en-US" sz="2400" dirty="0" smtClean="0">
              <a:latin typeface="+mn-lt"/>
            </a:endParaRPr>
          </a:p>
          <a:p>
            <a:pPr marL="342900" indent="-342900" algn="just">
              <a:lnSpc>
                <a:spcPct val="90000"/>
              </a:lnSpc>
              <a:spcBef>
                <a:spcPct val="20000"/>
              </a:spcBef>
              <a:buClr>
                <a:schemeClr val="accent2"/>
              </a:buClr>
            </a:pPr>
            <a:endParaRPr lang="en-US" sz="2400" dirty="0" smtClean="0">
              <a:latin typeface="+mn-lt"/>
            </a:endParaRP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02" name="Picture 1"/>
          <p:cNvPicPr>
            <a:picLocks noChangeAspect="1" noChangeArrowheads="1"/>
          </p:cNvPicPr>
          <p:nvPr/>
        </p:nvPicPr>
        <p:blipFill>
          <a:blip r:embed="rId2"/>
          <a:srcRect t="11346" b="11246"/>
          <a:stretch>
            <a:fillRect/>
          </a:stretch>
        </p:blipFill>
        <p:spPr bwMode="auto">
          <a:xfrm>
            <a:off x="1002073" y="1143000"/>
            <a:ext cx="7656683" cy="3946922"/>
          </a:xfrm>
          <a:prstGeom prst="rect">
            <a:avLst/>
          </a:prstGeom>
          <a:noFill/>
          <a:ln w="12700">
            <a:noFill/>
            <a:miter lim="800000"/>
            <a:headEnd/>
            <a:tailEnd/>
          </a:ln>
        </p:spPr>
      </p:pic>
      <p:sp>
        <p:nvSpPr>
          <p:cNvPr id="153603" name="Rectangle 2"/>
          <p:cNvSpPr>
            <a:spLocks noGrp="1" noChangeArrowheads="1"/>
          </p:cNvSpPr>
          <p:nvPr>
            <p:ph type="title"/>
          </p:nvPr>
        </p:nvSpPr>
        <p:spPr>
          <a:xfrm>
            <a:off x="250031" y="5116711"/>
            <a:ext cx="8643938" cy="776883"/>
          </a:xfrm>
        </p:spPr>
        <p:txBody>
          <a:bodyPr/>
          <a:lstStyle/>
          <a:p>
            <a:pPr eaLnBrk="1" hangingPunct="1"/>
            <a:r>
              <a:rPr lang="en-US" smtClean="0"/>
              <a:t>Design</a:t>
            </a:r>
          </a:p>
        </p:txBody>
      </p:sp>
      <p:sp>
        <p:nvSpPr>
          <p:cNvPr id="153604" name="Rectangle 3"/>
          <p:cNvSpPr>
            <a:spLocks noGrp="1" noChangeArrowheads="1"/>
          </p:cNvSpPr>
          <p:nvPr>
            <p:ph type="body" idx="1"/>
          </p:nvPr>
        </p:nvSpPr>
        <p:spPr>
          <a:xfrm>
            <a:off x="251168" y="5741789"/>
            <a:ext cx="8643938" cy="357188"/>
          </a:xfrm>
        </p:spPr>
        <p:txBody>
          <a:bodyPr>
            <a:normAutofit fontScale="85000" lnSpcReduction="20000"/>
          </a:bodyPr>
          <a:lstStyle/>
          <a:p>
            <a:pPr marL="0" indent="0"/>
            <a:r>
              <a:rPr lang="en-US" dirty="0">
                <a:solidFill>
                  <a:srgbClr val="333399"/>
                </a:solidFill>
              </a:rPr>
              <a:t>What is it? </a:t>
            </a:r>
          </a:p>
        </p:txBody>
      </p:sp>
    </p:spTree>
    <p:extLst>
      <p:ext uri="{BB962C8B-B14F-4D97-AF65-F5344CB8AC3E}">
        <p14:creationId xmlns:p14="http://schemas.microsoft.com/office/powerpoint/2010/main" val="1987527260"/>
      </p:ext>
    </p:extLst>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Concepts</a:t>
            </a:r>
            <a:endParaRPr lang="en-US" sz="4400" dirty="0"/>
          </a:p>
        </p:txBody>
      </p:sp>
      <p:sp>
        <p:nvSpPr>
          <p:cNvPr id="3" name="Content Placeholder 2"/>
          <p:cNvSpPr>
            <a:spLocks noGrp="1"/>
          </p:cNvSpPr>
          <p:nvPr>
            <p:ph idx="1"/>
          </p:nvPr>
        </p:nvSpPr>
        <p:spPr>
          <a:xfrm>
            <a:off x="703262" y="1371600"/>
            <a:ext cx="8042276" cy="4343400"/>
          </a:xfrm>
        </p:spPr>
        <p:txBody>
          <a:bodyPr>
            <a:normAutofit/>
          </a:bodyPr>
          <a:lstStyle/>
          <a:p>
            <a:r>
              <a:rPr lang="en-US" sz="3200" dirty="0" smtClean="0"/>
              <a:t>Responsive Design</a:t>
            </a:r>
          </a:p>
          <a:p>
            <a:r>
              <a:rPr lang="en-US" sz="3200" dirty="0" smtClean="0"/>
              <a:t>Frameworks</a:t>
            </a:r>
          </a:p>
          <a:p>
            <a:r>
              <a:rPr lang="en-US" sz="3200" dirty="0" smtClean="0"/>
              <a:t>Open Source</a:t>
            </a:r>
            <a:endParaRPr lang="en-US" sz="3200" dirty="0"/>
          </a:p>
        </p:txBody>
      </p:sp>
    </p:spTree>
    <p:extLst>
      <p:ext uri="{BB962C8B-B14F-4D97-AF65-F5344CB8AC3E}">
        <p14:creationId xmlns:p14="http://schemas.microsoft.com/office/powerpoint/2010/main" val="1759768004"/>
      </p:ext>
    </p:extLst>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3"/>
          <p:cNvSpPr>
            <a:spLocks noChangeArrowheads="1"/>
          </p:cNvSpPr>
          <p:nvPr/>
        </p:nvSpPr>
        <p:spPr bwMode="auto">
          <a:xfrm>
            <a:off x="1035844" y="593824"/>
            <a:ext cx="6965156" cy="2773354"/>
          </a:xfrm>
          <a:prstGeom prst="rect">
            <a:avLst/>
          </a:prstGeom>
          <a:noFill/>
          <a:ln w="9525">
            <a:noFill/>
            <a:miter lim="800000"/>
            <a:headEnd/>
            <a:tailEnd/>
          </a:ln>
        </p:spPr>
        <p:txBody>
          <a:bodyPr lIns="64291" tIns="32146" rIns="64291" bIns="32146">
            <a:prstTxWarp prst="textNoShape">
              <a:avLst/>
            </a:prstTxWarp>
            <a:spAutoFit/>
          </a:bodyPr>
          <a:lstStyle/>
          <a:p>
            <a:r>
              <a:rPr lang="en-US" sz="4400" i="1" dirty="0"/>
              <a:t>Design is a process for developing solutions that effectively integrate task, context of use, and “user.”</a:t>
            </a:r>
            <a:endParaRPr lang="en-US" sz="4400" dirty="0"/>
          </a:p>
        </p:txBody>
      </p:sp>
    </p:spTree>
    <p:extLst>
      <p:ext uri="{BB962C8B-B14F-4D97-AF65-F5344CB8AC3E}">
        <p14:creationId xmlns:p14="http://schemas.microsoft.com/office/powerpoint/2010/main" val="1072100203"/>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3"/>
          <a:srcRect/>
          <a:stretch>
            <a:fillRect/>
          </a:stretch>
        </p:blipFill>
        <p:spPr bwMode="auto">
          <a:xfrm>
            <a:off x="594478" y="762000"/>
            <a:ext cx="7939922" cy="4800599"/>
          </a:xfrm>
          <a:prstGeom prst="rect">
            <a:avLst/>
          </a:prstGeom>
          <a:noFill/>
          <a:ln w="12700" cap="flat">
            <a:noFill/>
            <a:miter lim="800000"/>
            <a:headEnd/>
            <a:tailEnd/>
          </a:ln>
        </p:spPr>
      </p:pic>
      <p:sp>
        <p:nvSpPr>
          <p:cNvPr id="22529" name="Rectangle 1"/>
          <p:cNvSpPr>
            <a:spLocks noGrp="1" noChangeArrowheads="1"/>
          </p:cNvSpPr>
          <p:nvPr>
            <p:ph type="title"/>
          </p:nvPr>
        </p:nvSpPr>
        <p:spPr>
          <a:xfrm>
            <a:off x="892969" y="1"/>
            <a:ext cx="7358063" cy="838200"/>
          </a:xfrm>
          <a:ln/>
        </p:spPr>
        <p:txBody>
          <a:bodyPr/>
          <a:lstStyle/>
          <a:p>
            <a:r>
              <a:rPr lang="en-US" dirty="0" smtClean="0"/>
              <a:t>State of Today’s Web</a:t>
            </a:r>
            <a:endParaRPr lang="en-US" dirty="0"/>
          </a:p>
        </p:txBody>
      </p:sp>
      <p:sp>
        <p:nvSpPr>
          <p:cNvPr id="22531" name="Rectangle 3"/>
          <p:cNvSpPr>
            <a:spLocks/>
          </p:cNvSpPr>
          <p:nvPr/>
        </p:nvSpPr>
        <p:spPr bwMode="auto">
          <a:xfrm>
            <a:off x="184547" y="6553200"/>
            <a:ext cx="2482453" cy="258961"/>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pPr algn="l"/>
            <a:r>
              <a:rPr lang="en-US" sz="1300" dirty="0">
                <a:ea typeface="Gill Sans" pitchFamily="-110" charset="0"/>
                <a:cs typeface="Gill Sans" pitchFamily="-110" charset="0"/>
              </a:rPr>
              <a:t>Source: </a:t>
            </a:r>
            <a:r>
              <a:rPr lang="en-US" sz="1300" dirty="0">
                <a:ea typeface="Gill Sans" pitchFamily="-110" charset="0"/>
                <a:cs typeface="Gill Sans" pitchFamily="-110" charset="0"/>
                <a:hlinkClick r:id="rId4"/>
              </a:rPr>
              <a:t>http://bradfrostweb.com</a:t>
            </a:r>
            <a:r>
              <a:rPr lang="en-US" sz="1300" dirty="0">
                <a:ea typeface="Gill Sans" pitchFamily="-110" charset="0"/>
                <a:cs typeface="Gill Sans" pitchFamily="-110" charset="0"/>
              </a:rPr>
              <a:t>/</a:t>
            </a:r>
          </a:p>
        </p:txBody>
      </p:sp>
    </p:spTree>
    <p:extLst>
      <p:ext uri="{BB962C8B-B14F-4D97-AF65-F5344CB8AC3E}">
        <p14:creationId xmlns:p14="http://schemas.microsoft.com/office/powerpoint/2010/main" val="4039275125"/>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762000" y="2514600"/>
            <a:ext cx="8042276" cy="914400"/>
          </a:xfrm>
        </p:spPr>
        <p:txBody>
          <a:bodyPr/>
          <a:lstStyle/>
          <a:p>
            <a:pPr marL="214305" indent="-214305">
              <a:lnSpc>
                <a:spcPct val="110000"/>
              </a:lnSpc>
              <a:spcBef>
                <a:spcPts val="1828"/>
              </a:spcBef>
            </a:pPr>
            <a:r>
              <a:rPr lang="en-US" sz="2400" dirty="0" smtClean="0">
                <a:solidFill>
                  <a:srgbClr val="FF0000"/>
                </a:solidFill>
                <a:ea typeface="Gill Sans" pitchFamily="-110" charset="0"/>
                <a:cs typeface="Gill Sans" pitchFamily="-110" charset="0"/>
              </a:rPr>
              <a:t>51% of US mobile phones are </a:t>
            </a:r>
            <a:r>
              <a:rPr lang="en-US" sz="2400" dirty="0" err="1" smtClean="0">
                <a:solidFill>
                  <a:srgbClr val="FF0000"/>
                </a:solidFill>
                <a:ea typeface="Gill Sans" pitchFamily="-110" charset="0"/>
                <a:cs typeface="Gill Sans" pitchFamily="-110" charset="0"/>
              </a:rPr>
              <a:t>smartphones</a:t>
            </a:r>
            <a:endParaRPr lang="en-US" sz="2400" dirty="0">
              <a:solidFill>
                <a:srgbClr val="FF0000"/>
              </a:solidFill>
              <a:ea typeface="Gill Sans" pitchFamily="-110" charset="0"/>
              <a:cs typeface="Gill Sans" pitchFamily="-110" charset="0"/>
              <a:hlinkClick r:id="rId3"/>
            </a:endParaRPr>
          </a:p>
        </p:txBody>
      </p:sp>
    </p:spTree>
    <p:extLst>
      <p:ext uri="{BB962C8B-B14F-4D97-AF65-F5344CB8AC3E}">
        <p14:creationId xmlns:p14="http://schemas.microsoft.com/office/powerpoint/2010/main" val="565315569"/>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3"/>
          <p:cNvSpPr>
            <a:spLocks noChangeArrowheads="1"/>
          </p:cNvSpPr>
          <p:nvPr/>
        </p:nvSpPr>
        <p:spPr bwMode="auto">
          <a:xfrm>
            <a:off x="821531" y="642938"/>
            <a:ext cx="7233047" cy="4850845"/>
          </a:xfrm>
          <a:prstGeom prst="rect">
            <a:avLst/>
          </a:prstGeom>
          <a:noFill/>
          <a:ln w="9525">
            <a:noFill/>
            <a:miter lim="800000"/>
            <a:headEnd/>
            <a:tailEnd/>
          </a:ln>
        </p:spPr>
        <p:txBody>
          <a:bodyPr lIns="64291" tIns="32146" rIns="64291" bIns="32146">
            <a:prstTxWarp prst="textNoShape">
              <a:avLst/>
            </a:prstTxWarp>
            <a:spAutoFit/>
          </a:bodyPr>
          <a:lstStyle/>
          <a:p>
            <a:r>
              <a:rPr lang="ja-JP" altLang="en-US" sz="3400" dirty="0">
                <a:ea typeface="ＭＳ Ｐゴシック" charset="-128"/>
                <a:cs typeface="ＭＳ Ｐゴシック" charset="-128"/>
              </a:rPr>
              <a:t>“</a:t>
            </a:r>
            <a:r>
              <a:rPr lang="en-US" altLang="ja-JP" sz="3400" dirty="0">
                <a:ea typeface="ＭＳ Ｐゴシック" charset="-128"/>
                <a:cs typeface="ＭＳ Ｐゴシック" charset="-128"/>
              </a:rPr>
              <a:t>Anyone who slaps a </a:t>
            </a:r>
            <a:r>
              <a:rPr lang="ja-JP" altLang="en-US" sz="3400" dirty="0">
                <a:ea typeface="ＭＳ Ｐゴシック" charset="-128"/>
                <a:cs typeface="ＭＳ Ｐゴシック" charset="-128"/>
              </a:rPr>
              <a:t>‘</a:t>
            </a:r>
            <a:r>
              <a:rPr lang="en-US" altLang="ja-JP" sz="3400" dirty="0">
                <a:ea typeface="ＭＳ Ｐゴシック" charset="-128"/>
                <a:cs typeface="ＭＳ Ｐゴシック" charset="-128"/>
              </a:rPr>
              <a:t>This page is best viewed with browser X</a:t>
            </a:r>
            <a:r>
              <a:rPr lang="ja-JP" altLang="en-US" sz="3400" dirty="0">
                <a:ea typeface="ＭＳ Ｐゴシック" charset="-128"/>
                <a:cs typeface="ＭＳ Ｐゴシック" charset="-128"/>
              </a:rPr>
              <a:t>’</a:t>
            </a:r>
            <a:r>
              <a:rPr lang="en-US" altLang="ja-JP" sz="3400" dirty="0">
                <a:ea typeface="ＭＳ Ｐゴシック" charset="-128"/>
                <a:cs typeface="ＭＳ Ｐゴシック" charset="-128"/>
              </a:rPr>
              <a:t> label on a web page appears to be yearning for the bad old days, before the web, when you had very little chance of reading a document written on another computer, another word processor, or another network.</a:t>
            </a:r>
            <a:r>
              <a:rPr lang="ja-JP" altLang="en-US" sz="3400" dirty="0">
                <a:ea typeface="ＭＳ Ｐゴシック" charset="-128"/>
                <a:cs typeface="ＭＳ Ｐゴシック" charset="-128"/>
              </a:rPr>
              <a:t>”</a:t>
            </a:r>
            <a:endParaRPr lang="en-US" altLang="ja-JP" sz="3400" dirty="0">
              <a:ea typeface="ＭＳ Ｐゴシック" charset="-128"/>
              <a:cs typeface="ＭＳ Ｐゴシック" charset="-128"/>
            </a:endParaRPr>
          </a:p>
          <a:p>
            <a:pPr algn="r">
              <a:buFont typeface="Wingdings" pitchFamily="-110" charset="2"/>
              <a:buNone/>
            </a:pPr>
            <a:endParaRPr lang="en-US" sz="1700" dirty="0">
              <a:ea typeface="ＭＳ Ｐゴシック" charset="-128"/>
              <a:cs typeface="ＭＳ Ｐゴシック" charset="-128"/>
            </a:endParaRPr>
          </a:p>
          <a:p>
            <a:pPr algn="r">
              <a:buFont typeface="Wingdings" pitchFamily="-110" charset="2"/>
              <a:buNone/>
            </a:pPr>
            <a:r>
              <a:rPr lang="en-US" sz="2200" dirty="0">
                <a:ea typeface="ＭＳ Ｐゴシック" charset="-128"/>
                <a:cs typeface="ＭＳ Ｐゴシック" charset="-128"/>
              </a:rPr>
              <a:t>Tim Berners-Lee in Technology Review, July 1996 </a:t>
            </a:r>
          </a:p>
        </p:txBody>
      </p:sp>
    </p:spTree>
    <p:extLst>
      <p:ext uri="{BB962C8B-B14F-4D97-AF65-F5344CB8AC3E}">
        <p14:creationId xmlns:p14="http://schemas.microsoft.com/office/powerpoint/2010/main" val="4113638987"/>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p:cNvSpPr>
          <p:nvPr/>
        </p:nvSpPr>
        <p:spPr bwMode="auto">
          <a:xfrm>
            <a:off x="838200" y="2286000"/>
            <a:ext cx="7391400" cy="3429000"/>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pPr algn="l">
              <a:lnSpc>
                <a:spcPct val="110000"/>
              </a:lnSpc>
            </a:pPr>
            <a:r>
              <a:rPr lang="en-US" sz="3500" dirty="0" smtClean="0">
                <a:ea typeface="Gill Sans" pitchFamily="-110" charset="0"/>
                <a:cs typeface="Gill Sans" pitchFamily="-110" charset="0"/>
              </a:rPr>
              <a:t>An </a:t>
            </a:r>
            <a:r>
              <a:rPr lang="en-US" sz="3500" dirty="0">
                <a:ea typeface="Gill Sans" pitchFamily="-110" charset="0"/>
                <a:cs typeface="Gill Sans" pitchFamily="-110" charset="0"/>
              </a:rPr>
              <a:t>approach to web design</a:t>
            </a:r>
            <a:r>
              <a:rPr lang="en-US" sz="3500" dirty="0" smtClean="0">
                <a:ea typeface="Gill Sans" pitchFamily="-110" charset="0"/>
                <a:cs typeface="Gill Sans" pitchFamily="-110" charset="0"/>
              </a:rPr>
              <a:t> that provides </a:t>
            </a:r>
            <a:r>
              <a:rPr lang="en-US" sz="3500" dirty="0">
                <a:ea typeface="Gill Sans" pitchFamily="-110" charset="0"/>
                <a:cs typeface="Gill Sans" pitchFamily="-110" charset="0"/>
              </a:rPr>
              <a:t>an optimal viewing experience across a wide range of devices.</a:t>
            </a:r>
          </a:p>
        </p:txBody>
      </p:sp>
      <p:sp>
        <p:nvSpPr>
          <p:cNvPr id="30722" name="Rectangle 2"/>
          <p:cNvSpPr>
            <a:spLocks/>
          </p:cNvSpPr>
          <p:nvPr/>
        </p:nvSpPr>
        <p:spPr bwMode="auto">
          <a:xfrm>
            <a:off x="892969" y="304800"/>
            <a:ext cx="7565231" cy="1143000"/>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pPr algn="ctr"/>
            <a:r>
              <a:rPr lang="en-US" sz="5900" dirty="0">
                <a:ea typeface="Gill Sans" pitchFamily="-110" charset="0"/>
                <a:cs typeface="Gill Sans" pitchFamily="-110" charset="0"/>
              </a:rPr>
              <a:t>What is </a:t>
            </a:r>
            <a:r>
              <a:rPr lang="en-US" sz="5900" dirty="0" smtClean="0">
                <a:ea typeface="Gill Sans" pitchFamily="-110" charset="0"/>
                <a:cs typeface="Gill Sans" pitchFamily="-110" charset="0"/>
              </a:rPr>
              <a:t>Responsive Web Design?</a:t>
            </a:r>
            <a:endParaRPr lang="en-US" sz="5900" dirty="0">
              <a:ea typeface="Gill Sans" pitchFamily="-110" charset="0"/>
              <a:cs typeface="Gill Sans" pitchFamily="-110" charset="0"/>
            </a:endParaRPr>
          </a:p>
        </p:txBody>
      </p:sp>
      <p:sp>
        <p:nvSpPr>
          <p:cNvPr id="30728" name="Rectangle 8"/>
          <p:cNvSpPr>
            <a:spLocks/>
          </p:cNvSpPr>
          <p:nvPr/>
        </p:nvSpPr>
        <p:spPr bwMode="auto">
          <a:xfrm>
            <a:off x="187523" y="6420445"/>
            <a:ext cx="8956477" cy="437555"/>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1400" dirty="0">
                <a:ea typeface="Gill Sans" pitchFamily="-110" charset="0"/>
                <a:cs typeface="Gill Sans" pitchFamily="-110" charset="0"/>
                <a:hlinkClick r:id="rId3"/>
              </a:rPr>
              <a:t>http://www.alistapart.com/articles/responsive-web-design/</a:t>
            </a:r>
            <a:endParaRPr lang="en-US" sz="1400" dirty="0">
              <a:ea typeface="Gill Sans" pitchFamily="-110" charset="0"/>
              <a:cs typeface="Gill Sans" pitchFamily="-110" charset="0"/>
            </a:endParaRPr>
          </a:p>
        </p:txBody>
      </p:sp>
    </p:spTree>
    <p:extLst>
      <p:ext uri="{BB962C8B-B14F-4D97-AF65-F5344CB8AC3E}">
        <p14:creationId xmlns:p14="http://schemas.microsoft.com/office/powerpoint/2010/main" val="1361680637"/>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1"/>
          <p:cNvPicPr>
            <a:picLocks noChangeAspect="1" noChangeArrowheads="1"/>
          </p:cNvPicPr>
          <p:nvPr/>
        </p:nvPicPr>
        <p:blipFill>
          <a:blip r:embed="rId3"/>
          <a:srcRect/>
          <a:stretch>
            <a:fillRect/>
          </a:stretch>
        </p:blipFill>
        <p:spPr bwMode="auto">
          <a:xfrm>
            <a:off x="107156" y="767953"/>
            <a:ext cx="8929688" cy="4107656"/>
          </a:xfrm>
          <a:prstGeom prst="rect">
            <a:avLst/>
          </a:prstGeom>
          <a:noFill/>
          <a:ln w="12700" cap="flat">
            <a:noFill/>
            <a:miter lim="800000"/>
            <a:headEnd/>
            <a:tailEnd/>
          </a:ln>
        </p:spPr>
      </p:pic>
      <p:sp>
        <p:nvSpPr>
          <p:cNvPr id="32770" name="Rectangle 2"/>
          <p:cNvSpPr>
            <a:spLocks/>
          </p:cNvSpPr>
          <p:nvPr/>
        </p:nvSpPr>
        <p:spPr bwMode="auto">
          <a:xfrm>
            <a:off x="381000" y="6096001"/>
            <a:ext cx="7848600" cy="762000"/>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1400" dirty="0">
                <a:ea typeface="Gill Sans" pitchFamily="-110" charset="0"/>
                <a:cs typeface="Gill Sans" pitchFamily="-110" charset="0"/>
                <a:hlinkClick r:id="rId4"/>
              </a:rPr>
              <a:t>http://www.abookapart.com/products/responsive-web-design</a:t>
            </a:r>
            <a:endParaRPr lang="en-US" sz="1400" dirty="0">
              <a:ea typeface="Gill Sans" pitchFamily="-110" charset="0"/>
              <a:cs typeface="Gill Sans" pitchFamily="-110" charset="0"/>
            </a:endParaRPr>
          </a:p>
        </p:txBody>
      </p:sp>
    </p:spTree>
    <p:extLst>
      <p:ext uri="{BB962C8B-B14F-4D97-AF65-F5344CB8AC3E}">
        <p14:creationId xmlns:p14="http://schemas.microsoft.com/office/powerpoint/2010/main" val="3472202533"/>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p:cNvSpPr>
          <p:nvPr/>
        </p:nvSpPr>
        <p:spPr bwMode="auto">
          <a:xfrm>
            <a:off x="892969" y="178594"/>
            <a:ext cx="7358063" cy="1026914"/>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pPr algn="ctr"/>
            <a:r>
              <a:rPr lang="en-US" sz="4400" dirty="0">
                <a:ea typeface="Gill Sans" pitchFamily="-110" charset="0"/>
                <a:cs typeface="Gill Sans" pitchFamily="-110" charset="0"/>
              </a:rPr>
              <a:t>Elements of RWD</a:t>
            </a:r>
          </a:p>
        </p:txBody>
      </p:sp>
      <p:sp>
        <p:nvSpPr>
          <p:cNvPr id="33798" name="Rectangle 6"/>
          <p:cNvSpPr>
            <a:spLocks/>
          </p:cNvSpPr>
          <p:nvPr/>
        </p:nvSpPr>
        <p:spPr bwMode="auto">
          <a:xfrm>
            <a:off x="762000" y="2076509"/>
            <a:ext cx="5638800" cy="1625060"/>
          </a:xfrm>
          <a:prstGeom prst="rect">
            <a:avLst/>
          </a:prstGeom>
          <a:noFill/>
          <a:ln w="12700" cap="flat">
            <a:noFill/>
            <a:miter lim="800000"/>
            <a:headEnd type="none" w="med" len="med"/>
            <a:tailEnd type="none" w="med" len="med"/>
          </a:ln>
        </p:spPr>
        <p:txBody>
          <a:bodyPr wrap="square" lIns="0" tIns="0" rIns="0" bIns="0" anchor="ctr">
            <a:prstTxWarp prst="textNoShape">
              <a:avLst/>
            </a:prstTxWarp>
            <a:spAutoFit/>
          </a:bodyPr>
          <a:lstStyle/>
          <a:p>
            <a:pPr marL="357175" indent="-357175">
              <a:lnSpc>
                <a:spcPct val="110000"/>
              </a:lnSpc>
              <a:buSzPct val="125000"/>
              <a:buFont typeface="Gill Sans" pitchFamily="-110" charset="0"/>
              <a:buChar char="•"/>
            </a:pPr>
            <a:r>
              <a:rPr lang="en-US" sz="3200" dirty="0">
                <a:ea typeface="Gill Sans" pitchFamily="-110" charset="0"/>
                <a:cs typeface="Gill Sans" pitchFamily="-110" charset="0"/>
              </a:rPr>
              <a:t>Fluid Grid</a:t>
            </a:r>
          </a:p>
          <a:p>
            <a:pPr marL="357175" indent="-357175">
              <a:lnSpc>
                <a:spcPct val="110000"/>
              </a:lnSpc>
              <a:buSzPct val="125000"/>
              <a:buFont typeface="Gill Sans" pitchFamily="-110" charset="0"/>
              <a:buChar char="•"/>
            </a:pPr>
            <a:r>
              <a:rPr lang="en-US" sz="3200" dirty="0">
                <a:ea typeface="Gill Sans" pitchFamily="-110" charset="0"/>
                <a:cs typeface="Gill Sans" pitchFamily="-110" charset="0"/>
              </a:rPr>
              <a:t>Resizable </a:t>
            </a:r>
            <a:r>
              <a:rPr lang="en-US" sz="3200" dirty="0" smtClean="0">
                <a:ea typeface="Gill Sans" pitchFamily="-110" charset="0"/>
                <a:cs typeface="Gill Sans" pitchFamily="-110" charset="0"/>
              </a:rPr>
              <a:t>Images</a:t>
            </a:r>
          </a:p>
          <a:p>
            <a:pPr marL="357175" indent="-357175">
              <a:lnSpc>
                <a:spcPct val="110000"/>
              </a:lnSpc>
              <a:buSzPct val="125000"/>
              <a:buFont typeface="Gill Sans" pitchFamily="-110" charset="0"/>
              <a:buChar char="•"/>
            </a:pPr>
            <a:r>
              <a:rPr lang="en-US" sz="3200" dirty="0">
                <a:ea typeface="Gill Sans" pitchFamily="-110" charset="0"/>
                <a:cs typeface="Gill Sans" pitchFamily="-110" charset="0"/>
              </a:rPr>
              <a:t>Media Queries</a:t>
            </a:r>
          </a:p>
        </p:txBody>
      </p:sp>
    </p:spTree>
    <p:extLst>
      <p:ext uri="{BB962C8B-B14F-4D97-AF65-F5344CB8AC3E}">
        <p14:creationId xmlns:p14="http://schemas.microsoft.com/office/powerpoint/2010/main" val="2666368575"/>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p:cNvSpPr>
          <p:nvPr/>
        </p:nvSpPr>
        <p:spPr bwMode="auto">
          <a:xfrm>
            <a:off x="892969" y="178594"/>
            <a:ext cx="7358063" cy="1053703"/>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5900" dirty="0" smtClean="0">
                <a:ea typeface="Gill Sans" pitchFamily="-110" charset="0"/>
                <a:cs typeface="Gill Sans" pitchFamily="-110" charset="0"/>
              </a:rPr>
              <a:t>Grids</a:t>
            </a:r>
            <a:endParaRPr lang="en-US" sz="5900" dirty="0">
              <a:ea typeface="Gill Sans" pitchFamily="-110" charset="0"/>
              <a:cs typeface="Gill Sans" pitchFamily="-110" charset="0"/>
            </a:endParaRPr>
          </a:p>
        </p:txBody>
      </p:sp>
      <p:pic>
        <p:nvPicPr>
          <p:cNvPr id="35846" name="Picture 6"/>
          <p:cNvPicPr>
            <a:picLocks noChangeAspect="1" noChangeArrowheads="1"/>
          </p:cNvPicPr>
          <p:nvPr/>
        </p:nvPicPr>
        <p:blipFill>
          <a:blip r:embed="rId3"/>
          <a:srcRect/>
          <a:stretch>
            <a:fillRect/>
          </a:stretch>
        </p:blipFill>
        <p:spPr bwMode="auto">
          <a:xfrm>
            <a:off x="892969" y="1676400"/>
            <a:ext cx="7671766" cy="2895600"/>
          </a:xfrm>
          <a:prstGeom prst="rect">
            <a:avLst/>
          </a:prstGeom>
          <a:noFill/>
          <a:ln w="12700" cap="flat">
            <a:noFill/>
            <a:miter lim="800000"/>
            <a:headEnd/>
            <a:tailEnd/>
          </a:ln>
        </p:spPr>
      </p:pic>
    </p:spTree>
    <p:extLst>
      <p:ext uri="{BB962C8B-B14F-4D97-AF65-F5344CB8AC3E}">
        <p14:creationId xmlns:p14="http://schemas.microsoft.com/office/powerpoint/2010/main" val="298242840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Objects Prototype</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dirty="0" smtClean="0"/>
              <a:t>Prototype link is used </a:t>
            </a:r>
            <a:r>
              <a:rPr lang="en-US" sz="2400" dirty="0" smtClean="0">
                <a:solidFill>
                  <a:srgbClr val="C00000"/>
                </a:solidFill>
              </a:rPr>
              <a:t>only in retrieval</a:t>
            </a:r>
          </a:p>
          <a:p>
            <a:pPr marL="342900" indent="-342900" algn="just">
              <a:lnSpc>
                <a:spcPct val="90000"/>
              </a:lnSpc>
              <a:spcBef>
                <a:spcPct val="20000"/>
              </a:spcBef>
              <a:buClr>
                <a:schemeClr val="accent2"/>
              </a:buClr>
              <a:buFont typeface="Wingdings" pitchFamily="2" charset="2"/>
              <a:buChar char="§"/>
            </a:pPr>
            <a:endParaRPr lang="en-US" sz="2400" dirty="0" smtClean="0"/>
          </a:p>
          <a:p>
            <a:pPr marL="342900" indent="-342900" algn="just">
              <a:lnSpc>
                <a:spcPct val="90000"/>
              </a:lnSpc>
              <a:spcBef>
                <a:spcPct val="20000"/>
              </a:spcBef>
              <a:buClr>
                <a:schemeClr val="accent2"/>
              </a:buClr>
              <a:buFont typeface="Wingdings" pitchFamily="2" charset="2"/>
              <a:buChar char="§"/>
            </a:pPr>
            <a:r>
              <a:rPr lang="en-US" sz="2400" dirty="0" smtClean="0"/>
              <a:t>It has no effect on updating. Object’s prototype is not touched, when we make changes to an object</a:t>
            </a:r>
          </a:p>
          <a:p>
            <a:pPr marL="342900" indent="-342900" algn="just">
              <a:lnSpc>
                <a:spcPct val="90000"/>
              </a:lnSpc>
              <a:spcBef>
                <a:spcPct val="20000"/>
              </a:spcBef>
              <a:buClr>
                <a:schemeClr val="accent2"/>
              </a:buClr>
              <a:buFont typeface="Wingdings" pitchFamily="2" charset="2"/>
              <a:buChar char="§"/>
            </a:pPr>
            <a:endParaRPr lang="en-US" sz="2400" dirty="0" smtClean="0"/>
          </a:p>
          <a:p>
            <a:pPr marL="342900" indent="-342900" algn="just">
              <a:lnSpc>
                <a:spcPct val="90000"/>
              </a:lnSpc>
              <a:spcBef>
                <a:spcPct val="20000"/>
              </a:spcBef>
              <a:buClr>
                <a:schemeClr val="accent2"/>
              </a:buClr>
              <a:buFont typeface="Wingdings" pitchFamily="2" charset="2"/>
              <a:buChar char="§"/>
            </a:pPr>
            <a:r>
              <a:rPr lang="en-US" sz="2400" dirty="0" smtClean="0"/>
              <a:t>If the property name is not there in the object, javascript attempts to search in the object’s prototype</a:t>
            </a:r>
          </a:p>
          <a:p>
            <a:pPr marL="342900" indent="-342900" algn="just">
              <a:lnSpc>
                <a:spcPct val="90000"/>
              </a:lnSpc>
              <a:spcBef>
                <a:spcPct val="20000"/>
              </a:spcBef>
              <a:buClr>
                <a:schemeClr val="accent2"/>
              </a:buClr>
              <a:buFont typeface="Wingdings" pitchFamily="2" charset="2"/>
              <a:buChar char="§"/>
            </a:pPr>
            <a:endParaRPr lang="en-US" sz="2400" dirty="0" smtClean="0"/>
          </a:p>
          <a:p>
            <a:pPr marL="342900" indent="-342900" algn="just">
              <a:lnSpc>
                <a:spcPct val="90000"/>
              </a:lnSpc>
              <a:spcBef>
                <a:spcPct val="20000"/>
              </a:spcBef>
              <a:buClr>
                <a:schemeClr val="accent2"/>
              </a:buClr>
              <a:buFont typeface="Wingdings" pitchFamily="2" charset="2"/>
              <a:buChar char="§"/>
            </a:pPr>
            <a:r>
              <a:rPr lang="en-US" sz="2400" dirty="0" smtClean="0"/>
              <a:t>If still not available, it would search in its own prototype</a:t>
            </a:r>
          </a:p>
          <a:p>
            <a:pPr marL="342900" indent="-342900" algn="just">
              <a:lnSpc>
                <a:spcPct val="90000"/>
              </a:lnSpc>
              <a:spcBef>
                <a:spcPct val="20000"/>
              </a:spcBef>
              <a:buClr>
                <a:schemeClr val="accent2"/>
              </a:buClr>
              <a:buFont typeface="Wingdings" pitchFamily="2" charset="2"/>
              <a:buChar char="§"/>
            </a:pPr>
            <a:endParaRPr lang="en-US" sz="2400" dirty="0" smtClean="0"/>
          </a:p>
          <a:p>
            <a:pPr marL="342900" indent="-342900" algn="just">
              <a:lnSpc>
                <a:spcPct val="90000"/>
              </a:lnSpc>
              <a:spcBef>
                <a:spcPct val="20000"/>
              </a:spcBef>
              <a:buClr>
                <a:schemeClr val="accent2"/>
              </a:buClr>
              <a:buFont typeface="Wingdings" pitchFamily="2" charset="2"/>
              <a:buChar char="§"/>
            </a:pPr>
            <a:r>
              <a:rPr lang="en-US" sz="2400" dirty="0" smtClean="0"/>
              <a:t>If it exists no where in the chain, then undefined value is returned</a:t>
            </a:r>
          </a:p>
          <a:p>
            <a:pPr marL="342900" indent="-342900" algn="just">
              <a:lnSpc>
                <a:spcPct val="90000"/>
              </a:lnSpc>
              <a:spcBef>
                <a:spcPct val="20000"/>
              </a:spcBef>
              <a:buClr>
                <a:schemeClr val="accent2"/>
              </a:buClr>
              <a:buFont typeface="Wingdings" pitchFamily="2" charset="2"/>
              <a:buChar char="§"/>
            </a:pPr>
            <a:endParaRPr lang="en-US" sz="2400" dirty="0" smtClean="0"/>
          </a:p>
          <a:p>
            <a:pPr marL="342900" indent="-342900" algn="just">
              <a:lnSpc>
                <a:spcPct val="90000"/>
              </a:lnSpc>
              <a:spcBef>
                <a:spcPct val="20000"/>
              </a:spcBef>
              <a:buClr>
                <a:schemeClr val="accent2"/>
              </a:buClr>
              <a:buFont typeface="Wingdings" pitchFamily="2" charset="2"/>
              <a:buChar char="§"/>
            </a:pPr>
            <a:r>
              <a:rPr lang="en-US" sz="2400" dirty="0" smtClean="0"/>
              <a:t>This process is called </a:t>
            </a:r>
            <a:r>
              <a:rPr lang="en-US" sz="2400" dirty="0" smtClean="0">
                <a:solidFill>
                  <a:srgbClr val="C00000"/>
                </a:solidFill>
              </a:rPr>
              <a:t>delegation</a:t>
            </a:r>
          </a:p>
          <a:p>
            <a:pPr marL="342900" indent="-342900" algn="just">
              <a:lnSpc>
                <a:spcPct val="90000"/>
              </a:lnSpc>
              <a:spcBef>
                <a:spcPct val="20000"/>
              </a:spcBef>
              <a:buClr>
                <a:schemeClr val="accent2"/>
              </a:buClr>
            </a:pPr>
            <a:endParaRPr lang="en-US" sz="2400" dirty="0" smtClean="0">
              <a:latin typeface="+mn-lt"/>
            </a:endParaRPr>
          </a:p>
          <a:p>
            <a:pPr marL="342900" indent="-342900" algn="just">
              <a:lnSpc>
                <a:spcPct val="90000"/>
              </a:lnSpc>
              <a:spcBef>
                <a:spcPct val="20000"/>
              </a:spcBef>
              <a:buClr>
                <a:schemeClr val="accent2"/>
              </a:buClr>
            </a:pPr>
            <a:endParaRPr lang="en-US" sz="2400" dirty="0" smtClean="0">
              <a:latin typeface="+mn-lt"/>
            </a:endParaRPr>
          </a:p>
          <a:p>
            <a:pPr marL="342900" indent="-342900" algn="just">
              <a:lnSpc>
                <a:spcPct val="90000"/>
              </a:lnSpc>
              <a:spcBef>
                <a:spcPct val="20000"/>
              </a:spcBef>
              <a:buClr>
                <a:schemeClr val="accent2"/>
              </a:buClr>
            </a:pPr>
            <a:endParaRPr lang="en-US" sz="2400" dirty="0" smtClean="0">
              <a:latin typeface="+mn-lt"/>
            </a:endParaRPr>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43"/>
          <p:cNvSpPr>
            <a:spLocks noGrp="1"/>
          </p:cNvSpPr>
          <p:nvPr>
            <p:ph type="title"/>
          </p:nvPr>
        </p:nvSpPr>
        <p:spPr>
          <a:xfrm>
            <a:off x="609600" y="2362200"/>
            <a:ext cx="3254871" cy="1161976"/>
          </a:xfrm>
        </p:spPr>
        <p:txBody>
          <a:bodyPr>
            <a:normAutofit/>
          </a:bodyPr>
          <a:lstStyle/>
          <a:p>
            <a:r>
              <a:rPr lang="en-US" sz="3400" b="1" dirty="0" smtClean="0">
                <a:solidFill>
                  <a:schemeClr val="tx1"/>
                </a:solidFill>
              </a:rPr>
              <a:t>Grids</a:t>
            </a:r>
            <a:r>
              <a:rPr lang="en-US" sz="3400" b="1" dirty="0" smtClean="0"/>
              <a:t> </a:t>
            </a:r>
            <a:r>
              <a:rPr lang="en-US" sz="3400" dirty="0" smtClean="0"/>
              <a:t>/ </a:t>
            </a:r>
            <a:br>
              <a:rPr lang="en-US" sz="3400" dirty="0" smtClean="0"/>
            </a:br>
            <a:endParaRPr lang="en-US" sz="3400" dirty="0" smtClean="0"/>
          </a:p>
        </p:txBody>
      </p:sp>
      <p:pic>
        <p:nvPicPr>
          <p:cNvPr id="111621" name="Picture 5" descr="wire-frame-grid.png"/>
          <p:cNvPicPr>
            <a:picLocks noChangeAspect="1"/>
          </p:cNvPicPr>
          <p:nvPr/>
        </p:nvPicPr>
        <p:blipFill>
          <a:blip r:embed="rId2"/>
          <a:srcRect/>
          <a:stretch>
            <a:fillRect/>
          </a:stretch>
        </p:blipFill>
        <p:spPr bwMode="auto">
          <a:xfrm>
            <a:off x="1025128" y="228600"/>
            <a:ext cx="7280672" cy="6479939"/>
          </a:xfrm>
          <a:prstGeom prst="rect">
            <a:avLst/>
          </a:prstGeom>
          <a:noFill/>
          <a:ln w="9525">
            <a:noFill/>
            <a:miter lim="800000"/>
            <a:headEnd/>
            <a:tailEnd/>
          </a:ln>
        </p:spPr>
      </p:pic>
    </p:spTree>
    <p:extLst>
      <p:ext uri="{BB962C8B-B14F-4D97-AF65-F5344CB8AC3E}">
        <p14:creationId xmlns:p14="http://schemas.microsoft.com/office/powerpoint/2010/main" val="3964543883"/>
      </p:ext>
    </p:extLst>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a:srcRect/>
          <a:stretch>
            <a:fillRect/>
          </a:stretch>
        </p:blipFill>
        <p:spPr bwMode="auto">
          <a:xfrm>
            <a:off x="556948" y="1159723"/>
            <a:ext cx="8576816" cy="4798219"/>
          </a:xfrm>
          <a:prstGeom prst="rect">
            <a:avLst/>
          </a:prstGeom>
          <a:noFill/>
          <a:ln w="12700" cap="flat">
            <a:noFill/>
            <a:miter lim="800000"/>
            <a:headEnd/>
            <a:tailEnd/>
          </a:ln>
        </p:spPr>
      </p:pic>
      <p:sp>
        <p:nvSpPr>
          <p:cNvPr id="35843" name="Rectangle 3"/>
          <p:cNvSpPr>
            <a:spLocks/>
          </p:cNvSpPr>
          <p:nvPr/>
        </p:nvSpPr>
        <p:spPr bwMode="auto">
          <a:xfrm>
            <a:off x="304800" y="178594"/>
            <a:ext cx="8892778" cy="982266"/>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5400" dirty="0">
                <a:ea typeface="Gill Sans" pitchFamily="-110" charset="0"/>
                <a:cs typeface="Gill Sans" pitchFamily="-110" charset="0"/>
              </a:rPr>
              <a:t>How do grid systems work?</a:t>
            </a:r>
          </a:p>
        </p:txBody>
      </p:sp>
    </p:spTree>
    <p:extLst>
      <p:ext uri="{BB962C8B-B14F-4D97-AF65-F5344CB8AC3E}">
        <p14:creationId xmlns:p14="http://schemas.microsoft.com/office/powerpoint/2010/main" val="692669358"/>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3" name="Rectangle 1"/>
          <p:cNvSpPr>
            <a:spLocks noGrp="1" noChangeArrowheads="1"/>
          </p:cNvSpPr>
          <p:nvPr>
            <p:ph type="title"/>
          </p:nvPr>
        </p:nvSpPr>
        <p:spPr>
          <a:xfrm>
            <a:off x="-71438" y="178594"/>
            <a:ext cx="9269016" cy="2678906"/>
          </a:xfrm>
          <a:ln/>
        </p:spPr>
        <p:txBody>
          <a:bodyPr/>
          <a:lstStyle/>
          <a:p>
            <a:r>
              <a:rPr lang="en-US"/>
              <a:t>12 column version</a:t>
            </a:r>
          </a:p>
        </p:txBody>
      </p:sp>
      <p:pic>
        <p:nvPicPr>
          <p:cNvPr id="54274" name="Picture 2"/>
          <p:cNvPicPr>
            <a:picLocks noChangeAspect="1" noChangeArrowheads="1"/>
          </p:cNvPicPr>
          <p:nvPr/>
        </p:nvPicPr>
        <p:blipFill>
          <a:blip r:embed="rId3"/>
          <a:srcRect/>
          <a:stretch>
            <a:fillRect/>
          </a:stretch>
        </p:blipFill>
        <p:spPr bwMode="auto">
          <a:xfrm>
            <a:off x="17860" y="2000250"/>
            <a:ext cx="9108281" cy="4866680"/>
          </a:xfrm>
          <a:prstGeom prst="rect">
            <a:avLst/>
          </a:prstGeom>
          <a:noFill/>
          <a:ln w="12700" cap="flat">
            <a:noFill/>
            <a:miter lim="800000"/>
            <a:headEnd/>
            <a:tailEnd/>
          </a:ln>
        </p:spPr>
      </p:pic>
      <p:sp>
        <p:nvSpPr>
          <p:cNvPr id="54275" name="Rectangle 3"/>
          <p:cNvSpPr>
            <a:spLocks/>
          </p:cNvSpPr>
          <p:nvPr/>
        </p:nvSpPr>
        <p:spPr bwMode="auto">
          <a:xfrm>
            <a:off x="89297" y="6624786"/>
            <a:ext cx="898245" cy="153888"/>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pPr algn="l"/>
            <a:r>
              <a:rPr lang="en-US" sz="1000" dirty="0">
                <a:ea typeface="Gill Sans" pitchFamily="-110" charset="0"/>
                <a:cs typeface="Gill Sans" pitchFamily="-110" charset="0"/>
              </a:rPr>
              <a:t>Source:  960.gs</a:t>
            </a:r>
          </a:p>
        </p:txBody>
      </p:sp>
      <p:sp>
        <p:nvSpPr>
          <p:cNvPr id="5" name="Rectangle 4"/>
          <p:cNvSpPr/>
          <p:nvPr/>
        </p:nvSpPr>
        <p:spPr>
          <a:xfrm>
            <a:off x="733148" y="72141"/>
            <a:ext cx="7677703" cy="1200329"/>
          </a:xfrm>
          <a:prstGeom prst="rect">
            <a:avLst/>
          </a:prstGeom>
        </p:spPr>
        <p:txBody>
          <a:bodyPr wrap="none">
            <a:spAutoFit/>
          </a:bodyPr>
          <a:lstStyle/>
          <a:p>
            <a:r>
              <a:rPr lang="en-US" sz="7200" dirty="0" smtClean="0"/>
              <a:t>12 column version</a:t>
            </a:r>
            <a:endParaRPr lang="en-US" sz="7200" dirty="0"/>
          </a:p>
        </p:txBody>
      </p:sp>
    </p:spTree>
    <p:extLst>
      <p:ext uri="{BB962C8B-B14F-4D97-AF65-F5344CB8AC3E}">
        <p14:creationId xmlns:p14="http://schemas.microsoft.com/office/powerpoint/2010/main" val="3956185894"/>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p:cNvSpPr>
          <p:nvPr/>
        </p:nvSpPr>
        <p:spPr bwMode="auto">
          <a:xfrm>
            <a:off x="990600" y="221099"/>
            <a:ext cx="7358063" cy="1053703"/>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5900" dirty="0">
                <a:ea typeface="Gill Sans" pitchFamily="-110" charset="0"/>
                <a:cs typeface="Gill Sans" pitchFamily="-110" charset="0"/>
              </a:rPr>
              <a:t>Resizable Images</a:t>
            </a:r>
          </a:p>
        </p:txBody>
      </p:sp>
      <p:sp>
        <p:nvSpPr>
          <p:cNvPr id="37894" name="Rectangle 6"/>
          <p:cNvSpPr>
            <a:spLocks/>
          </p:cNvSpPr>
          <p:nvPr/>
        </p:nvSpPr>
        <p:spPr bwMode="auto">
          <a:xfrm>
            <a:off x="990600" y="1655802"/>
            <a:ext cx="4155660" cy="553998"/>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pPr algn="l"/>
            <a:r>
              <a:rPr lang="en-US" dirty="0" err="1">
                <a:solidFill>
                  <a:srgbClr val="D90B00"/>
                </a:solidFill>
                <a:latin typeface="Courier" pitchFamily="-110" charset="0"/>
                <a:ea typeface="Courier" pitchFamily="-110" charset="0"/>
                <a:cs typeface="Courier" pitchFamily="-110" charset="0"/>
                <a:sym typeface="Courier" pitchFamily="-110" charset="0"/>
              </a:rPr>
              <a:t>img</a:t>
            </a:r>
            <a:r>
              <a:rPr lang="en-US" dirty="0">
                <a:solidFill>
                  <a:srgbClr val="D90B00"/>
                </a:solidFill>
                <a:latin typeface="Courier" pitchFamily="-110" charset="0"/>
                <a:ea typeface="Courier" pitchFamily="-110" charset="0"/>
                <a:cs typeface="Courier" pitchFamily="-110" charset="0"/>
                <a:sym typeface="Courier" pitchFamily="-110" charset="0"/>
              </a:rPr>
              <a:t> {</a:t>
            </a:r>
          </a:p>
          <a:p>
            <a:pPr algn="l"/>
            <a:r>
              <a:rPr lang="en-US" dirty="0">
                <a:solidFill>
                  <a:srgbClr val="D90B00"/>
                </a:solidFill>
                <a:latin typeface="Courier" pitchFamily="-110" charset="0"/>
                <a:ea typeface="Courier" pitchFamily="-110" charset="0"/>
                <a:cs typeface="Courier" pitchFamily="-110" charset="0"/>
                <a:sym typeface="Courier" pitchFamily="-110" charset="0"/>
              </a:rPr>
              <a:t>max-width: 100%;height: auto;}</a:t>
            </a:r>
          </a:p>
        </p:txBody>
      </p:sp>
      <p:sp>
        <p:nvSpPr>
          <p:cNvPr id="37895" name="Rectangle 7"/>
          <p:cNvSpPr>
            <a:spLocks/>
          </p:cNvSpPr>
          <p:nvPr/>
        </p:nvSpPr>
        <p:spPr bwMode="auto">
          <a:xfrm>
            <a:off x="562570" y="2971800"/>
            <a:ext cx="4429125" cy="2536031"/>
          </a:xfrm>
          <a:prstGeom prst="rect">
            <a:avLst/>
          </a:prstGeom>
          <a:noFill/>
          <a:ln w="25400" cap="flat">
            <a:solidFill>
              <a:schemeClr val="tx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37896" name="Rectangle 8"/>
          <p:cNvSpPr>
            <a:spLocks/>
          </p:cNvSpPr>
          <p:nvPr/>
        </p:nvSpPr>
        <p:spPr bwMode="auto">
          <a:xfrm>
            <a:off x="5643562" y="3382565"/>
            <a:ext cx="2928938" cy="1705570"/>
          </a:xfrm>
          <a:prstGeom prst="rect">
            <a:avLst/>
          </a:prstGeom>
          <a:noFill/>
          <a:ln w="25400" cap="flat">
            <a:solidFill>
              <a:schemeClr val="tx1"/>
            </a:solidFill>
            <a:prstDash val="solid"/>
            <a:miter lim="800000"/>
            <a:headEnd type="none" w="med" len="med"/>
            <a:tailEnd type="none" w="med" len="med"/>
          </a:ln>
        </p:spPr>
        <p:txBody>
          <a:bodyPr lIns="0" tIns="0" rIns="0" bIns="0">
            <a:prstTxWarp prst="textNoShape">
              <a:avLst/>
            </a:prstTxWarp>
          </a:bodyPr>
          <a:lstStyle/>
          <a:p>
            <a:endParaRPr lang="en-US"/>
          </a:p>
        </p:txBody>
      </p:sp>
      <p:pic>
        <p:nvPicPr>
          <p:cNvPr id="37897" name="Picture 9"/>
          <p:cNvPicPr>
            <a:picLocks noChangeAspect="1" noChangeArrowheads="1"/>
          </p:cNvPicPr>
          <p:nvPr/>
        </p:nvPicPr>
        <p:blipFill>
          <a:blip r:embed="rId3"/>
          <a:srcRect/>
          <a:stretch>
            <a:fillRect/>
          </a:stretch>
        </p:blipFill>
        <p:spPr bwMode="auto">
          <a:xfrm>
            <a:off x="625078" y="3041005"/>
            <a:ext cx="4295180" cy="2386459"/>
          </a:xfrm>
          <a:prstGeom prst="rect">
            <a:avLst/>
          </a:prstGeom>
          <a:noFill/>
          <a:ln w="12700" cap="flat">
            <a:noFill/>
            <a:miter lim="800000"/>
            <a:headEnd/>
            <a:tailEnd/>
          </a:ln>
        </p:spPr>
      </p:pic>
      <p:pic>
        <p:nvPicPr>
          <p:cNvPr id="37898" name="Picture 10"/>
          <p:cNvPicPr>
            <a:picLocks noChangeAspect="1" noChangeArrowheads="1"/>
          </p:cNvPicPr>
          <p:nvPr/>
        </p:nvPicPr>
        <p:blipFill>
          <a:blip r:embed="rId3"/>
          <a:srcRect/>
          <a:stretch>
            <a:fillRect/>
          </a:stretch>
        </p:blipFill>
        <p:spPr bwMode="auto">
          <a:xfrm>
            <a:off x="5715000" y="3454003"/>
            <a:ext cx="2796109" cy="1553766"/>
          </a:xfrm>
          <a:prstGeom prst="rect">
            <a:avLst/>
          </a:prstGeom>
          <a:noFill/>
          <a:ln w="12700" cap="flat">
            <a:noFill/>
            <a:miter lim="800000"/>
            <a:headEnd/>
            <a:tailEnd/>
          </a:ln>
        </p:spPr>
      </p:pic>
    </p:spTree>
    <p:extLst>
      <p:ext uri="{BB962C8B-B14F-4D97-AF65-F5344CB8AC3E}">
        <p14:creationId xmlns:p14="http://schemas.microsoft.com/office/powerpoint/2010/main" val="2404798995"/>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p:cNvSpPr>
          <p:nvPr/>
        </p:nvSpPr>
        <p:spPr bwMode="auto">
          <a:xfrm>
            <a:off x="892969" y="178594"/>
            <a:ext cx="7358063" cy="1053703"/>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4400" dirty="0">
                <a:ea typeface="Gill Sans" pitchFamily="-110" charset="0"/>
                <a:cs typeface="Gill Sans" pitchFamily="-110" charset="0"/>
              </a:rPr>
              <a:t>Media Queries</a:t>
            </a:r>
          </a:p>
        </p:txBody>
      </p:sp>
      <p:sp>
        <p:nvSpPr>
          <p:cNvPr id="41990" name="Rectangle 6"/>
          <p:cNvSpPr>
            <a:spLocks/>
          </p:cNvSpPr>
          <p:nvPr/>
        </p:nvSpPr>
        <p:spPr bwMode="auto">
          <a:xfrm>
            <a:off x="838200" y="2590800"/>
            <a:ext cx="7391400" cy="1891903"/>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pPr algn="l">
              <a:buFont typeface="Arial"/>
              <a:buChar char="•"/>
            </a:pPr>
            <a:r>
              <a:rPr lang="en-US" sz="3600" dirty="0" smtClean="0">
                <a:ea typeface="Gill Sans" pitchFamily="-110" charset="0"/>
                <a:cs typeface="Gill Sans" pitchFamily="-110" charset="0"/>
              </a:rPr>
              <a:t> A</a:t>
            </a:r>
            <a:r>
              <a:rPr lang="en-US" sz="3600" dirty="0" smtClean="0">
                <a:solidFill>
                  <a:schemeClr val="tx1"/>
                </a:solidFill>
                <a:ea typeface="Gill Sans" pitchFamily="-110" charset="0"/>
                <a:cs typeface="Gill Sans" pitchFamily="-110" charset="0"/>
              </a:rPr>
              <a:t> </a:t>
            </a:r>
            <a:r>
              <a:rPr lang="en-US" sz="3600" dirty="0">
                <a:solidFill>
                  <a:schemeClr val="tx1"/>
                </a:solidFill>
                <a:ea typeface="Gill Sans" pitchFamily="-110" charset="0"/>
                <a:cs typeface="Gill Sans" pitchFamily="-110" charset="0"/>
                <a:hlinkClick r:id="rId3"/>
              </a:rPr>
              <a:t>CSS3</a:t>
            </a:r>
            <a:r>
              <a:rPr lang="en-US" sz="3600" dirty="0">
                <a:solidFill>
                  <a:schemeClr val="tx1"/>
                </a:solidFill>
                <a:ea typeface="Gill Sans" pitchFamily="-110" charset="0"/>
                <a:cs typeface="Gill Sans" pitchFamily="-110" charset="0"/>
              </a:rPr>
              <a:t> module</a:t>
            </a:r>
            <a:r>
              <a:rPr lang="en-US" sz="3600" dirty="0" smtClean="0">
                <a:solidFill>
                  <a:schemeClr val="tx1"/>
                </a:solidFill>
                <a:ea typeface="Gill Sans" pitchFamily="-110" charset="0"/>
                <a:cs typeface="Gill Sans" pitchFamily="-110" charset="0"/>
              </a:rPr>
              <a:t> that renders web pages </a:t>
            </a:r>
            <a:r>
              <a:rPr lang="en-US" sz="3600" dirty="0">
                <a:solidFill>
                  <a:schemeClr val="tx1"/>
                </a:solidFill>
                <a:ea typeface="Gill Sans" pitchFamily="-110" charset="0"/>
                <a:cs typeface="Gill Sans" pitchFamily="-110" charset="0"/>
              </a:rPr>
              <a:t>based on conditions such as screen </a:t>
            </a:r>
            <a:r>
              <a:rPr lang="en-US" sz="3600" dirty="0" smtClean="0">
                <a:solidFill>
                  <a:schemeClr val="tx1"/>
                </a:solidFill>
                <a:ea typeface="Gill Sans" pitchFamily="-110" charset="0"/>
                <a:cs typeface="Gill Sans" pitchFamily="-110" charset="0"/>
              </a:rPr>
              <a:t>resolution </a:t>
            </a:r>
            <a:endParaRPr lang="en-US" sz="3600" dirty="0" smtClean="0">
              <a:ea typeface="Gill Sans" pitchFamily="-110" charset="0"/>
              <a:cs typeface="Gill Sans" pitchFamily="-110" charset="0"/>
            </a:endParaRPr>
          </a:p>
          <a:p>
            <a:pPr algn="l">
              <a:buFont typeface="Arial"/>
              <a:buChar char="•"/>
            </a:pPr>
            <a:r>
              <a:rPr lang="en-US" sz="3600" dirty="0" smtClean="0">
                <a:solidFill>
                  <a:schemeClr val="tx1"/>
                </a:solidFill>
                <a:ea typeface="Gill Sans" pitchFamily="-110" charset="0"/>
                <a:cs typeface="Gill Sans" pitchFamily="-110" charset="0"/>
              </a:rPr>
              <a:t> Drafted </a:t>
            </a:r>
            <a:r>
              <a:rPr lang="en-US" sz="3600" dirty="0">
                <a:solidFill>
                  <a:schemeClr val="tx1"/>
                </a:solidFill>
                <a:ea typeface="Gill Sans" pitchFamily="-110" charset="0"/>
                <a:cs typeface="Gill Sans" pitchFamily="-110" charset="0"/>
              </a:rPr>
              <a:t>in 2001 by the W3C</a:t>
            </a:r>
            <a:r>
              <a:rPr lang="en-US" sz="3600" dirty="0" smtClean="0">
                <a:solidFill>
                  <a:schemeClr val="tx1"/>
                </a:solidFill>
                <a:ea typeface="Gill Sans" pitchFamily="-110" charset="0"/>
                <a:cs typeface="Gill Sans" pitchFamily="-110" charset="0"/>
              </a:rPr>
              <a:t> </a:t>
            </a:r>
          </a:p>
          <a:p>
            <a:pPr algn="l">
              <a:buFont typeface="Arial"/>
              <a:buChar char="•"/>
            </a:pPr>
            <a:r>
              <a:rPr lang="en-US" sz="3600" dirty="0" smtClean="0">
                <a:ea typeface="Gill Sans" pitchFamily="-110" charset="0"/>
                <a:cs typeface="Gill Sans" pitchFamily="-110" charset="0"/>
              </a:rPr>
              <a:t> Became a </a:t>
            </a:r>
            <a:r>
              <a:rPr lang="en-US" sz="3600" dirty="0" smtClean="0">
                <a:solidFill>
                  <a:schemeClr val="tx1"/>
                </a:solidFill>
                <a:ea typeface="Gill Sans" pitchFamily="-110" charset="0"/>
                <a:cs typeface="Gill Sans" pitchFamily="-110" charset="0"/>
              </a:rPr>
              <a:t>recommended </a:t>
            </a:r>
            <a:r>
              <a:rPr lang="en-US" sz="3600" dirty="0">
                <a:solidFill>
                  <a:schemeClr val="tx1"/>
                </a:solidFill>
                <a:ea typeface="Gill Sans" pitchFamily="-110" charset="0"/>
                <a:cs typeface="Gill Sans" pitchFamily="-110" charset="0"/>
              </a:rPr>
              <a:t>standard in June </a:t>
            </a:r>
            <a:r>
              <a:rPr lang="en-US" sz="3600" dirty="0" smtClean="0">
                <a:solidFill>
                  <a:schemeClr val="tx1"/>
                </a:solidFill>
                <a:ea typeface="Gill Sans" pitchFamily="-110" charset="0"/>
                <a:cs typeface="Gill Sans" pitchFamily="-110" charset="0"/>
              </a:rPr>
              <a:t>2012 </a:t>
            </a:r>
            <a:endParaRPr lang="en-US" sz="3600" dirty="0">
              <a:solidFill>
                <a:schemeClr val="tx1"/>
              </a:solidFill>
              <a:ea typeface="Gill Sans" pitchFamily="-110" charset="0"/>
              <a:cs typeface="Gill Sans" pitchFamily="-110" charset="0"/>
            </a:endParaRPr>
          </a:p>
        </p:txBody>
      </p:sp>
      <p:sp>
        <p:nvSpPr>
          <p:cNvPr id="41991" name="Rectangle 7"/>
          <p:cNvSpPr>
            <a:spLocks/>
          </p:cNvSpPr>
          <p:nvPr/>
        </p:nvSpPr>
        <p:spPr bwMode="auto">
          <a:xfrm>
            <a:off x="151805" y="6294239"/>
            <a:ext cx="3277195" cy="335161"/>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pPr algn="l"/>
            <a:r>
              <a:rPr lang="en-US" sz="1300" dirty="0">
                <a:ea typeface="Gill Sans" pitchFamily="-110" charset="0"/>
                <a:cs typeface="Gill Sans" pitchFamily="-110" charset="0"/>
              </a:rPr>
              <a:t>Source: </a:t>
            </a:r>
            <a:r>
              <a:rPr lang="en-US" sz="1300" dirty="0">
                <a:ea typeface="Gill Sans" pitchFamily="-110" charset="0"/>
                <a:cs typeface="Gill Sans" pitchFamily="-110" charset="0"/>
                <a:hlinkClick r:id="rId4"/>
              </a:rPr>
              <a:t>Wikipedia.org</a:t>
            </a:r>
            <a:endParaRPr lang="en-US" sz="1300" dirty="0">
              <a:ea typeface="Gill Sans" pitchFamily="-110" charset="0"/>
              <a:cs typeface="Gill Sans" pitchFamily="-110" charset="0"/>
            </a:endParaRPr>
          </a:p>
        </p:txBody>
      </p:sp>
    </p:spTree>
    <p:extLst>
      <p:ext uri="{BB962C8B-B14F-4D97-AF65-F5344CB8AC3E}">
        <p14:creationId xmlns:p14="http://schemas.microsoft.com/office/powerpoint/2010/main" val="312145528"/>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p:cNvSpPr>
          <p:nvPr/>
        </p:nvSpPr>
        <p:spPr bwMode="auto">
          <a:xfrm>
            <a:off x="914400" y="0"/>
            <a:ext cx="7358063" cy="1269206"/>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4400" dirty="0">
                <a:ea typeface="Gill Sans" pitchFamily="-110" charset="0"/>
                <a:cs typeface="Gill Sans" pitchFamily="-110" charset="0"/>
              </a:rPr>
              <a:t>Common Breakpoints</a:t>
            </a:r>
          </a:p>
        </p:txBody>
      </p:sp>
      <p:graphicFrame>
        <p:nvGraphicFramePr>
          <p:cNvPr id="46086" name="Group 6"/>
          <p:cNvGraphicFramePr>
            <a:graphicFrameLocks noGrp="1"/>
          </p:cNvGraphicFramePr>
          <p:nvPr/>
        </p:nvGraphicFramePr>
        <p:xfrm>
          <a:off x="1600197" y="1964531"/>
          <a:ext cx="6172202" cy="3598068"/>
        </p:xfrm>
        <a:graphic>
          <a:graphicData uri="http://schemas.openxmlformats.org/drawingml/2006/table">
            <a:tbl>
              <a:tblPr/>
              <a:tblGrid>
                <a:gridCol w="3086101"/>
                <a:gridCol w="3086101"/>
              </a:tblGrid>
              <a:tr h="59967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Label</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Layout Width</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solidFill>
                      <a:srgbClr val="D9D9D9"/>
                    </a:solidFill>
                  </a:tcPr>
                </a:tc>
              </a:tr>
              <a:tr h="59967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Smartphones</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480px and below</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r>
              <a:tr h="59967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Portrait Tables</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480px to 768px</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r>
              <a:tr h="59967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Landscape Tablets</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768px to 940px</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r>
              <a:tr h="59967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Default</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940px and up</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r>
              <a:tr h="59967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Large Screens</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dirty="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1210px and up</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3431619892"/>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p:cNvSpPr>
          <p:nvPr/>
        </p:nvSpPr>
        <p:spPr bwMode="auto">
          <a:xfrm>
            <a:off x="196453" y="178594"/>
            <a:ext cx="8715375" cy="1053703"/>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pPr algn="ctr"/>
            <a:r>
              <a:rPr lang="en-US" sz="4400" dirty="0">
                <a:ea typeface="Gill Sans" pitchFamily="-110" charset="0"/>
                <a:cs typeface="Gill Sans" pitchFamily="-110" charset="0"/>
              </a:rPr>
              <a:t>Advantages &amp; Disadvantages</a:t>
            </a:r>
          </a:p>
        </p:txBody>
      </p:sp>
      <p:graphicFrame>
        <p:nvGraphicFramePr>
          <p:cNvPr id="49158" name="Group 6"/>
          <p:cNvGraphicFramePr>
            <a:graphicFrameLocks noGrp="1"/>
          </p:cNvGraphicFramePr>
          <p:nvPr/>
        </p:nvGraphicFramePr>
        <p:xfrm>
          <a:off x="1219200" y="1600200"/>
          <a:ext cx="6858000" cy="3886197"/>
        </p:xfrm>
        <a:graphic>
          <a:graphicData uri="http://schemas.openxmlformats.org/drawingml/2006/table">
            <a:tbl>
              <a:tblPr/>
              <a:tblGrid>
                <a:gridCol w="3429000"/>
                <a:gridCol w="3429000"/>
              </a:tblGrid>
              <a:tr h="555171">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dirty="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Advantages</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Disadvantages</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solidFill>
                      <a:srgbClr val="D9D9D9"/>
                    </a:solidFill>
                  </a:tcPr>
                </a:tc>
              </a:tr>
              <a:tr h="555171">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dirty="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User Experience (UX)</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User Experience/Load Time</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r>
              <a:tr h="555171">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Analytics</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No linking</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r>
              <a:tr h="555171">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Sharing/Linking</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SEO</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r>
              <a:tr h="555171">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SEO</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Development</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r>
              <a:tr h="555171">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Development</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Design</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solidFill>
                      <a:srgbClr val="FFFFFF"/>
                    </a:solidFill>
                  </a:tcPr>
                </a:tc>
              </a:tr>
              <a:tr h="555171">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Maintenance</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endParaRPr kumimoji="0" lang="en-US" sz="1700" b="0" i="0" u="none" strike="noStrike" cap="none" normalizeH="0" baseline="0" dirty="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endParaRP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solidFill>
                      <a:srgbClr val="FFFFFF"/>
                    </a:solidFill>
                  </a:tcPr>
                </a:tc>
              </a:tr>
            </a:tbl>
          </a:graphicData>
        </a:graphic>
      </p:graphicFrame>
      <p:sp>
        <p:nvSpPr>
          <p:cNvPr id="49210" name="Rectangle 58"/>
          <p:cNvSpPr>
            <a:spLocks/>
          </p:cNvSpPr>
          <p:nvPr/>
        </p:nvSpPr>
        <p:spPr bwMode="auto">
          <a:xfrm>
            <a:off x="228600" y="6400800"/>
            <a:ext cx="2359620" cy="200055"/>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1300" dirty="0">
                <a:ea typeface="Gill Sans" pitchFamily="-110" charset="0"/>
                <a:cs typeface="Gill Sans" pitchFamily="-110" charset="0"/>
              </a:rPr>
              <a:t>Source: </a:t>
            </a:r>
            <a:r>
              <a:rPr lang="en-US" sz="1300" dirty="0">
                <a:ea typeface="Gill Sans" pitchFamily="-110" charset="0"/>
                <a:cs typeface="Gill Sans" pitchFamily="-110" charset="0"/>
                <a:hlinkClick r:id="rId3"/>
              </a:rPr>
              <a:t>http://www.seomoz.org</a:t>
            </a:r>
            <a:r>
              <a:rPr lang="en-US" sz="1300" dirty="0">
                <a:ea typeface="Gill Sans" pitchFamily="-110" charset="0"/>
                <a:cs typeface="Gill Sans" pitchFamily="-110" charset="0"/>
              </a:rPr>
              <a:t>/</a:t>
            </a:r>
          </a:p>
        </p:txBody>
      </p:sp>
    </p:spTree>
    <p:extLst>
      <p:ext uri="{BB962C8B-B14F-4D97-AF65-F5344CB8AC3E}">
        <p14:creationId xmlns:p14="http://schemas.microsoft.com/office/powerpoint/2010/main" val="194430279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ln/>
        </p:spPr>
        <p:txBody>
          <a:bodyPr/>
          <a:lstStyle/>
          <a:p>
            <a:r>
              <a:rPr lang="en-US" dirty="0" smtClean="0"/>
              <a:t>Frameworks</a:t>
            </a:r>
            <a:endParaRPr lang="en-US" dirty="0"/>
          </a:p>
        </p:txBody>
      </p:sp>
      <p:sp>
        <p:nvSpPr>
          <p:cNvPr id="28674" name="Rectangle 2"/>
          <p:cNvSpPr>
            <a:spLocks noGrp="1" noChangeArrowheads="1"/>
          </p:cNvSpPr>
          <p:nvPr>
            <p:ph type="body" idx="1"/>
          </p:nvPr>
        </p:nvSpPr>
        <p:spPr>
          <a:xfrm>
            <a:off x="566383" y="1066800"/>
            <a:ext cx="7891818" cy="4018359"/>
          </a:xfrm>
          <a:ln/>
        </p:spPr>
        <p:txBody>
          <a:bodyPr lIns="0" tIns="0" rIns="0" bIns="0" anchor="t">
            <a:normAutofit/>
          </a:bodyPr>
          <a:lstStyle/>
          <a:p>
            <a:pPr marL="625056"/>
            <a:r>
              <a:rPr lang="en-US" sz="2800" dirty="0"/>
              <a:t>Project requirements determine the framework</a:t>
            </a:r>
          </a:p>
          <a:p>
            <a:pPr marL="625056"/>
            <a:r>
              <a:rPr lang="en-US" sz="2800" dirty="0"/>
              <a:t>Fluid Grid System</a:t>
            </a:r>
          </a:p>
          <a:p>
            <a:pPr marL="625056"/>
            <a:r>
              <a:rPr lang="en-US" sz="2800" dirty="0"/>
              <a:t>Responsiveness a plus</a:t>
            </a:r>
          </a:p>
          <a:p>
            <a:pPr marL="625056"/>
            <a:r>
              <a:rPr lang="en-US" sz="2800" dirty="0"/>
              <a:t>Offer more than just a grid (pre-defined styles for typography, tables, buttons, navigation, forms elements, etc.</a:t>
            </a:r>
            <a:r>
              <a:rPr lang="en-US" sz="2800" dirty="0" smtClean="0"/>
              <a:t>)</a:t>
            </a:r>
          </a:p>
        </p:txBody>
      </p:sp>
    </p:spTree>
    <p:extLst>
      <p:ext uri="{BB962C8B-B14F-4D97-AF65-F5344CB8AC3E}">
        <p14:creationId xmlns:p14="http://schemas.microsoft.com/office/powerpoint/2010/main" val="385794987"/>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ln/>
        </p:spPr>
        <p:txBody>
          <a:bodyPr/>
          <a:lstStyle/>
          <a:p>
            <a:r>
              <a:rPr lang="en-US" dirty="0" smtClean="0"/>
              <a:t>Frameworks</a:t>
            </a:r>
            <a:endParaRPr lang="en-US" dirty="0"/>
          </a:p>
        </p:txBody>
      </p:sp>
      <p:sp>
        <p:nvSpPr>
          <p:cNvPr id="28674" name="Rectangle 2"/>
          <p:cNvSpPr>
            <a:spLocks noGrp="1" noChangeArrowheads="1"/>
          </p:cNvSpPr>
          <p:nvPr>
            <p:ph type="body" idx="1"/>
          </p:nvPr>
        </p:nvSpPr>
        <p:spPr>
          <a:xfrm>
            <a:off x="385167" y="1066800"/>
            <a:ext cx="8530233" cy="4018359"/>
          </a:xfrm>
          <a:ln/>
        </p:spPr>
        <p:txBody>
          <a:bodyPr lIns="0" tIns="0" rIns="0" bIns="0" anchor="t">
            <a:normAutofit/>
          </a:bodyPr>
          <a:lstStyle/>
          <a:p>
            <a:pPr marL="889000"/>
            <a:r>
              <a:rPr lang="en-US" sz="2800" dirty="0" smtClean="0"/>
              <a:t>Great documentation </a:t>
            </a:r>
          </a:p>
          <a:p>
            <a:pPr marL="889000"/>
            <a:r>
              <a:rPr lang="en-US" sz="2800" dirty="0" smtClean="0"/>
              <a:t>Maintained regularly by the community or creator</a:t>
            </a:r>
          </a:p>
          <a:p>
            <a:pPr marL="889000"/>
            <a:r>
              <a:rPr lang="en-US" sz="2800" dirty="0" smtClean="0"/>
              <a:t>Open Source (free)</a:t>
            </a:r>
          </a:p>
          <a:p>
            <a:pPr marL="625056"/>
            <a:endParaRPr lang="en-US" sz="2800" dirty="0"/>
          </a:p>
        </p:txBody>
      </p:sp>
    </p:spTree>
    <p:extLst>
      <p:ext uri="{BB962C8B-B14F-4D97-AF65-F5344CB8AC3E}">
        <p14:creationId xmlns:p14="http://schemas.microsoft.com/office/powerpoint/2010/main" val="946164936"/>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1"/>
          <p:cNvPicPr>
            <a:picLocks noChangeAspect="1" noChangeArrowheads="1"/>
          </p:cNvPicPr>
          <p:nvPr/>
        </p:nvPicPr>
        <p:blipFill>
          <a:blip r:embed="rId2"/>
          <a:srcRect/>
          <a:stretch>
            <a:fillRect/>
          </a:stretch>
        </p:blipFill>
        <p:spPr bwMode="auto">
          <a:xfrm>
            <a:off x="285750" y="848321"/>
            <a:ext cx="8563570" cy="5161359"/>
          </a:xfrm>
          <a:prstGeom prst="rect">
            <a:avLst/>
          </a:prstGeom>
          <a:noFill/>
          <a:ln w="12700" cap="flat">
            <a:noFill/>
            <a:miter lim="800000"/>
            <a:headEnd/>
            <a:tailEnd/>
          </a:ln>
        </p:spPr>
      </p:pic>
    </p:spTree>
    <p:extLst>
      <p:ext uri="{BB962C8B-B14F-4D97-AF65-F5344CB8AC3E}">
        <p14:creationId xmlns:p14="http://schemas.microsoft.com/office/powerpoint/2010/main" val="401461071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Enumeration and Delete</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dirty="0" smtClean="0">
                <a:solidFill>
                  <a:srgbClr val="C00000"/>
                </a:solidFill>
              </a:rPr>
              <a:t>For in </a:t>
            </a:r>
            <a:r>
              <a:rPr lang="en-US" sz="2400" dirty="0" smtClean="0"/>
              <a:t>statement can loop over all of the property names in an object</a:t>
            </a:r>
          </a:p>
          <a:p>
            <a:pPr marL="342900" indent="-342900" algn="just">
              <a:lnSpc>
                <a:spcPct val="90000"/>
              </a:lnSpc>
              <a:spcBef>
                <a:spcPct val="20000"/>
              </a:spcBef>
              <a:buClr>
                <a:schemeClr val="accent2"/>
              </a:buClr>
              <a:buFont typeface="Wingdings" pitchFamily="2" charset="2"/>
              <a:buChar char="§"/>
            </a:pPr>
            <a:endParaRPr lang="en-US" sz="2400" dirty="0" smtClean="0"/>
          </a:p>
          <a:p>
            <a:pPr marL="342900" indent="-342900" algn="just">
              <a:lnSpc>
                <a:spcPct val="90000"/>
              </a:lnSpc>
              <a:spcBef>
                <a:spcPct val="20000"/>
              </a:spcBef>
              <a:buClr>
                <a:schemeClr val="accent2"/>
              </a:buClr>
              <a:buFont typeface="Wingdings" pitchFamily="2" charset="2"/>
              <a:buChar char="§"/>
            </a:pPr>
            <a:r>
              <a:rPr lang="en-US" sz="2400" dirty="0" err="1" smtClean="0"/>
              <a:t>Var</a:t>
            </a:r>
            <a:r>
              <a:rPr lang="en-US" sz="2400" dirty="0" smtClean="0"/>
              <a:t> name</a:t>
            </a:r>
          </a:p>
          <a:p>
            <a:pPr marL="342900" indent="-342900" algn="just">
              <a:lnSpc>
                <a:spcPct val="90000"/>
              </a:lnSpc>
              <a:spcBef>
                <a:spcPct val="20000"/>
              </a:spcBef>
              <a:buClr>
                <a:schemeClr val="accent2"/>
              </a:buClr>
            </a:pPr>
            <a:r>
              <a:rPr lang="en-US" sz="2400" dirty="0" smtClean="0"/>
              <a:t>	</a:t>
            </a:r>
            <a:r>
              <a:rPr lang="en-US" sz="2400" dirty="0" smtClean="0">
                <a:solidFill>
                  <a:srgbClr val="C00000"/>
                </a:solidFill>
              </a:rPr>
              <a:t>for</a:t>
            </a:r>
            <a:r>
              <a:rPr lang="en-US" sz="2400" dirty="0" smtClean="0"/>
              <a:t> (name </a:t>
            </a:r>
            <a:r>
              <a:rPr lang="en-US" sz="2400" dirty="0" smtClean="0">
                <a:solidFill>
                  <a:srgbClr val="C00000"/>
                </a:solidFill>
              </a:rPr>
              <a:t>in</a:t>
            </a:r>
            <a:r>
              <a:rPr lang="en-US" sz="2400" dirty="0" smtClean="0"/>
              <a:t> </a:t>
            </a:r>
            <a:r>
              <a:rPr lang="en-US" sz="2400" dirty="0" err="1" smtClean="0"/>
              <a:t>fullName</a:t>
            </a:r>
            <a:r>
              <a:rPr lang="en-US" sz="2400" dirty="0" smtClean="0"/>
              <a:t>) {</a:t>
            </a:r>
          </a:p>
          <a:p>
            <a:pPr marL="342900" indent="-342900" algn="just">
              <a:lnSpc>
                <a:spcPct val="90000"/>
              </a:lnSpc>
              <a:spcBef>
                <a:spcPct val="20000"/>
              </a:spcBef>
              <a:buClr>
                <a:schemeClr val="accent2"/>
              </a:buClr>
            </a:pPr>
            <a:r>
              <a:rPr lang="en-US" sz="2400" dirty="0" smtClean="0"/>
              <a:t>		if(typeof </a:t>
            </a:r>
            <a:r>
              <a:rPr lang="en-US" sz="2400" dirty="0" err="1" smtClean="0"/>
              <a:t>fullName</a:t>
            </a:r>
            <a:r>
              <a:rPr lang="en-US" sz="2400" dirty="0" smtClean="0"/>
              <a:t>[name] != ‘function’) {</a:t>
            </a:r>
          </a:p>
          <a:p>
            <a:pPr marL="342900" indent="-342900" algn="just">
              <a:lnSpc>
                <a:spcPct val="90000"/>
              </a:lnSpc>
              <a:spcBef>
                <a:spcPct val="20000"/>
              </a:spcBef>
              <a:buClr>
                <a:schemeClr val="accent2"/>
              </a:buClr>
            </a:pPr>
            <a:r>
              <a:rPr lang="en-US" sz="2400" dirty="0" smtClean="0"/>
              <a:t>			</a:t>
            </a:r>
            <a:r>
              <a:rPr lang="en-US" sz="2400" dirty="0" err="1" smtClean="0"/>
              <a:t>document.writeln</a:t>
            </a:r>
            <a:r>
              <a:rPr lang="en-US" sz="2400" dirty="0" smtClean="0"/>
              <a:t>(name + ‘:’ + </a:t>
            </a:r>
            <a:r>
              <a:rPr lang="en-US" sz="2400" dirty="0" err="1" smtClean="0"/>
              <a:t>fullName</a:t>
            </a:r>
            <a:r>
              <a:rPr lang="en-US" sz="2400" dirty="0" smtClean="0"/>
              <a:t>[name]);</a:t>
            </a:r>
          </a:p>
          <a:p>
            <a:pPr marL="342900" indent="-342900" algn="just">
              <a:lnSpc>
                <a:spcPct val="90000"/>
              </a:lnSpc>
              <a:spcBef>
                <a:spcPct val="20000"/>
              </a:spcBef>
              <a:buClr>
                <a:schemeClr val="accent2"/>
              </a:buClr>
            </a:pPr>
            <a:r>
              <a:rPr lang="en-US" sz="2400" dirty="0" smtClean="0">
                <a:latin typeface="+mn-lt"/>
              </a:rPr>
              <a:t>		}</a:t>
            </a:r>
          </a:p>
          <a:p>
            <a:pPr marL="342900" indent="-342900" algn="just">
              <a:lnSpc>
                <a:spcPct val="90000"/>
              </a:lnSpc>
              <a:spcBef>
                <a:spcPct val="20000"/>
              </a:spcBef>
              <a:buClr>
                <a:schemeClr val="accent2"/>
              </a:buClr>
            </a:pPr>
            <a:r>
              <a:rPr lang="en-US" sz="2400" dirty="0" smtClean="0">
                <a:latin typeface="+mn-lt"/>
              </a:rPr>
              <a:t>	}</a:t>
            </a:r>
          </a:p>
          <a:p>
            <a:pPr marL="342900" indent="-342900" algn="just">
              <a:lnSpc>
                <a:spcPct val="90000"/>
              </a:lnSpc>
              <a:spcBef>
                <a:spcPct val="20000"/>
              </a:spcBef>
              <a:buClr>
                <a:schemeClr val="accent2"/>
              </a:buClr>
            </a:pPr>
            <a:endParaRPr lang="en-US" sz="240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400" dirty="0" smtClean="0">
                <a:solidFill>
                  <a:srgbClr val="C00000"/>
                </a:solidFill>
              </a:rPr>
              <a:t>Delete</a:t>
            </a:r>
            <a:r>
              <a:rPr lang="en-US" sz="2400" dirty="0" smtClean="0"/>
              <a:t> operator can be used to remove a property from an object</a:t>
            </a:r>
          </a:p>
          <a:p>
            <a:pPr marL="800100" lvl="1" indent="-342900" algn="just">
              <a:lnSpc>
                <a:spcPct val="90000"/>
              </a:lnSpc>
              <a:spcBef>
                <a:spcPct val="20000"/>
              </a:spcBef>
              <a:buClr>
                <a:schemeClr val="accent2"/>
              </a:buClr>
            </a:pPr>
            <a:r>
              <a:rPr lang="en-US" sz="2400" dirty="0" smtClean="0">
                <a:solidFill>
                  <a:srgbClr val="C00000"/>
                </a:solidFill>
              </a:rPr>
              <a:t>delete </a:t>
            </a:r>
            <a:r>
              <a:rPr lang="en-US" sz="2400" dirty="0" err="1" smtClean="0">
                <a:solidFill>
                  <a:srgbClr val="C00000"/>
                </a:solidFill>
              </a:rPr>
              <a:t>fullName.middle_name</a:t>
            </a:r>
            <a:r>
              <a:rPr lang="en-US" sz="2400" dirty="0" smtClean="0">
                <a:solidFill>
                  <a:srgbClr val="C00000"/>
                </a:solidFill>
              </a:rPr>
              <a:t>;</a:t>
            </a:r>
          </a:p>
          <a:p>
            <a:pPr marL="342900" indent="-342900" algn="just">
              <a:lnSpc>
                <a:spcPct val="90000"/>
              </a:lnSpc>
              <a:spcBef>
                <a:spcPct val="20000"/>
              </a:spcBef>
              <a:buClr>
                <a:schemeClr val="accent2"/>
              </a:buClr>
            </a:pPr>
            <a:endParaRPr lang="en-US" sz="2400" dirty="0" smtClean="0">
              <a:latin typeface="+mn-lt"/>
            </a:endParaRPr>
          </a:p>
          <a:p>
            <a:pPr marL="342900" indent="-342900" algn="just">
              <a:lnSpc>
                <a:spcPct val="90000"/>
              </a:lnSpc>
              <a:spcBef>
                <a:spcPct val="20000"/>
              </a:spcBef>
              <a:buClr>
                <a:schemeClr val="accent2"/>
              </a:buClr>
            </a:pPr>
            <a:endParaRPr lang="en-US" sz="2400" dirty="0" smtClean="0">
              <a:latin typeface="+mn-lt"/>
            </a:endParaRPr>
          </a:p>
          <a:p>
            <a:pPr marL="342900" indent="-342900" algn="just">
              <a:lnSpc>
                <a:spcPct val="90000"/>
              </a:lnSpc>
              <a:spcBef>
                <a:spcPct val="20000"/>
              </a:spcBef>
              <a:buClr>
                <a:schemeClr val="accent2"/>
              </a:buClr>
            </a:pPr>
            <a:endParaRPr lang="en-US" sz="2400" dirty="0" smtClean="0">
              <a:latin typeface="+mn-lt"/>
            </a:endParaRPr>
          </a:p>
          <a:p>
            <a:pPr marL="342900" indent="-342900" algn="just">
              <a:lnSpc>
                <a:spcPct val="90000"/>
              </a:lnSpc>
              <a:spcBef>
                <a:spcPct val="20000"/>
              </a:spcBef>
              <a:buClr>
                <a:schemeClr val="accent2"/>
              </a:buClr>
            </a:pPr>
            <a:endParaRPr lang="en-US" sz="2400" dirty="0" smtClean="0">
              <a:latin typeface="+mn-lt"/>
            </a:endParaRPr>
          </a:p>
        </p:txBody>
      </p:sp>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p:cNvSpPr>
          <p:nvPr/>
        </p:nvSpPr>
        <p:spPr bwMode="auto">
          <a:xfrm>
            <a:off x="685800" y="76200"/>
            <a:ext cx="7358063" cy="982266"/>
          </a:xfrm>
          <a:prstGeom prst="rect">
            <a:avLst/>
          </a:prstGeom>
          <a:noFill/>
          <a:ln w="12700" cap="flat">
            <a:noFill/>
            <a:miter lim="800000"/>
            <a:headEnd type="none" w="med" len="med"/>
            <a:tailEnd type="none" w="med" len="med"/>
          </a:ln>
        </p:spPr>
        <p:txBody>
          <a:bodyPr lIns="0" tIns="0" rIns="0" bIns="0" anchor="b">
            <a:prstTxWarp prst="textNoShape">
              <a:avLst/>
            </a:prstTxWarp>
          </a:bodyPr>
          <a:lstStyle/>
          <a:p>
            <a:r>
              <a:rPr lang="en-US" sz="5900" dirty="0">
                <a:ea typeface="Gill Sans" pitchFamily="-110" charset="0"/>
                <a:cs typeface="Gill Sans" pitchFamily="-110" charset="0"/>
              </a:rPr>
              <a:t>What</a:t>
            </a:r>
          </a:p>
        </p:txBody>
      </p:sp>
      <p:sp>
        <p:nvSpPr>
          <p:cNvPr id="16386" name="Rectangle 2"/>
          <p:cNvSpPr>
            <a:spLocks/>
          </p:cNvSpPr>
          <p:nvPr/>
        </p:nvSpPr>
        <p:spPr bwMode="auto">
          <a:xfrm>
            <a:off x="381000" y="6324600"/>
            <a:ext cx="3475310" cy="276999"/>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u="sng" dirty="0">
                <a:solidFill>
                  <a:srgbClr val="0044FE"/>
                </a:solidFill>
                <a:ea typeface="Gill Sans" pitchFamily="-110" charset="0"/>
                <a:cs typeface="Gill Sans" pitchFamily="-110" charset="0"/>
                <a:hlinkClick r:id="rId2"/>
              </a:rPr>
              <a:t>http://twitter.github.com/bootstrap/</a:t>
            </a:r>
            <a:endParaRPr lang="en-US" u="sng" dirty="0">
              <a:solidFill>
                <a:srgbClr val="0044FE"/>
              </a:solidFill>
              <a:ea typeface="Gill Sans" pitchFamily="-110" charset="0"/>
              <a:cs typeface="Gill Sans" pitchFamily="-110" charset="0"/>
            </a:endParaRPr>
          </a:p>
        </p:txBody>
      </p:sp>
      <p:pic>
        <p:nvPicPr>
          <p:cNvPr id="16387" name="Picture 3"/>
          <p:cNvPicPr>
            <a:picLocks noChangeAspect="1" noChangeArrowheads="1"/>
          </p:cNvPicPr>
          <p:nvPr/>
        </p:nvPicPr>
        <p:blipFill>
          <a:blip r:embed="rId3"/>
          <a:srcRect/>
          <a:stretch>
            <a:fillRect/>
          </a:stretch>
        </p:blipFill>
        <p:spPr bwMode="auto">
          <a:xfrm>
            <a:off x="723305" y="1219200"/>
            <a:ext cx="7697391" cy="4270623"/>
          </a:xfrm>
          <a:prstGeom prst="rect">
            <a:avLst/>
          </a:prstGeom>
          <a:noFill/>
          <a:ln w="12700" cap="flat">
            <a:noFill/>
            <a:miter lim="800000"/>
            <a:headEnd/>
            <a:tailEnd/>
          </a:ln>
        </p:spPr>
      </p:pic>
    </p:spTree>
    <p:extLst>
      <p:ext uri="{BB962C8B-B14F-4D97-AF65-F5344CB8AC3E}">
        <p14:creationId xmlns:p14="http://schemas.microsoft.com/office/powerpoint/2010/main" val="3829126990"/>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3636" y="1219200"/>
            <a:ext cx="7990764" cy="4038600"/>
          </a:xfrm>
        </p:spPr>
        <p:txBody>
          <a:bodyPr>
            <a:noAutofit/>
          </a:bodyPr>
          <a:lstStyle/>
          <a:p>
            <a:pPr marL="0" indent="0"/>
            <a:r>
              <a:rPr lang="en-US" sz="3200" dirty="0" smtClean="0"/>
              <a:t> A freely available design framework for websites and web applications</a:t>
            </a:r>
          </a:p>
          <a:p>
            <a:pPr marL="0" indent="0"/>
            <a:r>
              <a:rPr lang="en-US" sz="3200" dirty="0" smtClean="0"/>
              <a:t> Based upon HTML5, CSS and JavaScript</a:t>
            </a:r>
          </a:p>
          <a:p>
            <a:pPr marL="0" indent="0"/>
            <a:r>
              <a:rPr lang="en-US" sz="3200" dirty="0" smtClean="0"/>
              <a:t>Supports all major browsers (even IE7!)</a:t>
            </a:r>
          </a:p>
          <a:p>
            <a:pPr marL="0" indent="0"/>
            <a:r>
              <a:rPr lang="en-US" sz="3200" dirty="0" smtClean="0"/>
              <a:t>Released on </a:t>
            </a:r>
            <a:r>
              <a:rPr lang="en-US" sz="3200" dirty="0" err="1" smtClean="0"/>
              <a:t>GitHub</a:t>
            </a:r>
            <a:r>
              <a:rPr lang="en-US" sz="3200" dirty="0" smtClean="0"/>
              <a:t> in August 2011</a:t>
            </a:r>
          </a:p>
          <a:p>
            <a:pPr marL="0" indent="0"/>
            <a:endParaRPr lang="en-US" sz="3200" dirty="0" smtClean="0"/>
          </a:p>
          <a:p>
            <a:pPr marL="0" indent="0"/>
            <a:endParaRPr lang="en-US" sz="3200" dirty="0"/>
          </a:p>
        </p:txBody>
      </p:sp>
      <p:sp>
        <p:nvSpPr>
          <p:cNvPr id="5" name="Title 4"/>
          <p:cNvSpPr>
            <a:spLocks noGrp="1"/>
          </p:cNvSpPr>
          <p:nvPr>
            <p:ph type="title"/>
          </p:nvPr>
        </p:nvSpPr>
        <p:spPr/>
        <p:txBody>
          <a:bodyPr/>
          <a:lstStyle/>
          <a:p>
            <a:r>
              <a:rPr lang="en-US" sz="5400" dirty="0" smtClean="0"/>
              <a:t>Twitter Bootstrap</a:t>
            </a:r>
            <a:endParaRPr lang="en-US" sz="5400" dirty="0"/>
          </a:p>
        </p:txBody>
      </p:sp>
    </p:spTree>
    <p:extLst>
      <p:ext uri="{BB962C8B-B14F-4D97-AF65-F5344CB8AC3E}">
        <p14:creationId xmlns:p14="http://schemas.microsoft.com/office/powerpoint/2010/main" val="697955665"/>
      </p:ext>
    </p:extLst>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Created By</a:t>
            </a:r>
            <a:endParaRPr lang="en-US" dirty="0"/>
          </a:p>
        </p:txBody>
      </p:sp>
      <p:pic>
        <p:nvPicPr>
          <p:cNvPr id="4" name="Picture 3"/>
          <p:cNvPicPr>
            <a:picLocks noGrp="1" noChangeAspect="1"/>
          </p:cNvPicPr>
          <p:nvPr/>
        </p:nvPicPr>
        <p:blipFill>
          <a:blip r:embed="rId3">
            <a:lum/>
            <a:alphaModFix/>
          </a:blip>
          <a:srcRect/>
          <a:stretch>
            <a:fillRect/>
          </a:stretch>
        </p:blipFill>
        <p:spPr>
          <a:xfrm>
            <a:off x="838200" y="1732469"/>
            <a:ext cx="4619880" cy="1362600"/>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838200" y="3083262"/>
            <a:ext cx="5218920" cy="1362600"/>
          </a:xfrm>
          <a:prstGeom prst="rect">
            <a:avLst/>
          </a:prstGeom>
          <a:noFill/>
          <a:ln>
            <a:noFill/>
          </a:ln>
        </p:spPr>
      </p:pic>
      <p:sp>
        <p:nvSpPr>
          <p:cNvPr id="7" name="Content Placeholder 6"/>
          <p:cNvSpPr>
            <a:spLocks noGrp="1"/>
          </p:cNvSpPr>
          <p:nvPr>
            <p:ph idx="1"/>
          </p:nvPr>
        </p:nvSpPr>
        <p:spPr/>
        <p:txBody>
          <a:bodyPr/>
          <a:lstStyle/>
          <a:p>
            <a:pPr>
              <a:buNone/>
            </a:pPr>
            <a:endParaRPr lang="en-US" dirty="0"/>
          </a:p>
        </p:txBody>
      </p:sp>
    </p:spTree>
    <p:extLst>
      <p:ext uri="{BB962C8B-B14F-4D97-AF65-F5344CB8AC3E}">
        <p14:creationId xmlns:p14="http://schemas.microsoft.com/office/powerpoint/2010/main" val="1112792084"/>
      </p:ext>
    </p:extLst>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p:cNvSpPr>
          <p:nvPr/>
        </p:nvSpPr>
        <p:spPr bwMode="auto">
          <a:xfrm>
            <a:off x="808329" y="0"/>
            <a:ext cx="7358063" cy="609600"/>
          </a:xfrm>
          <a:prstGeom prst="rect">
            <a:avLst/>
          </a:prstGeom>
          <a:noFill/>
          <a:ln w="12700" cap="flat">
            <a:noFill/>
            <a:miter lim="800000"/>
            <a:headEnd type="none" w="med" len="med"/>
            <a:tailEnd type="none" w="med" len="med"/>
          </a:ln>
        </p:spPr>
        <p:txBody>
          <a:bodyPr lIns="0" tIns="0" rIns="0" bIns="0" anchor="b">
            <a:prstTxWarp prst="textNoShape">
              <a:avLst/>
            </a:prstTxWarp>
          </a:bodyPr>
          <a:lstStyle/>
          <a:p>
            <a:r>
              <a:rPr lang="en-US" sz="3600" dirty="0">
                <a:ea typeface="Gill Sans" pitchFamily="-110" charset="0"/>
                <a:cs typeface="Gill Sans" pitchFamily="-110" charset="0"/>
              </a:rPr>
              <a:t>Why</a:t>
            </a:r>
          </a:p>
        </p:txBody>
      </p:sp>
      <p:sp>
        <p:nvSpPr>
          <p:cNvPr id="17410" name="Rectangle 2"/>
          <p:cNvSpPr>
            <a:spLocks/>
          </p:cNvSpPr>
          <p:nvPr/>
        </p:nvSpPr>
        <p:spPr bwMode="auto">
          <a:xfrm>
            <a:off x="685800" y="1219200"/>
            <a:ext cx="5164931" cy="517922"/>
          </a:xfrm>
          <a:prstGeom prst="rect">
            <a:avLst/>
          </a:prstGeom>
          <a:noFill/>
          <a:ln w="12700" cap="flat">
            <a:noFill/>
            <a:miter lim="800000"/>
            <a:headEnd type="none" w="med" len="med"/>
            <a:tailEnd type="none" w="med" len="med"/>
          </a:ln>
        </p:spPr>
        <p:txBody>
          <a:bodyPr lIns="0" tIns="0" rIns="0" bIns="0">
            <a:prstTxWarp prst="textNoShape">
              <a:avLst/>
            </a:prstTxWarp>
          </a:bodyPr>
          <a:lstStyle/>
          <a:p>
            <a:pPr algn="l"/>
            <a:r>
              <a:rPr lang="en-US" sz="2500" dirty="0">
                <a:ea typeface="Gill Sans" pitchFamily="-110" charset="0"/>
                <a:cs typeface="Gill Sans" pitchFamily="-110" charset="0"/>
              </a:rPr>
              <a:t>Reason #1: Rich Features</a:t>
            </a:r>
          </a:p>
        </p:txBody>
      </p:sp>
      <p:pic>
        <p:nvPicPr>
          <p:cNvPr id="17411" name="Picture 3"/>
          <p:cNvPicPr>
            <a:picLocks noChangeAspect="1" noChangeArrowheads="1"/>
          </p:cNvPicPr>
          <p:nvPr/>
        </p:nvPicPr>
        <p:blipFill>
          <a:blip r:embed="rId2"/>
          <a:srcRect/>
          <a:stretch>
            <a:fillRect/>
          </a:stretch>
        </p:blipFill>
        <p:spPr bwMode="auto">
          <a:xfrm>
            <a:off x="799230" y="1905000"/>
            <a:ext cx="8013255" cy="3798689"/>
          </a:xfrm>
          <a:prstGeom prst="rect">
            <a:avLst/>
          </a:prstGeom>
          <a:noFill/>
          <a:ln w="12700" cap="flat">
            <a:noFill/>
            <a:miter lim="800000"/>
            <a:headEnd/>
            <a:tailEnd/>
          </a:ln>
        </p:spPr>
      </p:pic>
    </p:spTree>
    <p:extLst>
      <p:ext uri="{BB962C8B-B14F-4D97-AF65-F5344CB8AC3E}">
        <p14:creationId xmlns:p14="http://schemas.microsoft.com/office/powerpoint/2010/main" val="3766727718"/>
      </p:ext>
    </p:ext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ithub-forked.png"/>
          <p:cNvPicPr>
            <a:picLocks noChangeAspect="1"/>
          </p:cNvPicPr>
          <p:nvPr/>
        </p:nvPicPr>
        <p:blipFill>
          <a:blip r:embed="rId2"/>
          <a:stretch>
            <a:fillRect/>
          </a:stretch>
        </p:blipFill>
        <p:spPr>
          <a:xfrm>
            <a:off x="884237" y="1943867"/>
            <a:ext cx="7345363" cy="4761733"/>
          </a:xfrm>
          <a:prstGeom prst="rect">
            <a:avLst/>
          </a:prstGeom>
        </p:spPr>
      </p:pic>
      <p:sp>
        <p:nvSpPr>
          <p:cNvPr id="18433" name="Rectangle 1"/>
          <p:cNvSpPr>
            <a:spLocks/>
          </p:cNvSpPr>
          <p:nvPr/>
        </p:nvSpPr>
        <p:spPr bwMode="auto">
          <a:xfrm>
            <a:off x="884237" y="13648"/>
            <a:ext cx="7358063" cy="685800"/>
          </a:xfrm>
          <a:prstGeom prst="rect">
            <a:avLst/>
          </a:prstGeom>
          <a:noFill/>
          <a:ln w="12700" cap="flat">
            <a:noFill/>
            <a:miter lim="800000"/>
            <a:headEnd type="none" w="med" len="med"/>
            <a:tailEnd type="none" w="med" len="med"/>
          </a:ln>
        </p:spPr>
        <p:txBody>
          <a:bodyPr lIns="0" tIns="0" rIns="0" bIns="0" anchor="b">
            <a:prstTxWarp prst="textNoShape">
              <a:avLst/>
            </a:prstTxWarp>
          </a:bodyPr>
          <a:lstStyle/>
          <a:p>
            <a:r>
              <a:rPr lang="en-US" sz="5900" dirty="0">
                <a:ea typeface="Gill Sans" pitchFamily="-110" charset="0"/>
                <a:cs typeface="Gill Sans" pitchFamily="-110" charset="0"/>
              </a:rPr>
              <a:t>Why</a:t>
            </a:r>
          </a:p>
        </p:txBody>
      </p:sp>
      <p:sp>
        <p:nvSpPr>
          <p:cNvPr id="18434" name="Rectangle 2"/>
          <p:cNvSpPr>
            <a:spLocks/>
          </p:cNvSpPr>
          <p:nvPr/>
        </p:nvSpPr>
        <p:spPr bwMode="auto">
          <a:xfrm>
            <a:off x="884237" y="1062696"/>
            <a:ext cx="3375422" cy="517922"/>
          </a:xfrm>
          <a:prstGeom prst="rect">
            <a:avLst/>
          </a:prstGeom>
          <a:noFill/>
          <a:ln w="12700" cap="flat">
            <a:noFill/>
            <a:miter lim="800000"/>
            <a:headEnd type="none" w="med" len="med"/>
            <a:tailEnd type="none" w="med" len="med"/>
          </a:ln>
        </p:spPr>
        <p:txBody>
          <a:bodyPr lIns="0" tIns="0" rIns="0" bIns="0">
            <a:prstTxWarp prst="textNoShape">
              <a:avLst/>
            </a:prstTxWarp>
          </a:bodyPr>
          <a:lstStyle/>
          <a:p>
            <a:pPr algn="l"/>
            <a:r>
              <a:rPr lang="en-US" sz="2500" dirty="0">
                <a:ea typeface="Gill Sans" pitchFamily="-110" charset="0"/>
                <a:cs typeface="Gill Sans" pitchFamily="-110" charset="0"/>
              </a:rPr>
              <a:t>Reason #2: Popularity</a:t>
            </a:r>
          </a:p>
        </p:txBody>
      </p:sp>
    </p:spTree>
    <p:extLst>
      <p:ext uri="{BB962C8B-B14F-4D97-AF65-F5344CB8AC3E}">
        <p14:creationId xmlns:p14="http://schemas.microsoft.com/office/powerpoint/2010/main" val="309536487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7545" y="3200400"/>
            <a:ext cx="2293258" cy="229325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3200400"/>
            <a:ext cx="2286001" cy="228600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207658"/>
            <a:ext cx="2286000" cy="22860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7" name="TextBox 6"/>
          <p:cNvSpPr txBox="1"/>
          <p:nvPr/>
        </p:nvSpPr>
        <p:spPr>
          <a:xfrm>
            <a:off x="914400" y="2133600"/>
            <a:ext cx="7315200" cy="923330"/>
          </a:xfrm>
          <a:prstGeom prst="rect">
            <a:avLst/>
          </a:prstGeom>
          <a:noFill/>
        </p:spPr>
        <p:txBody>
          <a:bodyPr wrap="square" rtlCol="0">
            <a:spAutoFit/>
          </a:bodyPr>
          <a:lstStyle/>
          <a:p>
            <a:pPr algn="ctr"/>
            <a:r>
              <a:rPr lang="en-US" sz="5400" dirty="0" smtClean="0"/>
              <a:t>Also MSIE and Opera</a:t>
            </a:r>
            <a:endParaRPr lang="en-US" sz="5400" dirty="0"/>
          </a:p>
        </p:txBody>
      </p:sp>
      <p:sp>
        <p:nvSpPr>
          <p:cNvPr id="10" name="Rectangle 1"/>
          <p:cNvSpPr>
            <a:spLocks/>
          </p:cNvSpPr>
          <p:nvPr/>
        </p:nvSpPr>
        <p:spPr bwMode="auto">
          <a:xfrm>
            <a:off x="862438" y="-10556"/>
            <a:ext cx="7358063" cy="696356"/>
          </a:xfrm>
          <a:prstGeom prst="rect">
            <a:avLst/>
          </a:prstGeom>
          <a:noFill/>
          <a:ln w="12700" cap="flat">
            <a:noFill/>
            <a:miter lim="800000"/>
            <a:headEnd type="none" w="med" len="med"/>
            <a:tailEnd type="none" w="med" len="med"/>
          </a:ln>
        </p:spPr>
        <p:txBody>
          <a:bodyPr lIns="0" tIns="0" rIns="0" bIns="0" anchor="b">
            <a:prstTxWarp prst="textNoShape">
              <a:avLst/>
            </a:prstTxWarp>
          </a:bodyPr>
          <a:lstStyle/>
          <a:p>
            <a:r>
              <a:rPr lang="en-US" sz="5900" dirty="0">
                <a:ea typeface="Gill Sans" pitchFamily="-110" charset="0"/>
                <a:cs typeface="Gill Sans" pitchFamily="-110" charset="0"/>
              </a:rPr>
              <a:t>Why</a:t>
            </a:r>
          </a:p>
        </p:txBody>
      </p:sp>
      <p:sp>
        <p:nvSpPr>
          <p:cNvPr id="11" name="Rectangle 2"/>
          <p:cNvSpPr>
            <a:spLocks/>
          </p:cNvSpPr>
          <p:nvPr/>
        </p:nvSpPr>
        <p:spPr bwMode="auto">
          <a:xfrm>
            <a:off x="685800" y="990600"/>
            <a:ext cx="5715000" cy="517922"/>
          </a:xfrm>
          <a:prstGeom prst="rect">
            <a:avLst/>
          </a:prstGeom>
          <a:noFill/>
          <a:ln w="12700" cap="flat">
            <a:noFill/>
            <a:miter lim="800000"/>
            <a:headEnd type="none" w="med" len="med"/>
            <a:tailEnd type="none" w="med" len="med"/>
          </a:ln>
        </p:spPr>
        <p:txBody>
          <a:bodyPr lIns="0" tIns="0" rIns="0" bIns="0">
            <a:prstTxWarp prst="textNoShape">
              <a:avLst/>
            </a:prstTxWarp>
          </a:bodyPr>
          <a:lstStyle/>
          <a:p>
            <a:pPr algn="l"/>
            <a:r>
              <a:rPr lang="en-US" sz="2500" dirty="0">
                <a:ea typeface="Gill Sans" pitchFamily="-110" charset="0"/>
                <a:cs typeface="Gill Sans" pitchFamily="-110" charset="0"/>
              </a:rPr>
              <a:t>Reason </a:t>
            </a:r>
            <a:r>
              <a:rPr lang="en-US" sz="2500" dirty="0" smtClean="0">
                <a:ea typeface="Gill Sans" pitchFamily="-110" charset="0"/>
                <a:cs typeface="Gill Sans" pitchFamily="-110" charset="0"/>
              </a:rPr>
              <a:t>#3: Browser Support</a:t>
            </a:r>
            <a:endParaRPr lang="en-US" sz="2500" dirty="0">
              <a:ea typeface="Gill Sans" pitchFamily="-110" charset="0"/>
              <a:cs typeface="Gill Sans" pitchFamily="-110" charset="0"/>
            </a:endParaRPr>
          </a:p>
        </p:txBody>
      </p:sp>
    </p:spTree>
    <p:extLst>
      <p:ext uri="{BB962C8B-B14F-4D97-AF65-F5344CB8AC3E}">
        <p14:creationId xmlns:p14="http://schemas.microsoft.com/office/powerpoint/2010/main" val="4219158586"/>
      </p:ext>
    </p:extLst>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514600"/>
            <a:ext cx="7560100" cy="2563019"/>
          </a:xfrm>
        </p:spPr>
      </p:pic>
      <p:sp>
        <p:nvSpPr>
          <p:cNvPr id="7" name="Rectangle 1"/>
          <p:cNvSpPr>
            <a:spLocks/>
          </p:cNvSpPr>
          <p:nvPr/>
        </p:nvSpPr>
        <p:spPr bwMode="auto">
          <a:xfrm>
            <a:off x="381000" y="228600"/>
            <a:ext cx="7358063" cy="982266"/>
          </a:xfrm>
          <a:prstGeom prst="rect">
            <a:avLst/>
          </a:prstGeom>
          <a:noFill/>
          <a:ln w="12700" cap="flat">
            <a:noFill/>
            <a:miter lim="800000"/>
            <a:headEnd type="none" w="med" len="med"/>
            <a:tailEnd type="none" w="med" len="med"/>
          </a:ln>
        </p:spPr>
        <p:txBody>
          <a:bodyPr lIns="0" tIns="0" rIns="0" bIns="0" anchor="b">
            <a:prstTxWarp prst="textNoShape">
              <a:avLst/>
            </a:prstTxWarp>
          </a:bodyPr>
          <a:lstStyle/>
          <a:p>
            <a:r>
              <a:rPr lang="en-US" sz="5900" dirty="0">
                <a:ea typeface="Gill Sans" pitchFamily="-110" charset="0"/>
                <a:cs typeface="Gill Sans" pitchFamily="-110" charset="0"/>
              </a:rPr>
              <a:t>Why</a:t>
            </a:r>
          </a:p>
        </p:txBody>
      </p:sp>
      <p:sp>
        <p:nvSpPr>
          <p:cNvPr id="8" name="Rectangle 2"/>
          <p:cNvSpPr>
            <a:spLocks/>
          </p:cNvSpPr>
          <p:nvPr/>
        </p:nvSpPr>
        <p:spPr bwMode="auto">
          <a:xfrm>
            <a:off x="457200" y="1295400"/>
            <a:ext cx="5715000" cy="517922"/>
          </a:xfrm>
          <a:prstGeom prst="rect">
            <a:avLst/>
          </a:prstGeom>
          <a:noFill/>
          <a:ln w="12700" cap="flat">
            <a:noFill/>
            <a:miter lim="800000"/>
            <a:headEnd type="none" w="med" len="med"/>
            <a:tailEnd type="none" w="med" len="med"/>
          </a:ln>
        </p:spPr>
        <p:txBody>
          <a:bodyPr lIns="0" tIns="0" rIns="0" bIns="0">
            <a:prstTxWarp prst="textNoShape">
              <a:avLst/>
            </a:prstTxWarp>
          </a:bodyPr>
          <a:lstStyle/>
          <a:p>
            <a:pPr algn="l"/>
            <a:r>
              <a:rPr lang="en-US" sz="2500" dirty="0">
                <a:ea typeface="Gill Sans" pitchFamily="-110" charset="0"/>
                <a:cs typeface="Gill Sans" pitchFamily="-110" charset="0"/>
              </a:rPr>
              <a:t>Reason </a:t>
            </a:r>
            <a:r>
              <a:rPr lang="en-US" sz="2500" dirty="0" smtClean="0">
                <a:ea typeface="Gill Sans" pitchFamily="-110" charset="0"/>
                <a:cs typeface="Gill Sans" pitchFamily="-110" charset="0"/>
              </a:rPr>
              <a:t>#4: Glyph Icon Set</a:t>
            </a:r>
            <a:endParaRPr lang="en-US" sz="2500" dirty="0">
              <a:ea typeface="Gill Sans" pitchFamily="-110" charset="0"/>
              <a:cs typeface="Gill Sans" pitchFamily="-110" charset="0"/>
            </a:endParaRPr>
          </a:p>
        </p:txBody>
      </p:sp>
    </p:spTree>
    <p:extLst>
      <p:ext uri="{BB962C8B-B14F-4D97-AF65-F5344CB8AC3E}">
        <p14:creationId xmlns:p14="http://schemas.microsoft.com/office/powerpoint/2010/main" val="3003616690"/>
      </p:ext>
    </p:extLst>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idx="1"/>
          </p:nvPr>
        </p:nvSpPr>
        <p:spPr>
          <a:xfrm>
            <a:off x="457200" y="4724400"/>
            <a:ext cx="8229600" cy="1432560"/>
          </a:xfrm>
        </p:spPr>
        <p:txBody>
          <a:bodyPr>
            <a:normAutofit/>
          </a:bodyPr>
          <a:lstStyle/>
          <a:p>
            <a:r>
              <a:rPr lang="en-US" dirty="0"/>
              <a:t>960 Grid </a:t>
            </a:r>
            <a:r>
              <a:rPr lang="en-US" dirty="0" smtClean="0"/>
              <a:t>System </a:t>
            </a:r>
            <a:r>
              <a:rPr lang="en-US" dirty="0" smtClean="0">
                <a:hlinkClick r:id="rId3"/>
              </a:rPr>
              <a:t>http</a:t>
            </a:r>
            <a:r>
              <a:rPr lang="en-US" dirty="0">
                <a:hlinkClick r:id="rId3"/>
              </a:rPr>
              <a:t>://960.gs</a:t>
            </a:r>
            <a:r>
              <a:rPr lang="en-US" dirty="0" smtClean="0">
                <a:hlinkClick r:id="rId3"/>
              </a:rPr>
              <a:t>/</a:t>
            </a:r>
            <a:endParaRPr lang="en-US" dirty="0" smtClean="0"/>
          </a:p>
          <a:p>
            <a:r>
              <a:rPr lang="en-US" dirty="0" smtClean="0"/>
              <a:t>Blue Print CSS </a:t>
            </a:r>
            <a:r>
              <a:rPr lang="en-US" dirty="0" smtClean="0">
                <a:hlinkClick r:id="rId4"/>
              </a:rPr>
              <a:t>http</a:t>
            </a:r>
            <a:r>
              <a:rPr lang="en-US" dirty="0">
                <a:hlinkClick r:id="rId4"/>
              </a:rPr>
              <a:t>://www.blueprintcss.org</a:t>
            </a:r>
            <a:r>
              <a:rPr lang="en-US" dirty="0" smtClean="0">
                <a:hlinkClick r:id="rId4"/>
              </a:rPr>
              <a:t>/</a:t>
            </a:r>
            <a:r>
              <a:rPr lang="en-US" dirty="0" smtClean="0"/>
              <a:t> </a:t>
            </a:r>
          </a:p>
          <a:p>
            <a:r>
              <a:rPr lang="en-US" dirty="0" smtClean="0"/>
              <a:t>Golden Grid System </a:t>
            </a:r>
            <a:r>
              <a:rPr lang="en-US" dirty="0" smtClean="0">
                <a:hlinkClick r:id="rId5"/>
              </a:rPr>
              <a:t>http</a:t>
            </a:r>
            <a:r>
              <a:rPr lang="en-US" dirty="0">
                <a:hlinkClick r:id="rId5"/>
              </a:rPr>
              <a:t>://goldengridsystem.com/</a:t>
            </a:r>
            <a:endParaRPr lang="en-US" dirty="0"/>
          </a:p>
          <a:p>
            <a:pPr marL="0" indent="0">
              <a:buNone/>
            </a:pPr>
            <a:endParaRPr lang="en-US" dirty="0"/>
          </a:p>
        </p:txBody>
      </p:sp>
      <p:pic>
        <p:nvPicPr>
          <p:cNvPr id="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1628775"/>
            <a:ext cx="8428037"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1"/>
          <p:cNvSpPr>
            <a:spLocks/>
          </p:cNvSpPr>
          <p:nvPr/>
        </p:nvSpPr>
        <p:spPr bwMode="auto">
          <a:xfrm>
            <a:off x="381000" y="228600"/>
            <a:ext cx="7358063" cy="982266"/>
          </a:xfrm>
          <a:prstGeom prst="rect">
            <a:avLst/>
          </a:prstGeom>
          <a:noFill/>
          <a:ln w="12700" cap="flat">
            <a:noFill/>
            <a:miter lim="800000"/>
            <a:headEnd type="none" w="med" len="med"/>
            <a:tailEnd type="none" w="med" len="med"/>
          </a:ln>
        </p:spPr>
        <p:txBody>
          <a:bodyPr lIns="0" tIns="0" rIns="0" bIns="0" anchor="b">
            <a:prstTxWarp prst="textNoShape">
              <a:avLst/>
            </a:prstTxWarp>
          </a:bodyPr>
          <a:lstStyle/>
          <a:p>
            <a:r>
              <a:rPr lang="en-US" sz="5900" dirty="0">
                <a:ea typeface="Gill Sans" pitchFamily="-110" charset="0"/>
                <a:cs typeface="Gill Sans" pitchFamily="-110" charset="0"/>
              </a:rPr>
              <a:t>Why</a:t>
            </a:r>
          </a:p>
        </p:txBody>
      </p:sp>
      <p:sp>
        <p:nvSpPr>
          <p:cNvPr id="7" name="Rectangle 2"/>
          <p:cNvSpPr>
            <a:spLocks/>
          </p:cNvSpPr>
          <p:nvPr/>
        </p:nvSpPr>
        <p:spPr bwMode="auto">
          <a:xfrm>
            <a:off x="457200" y="1295400"/>
            <a:ext cx="5715000" cy="517922"/>
          </a:xfrm>
          <a:prstGeom prst="rect">
            <a:avLst/>
          </a:prstGeom>
          <a:noFill/>
          <a:ln w="12700" cap="flat">
            <a:noFill/>
            <a:miter lim="800000"/>
            <a:headEnd type="none" w="med" len="med"/>
            <a:tailEnd type="none" w="med" len="med"/>
          </a:ln>
        </p:spPr>
        <p:txBody>
          <a:bodyPr lIns="0" tIns="0" rIns="0" bIns="0">
            <a:prstTxWarp prst="textNoShape">
              <a:avLst/>
            </a:prstTxWarp>
          </a:bodyPr>
          <a:lstStyle/>
          <a:p>
            <a:pPr algn="l"/>
            <a:r>
              <a:rPr lang="en-US" sz="2500" dirty="0">
                <a:ea typeface="Gill Sans" pitchFamily="-110" charset="0"/>
                <a:cs typeface="Gill Sans" pitchFamily="-110" charset="0"/>
              </a:rPr>
              <a:t>Reason </a:t>
            </a:r>
            <a:r>
              <a:rPr lang="en-US" sz="2500" dirty="0" smtClean="0">
                <a:ea typeface="Gill Sans" pitchFamily="-110" charset="0"/>
                <a:cs typeface="Gill Sans" pitchFamily="-110" charset="0"/>
              </a:rPr>
              <a:t>#5: Grid System</a:t>
            </a:r>
            <a:endParaRPr lang="en-US" sz="2500" dirty="0">
              <a:ea typeface="Gill Sans" pitchFamily="-110" charset="0"/>
              <a:cs typeface="Gill Sans" pitchFamily="-110" charset="0"/>
            </a:endParaRPr>
          </a:p>
        </p:txBody>
      </p:sp>
    </p:spTree>
    <p:extLst>
      <p:ext uri="{BB962C8B-B14F-4D97-AF65-F5344CB8AC3E}">
        <p14:creationId xmlns:p14="http://schemas.microsoft.com/office/powerpoint/2010/main" val="980662446"/>
      </p:ext>
    </p:extLst>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33400"/>
          </a:xfrm>
        </p:spPr>
        <p:txBody>
          <a:bodyPr/>
          <a:lstStyle/>
          <a:p>
            <a:pPr>
              <a:buSzPct val="76000"/>
              <a:buFont typeface="Wingdings" charset="2"/>
              <a:buChar char="Ø"/>
            </a:pPr>
            <a:r>
              <a:rPr lang="en-US" dirty="0" smtClean="0"/>
              <a:t>Buttons:</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600200"/>
            <a:ext cx="58674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a:xfrm>
            <a:off x="457200" y="2133600"/>
            <a:ext cx="2057400" cy="5334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Wingdings" charset="2"/>
              <a:buChar char="Ø"/>
            </a:pPr>
            <a:r>
              <a:rPr lang="en-US" dirty="0" smtClean="0"/>
              <a:t>Tabs:</a:t>
            </a:r>
            <a:endParaRPr lang="en-US" dirty="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1" y="2133600"/>
            <a:ext cx="64770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2819400"/>
            <a:ext cx="5943601"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2"/>
          <p:cNvSpPr txBox="1">
            <a:spLocks/>
          </p:cNvSpPr>
          <p:nvPr/>
        </p:nvSpPr>
        <p:spPr>
          <a:xfrm>
            <a:off x="457200" y="2819400"/>
            <a:ext cx="8229600" cy="5334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Wingdings" charset="2"/>
              <a:buChar char="Ø"/>
            </a:pPr>
            <a:r>
              <a:rPr lang="en-US" dirty="0" smtClean="0"/>
              <a:t>Breadcrumb:</a:t>
            </a:r>
            <a:endParaRPr lang="en-US" dirty="0"/>
          </a:p>
        </p:txBody>
      </p:sp>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3533775"/>
            <a:ext cx="23431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2"/>
          <p:cNvSpPr txBox="1">
            <a:spLocks/>
          </p:cNvSpPr>
          <p:nvPr/>
        </p:nvSpPr>
        <p:spPr>
          <a:xfrm>
            <a:off x="457200" y="3429000"/>
            <a:ext cx="6629400" cy="5334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Wingdings" charset="2"/>
              <a:buChar char="Ø"/>
            </a:pPr>
            <a:r>
              <a:rPr lang="en-US" dirty="0" smtClean="0"/>
              <a:t>Pagination:</a:t>
            </a:r>
            <a:endParaRPr lang="en-US" dirty="0"/>
          </a:p>
        </p:txBody>
      </p:sp>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0737" y="4391025"/>
            <a:ext cx="7999413"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Content Placeholder 2"/>
          <p:cNvSpPr txBox="1">
            <a:spLocks/>
          </p:cNvSpPr>
          <p:nvPr/>
        </p:nvSpPr>
        <p:spPr>
          <a:xfrm>
            <a:off x="457200" y="3962400"/>
            <a:ext cx="8229600" cy="5334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Wingdings" charset="2"/>
              <a:buChar char="Ø"/>
            </a:pPr>
            <a:r>
              <a:rPr lang="en-US" dirty="0" smtClean="0"/>
              <a:t>Alerts:</a:t>
            </a:r>
            <a:endParaRPr lang="en-US" dirty="0"/>
          </a:p>
        </p:txBody>
      </p:sp>
      <p:sp>
        <p:nvSpPr>
          <p:cNvPr id="14" name="Content Placeholder 2"/>
          <p:cNvSpPr txBox="1">
            <a:spLocks/>
          </p:cNvSpPr>
          <p:nvPr/>
        </p:nvSpPr>
        <p:spPr>
          <a:xfrm>
            <a:off x="457200" y="4800600"/>
            <a:ext cx="8229600" cy="5334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Wingdings" charset="2"/>
              <a:buChar char="Ø"/>
            </a:pPr>
            <a:r>
              <a:rPr lang="en-US" dirty="0" smtClean="0"/>
              <a:t>Progress bar:</a:t>
            </a:r>
            <a:endParaRPr lang="en-US" dirty="0"/>
          </a:p>
        </p:txBody>
      </p:sp>
      <p:pic>
        <p:nvPicPr>
          <p:cNvPr id="205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9787" y="5334000"/>
            <a:ext cx="79994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
          <p:cNvSpPr>
            <a:spLocks/>
          </p:cNvSpPr>
          <p:nvPr/>
        </p:nvSpPr>
        <p:spPr bwMode="auto">
          <a:xfrm>
            <a:off x="609600" y="-220266"/>
            <a:ext cx="7358063" cy="982266"/>
          </a:xfrm>
          <a:prstGeom prst="rect">
            <a:avLst/>
          </a:prstGeom>
          <a:noFill/>
          <a:ln w="12700" cap="flat">
            <a:noFill/>
            <a:miter lim="800000"/>
            <a:headEnd type="none" w="med" len="med"/>
            <a:tailEnd type="none" w="med" len="med"/>
          </a:ln>
        </p:spPr>
        <p:txBody>
          <a:bodyPr lIns="0" tIns="0" rIns="0" bIns="0" anchor="b">
            <a:prstTxWarp prst="textNoShape">
              <a:avLst/>
            </a:prstTxWarp>
          </a:bodyPr>
          <a:lstStyle/>
          <a:p>
            <a:r>
              <a:rPr lang="en-US" sz="5900" dirty="0">
                <a:ea typeface="Gill Sans" pitchFamily="-110" charset="0"/>
                <a:cs typeface="Gill Sans" pitchFamily="-110" charset="0"/>
              </a:rPr>
              <a:t>Why</a:t>
            </a:r>
          </a:p>
        </p:txBody>
      </p:sp>
      <p:sp>
        <p:nvSpPr>
          <p:cNvPr id="17" name="Rectangle 2"/>
          <p:cNvSpPr>
            <a:spLocks/>
          </p:cNvSpPr>
          <p:nvPr/>
        </p:nvSpPr>
        <p:spPr bwMode="auto">
          <a:xfrm>
            <a:off x="609600" y="1028700"/>
            <a:ext cx="5715000" cy="517922"/>
          </a:xfrm>
          <a:prstGeom prst="rect">
            <a:avLst/>
          </a:prstGeom>
          <a:noFill/>
          <a:ln w="12700" cap="flat">
            <a:noFill/>
            <a:miter lim="800000"/>
            <a:headEnd type="none" w="med" len="med"/>
            <a:tailEnd type="none" w="med" len="med"/>
          </a:ln>
        </p:spPr>
        <p:txBody>
          <a:bodyPr lIns="0" tIns="0" rIns="0" bIns="0">
            <a:prstTxWarp prst="textNoShape">
              <a:avLst/>
            </a:prstTxWarp>
          </a:bodyPr>
          <a:lstStyle/>
          <a:p>
            <a:pPr algn="l"/>
            <a:r>
              <a:rPr lang="en-US" sz="2500" dirty="0">
                <a:ea typeface="Gill Sans" pitchFamily="-110" charset="0"/>
                <a:cs typeface="Gill Sans" pitchFamily="-110" charset="0"/>
              </a:rPr>
              <a:t>Reason </a:t>
            </a:r>
            <a:r>
              <a:rPr lang="en-US" sz="2500" dirty="0" smtClean="0">
                <a:ea typeface="Gill Sans" pitchFamily="-110" charset="0"/>
                <a:cs typeface="Gill Sans" pitchFamily="-110" charset="0"/>
              </a:rPr>
              <a:t>#6: Components</a:t>
            </a:r>
            <a:endParaRPr lang="en-US" sz="2500" dirty="0">
              <a:ea typeface="Gill Sans" pitchFamily="-110" charset="0"/>
              <a:cs typeface="Gill Sans" pitchFamily="-110" charset="0"/>
            </a:endParaRPr>
          </a:p>
        </p:txBody>
      </p:sp>
    </p:spTree>
    <p:extLst>
      <p:ext uri="{BB962C8B-B14F-4D97-AF65-F5344CB8AC3E}">
        <p14:creationId xmlns:p14="http://schemas.microsoft.com/office/powerpoint/2010/main" val="531733220"/>
      </p:ext>
    </p:extLst>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p:cNvSpPr>
          <p:nvPr/>
        </p:nvSpPr>
        <p:spPr bwMode="auto">
          <a:xfrm>
            <a:off x="533443" y="-108906"/>
            <a:ext cx="7358063" cy="982266"/>
          </a:xfrm>
          <a:prstGeom prst="rect">
            <a:avLst/>
          </a:prstGeom>
          <a:noFill/>
          <a:ln w="12700" cap="flat">
            <a:noFill/>
            <a:miter lim="800000"/>
            <a:headEnd type="none" w="med" len="med"/>
            <a:tailEnd type="none" w="med" len="med"/>
          </a:ln>
        </p:spPr>
        <p:txBody>
          <a:bodyPr lIns="0" tIns="0" rIns="0" bIns="0" anchor="b">
            <a:prstTxWarp prst="textNoShape">
              <a:avLst/>
            </a:prstTxWarp>
          </a:bodyPr>
          <a:lstStyle/>
          <a:p>
            <a:r>
              <a:rPr lang="en-US" sz="5900" dirty="0">
                <a:ea typeface="Gill Sans" pitchFamily="-110" charset="0"/>
                <a:cs typeface="Gill Sans" pitchFamily="-110" charset="0"/>
              </a:rPr>
              <a:t>Why</a:t>
            </a:r>
          </a:p>
        </p:txBody>
      </p:sp>
      <p:sp>
        <p:nvSpPr>
          <p:cNvPr id="8" name="Rectangle 2"/>
          <p:cNvSpPr>
            <a:spLocks/>
          </p:cNvSpPr>
          <p:nvPr/>
        </p:nvSpPr>
        <p:spPr bwMode="auto">
          <a:xfrm>
            <a:off x="762000" y="993799"/>
            <a:ext cx="5715000" cy="517922"/>
          </a:xfrm>
          <a:prstGeom prst="rect">
            <a:avLst/>
          </a:prstGeom>
          <a:noFill/>
          <a:ln w="12700" cap="flat">
            <a:noFill/>
            <a:miter lim="800000"/>
            <a:headEnd type="none" w="med" len="med"/>
            <a:tailEnd type="none" w="med" len="med"/>
          </a:ln>
        </p:spPr>
        <p:txBody>
          <a:bodyPr lIns="0" tIns="0" rIns="0" bIns="0">
            <a:prstTxWarp prst="textNoShape">
              <a:avLst/>
            </a:prstTxWarp>
          </a:bodyPr>
          <a:lstStyle/>
          <a:p>
            <a:pPr algn="l"/>
            <a:r>
              <a:rPr lang="en-US" sz="2500" dirty="0">
                <a:ea typeface="Gill Sans" pitchFamily="-110" charset="0"/>
                <a:cs typeface="Gill Sans" pitchFamily="-110" charset="0"/>
              </a:rPr>
              <a:t>Reason </a:t>
            </a:r>
            <a:r>
              <a:rPr lang="en-US" sz="2500" dirty="0" smtClean="0">
                <a:ea typeface="Gill Sans" pitchFamily="-110" charset="0"/>
                <a:cs typeface="Gill Sans" pitchFamily="-110" charset="0"/>
              </a:rPr>
              <a:t>#7: </a:t>
            </a:r>
            <a:r>
              <a:rPr lang="en-US" sz="2500" dirty="0" err="1" smtClean="0">
                <a:ea typeface="Gill Sans" pitchFamily="-110" charset="0"/>
                <a:cs typeface="Gill Sans" pitchFamily="-110" charset="0"/>
              </a:rPr>
              <a:t>Javascript/jQuery</a:t>
            </a:r>
            <a:endParaRPr lang="en-US" sz="2500" dirty="0">
              <a:ea typeface="Gill Sans" pitchFamily="-110" charset="0"/>
              <a:cs typeface="Gill Sans" pitchFamily="-110" charset="0"/>
            </a:endParaRPr>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3672"/>
          <a:stretch/>
        </p:blipFill>
        <p:spPr bwMode="auto">
          <a:xfrm>
            <a:off x="762000" y="1752600"/>
            <a:ext cx="7118133"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913495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Function Objects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dirty="0" smtClean="0">
                <a:latin typeface="+mn-lt"/>
              </a:rPr>
              <a:t>Functions are fundamental modular unit of javascript</a:t>
            </a:r>
          </a:p>
          <a:p>
            <a:pPr marL="342900" indent="-342900" algn="just">
              <a:lnSpc>
                <a:spcPct val="90000"/>
              </a:lnSpc>
              <a:spcBef>
                <a:spcPct val="20000"/>
              </a:spcBef>
              <a:buClr>
                <a:schemeClr val="accent2"/>
              </a:buClr>
              <a:buFont typeface="Wingdings" pitchFamily="2" charset="2"/>
              <a:buChar char="§"/>
            </a:pPr>
            <a:endParaRPr lang="en-US" sz="2400" i="1"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400" dirty="0" smtClean="0">
                <a:latin typeface="+mn-lt"/>
              </a:rPr>
              <a:t>They are used for code reuse, information hiding and composition</a:t>
            </a:r>
          </a:p>
          <a:p>
            <a:pPr marL="342900" indent="-342900" algn="just">
              <a:lnSpc>
                <a:spcPct val="90000"/>
              </a:lnSpc>
              <a:spcBef>
                <a:spcPct val="20000"/>
              </a:spcBef>
              <a:buClr>
                <a:schemeClr val="accent2"/>
              </a:buClr>
              <a:buFont typeface="Wingdings" pitchFamily="2" charset="2"/>
              <a:buChar char="§"/>
            </a:pPr>
            <a:endParaRPr lang="en-US" sz="240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400" dirty="0" smtClean="0">
                <a:latin typeface="+mn-lt"/>
              </a:rPr>
              <a:t>Functions in javascript are </a:t>
            </a:r>
            <a:r>
              <a:rPr lang="en-US" sz="2400" dirty="0" smtClean="0">
                <a:solidFill>
                  <a:srgbClr val="C00000"/>
                </a:solidFill>
                <a:latin typeface="+mn-lt"/>
              </a:rPr>
              <a:t>objects</a:t>
            </a:r>
            <a:endParaRPr lang="en-US" sz="2400" i="1" dirty="0" smtClean="0">
              <a:solidFill>
                <a:srgbClr val="C00000"/>
              </a:solidFill>
              <a:latin typeface="+mn-lt"/>
            </a:endParaRP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t>Every function object is created with a prototype property. Its value is an object with a constructor property whose value is the function</a:t>
            </a:r>
            <a:endParaRPr lang="en-US" sz="2400" i="1" kern="0" dirty="0" smtClean="0"/>
          </a:p>
          <a:p>
            <a:pPr marL="342900" indent="-342900" algn="just">
              <a:lnSpc>
                <a:spcPct val="90000"/>
              </a:lnSpc>
              <a:spcBef>
                <a:spcPct val="20000"/>
              </a:spcBef>
              <a:buClr>
                <a:schemeClr val="accent2"/>
              </a:buClr>
              <a:buFont typeface="Wingdings" pitchFamily="2" charset="2"/>
              <a:buChar char="§"/>
            </a:pPr>
            <a:endParaRPr lang="en-US" sz="2400" kern="0" baseline="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noProof="0" dirty="0" smtClean="0">
                <a:ln>
                  <a:noFill/>
                </a:ln>
                <a:solidFill>
                  <a:schemeClr val="tx1"/>
                </a:solidFill>
                <a:effectLst/>
                <a:uLnTx/>
                <a:uFillTx/>
                <a:latin typeface="+mn-lt"/>
                <a:ea typeface="+mn-ea"/>
                <a:cs typeface="+mn-cs"/>
              </a:rPr>
              <a:t>Every function is created with two additional hidden properties, the context of the function and the code that implements the function’s behavior</a:t>
            </a:r>
          </a:p>
          <a:p>
            <a:pPr marL="342900" indent="-342900" algn="just">
              <a:lnSpc>
                <a:spcPct val="90000"/>
              </a:lnSpc>
              <a:spcBef>
                <a:spcPct val="20000"/>
              </a:spcBef>
              <a:buClr>
                <a:schemeClr val="accent2"/>
              </a:buClr>
              <a:buFont typeface="Wingdings" pitchFamily="2" charset="2"/>
              <a:buChar char="§"/>
            </a:pPr>
            <a:endParaRPr lang="en-US" sz="2400" kern="0" baseline="0" dirty="0" smtClean="0">
              <a:latin typeface="+mn-lt"/>
              <a:cs typeface="+mn-cs"/>
            </a:endParaRP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9650" b="1"/>
          <a:stretch/>
        </p:blipFill>
        <p:spPr bwMode="auto">
          <a:xfrm>
            <a:off x="597139" y="3955034"/>
            <a:ext cx="7239000" cy="3585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1"/>
          <p:cNvSpPr>
            <a:spLocks/>
          </p:cNvSpPr>
          <p:nvPr/>
        </p:nvSpPr>
        <p:spPr bwMode="auto">
          <a:xfrm>
            <a:off x="381000" y="-76200"/>
            <a:ext cx="7358063" cy="685800"/>
          </a:xfrm>
          <a:prstGeom prst="rect">
            <a:avLst/>
          </a:prstGeom>
          <a:noFill/>
          <a:ln w="12700" cap="flat">
            <a:noFill/>
            <a:miter lim="800000"/>
            <a:headEnd type="none" w="med" len="med"/>
            <a:tailEnd type="none" w="med" len="med"/>
          </a:ln>
        </p:spPr>
        <p:txBody>
          <a:bodyPr lIns="0" tIns="0" rIns="0" bIns="0" anchor="b">
            <a:prstTxWarp prst="textNoShape">
              <a:avLst/>
            </a:prstTxWarp>
          </a:bodyPr>
          <a:lstStyle/>
          <a:p>
            <a:r>
              <a:rPr lang="en-US" sz="4400" dirty="0">
                <a:ea typeface="Gill Sans" pitchFamily="-110" charset="0"/>
                <a:cs typeface="Gill Sans" pitchFamily="-110" charset="0"/>
              </a:rPr>
              <a:t>Why</a:t>
            </a:r>
          </a:p>
        </p:txBody>
      </p:sp>
      <p:sp>
        <p:nvSpPr>
          <p:cNvPr id="7" name="Rectangle 2"/>
          <p:cNvSpPr>
            <a:spLocks/>
          </p:cNvSpPr>
          <p:nvPr/>
        </p:nvSpPr>
        <p:spPr bwMode="auto">
          <a:xfrm>
            <a:off x="503846" y="825876"/>
            <a:ext cx="5715000" cy="517922"/>
          </a:xfrm>
          <a:prstGeom prst="rect">
            <a:avLst/>
          </a:prstGeom>
          <a:noFill/>
          <a:ln w="12700" cap="flat">
            <a:noFill/>
            <a:miter lim="800000"/>
            <a:headEnd type="none" w="med" len="med"/>
            <a:tailEnd type="none" w="med" len="med"/>
          </a:ln>
        </p:spPr>
        <p:txBody>
          <a:bodyPr lIns="0" tIns="0" rIns="0" bIns="0">
            <a:prstTxWarp prst="textNoShape">
              <a:avLst/>
            </a:prstTxWarp>
          </a:bodyPr>
          <a:lstStyle/>
          <a:p>
            <a:pPr algn="l"/>
            <a:r>
              <a:rPr lang="en-US" sz="2500" dirty="0">
                <a:ea typeface="Gill Sans" pitchFamily="-110" charset="0"/>
                <a:cs typeface="Gill Sans" pitchFamily="-110" charset="0"/>
              </a:rPr>
              <a:t>Reason </a:t>
            </a:r>
            <a:r>
              <a:rPr lang="en-US" sz="2500" dirty="0" smtClean="0">
                <a:ea typeface="Gill Sans" pitchFamily="-110" charset="0"/>
                <a:cs typeface="Gill Sans" pitchFamily="-110" charset="0"/>
              </a:rPr>
              <a:t>#8: Customization</a:t>
            </a:r>
            <a:endParaRPr lang="en-US" sz="2500" dirty="0">
              <a:ea typeface="Gill Sans" pitchFamily="-110" charset="0"/>
              <a:cs typeface="Gill Sans" pitchFamily="-110" charset="0"/>
            </a:endParaRPr>
          </a:p>
        </p:txBody>
      </p:sp>
      <p:pic>
        <p:nvPicPr>
          <p:cNvPr id="9"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33672"/>
          <a:stretch/>
        </p:blipFill>
        <p:spPr bwMode="auto">
          <a:xfrm>
            <a:off x="597139" y="1307084"/>
            <a:ext cx="5621707"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655233"/>
      </p:ext>
    </p:extLst>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p:cNvSpPr>
          <p:nvPr/>
        </p:nvSpPr>
        <p:spPr bwMode="auto">
          <a:xfrm>
            <a:off x="685800" y="-228600"/>
            <a:ext cx="7358063" cy="982266"/>
          </a:xfrm>
          <a:prstGeom prst="rect">
            <a:avLst/>
          </a:prstGeom>
          <a:noFill/>
          <a:ln w="12700" cap="flat">
            <a:noFill/>
            <a:miter lim="800000"/>
            <a:headEnd type="none" w="med" len="med"/>
            <a:tailEnd type="none" w="med" len="med"/>
          </a:ln>
        </p:spPr>
        <p:txBody>
          <a:bodyPr lIns="0" tIns="0" rIns="0" bIns="0" anchor="b">
            <a:prstTxWarp prst="textNoShape">
              <a:avLst/>
            </a:prstTxWarp>
          </a:bodyPr>
          <a:lstStyle/>
          <a:p>
            <a:r>
              <a:rPr lang="en-US" sz="5900" dirty="0">
                <a:ea typeface="Gill Sans" pitchFamily="-110" charset="0"/>
                <a:cs typeface="Gill Sans" pitchFamily="-110" charset="0"/>
              </a:rPr>
              <a:t>Why</a:t>
            </a:r>
          </a:p>
        </p:txBody>
      </p:sp>
      <p:sp>
        <p:nvSpPr>
          <p:cNvPr id="5" name="Rectangle 2"/>
          <p:cNvSpPr>
            <a:spLocks/>
          </p:cNvSpPr>
          <p:nvPr/>
        </p:nvSpPr>
        <p:spPr bwMode="auto">
          <a:xfrm>
            <a:off x="685800" y="826010"/>
            <a:ext cx="5715000" cy="517922"/>
          </a:xfrm>
          <a:prstGeom prst="rect">
            <a:avLst/>
          </a:prstGeom>
          <a:noFill/>
          <a:ln w="12700" cap="flat">
            <a:noFill/>
            <a:miter lim="800000"/>
            <a:headEnd type="none" w="med" len="med"/>
            <a:tailEnd type="none" w="med" len="med"/>
          </a:ln>
        </p:spPr>
        <p:txBody>
          <a:bodyPr lIns="0" tIns="0" rIns="0" bIns="0">
            <a:prstTxWarp prst="textNoShape">
              <a:avLst/>
            </a:prstTxWarp>
          </a:bodyPr>
          <a:lstStyle/>
          <a:p>
            <a:pPr algn="l"/>
            <a:r>
              <a:rPr lang="en-US" sz="2500" dirty="0">
                <a:ea typeface="Gill Sans" pitchFamily="-110" charset="0"/>
                <a:cs typeface="Gill Sans" pitchFamily="-110" charset="0"/>
              </a:rPr>
              <a:t>Reason </a:t>
            </a:r>
            <a:r>
              <a:rPr lang="en-US" sz="2500" dirty="0" smtClean="0">
                <a:ea typeface="Gill Sans" pitchFamily="-110" charset="0"/>
                <a:cs typeface="Gill Sans" pitchFamily="-110" charset="0"/>
              </a:rPr>
              <a:t>#9: Live Mock-Ups</a:t>
            </a:r>
            <a:endParaRPr lang="en-US" sz="2500" dirty="0">
              <a:ea typeface="Gill Sans" pitchFamily="-110" charset="0"/>
              <a:cs typeface="Gill Sans" pitchFamily="-110" charset="0"/>
            </a:endParaRPr>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1950" b="11321"/>
          <a:stretch/>
        </p:blipFill>
        <p:spPr bwMode="auto">
          <a:xfrm>
            <a:off x="1135182" y="1600200"/>
            <a:ext cx="6790662" cy="4648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6132875"/>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38350"/>
            <a:ext cx="8037513"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3423835"/>
      </p:ext>
    </p:extLst>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normAutofit/>
          </a:bodyPr>
          <a:lstStyle/>
          <a:p>
            <a:pPr marL="742950" indent="-742950">
              <a:buFont typeface="+mj-lt"/>
              <a:buAutoNum type="arabicPeriod"/>
            </a:pPr>
            <a:r>
              <a:rPr lang="en-US" sz="4000" dirty="0" smtClean="0"/>
              <a:t>Download Bootstrap and inline text editor </a:t>
            </a:r>
          </a:p>
          <a:p>
            <a:pPr marL="742950" indent="-742950">
              <a:buFont typeface="+mj-lt"/>
              <a:buAutoNum type="arabicPeriod"/>
            </a:pPr>
            <a:r>
              <a:rPr lang="en-US" sz="4000" dirty="0" smtClean="0"/>
              <a:t>Install text editor </a:t>
            </a:r>
          </a:p>
          <a:p>
            <a:pPr marL="742950" indent="-742950">
              <a:buFont typeface="+mj-lt"/>
              <a:buAutoNum type="arabicPeriod"/>
            </a:pPr>
            <a:r>
              <a:rPr lang="en-US" sz="4000" dirty="0" smtClean="0"/>
              <a:t>Extract the bootstrap files in to your project folder</a:t>
            </a:r>
          </a:p>
          <a:p>
            <a:pPr marL="742950" indent="-742950">
              <a:buFont typeface="+mj-lt"/>
              <a:buAutoNum type="arabicPeriod"/>
            </a:pPr>
            <a:r>
              <a:rPr lang="en-US" sz="4000" dirty="0" smtClean="0"/>
              <a:t>Download example html file and save it as index.html in the project folder</a:t>
            </a:r>
            <a:endParaRPr lang="en-US" sz="4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6800" y="6400800"/>
            <a:ext cx="304800" cy="304800"/>
          </a:xfrm>
          <a:prstGeom prst="rect">
            <a:avLst/>
          </a:prstGeom>
        </p:spPr>
      </p:pic>
      <p:sp>
        <p:nvSpPr>
          <p:cNvPr id="7" name="Rectangle 1"/>
          <p:cNvSpPr>
            <a:spLocks/>
          </p:cNvSpPr>
          <p:nvPr/>
        </p:nvSpPr>
        <p:spPr bwMode="auto">
          <a:xfrm>
            <a:off x="685800" y="-220266"/>
            <a:ext cx="7358063" cy="982266"/>
          </a:xfrm>
          <a:prstGeom prst="rect">
            <a:avLst/>
          </a:prstGeom>
          <a:noFill/>
          <a:ln w="12700" cap="flat">
            <a:noFill/>
            <a:miter lim="800000"/>
            <a:headEnd type="none" w="med" len="med"/>
            <a:tailEnd type="none" w="med" len="med"/>
          </a:ln>
        </p:spPr>
        <p:txBody>
          <a:bodyPr lIns="0" tIns="0" rIns="0" bIns="0" anchor="b">
            <a:prstTxWarp prst="textNoShape">
              <a:avLst/>
            </a:prstTxWarp>
          </a:bodyPr>
          <a:lstStyle/>
          <a:p>
            <a:r>
              <a:rPr lang="en-US" sz="5900" dirty="0" smtClean="0">
                <a:ea typeface="Gill Sans" pitchFamily="-110" charset="0"/>
                <a:cs typeface="Gill Sans" pitchFamily="-110" charset="0"/>
              </a:rPr>
              <a:t>How</a:t>
            </a:r>
            <a:endParaRPr lang="en-US" sz="5900" dirty="0">
              <a:ea typeface="Gill Sans" pitchFamily="-110" charset="0"/>
              <a:cs typeface="Gill Sans" pitchFamily="-110" charset="0"/>
            </a:endParaRPr>
          </a:p>
        </p:txBody>
      </p:sp>
      <p:sp>
        <p:nvSpPr>
          <p:cNvPr id="8" name="Rectangle 2"/>
          <p:cNvSpPr>
            <a:spLocks/>
          </p:cNvSpPr>
          <p:nvPr/>
        </p:nvSpPr>
        <p:spPr bwMode="auto">
          <a:xfrm>
            <a:off x="457200" y="1295400"/>
            <a:ext cx="5715000" cy="517922"/>
          </a:xfrm>
          <a:prstGeom prst="rect">
            <a:avLst/>
          </a:prstGeom>
          <a:noFill/>
          <a:ln w="12700" cap="flat">
            <a:noFill/>
            <a:miter lim="800000"/>
            <a:headEnd type="none" w="med" len="med"/>
            <a:tailEnd type="none" w="med" len="med"/>
          </a:ln>
        </p:spPr>
        <p:txBody>
          <a:bodyPr lIns="0" tIns="0" rIns="0" bIns="0">
            <a:prstTxWarp prst="textNoShape">
              <a:avLst/>
            </a:prstTxWarp>
          </a:bodyPr>
          <a:lstStyle/>
          <a:p>
            <a:pPr algn="l"/>
            <a:endParaRPr lang="en-US" sz="2500" dirty="0">
              <a:ea typeface="Gill Sans" pitchFamily="-110" charset="0"/>
              <a:cs typeface="Gill Sans" pitchFamily="-110" charset="0"/>
            </a:endParaRPr>
          </a:p>
        </p:txBody>
      </p:sp>
    </p:spTree>
    <p:extLst>
      <p:ext uri="{BB962C8B-B14F-4D97-AF65-F5344CB8AC3E}">
        <p14:creationId xmlns:p14="http://schemas.microsoft.com/office/powerpoint/2010/main" val="681495751"/>
      </p:ext>
    </p:extLst>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21" name="Rectangle 73"/>
          <p:cNvSpPr>
            <a:spLocks noGrp="1" noChangeArrowheads="1"/>
          </p:cNvSpPr>
          <p:nvPr>
            <p:ph type="ctrTitle"/>
          </p:nvPr>
        </p:nvSpPr>
        <p:spPr>
          <a:xfrm>
            <a:off x="604838" y="671513"/>
            <a:ext cx="7853362" cy="2928937"/>
          </a:xfrm>
        </p:spPr>
        <p:txBody>
          <a:bodyPr anchor="ctr"/>
          <a:lstStyle/>
          <a:p>
            <a:r>
              <a:rPr lang="en-US" altLang="en-US" sz="8000"/>
              <a:t>JSON</a:t>
            </a:r>
            <a:r>
              <a:rPr lang="en-US" altLang="en-US" sz="4400"/>
              <a:t/>
            </a:r>
            <a:br>
              <a:rPr lang="en-US" altLang="en-US" sz="4400"/>
            </a:br>
            <a:r>
              <a:rPr lang="en-US" altLang="en-US" sz="4400"/>
              <a:t>The </a:t>
            </a:r>
            <a:r>
              <a:rPr lang="en-US" altLang="en-US" sz="4400">
                <a:solidFill>
                  <a:srgbClr val="CCFFCC"/>
                </a:solidFill>
              </a:rPr>
              <a:t>x</a:t>
            </a:r>
            <a:r>
              <a:rPr lang="en-US" altLang="en-US" sz="4400"/>
              <a:t> in Aja</a:t>
            </a:r>
            <a:r>
              <a:rPr lang="en-US" altLang="en-US" sz="4400">
                <a:solidFill>
                  <a:srgbClr val="CCFFCC"/>
                </a:solidFill>
              </a:rPr>
              <a:t>x</a:t>
            </a:r>
          </a:p>
        </p:txBody>
      </p:sp>
      <p:sp>
        <p:nvSpPr>
          <p:cNvPr id="2122" name="Rectangle 74"/>
          <p:cNvSpPr>
            <a:spLocks noGrp="1" noChangeArrowheads="1"/>
          </p:cNvSpPr>
          <p:nvPr>
            <p:ph type="subTitle" idx="1"/>
          </p:nvPr>
        </p:nvSpPr>
        <p:spPr>
          <a:xfrm>
            <a:off x="381000" y="3886200"/>
            <a:ext cx="8458200" cy="2362200"/>
          </a:xfrm>
        </p:spPr>
        <p:txBody>
          <a:bodyPr/>
          <a:lstStyle/>
          <a:p>
            <a:r>
              <a:rPr lang="en-US" altLang="en-US" sz="3200"/>
              <a:t>Douglas Crockford</a:t>
            </a:r>
          </a:p>
          <a:p>
            <a:r>
              <a:rPr lang="en-US" altLang="en-US" sz="3200"/>
              <a:t>Yahoo! Inc.</a:t>
            </a:r>
            <a:endParaRPr lang="en-US" altLang="en-US" b="1">
              <a:latin typeface="Courier New" panose="02070309020205020404" pitchFamily="49" charset="0"/>
            </a:endParaRPr>
          </a:p>
        </p:txBody>
      </p:sp>
    </p:spTree>
    <p:extLst>
      <p:ext uri="{BB962C8B-B14F-4D97-AF65-F5344CB8AC3E}">
        <p14:creationId xmlns:p14="http://schemas.microsoft.com/office/powerpoint/2010/main" val="755246393"/>
      </p:ext>
    </p:extLst>
  </p:cSld>
  <p:clrMapOvr>
    <a:masterClrMapping/>
  </p:clrMapOvr>
  <p:transition>
    <p:wipe dir="d"/>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ltLang="en-US"/>
              <a:t>Data Interchange</a:t>
            </a:r>
          </a:p>
        </p:txBody>
      </p:sp>
      <p:sp>
        <p:nvSpPr>
          <p:cNvPr id="264195" name="Rectangle 3"/>
          <p:cNvSpPr>
            <a:spLocks noGrp="1" noChangeArrowheads="1"/>
          </p:cNvSpPr>
          <p:nvPr>
            <p:ph type="body" idx="1"/>
          </p:nvPr>
        </p:nvSpPr>
        <p:spPr/>
        <p:txBody>
          <a:bodyPr/>
          <a:lstStyle/>
          <a:p>
            <a:r>
              <a:rPr lang="en-US" altLang="en-US"/>
              <a:t>The key idea in Ajax.</a:t>
            </a:r>
          </a:p>
          <a:p>
            <a:endParaRPr lang="en-US" altLang="en-US"/>
          </a:p>
          <a:p>
            <a:r>
              <a:rPr lang="en-US" altLang="en-US"/>
              <a:t>An alternative to page replacement.</a:t>
            </a:r>
          </a:p>
          <a:p>
            <a:endParaRPr lang="en-US" altLang="en-US"/>
          </a:p>
          <a:p>
            <a:r>
              <a:rPr lang="en-US" altLang="en-US"/>
              <a:t>Applications delivered as pages.</a:t>
            </a:r>
          </a:p>
          <a:p>
            <a:endParaRPr lang="en-US" altLang="en-US"/>
          </a:p>
          <a:p>
            <a:r>
              <a:rPr lang="en-US" altLang="en-US"/>
              <a:t>How should the data be delivered?</a:t>
            </a:r>
          </a:p>
        </p:txBody>
      </p:sp>
    </p:spTree>
    <p:extLst>
      <p:ext uri="{BB962C8B-B14F-4D97-AF65-F5344CB8AC3E}">
        <p14:creationId xmlns:p14="http://schemas.microsoft.com/office/powerpoint/2010/main" val="2726347711"/>
      </p:ext>
    </p:extLst>
  </p:cSld>
  <p:clrMapOvr>
    <a:masterClrMapping/>
  </p:clrMapOvr>
  <p:transition>
    <p:wipe dir="d"/>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US" altLang="en-US"/>
              <a:t>History of Data Formats</a:t>
            </a:r>
          </a:p>
        </p:txBody>
      </p:sp>
      <p:sp>
        <p:nvSpPr>
          <p:cNvPr id="305155" name="Rectangle 3"/>
          <p:cNvSpPr>
            <a:spLocks noGrp="1" noChangeArrowheads="1"/>
          </p:cNvSpPr>
          <p:nvPr>
            <p:ph type="body" idx="1"/>
          </p:nvPr>
        </p:nvSpPr>
        <p:spPr/>
        <p:txBody>
          <a:bodyPr/>
          <a:lstStyle/>
          <a:p>
            <a:r>
              <a:rPr lang="en-US" altLang="en-US"/>
              <a:t>Ad Hoc</a:t>
            </a:r>
          </a:p>
          <a:p>
            <a:endParaRPr lang="en-US" altLang="en-US"/>
          </a:p>
          <a:p>
            <a:r>
              <a:rPr lang="en-US" altLang="en-US"/>
              <a:t>Database Model</a:t>
            </a:r>
          </a:p>
          <a:p>
            <a:endParaRPr lang="en-US" altLang="en-US"/>
          </a:p>
          <a:p>
            <a:r>
              <a:rPr lang="en-US" altLang="en-US"/>
              <a:t>Document Model</a:t>
            </a:r>
          </a:p>
          <a:p>
            <a:endParaRPr lang="en-US" altLang="en-US"/>
          </a:p>
          <a:p>
            <a:r>
              <a:rPr lang="en-US" altLang="en-US"/>
              <a:t>Programming Language Model</a:t>
            </a:r>
          </a:p>
        </p:txBody>
      </p:sp>
    </p:spTree>
    <p:extLst>
      <p:ext uri="{BB962C8B-B14F-4D97-AF65-F5344CB8AC3E}">
        <p14:creationId xmlns:p14="http://schemas.microsoft.com/office/powerpoint/2010/main" val="3704480667"/>
      </p:ext>
    </p:extLst>
  </p:cSld>
  <p:clrMapOvr>
    <a:masterClrMapping/>
  </p:clrMapOvr>
  <p:transition>
    <p:wipe dir="d"/>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n-US" altLang="en-US"/>
              <a:t>JSON</a:t>
            </a:r>
          </a:p>
        </p:txBody>
      </p:sp>
      <p:sp>
        <p:nvSpPr>
          <p:cNvPr id="306179" name="Rectangle 3"/>
          <p:cNvSpPr>
            <a:spLocks noGrp="1" noChangeArrowheads="1"/>
          </p:cNvSpPr>
          <p:nvPr>
            <p:ph type="body" idx="1"/>
          </p:nvPr>
        </p:nvSpPr>
        <p:spPr/>
        <p:txBody>
          <a:bodyPr/>
          <a:lstStyle/>
          <a:p>
            <a:r>
              <a:rPr lang="en-US" altLang="en-US"/>
              <a:t>JavaScript Object Notation</a:t>
            </a:r>
          </a:p>
          <a:p>
            <a:endParaRPr lang="en-US" altLang="en-US"/>
          </a:p>
          <a:p>
            <a:r>
              <a:rPr lang="en-US" altLang="en-US"/>
              <a:t>Minimal</a:t>
            </a:r>
          </a:p>
          <a:p>
            <a:endParaRPr lang="en-US" altLang="en-US"/>
          </a:p>
          <a:p>
            <a:r>
              <a:rPr lang="en-US" altLang="en-US"/>
              <a:t>Textual</a:t>
            </a:r>
          </a:p>
          <a:p>
            <a:endParaRPr lang="en-US" altLang="en-US"/>
          </a:p>
          <a:p>
            <a:r>
              <a:rPr lang="en-US" altLang="en-US"/>
              <a:t>Subset of JavaScript</a:t>
            </a:r>
          </a:p>
        </p:txBody>
      </p:sp>
    </p:spTree>
    <p:extLst>
      <p:ext uri="{BB962C8B-B14F-4D97-AF65-F5344CB8AC3E}">
        <p14:creationId xmlns:p14="http://schemas.microsoft.com/office/powerpoint/2010/main" val="1443271050"/>
      </p:ext>
    </p:extLst>
  </p:cSld>
  <p:clrMapOvr>
    <a:masterClrMapping/>
  </p:clrMapOvr>
  <p:transition>
    <p:wipe dir="d"/>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r>
              <a:rPr lang="en-US" altLang="en-US"/>
              <a:t>JSON</a:t>
            </a:r>
          </a:p>
        </p:txBody>
      </p:sp>
      <p:sp>
        <p:nvSpPr>
          <p:cNvPr id="307203" name="Rectangle 3"/>
          <p:cNvSpPr>
            <a:spLocks noGrp="1" noChangeArrowheads="1"/>
          </p:cNvSpPr>
          <p:nvPr>
            <p:ph type="body" idx="1"/>
          </p:nvPr>
        </p:nvSpPr>
        <p:spPr/>
        <p:txBody>
          <a:bodyPr/>
          <a:lstStyle/>
          <a:p>
            <a:r>
              <a:rPr lang="en-US" altLang="en-US" sz="2800"/>
              <a:t>A Subset of ECMA-262 Third Edition.</a:t>
            </a:r>
          </a:p>
          <a:p>
            <a:endParaRPr lang="en-US" altLang="en-US" sz="2800"/>
          </a:p>
          <a:p>
            <a:r>
              <a:rPr lang="en-US" altLang="en-US" sz="2800"/>
              <a:t>Language Independent.</a:t>
            </a:r>
          </a:p>
          <a:p>
            <a:endParaRPr lang="en-US" altLang="en-US" sz="2800"/>
          </a:p>
          <a:p>
            <a:r>
              <a:rPr lang="en-US" altLang="en-US" sz="2800"/>
              <a:t>Text-based.</a:t>
            </a:r>
          </a:p>
          <a:p>
            <a:endParaRPr lang="en-US" altLang="en-US" sz="2800"/>
          </a:p>
          <a:p>
            <a:r>
              <a:rPr lang="en-US" altLang="en-US" sz="2800"/>
              <a:t>Light-weight.</a:t>
            </a:r>
          </a:p>
          <a:p>
            <a:endParaRPr lang="en-US" altLang="en-US" sz="2800"/>
          </a:p>
          <a:p>
            <a:r>
              <a:rPr lang="en-US" altLang="en-US" sz="2800"/>
              <a:t>Easy to parse.</a:t>
            </a:r>
          </a:p>
        </p:txBody>
      </p:sp>
    </p:spTree>
    <p:extLst>
      <p:ext uri="{BB962C8B-B14F-4D97-AF65-F5344CB8AC3E}">
        <p14:creationId xmlns:p14="http://schemas.microsoft.com/office/powerpoint/2010/main" val="1730633620"/>
      </p:ext>
    </p:extLst>
  </p:cSld>
  <p:clrMapOvr>
    <a:masterClrMapping/>
  </p:clrMapOvr>
  <p:transition>
    <p:wipe dir="d"/>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ltLang="en-US"/>
              <a:t>JSON Is Not...</a:t>
            </a:r>
          </a:p>
        </p:txBody>
      </p:sp>
      <p:sp>
        <p:nvSpPr>
          <p:cNvPr id="258051" name="Rectangle 3"/>
          <p:cNvSpPr>
            <a:spLocks noGrp="1" noChangeArrowheads="1"/>
          </p:cNvSpPr>
          <p:nvPr>
            <p:ph type="body" idx="1"/>
          </p:nvPr>
        </p:nvSpPr>
        <p:spPr/>
        <p:txBody>
          <a:bodyPr/>
          <a:lstStyle/>
          <a:p>
            <a:r>
              <a:rPr lang="en-US" altLang="en-US"/>
              <a:t>JSON is not a document format.</a:t>
            </a:r>
          </a:p>
          <a:p>
            <a:r>
              <a:rPr lang="en-US" altLang="en-US"/>
              <a:t>JSON is not a markup language.</a:t>
            </a:r>
          </a:p>
          <a:p>
            <a:r>
              <a:rPr lang="en-US" altLang="en-US"/>
              <a:t>JSON is not a general serialization format.</a:t>
            </a:r>
          </a:p>
          <a:p>
            <a:pPr lvl="1"/>
            <a:r>
              <a:rPr lang="en-US" altLang="en-US"/>
              <a:t>No cyclical/recurring structures.</a:t>
            </a:r>
          </a:p>
          <a:p>
            <a:pPr lvl="1"/>
            <a:r>
              <a:rPr lang="en-US" altLang="en-US"/>
              <a:t>No invisible structures.</a:t>
            </a:r>
          </a:p>
          <a:p>
            <a:pPr lvl="1"/>
            <a:r>
              <a:rPr lang="en-US" altLang="en-US"/>
              <a:t>No functions.</a:t>
            </a:r>
          </a:p>
        </p:txBody>
      </p:sp>
    </p:spTree>
    <p:extLst>
      <p:ext uri="{BB962C8B-B14F-4D97-AF65-F5344CB8AC3E}">
        <p14:creationId xmlns:p14="http://schemas.microsoft.com/office/powerpoint/2010/main" val="1413344270"/>
      </p:ext>
    </p:extLst>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Function Objects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dirty="0" smtClean="0">
                <a:latin typeface="+mn-lt"/>
              </a:rPr>
              <a:t>Since functions are objects, they can be used like any other value</a:t>
            </a: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They can be </a:t>
            </a:r>
            <a:r>
              <a:rPr lang="en-US" sz="2400" kern="0" dirty="0" smtClean="0">
                <a:solidFill>
                  <a:srgbClr val="C00000"/>
                </a:solidFill>
                <a:latin typeface="+mn-lt"/>
                <a:cs typeface="+mn-cs"/>
              </a:rPr>
              <a:t>stored in variables, objects and arrays</a:t>
            </a: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Functions can be </a:t>
            </a:r>
            <a:r>
              <a:rPr lang="en-US" sz="2400" kern="0" dirty="0" smtClean="0">
                <a:solidFill>
                  <a:srgbClr val="C00000"/>
                </a:solidFill>
                <a:latin typeface="+mn-lt"/>
                <a:cs typeface="+mn-cs"/>
              </a:rPr>
              <a:t>passed as arguments</a:t>
            </a:r>
            <a:r>
              <a:rPr lang="en-US" sz="2400" kern="0" dirty="0" smtClean="0">
                <a:latin typeface="+mn-lt"/>
                <a:cs typeface="+mn-cs"/>
              </a:rPr>
              <a:t> to functions and functions can be returned from functions</a:t>
            </a: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Also, since functions are objects, functions can have methods</a:t>
            </a:r>
            <a:endParaRPr kumimoji="0" lang="en-US" sz="2400" b="0" i="0" u="none" strike="noStrike" kern="0" cap="none" spc="0" normalizeH="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endParaRPr lang="en-US" sz="2400" kern="0" baseline="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The special thing about functions is that it can be </a:t>
            </a:r>
            <a:r>
              <a:rPr lang="en-US" sz="2400" kern="0" dirty="0" smtClean="0">
                <a:solidFill>
                  <a:srgbClr val="C00000"/>
                </a:solidFill>
                <a:latin typeface="+mn-lt"/>
                <a:cs typeface="+mn-cs"/>
              </a:rPr>
              <a:t>invoked</a:t>
            </a:r>
            <a:endParaRPr lang="en-US" sz="2400" kern="0" baseline="0" dirty="0" smtClean="0">
              <a:solidFill>
                <a:srgbClr val="C00000"/>
              </a:solidFill>
              <a:latin typeface="+mn-lt"/>
              <a:cs typeface="+mn-cs"/>
            </a:endParaRP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r>
              <a:rPr lang="en-US" altLang="en-US"/>
              <a:t>History</a:t>
            </a:r>
          </a:p>
        </p:txBody>
      </p:sp>
      <p:sp>
        <p:nvSpPr>
          <p:cNvPr id="308227" name="Rectangle 3"/>
          <p:cNvSpPr>
            <a:spLocks noGrp="1" noChangeArrowheads="1"/>
          </p:cNvSpPr>
          <p:nvPr>
            <p:ph type="body" idx="1"/>
          </p:nvPr>
        </p:nvSpPr>
        <p:spPr/>
        <p:txBody>
          <a:bodyPr/>
          <a:lstStyle/>
          <a:p>
            <a:pPr>
              <a:lnSpc>
                <a:spcPct val="90000"/>
              </a:lnSpc>
            </a:pPr>
            <a:r>
              <a:rPr lang="en-US" altLang="en-US"/>
              <a:t>1999 ECMAScript Third Edition</a:t>
            </a:r>
          </a:p>
          <a:p>
            <a:pPr>
              <a:lnSpc>
                <a:spcPct val="90000"/>
              </a:lnSpc>
            </a:pPr>
            <a:endParaRPr lang="en-US" altLang="en-US"/>
          </a:p>
          <a:p>
            <a:pPr>
              <a:lnSpc>
                <a:spcPct val="90000"/>
              </a:lnSpc>
            </a:pPr>
            <a:r>
              <a:rPr lang="en-US" altLang="en-US"/>
              <a:t>2001 State Software, Inc.</a:t>
            </a:r>
          </a:p>
          <a:p>
            <a:pPr lvl="1">
              <a:lnSpc>
                <a:spcPct val="90000"/>
              </a:lnSpc>
            </a:pPr>
            <a:endParaRPr lang="en-US" altLang="en-US"/>
          </a:p>
          <a:p>
            <a:pPr>
              <a:lnSpc>
                <a:spcPct val="90000"/>
              </a:lnSpc>
            </a:pPr>
            <a:r>
              <a:rPr lang="en-US" altLang="en-US"/>
              <a:t>2002 JSON.org</a:t>
            </a:r>
          </a:p>
          <a:p>
            <a:pPr>
              <a:lnSpc>
                <a:spcPct val="90000"/>
              </a:lnSpc>
            </a:pPr>
            <a:endParaRPr lang="en-US" altLang="en-US"/>
          </a:p>
          <a:p>
            <a:pPr>
              <a:lnSpc>
                <a:spcPct val="90000"/>
              </a:lnSpc>
            </a:pPr>
            <a:r>
              <a:rPr lang="en-US" altLang="en-US"/>
              <a:t>2005 Ajax</a:t>
            </a:r>
          </a:p>
          <a:p>
            <a:pPr>
              <a:lnSpc>
                <a:spcPct val="90000"/>
              </a:lnSpc>
            </a:pPr>
            <a:endParaRPr lang="en-US" altLang="en-US"/>
          </a:p>
          <a:p>
            <a:pPr>
              <a:lnSpc>
                <a:spcPct val="90000"/>
              </a:lnSpc>
            </a:pPr>
            <a:r>
              <a:rPr lang="en-US" altLang="en-US"/>
              <a:t>2006 </a:t>
            </a:r>
            <a:r>
              <a:rPr lang="en-US" altLang="en-US" b="1"/>
              <a:t>RFC</a:t>
            </a:r>
            <a:r>
              <a:rPr lang="en-US" altLang="en-US"/>
              <a:t> 4627</a:t>
            </a:r>
          </a:p>
        </p:txBody>
      </p:sp>
    </p:spTree>
    <p:extLst>
      <p:ext uri="{BB962C8B-B14F-4D97-AF65-F5344CB8AC3E}">
        <p14:creationId xmlns:p14="http://schemas.microsoft.com/office/powerpoint/2010/main" val="717609024"/>
      </p:ext>
    </p:extLst>
  </p:cSld>
  <p:clrMapOvr>
    <a:masterClrMapping/>
  </p:clrMapOvr>
  <p:transition>
    <p:wipe dir="d"/>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altLang="en-US"/>
              <a:t>Languages</a:t>
            </a:r>
          </a:p>
        </p:txBody>
      </p:sp>
      <p:sp>
        <p:nvSpPr>
          <p:cNvPr id="284675" name="Rectangle 3"/>
          <p:cNvSpPr>
            <a:spLocks noGrp="1" noChangeArrowheads="1"/>
          </p:cNvSpPr>
          <p:nvPr>
            <p:ph type="body" sz="half" idx="1"/>
          </p:nvPr>
        </p:nvSpPr>
        <p:spPr/>
        <p:txBody>
          <a:bodyPr/>
          <a:lstStyle/>
          <a:p>
            <a:r>
              <a:rPr lang="en-US" altLang="en-US" sz="2800"/>
              <a:t>Chinese</a:t>
            </a:r>
          </a:p>
          <a:p>
            <a:r>
              <a:rPr lang="en-US" altLang="en-US" sz="2800"/>
              <a:t>English</a:t>
            </a:r>
          </a:p>
          <a:p>
            <a:r>
              <a:rPr lang="en-US" altLang="en-US" sz="2800"/>
              <a:t>French</a:t>
            </a:r>
          </a:p>
          <a:p>
            <a:r>
              <a:rPr lang="en-US" altLang="en-US" sz="2800"/>
              <a:t>German</a:t>
            </a:r>
          </a:p>
          <a:p>
            <a:r>
              <a:rPr lang="en-US" altLang="en-US" sz="2800"/>
              <a:t>Italian</a:t>
            </a:r>
          </a:p>
          <a:p>
            <a:r>
              <a:rPr lang="en-US" altLang="en-US" sz="2800"/>
              <a:t>Japanese</a:t>
            </a:r>
          </a:p>
          <a:p>
            <a:r>
              <a:rPr lang="en-US" altLang="en-US" sz="2800"/>
              <a:t>Korean</a:t>
            </a:r>
          </a:p>
        </p:txBody>
      </p:sp>
      <p:pic>
        <p:nvPicPr>
          <p:cNvPr id="284677" name="Picture 5" descr="json160"/>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773738" y="2425700"/>
            <a:ext cx="1828800" cy="1828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59488186"/>
      </p:ext>
    </p:extLst>
  </p:cSld>
  <p:clrMapOvr>
    <a:masterClrMapping/>
  </p:clrMapOvr>
  <p:transition>
    <p:wipe dir="d"/>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en-US" altLang="en-US"/>
              <a:t>Languages</a:t>
            </a:r>
          </a:p>
        </p:txBody>
      </p:sp>
      <p:sp>
        <p:nvSpPr>
          <p:cNvPr id="281604" name="Rectangle 4"/>
          <p:cNvSpPr>
            <a:spLocks noGrp="1" noChangeArrowheads="1"/>
          </p:cNvSpPr>
          <p:nvPr>
            <p:ph type="body" sz="half" idx="1"/>
          </p:nvPr>
        </p:nvSpPr>
        <p:spPr/>
        <p:txBody>
          <a:bodyPr/>
          <a:lstStyle/>
          <a:p>
            <a:r>
              <a:rPr lang="en-US" altLang="en-US" sz="2800"/>
              <a:t>ActionScript</a:t>
            </a:r>
          </a:p>
          <a:p>
            <a:r>
              <a:rPr lang="en-US" altLang="en-US" sz="2800"/>
              <a:t>C / C++</a:t>
            </a:r>
          </a:p>
          <a:p>
            <a:r>
              <a:rPr lang="en-US" altLang="en-US" sz="2800"/>
              <a:t>C#</a:t>
            </a:r>
          </a:p>
          <a:p>
            <a:r>
              <a:rPr lang="en-US" altLang="en-US" sz="2800"/>
              <a:t>Cold Fusion</a:t>
            </a:r>
          </a:p>
          <a:p>
            <a:r>
              <a:rPr lang="en-US" altLang="en-US" sz="2800"/>
              <a:t>Delphi</a:t>
            </a:r>
          </a:p>
          <a:p>
            <a:r>
              <a:rPr lang="en-US" altLang="en-US" sz="2800"/>
              <a:t>E</a:t>
            </a:r>
          </a:p>
          <a:p>
            <a:r>
              <a:rPr lang="en-US" altLang="en-US" sz="2800"/>
              <a:t>Erlang</a:t>
            </a:r>
          </a:p>
          <a:p>
            <a:r>
              <a:rPr lang="en-US" altLang="en-US" sz="2800"/>
              <a:t>Java</a:t>
            </a:r>
          </a:p>
          <a:p>
            <a:r>
              <a:rPr lang="en-US" altLang="en-US" sz="2800"/>
              <a:t>Lisp</a:t>
            </a:r>
          </a:p>
        </p:txBody>
      </p:sp>
      <p:sp>
        <p:nvSpPr>
          <p:cNvPr id="281605" name="Rectangle 5"/>
          <p:cNvSpPr>
            <a:spLocks noGrp="1" noChangeArrowheads="1"/>
          </p:cNvSpPr>
          <p:nvPr>
            <p:ph type="body" sz="half" idx="2"/>
          </p:nvPr>
        </p:nvSpPr>
        <p:spPr/>
        <p:txBody>
          <a:bodyPr/>
          <a:lstStyle/>
          <a:p>
            <a:r>
              <a:rPr lang="en-US" altLang="en-US" sz="2800"/>
              <a:t>Perl</a:t>
            </a:r>
          </a:p>
          <a:p>
            <a:r>
              <a:rPr lang="en-US" altLang="en-US" sz="2800"/>
              <a:t>Objective-C</a:t>
            </a:r>
          </a:p>
          <a:p>
            <a:r>
              <a:rPr lang="en-US" altLang="en-US" sz="2800"/>
              <a:t>Objective CAML</a:t>
            </a:r>
          </a:p>
          <a:p>
            <a:r>
              <a:rPr lang="en-US" altLang="en-US" sz="2800"/>
              <a:t>PHP</a:t>
            </a:r>
          </a:p>
          <a:p>
            <a:r>
              <a:rPr lang="en-US" altLang="en-US" sz="2800"/>
              <a:t>Python</a:t>
            </a:r>
          </a:p>
          <a:p>
            <a:r>
              <a:rPr lang="en-US" altLang="en-US" sz="2800"/>
              <a:t>Rebol</a:t>
            </a:r>
          </a:p>
          <a:p>
            <a:r>
              <a:rPr lang="en-US" altLang="en-US" sz="2800"/>
              <a:t>Ruby</a:t>
            </a:r>
          </a:p>
          <a:p>
            <a:r>
              <a:rPr lang="en-US" altLang="en-US" sz="2800"/>
              <a:t>Scheme</a:t>
            </a:r>
          </a:p>
          <a:p>
            <a:r>
              <a:rPr lang="en-US" altLang="en-US" sz="2800"/>
              <a:t>Squeak</a:t>
            </a:r>
          </a:p>
          <a:p>
            <a:endParaRPr lang="en-US" altLang="en-US" sz="2800"/>
          </a:p>
        </p:txBody>
      </p:sp>
    </p:spTree>
    <p:extLst>
      <p:ext uri="{BB962C8B-B14F-4D97-AF65-F5344CB8AC3E}">
        <p14:creationId xmlns:p14="http://schemas.microsoft.com/office/powerpoint/2010/main" val="3837901892"/>
      </p:ext>
    </p:extLst>
  </p:cSld>
  <p:clrMapOvr>
    <a:masterClrMapping/>
  </p:clrMapOvr>
  <p:transition>
    <p:wipe dir="d"/>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r>
              <a:rPr lang="en-US" altLang="en-US"/>
              <a:t>Object Quasi-Literals</a:t>
            </a:r>
          </a:p>
        </p:txBody>
      </p:sp>
      <p:sp>
        <p:nvSpPr>
          <p:cNvPr id="309251" name="Rectangle 3"/>
          <p:cNvSpPr>
            <a:spLocks noGrp="1" noChangeArrowheads="1"/>
          </p:cNvSpPr>
          <p:nvPr>
            <p:ph type="body" idx="1"/>
          </p:nvPr>
        </p:nvSpPr>
        <p:spPr/>
        <p:txBody>
          <a:bodyPr/>
          <a:lstStyle/>
          <a:p>
            <a:r>
              <a:rPr lang="en-US" altLang="en-US"/>
              <a:t>JavaScript</a:t>
            </a:r>
          </a:p>
          <a:p>
            <a:endParaRPr lang="en-US" altLang="en-US"/>
          </a:p>
          <a:p>
            <a:r>
              <a:rPr lang="en-US" altLang="en-US"/>
              <a:t>Python</a:t>
            </a:r>
          </a:p>
          <a:p>
            <a:endParaRPr lang="en-US" altLang="en-US"/>
          </a:p>
          <a:p>
            <a:r>
              <a:rPr lang="en-US" altLang="en-US"/>
              <a:t>NewtonScript</a:t>
            </a:r>
          </a:p>
        </p:txBody>
      </p:sp>
    </p:spTree>
    <p:extLst>
      <p:ext uri="{BB962C8B-B14F-4D97-AF65-F5344CB8AC3E}">
        <p14:creationId xmlns:p14="http://schemas.microsoft.com/office/powerpoint/2010/main" val="1157977702"/>
      </p:ext>
    </p:extLst>
  </p:cSld>
  <p:clrMapOvr>
    <a:masterClrMapping/>
  </p:clrMapOvr>
  <p:transition>
    <p:wipe dir="d"/>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a:t>Values</a:t>
            </a:r>
          </a:p>
        </p:txBody>
      </p:sp>
      <p:sp>
        <p:nvSpPr>
          <p:cNvPr id="52227" name="Rectangle 3"/>
          <p:cNvSpPr>
            <a:spLocks noGrp="1" noChangeArrowheads="1"/>
          </p:cNvSpPr>
          <p:nvPr>
            <p:ph type="body" idx="1"/>
          </p:nvPr>
        </p:nvSpPr>
        <p:spPr/>
        <p:txBody>
          <a:bodyPr/>
          <a:lstStyle/>
          <a:p>
            <a:r>
              <a:rPr lang="en-US" altLang="en-US"/>
              <a:t>Strings</a:t>
            </a:r>
          </a:p>
          <a:p>
            <a:r>
              <a:rPr lang="en-US" altLang="en-US"/>
              <a:t>Numbers</a:t>
            </a:r>
          </a:p>
          <a:p>
            <a:r>
              <a:rPr lang="en-US" altLang="en-US"/>
              <a:t>Booleans</a:t>
            </a:r>
          </a:p>
          <a:p>
            <a:endParaRPr lang="en-US" altLang="en-US"/>
          </a:p>
          <a:p>
            <a:r>
              <a:rPr lang="en-US" altLang="en-US"/>
              <a:t>Objects</a:t>
            </a:r>
          </a:p>
          <a:p>
            <a:r>
              <a:rPr lang="en-US" altLang="en-US"/>
              <a:t>Arrays</a:t>
            </a:r>
          </a:p>
          <a:p>
            <a:endParaRPr lang="en-US" altLang="en-US"/>
          </a:p>
          <a:p>
            <a:r>
              <a:rPr lang="en-US" altLang="en-US" b="1">
                <a:latin typeface="Courier New" panose="02070309020205020404" pitchFamily="49" charset="0"/>
              </a:rPr>
              <a:t>null</a:t>
            </a:r>
          </a:p>
        </p:txBody>
      </p:sp>
    </p:spTree>
    <p:extLst>
      <p:ext uri="{BB962C8B-B14F-4D97-AF65-F5344CB8AC3E}">
        <p14:creationId xmlns:p14="http://schemas.microsoft.com/office/powerpoint/2010/main" val="624529778"/>
      </p:ext>
    </p:extLst>
  </p:cSld>
  <p:clrMapOvr>
    <a:masterClrMapping/>
  </p:clrMapOvr>
  <p:transition>
    <p:wipe dir="d"/>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altLang="en-US"/>
              <a:t>Value</a:t>
            </a:r>
          </a:p>
        </p:txBody>
      </p:sp>
      <p:graphicFrame>
        <p:nvGraphicFramePr>
          <p:cNvPr id="275462" name="Object 6"/>
          <p:cNvGraphicFramePr>
            <a:graphicFrameLocks noGrp="1" noChangeAspect="1"/>
          </p:cNvGraphicFramePr>
          <p:nvPr>
            <p:ph idx="1"/>
          </p:nvPr>
        </p:nvGraphicFramePr>
        <p:xfrm>
          <a:off x="498475" y="2230438"/>
          <a:ext cx="8145463" cy="3844925"/>
        </p:xfrm>
        <a:graphic>
          <a:graphicData uri="http://schemas.openxmlformats.org/presentationml/2006/ole">
            <mc:AlternateContent xmlns:mc="http://schemas.openxmlformats.org/markup-compatibility/2006">
              <mc:Choice xmlns:v="urn:schemas-microsoft-com:vml" Requires="v">
                <p:oleObj spid="_x0000_s1033" name="Visio" r:id="rId3" imgW="5808154" imgH="2742057" progId="Visio.Drawing.11">
                  <p:embed/>
                </p:oleObj>
              </mc:Choice>
              <mc:Fallback>
                <p:oleObj name="Visio" r:id="rId3" imgW="5808154" imgH="274205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475" y="2230438"/>
                        <a:ext cx="8145463" cy="3844925"/>
                      </a:xfrm>
                      <a:prstGeom prst="rect">
                        <a:avLst/>
                      </a:prstGeom>
                    </p:spPr>
                  </p:pic>
                </p:oleObj>
              </mc:Fallback>
            </mc:AlternateContent>
          </a:graphicData>
        </a:graphic>
      </p:graphicFrame>
    </p:spTree>
    <p:extLst>
      <p:ext uri="{BB962C8B-B14F-4D97-AF65-F5344CB8AC3E}">
        <p14:creationId xmlns:p14="http://schemas.microsoft.com/office/powerpoint/2010/main" val="448043069"/>
      </p:ext>
    </p:extLst>
  </p:cSld>
  <p:clrMapOvr>
    <a:masterClrMapping/>
  </p:clrMapOvr>
  <p:transition>
    <p:wipe dir="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t>Strings</a:t>
            </a:r>
          </a:p>
        </p:txBody>
      </p:sp>
      <p:sp>
        <p:nvSpPr>
          <p:cNvPr id="55299" name="Rectangle 3"/>
          <p:cNvSpPr>
            <a:spLocks noGrp="1" noChangeArrowheads="1"/>
          </p:cNvSpPr>
          <p:nvPr>
            <p:ph type="body" idx="1"/>
          </p:nvPr>
        </p:nvSpPr>
        <p:spPr/>
        <p:txBody>
          <a:bodyPr/>
          <a:lstStyle/>
          <a:p>
            <a:pPr>
              <a:spcAft>
                <a:spcPct val="20000"/>
              </a:spcAft>
            </a:pPr>
            <a:r>
              <a:rPr lang="en-US" altLang="en-US"/>
              <a:t>Sequence of 0 or more Unicode characters</a:t>
            </a:r>
          </a:p>
          <a:p>
            <a:r>
              <a:rPr lang="en-US" altLang="en-US"/>
              <a:t>No separate character type</a:t>
            </a:r>
          </a:p>
          <a:p>
            <a:pPr lvl="1"/>
            <a:r>
              <a:rPr lang="en-US" altLang="en-US"/>
              <a:t>A character is represented as a string with a length of 1</a:t>
            </a:r>
          </a:p>
          <a:p>
            <a:r>
              <a:rPr lang="en-US" altLang="en-US"/>
              <a:t>Wrapped in </a:t>
            </a:r>
            <a:r>
              <a:rPr lang="en-US" altLang="en-US" b="1">
                <a:latin typeface="Courier New" panose="02070309020205020404" pitchFamily="49" charset="0"/>
              </a:rPr>
              <a:t>"</a:t>
            </a:r>
            <a:r>
              <a:rPr lang="en-US" altLang="en-US"/>
              <a:t>double quotes</a:t>
            </a:r>
            <a:r>
              <a:rPr lang="en-US" altLang="en-US" b="1">
                <a:latin typeface="Courier New" panose="02070309020205020404" pitchFamily="49" charset="0"/>
              </a:rPr>
              <a:t>"</a:t>
            </a:r>
            <a:endParaRPr lang="en-US" altLang="en-US"/>
          </a:p>
          <a:p>
            <a:r>
              <a:rPr lang="en-US" altLang="en-US"/>
              <a:t>Backslash escapement</a:t>
            </a:r>
          </a:p>
        </p:txBody>
      </p:sp>
    </p:spTree>
    <p:extLst>
      <p:ext uri="{BB962C8B-B14F-4D97-AF65-F5344CB8AC3E}">
        <p14:creationId xmlns:p14="http://schemas.microsoft.com/office/powerpoint/2010/main" val="761965918"/>
      </p:ext>
    </p:extLst>
  </p:cSld>
  <p:clrMapOvr>
    <a:masterClrMapping/>
  </p:clrMapOvr>
  <p:transition>
    <p:wipe dir="d"/>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en-US" altLang="en-US"/>
              <a:t>String</a:t>
            </a:r>
          </a:p>
        </p:txBody>
      </p:sp>
      <p:graphicFrame>
        <p:nvGraphicFramePr>
          <p:cNvPr id="277513" name="Object 9"/>
          <p:cNvGraphicFramePr>
            <a:graphicFrameLocks noGrp="1" noChangeAspect="1"/>
          </p:cNvGraphicFramePr>
          <p:nvPr>
            <p:ph idx="1"/>
          </p:nvPr>
        </p:nvGraphicFramePr>
        <p:xfrm>
          <a:off x="879475" y="1600200"/>
          <a:ext cx="7385050" cy="5105400"/>
        </p:xfrm>
        <a:graphic>
          <a:graphicData uri="http://schemas.openxmlformats.org/presentationml/2006/ole">
            <mc:AlternateContent xmlns:mc="http://schemas.openxmlformats.org/markup-compatibility/2006">
              <mc:Choice xmlns:v="urn:schemas-microsoft-com:vml" Requires="v">
                <p:oleObj spid="_x0000_s2057" name="Visio" r:id="rId3" imgW="5673923" imgH="3923348" progId="Visio.Drawing.6">
                  <p:embed/>
                </p:oleObj>
              </mc:Choice>
              <mc:Fallback>
                <p:oleObj name="Visio" r:id="rId3" imgW="5673923" imgH="3923348"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475" y="1600200"/>
                        <a:ext cx="7385050" cy="5105400"/>
                      </a:xfrm>
                      <a:prstGeom prst="rect">
                        <a:avLst/>
                      </a:prstGeom>
                    </p:spPr>
                  </p:pic>
                </p:oleObj>
              </mc:Fallback>
            </mc:AlternateContent>
          </a:graphicData>
        </a:graphic>
      </p:graphicFrame>
    </p:spTree>
    <p:extLst>
      <p:ext uri="{BB962C8B-B14F-4D97-AF65-F5344CB8AC3E}">
        <p14:creationId xmlns:p14="http://schemas.microsoft.com/office/powerpoint/2010/main" val="2054263649"/>
      </p:ext>
    </p:extLst>
  </p:cSld>
  <p:clrMapOvr>
    <a:masterClrMapping/>
  </p:clrMapOvr>
  <p:transition>
    <p:wipe dir="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a:t>Numbers</a:t>
            </a:r>
          </a:p>
        </p:txBody>
      </p:sp>
      <p:sp>
        <p:nvSpPr>
          <p:cNvPr id="49155" name="Rectangle 3"/>
          <p:cNvSpPr>
            <a:spLocks noGrp="1" noChangeArrowheads="1"/>
          </p:cNvSpPr>
          <p:nvPr>
            <p:ph type="body" idx="1"/>
          </p:nvPr>
        </p:nvSpPr>
        <p:spPr/>
        <p:txBody>
          <a:bodyPr/>
          <a:lstStyle/>
          <a:p>
            <a:r>
              <a:rPr lang="en-US" altLang="en-US"/>
              <a:t>Integer</a:t>
            </a:r>
          </a:p>
          <a:p>
            <a:r>
              <a:rPr lang="en-US" altLang="en-US"/>
              <a:t>Real</a:t>
            </a:r>
          </a:p>
          <a:p>
            <a:r>
              <a:rPr lang="en-US" altLang="en-US"/>
              <a:t>Scientific</a:t>
            </a:r>
          </a:p>
          <a:p>
            <a:endParaRPr lang="en-US" altLang="en-US"/>
          </a:p>
          <a:p>
            <a:r>
              <a:rPr lang="en-US" altLang="en-US"/>
              <a:t>No octal or hex</a:t>
            </a:r>
          </a:p>
          <a:p>
            <a:r>
              <a:rPr lang="en-US" altLang="en-US"/>
              <a:t>No </a:t>
            </a:r>
            <a:r>
              <a:rPr lang="en-US" altLang="en-US" b="1">
                <a:latin typeface="Courier New" panose="02070309020205020404" pitchFamily="49" charset="0"/>
              </a:rPr>
              <a:t>NaN</a:t>
            </a:r>
            <a:r>
              <a:rPr lang="en-US" altLang="en-US"/>
              <a:t> or </a:t>
            </a:r>
            <a:r>
              <a:rPr lang="en-US" altLang="en-US" b="1">
                <a:latin typeface="Courier New" panose="02070309020205020404" pitchFamily="49" charset="0"/>
              </a:rPr>
              <a:t>Infinity</a:t>
            </a:r>
            <a:r>
              <a:rPr lang="en-US" altLang="en-US"/>
              <a:t> </a:t>
            </a:r>
          </a:p>
          <a:p>
            <a:pPr lvl="1"/>
            <a:r>
              <a:rPr lang="en-US" altLang="en-US"/>
              <a:t>Use </a:t>
            </a:r>
            <a:r>
              <a:rPr lang="en-US" altLang="en-US" b="1">
                <a:latin typeface="Courier New" panose="02070309020205020404" pitchFamily="49" charset="0"/>
              </a:rPr>
              <a:t>null</a:t>
            </a:r>
            <a:r>
              <a:rPr lang="en-US" altLang="en-US"/>
              <a:t> instead</a:t>
            </a:r>
          </a:p>
        </p:txBody>
      </p:sp>
    </p:spTree>
    <p:extLst>
      <p:ext uri="{BB962C8B-B14F-4D97-AF65-F5344CB8AC3E}">
        <p14:creationId xmlns:p14="http://schemas.microsoft.com/office/powerpoint/2010/main" val="3591572558"/>
      </p:ext>
    </p:extLst>
  </p:cSld>
  <p:clrMapOvr>
    <a:masterClrMapping/>
  </p:clrMapOvr>
  <p:transition>
    <p:wipe dir="d"/>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en-US" altLang="en-US"/>
              <a:t>Number</a:t>
            </a:r>
          </a:p>
        </p:txBody>
      </p:sp>
      <p:graphicFrame>
        <p:nvGraphicFramePr>
          <p:cNvPr id="279572" name="Object 20"/>
          <p:cNvGraphicFramePr>
            <a:graphicFrameLocks noGrp="1" noChangeAspect="1"/>
          </p:cNvGraphicFramePr>
          <p:nvPr>
            <p:ph idx="1"/>
          </p:nvPr>
        </p:nvGraphicFramePr>
        <p:xfrm>
          <a:off x="465138" y="2378075"/>
          <a:ext cx="8212137" cy="3286125"/>
        </p:xfrm>
        <a:graphic>
          <a:graphicData uri="http://schemas.openxmlformats.org/presentationml/2006/ole">
            <mc:AlternateContent xmlns:mc="http://schemas.openxmlformats.org/markup-compatibility/2006">
              <mc:Choice xmlns:v="urn:schemas-microsoft-com:vml" Requires="v">
                <p:oleObj spid="_x0000_s3081" name="Visio" r:id="rId3" imgW="5852732" imgH="2342007" progId="Visio.Drawing.11">
                  <p:embed/>
                </p:oleObj>
              </mc:Choice>
              <mc:Fallback>
                <p:oleObj name="Visio" r:id="rId3" imgW="5852732" imgH="234200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138" y="2378075"/>
                        <a:ext cx="8212137" cy="3286125"/>
                      </a:xfrm>
                      <a:prstGeom prst="rect">
                        <a:avLst/>
                      </a:prstGeom>
                    </p:spPr>
                  </p:pic>
                </p:oleObj>
              </mc:Fallback>
            </mc:AlternateContent>
          </a:graphicData>
        </a:graphic>
      </p:graphicFrame>
    </p:spTree>
    <p:extLst>
      <p:ext uri="{BB962C8B-B14F-4D97-AF65-F5344CB8AC3E}">
        <p14:creationId xmlns:p14="http://schemas.microsoft.com/office/powerpoint/2010/main" val="2735949298"/>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Function Objects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dirty="0" smtClean="0">
                <a:latin typeface="+mn-lt"/>
              </a:rPr>
              <a:t>Function objects are created with </a:t>
            </a:r>
            <a:r>
              <a:rPr lang="en-US" sz="2400" dirty="0" smtClean="0">
                <a:solidFill>
                  <a:srgbClr val="C00000"/>
                </a:solidFill>
                <a:latin typeface="+mn-lt"/>
              </a:rPr>
              <a:t>function literals</a:t>
            </a:r>
          </a:p>
          <a:p>
            <a:pPr marL="342900" indent="-342900" algn="just">
              <a:lnSpc>
                <a:spcPct val="90000"/>
              </a:lnSpc>
              <a:spcBef>
                <a:spcPct val="20000"/>
              </a:spcBef>
              <a:buClr>
                <a:schemeClr val="accent2"/>
              </a:buClr>
              <a:buFont typeface="Wingdings" pitchFamily="2" charset="2"/>
              <a:buChar char="§"/>
            </a:pPr>
            <a:endParaRPr lang="en-US" sz="2400" kern="0" baseline="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//Create a variable called add and store a function that //adds two numbers</a:t>
            </a:r>
            <a:endParaRPr lang="en-US" sz="2400" kern="0" baseline="0" dirty="0" smtClean="0">
              <a:latin typeface="+mn-lt"/>
              <a:cs typeface="+mn-cs"/>
            </a:endParaRP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algn="just">
              <a:lnSpc>
                <a:spcPct val="90000"/>
              </a:lnSpc>
              <a:spcBef>
                <a:spcPct val="20000"/>
              </a:spcBef>
              <a:buClr>
                <a:schemeClr val="accent2"/>
              </a:buClr>
            </a:pPr>
            <a:r>
              <a:rPr lang="en-US" sz="2400" kern="0" noProof="0" dirty="0" err="1" smtClean="0">
                <a:latin typeface="+mn-lt"/>
                <a:cs typeface="+mn-cs"/>
              </a:rPr>
              <a:t>var</a:t>
            </a:r>
            <a:r>
              <a:rPr lang="en-US" sz="2400" kern="0" noProof="0" dirty="0" smtClean="0">
                <a:latin typeface="+mn-lt"/>
                <a:cs typeface="+mn-cs"/>
              </a:rPr>
              <a:t> add = </a:t>
            </a:r>
            <a:r>
              <a:rPr lang="en-US" sz="2400" kern="0" noProof="0" dirty="0" smtClean="0">
                <a:solidFill>
                  <a:srgbClr val="C00000"/>
                </a:solidFill>
                <a:latin typeface="+mn-lt"/>
                <a:cs typeface="+mn-cs"/>
              </a:rPr>
              <a:t>function</a:t>
            </a:r>
            <a:r>
              <a:rPr lang="en-US" sz="2400" kern="0" noProof="0" dirty="0" smtClean="0">
                <a:latin typeface="+mn-lt"/>
                <a:cs typeface="+mn-cs"/>
              </a:rPr>
              <a:t> (</a:t>
            </a:r>
            <a:r>
              <a:rPr lang="en-US" sz="2400" kern="0" noProof="0" dirty="0" err="1" smtClean="0">
                <a:latin typeface="+mn-lt"/>
                <a:cs typeface="+mn-cs"/>
              </a:rPr>
              <a:t>a,b</a:t>
            </a:r>
            <a:r>
              <a:rPr lang="en-US" sz="2400" kern="0" noProof="0" dirty="0" smtClean="0">
                <a:latin typeface="+mn-lt"/>
                <a:cs typeface="+mn-cs"/>
              </a:rPr>
              <a:t>) {</a:t>
            </a:r>
          </a:p>
          <a:p>
            <a:pPr marL="800100" lvl="1" indent="-342900" algn="just">
              <a:lnSpc>
                <a:spcPct val="90000"/>
              </a:lnSpc>
              <a:spcBef>
                <a:spcPct val="20000"/>
              </a:spcBef>
              <a:buClr>
                <a:schemeClr val="accent2"/>
              </a:buClr>
            </a:pPr>
            <a:r>
              <a:rPr kumimoji="0" lang="en-US" sz="2400" b="0" i="0" u="none" strike="noStrike" kern="0" cap="none" spc="0" normalizeH="0" baseline="0" dirty="0" smtClean="0">
                <a:ln>
                  <a:noFill/>
                </a:ln>
                <a:solidFill>
                  <a:schemeClr val="tx1"/>
                </a:solidFill>
                <a:effectLst/>
                <a:uLnTx/>
                <a:uFillTx/>
                <a:latin typeface="+mn-lt"/>
                <a:ea typeface="+mn-ea"/>
                <a:cs typeface="+mn-cs"/>
              </a:rPr>
              <a:t>	return</a:t>
            </a:r>
            <a:r>
              <a:rPr kumimoji="0" lang="en-US" sz="2400" b="0" i="0" u="none" strike="noStrike" kern="0" cap="none" spc="0" normalizeH="0" dirty="0" smtClean="0">
                <a:ln>
                  <a:noFill/>
                </a:ln>
                <a:solidFill>
                  <a:schemeClr val="tx1"/>
                </a:solidFill>
                <a:effectLst/>
                <a:uLnTx/>
                <a:uFillTx/>
                <a:latin typeface="+mn-lt"/>
                <a:ea typeface="+mn-ea"/>
                <a:cs typeface="+mn-cs"/>
              </a:rPr>
              <a:t> a + b;</a:t>
            </a:r>
          </a:p>
          <a:p>
            <a:pPr marL="800100" lvl="1" indent="-342900" algn="just">
              <a:lnSpc>
                <a:spcPct val="90000"/>
              </a:lnSpc>
              <a:spcBef>
                <a:spcPct val="20000"/>
              </a:spcBef>
              <a:buClr>
                <a:schemeClr val="accent2"/>
              </a:buClr>
            </a:pPr>
            <a:r>
              <a:rPr lang="en-US" sz="2400" kern="0" baseline="0" noProof="0" dirty="0" smtClean="0">
                <a:latin typeface="+mn-lt"/>
                <a:cs typeface="+mn-cs"/>
              </a:rPr>
              <a:t>};</a:t>
            </a:r>
          </a:p>
          <a:p>
            <a:pPr marL="800100" lvl="1" indent="-342900" algn="just">
              <a:lnSpc>
                <a:spcPct val="90000"/>
              </a:lnSpc>
              <a:spcBef>
                <a:spcPct val="20000"/>
              </a:spcBef>
              <a:buClr>
                <a:schemeClr val="accent2"/>
              </a:buCl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baseline="0" noProof="0" dirty="0" smtClean="0">
                <a:latin typeface="+mn-lt"/>
                <a:cs typeface="+mn-cs"/>
              </a:rPr>
              <a:t>A function literal has four parts</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baseline="0" noProof="0" dirty="0" smtClean="0">
                <a:latin typeface="+mn-lt"/>
                <a:cs typeface="+mn-cs"/>
              </a:rPr>
              <a:t>First :</a:t>
            </a:r>
            <a:r>
              <a:rPr lang="en-US" sz="2400" kern="0" noProof="0" dirty="0" smtClean="0">
                <a:latin typeface="+mn-lt"/>
                <a:cs typeface="+mn-cs"/>
              </a:rPr>
              <a:t> Reserved word function</a:t>
            </a:r>
            <a:endParaRPr lang="en-US" sz="2400" kern="0" baseline="0" noProof="0" dirty="0" smtClean="0">
              <a:latin typeface="+mn-lt"/>
              <a:cs typeface="+mn-cs"/>
            </a:endParaRPr>
          </a:p>
          <a:p>
            <a:pPr marL="800100" lvl="1" indent="-342900" algn="just">
              <a:lnSpc>
                <a:spcPct val="90000"/>
              </a:lnSpc>
              <a:spcBef>
                <a:spcPct val="20000"/>
              </a:spcBef>
              <a:buClr>
                <a:schemeClr val="accent2"/>
              </a:buClr>
            </a:pPr>
            <a:endParaRPr lang="en-US" sz="2400" kern="0" baseline="0" noProof="0" dirty="0" smtClean="0">
              <a:latin typeface="+mn-lt"/>
              <a:cs typeface="+mn-cs"/>
            </a:endParaRPr>
          </a:p>
          <a:p>
            <a:pPr marL="342900" indent="-342900" algn="just">
              <a:lnSpc>
                <a:spcPct val="90000"/>
              </a:lnSpc>
              <a:spcBef>
                <a:spcPct val="20000"/>
              </a:spcBef>
              <a:buClr>
                <a:schemeClr val="accent2"/>
              </a:buClr>
            </a:pPr>
            <a:endParaRPr kumimoji="0" lang="en-US" sz="2400" b="0" i="0" u="none" strike="noStrike" kern="0" cap="none" spc="0" normalizeH="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a:t>Booleans</a:t>
            </a:r>
          </a:p>
        </p:txBody>
      </p:sp>
      <p:sp>
        <p:nvSpPr>
          <p:cNvPr id="56323" name="Rectangle 3"/>
          <p:cNvSpPr>
            <a:spLocks noGrp="1" noChangeArrowheads="1"/>
          </p:cNvSpPr>
          <p:nvPr>
            <p:ph type="body" idx="1"/>
          </p:nvPr>
        </p:nvSpPr>
        <p:spPr/>
        <p:txBody>
          <a:bodyPr/>
          <a:lstStyle/>
          <a:p>
            <a:r>
              <a:rPr lang="en-US" altLang="en-US" b="1">
                <a:latin typeface="Courier New" panose="02070309020205020404" pitchFamily="49" charset="0"/>
              </a:rPr>
              <a:t>true</a:t>
            </a:r>
          </a:p>
          <a:p>
            <a:r>
              <a:rPr lang="en-US" altLang="en-US" b="1">
                <a:latin typeface="Courier New" panose="02070309020205020404" pitchFamily="49" charset="0"/>
              </a:rPr>
              <a:t>false</a:t>
            </a:r>
          </a:p>
        </p:txBody>
      </p:sp>
    </p:spTree>
    <p:extLst>
      <p:ext uri="{BB962C8B-B14F-4D97-AF65-F5344CB8AC3E}">
        <p14:creationId xmlns:p14="http://schemas.microsoft.com/office/powerpoint/2010/main" val="2581761608"/>
      </p:ext>
    </p:extLst>
  </p:cSld>
  <p:clrMapOvr>
    <a:masterClrMapping/>
  </p:clrMapOvr>
  <p:transition>
    <p:wipe dir="d"/>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b="1">
                <a:latin typeface="Courier New" panose="02070309020205020404" pitchFamily="49" charset="0"/>
              </a:rPr>
              <a:t>null</a:t>
            </a:r>
          </a:p>
        </p:txBody>
      </p:sp>
      <p:sp>
        <p:nvSpPr>
          <p:cNvPr id="53251" name="Rectangle 3"/>
          <p:cNvSpPr>
            <a:spLocks noGrp="1" noChangeArrowheads="1"/>
          </p:cNvSpPr>
          <p:nvPr>
            <p:ph type="body" idx="1"/>
          </p:nvPr>
        </p:nvSpPr>
        <p:spPr/>
        <p:txBody>
          <a:bodyPr/>
          <a:lstStyle/>
          <a:p>
            <a:r>
              <a:rPr lang="en-US" altLang="en-US"/>
              <a:t>A value that isn't anything</a:t>
            </a:r>
          </a:p>
        </p:txBody>
      </p:sp>
    </p:spTree>
    <p:extLst>
      <p:ext uri="{BB962C8B-B14F-4D97-AF65-F5344CB8AC3E}">
        <p14:creationId xmlns:p14="http://schemas.microsoft.com/office/powerpoint/2010/main" val="2232172717"/>
      </p:ext>
    </p:extLst>
  </p:cSld>
  <p:clrMapOvr>
    <a:masterClrMapping/>
  </p:clrMapOvr>
  <p:transition>
    <p:wipe dir="d"/>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en-US"/>
              <a:t>Object</a:t>
            </a:r>
          </a:p>
        </p:txBody>
      </p:sp>
      <p:sp>
        <p:nvSpPr>
          <p:cNvPr id="103427" name="Rectangle 3"/>
          <p:cNvSpPr>
            <a:spLocks noGrp="1" noChangeArrowheads="1"/>
          </p:cNvSpPr>
          <p:nvPr>
            <p:ph type="body" idx="1"/>
          </p:nvPr>
        </p:nvSpPr>
        <p:spPr/>
        <p:txBody>
          <a:bodyPr/>
          <a:lstStyle/>
          <a:p>
            <a:r>
              <a:rPr lang="en-US" altLang="en-US"/>
              <a:t>Objects are unordered containers of key/value pairs</a:t>
            </a:r>
          </a:p>
          <a:p>
            <a:r>
              <a:rPr lang="en-US" altLang="en-US"/>
              <a:t>Objects are wrapped in </a:t>
            </a:r>
            <a:r>
              <a:rPr lang="en-US" altLang="en-US" b="1">
                <a:latin typeface="Courier New" panose="02070309020205020404" pitchFamily="49" charset="0"/>
              </a:rPr>
              <a:t>{ }</a:t>
            </a:r>
          </a:p>
          <a:p>
            <a:r>
              <a:rPr lang="en-US" altLang="en-US" b="1">
                <a:latin typeface="Courier New" panose="02070309020205020404" pitchFamily="49" charset="0"/>
              </a:rPr>
              <a:t>,</a:t>
            </a:r>
            <a:r>
              <a:rPr lang="en-US" altLang="en-US"/>
              <a:t> separates key/value pairs</a:t>
            </a:r>
          </a:p>
          <a:p>
            <a:r>
              <a:rPr lang="en-US" altLang="en-US" b="1">
                <a:latin typeface="Courier New" panose="02070309020205020404" pitchFamily="49" charset="0"/>
              </a:rPr>
              <a:t>:</a:t>
            </a:r>
            <a:r>
              <a:rPr lang="en-US" altLang="en-US"/>
              <a:t> separates keys and values</a:t>
            </a:r>
          </a:p>
          <a:p>
            <a:r>
              <a:rPr lang="en-US" altLang="en-US"/>
              <a:t>Keys are strings </a:t>
            </a:r>
          </a:p>
          <a:p>
            <a:r>
              <a:rPr lang="en-US" altLang="en-US"/>
              <a:t>Values are JSON values</a:t>
            </a:r>
          </a:p>
          <a:p>
            <a:pPr lvl="1"/>
            <a:endParaRPr lang="en-US" altLang="en-US"/>
          </a:p>
          <a:p>
            <a:pPr lvl="1"/>
            <a:r>
              <a:rPr lang="en-US" altLang="en-US"/>
              <a:t>struct, record, hashtable, object</a:t>
            </a:r>
          </a:p>
        </p:txBody>
      </p:sp>
    </p:spTree>
    <p:extLst>
      <p:ext uri="{BB962C8B-B14F-4D97-AF65-F5344CB8AC3E}">
        <p14:creationId xmlns:p14="http://schemas.microsoft.com/office/powerpoint/2010/main" val="3939284395"/>
      </p:ext>
    </p:extLst>
  </p:cSld>
  <p:clrMapOvr>
    <a:masterClrMapping/>
  </p:clrMapOvr>
  <p:transition>
    <p:wipe dir="d"/>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4" name="Rectangle 4"/>
          <p:cNvSpPr>
            <a:spLocks noGrp="1" noChangeArrowheads="1"/>
          </p:cNvSpPr>
          <p:nvPr>
            <p:ph type="title"/>
          </p:nvPr>
        </p:nvSpPr>
        <p:spPr/>
        <p:txBody>
          <a:bodyPr/>
          <a:lstStyle/>
          <a:p>
            <a:r>
              <a:rPr lang="en-US" altLang="en-US"/>
              <a:t>Object</a:t>
            </a:r>
          </a:p>
        </p:txBody>
      </p:sp>
      <p:graphicFrame>
        <p:nvGraphicFramePr>
          <p:cNvPr id="271368" name="Object 8"/>
          <p:cNvGraphicFramePr>
            <a:graphicFrameLocks noGrp="1" noChangeAspect="1"/>
          </p:cNvGraphicFramePr>
          <p:nvPr>
            <p:ph idx="1"/>
          </p:nvPr>
        </p:nvGraphicFramePr>
        <p:xfrm>
          <a:off x="617538" y="2936875"/>
          <a:ext cx="7991475" cy="2005013"/>
        </p:xfrm>
        <a:graphic>
          <a:graphicData uri="http://schemas.openxmlformats.org/presentationml/2006/ole">
            <mc:AlternateContent xmlns:mc="http://schemas.openxmlformats.org/markup-compatibility/2006">
              <mc:Choice xmlns:v="urn:schemas-microsoft-com:vml" Requires="v">
                <p:oleObj spid="_x0000_s4105" name="Visio" r:id="rId3" imgW="5808154" imgH="1457325" progId="Visio.Drawing.11">
                  <p:embed/>
                </p:oleObj>
              </mc:Choice>
              <mc:Fallback>
                <p:oleObj name="Visio" r:id="rId3" imgW="5808154" imgH="145732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538" y="2936875"/>
                        <a:ext cx="7991475" cy="2005013"/>
                      </a:xfrm>
                      <a:prstGeom prst="rect">
                        <a:avLst/>
                      </a:prstGeom>
                    </p:spPr>
                  </p:pic>
                </p:oleObj>
              </mc:Fallback>
            </mc:AlternateContent>
          </a:graphicData>
        </a:graphic>
      </p:graphicFrame>
    </p:spTree>
    <p:extLst>
      <p:ext uri="{BB962C8B-B14F-4D97-AF65-F5344CB8AC3E}">
        <p14:creationId xmlns:p14="http://schemas.microsoft.com/office/powerpoint/2010/main" val="363199099"/>
      </p:ext>
    </p:extLst>
  </p:cSld>
  <p:clrMapOvr>
    <a:masterClrMapping/>
  </p:clrMapOvr>
  <p:transition>
    <p:wipe dir="r"/>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ltLang="en-US"/>
              <a:t>Object</a:t>
            </a:r>
          </a:p>
        </p:txBody>
      </p:sp>
      <p:sp>
        <p:nvSpPr>
          <p:cNvPr id="145411" name="Text Box 3"/>
          <p:cNvSpPr txBox="1">
            <a:spLocks noChangeArrowheads="1"/>
          </p:cNvSpPr>
          <p:nvPr/>
        </p:nvSpPr>
        <p:spPr bwMode="auto">
          <a:xfrm>
            <a:off x="838200" y="1295400"/>
            <a:ext cx="7772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b="1" dirty="0">
                <a:latin typeface="Courier New" panose="02070309020205020404" pitchFamily="49" charset="0"/>
              </a:rPr>
              <a:t>{"</a:t>
            </a:r>
            <a:r>
              <a:rPr lang="en-US" altLang="en-US" sz="2400" b="1" dirty="0" err="1">
                <a:latin typeface="Courier New" panose="02070309020205020404" pitchFamily="49" charset="0"/>
              </a:rPr>
              <a:t>name":"Jack</a:t>
            </a:r>
            <a:r>
              <a:rPr lang="en-US" altLang="en-US" sz="2400" b="1" dirty="0">
                <a:latin typeface="Courier New" panose="02070309020205020404" pitchFamily="49" charset="0"/>
              </a:rPr>
              <a:t> B. </a:t>
            </a:r>
            <a:r>
              <a:rPr lang="en-US" altLang="en-US" sz="2400" b="1" dirty="0" err="1">
                <a:latin typeface="Courier New" panose="02070309020205020404" pitchFamily="49" charset="0"/>
              </a:rPr>
              <a:t>Nimble","at</a:t>
            </a:r>
            <a:r>
              <a:rPr lang="en-US" altLang="en-US" sz="2400" b="1" dirty="0">
                <a:latin typeface="Courier New" panose="02070309020205020404" pitchFamily="49" charset="0"/>
              </a:rPr>
              <a:t> large": true,"grade":"A","level":3, "format":{"type":"rect","width":1920, "height":1080,"interlace":false, "framerate":24}}</a:t>
            </a:r>
          </a:p>
        </p:txBody>
      </p:sp>
    </p:spTree>
    <p:extLst>
      <p:ext uri="{BB962C8B-B14F-4D97-AF65-F5344CB8AC3E}">
        <p14:creationId xmlns:p14="http://schemas.microsoft.com/office/powerpoint/2010/main" val="2372652091"/>
      </p:ext>
    </p:extLst>
  </p:cSld>
  <p:clrMapOvr>
    <a:masterClrMapping/>
  </p:clrMapOvr>
  <p:transition>
    <p:wipe dir="d"/>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en-US"/>
              <a:t>Object</a:t>
            </a:r>
          </a:p>
        </p:txBody>
      </p:sp>
      <p:sp>
        <p:nvSpPr>
          <p:cNvPr id="143363" name="Text Box 3"/>
          <p:cNvSpPr txBox="1">
            <a:spLocks noChangeArrowheads="1"/>
          </p:cNvSpPr>
          <p:nvPr/>
        </p:nvSpPr>
        <p:spPr bwMode="auto">
          <a:xfrm>
            <a:off x="685800" y="1371600"/>
            <a:ext cx="77724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800" b="1" dirty="0">
                <a:latin typeface="Courier New" panose="02070309020205020404" pitchFamily="49" charset="0"/>
              </a:rPr>
              <a:t>{</a:t>
            </a:r>
          </a:p>
          <a:p>
            <a:pPr algn="l"/>
            <a:r>
              <a:rPr lang="en-US" altLang="en-US" sz="2800" b="1" dirty="0">
                <a:latin typeface="Courier New" panose="02070309020205020404" pitchFamily="49" charset="0"/>
              </a:rPr>
              <a:t>    "name":     "Jack B. Nimble", </a:t>
            </a:r>
          </a:p>
          <a:p>
            <a:pPr algn="l"/>
            <a:r>
              <a:rPr lang="en-US" altLang="en-US" sz="2800" b="1" dirty="0">
                <a:latin typeface="Courier New" panose="02070309020205020404" pitchFamily="49" charset="0"/>
              </a:rPr>
              <a:t>    "at large": true, </a:t>
            </a:r>
          </a:p>
          <a:p>
            <a:pPr algn="l"/>
            <a:r>
              <a:rPr lang="en-US" altLang="en-US" sz="2800" b="1" dirty="0">
                <a:latin typeface="Courier New" panose="02070309020205020404" pitchFamily="49" charset="0"/>
              </a:rPr>
              <a:t>    "grade":    "A", </a:t>
            </a:r>
          </a:p>
          <a:p>
            <a:pPr algn="l"/>
            <a:r>
              <a:rPr lang="en-US" altLang="en-US" sz="2800" b="1" dirty="0">
                <a:latin typeface="Courier New" panose="02070309020205020404" pitchFamily="49" charset="0"/>
              </a:rPr>
              <a:t>    "format": {</a:t>
            </a:r>
          </a:p>
          <a:p>
            <a:pPr algn="l"/>
            <a:r>
              <a:rPr lang="en-US" altLang="en-US" sz="2800" b="1" dirty="0">
                <a:latin typeface="Courier New" panose="02070309020205020404" pitchFamily="49" charset="0"/>
              </a:rPr>
              <a:t>        "type":      "</a:t>
            </a:r>
            <a:r>
              <a:rPr lang="en-US" altLang="en-US" sz="2800" b="1" dirty="0" err="1">
                <a:latin typeface="Courier New" panose="02070309020205020404" pitchFamily="49" charset="0"/>
              </a:rPr>
              <a:t>rect</a:t>
            </a:r>
            <a:r>
              <a:rPr lang="en-US" altLang="en-US" sz="2800" b="1" dirty="0">
                <a:latin typeface="Courier New" panose="02070309020205020404" pitchFamily="49" charset="0"/>
              </a:rPr>
              <a:t>", </a:t>
            </a:r>
          </a:p>
          <a:p>
            <a:pPr algn="l"/>
            <a:r>
              <a:rPr lang="en-US" altLang="en-US" sz="2800" b="1" dirty="0">
                <a:latin typeface="Courier New" panose="02070309020205020404" pitchFamily="49" charset="0"/>
              </a:rPr>
              <a:t>        "width":     1920, </a:t>
            </a:r>
          </a:p>
          <a:p>
            <a:pPr algn="l"/>
            <a:r>
              <a:rPr lang="en-US" altLang="en-US" sz="2800" b="1" dirty="0">
                <a:latin typeface="Courier New" panose="02070309020205020404" pitchFamily="49" charset="0"/>
              </a:rPr>
              <a:t>        "height":    1080, </a:t>
            </a:r>
          </a:p>
          <a:p>
            <a:pPr algn="l"/>
            <a:r>
              <a:rPr lang="en-US" altLang="en-US" sz="2800" b="1" dirty="0">
                <a:latin typeface="Courier New" panose="02070309020205020404" pitchFamily="49" charset="0"/>
              </a:rPr>
              <a:t>        "interlace": false, </a:t>
            </a:r>
          </a:p>
          <a:p>
            <a:pPr algn="l"/>
            <a:r>
              <a:rPr lang="en-US" altLang="en-US" sz="2800" b="1" dirty="0">
                <a:latin typeface="Courier New" panose="02070309020205020404" pitchFamily="49" charset="0"/>
              </a:rPr>
              <a:t>        "framerate": 24</a:t>
            </a:r>
          </a:p>
          <a:p>
            <a:pPr algn="l"/>
            <a:r>
              <a:rPr lang="en-US" altLang="en-US" sz="2800" b="1" dirty="0">
                <a:latin typeface="Courier New" panose="02070309020205020404" pitchFamily="49" charset="0"/>
              </a:rPr>
              <a:t>    }</a:t>
            </a:r>
          </a:p>
          <a:p>
            <a:pPr algn="l"/>
            <a:r>
              <a:rPr lang="en-US" altLang="en-US" sz="2800" b="1" dirty="0">
                <a:latin typeface="Courier New" panose="02070309020205020404" pitchFamily="49" charset="0"/>
              </a:rPr>
              <a:t>}</a:t>
            </a:r>
          </a:p>
        </p:txBody>
      </p:sp>
    </p:spTree>
    <p:extLst>
      <p:ext uri="{BB962C8B-B14F-4D97-AF65-F5344CB8AC3E}">
        <p14:creationId xmlns:p14="http://schemas.microsoft.com/office/powerpoint/2010/main" val="415238222"/>
      </p:ext>
    </p:extLst>
  </p:cSld>
  <p:clrMapOvr>
    <a:masterClrMapping/>
  </p:clrMapOvr>
  <p:transition>
    <p:wipe dir="d"/>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en-US"/>
              <a:t>Array</a:t>
            </a:r>
          </a:p>
        </p:txBody>
      </p:sp>
      <p:sp>
        <p:nvSpPr>
          <p:cNvPr id="105475" name="Rectangle 3"/>
          <p:cNvSpPr>
            <a:spLocks noGrp="1" noChangeArrowheads="1"/>
          </p:cNvSpPr>
          <p:nvPr>
            <p:ph type="body" idx="1"/>
          </p:nvPr>
        </p:nvSpPr>
        <p:spPr/>
        <p:txBody>
          <a:bodyPr/>
          <a:lstStyle/>
          <a:p>
            <a:r>
              <a:rPr lang="en-US" altLang="en-US"/>
              <a:t>Arrays are ordered sequences of values</a:t>
            </a:r>
          </a:p>
          <a:p>
            <a:r>
              <a:rPr lang="en-US" altLang="en-US"/>
              <a:t>Arrays are wrapped in </a:t>
            </a:r>
            <a:r>
              <a:rPr lang="en-US" altLang="en-US" b="1">
                <a:latin typeface="Courier New" panose="02070309020205020404" pitchFamily="49" charset="0"/>
              </a:rPr>
              <a:t>[]</a:t>
            </a:r>
          </a:p>
          <a:p>
            <a:r>
              <a:rPr lang="en-US" altLang="en-US" b="1">
                <a:latin typeface="Courier New" panose="02070309020205020404" pitchFamily="49" charset="0"/>
              </a:rPr>
              <a:t>,</a:t>
            </a:r>
            <a:r>
              <a:rPr lang="en-US" altLang="en-US"/>
              <a:t> separates values </a:t>
            </a:r>
          </a:p>
          <a:p>
            <a:r>
              <a:rPr lang="en-US" altLang="en-US"/>
              <a:t>JSON does not talk about indexing.</a:t>
            </a:r>
          </a:p>
          <a:p>
            <a:pPr lvl="1"/>
            <a:r>
              <a:rPr lang="en-US" altLang="en-US"/>
              <a:t>An implementation can start array indexing at 0 or 1.</a:t>
            </a:r>
          </a:p>
        </p:txBody>
      </p:sp>
    </p:spTree>
    <p:extLst>
      <p:ext uri="{BB962C8B-B14F-4D97-AF65-F5344CB8AC3E}">
        <p14:creationId xmlns:p14="http://schemas.microsoft.com/office/powerpoint/2010/main" val="2691285739"/>
      </p:ext>
    </p:extLst>
  </p:cSld>
  <p:clrMapOvr>
    <a:masterClrMapping/>
  </p:clrMapOvr>
  <p:transition>
    <p:wipe dir="d"/>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US" altLang="en-US"/>
              <a:t>Array</a:t>
            </a:r>
          </a:p>
        </p:txBody>
      </p:sp>
      <p:graphicFrame>
        <p:nvGraphicFramePr>
          <p:cNvPr id="273413" name="Object 5"/>
          <p:cNvGraphicFramePr>
            <a:graphicFrameLocks noGrp="1" noChangeAspect="1"/>
          </p:cNvGraphicFramePr>
          <p:nvPr>
            <p:ph idx="1"/>
          </p:nvPr>
        </p:nvGraphicFramePr>
        <p:xfrm>
          <a:off x="452438" y="2874963"/>
          <a:ext cx="8239125" cy="2066925"/>
        </p:xfrm>
        <a:graphic>
          <a:graphicData uri="http://schemas.openxmlformats.org/presentationml/2006/ole">
            <mc:AlternateContent xmlns:mc="http://schemas.openxmlformats.org/markup-compatibility/2006">
              <mc:Choice xmlns:v="urn:schemas-microsoft-com:vml" Requires="v">
                <p:oleObj spid="_x0000_s5129" name="Visio" r:id="rId3" imgW="5808154" imgH="1457325" progId="Visio.Drawing.11">
                  <p:embed/>
                </p:oleObj>
              </mc:Choice>
              <mc:Fallback>
                <p:oleObj name="Visio" r:id="rId3" imgW="5808154" imgH="145732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38" y="2874963"/>
                        <a:ext cx="8239125" cy="2066925"/>
                      </a:xfrm>
                      <a:prstGeom prst="rect">
                        <a:avLst/>
                      </a:prstGeom>
                    </p:spPr>
                  </p:pic>
                </p:oleObj>
              </mc:Fallback>
            </mc:AlternateContent>
          </a:graphicData>
        </a:graphic>
      </p:graphicFrame>
    </p:spTree>
    <p:extLst>
      <p:ext uri="{BB962C8B-B14F-4D97-AF65-F5344CB8AC3E}">
        <p14:creationId xmlns:p14="http://schemas.microsoft.com/office/powerpoint/2010/main" val="281445663"/>
      </p:ext>
    </p:extLst>
  </p:cSld>
  <p:clrMapOvr>
    <a:masterClrMapping/>
  </p:clrMapOvr>
  <p:transition>
    <p:wipe dir="r"/>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altLang="en-US"/>
              <a:t>Array</a:t>
            </a:r>
          </a:p>
        </p:txBody>
      </p:sp>
      <p:sp>
        <p:nvSpPr>
          <p:cNvPr id="263171" name="Rectangle 3"/>
          <p:cNvSpPr>
            <a:spLocks noGrp="1" noChangeArrowheads="1"/>
          </p:cNvSpPr>
          <p:nvPr>
            <p:ph type="body" idx="1"/>
          </p:nvPr>
        </p:nvSpPr>
        <p:spPr/>
        <p:txBody>
          <a:bodyPr/>
          <a:lstStyle/>
          <a:p>
            <a:pPr>
              <a:buFontTx/>
              <a:buNone/>
            </a:pPr>
            <a:r>
              <a:rPr lang="en-US" altLang="en-US" b="1">
                <a:latin typeface="Courier New" panose="02070309020205020404" pitchFamily="49" charset="0"/>
              </a:rPr>
              <a:t>["Sunday", "Monday", "Tuesday", "Wednesday", "Thursday", "Friday", "Saturday"]</a:t>
            </a:r>
          </a:p>
          <a:p>
            <a:pPr>
              <a:buFontTx/>
              <a:buNone/>
            </a:pPr>
            <a:endParaRPr lang="en-US" altLang="en-US" b="1">
              <a:latin typeface="Courier New" panose="02070309020205020404" pitchFamily="49" charset="0"/>
            </a:endParaRPr>
          </a:p>
          <a:p>
            <a:pPr>
              <a:buFontTx/>
              <a:buNone/>
            </a:pPr>
            <a:r>
              <a:rPr lang="en-US" altLang="en-US" b="1">
                <a:latin typeface="Courier New" panose="02070309020205020404" pitchFamily="49" charset="0"/>
              </a:rPr>
              <a:t>[</a:t>
            </a:r>
          </a:p>
          <a:p>
            <a:pPr lvl="1"/>
            <a:r>
              <a:rPr lang="en-US" altLang="en-US" b="1">
                <a:latin typeface="Courier New" panose="02070309020205020404" pitchFamily="49" charset="0"/>
              </a:rPr>
              <a:t>[0, -1, 0],</a:t>
            </a:r>
          </a:p>
          <a:p>
            <a:pPr lvl="1"/>
            <a:r>
              <a:rPr lang="en-US" altLang="en-US" b="1">
                <a:latin typeface="Courier New" panose="02070309020205020404" pitchFamily="49" charset="0"/>
              </a:rPr>
              <a:t>[1, 0, 0],</a:t>
            </a:r>
          </a:p>
          <a:p>
            <a:pPr lvl="1"/>
            <a:r>
              <a:rPr lang="en-US" altLang="en-US" b="1">
                <a:latin typeface="Courier New" panose="02070309020205020404" pitchFamily="49" charset="0"/>
              </a:rPr>
              <a:t>[0, 0, 1]</a:t>
            </a:r>
          </a:p>
          <a:p>
            <a:pPr>
              <a:buFontTx/>
              <a:buNone/>
            </a:pPr>
            <a:r>
              <a:rPr lang="en-US" altLang="en-US" b="1">
                <a:latin typeface="Courier New" panose="02070309020205020404" pitchFamily="49" charset="0"/>
              </a:rPr>
              <a:t>]</a:t>
            </a:r>
          </a:p>
        </p:txBody>
      </p:sp>
    </p:spTree>
    <p:extLst>
      <p:ext uri="{BB962C8B-B14F-4D97-AF65-F5344CB8AC3E}">
        <p14:creationId xmlns:p14="http://schemas.microsoft.com/office/powerpoint/2010/main" val="190120092"/>
      </p:ext>
    </p:extLst>
  </p:cSld>
  <p:clrMapOvr>
    <a:masterClrMapping/>
  </p:clrMapOvr>
  <p:transition>
    <p:wipe dir="d"/>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en-US"/>
              <a:t>Arrays vs Objects</a:t>
            </a:r>
          </a:p>
        </p:txBody>
      </p:sp>
      <p:sp>
        <p:nvSpPr>
          <p:cNvPr id="102403" name="Rectangle 3"/>
          <p:cNvSpPr>
            <a:spLocks noGrp="1" noChangeArrowheads="1"/>
          </p:cNvSpPr>
          <p:nvPr>
            <p:ph type="body" idx="1"/>
          </p:nvPr>
        </p:nvSpPr>
        <p:spPr/>
        <p:txBody>
          <a:bodyPr/>
          <a:lstStyle/>
          <a:p>
            <a:r>
              <a:rPr lang="en-US" altLang="en-US"/>
              <a:t>Use objects when the key names are arbitrary strings.</a:t>
            </a:r>
          </a:p>
          <a:p>
            <a:endParaRPr lang="en-US" altLang="en-US"/>
          </a:p>
          <a:p>
            <a:r>
              <a:rPr lang="en-US" altLang="en-US"/>
              <a:t>Use arrays when the key names are sequential integers.</a:t>
            </a:r>
          </a:p>
          <a:p>
            <a:endParaRPr lang="en-US" altLang="en-US"/>
          </a:p>
          <a:p>
            <a:r>
              <a:rPr lang="en-US" altLang="en-US"/>
              <a:t>Don't get confused by the term Associative Array.</a:t>
            </a:r>
          </a:p>
        </p:txBody>
      </p:sp>
    </p:spTree>
    <p:extLst>
      <p:ext uri="{BB962C8B-B14F-4D97-AF65-F5344CB8AC3E}">
        <p14:creationId xmlns:p14="http://schemas.microsoft.com/office/powerpoint/2010/main" val="929349138"/>
      </p:ext>
    </p:extLst>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Function Objects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dirty="0" smtClean="0">
                <a:latin typeface="+mn-lt"/>
              </a:rPr>
              <a:t>Second: The optional second part is a </a:t>
            </a:r>
            <a:r>
              <a:rPr lang="en-US" sz="2400" dirty="0" smtClean="0">
                <a:solidFill>
                  <a:srgbClr val="C00000"/>
                </a:solidFill>
                <a:latin typeface="+mn-lt"/>
              </a:rPr>
              <a:t>function’s name</a:t>
            </a:r>
            <a:r>
              <a:rPr lang="en-US" sz="2400" dirty="0" smtClean="0">
                <a:latin typeface="+mn-lt"/>
              </a:rPr>
              <a:t>. </a:t>
            </a:r>
          </a:p>
          <a:p>
            <a:pPr marL="800100" lvl="1" indent="-342900" algn="just">
              <a:lnSpc>
                <a:spcPct val="90000"/>
              </a:lnSpc>
              <a:spcBef>
                <a:spcPct val="20000"/>
              </a:spcBef>
              <a:buClr>
                <a:schemeClr val="accent2"/>
              </a:buClr>
              <a:buFont typeface="Wingdings" pitchFamily="2" charset="2"/>
              <a:buChar char="§"/>
            </a:pPr>
            <a:r>
              <a:rPr lang="en-US" sz="2400" kern="0" baseline="0" noProof="0" dirty="0" smtClean="0">
                <a:latin typeface="+mn-lt"/>
                <a:cs typeface="+mn-cs"/>
              </a:rPr>
              <a:t>The</a:t>
            </a:r>
            <a:r>
              <a:rPr lang="en-US" sz="2400" kern="0" noProof="0" dirty="0" smtClean="0">
                <a:latin typeface="+mn-lt"/>
                <a:cs typeface="+mn-cs"/>
              </a:rPr>
              <a:t> function can use its name to call recursively</a:t>
            </a:r>
          </a:p>
          <a:p>
            <a:pPr marL="800100" lvl="1" indent="-342900" algn="just">
              <a:lnSpc>
                <a:spcPct val="90000"/>
              </a:lnSpc>
              <a:spcBef>
                <a:spcPct val="20000"/>
              </a:spcBef>
              <a:buClr>
                <a:schemeClr val="accent2"/>
              </a:buClr>
              <a:buFont typeface="Wingdings" pitchFamily="2" charset="2"/>
              <a:buChar char="§"/>
            </a:pPr>
            <a:r>
              <a:rPr lang="en-US" sz="2400" kern="0" baseline="0" dirty="0" smtClean="0">
                <a:latin typeface="+mn-lt"/>
                <a:cs typeface="+mn-cs"/>
              </a:rPr>
              <a:t>If a function</a:t>
            </a:r>
            <a:r>
              <a:rPr lang="en-US" sz="2400" kern="0" dirty="0" smtClean="0">
                <a:latin typeface="+mn-lt"/>
                <a:cs typeface="+mn-cs"/>
              </a:rPr>
              <a:t> is not given a name, then it is said to be </a:t>
            </a:r>
            <a:r>
              <a:rPr lang="en-US" sz="2400" i="1" kern="0" dirty="0" smtClean="0">
                <a:solidFill>
                  <a:schemeClr val="accent1">
                    <a:lumMod val="75000"/>
                  </a:schemeClr>
                </a:solidFill>
                <a:latin typeface="+mn-lt"/>
                <a:cs typeface="+mn-cs"/>
              </a:rPr>
              <a:t>anonymous</a:t>
            </a: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Third: </a:t>
            </a:r>
            <a:r>
              <a:rPr lang="en-US" sz="2400" kern="0" dirty="0" smtClean="0">
                <a:solidFill>
                  <a:srgbClr val="C00000"/>
                </a:solidFill>
                <a:latin typeface="+mn-lt"/>
                <a:cs typeface="+mn-cs"/>
              </a:rPr>
              <a:t>Set of parameters</a:t>
            </a:r>
            <a:r>
              <a:rPr lang="en-US" sz="2400" kern="0" dirty="0" smtClean="0">
                <a:latin typeface="+mn-lt"/>
                <a:cs typeface="+mn-cs"/>
              </a:rPr>
              <a:t> of the function, wrapped in </a:t>
            </a:r>
            <a:r>
              <a:rPr lang="en-US" sz="2400" kern="0" dirty="0" smtClean="0">
                <a:solidFill>
                  <a:srgbClr val="C00000"/>
                </a:solidFill>
                <a:latin typeface="+mn-lt"/>
                <a:cs typeface="+mn-cs"/>
              </a:rPr>
              <a:t>parentheses</a:t>
            </a:r>
          </a:p>
          <a:p>
            <a:pPr marL="800100" lvl="1" indent="-342900" algn="just">
              <a:lnSpc>
                <a:spcPct val="90000"/>
              </a:lnSpc>
              <a:spcBef>
                <a:spcPct val="20000"/>
              </a:spcBef>
              <a:buClr>
                <a:schemeClr val="accent2"/>
              </a:buClr>
              <a:buFont typeface="Wingdings" pitchFamily="2" charset="2"/>
              <a:buChar char="§"/>
            </a:pPr>
            <a:r>
              <a:rPr lang="en-US" sz="2400" kern="0" baseline="0" noProof="0" dirty="0" smtClean="0">
                <a:latin typeface="+mn-lt"/>
                <a:cs typeface="+mn-cs"/>
              </a:rPr>
              <a:t>Within</a:t>
            </a:r>
            <a:r>
              <a:rPr lang="en-US" sz="2400" kern="0" dirty="0" smtClean="0">
                <a:latin typeface="+mn-lt"/>
                <a:cs typeface="+mn-cs"/>
              </a:rPr>
              <a:t> the parentheses, is a set of zero or more parameter names, separated by commas</a:t>
            </a:r>
          </a:p>
          <a:p>
            <a:pPr marL="800100" lvl="1" indent="-342900" algn="just">
              <a:lnSpc>
                <a:spcPct val="90000"/>
              </a:lnSpc>
              <a:spcBef>
                <a:spcPct val="20000"/>
              </a:spcBef>
              <a:buClr>
                <a:schemeClr val="accent2"/>
              </a:buClr>
              <a:buFont typeface="Wingdings" pitchFamily="2" charset="2"/>
              <a:buChar char="§"/>
            </a:pPr>
            <a:r>
              <a:rPr lang="en-US" sz="2400" kern="0" baseline="0" noProof="0" dirty="0" smtClean="0">
                <a:latin typeface="+mn-lt"/>
                <a:cs typeface="+mn-cs"/>
              </a:rPr>
              <a:t>The</a:t>
            </a:r>
            <a:r>
              <a:rPr lang="en-US" sz="2400" kern="0" noProof="0" dirty="0" smtClean="0">
                <a:latin typeface="+mn-lt"/>
                <a:cs typeface="+mn-cs"/>
              </a:rPr>
              <a:t> names will be defined as variables in the function</a:t>
            </a:r>
          </a:p>
          <a:p>
            <a:pPr marL="342900" indent="-342900" algn="just">
              <a:lnSpc>
                <a:spcPct val="90000"/>
              </a:lnSpc>
              <a:spcBef>
                <a:spcPct val="20000"/>
              </a:spcBef>
              <a:buClr>
                <a:schemeClr val="accent2"/>
              </a:buClr>
              <a:buFont typeface="Wingdings" pitchFamily="2" charset="2"/>
              <a:buChar char="§"/>
            </a:pPr>
            <a:r>
              <a:rPr lang="en-US" sz="2400" kern="0" baseline="0" dirty="0" smtClean="0">
                <a:latin typeface="+mn-lt"/>
                <a:cs typeface="+mn-cs"/>
              </a:rPr>
              <a:t>Fourth</a:t>
            </a:r>
            <a:r>
              <a:rPr lang="en-US" sz="2400" kern="0" dirty="0" smtClean="0">
                <a:latin typeface="+mn-lt"/>
                <a:cs typeface="+mn-cs"/>
              </a:rPr>
              <a:t>: </a:t>
            </a:r>
            <a:r>
              <a:rPr lang="en-US" sz="2400" kern="0" dirty="0" smtClean="0">
                <a:solidFill>
                  <a:srgbClr val="C00000"/>
                </a:solidFill>
                <a:latin typeface="+mn-lt"/>
                <a:cs typeface="+mn-cs"/>
              </a:rPr>
              <a:t>Set of statements</a:t>
            </a:r>
            <a:r>
              <a:rPr lang="en-US" sz="2400" kern="0" dirty="0" smtClean="0">
                <a:latin typeface="+mn-lt"/>
                <a:cs typeface="+mn-cs"/>
              </a:rPr>
              <a:t> wrapped in </a:t>
            </a:r>
            <a:r>
              <a:rPr lang="en-US" sz="2400" kern="0" dirty="0" smtClean="0">
                <a:solidFill>
                  <a:srgbClr val="C00000"/>
                </a:solidFill>
                <a:latin typeface="+mn-lt"/>
                <a:cs typeface="+mn-cs"/>
              </a:rPr>
              <a:t>curly braces</a:t>
            </a:r>
            <a:r>
              <a:rPr lang="en-US" sz="2400" kern="0" dirty="0" smtClean="0">
                <a:latin typeface="+mn-lt"/>
                <a:cs typeface="+mn-cs"/>
              </a:rPr>
              <a:t>.</a:t>
            </a:r>
          </a:p>
          <a:p>
            <a:pPr marL="800100" lvl="1" indent="-342900" algn="just">
              <a:lnSpc>
                <a:spcPct val="90000"/>
              </a:lnSpc>
              <a:spcBef>
                <a:spcPct val="20000"/>
              </a:spcBef>
              <a:buClr>
                <a:schemeClr val="accent2"/>
              </a:buClr>
              <a:buFont typeface="Wingdings" pitchFamily="2" charset="2"/>
              <a:buChar char="§"/>
            </a:pPr>
            <a:r>
              <a:rPr lang="en-US" sz="2400" kern="0" baseline="0" noProof="0" dirty="0" smtClean="0">
                <a:latin typeface="+mn-lt"/>
                <a:cs typeface="+mn-cs"/>
              </a:rPr>
              <a:t>These</a:t>
            </a:r>
            <a:r>
              <a:rPr lang="en-US" sz="2400" kern="0" noProof="0" dirty="0" smtClean="0">
                <a:latin typeface="+mn-lt"/>
                <a:cs typeface="+mn-cs"/>
              </a:rPr>
              <a:t> statements are the body of the function</a:t>
            </a:r>
          </a:p>
          <a:p>
            <a:pPr marL="800100" lvl="1" indent="-342900" algn="just">
              <a:lnSpc>
                <a:spcPct val="90000"/>
              </a:lnSpc>
              <a:spcBef>
                <a:spcPct val="20000"/>
              </a:spcBef>
              <a:buClr>
                <a:schemeClr val="accent2"/>
              </a:buClr>
              <a:buFont typeface="Wingdings" pitchFamily="2" charset="2"/>
              <a:buChar char="§"/>
            </a:pPr>
            <a:r>
              <a:rPr lang="en-US" sz="2400" kern="0" baseline="0" dirty="0" smtClean="0">
                <a:latin typeface="+mn-lt"/>
                <a:cs typeface="+mn-cs"/>
              </a:rPr>
              <a:t>Executed</a:t>
            </a:r>
            <a:r>
              <a:rPr lang="en-US" sz="2400" kern="0" dirty="0" smtClean="0">
                <a:latin typeface="+mn-lt"/>
                <a:cs typeface="+mn-cs"/>
              </a:rPr>
              <a:t> when function is invoked</a:t>
            </a:r>
            <a:endParaRPr lang="en-US" sz="2400" kern="0" baseline="0" noProof="0" dirty="0" smtClean="0">
              <a:latin typeface="+mn-lt"/>
              <a:cs typeface="+mn-cs"/>
            </a:endParaRPr>
          </a:p>
          <a:p>
            <a:pPr marL="342900" indent="-342900" algn="just">
              <a:lnSpc>
                <a:spcPct val="90000"/>
              </a:lnSpc>
              <a:spcBef>
                <a:spcPct val="20000"/>
              </a:spcBef>
              <a:buClr>
                <a:schemeClr val="accent2"/>
              </a:buClr>
              <a:buFont typeface="Wingdings" pitchFamily="2" charset="2"/>
              <a:buChar char="§"/>
            </a:pPr>
            <a:endParaRPr lang="en-US" sz="2400" kern="0" baseline="0" noProof="0" dirty="0" smtClean="0">
              <a:solidFill>
                <a:srgbClr val="002060"/>
              </a:solidFill>
              <a:latin typeface="+mn-lt"/>
              <a:cs typeface="+mn-cs"/>
            </a:endParaRPr>
          </a:p>
          <a:p>
            <a:pPr marL="800100" lvl="1" indent="-342900" algn="just">
              <a:lnSpc>
                <a:spcPct val="90000"/>
              </a:lnSpc>
              <a:spcBef>
                <a:spcPct val="20000"/>
              </a:spcBef>
              <a:buClr>
                <a:schemeClr val="accent2"/>
              </a:buClr>
            </a:pPr>
            <a:endParaRPr lang="en-US" sz="2400" kern="0" baseline="0" noProof="0" dirty="0" smtClean="0">
              <a:latin typeface="+mn-lt"/>
              <a:cs typeface="+mn-cs"/>
            </a:endParaRPr>
          </a:p>
          <a:p>
            <a:pPr marL="342900" indent="-342900" algn="just">
              <a:lnSpc>
                <a:spcPct val="90000"/>
              </a:lnSpc>
              <a:spcBef>
                <a:spcPct val="20000"/>
              </a:spcBef>
              <a:buClr>
                <a:schemeClr val="accent2"/>
              </a:buClr>
            </a:pPr>
            <a:endParaRPr kumimoji="0" lang="en-US" sz="2400" b="0" i="0" u="none" strike="noStrike" kern="0" cap="none" spc="0" normalizeH="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ctrTitle"/>
          </p:nvPr>
        </p:nvSpPr>
        <p:spPr>
          <a:xfrm>
            <a:off x="685800" y="2130425"/>
            <a:ext cx="7772400" cy="1470025"/>
          </a:xfrm>
        </p:spPr>
        <p:txBody>
          <a:bodyPr anchor="ctr"/>
          <a:lstStyle/>
          <a:p>
            <a:r>
              <a:rPr lang="en-US" altLang="en-US" sz="4400"/>
              <a:t>MIME Media Type</a:t>
            </a:r>
          </a:p>
        </p:txBody>
      </p:sp>
      <p:sp>
        <p:nvSpPr>
          <p:cNvPr id="297988" name="Rectangle 4"/>
          <p:cNvSpPr>
            <a:spLocks noGrp="1" noChangeArrowheads="1"/>
          </p:cNvSpPr>
          <p:nvPr>
            <p:ph type="subTitle" idx="1"/>
          </p:nvPr>
        </p:nvSpPr>
        <p:spPr>
          <a:xfrm>
            <a:off x="342900" y="3886200"/>
            <a:ext cx="8415338" cy="1752600"/>
          </a:xfrm>
        </p:spPr>
        <p:txBody>
          <a:bodyPr/>
          <a:lstStyle/>
          <a:p>
            <a:r>
              <a:rPr lang="en-US" altLang="en-US" sz="6000" b="1">
                <a:latin typeface="Courier New" panose="02070309020205020404" pitchFamily="49" charset="0"/>
              </a:rPr>
              <a:t>application/json</a:t>
            </a:r>
          </a:p>
        </p:txBody>
      </p:sp>
    </p:spTree>
    <p:extLst>
      <p:ext uri="{BB962C8B-B14F-4D97-AF65-F5344CB8AC3E}">
        <p14:creationId xmlns:p14="http://schemas.microsoft.com/office/powerpoint/2010/main" val="3117223059"/>
      </p:ext>
    </p:extLst>
  </p:cSld>
  <p:clrMapOvr>
    <a:masterClrMapping/>
  </p:clrMapOvr>
  <p:transition>
    <p:wipe dir="d"/>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en-US" altLang="en-US"/>
              <a:t>Character Encoding</a:t>
            </a:r>
          </a:p>
        </p:txBody>
      </p:sp>
      <p:sp>
        <p:nvSpPr>
          <p:cNvPr id="316419" name="Rectangle 3"/>
          <p:cNvSpPr>
            <a:spLocks noGrp="1" noChangeArrowheads="1"/>
          </p:cNvSpPr>
          <p:nvPr>
            <p:ph type="body" idx="1"/>
          </p:nvPr>
        </p:nvSpPr>
        <p:spPr/>
        <p:txBody>
          <a:bodyPr/>
          <a:lstStyle/>
          <a:p>
            <a:r>
              <a:rPr lang="en-US" altLang="en-US"/>
              <a:t>Strictly UNICODE.</a:t>
            </a:r>
          </a:p>
          <a:p>
            <a:endParaRPr lang="en-US" altLang="en-US"/>
          </a:p>
          <a:p>
            <a:r>
              <a:rPr lang="en-US" altLang="en-US"/>
              <a:t>Default: UTF-8.</a:t>
            </a:r>
          </a:p>
          <a:p>
            <a:endParaRPr lang="en-US" altLang="en-US"/>
          </a:p>
          <a:p>
            <a:r>
              <a:rPr lang="en-US" altLang="en-US"/>
              <a:t>UTF-16 and UTF-32 are allowed.</a:t>
            </a:r>
          </a:p>
        </p:txBody>
      </p:sp>
    </p:spTree>
    <p:extLst>
      <p:ext uri="{BB962C8B-B14F-4D97-AF65-F5344CB8AC3E}">
        <p14:creationId xmlns:p14="http://schemas.microsoft.com/office/powerpoint/2010/main" val="77223466"/>
      </p:ext>
    </p:extLst>
  </p:cSld>
  <p:clrMapOvr>
    <a:masterClrMapping/>
  </p:clrMapOvr>
  <p:transition>
    <p:wipe dir="d"/>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r>
              <a:rPr lang="en-US" altLang="en-US"/>
              <a:t>Versionless</a:t>
            </a:r>
          </a:p>
        </p:txBody>
      </p:sp>
      <p:sp>
        <p:nvSpPr>
          <p:cNvPr id="317443" name="Rectangle 3"/>
          <p:cNvSpPr>
            <a:spLocks noGrp="1" noChangeArrowheads="1"/>
          </p:cNvSpPr>
          <p:nvPr>
            <p:ph type="body" idx="1"/>
          </p:nvPr>
        </p:nvSpPr>
        <p:spPr/>
        <p:txBody>
          <a:bodyPr/>
          <a:lstStyle/>
          <a:p>
            <a:r>
              <a:rPr lang="en-US" altLang="en-US"/>
              <a:t>JSON has no version number.</a:t>
            </a:r>
          </a:p>
          <a:p>
            <a:endParaRPr lang="en-US" altLang="en-US"/>
          </a:p>
          <a:p>
            <a:r>
              <a:rPr lang="en-US" altLang="en-US"/>
              <a:t>No revisions to the JSON grammar are anticipated.</a:t>
            </a:r>
          </a:p>
          <a:p>
            <a:endParaRPr lang="en-US" altLang="en-US"/>
          </a:p>
          <a:p>
            <a:r>
              <a:rPr lang="en-US" altLang="en-US"/>
              <a:t>JSON is very stable.</a:t>
            </a:r>
          </a:p>
        </p:txBody>
      </p:sp>
    </p:spTree>
    <p:extLst>
      <p:ext uri="{BB962C8B-B14F-4D97-AF65-F5344CB8AC3E}">
        <p14:creationId xmlns:p14="http://schemas.microsoft.com/office/powerpoint/2010/main" val="1035008961"/>
      </p:ext>
    </p:extLst>
  </p:cSld>
  <p:clrMapOvr>
    <a:masterClrMapping/>
  </p:clrMapOvr>
  <p:transition>
    <p:wipe dir="d"/>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ltLang="en-US"/>
              <a:t>Rules</a:t>
            </a:r>
          </a:p>
        </p:txBody>
      </p:sp>
      <p:sp>
        <p:nvSpPr>
          <p:cNvPr id="259075" name="Rectangle 3"/>
          <p:cNvSpPr>
            <a:spLocks noGrp="1" noChangeArrowheads="1"/>
          </p:cNvSpPr>
          <p:nvPr>
            <p:ph type="body" idx="1"/>
          </p:nvPr>
        </p:nvSpPr>
        <p:spPr/>
        <p:txBody>
          <a:bodyPr/>
          <a:lstStyle/>
          <a:p>
            <a:pPr>
              <a:spcAft>
                <a:spcPct val="25000"/>
              </a:spcAft>
            </a:pPr>
            <a:r>
              <a:rPr lang="en-US" altLang="en-US"/>
              <a:t>A JSON decoder must accept all well-formed JSON text.</a:t>
            </a:r>
          </a:p>
          <a:p>
            <a:pPr>
              <a:spcAft>
                <a:spcPct val="25000"/>
              </a:spcAft>
            </a:pPr>
            <a:r>
              <a:rPr lang="en-US" altLang="en-US"/>
              <a:t>A JSON decoder may also accept non-JSON text.</a:t>
            </a:r>
          </a:p>
          <a:p>
            <a:pPr>
              <a:spcAft>
                <a:spcPct val="25000"/>
              </a:spcAft>
            </a:pPr>
            <a:r>
              <a:rPr lang="en-US" altLang="en-US"/>
              <a:t>A JSON encoder must only produce well-formed JSON text.</a:t>
            </a:r>
          </a:p>
          <a:p>
            <a:pPr>
              <a:spcAft>
                <a:spcPct val="25000"/>
              </a:spcAft>
            </a:pPr>
            <a:r>
              <a:rPr lang="en-US" altLang="en-US" i="1"/>
              <a:t>Be conservative in what you do, be liberal in what you accept from others. </a:t>
            </a:r>
          </a:p>
        </p:txBody>
      </p:sp>
    </p:spTree>
    <p:extLst>
      <p:ext uri="{BB962C8B-B14F-4D97-AF65-F5344CB8AC3E}">
        <p14:creationId xmlns:p14="http://schemas.microsoft.com/office/powerpoint/2010/main" val="3511219875"/>
      </p:ext>
    </p:extLst>
  </p:cSld>
  <p:clrMapOvr>
    <a:masterClrMapping/>
  </p:clrMapOvr>
  <p:transition>
    <p:wipe dir="d"/>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US" altLang="en-US"/>
              <a:t>Supersets</a:t>
            </a:r>
          </a:p>
        </p:txBody>
      </p:sp>
      <p:sp>
        <p:nvSpPr>
          <p:cNvPr id="318467" name="Rectangle 3"/>
          <p:cNvSpPr>
            <a:spLocks noGrp="1" noChangeArrowheads="1"/>
          </p:cNvSpPr>
          <p:nvPr>
            <p:ph type="body" idx="1"/>
          </p:nvPr>
        </p:nvSpPr>
        <p:spPr/>
        <p:txBody>
          <a:bodyPr/>
          <a:lstStyle/>
          <a:p>
            <a:r>
              <a:rPr lang="en-US" altLang="en-US"/>
              <a:t>YAML is a superset of JSON.</a:t>
            </a:r>
          </a:p>
          <a:p>
            <a:pPr lvl="1"/>
            <a:r>
              <a:rPr lang="en-US" altLang="en-US"/>
              <a:t>A YAML decoder is a JSON decoder.</a:t>
            </a:r>
          </a:p>
          <a:p>
            <a:endParaRPr lang="en-US" altLang="en-US"/>
          </a:p>
          <a:p>
            <a:r>
              <a:rPr lang="en-US" altLang="en-US"/>
              <a:t>JavaScript is a superset of JSON.</a:t>
            </a:r>
          </a:p>
          <a:p>
            <a:pPr lvl="1"/>
            <a:r>
              <a:rPr lang="en-US" altLang="en-US"/>
              <a:t>A JavaScript compiler is a JSON decoder.</a:t>
            </a:r>
          </a:p>
          <a:p>
            <a:endParaRPr lang="en-US" altLang="en-US"/>
          </a:p>
          <a:p>
            <a:r>
              <a:rPr lang="en-US" altLang="en-US"/>
              <a:t>New programming languages based on JSON.</a:t>
            </a:r>
          </a:p>
        </p:txBody>
      </p:sp>
    </p:spTree>
    <p:extLst>
      <p:ext uri="{BB962C8B-B14F-4D97-AF65-F5344CB8AC3E}">
        <p14:creationId xmlns:p14="http://schemas.microsoft.com/office/powerpoint/2010/main" val="572228354"/>
      </p:ext>
    </p:extLst>
  </p:cSld>
  <p:clrMapOvr>
    <a:masterClrMapping/>
  </p:clrMapOvr>
  <p:transition>
    <p:wipe dir="d"/>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2" name="Rectangle 4"/>
          <p:cNvSpPr>
            <a:spLocks noGrp="1" noChangeArrowheads="1"/>
          </p:cNvSpPr>
          <p:nvPr>
            <p:ph type="ctrTitle"/>
          </p:nvPr>
        </p:nvSpPr>
        <p:spPr>
          <a:xfrm>
            <a:off x="685800" y="2130425"/>
            <a:ext cx="7772400" cy="1470025"/>
          </a:xfrm>
        </p:spPr>
        <p:txBody>
          <a:bodyPr anchor="ctr"/>
          <a:lstStyle/>
          <a:p>
            <a:r>
              <a:rPr lang="en-US" altLang="en-US" sz="4400"/>
              <a:t>JSON is the X in Ajax</a:t>
            </a:r>
          </a:p>
        </p:txBody>
      </p:sp>
      <p:sp>
        <p:nvSpPr>
          <p:cNvPr id="319493" name="Rectangle 5"/>
          <p:cNvSpPr>
            <a:spLocks noGrp="1" noChangeArrowheads="1"/>
          </p:cNvSpPr>
          <p:nvPr>
            <p:ph type="subTitle" idx="1"/>
          </p:nvPr>
        </p:nvSpPr>
        <p:spPr>
          <a:xfrm>
            <a:off x="1371600" y="3886200"/>
            <a:ext cx="6400800" cy="1752600"/>
          </a:xfrm>
        </p:spPr>
        <p:txBody>
          <a:bodyPr/>
          <a:lstStyle/>
          <a:p>
            <a:endParaRPr lang="en-US" altLang="en-US" sz="3200"/>
          </a:p>
        </p:txBody>
      </p:sp>
    </p:spTree>
    <p:extLst>
      <p:ext uri="{BB962C8B-B14F-4D97-AF65-F5344CB8AC3E}">
        <p14:creationId xmlns:p14="http://schemas.microsoft.com/office/powerpoint/2010/main" val="1856472268"/>
      </p:ext>
    </p:extLst>
  </p:cSld>
  <p:clrMapOvr>
    <a:masterClrMapping/>
  </p:clrMapOvr>
  <p:transition>
    <p:fade/>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ltLang="en-US"/>
              <a:t>JSON in Ajax</a:t>
            </a:r>
          </a:p>
        </p:txBody>
      </p:sp>
      <p:sp>
        <p:nvSpPr>
          <p:cNvPr id="249859" name="Rectangle 3"/>
          <p:cNvSpPr>
            <a:spLocks noGrp="1" noChangeArrowheads="1"/>
          </p:cNvSpPr>
          <p:nvPr>
            <p:ph type="body" idx="1"/>
          </p:nvPr>
        </p:nvSpPr>
        <p:spPr/>
        <p:txBody>
          <a:bodyPr/>
          <a:lstStyle/>
          <a:p>
            <a:r>
              <a:rPr lang="en-US" altLang="en-US"/>
              <a:t>HTML Delivery.</a:t>
            </a:r>
          </a:p>
          <a:p>
            <a:endParaRPr lang="en-US" altLang="en-US"/>
          </a:p>
          <a:p>
            <a:r>
              <a:rPr lang="en-US" altLang="en-US"/>
              <a:t>JSON data is built into the page.</a:t>
            </a:r>
          </a:p>
          <a:p>
            <a:pPr lvl="1"/>
            <a:r>
              <a:rPr lang="en-US" altLang="en-US" b="1">
                <a:latin typeface="Courier New" panose="02070309020205020404" pitchFamily="49" charset="0"/>
              </a:rPr>
              <a:t>&lt;html&gt;...</a:t>
            </a:r>
          </a:p>
          <a:p>
            <a:pPr lvl="1"/>
            <a:r>
              <a:rPr lang="en-US" altLang="en-US" b="1">
                <a:latin typeface="Courier New" panose="02070309020205020404" pitchFamily="49" charset="0"/>
              </a:rPr>
              <a:t>&lt;script&gt;</a:t>
            </a:r>
          </a:p>
          <a:p>
            <a:pPr lvl="1"/>
            <a:r>
              <a:rPr lang="en-US" altLang="en-US" b="1">
                <a:latin typeface="Courier New" panose="02070309020205020404" pitchFamily="49" charset="0"/>
              </a:rPr>
              <a:t>var data = </a:t>
            </a:r>
            <a:r>
              <a:rPr lang="en-US" altLang="en-US" b="1">
                <a:solidFill>
                  <a:srgbClr val="FFCCFF"/>
                </a:solidFill>
                <a:latin typeface="Courier New" panose="02070309020205020404" pitchFamily="49" charset="0"/>
              </a:rPr>
              <a:t>{ ... JSONdata ... }</a:t>
            </a:r>
            <a:r>
              <a:rPr lang="en-US" altLang="en-US" b="1">
                <a:latin typeface="Courier New" panose="02070309020205020404" pitchFamily="49" charset="0"/>
              </a:rPr>
              <a:t>;</a:t>
            </a:r>
          </a:p>
          <a:p>
            <a:pPr lvl="1"/>
            <a:r>
              <a:rPr lang="en-US" altLang="en-US" b="1">
                <a:latin typeface="Courier New" panose="02070309020205020404" pitchFamily="49" charset="0"/>
              </a:rPr>
              <a:t>&lt;/script&gt;...</a:t>
            </a:r>
          </a:p>
          <a:p>
            <a:pPr lvl="1"/>
            <a:r>
              <a:rPr lang="en-US" altLang="en-US" b="1">
                <a:latin typeface="Courier New" panose="02070309020205020404" pitchFamily="49" charset="0"/>
              </a:rPr>
              <a:t>&lt;/html&gt;</a:t>
            </a:r>
          </a:p>
        </p:txBody>
      </p:sp>
    </p:spTree>
    <p:extLst>
      <p:ext uri="{BB962C8B-B14F-4D97-AF65-F5344CB8AC3E}">
        <p14:creationId xmlns:p14="http://schemas.microsoft.com/office/powerpoint/2010/main" val="1706527990"/>
      </p:ext>
    </p:extLst>
  </p:cSld>
  <p:clrMapOvr>
    <a:masterClrMapping/>
  </p:clrMapOvr>
  <p:transition>
    <p:wipe dir="d"/>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US" altLang="en-US"/>
              <a:t>JSON in Ajax</a:t>
            </a:r>
          </a:p>
        </p:txBody>
      </p:sp>
      <p:sp>
        <p:nvSpPr>
          <p:cNvPr id="252931" name="Rectangle 3"/>
          <p:cNvSpPr>
            <a:spLocks noGrp="1" noChangeArrowheads="1"/>
          </p:cNvSpPr>
          <p:nvPr>
            <p:ph type="body" idx="1"/>
          </p:nvPr>
        </p:nvSpPr>
        <p:spPr/>
        <p:txBody>
          <a:bodyPr/>
          <a:lstStyle/>
          <a:p>
            <a:r>
              <a:rPr lang="en-US" altLang="en-US"/>
              <a:t>XMLHttpRequest</a:t>
            </a:r>
          </a:p>
          <a:p>
            <a:pPr lvl="1"/>
            <a:r>
              <a:rPr lang="en-US" altLang="en-US"/>
              <a:t>Obtain </a:t>
            </a:r>
            <a:r>
              <a:rPr lang="en-US" altLang="en-US" b="1">
                <a:latin typeface="Courier New" panose="02070309020205020404" pitchFamily="49" charset="0"/>
              </a:rPr>
              <a:t>responseText</a:t>
            </a:r>
          </a:p>
          <a:p>
            <a:pPr lvl="1"/>
            <a:r>
              <a:rPr lang="en-US" altLang="en-US"/>
              <a:t>Parse the </a:t>
            </a:r>
            <a:r>
              <a:rPr lang="en-US" altLang="en-US" b="1">
                <a:latin typeface="Courier New" panose="02070309020205020404" pitchFamily="49" charset="0"/>
              </a:rPr>
              <a:t>responseText</a:t>
            </a:r>
            <a:endParaRPr lang="en-US" altLang="en-US"/>
          </a:p>
          <a:p>
            <a:pPr lvl="1"/>
            <a:endParaRPr lang="en-US" altLang="en-US"/>
          </a:p>
          <a:p>
            <a:pPr lvl="2"/>
            <a:r>
              <a:rPr lang="en-US" altLang="en-US" b="1">
                <a:latin typeface="Courier New" panose="02070309020205020404" pitchFamily="49" charset="0"/>
              </a:rPr>
              <a:t>responseData = eval(</a:t>
            </a:r>
          </a:p>
          <a:p>
            <a:pPr lvl="2"/>
            <a:r>
              <a:rPr lang="en-US" altLang="en-US" b="1">
                <a:latin typeface="Courier New" panose="02070309020205020404" pitchFamily="49" charset="0"/>
              </a:rPr>
              <a:t>    '(' + </a:t>
            </a:r>
            <a:r>
              <a:rPr lang="en-US" altLang="en-US" b="1">
                <a:solidFill>
                  <a:srgbClr val="FFCCFF"/>
                </a:solidFill>
                <a:latin typeface="Courier New" panose="02070309020205020404" pitchFamily="49" charset="0"/>
              </a:rPr>
              <a:t>responseText</a:t>
            </a:r>
            <a:r>
              <a:rPr lang="en-US" altLang="en-US" b="1">
                <a:latin typeface="Courier New" panose="02070309020205020404" pitchFamily="49" charset="0"/>
              </a:rPr>
              <a:t> + ')');</a:t>
            </a:r>
          </a:p>
          <a:p>
            <a:pPr lvl="2"/>
            <a:endParaRPr lang="en-US" altLang="en-US"/>
          </a:p>
          <a:p>
            <a:pPr lvl="2"/>
            <a:r>
              <a:rPr lang="en-US" altLang="en-US" b="1">
                <a:latin typeface="Courier New" panose="02070309020205020404" pitchFamily="49" charset="0"/>
              </a:rPr>
              <a:t>responseData = </a:t>
            </a:r>
          </a:p>
          <a:p>
            <a:pPr lvl="2"/>
            <a:r>
              <a:rPr lang="en-US" altLang="en-US" b="1">
                <a:latin typeface="Courier New" panose="02070309020205020404" pitchFamily="49" charset="0"/>
              </a:rPr>
              <a:t>    </a:t>
            </a:r>
            <a:r>
              <a:rPr lang="en-US" altLang="en-US" b="1">
                <a:solidFill>
                  <a:srgbClr val="FFCCFF"/>
                </a:solidFill>
                <a:latin typeface="Courier New" panose="02070309020205020404" pitchFamily="49" charset="0"/>
              </a:rPr>
              <a:t>responseText</a:t>
            </a:r>
            <a:r>
              <a:rPr lang="en-US" altLang="en-US" b="1">
                <a:latin typeface="Courier New" panose="02070309020205020404" pitchFamily="49" charset="0"/>
              </a:rPr>
              <a:t>.parseJSON();</a:t>
            </a:r>
          </a:p>
        </p:txBody>
      </p:sp>
    </p:spTree>
    <p:extLst>
      <p:ext uri="{BB962C8B-B14F-4D97-AF65-F5344CB8AC3E}">
        <p14:creationId xmlns:p14="http://schemas.microsoft.com/office/powerpoint/2010/main" val="2336236785"/>
      </p:ext>
    </p:extLst>
  </p:cSld>
  <p:clrMapOvr>
    <a:masterClrMapping/>
  </p:clrMapOvr>
  <p:transition>
    <p:wipe dir="d"/>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JSON in Ajax</a:t>
            </a:r>
          </a:p>
        </p:txBody>
      </p:sp>
      <p:sp>
        <p:nvSpPr>
          <p:cNvPr id="38915" name="Rectangle 3"/>
          <p:cNvSpPr>
            <a:spLocks noGrp="1" noChangeArrowheads="1"/>
          </p:cNvSpPr>
          <p:nvPr>
            <p:ph type="body" idx="1"/>
          </p:nvPr>
        </p:nvSpPr>
        <p:spPr/>
        <p:txBody>
          <a:bodyPr/>
          <a:lstStyle/>
          <a:p>
            <a:pPr>
              <a:lnSpc>
                <a:spcPct val="90000"/>
              </a:lnSpc>
            </a:pPr>
            <a:r>
              <a:rPr lang="en-US" altLang="en-US"/>
              <a:t>Is it safe to use </a:t>
            </a:r>
            <a:r>
              <a:rPr lang="en-US" altLang="en-US" b="1">
                <a:latin typeface="Courier New" panose="02070309020205020404" pitchFamily="49" charset="0"/>
              </a:rPr>
              <a:t>eval</a:t>
            </a:r>
            <a:r>
              <a:rPr lang="en-US" altLang="en-US"/>
              <a:t> with XMLHttpRequest?</a:t>
            </a:r>
          </a:p>
          <a:p>
            <a:pPr>
              <a:lnSpc>
                <a:spcPct val="90000"/>
              </a:lnSpc>
            </a:pPr>
            <a:endParaRPr lang="en-US" altLang="en-US"/>
          </a:p>
          <a:p>
            <a:pPr>
              <a:lnSpc>
                <a:spcPct val="90000"/>
              </a:lnSpc>
            </a:pPr>
            <a:r>
              <a:rPr lang="en-US" altLang="en-US"/>
              <a:t>The JSON data comes from the same server that vended the page. </a:t>
            </a:r>
            <a:r>
              <a:rPr lang="en-US" altLang="en-US" b="1">
                <a:latin typeface="Courier New" panose="02070309020205020404" pitchFamily="49" charset="0"/>
              </a:rPr>
              <a:t>eval</a:t>
            </a:r>
            <a:r>
              <a:rPr lang="en-US" altLang="en-US"/>
              <a:t> of the data is no less secure than the original html.</a:t>
            </a:r>
          </a:p>
          <a:p>
            <a:pPr>
              <a:lnSpc>
                <a:spcPct val="90000"/>
              </a:lnSpc>
            </a:pPr>
            <a:endParaRPr lang="en-US" altLang="en-US"/>
          </a:p>
          <a:p>
            <a:pPr>
              <a:lnSpc>
                <a:spcPct val="90000"/>
              </a:lnSpc>
            </a:pPr>
            <a:r>
              <a:rPr lang="en-US" altLang="en-US"/>
              <a:t>If in doubt, use </a:t>
            </a:r>
            <a:r>
              <a:rPr lang="en-US" altLang="en-US" b="1" i="1">
                <a:latin typeface="Courier New" panose="02070309020205020404" pitchFamily="49" charset="0"/>
              </a:rPr>
              <a:t>string</a:t>
            </a:r>
            <a:r>
              <a:rPr lang="en-US" altLang="en-US" b="1">
                <a:latin typeface="Courier New" panose="02070309020205020404" pitchFamily="49" charset="0"/>
              </a:rPr>
              <a:t>.parseJSON</a:t>
            </a:r>
            <a:r>
              <a:rPr lang="en-US" altLang="en-US"/>
              <a:t> instead of </a:t>
            </a:r>
            <a:r>
              <a:rPr lang="en-US" altLang="en-US" b="1">
                <a:latin typeface="Courier New" panose="02070309020205020404" pitchFamily="49" charset="0"/>
              </a:rPr>
              <a:t>eval</a:t>
            </a:r>
            <a:r>
              <a:rPr lang="en-US" altLang="en-US"/>
              <a:t>.</a:t>
            </a:r>
          </a:p>
        </p:txBody>
      </p:sp>
    </p:spTree>
    <p:extLst>
      <p:ext uri="{BB962C8B-B14F-4D97-AF65-F5344CB8AC3E}">
        <p14:creationId xmlns:p14="http://schemas.microsoft.com/office/powerpoint/2010/main" val="2107354771"/>
      </p:ext>
    </p:extLst>
  </p:cSld>
  <p:clrMapOvr>
    <a:masterClrMapping/>
  </p:clrMapOvr>
  <p:transition>
    <p:wipe dir="d"/>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en-US" altLang="en-US"/>
              <a:t>JSON in Ajax</a:t>
            </a:r>
          </a:p>
        </p:txBody>
      </p:sp>
      <p:sp>
        <p:nvSpPr>
          <p:cNvPr id="250883" name="Rectangle 3"/>
          <p:cNvSpPr>
            <a:spLocks noGrp="1" noChangeArrowheads="1"/>
          </p:cNvSpPr>
          <p:nvPr>
            <p:ph type="body" idx="1"/>
          </p:nvPr>
        </p:nvSpPr>
        <p:spPr/>
        <p:txBody>
          <a:bodyPr/>
          <a:lstStyle/>
          <a:p>
            <a:r>
              <a:rPr lang="en-US" altLang="en-US" sz="2800"/>
              <a:t>Secret </a:t>
            </a:r>
            <a:r>
              <a:rPr lang="en-US" altLang="en-US" sz="2800" b="1">
                <a:latin typeface="Courier New" panose="02070309020205020404" pitchFamily="49" charset="0"/>
              </a:rPr>
              <a:t>&lt;iframe&gt;</a:t>
            </a:r>
          </a:p>
          <a:p>
            <a:r>
              <a:rPr lang="en-US" altLang="en-US" sz="2800"/>
              <a:t>Request data using </a:t>
            </a:r>
            <a:r>
              <a:rPr lang="en-US" altLang="en-US" sz="2800" b="1">
                <a:latin typeface="Courier New" panose="02070309020205020404" pitchFamily="49" charset="0"/>
              </a:rPr>
              <a:t>form.submit</a:t>
            </a:r>
            <a:r>
              <a:rPr lang="en-US" altLang="en-US" sz="2800"/>
              <a:t> to the </a:t>
            </a:r>
            <a:r>
              <a:rPr lang="en-US" altLang="en-US" sz="2800" b="1">
                <a:latin typeface="Courier New" panose="02070309020205020404" pitchFamily="49" charset="0"/>
              </a:rPr>
              <a:t>&lt;iframe&gt;</a:t>
            </a:r>
            <a:r>
              <a:rPr lang="en-US" altLang="en-US" sz="2800"/>
              <a:t> target.</a:t>
            </a:r>
          </a:p>
          <a:p>
            <a:r>
              <a:rPr lang="en-US" altLang="en-US" sz="2800"/>
              <a:t>The server sends the JSON text embedded in a script in a document.</a:t>
            </a:r>
          </a:p>
          <a:p>
            <a:pPr lvl="1"/>
            <a:r>
              <a:rPr lang="en-US" altLang="en-US" sz="2400" b="1">
                <a:latin typeface="Courier New" panose="02070309020205020404" pitchFamily="49" charset="0"/>
              </a:rPr>
              <a:t>&lt;html&gt;&lt;head&gt;&lt;script&gt;</a:t>
            </a:r>
          </a:p>
          <a:p>
            <a:pPr lvl="1"/>
            <a:r>
              <a:rPr lang="en-US" altLang="en-US" sz="2400" b="1">
                <a:latin typeface="Courier New" panose="02070309020205020404" pitchFamily="49" charset="0"/>
              </a:rPr>
              <a:t>document.domain = 'penzance.com';</a:t>
            </a:r>
          </a:p>
          <a:p>
            <a:pPr lvl="1"/>
            <a:r>
              <a:rPr lang="en-US" altLang="en-US" sz="2400" b="1">
                <a:latin typeface="Courier New" panose="02070309020205020404" pitchFamily="49" charset="0"/>
              </a:rPr>
              <a:t>parent.deliver(</a:t>
            </a:r>
            <a:r>
              <a:rPr lang="en-US" altLang="en-US" sz="2400" b="1">
                <a:solidFill>
                  <a:srgbClr val="FFCCFF"/>
                </a:solidFill>
                <a:latin typeface="Courier New" panose="02070309020205020404" pitchFamily="49" charset="0"/>
              </a:rPr>
              <a:t>{ ... JSONtext ... }</a:t>
            </a:r>
            <a:r>
              <a:rPr lang="en-US" altLang="en-US" sz="2400" b="1">
                <a:latin typeface="Courier New" panose="02070309020205020404" pitchFamily="49" charset="0"/>
              </a:rPr>
              <a:t>);</a:t>
            </a:r>
          </a:p>
          <a:p>
            <a:pPr lvl="1"/>
            <a:r>
              <a:rPr lang="en-US" altLang="en-US" sz="2400" b="1">
                <a:latin typeface="Courier New" panose="02070309020205020404" pitchFamily="49" charset="0"/>
              </a:rPr>
              <a:t>&lt;/script&gt;&lt;/head&gt;&lt;/html&gt;</a:t>
            </a:r>
          </a:p>
          <a:p>
            <a:r>
              <a:rPr lang="en-US" altLang="en-US" sz="2800"/>
              <a:t>The function </a:t>
            </a:r>
            <a:r>
              <a:rPr lang="en-US" altLang="en-US" sz="2800" b="1">
                <a:latin typeface="Courier New" panose="02070309020205020404" pitchFamily="49" charset="0"/>
              </a:rPr>
              <a:t>deliver</a:t>
            </a:r>
            <a:r>
              <a:rPr lang="en-US" altLang="en-US" sz="2800"/>
              <a:t> is passed the value.</a:t>
            </a:r>
          </a:p>
        </p:txBody>
      </p:sp>
    </p:spTree>
    <p:extLst>
      <p:ext uri="{BB962C8B-B14F-4D97-AF65-F5344CB8AC3E}">
        <p14:creationId xmlns:p14="http://schemas.microsoft.com/office/powerpoint/2010/main" val="90829837"/>
      </p:ext>
    </p:extLst>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Function Invocation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dirty="0" smtClean="0">
                <a:solidFill>
                  <a:srgbClr val="C00000"/>
                </a:solidFill>
                <a:latin typeface="+mn-lt"/>
              </a:rPr>
              <a:t>Invoking a function suspends the execution of current function</a:t>
            </a:r>
            <a:r>
              <a:rPr lang="en-US" sz="2400" dirty="0" smtClean="0">
                <a:latin typeface="+mn-lt"/>
              </a:rPr>
              <a:t>, passing control and parameters to the new function</a:t>
            </a:r>
          </a:p>
          <a:p>
            <a:pPr marL="342900" indent="-342900" algn="just">
              <a:lnSpc>
                <a:spcPct val="90000"/>
              </a:lnSpc>
              <a:spcBef>
                <a:spcPct val="20000"/>
              </a:spcBef>
              <a:buClr>
                <a:schemeClr val="accent2"/>
              </a:buClr>
              <a:buFont typeface="Wingdings" pitchFamily="2" charset="2"/>
              <a:buChar char="§"/>
            </a:pPr>
            <a:endParaRPr lang="en-US" sz="2400" kern="0" baseline="0" noProof="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In addition to the declared parameters, every function receives two additional parameters: </a:t>
            </a:r>
            <a:r>
              <a:rPr lang="en-US" sz="2400" i="1" kern="0" dirty="0" smtClean="0">
                <a:solidFill>
                  <a:srgbClr val="C00000"/>
                </a:solidFill>
                <a:latin typeface="+mn-lt"/>
                <a:cs typeface="+mn-cs"/>
              </a:rPr>
              <a:t>this</a:t>
            </a:r>
            <a:r>
              <a:rPr lang="en-US" sz="2400" kern="0" dirty="0" smtClean="0">
                <a:latin typeface="+mn-lt"/>
                <a:cs typeface="+mn-cs"/>
              </a:rPr>
              <a:t> and </a:t>
            </a:r>
            <a:r>
              <a:rPr lang="en-US" sz="2400" i="1" kern="0" dirty="0" smtClean="0">
                <a:solidFill>
                  <a:srgbClr val="C00000"/>
                </a:solidFill>
                <a:latin typeface="+mn-lt"/>
                <a:cs typeface="+mn-cs"/>
              </a:rPr>
              <a:t>arguments</a:t>
            </a:r>
          </a:p>
          <a:p>
            <a:pPr marL="342900" indent="-342900" algn="just">
              <a:lnSpc>
                <a:spcPct val="90000"/>
              </a:lnSpc>
              <a:spcBef>
                <a:spcPct val="20000"/>
              </a:spcBef>
              <a:buClr>
                <a:schemeClr val="accent2"/>
              </a:buClr>
              <a:buFont typeface="Wingdings" pitchFamily="2" charset="2"/>
              <a:buChar char="§"/>
            </a:pPr>
            <a:endParaRPr lang="en-US" sz="2400" i="1" kern="0" baseline="0" noProof="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baseline="0" noProof="0" dirty="0" smtClean="0">
                <a:latin typeface="+mn-lt"/>
                <a:cs typeface="+mn-cs"/>
              </a:rPr>
              <a:t>There</a:t>
            </a:r>
            <a:r>
              <a:rPr lang="en-US" sz="2400" kern="0" noProof="0" dirty="0" smtClean="0">
                <a:latin typeface="+mn-lt"/>
                <a:cs typeface="+mn-cs"/>
              </a:rPr>
              <a:t> are four patterns of invocation in javascript</a:t>
            </a:r>
          </a:p>
          <a:p>
            <a:pPr marL="800100" lvl="1" indent="-342900" algn="just">
              <a:lnSpc>
                <a:spcPct val="90000"/>
              </a:lnSpc>
              <a:spcBef>
                <a:spcPct val="20000"/>
              </a:spcBef>
              <a:buClr>
                <a:schemeClr val="accent2"/>
              </a:buClr>
              <a:buFont typeface="Wingdings" pitchFamily="2" charset="2"/>
              <a:buChar char="§"/>
            </a:pPr>
            <a:r>
              <a:rPr lang="en-US" sz="2400" kern="0" baseline="0" dirty="0" smtClean="0">
                <a:latin typeface="+mn-lt"/>
                <a:cs typeface="+mn-cs"/>
              </a:rPr>
              <a:t>Method</a:t>
            </a:r>
            <a:r>
              <a:rPr lang="en-US" sz="2400" kern="0" dirty="0" smtClean="0">
                <a:latin typeface="+mn-lt"/>
                <a:cs typeface="+mn-cs"/>
              </a:rPr>
              <a:t> invocation pattern</a:t>
            </a:r>
          </a:p>
          <a:p>
            <a:pPr marL="800100" lvl="1" indent="-342900" algn="just">
              <a:lnSpc>
                <a:spcPct val="90000"/>
              </a:lnSpc>
              <a:spcBef>
                <a:spcPct val="20000"/>
              </a:spcBef>
              <a:buClr>
                <a:schemeClr val="accent2"/>
              </a:buClr>
              <a:buFont typeface="Wingdings" pitchFamily="2" charset="2"/>
              <a:buChar char="§"/>
            </a:pPr>
            <a:r>
              <a:rPr lang="en-US" sz="2400" kern="0" baseline="0" noProof="0" dirty="0" smtClean="0">
                <a:latin typeface="+mn-lt"/>
                <a:cs typeface="+mn-cs"/>
              </a:rPr>
              <a:t>Function</a:t>
            </a:r>
            <a:r>
              <a:rPr lang="en-US" sz="2400" kern="0" noProof="0" dirty="0" smtClean="0">
                <a:latin typeface="+mn-lt"/>
                <a:cs typeface="+mn-cs"/>
              </a:rPr>
              <a:t> invocation pattern</a:t>
            </a:r>
          </a:p>
          <a:p>
            <a:pPr marL="800100" lvl="1" indent="-342900" algn="just">
              <a:lnSpc>
                <a:spcPct val="90000"/>
              </a:lnSpc>
              <a:spcBef>
                <a:spcPct val="20000"/>
              </a:spcBef>
              <a:buClr>
                <a:schemeClr val="accent2"/>
              </a:buClr>
              <a:buFont typeface="Wingdings" pitchFamily="2" charset="2"/>
              <a:buChar char="§"/>
            </a:pPr>
            <a:r>
              <a:rPr lang="en-US" sz="2400" kern="0" baseline="0" dirty="0" smtClean="0">
                <a:latin typeface="+mn-lt"/>
                <a:cs typeface="+mn-cs"/>
              </a:rPr>
              <a:t>Constructor</a:t>
            </a:r>
            <a:r>
              <a:rPr lang="en-US" sz="2400" kern="0" dirty="0" smtClean="0">
                <a:latin typeface="+mn-lt"/>
                <a:cs typeface="+mn-cs"/>
              </a:rPr>
              <a:t> invocation pattern</a:t>
            </a:r>
          </a:p>
          <a:p>
            <a:pPr marL="800100" lvl="1" indent="-342900" algn="just">
              <a:lnSpc>
                <a:spcPct val="90000"/>
              </a:lnSpc>
              <a:spcBef>
                <a:spcPct val="20000"/>
              </a:spcBef>
              <a:buClr>
                <a:schemeClr val="accent2"/>
              </a:buClr>
              <a:buFont typeface="Wingdings" pitchFamily="2" charset="2"/>
              <a:buChar char="§"/>
            </a:pPr>
            <a:r>
              <a:rPr lang="en-US" sz="2400" kern="0" baseline="0" noProof="0" dirty="0" smtClean="0">
                <a:latin typeface="+mn-lt"/>
                <a:cs typeface="+mn-cs"/>
              </a:rPr>
              <a:t>Apply invocation pattern</a:t>
            </a:r>
          </a:p>
          <a:p>
            <a:pPr marL="342900" indent="-342900" algn="just">
              <a:lnSpc>
                <a:spcPct val="90000"/>
              </a:lnSpc>
              <a:spcBef>
                <a:spcPct val="20000"/>
              </a:spcBef>
              <a:buClr>
                <a:schemeClr val="accent2"/>
              </a:buClr>
              <a:buFont typeface="Wingdings" pitchFamily="2" charset="2"/>
              <a:buChar char="§"/>
            </a:pPr>
            <a:endParaRPr lang="en-US" sz="2400" kern="0" baseline="0" noProof="0" dirty="0" smtClean="0">
              <a:solidFill>
                <a:srgbClr val="002060"/>
              </a:solidFill>
              <a:latin typeface="+mn-lt"/>
              <a:cs typeface="+mn-cs"/>
            </a:endParaRPr>
          </a:p>
          <a:p>
            <a:pPr marL="800100" lvl="1" indent="-342900" algn="just">
              <a:lnSpc>
                <a:spcPct val="90000"/>
              </a:lnSpc>
              <a:spcBef>
                <a:spcPct val="20000"/>
              </a:spcBef>
              <a:buClr>
                <a:schemeClr val="accent2"/>
              </a:buClr>
            </a:pPr>
            <a:endParaRPr lang="en-US" sz="2400" kern="0" baseline="0" noProof="0" dirty="0" smtClean="0">
              <a:latin typeface="+mn-lt"/>
              <a:cs typeface="+mn-cs"/>
            </a:endParaRPr>
          </a:p>
          <a:p>
            <a:pPr marL="342900" indent="-342900" algn="just">
              <a:lnSpc>
                <a:spcPct val="90000"/>
              </a:lnSpc>
              <a:spcBef>
                <a:spcPct val="20000"/>
              </a:spcBef>
              <a:buClr>
                <a:schemeClr val="accent2"/>
              </a:buClr>
            </a:pPr>
            <a:endParaRPr kumimoji="0" lang="en-US" sz="2400" b="0" i="0" u="none" strike="noStrike" kern="0" cap="none" spc="0" normalizeH="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altLang="en-US"/>
              <a:t>JSON in Ajax</a:t>
            </a:r>
          </a:p>
        </p:txBody>
      </p:sp>
      <p:sp>
        <p:nvSpPr>
          <p:cNvPr id="251907" name="Rectangle 3"/>
          <p:cNvSpPr>
            <a:spLocks noGrp="1" noChangeArrowheads="1"/>
          </p:cNvSpPr>
          <p:nvPr>
            <p:ph type="body" idx="1"/>
          </p:nvPr>
        </p:nvSpPr>
        <p:spPr/>
        <p:txBody>
          <a:bodyPr/>
          <a:lstStyle/>
          <a:p>
            <a:pPr>
              <a:lnSpc>
                <a:spcPct val="90000"/>
              </a:lnSpc>
            </a:pPr>
            <a:r>
              <a:rPr lang="en-US" altLang="en-US"/>
              <a:t>Dynamic script tag hack.</a:t>
            </a:r>
          </a:p>
          <a:p>
            <a:pPr>
              <a:lnSpc>
                <a:spcPct val="90000"/>
              </a:lnSpc>
            </a:pPr>
            <a:r>
              <a:rPr lang="en-US" altLang="en-US"/>
              <a:t>Create a script node. The </a:t>
            </a:r>
            <a:r>
              <a:rPr lang="en-US" altLang="en-US" b="1">
                <a:latin typeface="Courier New" panose="02070309020205020404" pitchFamily="49" charset="0"/>
              </a:rPr>
              <a:t>src</a:t>
            </a:r>
            <a:r>
              <a:rPr lang="en-US" altLang="en-US"/>
              <a:t> url makes the request.</a:t>
            </a:r>
          </a:p>
          <a:p>
            <a:pPr>
              <a:lnSpc>
                <a:spcPct val="90000"/>
              </a:lnSpc>
            </a:pPr>
            <a:r>
              <a:rPr lang="en-US" altLang="en-US"/>
              <a:t>The server sends the JSON text embedded in a script.</a:t>
            </a:r>
          </a:p>
          <a:p>
            <a:pPr lvl="1">
              <a:lnSpc>
                <a:spcPct val="90000"/>
              </a:lnSpc>
            </a:pPr>
            <a:r>
              <a:rPr lang="en-US" altLang="en-US" b="1">
                <a:latin typeface="Courier New" panose="02070309020205020404" pitchFamily="49" charset="0"/>
              </a:rPr>
              <a:t>deliver(</a:t>
            </a:r>
            <a:r>
              <a:rPr lang="en-US" altLang="en-US" b="1">
                <a:solidFill>
                  <a:srgbClr val="FFCCFF"/>
                </a:solidFill>
                <a:latin typeface="Courier New" panose="02070309020205020404" pitchFamily="49" charset="0"/>
              </a:rPr>
              <a:t>{ ... JSONtext ... }</a:t>
            </a:r>
            <a:r>
              <a:rPr lang="en-US" altLang="en-US" b="1">
                <a:latin typeface="Courier New" panose="02070309020205020404" pitchFamily="49" charset="0"/>
              </a:rPr>
              <a:t>);</a:t>
            </a:r>
          </a:p>
          <a:p>
            <a:pPr>
              <a:lnSpc>
                <a:spcPct val="90000"/>
              </a:lnSpc>
            </a:pPr>
            <a:r>
              <a:rPr lang="en-US" altLang="en-US"/>
              <a:t>The function </a:t>
            </a:r>
            <a:r>
              <a:rPr lang="en-US" altLang="en-US" b="1">
                <a:latin typeface="Courier New" panose="02070309020205020404" pitchFamily="49" charset="0"/>
              </a:rPr>
              <a:t>deliver</a:t>
            </a:r>
            <a:r>
              <a:rPr lang="en-US" altLang="en-US"/>
              <a:t> is passed the value.</a:t>
            </a:r>
          </a:p>
          <a:p>
            <a:pPr>
              <a:lnSpc>
                <a:spcPct val="90000"/>
              </a:lnSpc>
            </a:pPr>
            <a:r>
              <a:rPr lang="en-US" altLang="en-US">
                <a:solidFill>
                  <a:srgbClr val="FF99CC"/>
                </a:solidFill>
              </a:rPr>
              <a:t>The dynamic script tag hack is insecure.</a:t>
            </a:r>
            <a:endParaRPr lang="en-US" altLang="en-US" b="1">
              <a:solidFill>
                <a:srgbClr val="FF99CC"/>
              </a:solidFill>
              <a:latin typeface="Courier New" panose="02070309020205020404" pitchFamily="49" charset="0"/>
            </a:endParaRPr>
          </a:p>
        </p:txBody>
      </p:sp>
    </p:spTree>
    <p:extLst>
      <p:ext uri="{BB962C8B-B14F-4D97-AF65-F5344CB8AC3E}">
        <p14:creationId xmlns:p14="http://schemas.microsoft.com/office/powerpoint/2010/main" val="3660555850"/>
      </p:ext>
    </p:extLst>
  </p:cSld>
  <p:clrMapOvr>
    <a:masterClrMapping/>
  </p:clrMapOvr>
  <p:transition>
    <p:wipe dir="d"/>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altLang="en-US"/>
              <a:t>JSONRequest</a:t>
            </a:r>
          </a:p>
        </p:txBody>
      </p:sp>
      <p:sp>
        <p:nvSpPr>
          <p:cNvPr id="265219" name="Rectangle 3"/>
          <p:cNvSpPr>
            <a:spLocks noGrp="1" noChangeArrowheads="1"/>
          </p:cNvSpPr>
          <p:nvPr>
            <p:ph type="body" idx="1"/>
          </p:nvPr>
        </p:nvSpPr>
        <p:spPr/>
        <p:txBody>
          <a:bodyPr/>
          <a:lstStyle/>
          <a:p>
            <a:pPr>
              <a:spcAft>
                <a:spcPct val="30000"/>
              </a:spcAft>
            </a:pPr>
            <a:r>
              <a:rPr lang="en-US" altLang="en-US"/>
              <a:t>A new facility.</a:t>
            </a:r>
          </a:p>
          <a:p>
            <a:pPr>
              <a:spcAft>
                <a:spcPct val="30000"/>
              </a:spcAft>
            </a:pPr>
            <a:r>
              <a:rPr lang="en-US" altLang="en-US"/>
              <a:t>Two way data interchange between any page and any server.</a:t>
            </a:r>
          </a:p>
          <a:p>
            <a:pPr>
              <a:spcAft>
                <a:spcPct val="30000"/>
              </a:spcAft>
            </a:pPr>
            <a:r>
              <a:rPr lang="en-US" altLang="en-US"/>
              <a:t>Exempt from the Same Origin Policy.</a:t>
            </a:r>
          </a:p>
          <a:p>
            <a:pPr>
              <a:spcAft>
                <a:spcPct val="30000"/>
              </a:spcAft>
            </a:pPr>
            <a:r>
              <a:rPr lang="en-US" altLang="en-US"/>
              <a:t>Campaign to make a standard feature of all browsers.</a:t>
            </a:r>
            <a:endParaRPr lang="en-US" altLang="en-US" sz="2800" b="1">
              <a:latin typeface="Courier New" panose="02070309020205020404" pitchFamily="49" charset="0"/>
            </a:endParaRPr>
          </a:p>
        </p:txBody>
      </p:sp>
    </p:spTree>
    <p:extLst>
      <p:ext uri="{BB962C8B-B14F-4D97-AF65-F5344CB8AC3E}">
        <p14:creationId xmlns:p14="http://schemas.microsoft.com/office/powerpoint/2010/main" val="744024772"/>
      </p:ext>
    </p:extLst>
  </p:cSld>
  <p:clrMapOvr>
    <a:masterClrMapping/>
  </p:clrMapOvr>
  <p:transition>
    <p:wipe dir="d"/>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altLang="en-US"/>
              <a:t>JSONRequest</a:t>
            </a:r>
          </a:p>
        </p:txBody>
      </p:sp>
      <p:sp>
        <p:nvSpPr>
          <p:cNvPr id="313347" name="Rectangle 3"/>
          <p:cNvSpPr>
            <a:spLocks noGrp="1" noChangeArrowheads="1"/>
          </p:cNvSpPr>
          <p:nvPr>
            <p:ph type="body" idx="1"/>
          </p:nvPr>
        </p:nvSpPr>
        <p:spPr/>
        <p:txBody>
          <a:bodyPr/>
          <a:lstStyle/>
          <a:p>
            <a:pPr>
              <a:lnSpc>
                <a:spcPct val="80000"/>
              </a:lnSpc>
              <a:buFontTx/>
              <a:buNone/>
            </a:pPr>
            <a:r>
              <a:rPr lang="en-US" altLang="en-US" sz="2400" b="1">
                <a:latin typeface="Courier New" panose="02070309020205020404" pitchFamily="49" charset="0"/>
              </a:rPr>
              <a:t>function </a:t>
            </a:r>
            <a:r>
              <a:rPr lang="en-US" altLang="en-US" sz="2400"/>
              <a:t>done</a:t>
            </a:r>
            <a:r>
              <a:rPr lang="en-US" altLang="en-US" sz="2400" b="1">
                <a:latin typeface="Courier New" panose="02070309020205020404" pitchFamily="49" charset="0"/>
              </a:rPr>
              <a:t>(</a:t>
            </a:r>
            <a:r>
              <a:rPr lang="en-US" altLang="en-US" sz="2400"/>
              <a:t>requestNr</a:t>
            </a:r>
            <a:r>
              <a:rPr lang="en-US" altLang="en-US" sz="2400" b="1">
                <a:latin typeface="Courier New" panose="02070309020205020404" pitchFamily="49" charset="0"/>
              </a:rPr>
              <a:t>,</a:t>
            </a:r>
            <a:r>
              <a:rPr lang="en-US" altLang="en-US" sz="2400"/>
              <a:t> value</a:t>
            </a:r>
            <a:r>
              <a:rPr lang="en-US" altLang="en-US" sz="2400" b="1">
                <a:latin typeface="Courier New" panose="02070309020205020404" pitchFamily="49" charset="0"/>
              </a:rPr>
              <a:t>,</a:t>
            </a:r>
            <a:r>
              <a:rPr lang="en-US" altLang="en-US" sz="2400"/>
              <a:t> exception</a:t>
            </a:r>
            <a:r>
              <a:rPr lang="en-US" altLang="en-US" sz="2400" b="1">
                <a:latin typeface="Courier New" panose="02070309020205020404" pitchFamily="49" charset="0"/>
              </a:rPr>
              <a:t>) {</a:t>
            </a:r>
          </a:p>
          <a:p>
            <a:pPr>
              <a:lnSpc>
                <a:spcPct val="80000"/>
              </a:lnSpc>
              <a:buFontTx/>
              <a:buNone/>
            </a:pPr>
            <a:r>
              <a:rPr lang="en-US" altLang="en-US" sz="2400" b="1">
                <a:latin typeface="Courier New" panose="02070309020205020404" pitchFamily="49" charset="0"/>
              </a:rPr>
              <a:t>    </a:t>
            </a:r>
            <a:r>
              <a:rPr lang="en-US" altLang="en-US" sz="2400"/>
              <a:t>...</a:t>
            </a:r>
          </a:p>
          <a:p>
            <a:pPr>
              <a:lnSpc>
                <a:spcPct val="80000"/>
              </a:lnSpc>
              <a:buFontTx/>
              <a:buNone/>
            </a:pPr>
            <a:r>
              <a:rPr lang="en-US" altLang="en-US" sz="2400" b="1">
                <a:latin typeface="Courier New" panose="02070309020205020404" pitchFamily="49" charset="0"/>
              </a:rPr>
              <a:t>}</a:t>
            </a:r>
          </a:p>
          <a:p>
            <a:pPr>
              <a:lnSpc>
                <a:spcPct val="80000"/>
              </a:lnSpc>
              <a:buFontTx/>
              <a:buNone/>
            </a:pPr>
            <a:endParaRPr lang="en-US" altLang="en-US" sz="2400" b="1">
              <a:latin typeface="Courier New" panose="02070309020205020404" pitchFamily="49" charset="0"/>
            </a:endParaRPr>
          </a:p>
          <a:p>
            <a:pPr>
              <a:lnSpc>
                <a:spcPct val="80000"/>
              </a:lnSpc>
              <a:buFontTx/>
              <a:buNone/>
            </a:pPr>
            <a:r>
              <a:rPr lang="en-US" altLang="en-US" sz="2600" b="1">
                <a:latin typeface="Courier New" panose="02070309020205020404" pitchFamily="49" charset="0"/>
              </a:rPr>
              <a:t>var </a:t>
            </a:r>
            <a:r>
              <a:rPr lang="en-US" altLang="en-US" sz="2600"/>
              <a:t>request</a:t>
            </a:r>
            <a:r>
              <a:rPr lang="en-US" altLang="en-US" sz="2600" b="1">
                <a:latin typeface="Courier New" panose="02070309020205020404" pitchFamily="49" charset="0"/>
              </a:rPr>
              <a:t> = </a:t>
            </a:r>
          </a:p>
          <a:p>
            <a:pPr>
              <a:lnSpc>
                <a:spcPct val="80000"/>
              </a:lnSpc>
              <a:buFontTx/>
              <a:buNone/>
            </a:pPr>
            <a:r>
              <a:rPr lang="en-US" altLang="en-US" sz="2600" b="1">
                <a:latin typeface="Courier New" panose="02070309020205020404" pitchFamily="49" charset="0"/>
              </a:rPr>
              <a:t>    JSONRequest.post(</a:t>
            </a:r>
            <a:r>
              <a:rPr lang="en-US" altLang="en-US" sz="2600"/>
              <a:t>url</a:t>
            </a:r>
            <a:r>
              <a:rPr lang="en-US" altLang="en-US" sz="2600" b="1">
                <a:latin typeface="Courier New" panose="02070309020205020404" pitchFamily="49" charset="0"/>
              </a:rPr>
              <a:t>, </a:t>
            </a:r>
            <a:r>
              <a:rPr lang="en-US" altLang="en-US" sz="2600"/>
              <a:t>data</a:t>
            </a:r>
            <a:r>
              <a:rPr lang="en-US" altLang="en-US" sz="2600" b="1">
                <a:latin typeface="Courier New" panose="02070309020205020404" pitchFamily="49" charset="0"/>
              </a:rPr>
              <a:t>, </a:t>
            </a:r>
            <a:r>
              <a:rPr lang="en-US" altLang="en-US" sz="2600"/>
              <a:t>done</a:t>
            </a:r>
            <a:r>
              <a:rPr lang="en-US" altLang="en-US" sz="2600" b="1">
                <a:latin typeface="Courier New" panose="02070309020205020404" pitchFamily="49" charset="0"/>
              </a:rPr>
              <a:t>);</a:t>
            </a:r>
          </a:p>
          <a:p>
            <a:pPr>
              <a:lnSpc>
                <a:spcPct val="80000"/>
              </a:lnSpc>
              <a:buFontTx/>
              <a:buNone/>
            </a:pPr>
            <a:endParaRPr lang="en-US" altLang="en-US" sz="2600" b="1">
              <a:latin typeface="Courier New" panose="02070309020205020404" pitchFamily="49" charset="0"/>
            </a:endParaRPr>
          </a:p>
          <a:p>
            <a:pPr>
              <a:lnSpc>
                <a:spcPct val="80000"/>
              </a:lnSpc>
              <a:buFontTx/>
              <a:buNone/>
            </a:pPr>
            <a:r>
              <a:rPr lang="en-US" altLang="en-US" sz="2600" b="1">
                <a:latin typeface="Courier New" panose="02070309020205020404" pitchFamily="49" charset="0"/>
              </a:rPr>
              <a:t>var </a:t>
            </a:r>
            <a:r>
              <a:rPr lang="en-US" altLang="en-US" sz="2600"/>
              <a:t>request</a:t>
            </a:r>
            <a:r>
              <a:rPr lang="en-US" altLang="en-US" sz="2600" b="1">
                <a:latin typeface="Courier New" panose="02070309020205020404" pitchFamily="49" charset="0"/>
              </a:rPr>
              <a:t> = </a:t>
            </a:r>
          </a:p>
          <a:p>
            <a:pPr>
              <a:lnSpc>
                <a:spcPct val="80000"/>
              </a:lnSpc>
              <a:buFontTx/>
              <a:buNone/>
            </a:pPr>
            <a:r>
              <a:rPr lang="en-US" altLang="en-US" sz="2600" b="1">
                <a:latin typeface="Courier New" panose="02070309020205020404" pitchFamily="49" charset="0"/>
              </a:rPr>
              <a:t>    JSONRequest.get(</a:t>
            </a:r>
            <a:r>
              <a:rPr lang="en-US" altLang="en-US" sz="2600"/>
              <a:t>url</a:t>
            </a:r>
            <a:r>
              <a:rPr lang="en-US" altLang="en-US" sz="2600" b="1">
                <a:latin typeface="Courier New" panose="02070309020205020404" pitchFamily="49" charset="0"/>
              </a:rPr>
              <a:t>, </a:t>
            </a:r>
            <a:r>
              <a:rPr lang="en-US" altLang="en-US" sz="2600"/>
              <a:t>done</a:t>
            </a:r>
            <a:r>
              <a:rPr lang="en-US" altLang="en-US" sz="2600" b="1">
                <a:latin typeface="Courier New" panose="02070309020205020404" pitchFamily="49" charset="0"/>
              </a:rPr>
              <a:t>);</a:t>
            </a:r>
          </a:p>
          <a:p>
            <a:pPr>
              <a:lnSpc>
                <a:spcPct val="80000"/>
              </a:lnSpc>
              <a:buFontTx/>
              <a:buNone/>
            </a:pPr>
            <a:endParaRPr lang="en-US" altLang="en-US" sz="2600" b="1">
              <a:latin typeface="Courier New" panose="02070309020205020404" pitchFamily="49" charset="0"/>
            </a:endParaRPr>
          </a:p>
          <a:p>
            <a:pPr>
              <a:lnSpc>
                <a:spcPct val="80000"/>
              </a:lnSpc>
            </a:pPr>
            <a:r>
              <a:rPr lang="en-US" altLang="en-US" sz="2600"/>
              <a:t>No messing with headers.</a:t>
            </a:r>
          </a:p>
          <a:p>
            <a:pPr>
              <a:lnSpc>
                <a:spcPct val="80000"/>
              </a:lnSpc>
            </a:pPr>
            <a:r>
              <a:rPr lang="en-US" altLang="en-US" sz="2600"/>
              <a:t>No cookies. </a:t>
            </a:r>
          </a:p>
          <a:p>
            <a:pPr>
              <a:lnSpc>
                <a:spcPct val="80000"/>
              </a:lnSpc>
            </a:pPr>
            <a:r>
              <a:rPr lang="en-US" altLang="en-US" sz="2600"/>
              <a:t>No implied authentication.</a:t>
            </a:r>
          </a:p>
        </p:txBody>
      </p:sp>
    </p:spTree>
    <p:extLst>
      <p:ext uri="{BB962C8B-B14F-4D97-AF65-F5344CB8AC3E}">
        <p14:creationId xmlns:p14="http://schemas.microsoft.com/office/powerpoint/2010/main" val="3516709152"/>
      </p:ext>
    </p:extLst>
  </p:cSld>
  <p:clrMapOvr>
    <a:masterClrMapping/>
  </p:clrMapOvr>
  <p:transition>
    <p:wipe dir="d"/>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r>
              <a:rPr lang="en-US" altLang="en-US"/>
              <a:t>JSONRequest</a:t>
            </a:r>
          </a:p>
        </p:txBody>
      </p:sp>
      <p:sp>
        <p:nvSpPr>
          <p:cNvPr id="314371" name="Rectangle 3"/>
          <p:cNvSpPr>
            <a:spLocks noGrp="1" noChangeArrowheads="1"/>
          </p:cNvSpPr>
          <p:nvPr>
            <p:ph type="body" idx="1"/>
          </p:nvPr>
        </p:nvSpPr>
        <p:spPr/>
        <p:txBody>
          <a:bodyPr/>
          <a:lstStyle/>
          <a:p>
            <a:pPr>
              <a:lnSpc>
                <a:spcPct val="80000"/>
              </a:lnSpc>
            </a:pPr>
            <a:r>
              <a:rPr lang="en-US" altLang="en-US" sz="2800"/>
              <a:t>Requests are transmitted in order.</a:t>
            </a:r>
          </a:p>
          <a:p>
            <a:pPr>
              <a:lnSpc>
                <a:spcPct val="80000"/>
              </a:lnSpc>
            </a:pPr>
            <a:endParaRPr lang="en-US" altLang="en-US" sz="2800"/>
          </a:p>
          <a:p>
            <a:pPr>
              <a:lnSpc>
                <a:spcPct val="80000"/>
              </a:lnSpc>
            </a:pPr>
            <a:r>
              <a:rPr lang="en-US" altLang="en-US" sz="2800"/>
              <a:t>Requests can have timeouts.</a:t>
            </a:r>
          </a:p>
          <a:p>
            <a:pPr>
              <a:lnSpc>
                <a:spcPct val="80000"/>
              </a:lnSpc>
            </a:pPr>
            <a:endParaRPr lang="en-US" altLang="en-US" sz="2800"/>
          </a:p>
          <a:p>
            <a:pPr>
              <a:lnSpc>
                <a:spcPct val="80000"/>
              </a:lnSpc>
            </a:pPr>
            <a:r>
              <a:rPr lang="en-US" altLang="en-US" sz="2800"/>
              <a:t>Requests can be cancelled.</a:t>
            </a:r>
          </a:p>
          <a:p>
            <a:pPr>
              <a:lnSpc>
                <a:spcPct val="80000"/>
              </a:lnSpc>
            </a:pPr>
            <a:endParaRPr lang="en-US" altLang="en-US" sz="2800"/>
          </a:p>
          <a:p>
            <a:pPr>
              <a:lnSpc>
                <a:spcPct val="80000"/>
              </a:lnSpc>
            </a:pPr>
            <a:r>
              <a:rPr lang="en-US" altLang="en-US" sz="2800"/>
              <a:t>Connections are in addition to the browser's ordinary two connections per host.</a:t>
            </a:r>
          </a:p>
          <a:p>
            <a:pPr>
              <a:lnSpc>
                <a:spcPct val="80000"/>
              </a:lnSpc>
            </a:pPr>
            <a:endParaRPr lang="en-US" altLang="en-US" sz="2800"/>
          </a:p>
          <a:p>
            <a:pPr>
              <a:lnSpc>
                <a:spcPct val="80000"/>
              </a:lnSpc>
            </a:pPr>
            <a:r>
              <a:rPr lang="en-US" altLang="en-US" sz="2800"/>
              <a:t>Support for asynchronous, full duplex connections.</a:t>
            </a:r>
          </a:p>
          <a:p>
            <a:pPr>
              <a:lnSpc>
                <a:spcPct val="80000"/>
              </a:lnSpc>
              <a:buFontTx/>
              <a:buNone/>
            </a:pPr>
            <a:endParaRPr lang="en-US" altLang="en-US" sz="2800"/>
          </a:p>
        </p:txBody>
      </p:sp>
    </p:spTree>
    <p:extLst>
      <p:ext uri="{BB962C8B-B14F-4D97-AF65-F5344CB8AC3E}">
        <p14:creationId xmlns:p14="http://schemas.microsoft.com/office/powerpoint/2010/main" val="4069682388"/>
      </p:ext>
    </p:extLst>
  </p:cSld>
  <p:clrMapOvr>
    <a:masterClrMapping/>
  </p:clrMapOvr>
  <p:transition>
    <p:wipe dir="d"/>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altLang="en-US"/>
              <a:t>JSONRequest</a:t>
            </a:r>
          </a:p>
        </p:txBody>
      </p:sp>
      <p:sp>
        <p:nvSpPr>
          <p:cNvPr id="315395" name="Rectangle 3"/>
          <p:cNvSpPr>
            <a:spLocks noGrp="1" noChangeArrowheads="1"/>
          </p:cNvSpPr>
          <p:nvPr>
            <p:ph type="body" idx="1"/>
          </p:nvPr>
        </p:nvSpPr>
        <p:spPr/>
        <p:txBody>
          <a:bodyPr/>
          <a:lstStyle/>
          <a:p>
            <a:r>
              <a:rPr lang="en-US" altLang="en-US"/>
              <a:t>Tell your favorite browser maker</a:t>
            </a:r>
          </a:p>
          <a:p>
            <a:endParaRPr lang="en-US" altLang="en-US"/>
          </a:p>
          <a:p>
            <a:pPr algn="ctr">
              <a:buFontTx/>
              <a:buNone/>
            </a:pPr>
            <a:r>
              <a:rPr lang="en-US" altLang="en-US" sz="4800"/>
              <a:t>I want JSONRequest!</a:t>
            </a:r>
          </a:p>
          <a:p>
            <a:pPr algn="ctr">
              <a:buFontTx/>
              <a:buNone/>
            </a:pPr>
            <a:endParaRPr lang="en-US" altLang="en-US"/>
          </a:p>
          <a:p>
            <a:pPr algn="ctr">
              <a:buFontTx/>
              <a:buNone/>
            </a:pPr>
            <a:r>
              <a:rPr lang="en-US" altLang="en-US" sz="2800" b="1">
                <a:latin typeface="Courier New" panose="02070309020205020404" pitchFamily="49" charset="0"/>
              </a:rPr>
              <a:t>http://www.JSON.org/JSONRequest.html</a:t>
            </a:r>
          </a:p>
        </p:txBody>
      </p:sp>
    </p:spTree>
    <p:extLst>
      <p:ext uri="{BB962C8B-B14F-4D97-AF65-F5344CB8AC3E}">
        <p14:creationId xmlns:p14="http://schemas.microsoft.com/office/powerpoint/2010/main" val="3965563628"/>
      </p:ext>
    </p:extLst>
  </p:cSld>
  <p:clrMapOvr>
    <a:masterClrMapping/>
  </p:clrMapOvr>
  <p:transition>
    <p:wipe dir="d"/>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US" altLang="en-US"/>
              <a:t>ECMAScript Fourth Ed.</a:t>
            </a:r>
          </a:p>
        </p:txBody>
      </p:sp>
      <p:sp>
        <p:nvSpPr>
          <p:cNvPr id="301059" name="Rectangle 3"/>
          <p:cNvSpPr>
            <a:spLocks noGrp="1" noChangeArrowheads="1"/>
          </p:cNvSpPr>
          <p:nvPr>
            <p:ph type="body" idx="1"/>
          </p:nvPr>
        </p:nvSpPr>
        <p:spPr/>
        <p:txBody>
          <a:bodyPr/>
          <a:lstStyle/>
          <a:p>
            <a:r>
              <a:rPr lang="en-US" altLang="en-US"/>
              <a:t>New Methods:</a:t>
            </a:r>
          </a:p>
          <a:p>
            <a:endParaRPr lang="en-US" altLang="en-US"/>
          </a:p>
          <a:p>
            <a:pPr lvl="1"/>
            <a:r>
              <a:rPr lang="en-US" altLang="en-US" b="1">
                <a:latin typeface="Courier New" panose="02070309020205020404" pitchFamily="49" charset="0"/>
              </a:rPr>
              <a:t>Object.prototype.toJSONString</a:t>
            </a:r>
          </a:p>
          <a:p>
            <a:endParaRPr lang="en-US" altLang="en-US" b="1">
              <a:latin typeface="Courier New" panose="02070309020205020404" pitchFamily="49" charset="0"/>
            </a:endParaRPr>
          </a:p>
          <a:p>
            <a:pPr lvl="1"/>
            <a:r>
              <a:rPr lang="en-US" altLang="en-US" b="1">
                <a:latin typeface="Courier New" panose="02070309020205020404" pitchFamily="49" charset="0"/>
              </a:rPr>
              <a:t>String.prototype.parseJSON</a:t>
            </a:r>
          </a:p>
          <a:p>
            <a:endParaRPr lang="en-US" altLang="en-US" b="1">
              <a:latin typeface="Courier New" panose="02070309020205020404" pitchFamily="49" charset="0"/>
            </a:endParaRPr>
          </a:p>
          <a:p>
            <a:r>
              <a:rPr lang="en-US" altLang="en-US"/>
              <a:t>Available now: </a:t>
            </a:r>
            <a:r>
              <a:rPr lang="en-US" altLang="en-US" b="1">
                <a:latin typeface="Courier New" panose="02070309020205020404" pitchFamily="49" charset="0"/>
              </a:rPr>
              <a:t>JSON.org/json.js</a:t>
            </a:r>
          </a:p>
        </p:txBody>
      </p:sp>
    </p:spTree>
    <p:extLst>
      <p:ext uri="{BB962C8B-B14F-4D97-AF65-F5344CB8AC3E}">
        <p14:creationId xmlns:p14="http://schemas.microsoft.com/office/powerpoint/2010/main" val="2442397425"/>
      </p:ext>
    </p:extLst>
  </p:cSld>
  <p:clrMapOvr>
    <a:masterClrMapping/>
  </p:clrMapOvr>
  <p:transition>
    <p:wipe dir="d"/>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altLang="en-US" b="1">
                <a:latin typeface="Courier New" panose="02070309020205020404" pitchFamily="49" charset="0"/>
              </a:rPr>
              <a:t>supplant</a:t>
            </a:r>
          </a:p>
        </p:txBody>
      </p:sp>
      <p:sp>
        <p:nvSpPr>
          <p:cNvPr id="288771" name="Rectangle 3"/>
          <p:cNvSpPr>
            <a:spLocks noGrp="1" noChangeArrowheads="1"/>
          </p:cNvSpPr>
          <p:nvPr>
            <p:ph type="body" idx="1"/>
          </p:nvPr>
        </p:nvSpPr>
        <p:spPr/>
        <p:txBody>
          <a:bodyPr/>
          <a:lstStyle/>
          <a:p>
            <a:pPr>
              <a:lnSpc>
                <a:spcPct val="90000"/>
              </a:lnSpc>
              <a:buFontTx/>
              <a:buNone/>
            </a:pPr>
            <a:r>
              <a:rPr lang="en-US" altLang="en-US" sz="2200" b="1">
                <a:latin typeface="Courier New" panose="02070309020205020404" pitchFamily="49" charset="0"/>
              </a:rPr>
              <a:t>var template = '&lt;table border="</a:t>
            </a:r>
            <a:r>
              <a:rPr lang="en-US" altLang="en-US" sz="2200" b="1">
                <a:solidFill>
                  <a:srgbClr val="CCFFCC"/>
                </a:solidFill>
                <a:latin typeface="Courier New" panose="02070309020205020404" pitchFamily="49" charset="0"/>
              </a:rPr>
              <a:t>{border}</a:t>
            </a:r>
            <a:r>
              <a:rPr lang="en-US" altLang="en-US" sz="2200" b="1">
                <a:latin typeface="Courier New" panose="02070309020205020404" pitchFamily="49" charset="0"/>
              </a:rPr>
              <a:t>"&gt;' +</a:t>
            </a:r>
          </a:p>
          <a:p>
            <a:pPr>
              <a:lnSpc>
                <a:spcPct val="90000"/>
              </a:lnSpc>
              <a:buFontTx/>
              <a:buNone/>
            </a:pPr>
            <a:r>
              <a:rPr lang="en-US" altLang="en-US" sz="2200" b="1">
                <a:latin typeface="Courier New" panose="02070309020205020404" pitchFamily="49" charset="0"/>
              </a:rPr>
              <a:t>    '&lt;tr&gt;&lt;th&gt;Last&lt;/th&gt;&lt;td&gt;</a:t>
            </a:r>
            <a:r>
              <a:rPr lang="en-US" altLang="en-US" sz="2200" b="1">
                <a:solidFill>
                  <a:srgbClr val="CCFFCC"/>
                </a:solidFill>
                <a:latin typeface="Courier New" panose="02070309020205020404" pitchFamily="49" charset="0"/>
              </a:rPr>
              <a:t>{last}</a:t>
            </a:r>
            <a:r>
              <a:rPr lang="en-US" altLang="en-US" sz="2200" b="1">
                <a:latin typeface="Courier New" panose="02070309020205020404" pitchFamily="49" charset="0"/>
              </a:rPr>
              <a:t>&lt;/td&gt;&lt;/tr&gt;' +</a:t>
            </a:r>
          </a:p>
          <a:p>
            <a:pPr>
              <a:lnSpc>
                <a:spcPct val="90000"/>
              </a:lnSpc>
              <a:buFontTx/>
              <a:buNone/>
            </a:pPr>
            <a:r>
              <a:rPr lang="en-US" altLang="en-US" sz="2200" b="1">
                <a:latin typeface="Courier New" panose="02070309020205020404" pitchFamily="49" charset="0"/>
              </a:rPr>
              <a:t>    '&lt;tr&gt;&lt;th&gt;First&lt;/th&gt;&lt;td&gt;</a:t>
            </a:r>
            <a:r>
              <a:rPr lang="en-US" altLang="en-US" sz="2200" b="1">
                <a:solidFill>
                  <a:srgbClr val="CCFFCC"/>
                </a:solidFill>
                <a:latin typeface="Courier New" panose="02070309020205020404" pitchFamily="49" charset="0"/>
              </a:rPr>
              <a:t>{first}</a:t>
            </a:r>
            <a:r>
              <a:rPr lang="en-US" altLang="en-US" sz="2200" b="1">
                <a:latin typeface="Courier New" panose="02070309020205020404" pitchFamily="49" charset="0"/>
              </a:rPr>
              <a:t>&lt;/td&gt;&lt;/tr&gt;' +</a:t>
            </a:r>
          </a:p>
          <a:p>
            <a:pPr>
              <a:lnSpc>
                <a:spcPct val="90000"/>
              </a:lnSpc>
              <a:buFontTx/>
              <a:buNone/>
            </a:pPr>
            <a:r>
              <a:rPr lang="en-US" altLang="en-US" sz="2200" b="1">
                <a:latin typeface="Courier New" panose="02070309020205020404" pitchFamily="49" charset="0"/>
              </a:rPr>
              <a:t>    '&lt;/table&gt;';</a:t>
            </a:r>
          </a:p>
          <a:p>
            <a:pPr>
              <a:lnSpc>
                <a:spcPct val="90000"/>
              </a:lnSpc>
              <a:buFontTx/>
              <a:buNone/>
            </a:pPr>
            <a:r>
              <a:rPr lang="en-US" altLang="en-US" sz="2400" b="1">
                <a:latin typeface="Courier New" panose="02070309020205020404" pitchFamily="49" charset="0"/>
              </a:rPr>
              <a:t>    </a:t>
            </a:r>
          </a:p>
          <a:p>
            <a:pPr>
              <a:lnSpc>
                <a:spcPct val="90000"/>
              </a:lnSpc>
              <a:buFontTx/>
              <a:buNone/>
            </a:pPr>
            <a:r>
              <a:rPr lang="en-US" altLang="en-US" sz="2400" b="1">
                <a:latin typeface="Courier New" panose="02070309020205020404" pitchFamily="49" charset="0"/>
              </a:rPr>
              <a:t>var data = </a:t>
            </a:r>
            <a:r>
              <a:rPr lang="en-US" altLang="en-US" sz="2400" b="1">
                <a:solidFill>
                  <a:srgbClr val="CCFFCC"/>
                </a:solidFill>
                <a:latin typeface="Courier New" panose="02070309020205020404" pitchFamily="49" charset="0"/>
              </a:rPr>
              <a:t>{</a:t>
            </a:r>
          </a:p>
          <a:p>
            <a:pPr>
              <a:lnSpc>
                <a:spcPct val="90000"/>
              </a:lnSpc>
              <a:buFontTx/>
              <a:buNone/>
            </a:pPr>
            <a:r>
              <a:rPr lang="en-US" altLang="en-US" sz="2400" b="1">
                <a:solidFill>
                  <a:srgbClr val="CCFFCC"/>
                </a:solidFill>
                <a:latin typeface="Courier New" panose="02070309020205020404" pitchFamily="49" charset="0"/>
              </a:rPr>
              <a:t>    "first":  "Carl", </a:t>
            </a:r>
          </a:p>
          <a:p>
            <a:pPr>
              <a:lnSpc>
                <a:spcPct val="90000"/>
              </a:lnSpc>
              <a:buFontTx/>
              <a:buNone/>
            </a:pPr>
            <a:r>
              <a:rPr lang="en-US" altLang="en-US" sz="2400" b="1">
                <a:solidFill>
                  <a:srgbClr val="CCFFCC"/>
                </a:solidFill>
                <a:latin typeface="Courier New" panose="02070309020205020404" pitchFamily="49" charset="0"/>
              </a:rPr>
              <a:t>    "last":   "Hollywood", </a:t>
            </a:r>
          </a:p>
          <a:p>
            <a:pPr>
              <a:lnSpc>
                <a:spcPct val="90000"/>
              </a:lnSpc>
              <a:buFontTx/>
              <a:buNone/>
            </a:pPr>
            <a:r>
              <a:rPr lang="en-US" altLang="en-US" sz="2400" b="1">
                <a:solidFill>
                  <a:srgbClr val="CCFFCC"/>
                </a:solidFill>
                <a:latin typeface="Courier New" panose="02070309020205020404" pitchFamily="49" charset="0"/>
              </a:rPr>
              <a:t>    "border": 2</a:t>
            </a:r>
          </a:p>
          <a:p>
            <a:pPr>
              <a:lnSpc>
                <a:spcPct val="90000"/>
              </a:lnSpc>
              <a:buFontTx/>
              <a:buNone/>
            </a:pPr>
            <a:r>
              <a:rPr lang="en-US" altLang="en-US" sz="2400" b="1">
                <a:solidFill>
                  <a:srgbClr val="CCFFCC"/>
                </a:solidFill>
                <a:latin typeface="Courier New" panose="02070309020205020404" pitchFamily="49" charset="0"/>
              </a:rPr>
              <a:t>}</a:t>
            </a:r>
            <a:r>
              <a:rPr lang="en-US" altLang="en-US" sz="2400" b="1">
                <a:latin typeface="Courier New" panose="02070309020205020404" pitchFamily="49" charset="0"/>
              </a:rPr>
              <a:t>;</a:t>
            </a:r>
          </a:p>
          <a:p>
            <a:pPr>
              <a:lnSpc>
                <a:spcPct val="90000"/>
              </a:lnSpc>
              <a:buFontTx/>
              <a:buNone/>
            </a:pPr>
            <a:endParaRPr lang="en-US" altLang="en-US" sz="2400" b="1">
              <a:latin typeface="Courier New" panose="02070309020205020404" pitchFamily="49" charset="0"/>
            </a:endParaRPr>
          </a:p>
          <a:p>
            <a:pPr>
              <a:lnSpc>
                <a:spcPct val="90000"/>
              </a:lnSpc>
              <a:buFontTx/>
              <a:buNone/>
            </a:pPr>
            <a:r>
              <a:rPr lang="en-US" altLang="en-US" sz="2400" b="1">
                <a:latin typeface="Courier New" panose="02070309020205020404" pitchFamily="49" charset="0"/>
              </a:rPr>
              <a:t>mydiv.innerHTML = template.supplant(data);</a:t>
            </a:r>
          </a:p>
          <a:p>
            <a:pPr>
              <a:lnSpc>
                <a:spcPct val="90000"/>
              </a:lnSpc>
            </a:pPr>
            <a:endParaRPr lang="en-US" altLang="en-US" sz="2400" b="1">
              <a:latin typeface="Courier New" panose="02070309020205020404" pitchFamily="49" charset="0"/>
            </a:endParaRPr>
          </a:p>
          <a:p>
            <a:pPr>
              <a:lnSpc>
                <a:spcPct val="90000"/>
              </a:lnSpc>
              <a:buFontTx/>
              <a:buNone/>
            </a:pPr>
            <a:endParaRPr lang="en-US" altLang="en-US" sz="2400" b="1">
              <a:latin typeface="Courier New" panose="02070309020205020404" pitchFamily="49" charset="0"/>
            </a:endParaRPr>
          </a:p>
        </p:txBody>
      </p:sp>
    </p:spTree>
    <p:extLst>
      <p:ext uri="{BB962C8B-B14F-4D97-AF65-F5344CB8AC3E}">
        <p14:creationId xmlns:p14="http://schemas.microsoft.com/office/powerpoint/2010/main" val="1371480369"/>
      </p:ext>
    </p:extLst>
  </p:cSld>
  <p:clrMapOvr>
    <a:masterClrMapping/>
  </p:clrMapOvr>
  <p:transition>
    <p:wipe dir="d"/>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altLang="en-US" b="1">
                <a:latin typeface="Courier New" panose="02070309020205020404" pitchFamily="49" charset="0"/>
              </a:rPr>
              <a:t>supplant</a:t>
            </a:r>
          </a:p>
        </p:txBody>
      </p:sp>
      <p:sp>
        <p:nvSpPr>
          <p:cNvPr id="291843" name="Rectangle 3"/>
          <p:cNvSpPr>
            <a:spLocks noGrp="1" noChangeArrowheads="1"/>
          </p:cNvSpPr>
          <p:nvPr>
            <p:ph type="body" idx="1"/>
          </p:nvPr>
        </p:nvSpPr>
        <p:spPr/>
        <p:txBody>
          <a:bodyPr/>
          <a:lstStyle/>
          <a:p>
            <a:pPr>
              <a:buFontTx/>
              <a:buNone/>
            </a:pPr>
            <a:r>
              <a:rPr lang="en-US" altLang="en-US" sz="2400" b="1">
                <a:latin typeface="Courier New" panose="02070309020205020404" pitchFamily="49" charset="0"/>
              </a:rPr>
              <a:t>String.prototype.supplant = function (o) { </a:t>
            </a:r>
          </a:p>
          <a:p>
            <a:pPr>
              <a:buFontTx/>
              <a:buNone/>
            </a:pPr>
            <a:r>
              <a:rPr lang="en-US" altLang="en-US" sz="2400" b="1">
                <a:latin typeface="Courier New" panose="02070309020205020404" pitchFamily="49" charset="0"/>
              </a:rPr>
              <a:t>    return this.replace(/{([^{}]*)}/g, </a:t>
            </a:r>
          </a:p>
          <a:p>
            <a:pPr>
              <a:buFontTx/>
              <a:buNone/>
            </a:pPr>
            <a:r>
              <a:rPr lang="en-US" altLang="en-US" sz="2400" b="1">
                <a:latin typeface="Courier New" panose="02070309020205020404" pitchFamily="49" charset="0"/>
              </a:rPr>
              <a:t>        function (a, b) {  </a:t>
            </a:r>
          </a:p>
          <a:p>
            <a:pPr>
              <a:buFontTx/>
              <a:buNone/>
            </a:pPr>
            <a:r>
              <a:rPr lang="en-US" altLang="en-US" sz="2400" b="1">
                <a:latin typeface="Courier New" panose="02070309020205020404" pitchFamily="49" charset="0"/>
              </a:rPr>
              <a:t>            var r = o[b];</a:t>
            </a:r>
          </a:p>
          <a:p>
            <a:pPr>
              <a:buFontTx/>
              <a:buNone/>
            </a:pPr>
            <a:r>
              <a:rPr lang="en-US" altLang="en-US" sz="2400" b="1">
                <a:latin typeface="Courier New" panose="02070309020205020404" pitchFamily="49" charset="0"/>
              </a:rPr>
              <a:t>            return typeof r === 'string' ? </a:t>
            </a:r>
          </a:p>
          <a:p>
            <a:pPr>
              <a:buFontTx/>
              <a:buNone/>
            </a:pPr>
            <a:r>
              <a:rPr lang="en-US" altLang="en-US" sz="2400" b="1">
                <a:latin typeface="Courier New" panose="02070309020205020404" pitchFamily="49" charset="0"/>
              </a:rPr>
              <a:t>                r : a; </a:t>
            </a:r>
          </a:p>
          <a:p>
            <a:pPr>
              <a:buFontTx/>
              <a:buNone/>
            </a:pPr>
            <a:r>
              <a:rPr lang="en-US" altLang="en-US" sz="2400" b="1">
                <a:latin typeface="Courier New" panose="02070309020205020404" pitchFamily="49" charset="0"/>
              </a:rPr>
              <a:t>        }</a:t>
            </a:r>
          </a:p>
          <a:p>
            <a:pPr>
              <a:buFontTx/>
              <a:buNone/>
            </a:pPr>
            <a:r>
              <a:rPr lang="en-US" altLang="en-US" sz="2400" b="1">
                <a:latin typeface="Courier New" panose="02070309020205020404" pitchFamily="49" charset="0"/>
              </a:rPr>
              <a:t>    ); </a:t>
            </a:r>
          </a:p>
          <a:p>
            <a:pPr>
              <a:buFontTx/>
              <a:buNone/>
            </a:pPr>
            <a:r>
              <a:rPr lang="en-US" altLang="en-US" sz="2400" b="1">
                <a:latin typeface="Courier New" panose="02070309020205020404" pitchFamily="49" charset="0"/>
              </a:rPr>
              <a:t>}; </a:t>
            </a:r>
          </a:p>
        </p:txBody>
      </p:sp>
    </p:spTree>
    <p:extLst>
      <p:ext uri="{BB962C8B-B14F-4D97-AF65-F5344CB8AC3E}">
        <p14:creationId xmlns:p14="http://schemas.microsoft.com/office/powerpoint/2010/main" val="295399751"/>
      </p:ext>
    </p:extLst>
  </p:cSld>
  <p:clrMapOvr>
    <a:masterClrMapping/>
  </p:clrMapOvr>
  <p:transition>
    <p:wipe dir="d"/>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en-US" altLang="en-US"/>
              <a:t>JSONT</a:t>
            </a:r>
          </a:p>
        </p:txBody>
      </p:sp>
      <p:sp>
        <p:nvSpPr>
          <p:cNvPr id="293891" name="Rectangle 3"/>
          <p:cNvSpPr>
            <a:spLocks noGrp="1" noChangeArrowheads="1"/>
          </p:cNvSpPr>
          <p:nvPr>
            <p:ph type="body" idx="1"/>
          </p:nvPr>
        </p:nvSpPr>
        <p:spPr/>
        <p:txBody>
          <a:bodyPr/>
          <a:lstStyle/>
          <a:p>
            <a:pPr>
              <a:lnSpc>
                <a:spcPct val="80000"/>
              </a:lnSpc>
              <a:buFontTx/>
              <a:buNone/>
            </a:pPr>
            <a:r>
              <a:rPr lang="en-US" altLang="en-US" sz="1800" b="1">
                <a:latin typeface="Courier New" panose="02070309020205020404" pitchFamily="49" charset="0"/>
              </a:rPr>
              <a:t>var rules = { </a:t>
            </a:r>
          </a:p>
          <a:p>
            <a:pPr lvl="1">
              <a:lnSpc>
                <a:spcPct val="80000"/>
              </a:lnSpc>
              <a:buFontTx/>
              <a:buNone/>
            </a:pPr>
            <a:r>
              <a:rPr lang="en-US" altLang="en-US" sz="1600" b="1">
                <a:latin typeface="Courier New" panose="02070309020205020404" pitchFamily="49" charset="0"/>
              </a:rPr>
              <a:t>self: </a:t>
            </a:r>
          </a:p>
          <a:p>
            <a:pPr>
              <a:lnSpc>
                <a:spcPct val="80000"/>
              </a:lnSpc>
              <a:buFontTx/>
              <a:buNone/>
            </a:pPr>
            <a:r>
              <a:rPr lang="en-US" altLang="en-US" sz="1600" b="1">
                <a:latin typeface="Courier New" panose="02070309020205020404" pitchFamily="49" charset="0"/>
              </a:rPr>
              <a:t>'&lt;svg&gt;&lt;</a:t>
            </a:r>
            <a:r>
              <a:rPr lang="en-US" altLang="en-US" sz="1600" b="1">
                <a:solidFill>
                  <a:srgbClr val="CCFFCC"/>
                </a:solidFill>
                <a:latin typeface="Courier New" panose="02070309020205020404" pitchFamily="49" charset="0"/>
              </a:rPr>
              <a:t>{closed}</a:t>
            </a:r>
            <a:r>
              <a:rPr lang="en-US" altLang="en-US" sz="1600" b="1">
                <a:latin typeface="Courier New" panose="02070309020205020404" pitchFamily="49" charset="0"/>
              </a:rPr>
              <a:t> stroke="</a:t>
            </a:r>
            <a:r>
              <a:rPr lang="en-US" altLang="en-US" sz="1600" b="1">
                <a:solidFill>
                  <a:srgbClr val="CCFFCC"/>
                </a:solidFill>
                <a:latin typeface="Courier New" panose="02070309020205020404" pitchFamily="49" charset="0"/>
              </a:rPr>
              <a:t>{color}</a:t>
            </a:r>
            <a:r>
              <a:rPr lang="en-US" altLang="en-US" sz="1600" b="1">
                <a:latin typeface="Courier New" panose="02070309020205020404" pitchFamily="49" charset="0"/>
              </a:rPr>
              <a:t>" points="</a:t>
            </a:r>
            <a:r>
              <a:rPr lang="en-US" altLang="en-US" sz="1600" b="1">
                <a:solidFill>
                  <a:srgbClr val="CCFFCC"/>
                </a:solidFill>
                <a:latin typeface="Courier New" panose="02070309020205020404" pitchFamily="49" charset="0"/>
              </a:rPr>
              <a:t>{points}</a:t>
            </a:r>
            <a:r>
              <a:rPr lang="en-US" altLang="en-US" sz="1600" b="1">
                <a:latin typeface="Courier New" panose="02070309020205020404" pitchFamily="49" charset="0"/>
              </a:rPr>
              <a:t>" /&gt;&lt;/svg&gt;',</a:t>
            </a:r>
            <a:r>
              <a:rPr lang="en-US" altLang="en-US" sz="1800" b="1">
                <a:latin typeface="Courier New" panose="02070309020205020404" pitchFamily="49" charset="0"/>
              </a:rPr>
              <a:t> </a:t>
            </a:r>
          </a:p>
          <a:p>
            <a:pPr lvl="1">
              <a:lnSpc>
                <a:spcPct val="80000"/>
              </a:lnSpc>
              <a:buFontTx/>
              <a:buNone/>
            </a:pPr>
            <a:r>
              <a:rPr lang="en-US" altLang="en-US" sz="1600" b="1">
                <a:latin typeface="Courier New" panose="02070309020205020404" pitchFamily="49" charset="0"/>
              </a:rPr>
              <a:t>closed: function (x) {return x ? 'polygon' : 'polyline';}, </a:t>
            </a:r>
          </a:p>
          <a:p>
            <a:pPr lvl="1">
              <a:lnSpc>
                <a:spcPct val="80000"/>
              </a:lnSpc>
              <a:buFontTx/>
              <a:buNone/>
            </a:pPr>
            <a:r>
              <a:rPr lang="en-US" altLang="en-US" sz="1600" b="1">
                <a:latin typeface="Courier New" panose="02070309020205020404" pitchFamily="49" charset="0"/>
              </a:rPr>
              <a:t>'points[*][*]': '</a:t>
            </a:r>
            <a:r>
              <a:rPr lang="en-US" altLang="en-US" sz="1600" b="1">
                <a:solidFill>
                  <a:srgbClr val="CCFFCC"/>
                </a:solidFill>
                <a:latin typeface="Courier New" panose="02070309020205020404" pitchFamily="49" charset="0"/>
              </a:rPr>
              <a:t>{$}</a:t>
            </a:r>
            <a:r>
              <a:rPr lang="en-US" altLang="en-US" sz="1600" b="1">
                <a:latin typeface="Courier New" panose="02070309020205020404" pitchFamily="49" charset="0"/>
              </a:rPr>
              <a:t> ' </a:t>
            </a:r>
          </a:p>
          <a:p>
            <a:pPr>
              <a:lnSpc>
                <a:spcPct val="80000"/>
              </a:lnSpc>
              <a:buFontTx/>
              <a:buNone/>
            </a:pPr>
            <a:r>
              <a:rPr lang="en-US" altLang="en-US" sz="1800" b="1">
                <a:latin typeface="Courier New" panose="02070309020205020404" pitchFamily="49" charset="0"/>
              </a:rPr>
              <a:t>};</a:t>
            </a:r>
          </a:p>
          <a:p>
            <a:pPr>
              <a:lnSpc>
                <a:spcPct val="80000"/>
              </a:lnSpc>
              <a:buFontTx/>
              <a:buNone/>
            </a:pPr>
            <a:endParaRPr lang="en-US" altLang="en-US" sz="1800" b="1">
              <a:latin typeface="Courier New" panose="02070309020205020404" pitchFamily="49" charset="0"/>
            </a:endParaRPr>
          </a:p>
          <a:p>
            <a:pPr>
              <a:lnSpc>
                <a:spcPct val="80000"/>
              </a:lnSpc>
              <a:buFontTx/>
              <a:buNone/>
            </a:pPr>
            <a:r>
              <a:rPr lang="en-US" altLang="en-US" sz="1800" b="1">
                <a:latin typeface="Courier New" panose="02070309020205020404" pitchFamily="49" charset="0"/>
              </a:rPr>
              <a:t>var data = {</a:t>
            </a:r>
          </a:p>
          <a:p>
            <a:pPr lvl="1">
              <a:lnSpc>
                <a:spcPct val="80000"/>
              </a:lnSpc>
              <a:buFontTx/>
              <a:buNone/>
            </a:pPr>
            <a:r>
              <a:rPr lang="en-US" altLang="en-US" sz="1600" b="1">
                <a:latin typeface="Courier New" panose="02070309020205020404" pitchFamily="49" charset="0"/>
              </a:rPr>
              <a:t>"color":  "blue", </a:t>
            </a:r>
          </a:p>
          <a:p>
            <a:pPr lvl="1">
              <a:lnSpc>
                <a:spcPct val="80000"/>
              </a:lnSpc>
              <a:buFontTx/>
              <a:buNone/>
            </a:pPr>
            <a:r>
              <a:rPr lang="en-US" altLang="en-US" sz="1600" b="1">
                <a:latin typeface="Courier New" panose="02070309020205020404" pitchFamily="49" charset="0"/>
              </a:rPr>
              <a:t>"closed": true, </a:t>
            </a:r>
          </a:p>
          <a:p>
            <a:pPr lvl="1">
              <a:lnSpc>
                <a:spcPct val="80000"/>
              </a:lnSpc>
              <a:buFontTx/>
              <a:buNone/>
            </a:pPr>
            <a:r>
              <a:rPr lang="en-US" altLang="en-US" sz="1600" b="1">
                <a:latin typeface="Courier New" panose="02070309020205020404" pitchFamily="49" charset="0"/>
              </a:rPr>
              <a:t>"points": [[10,10], [20,10], [20,20], [10,20]]</a:t>
            </a:r>
          </a:p>
          <a:p>
            <a:pPr>
              <a:lnSpc>
                <a:spcPct val="80000"/>
              </a:lnSpc>
              <a:buFontTx/>
              <a:buNone/>
            </a:pPr>
            <a:r>
              <a:rPr lang="en-US" altLang="en-US" sz="1800" b="1">
                <a:latin typeface="Courier New" panose="02070309020205020404" pitchFamily="49" charset="0"/>
              </a:rPr>
              <a:t>};</a:t>
            </a:r>
          </a:p>
          <a:p>
            <a:pPr>
              <a:lnSpc>
                <a:spcPct val="80000"/>
              </a:lnSpc>
              <a:buFontTx/>
              <a:buNone/>
            </a:pPr>
            <a:endParaRPr lang="en-US" altLang="en-US" sz="1800" b="1">
              <a:latin typeface="Courier New" panose="02070309020205020404" pitchFamily="49" charset="0"/>
            </a:endParaRPr>
          </a:p>
          <a:p>
            <a:pPr>
              <a:lnSpc>
                <a:spcPct val="80000"/>
              </a:lnSpc>
              <a:buFontTx/>
              <a:buNone/>
            </a:pPr>
            <a:r>
              <a:rPr lang="en-US" altLang="en-US" sz="1800" b="1">
                <a:latin typeface="Courier New" panose="02070309020205020404" pitchFamily="49" charset="0"/>
              </a:rPr>
              <a:t>jsonT(data, rules) </a:t>
            </a:r>
          </a:p>
          <a:p>
            <a:pPr>
              <a:lnSpc>
                <a:spcPct val="80000"/>
              </a:lnSpc>
              <a:buFontTx/>
              <a:buNone/>
            </a:pPr>
            <a:endParaRPr lang="en-US" altLang="en-US" sz="1800" b="1">
              <a:latin typeface="Courier New" panose="02070309020205020404" pitchFamily="49" charset="0"/>
            </a:endParaRPr>
          </a:p>
          <a:p>
            <a:pPr>
              <a:lnSpc>
                <a:spcPct val="80000"/>
              </a:lnSpc>
              <a:buFontTx/>
              <a:buNone/>
            </a:pPr>
            <a:r>
              <a:rPr lang="en-US" altLang="en-US" sz="1800" b="1">
                <a:solidFill>
                  <a:srgbClr val="CCFFCC"/>
                </a:solidFill>
                <a:latin typeface="Courier New" panose="02070309020205020404" pitchFamily="49" charset="0"/>
              </a:rPr>
              <a:t>&lt;svg&gt;&lt;polygon stroke="blue" </a:t>
            </a:r>
          </a:p>
          <a:p>
            <a:pPr>
              <a:lnSpc>
                <a:spcPct val="80000"/>
              </a:lnSpc>
              <a:buFontTx/>
              <a:buNone/>
            </a:pPr>
            <a:r>
              <a:rPr lang="en-US" altLang="en-US" sz="1800" b="1">
                <a:solidFill>
                  <a:srgbClr val="CCFFCC"/>
                </a:solidFill>
                <a:latin typeface="Courier New" panose="02070309020205020404" pitchFamily="49" charset="0"/>
              </a:rPr>
              <a:t>    points="10 10 20 10 20 20 10 20 " /&gt;&lt;/svg&gt;</a:t>
            </a:r>
            <a:r>
              <a:rPr lang="en-US" altLang="en-US" sz="1800" b="1">
                <a:latin typeface="Courier New" panose="02070309020205020404" pitchFamily="49" charset="0"/>
              </a:rPr>
              <a:t> </a:t>
            </a:r>
          </a:p>
        </p:txBody>
      </p:sp>
    </p:spTree>
    <p:extLst>
      <p:ext uri="{BB962C8B-B14F-4D97-AF65-F5344CB8AC3E}">
        <p14:creationId xmlns:p14="http://schemas.microsoft.com/office/powerpoint/2010/main" val="2421062545"/>
      </p:ext>
    </p:extLst>
  </p:cSld>
  <p:clrMapOvr>
    <a:masterClrMapping/>
  </p:clrMapOvr>
  <p:transition>
    <p:wipe dir="d"/>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en-US" altLang="en-US" sz="2800" b="1">
                <a:latin typeface="Courier New" panose="02070309020205020404" pitchFamily="49" charset="0"/>
              </a:rPr>
              <a:t>http://goessner.net/articles/jsont/</a:t>
            </a:r>
          </a:p>
        </p:txBody>
      </p:sp>
      <p:sp>
        <p:nvSpPr>
          <p:cNvPr id="294915" name="Rectangle 3"/>
          <p:cNvSpPr>
            <a:spLocks noGrp="1" noChangeArrowheads="1"/>
          </p:cNvSpPr>
          <p:nvPr>
            <p:ph type="body" idx="1"/>
          </p:nvPr>
        </p:nvSpPr>
        <p:spPr/>
        <p:txBody>
          <a:bodyPr/>
          <a:lstStyle/>
          <a:p>
            <a:pPr>
              <a:lnSpc>
                <a:spcPct val="80000"/>
              </a:lnSpc>
              <a:buFontTx/>
              <a:buNone/>
            </a:pPr>
            <a:r>
              <a:rPr lang="en-US" altLang="en-US" sz="700" b="1">
                <a:latin typeface="Courier New" panose="02070309020205020404" pitchFamily="49" charset="0"/>
              </a:rPr>
              <a:t>function jsonT(self, rules) {</a:t>
            </a:r>
          </a:p>
          <a:p>
            <a:pPr>
              <a:lnSpc>
                <a:spcPct val="80000"/>
              </a:lnSpc>
              <a:buFontTx/>
              <a:buNone/>
            </a:pPr>
            <a:r>
              <a:rPr lang="en-US" altLang="en-US" sz="700" b="1">
                <a:latin typeface="Courier New" panose="02070309020205020404" pitchFamily="49" charset="0"/>
              </a:rPr>
              <a:t>    var T = {</a:t>
            </a:r>
          </a:p>
          <a:p>
            <a:pPr>
              <a:lnSpc>
                <a:spcPct val="80000"/>
              </a:lnSpc>
              <a:buFontTx/>
              <a:buNone/>
            </a:pPr>
            <a:r>
              <a:rPr lang="en-US" altLang="en-US" sz="700" b="1">
                <a:latin typeface="Courier New" panose="02070309020205020404" pitchFamily="49" charset="0"/>
              </a:rPr>
              <a:t>        output: false,</a:t>
            </a:r>
          </a:p>
          <a:p>
            <a:pPr>
              <a:lnSpc>
                <a:spcPct val="80000"/>
              </a:lnSpc>
              <a:buFontTx/>
              <a:buNone/>
            </a:pPr>
            <a:r>
              <a:rPr lang="en-US" altLang="en-US" sz="700" b="1">
                <a:latin typeface="Courier New" panose="02070309020205020404" pitchFamily="49" charset="0"/>
              </a:rPr>
              <a:t>        init: function () {</a:t>
            </a:r>
          </a:p>
          <a:p>
            <a:pPr>
              <a:lnSpc>
                <a:spcPct val="80000"/>
              </a:lnSpc>
              <a:buFontTx/>
              <a:buNone/>
            </a:pPr>
            <a:r>
              <a:rPr lang="en-US" altLang="en-US" sz="700" b="1">
                <a:latin typeface="Courier New" panose="02070309020205020404" pitchFamily="49" charset="0"/>
              </a:rPr>
              <a:t>            for (var rule in rules) if (rule.substr(0,4) != "self") rules["self." + rule] = rules[rule];</a:t>
            </a:r>
          </a:p>
          <a:p>
            <a:pPr>
              <a:lnSpc>
                <a:spcPct val="80000"/>
              </a:lnSpc>
              <a:buFontTx/>
              <a:buNone/>
            </a:pPr>
            <a:r>
              <a:rPr lang="en-US" altLang="en-US" sz="700" b="1">
                <a:latin typeface="Courier New" panose="02070309020205020404" pitchFamily="49" charset="0"/>
              </a:rPr>
              <a:t>            return this;</a:t>
            </a:r>
          </a:p>
          <a:p>
            <a:pPr>
              <a:lnSpc>
                <a:spcPct val="80000"/>
              </a:lnSpc>
              <a:buFontTx/>
              <a:buNone/>
            </a:pPr>
            <a:r>
              <a:rPr lang="en-US" altLang="en-US" sz="700" b="1">
                <a:latin typeface="Courier New" panose="02070309020205020404" pitchFamily="49" charset="0"/>
              </a:rPr>
              <a:t>        },</a:t>
            </a:r>
          </a:p>
          <a:p>
            <a:pPr>
              <a:lnSpc>
                <a:spcPct val="80000"/>
              </a:lnSpc>
              <a:buFontTx/>
              <a:buNone/>
            </a:pPr>
            <a:r>
              <a:rPr lang="en-US" altLang="en-US" sz="700" b="1">
                <a:latin typeface="Courier New" panose="02070309020205020404" pitchFamily="49" charset="0"/>
              </a:rPr>
              <a:t>        apply: function(expr) {</a:t>
            </a:r>
          </a:p>
          <a:p>
            <a:pPr>
              <a:lnSpc>
                <a:spcPct val="80000"/>
              </a:lnSpc>
              <a:buFontTx/>
              <a:buNone/>
            </a:pPr>
            <a:r>
              <a:rPr lang="en-US" altLang="en-US" sz="700" b="1">
                <a:latin typeface="Courier New" panose="02070309020205020404" pitchFamily="49" charset="0"/>
              </a:rPr>
              <a:t>            var trf = function (s) {</a:t>
            </a:r>
          </a:p>
          <a:p>
            <a:pPr>
              <a:lnSpc>
                <a:spcPct val="80000"/>
              </a:lnSpc>
              <a:buFontTx/>
              <a:buNone/>
            </a:pPr>
            <a:r>
              <a:rPr lang="en-US" altLang="en-US" sz="700" b="1">
                <a:latin typeface="Courier New" panose="02070309020205020404" pitchFamily="49" charset="0"/>
              </a:rPr>
              <a:t>                return s.replace(/{([A-Za-z0-9_\$\.\[\]\'@\(\)]+)}/g, function ($0, $1){</a:t>
            </a:r>
          </a:p>
          <a:p>
            <a:pPr>
              <a:lnSpc>
                <a:spcPct val="80000"/>
              </a:lnSpc>
              <a:buFontTx/>
              <a:buNone/>
            </a:pPr>
            <a:r>
              <a:rPr lang="en-US" altLang="en-US" sz="700" b="1">
                <a:latin typeface="Courier New" panose="02070309020205020404" pitchFamily="49" charset="0"/>
              </a:rPr>
              <a:t>                    return T.processArg($1, expr);</a:t>
            </a:r>
          </a:p>
          <a:p>
            <a:pPr>
              <a:lnSpc>
                <a:spcPct val="80000"/>
              </a:lnSpc>
              <a:buFontTx/>
              <a:buNone/>
            </a:pPr>
            <a:r>
              <a:rPr lang="en-US" altLang="en-US" sz="700" b="1">
                <a:latin typeface="Courier New" panose="02070309020205020404" pitchFamily="49" charset="0"/>
              </a:rPr>
              <a:t>                })</a:t>
            </a:r>
          </a:p>
          <a:p>
            <a:pPr>
              <a:lnSpc>
                <a:spcPct val="80000"/>
              </a:lnSpc>
              <a:buFontTx/>
              <a:buNone/>
            </a:pPr>
            <a:r>
              <a:rPr lang="en-US" altLang="en-US" sz="700" b="1">
                <a:latin typeface="Courier New" panose="02070309020205020404" pitchFamily="49" charset="0"/>
              </a:rPr>
              <a:t>            },  x = expr.replace(/\[[0-9]+\]/g, "[*]"),  res;</a:t>
            </a:r>
          </a:p>
          <a:p>
            <a:pPr>
              <a:lnSpc>
                <a:spcPct val="80000"/>
              </a:lnSpc>
              <a:buFontTx/>
              <a:buNone/>
            </a:pPr>
            <a:r>
              <a:rPr lang="en-US" altLang="en-US" sz="700" b="1">
                <a:latin typeface="Courier New" panose="02070309020205020404" pitchFamily="49" charset="0"/>
              </a:rPr>
              <a:t>            if (x in rules) {</a:t>
            </a:r>
          </a:p>
          <a:p>
            <a:pPr>
              <a:lnSpc>
                <a:spcPct val="80000"/>
              </a:lnSpc>
              <a:buFontTx/>
              <a:buNone/>
            </a:pPr>
            <a:r>
              <a:rPr lang="en-US" altLang="en-US" sz="700" b="1">
                <a:latin typeface="Courier New" panose="02070309020205020404" pitchFamily="49" charset="0"/>
              </a:rPr>
              <a:t>                if (typeof(rules[x]) == "string") res = trf(rules[x]);</a:t>
            </a:r>
          </a:p>
          <a:p>
            <a:pPr>
              <a:lnSpc>
                <a:spcPct val="80000"/>
              </a:lnSpc>
              <a:buFontTx/>
              <a:buNone/>
            </a:pPr>
            <a:r>
              <a:rPr lang="en-US" altLang="en-US" sz="700" b="1">
                <a:latin typeface="Courier New" panose="02070309020205020404" pitchFamily="49" charset="0"/>
              </a:rPr>
              <a:t>                else if (typeof(rules[x]) == "function") res = trf(rules[x](eval(expr)).toString());</a:t>
            </a:r>
          </a:p>
          <a:p>
            <a:pPr>
              <a:lnSpc>
                <a:spcPct val="80000"/>
              </a:lnSpc>
              <a:buFontTx/>
              <a:buNone/>
            </a:pPr>
            <a:r>
              <a:rPr lang="en-US" altLang="en-US" sz="700" b="1">
                <a:latin typeface="Courier New" panose="02070309020205020404" pitchFamily="49" charset="0"/>
              </a:rPr>
              <a:t>            } else res = T.eval(expr);</a:t>
            </a:r>
          </a:p>
          <a:p>
            <a:pPr>
              <a:lnSpc>
                <a:spcPct val="80000"/>
              </a:lnSpc>
              <a:buFontTx/>
              <a:buNone/>
            </a:pPr>
            <a:r>
              <a:rPr lang="en-US" altLang="en-US" sz="700" b="1">
                <a:latin typeface="Courier New" panose="02070309020205020404" pitchFamily="49" charset="0"/>
              </a:rPr>
              <a:t>            return res;</a:t>
            </a:r>
          </a:p>
          <a:p>
            <a:pPr>
              <a:lnSpc>
                <a:spcPct val="80000"/>
              </a:lnSpc>
              <a:buFontTx/>
              <a:buNone/>
            </a:pPr>
            <a:r>
              <a:rPr lang="en-US" altLang="en-US" sz="700" b="1">
                <a:latin typeface="Courier New" panose="02070309020205020404" pitchFamily="49" charset="0"/>
              </a:rPr>
              <a:t>        },</a:t>
            </a:r>
          </a:p>
          <a:p>
            <a:pPr>
              <a:lnSpc>
                <a:spcPct val="80000"/>
              </a:lnSpc>
              <a:buFontTx/>
              <a:buNone/>
            </a:pPr>
            <a:r>
              <a:rPr lang="en-US" altLang="en-US" sz="700" b="1">
                <a:latin typeface="Courier New" panose="02070309020205020404" pitchFamily="49" charset="0"/>
              </a:rPr>
              <a:t>        processArg: function (arg, parentExpr) {</a:t>
            </a:r>
          </a:p>
          <a:p>
            <a:pPr>
              <a:lnSpc>
                <a:spcPct val="80000"/>
              </a:lnSpc>
              <a:buFontTx/>
              <a:buNone/>
            </a:pPr>
            <a:r>
              <a:rPr lang="en-US" altLang="en-US" sz="700" b="1">
                <a:latin typeface="Courier New" panose="02070309020205020404" pitchFamily="49" charset="0"/>
              </a:rPr>
              <a:t>            var expand = function (a, e) {</a:t>
            </a:r>
          </a:p>
          <a:p>
            <a:pPr>
              <a:lnSpc>
                <a:spcPct val="80000"/>
              </a:lnSpc>
              <a:buFontTx/>
              <a:buNone/>
            </a:pPr>
            <a:r>
              <a:rPr lang="en-US" altLang="en-US" sz="700" b="1">
                <a:latin typeface="Courier New" panose="02070309020205020404" pitchFamily="49" charset="0"/>
              </a:rPr>
              <a:t>                return (e = a.replace(/^\$/,e)).substr(0, 4) != "self" ? ("self." + e) : e;</a:t>
            </a:r>
          </a:p>
          <a:p>
            <a:pPr>
              <a:lnSpc>
                <a:spcPct val="80000"/>
              </a:lnSpc>
              <a:buFontTx/>
              <a:buNone/>
            </a:pPr>
            <a:r>
              <a:rPr lang="en-US" altLang="en-US" sz="700" b="1">
                <a:latin typeface="Courier New" panose="02070309020205020404" pitchFamily="49" charset="0"/>
              </a:rPr>
              <a:t>            },  res = "";</a:t>
            </a:r>
          </a:p>
          <a:p>
            <a:pPr>
              <a:lnSpc>
                <a:spcPct val="80000"/>
              </a:lnSpc>
              <a:buFontTx/>
              <a:buNone/>
            </a:pPr>
            <a:r>
              <a:rPr lang="en-US" altLang="en-US" sz="700" b="1">
                <a:latin typeface="Courier New" panose="02070309020205020404" pitchFamily="49" charset="0"/>
              </a:rPr>
              <a:t>            T.output = true;</a:t>
            </a:r>
          </a:p>
          <a:p>
            <a:pPr>
              <a:lnSpc>
                <a:spcPct val="80000"/>
              </a:lnSpc>
              <a:buFontTx/>
              <a:buNone/>
            </a:pPr>
            <a:r>
              <a:rPr lang="en-US" altLang="en-US" sz="700" b="1">
                <a:latin typeface="Courier New" panose="02070309020205020404" pitchFamily="49" charset="0"/>
              </a:rPr>
              <a:t>            if (arg.charAt(0) == "@") res = eval(arg.replace(/@([A-za-z0-9_]+)\(([A-Za-z0-9_\$\.\[\]\']+)\)/, function($0, $1, $2){</a:t>
            </a:r>
          </a:p>
          <a:p>
            <a:pPr>
              <a:lnSpc>
                <a:spcPct val="80000"/>
              </a:lnSpc>
              <a:buFontTx/>
              <a:buNone/>
            </a:pPr>
            <a:r>
              <a:rPr lang="en-US" altLang="en-US" sz="700" b="1">
                <a:latin typeface="Courier New" panose="02070309020205020404" pitchFamily="49" charset="0"/>
              </a:rPr>
              <a:t>                return "rules['self." + $1 + "'](" + expand($2,parentExpr) + ")";</a:t>
            </a:r>
          </a:p>
          <a:p>
            <a:pPr>
              <a:lnSpc>
                <a:spcPct val="80000"/>
              </a:lnSpc>
              <a:buFontTx/>
              <a:buNone/>
            </a:pPr>
            <a:r>
              <a:rPr lang="en-US" altLang="en-US" sz="700" b="1">
                <a:latin typeface="Courier New" panose="02070309020205020404" pitchFamily="49" charset="0"/>
              </a:rPr>
              <a:t>            }));</a:t>
            </a:r>
          </a:p>
          <a:p>
            <a:pPr>
              <a:lnSpc>
                <a:spcPct val="80000"/>
              </a:lnSpc>
              <a:buFontTx/>
              <a:buNone/>
            </a:pPr>
            <a:r>
              <a:rPr lang="en-US" altLang="en-US" sz="700" b="1">
                <a:latin typeface="Courier New" panose="02070309020205020404" pitchFamily="49" charset="0"/>
              </a:rPr>
              <a:t>            else if (arg != "$") res = T.apply(expand(arg, parentExpr));</a:t>
            </a:r>
          </a:p>
          <a:p>
            <a:pPr>
              <a:lnSpc>
                <a:spcPct val="80000"/>
              </a:lnSpc>
              <a:buFontTx/>
              <a:buNone/>
            </a:pPr>
            <a:r>
              <a:rPr lang="en-US" altLang="en-US" sz="700" b="1">
                <a:latin typeface="Courier New" panose="02070309020205020404" pitchFamily="49" charset="0"/>
              </a:rPr>
              <a:t>            else res = T.eval(parentExpr);</a:t>
            </a:r>
          </a:p>
          <a:p>
            <a:pPr>
              <a:lnSpc>
                <a:spcPct val="80000"/>
              </a:lnSpc>
              <a:buFontTx/>
              <a:buNone/>
            </a:pPr>
            <a:r>
              <a:rPr lang="en-US" altLang="en-US" sz="700" b="1">
                <a:latin typeface="Courier New" panose="02070309020205020404" pitchFamily="49" charset="0"/>
              </a:rPr>
              <a:t>            T.output = false;</a:t>
            </a:r>
          </a:p>
          <a:p>
            <a:pPr>
              <a:lnSpc>
                <a:spcPct val="80000"/>
              </a:lnSpc>
              <a:buFontTx/>
              <a:buNone/>
            </a:pPr>
            <a:r>
              <a:rPr lang="en-US" altLang="en-US" sz="700" b="1">
                <a:latin typeface="Courier New" panose="02070309020205020404" pitchFamily="49" charset="0"/>
              </a:rPr>
              <a:t>            return res;</a:t>
            </a:r>
          </a:p>
          <a:p>
            <a:pPr>
              <a:lnSpc>
                <a:spcPct val="80000"/>
              </a:lnSpc>
              <a:buFontTx/>
              <a:buNone/>
            </a:pPr>
            <a:r>
              <a:rPr lang="en-US" altLang="en-US" sz="700" b="1">
                <a:latin typeface="Courier New" panose="02070309020205020404" pitchFamily="49" charset="0"/>
              </a:rPr>
              <a:t>        },</a:t>
            </a:r>
          </a:p>
          <a:p>
            <a:pPr>
              <a:lnSpc>
                <a:spcPct val="80000"/>
              </a:lnSpc>
              <a:buFontTx/>
              <a:buNone/>
            </a:pPr>
            <a:r>
              <a:rPr lang="en-US" altLang="en-US" sz="700" b="1">
                <a:latin typeface="Courier New" panose="02070309020205020404" pitchFamily="49" charset="0"/>
              </a:rPr>
              <a:t>        eval: function (expr) {</a:t>
            </a:r>
          </a:p>
          <a:p>
            <a:pPr>
              <a:lnSpc>
                <a:spcPct val="80000"/>
              </a:lnSpc>
              <a:buFontTx/>
              <a:buNone/>
            </a:pPr>
            <a:r>
              <a:rPr lang="en-US" altLang="en-US" sz="700" b="1">
                <a:latin typeface="Courier New" panose="02070309020205020404" pitchFamily="49" charset="0"/>
              </a:rPr>
              <a:t>            var v = eval(expr), res = "";</a:t>
            </a:r>
          </a:p>
          <a:p>
            <a:pPr>
              <a:lnSpc>
                <a:spcPct val="80000"/>
              </a:lnSpc>
              <a:buFontTx/>
              <a:buNone/>
            </a:pPr>
            <a:r>
              <a:rPr lang="en-US" altLang="en-US" sz="700" b="1">
                <a:latin typeface="Courier New" panose="02070309020205020404" pitchFamily="49" charset="0"/>
              </a:rPr>
              <a:t>            if (typeof(v) != "undefined") {</a:t>
            </a:r>
          </a:p>
          <a:p>
            <a:pPr>
              <a:lnSpc>
                <a:spcPct val="80000"/>
              </a:lnSpc>
              <a:buFontTx/>
              <a:buNone/>
            </a:pPr>
            <a:r>
              <a:rPr lang="en-US" altLang="en-US" sz="700" b="1">
                <a:latin typeface="Courier New" panose="02070309020205020404" pitchFamily="49" charset="0"/>
              </a:rPr>
              <a:t>                if (v instanceof Array) {</a:t>
            </a:r>
          </a:p>
          <a:p>
            <a:pPr>
              <a:lnSpc>
                <a:spcPct val="80000"/>
              </a:lnSpc>
              <a:buFontTx/>
              <a:buNone/>
            </a:pPr>
            <a:r>
              <a:rPr lang="en-US" altLang="en-US" sz="700" b="1">
                <a:latin typeface="Courier New" panose="02070309020205020404" pitchFamily="49" charset="0"/>
              </a:rPr>
              <a:t>                    for (var i = 0; i &lt; v.length; i++) if (typeof(v[i]) != "undefined") res += T.apply(expr + "[" + i + "]");</a:t>
            </a:r>
          </a:p>
          <a:p>
            <a:pPr>
              <a:lnSpc>
                <a:spcPct val="80000"/>
              </a:lnSpc>
              <a:buFontTx/>
              <a:buNone/>
            </a:pPr>
            <a:r>
              <a:rPr lang="en-US" altLang="en-US" sz="700" b="1">
                <a:latin typeface="Courier New" panose="02070309020205020404" pitchFamily="49" charset="0"/>
              </a:rPr>
              <a:t>                        } else if (typeof(v) == "object") {</a:t>
            </a:r>
          </a:p>
          <a:p>
            <a:pPr>
              <a:lnSpc>
                <a:spcPct val="80000"/>
              </a:lnSpc>
              <a:buFontTx/>
              <a:buNone/>
            </a:pPr>
            <a:r>
              <a:rPr lang="en-US" altLang="en-US" sz="700" b="1">
                <a:latin typeface="Courier New" panose="02070309020205020404" pitchFamily="49" charset="0"/>
              </a:rPr>
              <a:t>                            for (var m in v) if (typeof(v[m]) != "undefined") res += T.apply(expr+"."+m);</a:t>
            </a:r>
          </a:p>
          <a:p>
            <a:pPr>
              <a:lnSpc>
                <a:spcPct val="80000"/>
              </a:lnSpc>
              <a:buFontTx/>
              <a:buNone/>
            </a:pPr>
            <a:r>
              <a:rPr lang="en-US" altLang="en-US" sz="700" b="1">
                <a:latin typeface="Courier New" panose="02070309020205020404" pitchFamily="49" charset="0"/>
              </a:rPr>
              <a:t>                        } else if (T.output) res += v;</a:t>
            </a:r>
          </a:p>
          <a:p>
            <a:pPr>
              <a:lnSpc>
                <a:spcPct val="80000"/>
              </a:lnSpc>
              <a:buFontTx/>
              <a:buNone/>
            </a:pPr>
            <a:r>
              <a:rPr lang="en-US" altLang="en-US" sz="700" b="1">
                <a:latin typeface="Courier New" panose="02070309020205020404" pitchFamily="49" charset="0"/>
              </a:rPr>
              <a:t>            }</a:t>
            </a:r>
          </a:p>
          <a:p>
            <a:pPr>
              <a:lnSpc>
                <a:spcPct val="80000"/>
              </a:lnSpc>
              <a:buFontTx/>
              <a:buNone/>
            </a:pPr>
            <a:r>
              <a:rPr lang="en-US" altLang="en-US" sz="700" b="1">
                <a:latin typeface="Courier New" panose="02070309020205020404" pitchFamily="49" charset="0"/>
              </a:rPr>
              <a:t>            return res;</a:t>
            </a:r>
          </a:p>
          <a:p>
            <a:pPr>
              <a:lnSpc>
                <a:spcPct val="80000"/>
              </a:lnSpc>
              <a:buFontTx/>
              <a:buNone/>
            </a:pPr>
            <a:r>
              <a:rPr lang="en-US" altLang="en-US" sz="700" b="1">
                <a:latin typeface="Courier New" panose="02070309020205020404" pitchFamily="49" charset="0"/>
              </a:rPr>
              <a:t>        }</a:t>
            </a:r>
          </a:p>
          <a:p>
            <a:pPr>
              <a:lnSpc>
                <a:spcPct val="80000"/>
              </a:lnSpc>
              <a:buFontTx/>
              <a:buNone/>
            </a:pPr>
            <a:r>
              <a:rPr lang="en-US" altLang="en-US" sz="700" b="1">
                <a:latin typeface="Courier New" panose="02070309020205020404" pitchFamily="49" charset="0"/>
              </a:rPr>
              <a:t>    };</a:t>
            </a:r>
          </a:p>
          <a:p>
            <a:pPr>
              <a:lnSpc>
                <a:spcPct val="80000"/>
              </a:lnSpc>
              <a:buFontTx/>
              <a:buNone/>
            </a:pPr>
            <a:r>
              <a:rPr lang="en-US" altLang="en-US" sz="700" b="1">
                <a:latin typeface="Courier New" panose="02070309020205020404" pitchFamily="49" charset="0"/>
              </a:rPr>
              <a:t>    return T.init().apply("self");</a:t>
            </a:r>
          </a:p>
          <a:p>
            <a:pPr>
              <a:lnSpc>
                <a:spcPct val="80000"/>
              </a:lnSpc>
              <a:buFontTx/>
              <a:buNone/>
            </a:pPr>
            <a:r>
              <a:rPr lang="en-US" altLang="en-US" sz="700" b="1">
                <a:latin typeface="Courier New" panose="02070309020205020404" pitchFamily="49" charset="0"/>
              </a:rPr>
              <a:t>}</a:t>
            </a:r>
          </a:p>
        </p:txBody>
      </p:sp>
    </p:spTree>
    <p:extLst>
      <p:ext uri="{BB962C8B-B14F-4D97-AF65-F5344CB8AC3E}">
        <p14:creationId xmlns:p14="http://schemas.microsoft.com/office/powerpoint/2010/main" val="2637947814"/>
      </p:ext>
    </p:extLst>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Function Invocation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dirty="0" smtClean="0">
                <a:latin typeface="+mn-lt"/>
              </a:rPr>
              <a:t>Method invocation pattern</a:t>
            </a:r>
          </a:p>
          <a:p>
            <a:pPr marL="800100" lvl="1" indent="-342900" algn="just">
              <a:lnSpc>
                <a:spcPct val="90000"/>
              </a:lnSpc>
              <a:spcBef>
                <a:spcPct val="20000"/>
              </a:spcBef>
              <a:buClr>
                <a:schemeClr val="accent2"/>
              </a:buClr>
              <a:buFont typeface="Wingdings" pitchFamily="2" charset="2"/>
              <a:buChar char="§"/>
            </a:pPr>
            <a:r>
              <a:rPr lang="en-US" sz="2400" kern="0" baseline="0" noProof="0" dirty="0" smtClean="0">
                <a:latin typeface="+mn-lt"/>
                <a:cs typeface="+mn-cs"/>
              </a:rPr>
              <a:t>When</a:t>
            </a:r>
            <a:r>
              <a:rPr lang="en-US" sz="2400" kern="0" noProof="0" dirty="0" smtClean="0">
                <a:latin typeface="+mn-lt"/>
                <a:cs typeface="+mn-cs"/>
              </a:rPr>
              <a:t> a function is stored as a property in an object, we call it a </a:t>
            </a:r>
            <a:r>
              <a:rPr lang="en-US" sz="2400" i="1" kern="0" noProof="0" dirty="0" smtClean="0">
                <a:latin typeface="+mn-lt"/>
                <a:cs typeface="+mn-cs"/>
              </a:rPr>
              <a:t>‘method’</a:t>
            </a:r>
            <a:endParaRPr lang="en-US" sz="2400" i="1" kern="0" baseline="0" noProof="0" dirty="0" smtClean="0">
              <a:latin typeface="+mn-lt"/>
              <a:cs typeface="+mn-cs"/>
            </a:endParaRPr>
          </a:p>
          <a:p>
            <a:pPr marL="800100" lvl="1" indent="-342900" algn="just">
              <a:lnSpc>
                <a:spcPct val="90000"/>
              </a:lnSpc>
              <a:spcBef>
                <a:spcPct val="20000"/>
              </a:spcBef>
              <a:buClr>
                <a:schemeClr val="accent2"/>
              </a:buClr>
              <a:buFont typeface="Wingdings" pitchFamily="2" charset="2"/>
              <a:buChar char="§"/>
            </a:pPr>
            <a:endParaRPr lang="en-US" sz="2400" kern="0" baseline="0" noProof="0" dirty="0" smtClean="0">
              <a:solidFill>
                <a:srgbClr val="002060"/>
              </a:solidFill>
              <a:latin typeface="+mn-lt"/>
              <a:cs typeface="+mn-cs"/>
            </a:endParaRPr>
          </a:p>
          <a:p>
            <a:pPr marL="800100" lvl="1" indent="-342900" algn="just">
              <a:lnSpc>
                <a:spcPct val="90000"/>
              </a:lnSpc>
              <a:spcBef>
                <a:spcPct val="20000"/>
              </a:spcBef>
              <a:buClr>
                <a:schemeClr val="accent2"/>
              </a:buClr>
              <a:buFont typeface="Wingdings" pitchFamily="2" charset="2"/>
              <a:buChar char="§"/>
            </a:pPr>
            <a:r>
              <a:rPr lang="en-US" sz="2400" kern="0" baseline="0" noProof="0" dirty="0" smtClean="0">
                <a:latin typeface="+mn-lt"/>
                <a:cs typeface="+mn-cs"/>
              </a:rPr>
              <a:t>When</a:t>
            </a:r>
            <a:r>
              <a:rPr lang="en-US" sz="2400" kern="0" noProof="0" dirty="0" smtClean="0">
                <a:latin typeface="+mn-lt"/>
                <a:cs typeface="+mn-cs"/>
              </a:rPr>
              <a:t> a method is invoked, </a:t>
            </a:r>
            <a:r>
              <a:rPr lang="en-US" sz="2400" i="1" kern="0" noProof="0" dirty="0" smtClean="0">
                <a:latin typeface="+mn-lt"/>
                <a:cs typeface="+mn-cs"/>
              </a:rPr>
              <a:t>‘this’ </a:t>
            </a:r>
            <a:r>
              <a:rPr lang="en-US" sz="2400" kern="0" noProof="0" dirty="0" smtClean="0">
                <a:latin typeface="+mn-lt"/>
                <a:cs typeface="+mn-cs"/>
              </a:rPr>
              <a:t>is bound to that object</a:t>
            </a:r>
          </a:p>
          <a:p>
            <a:pPr marL="800100" lvl="1" indent="-342900" algn="just">
              <a:lnSpc>
                <a:spcPct val="90000"/>
              </a:lnSpc>
              <a:spcBef>
                <a:spcPct val="20000"/>
              </a:spcBef>
              <a:buClr>
                <a:schemeClr val="accent2"/>
              </a:buClr>
              <a:buFont typeface="Wingdings" pitchFamily="2" charset="2"/>
              <a:buChar char="§"/>
            </a:pPr>
            <a:endParaRPr lang="en-US" sz="2400" i="1" kern="0" baseline="0" noProof="0" dirty="0" smtClean="0">
              <a:latin typeface="+mn-lt"/>
              <a:cs typeface="+mn-cs"/>
            </a:endParaRPr>
          </a:p>
          <a:p>
            <a:pPr marL="800100" lvl="1" indent="-342900" algn="just">
              <a:lnSpc>
                <a:spcPct val="90000"/>
              </a:lnSpc>
              <a:spcBef>
                <a:spcPct val="20000"/>
              </a:spcBef>
              <a:buClr>
                <a:schemeClr val="accent2"/>
              </a:buClr>
              <a:buFont typeface="Wingdings" pitchFamily="2" charset="2"/>
              <a:buChar char="§"/>
            </a:pPr>
            <a:r>
              <a:rPr lang="en-US" sz="2400" kern="0" dirty="0" err="1" smtClean="0">
                <a:latin typeface="+mn-lt"/>
                <a:cs typeface="+mn-cs"/>
              </a:rPr>
              <a:t>var</a:t>
            </a:r>
            <a:r>
              <a:rPr lang="en-US" sz="2400" kern="0" dirty="0" smtClean="0">
                <a:latin typeface="+mn-lt"/>
                <a:cs typeface="+mn-cs"/>
              </a:rPr>
              <a:t> </a:t>
            </a:r>
            <a:r>
              <a:rPr lang="en-US" sz="2400" kern="0" dirty="0" err="1" smtClean="0">
                <a:latin typeface="+mn-lt"/>
                <a:cs typeface="+mn-cs"/>
              </a:rPr>
              <a:t>myObject</a:t>
            </a:r>
            <a:r>
              <a:rPr lang="en-US" sz="2400" kern="0" dirty="0" smtClean="0">
                <a:latin typeface="+mn-lt"/>
                <a:cs typeface="+mn-cs"/>
              </a:rPr>
              <a:t> = {</a:t>
            </a:r>
          </a:p>
          <a:p>
            <a:pPr marL="800100" lvl="1" indent="-342900" algn="just">
              <a:lnSpc>
                <a:spcPct val="90000"/>
              </a:lnSpc>
              <a:spcBef>
                <a:spcPct val="20000"/>
              </a:spcBef>
              <a:buClr>
                <a:schemeClr val="accent2"/>
              </a:buClr>
            </a:pPr>
            <a:r>
              <a:rPr lang="en-US" sz="2400" kern="0" baseline="0" noProof="0" dirty="0" smtClean="0">
                <a:latin typeface="+mn-lt"/>
                <a:cs typeface="+mn-cs"/>
              </a:rPr>
              <a:t>	</a:t>
            </a:r>
            <a:r>
              <a:rPr lang="en-US" sz="2400" kern="0" baseline="0" noProof="0" smtClean="0">
                <a:latin typeface="+mn-lt"/>
                <a:cs typeface="+mn-cs"/>
              </a:rPr>
              <a:t>value</a:t>
            </a:r>
            <a:r>
              <a:rPr lang="en-US" sz="2400" kern="0" noProof="0" smtClean="0">
                <a:latin typeface="+mn-lt"/>
                <a:cs typeface="+mn-cs"/>
              </a:rPr>
              <a:t> : </a:t>
            </a:r>
            <a:r>
              <a:rPr lang="en-US" sz="2400" kern="0" noProof="0" dirty="0" smtClean="0">
                <a:latin typeface="+mn-lt"/>
                <a:cs typeface="+mn-cs"/>
              </a:rPr>
              <a:t>0,</a:t>
            </a:r>
          </a:p>
          <a:p>
            <a:pPr marL="800100" lvl="1" indent="-342900" algn="just">
              <a:lnSpc>
                <a:spcPct val="90000"/>
              </a:lnSpc>
              <a:spcBef>
                <a:spcPct val="20000"/>
              </a:spcBef>
              <a:buClr>
                <a:schemeClr val="accent2"/>
              </a:buClr>
            </a:pPr>
            <a:r>
              <a:rPr lang="en-US" sz="2400" kern="0" baseline="0" dirty="0" smtClean="0">
                <a:latin typeface="+mn-lt"/>
                <a:cs typeface="+mn-cs"/>
              </a:rPr>
              <a:t>	</a:t>
            </a:r>
            <a:r>
              <a:rPr lang="en-US" sz="2400" kern="0" baseline="0" dirty="0" smtClean="0">
                <a:solidFill>
                  <a:srgbClr val="C00000"/>
                </a:solidFill>
                <a:latin typeface="+mn-lt"/>
                <a:cs typeface="+mn-cs"/>
              </a:rPr>
              <a:t>increment</a:t>
            </a:r>
            <a:r>
              <a:rPr lang="en-US" sz="2400" kern="0" dirty="0" smtClean="0">
                <a:solidFill>
                  <a:srgbClr val="C00000"/>
                </a:solidFill>
                <a:latin typeface="+mn-lt"/>
                <a:cs typeface="+mn-cs"/>
              </a:rPr>
              <a:t> : function </a:t>
            </a:r>
            <a:r>
              <a:rPr lang="en-US" sz="2400" kern="0" dirty="0" smtClean="0">
                <a:latin typeface="+mn-lt"/>
                <a:cs typeface="+mn-cs"/>
              </a:rPr>
              <a:t>(inc) {</a:t>
            </a:r>
          </a:p>
          <a:p>
            <a:pPr marL="800100" lvl="1" indent="-342900" algn="just">
              <a:lnSpc>
                <a:spcPct val="90000"/>
              </a:lnSpc>
              <a:spcBef>
                <a:spcPct val="20000"/>
              </a:spcBef>
              <a:buClr>
                <a:schemeClr val="accent2"/>
              </a:buClr>
            </a:pPr>
            <a:r>
              <a:rPr lang="en-US" sz="2400" kern="0" baseline="0" noProof="0" dirty="0" smtClean="0">
                <a:latin typeface="+mn-lt"/>
                <a:cs typeface="+mn-cs"/>
              </a:rPr>
              <a:t>		</a:t>
            </a:r>
            <a:r>
              <a:rPr lang="en-US" sz="2400" kern="0" noProof="0" dirty="0" smtClean="0">
                <a:latin typeface="+mn-lt"/>
                <a:cs typeface="+mn-cs"/>
              </a:rPr>
              <a:t>    </a:t>
            </a:r>
            <a:r>
              <a:rPr lang="en-US" sz="2400" kern="0" baseline="0" noProof="0" dirty="0" err="1" smtClean="0">
                <a:latin typeface="+mn-lt"/>
                <a:cs typeface="+mn-cs"/>
              </a:rPr>
              <a:t>this.value</a:t>
            </a:r>
            <a:r>
              <a:rPr lang="en-US" sz="2400" kern="0" baseline="0" noProof="0" dirty="0" smtClean="0">
                <a:latin typeface="+mn-lt"/>
                <a:cs typeface="+mn-cs"/>
              </a:rPr>
              <a:t> +=</a:t>
            </a:r>
            <a:r>
              <a:rPr lang="en-US" sz="2400" kern="0" noProof="0" dirty="0" smtClean="0">
                <a:latin typeface="+mn-lt"/>
                <a:cs typeface="+mn-cs"/>
              </a:rPr>
              <a:t> inc;</a:t>
            </a:r>
          </a:p>
          <a:p>
            <a:pPr marL="800100" lvl="1" indent="-342900" algn="just">
              <a:lnSpc>
                <a:spcPct val="90000"/>
              </a:lnSpc>
              <a:spcBef>
                <a:spcPct val="20000"/>
              </a:spcBef>
              <a:buClr>
                <a:schemeClr val="accent2"/>
              </a:buClr>
            </a:pPr>
            <a:r>
              <a:rPr lang="en-US" sz="2400" kern="0" baseline="0" dirty="0" smtClean="0">
                <a:latin typeface="+mn-lt"/>
                <a:cs typeface="+mn-cs"/>
              </a:rPr>
              <a:t> 		</a:t>
            </a:r>
            <a:r>
              <a:rPr lang="en-US" sz="2400" kern="0" dirty="0" smtClean="0">
                <a:latin typeface="+mn-lt"/>
                <a:cs typeface="+mn-cs"/>
              </a:rPr>
              <a:t>    }</a:t>
            </a:r>
          </a:p>
          <a:p>
            <a:pPr marL="800100" lvl="1" indent="-342900" algn="just">
              <a:lnSpc>
                <a:spcPct val="90000"/>
              </a:lnSpc>
              <a:spcBef>
                <a:spcPct val="20000"/>
              </a:spcBef>
              <a:buClr>
                <a:schemeClr val="accent2"/>
              </a:buClr>
            </a:pPr>
            <a:r>
              <a:rPr lang="en-US" sz="2400" kern="0" baseline="0" noProof="0" dirty="0" smtClean="0">
                <a:latin typeface="+mn-lt"/>
                <a:cs typeface="+mn-cs"/>
              </a:rPr>
              <a:t>	}</a:t>
            </a:r>
          </a:p>
          <a:p>
            <a:pPr marL="800100" lvl="1" indent="-342900" algn="just">
              <a:lnSpc>
                <a:spcPct val="90000"/>
              </a:lnSpc>
              <a:spcBef>
                <a:spcPct val="20000"/>
              </a:spcBef>
              <a:buClr>
                <a:schemeClr val="accent2"/>
              </a:buClr>
            </a:pPr>
            <a:endParaRPr lang="en-US" sz="2400" kern="0" baseline="0" noProof="0" dirty="0" smtClean="0">
              <a:latin typeface="+mn-lt"/>
              <a:cs typeface="+mn-cs"/>
            </a:endParaRPr>
          </a:p>
          <a:p>
            <a:pPr marL="342900" indent="-342900" algn="just">
              <a:lnSpc>
                <a:spcPct val="90000"/>
              </a:lnSpc>
              <a:spcBef>
                <a:spcPct val="20000"/>
              </a:spcBef>
              <a:buClr>
                <a:schemeClr val="accent2"/>
              </a:buClr>
            </a:pPr>
            <a:endParaRPr kumimoji="0" lang="en-US" sz="2400" b="0" i="0" u="none" strike="noStrike" kern="0" cap="none" spc="0" normalizeH="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457200" y="152400"/>
            <a:ext cx="8382000" cy="1143000"/>
          </a:xfrm>
        </p:spPr>
        <p:txBody>
          <a:bodyPr/>
          <a:lstStyle/>
          <a:p>
            <a:r>
              <a:rPr lang="en-US" altLang="en-US" sz="4000" dirty="0"/>
              <a:t>Some features that make </a:t>
            </a:r>
            <a:r>
              <a:rPr lang="en-US" altLang="en-US" sz="4000" i="1" dirty="0">
                <a:solidFill>
                  <a:srgbClr val="FF99CC"/>
                </a:solidFill>
              </a:rPr>
              <a:t>it</a:t>
            </a:r>
            <a:r>
              <a:rPr lang="en-US" altLang="en-US" sz="4000" dirty="0"/>
              <a:t> well-suited for data transfer</a:t>
            </a:r>
          </a:p>
        </p:txBody>
      </p:sp>
      <p:sp>
        <p:nvSpPr>
          <p:cNvPr id="246787" name="Rectangle 3"/>
          <p:cNvSpPr>
            <a:spLocks noGrp="1" noChangeArrowheads="1"/>
          </p:cNvSpPr>
          <p:nvPr>
            <p:ph type="body" idx="1"/>
          </p:nvPr>
        </p:nvSpPr>
        <p:spPr>
          <a:xfrm>
            <a:off x="457200" y="1687513"/>
            <a:ext cx="8229600" cy="5018087"/>
          </a:xfrm>
        </p:spPr>
        <p:txBody>
          <a:bodyPr/>
          <a:lstStyle/>
          <a:p>
            <a:pPr>
              <a:lnSpc>
                <a:spcPct val="80000"/>
              </a:lnSpc>
              <a:spcBef>
                <a:spcPct val="30000"/>
              </a:spcBef>
              <a:spcAft>
                <a:spcPct val="10000"/>
              </a:spcAft>
            </a:pPr>
            <a:r>
              <a:rPr lang="en-US" altLang="en-US" sz="2400"/>
              <a:t>It's simultaneously human- and machine-readable format; </a:t>
            </a:r>
          </a:p>
          <a:p>
            <a:pPr>
              <a:lnSpc>
                <a:spcPct val="80000"/>
              </a:lnSpc>
              <a:spcBef>
                <a:spcPct val="30000"/>
              </a:spcBef>
              <a:spcAft>
                <a:spcPct val="10000"/>
              </a:spcAft>
            </a:pPr>
            <a:r>
              <a:rPr lang="en-US" altLang="en-US" sz="2400"/>
              <a:t>It has support for Unicode, allowing almost any information in any human language to be communicated; </a:t>
            </a:r>
          </a:p>
          <a:p>
            <a:pPr>
              <a:lnSpc>
                <a:spcPct val="80000"/>
              </a:lnSpc>
              <a:spcBef>
                <a:spcPct val="30000"/>
              </a:spcBef>
              <a:spcAft>
                <a:spcPct val="10000"/>
              </a:spcAft>
            </a:pPr>
            <a:r>
              <a:rPr lang="en-US" altLang="en-US" sz="2400"/>
              <a:t>The self-documenting format that describes structure and field names as well as specific values; </a:t>
            </a:r>
          </a:p>
          <a:p>
            <a:pPr>
              <a:lnSpc>
                <a:spcPct val="80000"/>
              </a:lnSpc>
              <a:spcBef>
                <a:spcPct val="30000"/>
              </a:spcBef>
              <a:spcAft>
                <a:spcPct val="10000"/>
              </a:spcAft>
            </a:pPr>
            <a:r>
              <a:rPr lang="en-US" altLang="en-US" sz="2400"/>
              <a:t>The strict syntax and parsing requirements that allow the necessary parsing algorithms to remain simple, efficient, and consistent;</a:t>
            </a:r>
          </a:p>
          <a:p>
            <a:pPr>
              <a:lnSpc>
                <a:spcPct val="80000"/>
              </a:lnSpc>
              <a:spcBef>
                <a:spcPct val="30000"/>
              </a:spcBef>
              <a:spcAft>
                <a:spcPct val="10000"/>
              </a:spcAft>
            </a:pPr>
            <a:r>
              <a:rPr lang="en-US" altLang="en-US" sz="2400"/>
              <a:t>The ability to represent the most general computer science data structures: records, lists and trees.</a:t>
            </a:r>
          </a:p>
          <a:p>
            <a:pPr>
              <a:lnSpc>
                <a:spcPct val="80000"/>
              </a:lnSpc>
            </a:pPr>
            <a:endParaRPr lang="en-US" altLang="en-US" sz="2400"/>
          </a:p>
        </p:txBody>
      </p:sp>
    </p:spTree>
    <p:extLst>
      <p:ext uri="{BB962C8B-B14F-4D97-AF65-F5344CB8AC3E}">
        <p14:creationId xmlns:p14="http://schemas.microsoft.com/office/powerpoint/2010/main" val="3284110354"/>
      </p:ext>
    </p:extLst>
  </p:cSld>
  <p:clrMapOvr>
    <a:masterClrMapping/>
  </p:clrMapOvr>
  <p:transition>
    <p:wipe dir="d"/>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ltLang="en-US"/>
              <a:t>JSON Looks Like Data</a:t>
            </a:r>
          </a:p>
        </p:txBody>
      </p:sp>
      <p:sp>
        <p:nvSpPr>
          <p:cNvPr id="256003" name="Rectangle 3"/>
          <p:cNvSpPr>
            <a:spLocks noGrp="1" noChangeArrowheads="1"/>
          </p:cNvSpPr>
          <p:nvPr>
            <p:ph type="body" idx="1"/>
          </p:nvPr>
        </p:nvSpPr>
        <p:spPr/>
        <p:txBody>
          <a:bodyPr/>
          <a:lstStyle/>
          <a:p>
            <a:r>
              <a:rPr lang="en-US" altLang="en-US" sz="2400"/>
              <a:t>JSON's simple values are the same as used in programming languages.</a:t>
            </a:r>
          </a:p>
          <a:p>
            <a:endParaRPr lang="en-US" altLang="en-US" sz="2400"/>
          </a:p>
          <a:p>
            <a:r>
              <a:rPr lang="en-US" altLang="en-US" sz="2400"/>
              <a:t>No restructuring is required: JSON's structures look like conventional programming language structures.</a:t>
            </a:r>
          </a:p>
          <a:p>
            <a:endParaRPr lang="en-US" altLang="en-US" sz="2400"/>
          </a:p>
          <a:p>
            <a:r>
              <a:rPr lang="en-US" altLang="en-US" sz="2400"/>
              <a:t>JSON's </a:t>
            </a:r>
            <a:r>
              <a:rPr lang="en-US" altLang="en-US" sz="2400">
                <a:solidFill>
                  <a:srgbClr val="CCFFCC"/>
                </a:solidFill>
              </a:rPr>
              <a:t>object</a:t>
            </a:r>
            <a:r>
              <a:rPr lang="en-US" altLang="en-US" sz="2400"/>
              <a:t> is record, struct, object, dictionary, hash, associate array...</a:t>
            </a:r>
          </a:p>
          <a:p>
            <a:endParaRPr lang="en-US" altLang="en-US" sz="2400"/>
          </a:p>
          <a:p>
            <a:r>
              <a:rPr lang="en-US" altLang="en-US" sz="2400"/>
              <a:t>JSON's </a:t>
            </a:r>
            <a:r>
              <a:rPr lang="en-US" altLang="en-US" sz="2400">
                <a:solidFill>
                  <a:srgbClr val="CCFFCC"/>
                </a:solidFill>
              </a:rPr>
              <a:t>array</a:t>
            </a:r>
            <a:r>
              <a:rPr lang="en-US" altLang="en-US" sz="2400"/>
              <a:t> is array, vector, sequence, list...</a:t>
            </a:r>
          </a:p>
        </p:txBody>
      </p:sp>
    </p:spTree>
    <p:extLst>
      <p:ext uri="{BB962C8B-B14F-4D97-AF65-F5344CB8AC3E}">
        <p14:creationId xmlns:p14="http://schemas.microsoft.com/office/powerpoint/2010/main" val="3617566832"/>
      </p:ext>
    </p:extLst>
  </p:cSld>
  <p:clrMapOvr>
    <a:masterClrMapping/>
  </p:clrMapOvr>
  <p:transition>
    <p:wipe dir="d"/>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en-US" altLang="en-US"/>
              <a:t>Arguments against JSON</a:t>
            </a:r>
          </a:p>
        </p:txBody>
      </p:sp>
      <p:sp>
        <p:nvSpPr>
          <p:cNvPr id="295939" name="Rectangle 3"/>
          <p:cNvSpPr>
            <a:spLocks noGrp="1" noChangeArrowheads="1"/>
          </p:cNvSpPr>
          <p:nvPr>
            <p:ph type="body" idx="1"/>
          </p:nvPr>
        </p:nvSpPr>
        <p:spPr/>
        <p:txBody>
          <a:bodyPr/>
          <a:lstStyle/>
          <a:p>
            <a:r>
              <a:rPr lang="en-US" altLang="en-US"/>
              <a:t>JSON Doesn't Have Namespaces.</a:t>
            </a:r>
          </a:p>
          <a:p>
            <a:endParaRPr lang="en-US" altLang="en-US"/>
          </a:p>
          <a:p>
            <a:r>
              <a:rPr lang="en-US" altLang="en-US"/>
              <a:t>JSON Has No Validator.</a:t>
            </a:r>
          </a:p>
          <a:p>
            <a:endParaRPr lang="en-US" altLang="en-US"/>
          </a:p>
          <a:p>
            <a:r>
              <a:rPr lang="en-US" altLang="en-US"/>
              <a:t>JSON Is Not Extensible.</a:t>
            </a:r>
          </a:p>
          <a:p>
            <a:endParaRPr lang="en-US" altLang="en-US"/>
          </a:p>
          <a:p>
            <a:r>
              <a:rPr lang="en-US" altLang="en-US"/>
              <a:t>JSON Is Not XML.</a:t>
            </a:r>
          </a:p>
        </p:txBody>
      </p:sp>
    </p:spTree>
    <p:extLst>
      <p:ext uri="{BB962C8B-B14F-4D97-AF65-F5344CB8AC3E}">
        <p14:creationId xmlns:p14="http://schemas.microsoft.com/office/powerpoint/2010/main" val="917736707"/>
      </p:ext>
    </p:extLst>
  </p:cSld>
  <p:clrMapOvr>
    <a:masterClrMapping/>
  </p:clrMapOvr>
  <p:transition>
    <p:wipe dir="d"/>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sz="4000"/>
              <a:t>JSON Doesn't Have Namespaces</a:t>
            </a:r>
          </a:p>
        </p:txBody>
      </p:sp>
      <p:sp>
        <p:nvSpPr>
          <p:cNvPr id="48131" name="Rectangle 3"/>
          <p:cNvSpPr>
            <a:spLocks noGrp="1" noChangeArrowheads="1"/>
          </p:cNvSpPr>
          <p:nvPr>
            <p:ph type="body" idx="1"/>
          </p:nvPr>
        </p:nvSpPr>
        <p:spPr>
          <a:xfrm>
            <a:off x="533400" y="1057868"/>
            <a:ext cx="8382000" cy="5715000"/>
          </a:xfrm>
        </p:spPr>
        <p:txBody>
          <a:bodyPr/>
          <a:lstStyle/>
          <a:p>
            <a:r>
              <a:rPr lang="en-US" altLang="en-US" dirty="0"/>
              <a:t>Every object is a namespace. Its set of keys is independent of all other objects, even exclusive of nesting.</a:t>
            </a:r>
          </a:p>
          <a:p>
            <a:endParaRPr lang="en-US" altLang="en-US" dirty="0"/>
          </a:p>
          <a:p>
            <a:r>
              <a:rPr lang="en-US" altLang="en-US" dirty="0"/>
              <a:t>JSON uses </a:t>
            </a:r>
            <a:r>
              <a:rPr lang="en-US" altLang="en-US" dirty="0">
                <a:solidFill>
                  <a:srgbClr val="CCFFCC"/>
                </a:solidFill>
              </a:rPr>
              <a:t>context</a:t>
            </a:r>
            <a:r>
              <a:rPr lang="en-US" altLang="en-US" dirty="0"/>
              <a:t> to avoid ambiguity, just as programming languages do.</a:t>
            </a:r>
          </a:p>
        </p:txBody>
      </p:sp>
    </p:spTree>
    <p:extLst>
      <p:ext uri="{BB962C8B-B14F-4D97-AF65-F5344CB8AC3E}">
        <p14:creationId xmlns:p14="http://schemas.microsoft.com/office/powerpoint/2010/main" val="2355404875"/>
      </p:ext>
    </p:extLst>
  </p:cSld>
  <p:clrMapOvr>
    <a:masterClrMapping/>
  </p:clrMapOvr>
  <p:transition>
    <p:wipe dir="d"/>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altLang="en-US"/>
              <a:t>Namespace</a:t>
            </a:r>
          </a:p>
        </p:txBody>
      </p:sp>
      <p:sp>
        <p:nvSpPr>
          <p:cNvPr id="247811" name="Rectangle 3"/>
          <p:cNvSpPr>
            <a:spLocks noGrp="1" noChangeArrowheads="1"/>
          </p:cNvSpPr>
          <p:nvPr>
            <p:ph type="body" idx="1"/>
          </p:nvPr>
        </p:nvSpPr>
        <p:spPr/>
        <p:txBody>
          <a:bodyPr/>
          <a:lstStyle/>
          <a:p>
            <a:pPr>
              <a:lnSpc>
                <a:spcPct val="80000"/>
              </a:lnSpc>
            </a:pPr>
            <a:r>
              <a:rPr lang="en-US" altLang="en-US" sz="2000" b="1">
                <a:latin typeface="Courier New" panose="02070309020205020404" pitchFamily="49" charset="0"/>
              </a:rPr>
              <a:t>http://www.w3c.org/TR/REC-xml-names/</a:t>
            </a:r>
          </a:p>
          <a:p>
            <a:pPr>
              <a:lnSpc>
                <a:spcPct val="80000"/>
              </a:lnSpc>
            </a:pPr>
            <a:endParaRPr lang="en-US" altLang="en-US" sz="2000"/>
          </a:p>
          <a:p>
            <a:pPr>
              <a:lnSpc>
                <a:spcPct val="80000"/>
              </a:lnSpc>
            </a:pPr>
            <a:r>
              <a:rPr lang="en-US" altLang="en-US" sz="2000"/>
              <a:t>In this example, there are three occurrences of the name </a:t>
            </a:r>
            <a:r>
              <a:rPr lang="en-US" altLang="en-US" sz="2000">
                <a:solidFill>
                  <a:srgbClr val="FFCCFF"/>
                </a:solidFill>
              </a:rPr>
              <a:t>title</a:t>
            </a:r>
            <a:r>
              <a:rPr lang="en-US" altLang="en-US" sz="2000"/>
              <a:t> within the markup, and the name alone clearly provides insufficient information to allow correct processing by a software module.</a:t>
            </a:r>
          </a:p>
          <a:p>
            <a:pPr>
              <a:lnSpc>
                <a:spcPct val="80000"/>
              </a:lnSpc>
            </a:pPr>
            <a:endParaRPr lang="en-US" altLang="en-US" sz="2000"/>
          </a:p>
          <a:p>
            <a:pPr>
              <a:lnSpc>
                <a:spcPct val="80000"/>
              </a:lnSpc>
              <a:buFontTx/>
              <a:buNone/>
            </a:pPr>
            <a:r>
              <a:rPr lang="en-US" altLang="en-US" sz="1800" b="1">
                <a:latin typeface="Courier New" panose="02070309020205020404" pitchFamily="49" charset="0"/>
              </a:rPr>
              <a:t>&lt;section&gt;</a:t>
            </a:r>
          </a:p>
          <a:p>
            <a:pPr>
              <a:lnSpc>
                <a:spcPct val="80000"/>
              </a:lnSpc>
              <a:buFontTx/>
              <a:buNone/>
            </a:pPr>
            <a:r>
              <a:rPr lang="en-US" altLang="en-US" sz="1800" b="1">
                <a:latin typeface="Courier New" panose="02070309020205020404" pitchFamily="49" charset="0"/>
              </a:rPr>
              <a:t>    &lt;</a:t>
            </a:r>
            <a:r>
              <a:rPr lang="en-US" altLang="en-US" sz="1800" b="1">
                <a:solidFill>
                  <a:srgbClr val="FFCCFF"/>
                </a:solidFill>
                <a:latin typeface="Courier New" panose="02070309020205020404" pitchFamily="49" charset="0"/>
              </a:rPr>
              <a:t>title</a:t>
            </a:r>
            <a:r>
              <a:rPr lang="en-US" altLang="en-US" sz="1800" b="1">
                <a:latin typeface="Courier New" panose="02070309020205020404" pitchFamily="49" charset="0"/>
              </a:rPr>
              <a:t>&gt;Book-Signing Event&lt;/</a:t>
            </a:r>
            <a:r>
              <a:rPr lang="en-US" altLang="en-US" sz="1800" b="1">
                <a:solidFill>
                  <a:srgbClr val="FFCCFF"/>
                </a:solidFill>
                <a:latin typeface="Courier New" panose="02070309020205020404" pitchFamily="49" charset="0"/>
              </a:rPr>
              <a:t>title</a:t>
            </a:r>
            <a:r>
              <a:rPr lang="en-US" altLang="en-US" sz="1800" b="1">
                <a:latin typeface="Courier New" panose="02070309020205020404" pitchFamily="49" charset="0"/>
              </a:rPr>
              <a:t>&gt;</a:t>
            </a:r>
          </a:p>
          <a:p>
            <a:pPr>
              <a:lnSpc>
                <a:spcPct val="80000"/>
              </a:lnSpc>
              <a:buFontTx/>
              <a:buNone/>
            </a:pPr>
            <a:r>
              <a:rPr lang="en-US" altLang="en-US" sz="1800" b="1">
                <a:latin typeface="Courier New" panose="02070309020205020404" pitchFamily="49" charset="0"/>
              </a:rPr>
              <a:t>    &lt;signing&gt;</a:t>
            </a:r>
          </a:p>
          <a:p>
            <a:pPr>
              <a:lnSpc>
                <a:spcPct val="80000"/>
              </a:lnSpc>
              <a:buFontTx/>
              <a:buNone/>
            </a:pPr>
            <a:r>
              <a:rPr lang="en-US" altLang="en-US" sz="1800" b="1">
                <a:latin typeface="Courier New" panose="02070309020205020404" pitchFamily="49" charset="0"/>
              </a:rPr>
              <a:t>        &lt;author </a:t>
            </a:r>
            <a:r>
              <a:rPr lang="en-US" altLang="en-US" sz="1800" b="1">
                <a:solidFill>
                  <a:srgbClr val="FFCCFF"/>
                </a:solidFill>
                <a:latin typeface="Courier New" panose="02070309020205020404" pitchFamily="49" charset="0"/>
              </a:rPr>
              <a:t>title</a:t>
            </a:r>
            <a:r>
              <a:rPr lang="en-US" altLang="en-US" sz="1800" b="1">
                <a:latin typeface="Courier New" panose="02070309020205020404" pitchFamily="49" charset="0"/>
              </a:rPr>
              <a:t>="Mr" name="Vikram Seth" /&gt;</a:t>
            </a:r>
          </a:p>
          <a:p>
            <a:pPr>
              <a:lnSpc>
                <a:spcPct val="80000"/>
              </a:lnSpc>
              <a:buFontTx/>
              <a:buNone/>
            </a:pPr>
            <a:r>
              <a:rPr lang="en-US" altLang="en-US" sz="1800" b="1">
                <a:latin typeface="Courier New" panose="02070309020205020404" pitchFamily="49" charset="0"/>
              </a:rPr>
              <a:t>        &lt;book </a:t>
            </a:r>
            <a:r>
              <a:rPr lang="en-US" altLang="en-US" sz="1800" b="1">
                <a:solidFill>
                  <a:srgbClr val="FFCCFF"/>
                </a:solidFill>
                <a:latin typeface="Courier New" panose="02070309020205020404" pitchFamily="49" charset="0"/>
              </a:rPr>
              <a:t>title</a:t>
            </a:r>
            <a:r>
              <a:rPr lang="en-US" altLang="en-US" sz="1800" b="1">
                <a:latin typeface="Courier New" panose="02070309020205020404" pitchFamily="49" charset="0"/>
              </a:rPr>
              <a:t>="A Suitable Boy" price="$22.95" /&gt;</a:t>
            </a:r>
          </a:p>
          <a:p>
            <a:pPr>
              <a:lnSpc>
                <a:spcPct val="80000"/>
              </a:lnSpc>
              <a:buFontTx/>
              <a:buNone/>
            </a:pPr>
            <a:r>
              <a:rPr lang="en-US" altLang="en-US" sz="1800" b="1">
                <a:latin typeface="Courier New" panose="02070309020205020404" pitchFamily="49" charset="0"/>
              </a:rPr>
              <a:t>    &lt;/signing&gt;</a:t>
            </a:r>
          </a:p>
          <a:p>
            <a:pPr>
              <a:lnSpc>
                <a:spcPct val="80000"/>
              </a:lnSpc>
              <a:buFontTx/>
              <a:buNone/>
            </a:pPr>
            <a:r>
              <a:rPr lang="en-US" altLang="en-US" sz="1800" b="1">
                <a:latin typeface="Courier New" panose="02070309020205020404" pitchFamily="49" charset="0"/>
              </a:rPr>
              <a:t>    &lt;signing&gt;</a:t>
            </a:r>
          </a:p>
          <a:p>
            <a:pPr>
              <a:lnSpc>
                <a:spcPct val="80000"/>
              </a:lnSpc>
              <a:buFontTx/>
              <a:buNone/>
            </a:pPr>
            <a:r>
              <a:rPr lang="en-US" altLang="en-US" sz="1800" b="1">
                <a:latin typeface="Courier New" panose="02070309020205020404" pitchFamily="49" charset="0"/>
              </a:rPr>
              <a:t>        &lt;author </a:t>
            </a:r>
            <a:r>
              <a:rPr lang="en-US" altLang="en-US" sz="1800" b="1">
                <a:solidFill>
                  <a:srgbClr val="FFCCFF"/>
                </a:solidFill>
                <a:latin typeface="Courier New" panose="02070309020205020404" pitchFamily="49" charset="0"/>
              </a:rPr>
              <a:t>title</a:t>
            </a:r>
            <a:r>
              <a:rPr lang="en-US" altLang="en-US" sz="1800" b="1">
                <a:latin typeface="Courier New" panose="02070309020205020404" pitchFamily="49" charset="0"/>
              </a:rPr>
              <a:t>="Dr" name="Oliver Sacks" /&gt;</a:t>
            </a:r>
          </a:p>
          <a:p>
            <a:pPr>
              <a:lnSpc>
                <a:spcPct val="80000"/>
              </a:lnSpc>
              <a:buFontTx/>
              <a:buNone/>
            </a:pPr>
            <a:r>
              <a:rPr lang="en-US" altLang="en-US" sz="1800" b="1">
                <a:latin typeface="Courier New" panose="02070309020205020404" pitchFamily="49" charset="0"/>
              </a:rPr>
              <a:t>        &lt;book </a:t>
            </a:r>
            <a:r>
              <a:rPr lang="en-US" altLang="en-US" sz="1800" b="1">
                <a:solidFill>
                  <a:srgbClr val="FFCCFF"/>
                </a:solidFill>
                <a:latin typeface="Courier New" panose="02070309020205020404" pitchFamily="49" charset="0"/>
              </a:rPr>
              <a:t>title</a:t>
            </a:r>
            <a:r>
              <a:rPr lang="en-US" altLang="en-US" sz="1800" b="1">
                <a:latin typeface="Courier New" panose="02070309020205020404" pitchFamily="49" charset="0"/>
              </a:rPr>
              <a:t>="The Island of the Color-Blind" </a:t>
            </a:r>
          </a:p>
          <a:p>
            <a:pPr>
              <a:lnSpc>
                <a:spcPct val="80000"/>
              </a:lnSpc>
              <a:buFontTx/>
              <a:buNone/>
            </a:pPr>
            <a:r>
              <a:rPr lang="en-US" altLang="en-US" sz="1800" b="1">
                <a:latin typeface="Courier New" panose="02070309020205020404" pitchFamily="49" charset="0"/>
              </a:rPr>
              <a:t>              price="$12.95" /&gt;</a:t>
            </a:r>
          </a:p>
          <a:p>
            <a:pPr>
              <a:lnSpc>
                <a:spcPct val="80000"/>
              </a:lnSpc>
              <a:buFontTx/>
              <a:buNone/>
            </a:pPr>
            <a:r>
              <a:rPr lang="en-US" altLang="en-US" sz="1800" b="1">
                <a:latin typeface="Courier New" panose="02070309020205020404" pitchFamily="49" charset="0"/>
              </a:rPr>
              <a:t>    &lt;/signing&gt;</a:t>
            </a:r>
          </a:p>
          <a:p>
            <a:pPr>
              <a:lnSpc>
                <a:spcPct val="80000"/>
              </a:lnSpc>
              <a:buFontTx/>
              <a:buNone/>
            </a:pPr>
            <a:r>
              <a:rPr lang="en-US" altLang="en-US" sz="1800" b="1">
                <a:latin typeface="Courier New" panose="02070309020205020404" pitchFamily="49" charset="0"/>
              </a:rPr>
              <a:t>&lt;/section&gt;</a:t>
            </a:r>
          </a:p>
        </p:txBody>
      </p:sp>
    </p:spTree>
    <p:extLst>
      <p:ext uri="{BB962C8B-B14F-4D97-AF65-F5344CB8AC3E}">
        <p14:creationId xmlns:p14="http://schemas.microsoft.com/office/powerpoint/2010/main" val="1936867811"/>
      </p:ext>
    </p:extLst>
  </p:cSld>
  <p:clrMapOvr>
    <a:masterClrMapping/>
  </p:clrMapOvr>
  <p:transition>
    <p:wipe dir="d"/>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altLang="en-US"/>
              <a:t>Namespace</a:t>
            </a:r>
          </a:p>
        </p:txBody>
      </p:sp>
      <p:sp>
        <p:nvSpPr>
          <p:cNvPr id="248835" name="Rectangle 3"/>
          <p:cNvSpPr>
            <a:spLocks noGrp="1" noChangeArrowheads="1"/>
          </p:cNvSpPr>
          <p:nvPr>
            <p:ph type="body" idx="1"/>
          </p:nvPr>
        </p:nvSpPr>
        <p:spPr/>
        <p:txBody>
          <a:bodyPr/>
          <a:lstStyle/>
          <a:p>
            <a:pPr>
              <a:lnSpc>
                <a:spcPct val="80000"/>
              </a:lnSpc>
              <a:buFontTx/>
              <a:buNone/>
            </a:pPr>
            <a:r>
              <a:rPr lang="en-US" altLang="en-US" sz="1600" b="1">
                <a:latin typeface="Courier New" panose="02070309020205020404" pitchFamily="49" charset="0"/>
              </a:rPr>
              <a:t>{"section":</a:t>
            </a:r>
          </a:p>
          <a:p>
            <a:pPr>
              <a:lnSpc>
                <a:spcPct val="80000"/>
              </a:lnSpc>
              <a:buFontTx/>
              <a:buNone/>
            </a:pPr>
            <a:r>
              <a:rPr lang="en-US" altLang="en-US" sz="1600" b="1">
                <a:latin typeface="Courier New" panose="02070309020205020404" pitchFamily="49" charset="0"/>
              </a:rPr>
              <a:t>    "</a:t>
            </a:r>
            <a:r>
              <a:rPr lang="en-US" altLang="en-US" sz="1600" b="1">
                <a:solidFill>
                  <a:srgbClr val="FFCCFF"/>
                </a:solidFill>
                <a:latin typeface="Courier New" panose="02070309020205020404" pitchFamily="49" charset="0"/>
              </a:rPr>
              <a:t>title</a:t>
            </a:r>
            <a:r>
              <a:rPr lang="en-US" altLang="en-US" sz="1600" b="1">
                <a:latin typeface="Courier New" panose="02070309020205020404" pitchFamily="49" charset="0"/>
              </a:rPr>
              <a:t>": "Book-Signing Event",</a:t>
            </a:r>
          </a:p>
          <a:p>
            <a:pPr>
              <a:lnSpc>
                <a:spcPct val="80000"/>
              </a:lnSpc>
              <a:buFontTx/>
              <a:buNone/>
            </a:pPr>
            <a:r>
              <a:rPr lang="en-US" altLang="en-US" sz="1600" b="1">
                <a:latin typeface="Courier New" panose="02070309020205020404" pitchFamily="49" charset="0"/>
              </a:rPr>
              <a:t>    "signing": [</a:t>
            </a:r>
          </a:p>
          <a:p>
            <a:pPr>
              <a:lnSpc>
                <a:spcPct val="80000"/>
              </a:lnSpc>
              <a:buFontTx/>
              <a:buNone/>
            </a:pPr>
            <a:r>
              <a:rPr lang="en-US" altLang="en-US" sz="1600" b="1">
                <a:latin typeface="Courier New" panose="02070309020205020404" pitchFamily="49" charset="0"/>
              </a:rPr>
              <a:t>        {</a:t>
            </a:r>
          </a:p>
          <a:p>
            <a:pPr>
              <a:lnSpc>
                <a:spcPct val="80000"/>
              </a:lnSpc>
              <a:buFontTx/>
              <a:buNone/>
            </a:pPr>
            <a:r>
              <a:rPr lang="en-US" altLang="en-US" sz="1600" b="1">
                <a:latin typeface="Courier New" panose="02070309020205020404" pitchFamily="49" charset="0"/>
              </a:rPr>
              <a:t>            "author": { "</a:t>
            </a:r>
            <a:r>
              <a:rPr lang="en-US" altLang="en-US" sz="1600" b="1">
                <a:solidFill>
                  <a:srgbClr val="FFCCFF"/>
                </a:solidFill>
                <a:latin typeface="Courier New" panose="02070309020205020404" pitchFamily="49" charset="0"/>
              </a:rPr>
              <a:t>title</a:t>
            </a:r>
            <a:r>
              <a:rPr lang="en-US" altLang="en-US" sz="1600" b="1">
                <a:latin typeface="Courier New" panose="02070309020205020404" pitchFamily="49" charset="0"/>
              </a:rPr>
              <a:t>": "Mr", "name": "Vikram Seth" },</a:t>
            </a:r>
          </a:p>
          <a:p>
            <a:pPr>
              <a:lnSpc>
                <a:spcPct val="80000"/>
              </a:lnSpc>
              <a:buFontTx/>
              <a:buNone/>
            </a:pPr>
            <a:r>
              <a:rPr lang="en-US" altLang="en-US" sz="1600" b="1">
                <a:latin typeface="Courier New" panose="02070309020205020404" pitchFamily="49" charset="0"/>
              </a:rPr>
              <a:t>            "book": { "</a:t>
            </a:r>
            <a:r>
              <a:rPr lang="en-US" altLang="en-US" sz="1600" b="1">
                <a:solidFill>
                  <a:srgbClr val="FFCCFF"/>
                </a:solidFill>
                <a:latin typeface="Courier New" panose="02070309020205020404" pitchFamily="49" charset="0"/>
              </a:rPr>
              <a:t>title</a:t>
            </a:r>
            <a:r>
              <a:rPr lang="en-US" altLang="en-US" sz="1600" b="1">
                <a:latin typeface="Courier New" panose="02070309020205020404" pitchFamily="49" charset="0"/>
              </a:rPr>
              <a:t>": "A Suitable Boy", </a:t>
            </a:r>
          </a:p>
          <a:p>
            <a:pPr>
              <a:lnSpc>
                <a:spcPct val="80000"/>
              </a:lnSpc>
              <a:buFontTx/>
              <a:buNone/>
            </a:pPr>
            <a:r>
              <a:rPr lang="en-US" altLang="en-US" sz="1600" b="1">
                <a:latin typeface="Courier New" panose="02070309020205020404" pitchFamily="49" charset="0"/>
              </a:rPr>
              <a:t>                      "price": "$22.95" }</a:t>
            </a:r>
          </a:p>
          <a:p>
            <a:pPr>
              <a:lnSpc>
                <a:spcPct val="80000"/>
              </a:lnSpc>
              <a:buFontTx/>
              <a:buNone/>
            </a:pPr>
            <a:r>
              <a:rPr lang="en-US" altLang="en-US" sz="1600" b="1">
                <a:latin typeface="Courier New" panose="02070309020205020404" pitchFamily="49" charset="0"/>
              </a:rPr>
              <a:t>        }, {</a:t>
            </a:r>
          </a:p>
          <a:p>
            <a:pPr>
              <a:lnSpc>
                <a:spcPct val="80000"/>
              </a:lnSpc>
              <a:buFontTx/>
              <a:buNone/>
            </a:pPr>
            <a:r>
              <a:rPr lang="en-US" altLang="en-US" sz="1600" b="1">
                <a:latin typeface="Courier New" panose="02070309020205020404" pitchFamily="49" charset="0"/>
              </a:rPr>
              <a:t>            "author": { "</a:t>
            </a:r>
            <a:r>
              <a:rPr lang="en-US" altLang="en-US" sz="1600" b="1">
                <a:solidFill>
                  <a:srgbClr val="FFCCFF"/>
                </a:solidFill>
                <a:latin typeface="Courier New" panose="02070309020205020404" pitchFamily="49" charset="0"/>
              </a:rPr>
              <a:t>title</a:t>
            </a:r>
            <a:r>
              <a:rPr lang="en-US" altLang="en-US" sz="1600" b="1">
                <a:latin typeface="Courier New" panose="02070309020205020404" pitchFamily="49" charset="0"/>
              </a:rPr>
              <a:t>": "Dr", "name": "Oliver Sacks" },</a:t>
            </a:r>
          </a:p>
          <a:p>
            <a:pPr>
              <a:lnSpc>
                <a:spcPct val="80000"/>
              </a:lnSpc>
              <a:buFontTx/>
              <a:buNone/>
            </a:pPr>
            <a:r>
              <a:rPr lang="en-US" altLang="en-US" sz="1600" b="1">
                <a:latin typeface="Courier New" panose="02070309020205020404" pitchFamily="49" charset="0"/>
              </a:rPr>
              <a:t>            "book": { "</a:t>
            </a:r>
            <a:r>
              <a:rPr lang="en-US" altLang="en-US" sz="1600" b="1">
                <a:solidFill>
                  <a:srgbClr val="FFCCFF"/>
                </a:solidFill>
                <a:latin typeface="Courier New" panose="02070309020205020404" pitchFamily="49" charset="0"/>
              </a:rPr>
              <a:t>title</a:t>
            </a:r>
            <a:r>
              <a:rPr lang="en-US" altLang="en-US" sz="1600" b="1">
                <a:latin typeface="Courier New" panose="02070309020205020404" pitchFamily="49" charset="0"/>
              </a:rPr>
              <a:t>": "The Island of the Color-Blind", </a:t>
            </a:r>
          </a:p>
          <a:p>
            <a:pPr>
              <a:lnSpc>
                <a:spcPct val="80000"/>
              </a:lnSpc>
              <a:buFontTx/>
              <a:buNone/>
            </a:pPr>
            <a:r>
              <a:rPr lang="en-US" altLang="en-US" sz="1600" b="1">
                <a:latin typeface="Courier New" panose="02070309020205020404" pitchFamily="49" charset="0"/>
              </a:rPr>
              <a:t>                      "price": "$12.95" }</a:t>
            </a:r>
          </a:p>
          <a:p>
            <a:pPr>
              <a:lnSpc>
                <a:spcPct val="80000"/>
              </a:lnSpc>
              <a:buFontTx/>
              <a:buNone/>
            </a:pPr>
            <a:r>
              <a:rPr lang="en-US" altLang="en-US" sz="1600" b="1">
                <a:latin typeface="Courier New" panose="02070309020205020404" pitchFamily="49" charset="0"/>
              </a:rPr>
              <a:t>        }</a:t>
            </a:r>
          </a:p>
          <a:p>
            <a:pPr>
              <a:lnSpc>
                <a:spcPct val="80000"/>
              </a:lnSpc>
              <a:buFontTx/>
              <a:buNone/>
            </a:pPr>
            <a:r>
              <a:rPr lang="en-US" altLang="en-US" sz="1600" b="1">
                <a:latin typeface="Courier New" panose="02070309020205020404" pitchFamily="49" charset="0"/>
              </a:rPr>
              <a:t>    ]</a:t>
            </a:r>
          </a:p>
          <a:p>
            <a:pPr>
              <a:lnSpc>
                <a:spcPct val="80000"/>
              </a:lnSpc>
              <a:buFontTx/>
              <a:buNone/>
            </a:pPr>
            <a:r>
              <a:rPr lang="en-US" altLang="en-US" sz="1600" b="1">
                <a:latin typeface="Courier New" panose="02070309020205020404" pitchFamily="49" charset="0"/>
              </a:rPr>
              <a:t>}}</a:t>
            </a:r>
          </a:p>
          <a:p>
            <a:pPr>
              <a:lnSpc>
                <a:spcPct val="80000"/>
              </a:lnSpc>
            </a:pPr>
            <a:endParaRPr lang="en-US" altLang="en-US" sz="1600" b="1">
              <a:latin typeface="Courier New" panose="02070309020205020404" pitchFamily="49" charset="0"/>
            </a:endParaRPr>
          </a:p>
          <a:p>
            <a:pPr>
              <a:lnSpc>
                <a:spcPct val="80000"/>
              </a:lnSpc>
            </a:pPr>
            <a:r>
              <a:rPr lang="en-US" altLang="en-US" sz="1600" b="1">
                <a:latin typeface="Courier New" panose="02070309020205020404" pitchFamily="49" charset="0"/>
              </a:rPr>
              <a:t>section.title</a:t>
            </a:r>
          </a:p>
          <a:p>
            <a:pPr>
              <a:lnSpc>
                <a:spcPct val="80000"/>
              </a:lnSpc>
            </a:pPr>
            <a:r>
              <a:rPr lang="en-US" altLang="en-US" sz="1600" b="1">
                <a:latin typeface="Courier New" panose="02070309020205020404" pitchFamily="49" charset="0"/>
              </a:rPr>
              <a:t>section.signing[0].author.title</a:t>
            </a:r>
          </a:p>
          <a:p>
            <a:pPr>
              <a:lnSpc>
                <a:spcPct val="80000"/>
              </a:lnSpc>
            </a:pPr>
            <a:r>
              <a:rPr lang="en-US" altLang="en-US" sz="1600" b="1">
                <a:latin typeface="Courier New" panose="02070309020205020404" pitchFamily="49" charset="0"/>
              </a:rPr>
              <a:t>section.signing[1].book.title</a:t>
            </a:r>
          </a:p>
        </p:txBody>
      </p:sp>
    </p:spTree>
    <p:extLst>
      <p:ext uri="{BB962C8B-B14F-4D97-AF65-F5344CB8AC3E}">
        <p14:creationId xmlns:p14="http://schemas.microsoft.com/office/powerpoint/2010/main" val="339012456"/>
      </p:ext>
    </p:extLst>
  </p:cSld>
  <p:clrMapOvr>
    <a:masterClrMapping/>
  </p:clrMapOvr>
  <p:transition>
    <p:wipe dir="d"/>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altLang="en-US"/>
              <a:t>JSON Has No Validator</a:t>
            </a:r>
          </a:p>
        </p:txBody>
      </p:sp>
      <p:sp>
        <p:nvSpPr>
          <p:cNvPr id="261123" name="Rectangle 3"/>
          <p:cNvSpPr>
            <a:spLocks noGrp="1" noChangeArrowheads="1"/>
          </p:cNvSpPr>
          <p:nvPr>
            <p:ph type="body" idx="1"/>
          </p:nvPr>
        </p:nvSpPr>
        <p:spPr/>
        <p:txBody>
          <a:bodyPr/>
          <a:lstStyle/>
          <a:p>
            <a:r>
              <a:rPr lang="en-US" altLang="en-US"/>
              <a:t>Being well-formed and valid is not the same as being correct and relevant.</a:t>
            </a:r>
          </a:p>
          <a:p>
            <a:endParaRPr lang="en-US" altLang="en-US"/>
          </a:p>
          <a:p>
            <a:r>
              <a:rPr lang="en-US" altLang="en-US"/>
              <a:t>Ultimately, every application is responsible for validating its inputs. This cannot be delegated.</a:t>
            </a:r>
          </a:p>
          <a:p>
            <a:endParaRPr lang="en-US" altLang="en-US"/>
          </a:p>
          <a:p>
            <a:r>
              <a:rPr lang="en-US" altLang="en-US"/>
              <a:t>A YAML validator can be used.</a:t>
            </a:r>
          </a:p>
        </p:txBody>
      </p:sp>
    </p:spTree>
    <p:extLst>
      <p:ext uri="{BB962C8B-B14F-4D97-AF65-F5344CB8AC3E}">
        <p14:creationId xmlns:p14="http://schemas.microsoft.com/office/powerpoint/2010/main" val="668539137"/>
      </p:ext>
    </p:extLst>
  </p:cSld>
  <p:clrMapOvr>
    <a:masterClrMapping/>
  </p:clrMapOvr>
  <p:transition>
    <p:wipe dir="d"/>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ltLang="en-US"/>
              <a:t>JSON is Not Extensible</a:t>
            </a:r>
          </a:p>
        </p:txBody>
      </p:sp>
      <p:sp>
        <p:nvSpPr>
          <p:cNvPr id="260099" name="Rectangle 3"/>
          <p:cNvSpPr>
            <a:spLocks noGrp="1" noChangeArrowheads="1"/>
          </p:cNvSpPr>
          <p:nvPr>
            <p:ph type="body" idx="1"/>
          </p:nvPr>
        </p:nvSpPr>
        <p:spPr/>
        <p:txBody>
          <a:bodyPr/>
          <a:lstStyle/>
          <a:p>
            <a:r>
              <a:rPr lang="en-US" altLang="en-US"/>
              <a:t>It does not need to be. </a:t>
            </a:r>
          </a:p>
          <a:p>
            <a:endParaRPr lang="en-US" altLang="en-US"/>
          </a:p>
          <a:p>
            <a:r>
              <a:rPr lang="en-US" altLang="en-US"/>
              <a:t>It can represent any non-recurrent data structure as is.</a:t>
            </a:r>
          </a:p>
          <a:p>
            <a:endParaRPr lang="en-US" altLang="en-US"/>
          </a:p>
          <a:p>
            <a:r>
              <a:rPr lang="en-US" altLang="en-US"/>
              <a:t>JSON is flexible. New fields can be added to existing structures without obsoleting existing programs.</a:t>
            </a:r>
          </a:p>
        </p:txBody>
      </p:sp>
    </p:spTree>
    <p:extLst>
      <p:ext uri="{BB962C8B-B14F-4D97-AF65-F5344CB8AC3E}">
        <p14:creationId xmlns:p14="http://schemas.microsoft.com/office/powerpoint/2010/main" val="4193394486"/>
      </p:ext>
    </p:extLst>
  </p:cSld>
  <p:clrMapOvr>
    <a:masterClrMapping/>
  </p:clrMapOvr>
  <p:transition>
    <p:wipe dir="d"/>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altLang="en-US"/>
              <a:t>JSON Is Not XML</a:t>
            </a:r>
          </a:p>
        </p:txBody>
      </p:sp>
      <p:sp>
        <p:nvSpPr>
          <p:cNvPr id="245763" name="Rectangle 3"/>
          <p:cNvSpPr>
            <a:spLocks noGrp="1" noChangeArrowheads="1"/>
          </p:cNvSpPr>
          <p:nvPr>
            <p:ph type="body" idx="1"/>
          </p:nvPr>
        </p:nvSpPr>
        <p:spPr>
          <a:xfrm>
            <a:off x="457200" y="1600200"/>
            <a:ext cx="3876675" cy="5105400"/>
          </a:xfrm>
        </p:spPr>
        <p:txBody>
          <a:bodyPr/>
          <a:lstStyle/>
          <a:p>
            <a:r>
              <a:rPr lang="en-US" altLang="en-US"/>
              <a:t>objects</a:t>
            </a:r>
          </a:p>
          <a:p>
            <a:r>
              <a:rPr lang="en-US" altLang="en-US"/>
              <a:t>arrays</a:t>
            </a:r>
          </a:p>
          <a:p>
            <a:r>
              <a:rPr lang="en-US" altLang="en-US"/>
              <a:t>strings</a:t>
            </a:r>
          </a:p>
          <a:p>
            <a:r>
              <a:rPr lang="en-US" altLang="en-US"/>
              <a:t>numbers</a:t>
            </a:r>
          </a:p>
          <a:p>
            <a:r>
              <a:rPr lang="en-US" altLang="en-US"/>
              <a:t>booleans</a:t>
            </a:r>
          </a:p>
          <a:p>
            <a:r>
              <a:rPr lang="en-US" altLang="en-US" b="1">
                <a:latin typeface="Courier New" panose="02070309020205020404" pitchFamily="49" charset="0"/>
              </a:rPr>
              <a:t>null</a:t>
            </a:r>
          </a:p>
        </p:txBody>
      </p:sp>
      <p:sp>
        <p:nvSpPr>
          <p:cNvPr id="245764" name="Rectangle 4"/>
          <p:cNvSpPr>
            <a:spLocks noChangeArrowheads="1"/>
          </p:cNvSpPr>
          <p:nvPr/>
        </p:nvSpPr>
        <p:spPr bwMode="auto">
          <a:xfrm>
            <a:off x="685800" y="1828800"/>
            <a:ext cx="3876675"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sz="3200">
                <a:solidFill>
                  <a:schemeClr val="bg1"/>
                </a:solidFill>
                <a:latin typeface="Arial Black" panose="020B0A04020102020204" pitchFamily="34" charset="0"/>
              </a:defRPr>
            </a:lvl1pPr>
            <a:lvl2pPr marL="742950" indent="-285750" algn="l">
              <a:spcBef>
                <a:spcPct val="20000"/>
              </a:spcBef>
              <a:buChar char=" "/>
              <a:defRPr sz="2800">
                <a:solidFill>
                  <a:schemeClr val="bg1"/>
                </a:solidFill>
                <a:latin typeface="Arial Black" panose="020B0A04020102020204" pitchFamily="34" charset="0"/>
              </a:defRPr>
            </a:lvl2pPr>
            <a:lvl3pPr marL="1143000" indent="-228600" algn="l">
              <a:spcBef>
                <a:spcPct val="20000"/>
              </a:spcBef>
              <a:buChar char=" "/>
              <a:defRPr sz="2800">
                <a:solidFill>
                  <a:schemeClr val="bg1"/>
                </a:solidFill>
                <a:latin typeface="Arial Black" panose="020B0A04020102020204" pitchFamily="34" charset="0"/>
              </a:defRPr>
            </a:lvl3pPr>
            <a:lvl4pPr marL="1600200" indent="-228600" algn="l">
              <a:spcBef>
                <a:spcPct val="20000"/>
              </a:spcBef>
              <a:buChar char=" "/>
              <a:defRPr sz="2800">
                <a:solidFill>
                  <a:schemeClr val="bg1"/>
                </a:solidFill>
                <a:latin typeface="Arial Black" panose="020B0A04020102020204" pitchFamily="34" charset="0"/>
              </a:defRPr>
            </a:lvl4pPr>
            <a:lvl5pPr marL="2057400" indent="-228600" algn="l">
              <a:spcBef>
                <a:spcPct val="20000"/>
              </a:spcBef>
              <a:buChar char=" "/>
              <a:defRPr sz="2800">
                <a:solidFill>
                  <a:schemeClr val="bg1"/>
                </a:solidFill>
                <a:latin typeface="Arial Black" panose="020B0A04020102020204" pitchFamily="34" charset="0"/>
              </a:defRPr>
            </a:lvl5pPr>
            <a:lvl6pPr marL="2514600" indent="-228600" fontAlgn="base">
              <a:spcBef>
                <a:spcPct val="20000"/>
              </a:spcBef>
              <a:spcAft>
                <a:spcPct val="0"/>
              </a:spcAft>
              <a:buChar char=" "/>
              <a:defRPr sz="2800">
                <a:solidFill>
                  <a:schemeClr val="bg1"/>
                </a:solidFill>
                <a:latin typeface="Arial Black" panose="020B0A04020102020204" pitchFamily="34" charset="0"/>
              </a:defRPr>
            </a:lvl6pPr>
            <a:lvl7pPr marL="2971800" indent="-228600" fontAlgn="base">
              <a:spcBef>
                <a:spcPct val="20000"/>
              </a:spcBef>
              <a:spcAft>
                <a:spcPct val="0"/>
              </a:spcAft>
              <a:buChar char=" "/>
              <a:defRPr sz="2800">
                <a:solidFill>
                  <a:schemeClr val="bg1"/>
                </a:solidFill>
                <a:latin typeface="Arial Black" panose="020B0A04020102020204" pitchFamily="34" charset="0"/>
              </a:defRPr>
            </a:lvl7pPr>
            <a:lvl8pPr marL="3429000" indent="-228600" fontAlgn="base">
              <a:spcBef>
                <a:spcPct val="20000"/>
              </a:spcBef>
              <a:spcAft>
                <a:spcPct val="0"/>
              </a:spcAft>
              <a:buChar char=" "/>
              <a:defRPr sz="2800">
                <a:solidFill>
                  <a:schemeClr val="bg1"/>
                </a:solidFill>
                <a:latin typeface="Arial Black" panose="020B0A04020102020204" pitchFamily="34" charset="0"/>
              </a:defRPr>
            </a:lvl8pPr>
            <a:lvl9pPr marL="3886200" indent="-228600" fontAlgn="base">
              <a:spcBef>
                <a:spcPct val="20000"/>
              </a:spcBef>
              <a:spcAft>
                <a:spcPct val="0"/>
              </a:spcAft>
              <a:buChar char=" "/>
              <a:defRPr sz="2800">
                <a:solidFill>
                  <a:schemeClr val="bg1"/>
                </a:solidFill>
                <a:latin typeface="Arial Black" panose="020B0A04020102020204" pitchFamily="34" charset="0"/>
              </a:defRPr>
            </a:lvl9pPr>
          </a:lstStyle>
          <a:p>
            <a:endParaRPr lang="en-US" altLang="en-US"/>
          </a:p>
        </p:txBody>
      </p:sp>
      <p:sp>
        <p:nvSpPr>
          <p:cNvPr id="245765" name="Rectangle 5"/>
          <p:cNvSpPr>
            <a:spLocks noChangeArrowheads="1"/>
          </p:cNvSpPr>
          <p:nvPr/>
        </p:nvSpPr>
        <p:spPr bwMode="auto">
          <a:xfrm>
            <a:off x="4575175" y="1585913"/>
            <a:ext cx="3876675"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sz="3200">
                <a:solidFill>
                  <a:schemeClr val="bg1"/>
                </a:solidFill>
                <a:latin typeface="Arial Black" panose="020B0A04020102020204" pitchFamily="34" charset="0"/>
              </a:defRPr>
            </a:lvl1pPr>
            <a:lvl2pPr marL="742950" indent="-285750" algn="l">
              <a:spcBef>
                <a:spcPct val="20000"/>
              </a:spcBef>
              <a:buChar char=" "/>
              <a:defRPr sz="2800">
                <a:solidFill>
                  <a:schemeClr val="bg1"/>
                </a:solidFill>
                <a:latin typeface="Arial Black" panose="020B0A04020102020204" pitchFamily="34" charset="0"/>
              </a:defRPr>
            </a:lvl2pPr>
            <a:lvl3pPr marL="1143000" indent="-228600" algn="l">
              <a:spcBef>
                <a:spcPct val="20000"/>
              </a:spcBef>
              <a:buChar char=" "/>
              <a:defRPr sz="2800">
                <a:solidFill>
                  <a:schemeClr val="bg1"/>
                </a:solidFill>
                <a:latin typeface="Arial Black" panose="020B0A04020102020204" pitchFamily="34" charset="0"/>
              </a:defRPr>
            </a:lvl3pPr>
            <a:lvl4pPr marL="1600200" indent="-228600" algn="l">
              <a:spcBef>
                <a:spcPct val="20000"/>
              </a:spcBef>
              <a:buChar char=" "/>
              <a:defRPr sz="2800">
                <a:solidFill>
                  <a:schemeClr val="bg1"/>
                </a:solidFill>
                <a:latin typeface="Arial Black" panose="020B0A04020102020204" pitchFamily="34" charset="0"/>
              </a:defRPr>
            </a:lvl4pPr>
            <a:lvl5pPr marL="2057400" indent="-228600" algn="l">
              <a:spcBef>
                <a:spcPct val="20000"/>
              </a:spcBef>
              <a:buChar char=" "/>
              <a:defRPr sz="2800">
                <a:solidFill>
                  <a:schemeClr val="bg1"/>
                </a:solidFill>
                <a:latin typeface="Arial Black" panose="020B0A04020102020204" pitchFamily="34" charset="0"/>
              </a:defRPr>
            </a:lvl5pPr>
            <a:lvl6pPr marL="2514600" indent="-228600" fontAlgn="base">
              <a:spcBef>
                <a:spcPct val="20000"/>
              </a:spcBef>
              <a:spcAft>
                <a:spcPct val="0"/>
              </a:spcAft>
              <a:buChar char=" "/>
              <a:defRPr sz="2800">
                <a:solidFill>
                  <a:schemeClr val="bg1"/>
                </a:solidFill>
                <a:latin typeface="Arial Black" panose="020B0A04020102020204" pitchFamily="34" charset="0"/>
              </a:defRPr>
            </a:lvl6pPr>
            <a:lvl7pPr marL="2971800" indent="-228600" fontAlgn="base">
              <a:spcBef>
                <a:spcPct val="20000"/>
              </a:spcBef>
              <a:spcAft>
                <a:spcPct val="0"/>
              </a:spcAft>
              <a:buChar char=" "/>
              <a:defRPr sz="2800">
                <a:solidFill>
                  <a:schemeClr val="bg1"/>
                </a:solidFill>
                <a:latin typeface="Arial Black" panose="020B0A04020102020204" pitchFamily="34" charset="0"/>
              </a:defRPr>
            </a:lvl7pPr>
            <a:lvl8pPr marL="3429000" indent="-228600" fontAlgn="base">
              <a:spcBef>
                <a:spcPct val="20000"/>
              </a:spcBef>
              <a:spcAft>
                <a:spcPct val="0"/>
              </a:spcAft>
              <a:buChar char=" "/>
              <a:defRPr sz="2800">
                <a:solidFill>
                  <a:schemeClr val="bg1"/>
                </a:solidFill>
                <a:latin typeface="Arial Black" panose="020B0A04020102020204" pitchFamily="34" charset="0"/>
              </a:defRPr>
            </a:lvl8pPr>
            <a:lvl9pPr marL="3886200" indent="-228600" fontAlgn="base">
              <a:spcBef>
                <a:spcPct val="20000"/>
              </a:spcBef>
              <a:spcAft>
                <a:spcPct val="0"/>
              </a:spcAft>
              <a:buChar char=" "/>
              <a:defRPr sz="2800">
                <a:solidFill>
                  <a:schemeClr val="bg1"/>
                </a:solidFill>
                <a:latin typeface="Arial Black" panose="020B0A04020102020204" pitchFamily="34" charset="0"/>
              </a:defRPr>
            </a:lvl9pPr>
          </a:lstStyle>
          <a:p>
            <a:r>
              <a:rPr lang="en-US" altLang="en-US" sz="2000"/>
              <a:t>element</a:t>
            </a:r>
          </a:p>
          <a:p>
            <a:r>
              <a:rPr lang="en-US" altLang="en-US" sz="2000"/>
              <a:t>attribute</a:t>
            </a:r>
          </a:p>
          <a:p>
            <a:r>
              <a:rPr lang="en-US" altLang="en-US" sz="2000"/>
              <a:t>attribute string</a:t>
            </a:r>
          </a:p>
          <a:p>
            <a:r>
              <a:rPr lang="en-US" altLang="en-US" sz="2000"/>
              <a:t>content</a:t>
            </a:r>
          </a:p>
          <a:p>
            <a:r>
              <a:rPr lang="en-US" altLang="en-US" sz="2000" b="1">
                <a:latin typeface="Courier New" panose="02070309020205020404" pitchFamily="49" charset="0"/>
              </a:rPr>
              <a:t>&lt;![CDATA[ ]]&gt;</a:t>
            </a:r>
          </a:p>
          <a:p>
            <a:r>
              <a:rPr lang="en-US" altLang="en-US" sz="2000"/>
              <a:t>entities</a:t>
            </a:r>
          </a:p>
          <a:p>
            <a:r>
              <a:rPr lang="en-US" altLang="en-US" sz="2000"/>
              <a:t>declarations</a:t>
            </a:r>
          </a:p>
          <a:p>
            <a:r>
              <a:rPr lang="en-US" altLang="en-US" sz="2000"/>
              <a:t>schema</a:t>
            </a:r>
          </a:p>
          <a:p>
            <a:r>
              <a:rPr lang="en-US" altLang="en-US" sz="2000"/>
              <a:t>stylesheets</a:t>
            </a:r>
          </a:p>
          <a:p>
            <a:r>
              <a:rPr lang="en-US" altLang="en-US" sz="2000"/>
              <a:t>comments</a:t>
            </a:r>
          </a:p>
          <a:p>
            <a:r>
              <a:rPr lang="en-US" altLang="en-US" sz="2000"/>
              <a:t>version</a:t>
            </a:r>
          </a:p>
          <a:p>
            <a:r>
              <a:rPr lang="en-US" altLang="en-US" sz="2000"/>
              <a:t>namespace</a:t>
            </a:r>
          </a:p>
        </p:txBody>
      </p:sp>
    </p:spTree>
    <p:extLst>
      <p:ext uri="{BB962C8B-B14F-4D97-AF65-F5344CB8AC3E}">
        <p14:creationId xmlns:p14="http://schemas.microsoft.com/office/powerpoint/2010/main" val="3643261631"/>
      </p:ext>
    </p:extLst>
  </p:cSld>
  <p:clrMapOvr>
    <a:masterClrMapping/>
  </p:clrMapOvr>
  <p:transition>
    <p:wipe dir="d"/>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ltLang="en-US"/>
              <a:t>Data Interchange</a:t>
            </a:r>
          </a:p>
        </p:txBody>
      </p:sp>
      <p:sp>
        <p:nvSpPr>
          <p:cNvPr id="257027" name="Rectangle 3"/>
          <p:cNvSpPr>
            <a:spLocks noGrp="1" noChangeArrowheads="1"/>
          </p:cNvSpPr>
          <p:nvPr>
            <p:ph type="body" idx="1"/>
          </p:nvPr>
        </p:nvSpPr>
        <p:spPr/>
        <p:txBody>
          <a:bodyPr/>
          <a:lstStyle/>
          <a:p>
            <a:pPr>
              <a:lnSpc>
                <a:spcPct val="90000"/>
              </a:lnSpc>
            </a:pPr>
            <a:r>
              <a:rPr lang="en-US" altLang="en-US"/>
              <a:t>JSON is a simple, common representation of data.</a:t>
            </a:r>
          </a:p>
          <a:p>
            <a:pPr>
              <a:lnSpc>
                <a:spcPct val="90000"/>
              </a:lnSpc>
            </a:pPr>
            <a:endParaRPr lang="en-US" altLang="en-US"/>
          </a:p>
          <a:p>
            <a:pPr>
              <a:lnSpc>
                <a:spcPct val="90000"/>
              </a:lnSpc>
            </a:pPr>
            <a:r>
              <a:rPr lang="en-US" altLang="en-US"/>
              <a:t>Communication between servers and browser clients.</a:t>
            </a:r>
          </a:p>
          <a:p>
            <a:pPr>
              <a:lnSpc>
                <a:spcPct val="90000"/>
              </a:lnSpc>
            </a:pPr>
            <a:endParaRPr lang="en-US" altLang="en-US"/>
          </a:p>
          <a:p>
            <a:pPr>
              <a:lnSpc>
                <a:spcPct val="90000"/>
              </a:lnSpc>
            </a:pPr>
            <a:r>
              <a:rPr lang="en-US" altLang="en-US"/>
              <a:t>Communication between peers.</a:t>
            </a:r>
          </a:p>
          <a:p>
            <a:pPr>
              <a:lnSpc>
                <a:spcPct val="90000"/>
              </a:lnSpc>
            </a:pPr>
            <a:endParaRPr lang="en-US" altLang="en-US"/>
          </a:p>
          <a:p>
            <a:pPr>
              <a:lnSpc>
                <a:spcPct val="90000"/>
              </a:lnSpc>
            </a:pPr>
            <a:r>
              <a:rPr lang="en-US" altLang="en-US"/>
              <a:t>Language independent data interchange.</a:t>
            </a:r>
          </a:p>
        </p:txBody>
      </p:sp>
    </p:spTree>
    <p:extLst>
      <p:ext uri="{BB962C8B-B14F-4D97-AF65-F5344CB8AC3E}">
        <p14:creationId xmlns:p14="http://schemas.microsoft.com/office/powerpoint/2010/main" val="2112685366"/>
      </p:ext>
    </p:extLst>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4" name="Rectangle 1027"/>
          <p:cNvSpPr>
            <a:spLocks noGrp="1" noChangeArrowheads="1"/>
          </p:cNvSpPr>
          <p:nvPr>
            <p:ph idx="1"/>
          </p:nvPr>
        </p:nvSpPr>
        <p:spPr/>
        <p:txBody>
          <a:bodyPr/>
          <a:lstStyle/>
          <a:p>
            <a:pPr eaLnBrk="1" hangingPunct="1">
              <a:defRPr/>
            </a:pPr>
            <a:r>
              <a:rPr lang="en-US" sz="1800" dirty="0" smtClean="0">
                <a:solidFill>
                  <a:schemeClr val="tx2"/>
                </a:solidFill>
                <a:effectLst>
                  <a:outerShdw blurRad="38100" dist="38100" dir="2700000" algn="tl">
                    <a:srgbClr val="C0C0C0"/>
                  </a:outerShdw>
                </a:effectLst>
              </a:rPr>
              <a:t>Objects</a:t>
            </a:r>
          </a:p>
          <a:p>
            <a:pPr eaLnBrk="1" hangingPunct="1">
              <a:defRPr/>
            </a:pPr>
            <a:r>
              <a:rPr lang="en-US" sz="1800" dirty="0" smtClean="0">
                <a:solidFill>
                  <a:schemeClr val="tx2"/>
                </a:solidFill>
                <a:effectLst>
                  <a:outerShdw blurRad="38100" dist="38100" dir="2700000" algn="tl">
                    <a:srgbClr val="C0C0C0"/>
                  </a:outerShdw>
                </a:effectLst>
              </a:rPr>
              <a:t>Functions</a:t>
            </a:r>
          </a:p>
          <a:p>
            <a:pPr lvl="1" eaLnBrk="1" hangingPunct="1">
              <a:defRPr/>
            </a:pPr>
            <a:r>
              <a:rPr lang="en-US" sz="1800" dirty="0" smtClean="0">
                <a:solidFill>
                  <a:schemeClr val="tx2"/>
                </a:solidFill>
                <a:effectLst>
                  <a:outerShdw blurRad="38100" dist="38100" dir="2700000" algn="tl">
                    <a:srgbClr val="C0C0C0"/>
                  </a:outerShdw>
                </a:effectLst>
              </a:rPr>
              <a:t>Anonymous functions</a:t>
            </a:r>
          </a:p>
          <a:p>
            <a:pPr eaLnBrk="1" hangingPunct="1">
              <a:defRPr/>
            </a:pPr>
            <a:r>
              <a:rPr lang="en-US" sz="1800" dirty="0" smtClean="0">
                <a:solidFill>
                  <a:schemeClr val="tx2"/>
                </a:solidFill>
                <a:effectLst>
                  <a:outerShdw blurRad="38100" dist="38100" dir="2700000" algn="tl">
                    <a:srgbClr val="C0C0C0"/>
                  </a:outerShdw>
                </a:effectLst>
              </a:rPr>
              <a:t>Methods</a:t>
            </a:r>
          </a:p>
          <a:p>
            <a:pPr eaLnBrk="1" hangingPunct="1">
              <a:defRPr/>
            </a:pPr>
            <a:r>
              <a:rPr lang="en-US" sz="1800" dirty="0" smtClean="0">
                <a:solidFill>
                  <a:schemeClr val="tx2"/>
                </a:solidFill>
                <a:effectLst>
                  <a:outerShdw blurRad="38100" dist="38100" dir="2700000" algn="tl">
                    <a:srgbClr val="C0C0C0"/>
                  </a:outerShdw>
                </a:effectLst>
              </a:rPr>
              <a:t>Constructors</a:t>
            </a:r>
          </a:p>
          <a:p>
            <a:pPr eaLnBrk="1" hangingPunct="1">
              <a:defRPr/>
            </a:pPr>
            <a:r>
              <a:rPr lang="en-US" sz="1800" dirty="0" smtClean="0">
                <a:solidFill>
                  <a:schemeClr val="tx2"/>
                </a:solidFill>
                <a:effectLst>
                  <a:outerShdw blurRad="38100" dist="38100" dir="2700000" algn="tl">
                    <a:srgbClr val="C0C0C0"/>
                  </a:outerShdw>
                </a:effectLst>
              </a:rPr>
              <a:t>Closures</a:t>
            </a:r>
          </a:p>
          <a:p>
            <a:pPr eaLnBrk="1" hangingPunct="1">
              <a:defRPr/>
            </a:pPr>
            <a:r>
              <a:rPr lang="en-US" sz="1800" dirty="0" smtClean="0">
                <a:solidFill>
                  <a:schemeClr val="tx2"/>
                </a:solidFill>
                <a:effectLst>
                  <a:outerShdw blurRad="38100" dist="38100" dir="2700000" algn="tl">
                    <a:srgbClr val="C0C0C0"/>
                  </a:outerShdw>
                </a:effectLst>
              </a:rPr>
              <a:t>Modules</a:t>
            </a:r>
          </a:p>
          <a:p>
            <a:pPr eaLnBrk="1" hangingPunct="1">
              <a:defRPr/>
            </a:pPr>
            <a:r>
              <a:rPr lang="en-US" sz="1800" dirty="0" smtClean="0">
                <a:solidFill>
                  <a:schemeClr val="tx2"/>
                </a:solidFill>
                <a:effectLst>
                  <a:outerShdw blurRad="38100" dist="38100" dir="2700000" algn="tl">
                    <a:srgbClr val="C0C0C0"/>
                  </a:outerShdw>
                </a:effectLst>
              </a:rPr>
              <a:t>Inheritance</a:t>
            </a:r>
          </a:p>
          <a:p>
            <a:pPr lvl="1" eaLnBrk="1" hangingPunct="1">
              <a:defRPr/>
            </a:pPr>
            <a:r>
              <a:rPr lang="en-US" sz="1800" dirty="0" smtClean="0">
                <a:solidFill>
                  <a:schemeClr val="tx2"/>
                </a:solidFill>
                <a:effectLst>
                  <a:outerShdw blurRad="38100" dist="38100" dir="2700000" algn="tl">
                    <a:srgbClr val="C0C0C0"/>
                  </a:outerShdw>
                </a:effectLst>
              </a:rPr>
              <a:t>Classical</a:t>
            </a:r>
          </a:p>
          <a:p>
            <a:pPr lvl="1" eaLnBrk="1" hangingPunct="1">
              <a:defRPr/>
            </a:pPr>
            <a:r>
              <a:rPr lang="en-US" sz="1800" dirty="0" smtClean="0">
                <a:solidFill>
                  <a:schemeClr val="tx2"/>
                </a:solidFill>
                <a:effectLst>
                  <a:outerShdw blurRad="38100" dist="38100" dir="2700000" algn="tl">
                    <a:srgbClr val="C0C0C0"/>
                  </a:outerShdw>
                </a:effectLst>
              </a:rPr>
              <a:t>Prototypal</a:t>
            </a:r>
          </a:p>
          <a:p>
            <a:pPr lvl="1" eaLnBrk="1" hangingPunct="1">
              <a:defRPr/>
            </a:pPr>
            <a:r>
              <a:rPr lang="en-US" sz="1800" dirty="0" smtClean="0">
                <a:solidFill>
                  <a:schemeClr val="tx2"/>
                </a:solidFill>
                <a:effectLst>
                  <a:outerShdw blurRad="38100" dist="38100" dir="2700000" algn="tl">
                    <a:srgbClr val="C0C0C0"/>
                  </a:outerShdw>
                </a:effectLst>
              </a:rPr>
              <a:t>Functional</a:t>
            </a:r>
          </a:p>
          <a:p>
            <a:pPr eaLnBrk="1" hangingPunct="1">
              <a:defRPr/>
            </a:pPr>
            <a:r>
              <a:rPr lang="en-US" sz="1800" dirty="0" smtClean="0">
                <a:solidFill>
                  <a:schemeClr val="tx2"/>
                </a:solidFill>
                <a:effectLst>
                  <a:outerShdw blurRad="38100" dist="38100" dir="2700000" algn="tl">
                    <a:srgbClr val="C0C0C0"/>
                  </a:outerShdw>
                </a:effectLst>
              </a:rPr>
              <a:t>Design patterns</a:t>
            </a:r>
          </a:p>
          <a:p>
            <a:pPr lvl="1" eaLnBrk="1" hangingPunct="1">
              <a:defRPr/>
            </a:pPr>
            <a:r>
              <a:rPr lang="en-US" sz="1800" dirty="0" smtClean="0">
                <a:solidFill>
                  <a:schemeClr val="tx2"/>
                </a:solidFill>
                <a:effectLst>
                  <a:outerShdw blurRad="38100" dist="38100" dir="2700000" algn="tl">
                    <a:srgbClr val="C0C0C0"/>
                  </a:outerShdw>
                </a:effectLst>
              </a:rPr>
              <a:t>Singleton</a:t>
            </a:r>
          </a:p>
          <a:p>
            <a:pPr eaLnBrk="1" hangingPunct="1">
              <a:defRPr/>
            </a:pPr>
            <a:r>
              <a:rPr lang="en-US" sz="1800" dirty="0" smtClean="0">
                <a:solidFill>
                  <a:schemeClr val="tx2"/>
                </a:solidFill>
                <a:effectLst>
                  <a:outerShdw blurRad="38100" dist="38100" dir="2700000" algn="tl">
                    <a:srgbClr val="C0C0C0"/>
                  </a:outerShdw>
                </a:effectLst>
              </a:rPr>
              <a:t>Cookies</a:t>
            </a:r>
          </a:p>
          <a:p>
            <a:pPr eaLnBrk="1" hangingPunct="1">
              <a:defRPr/>
            </a:pPr>
            <a:r>
              <a:rPr lang="en-US" sz="1800" dirty="0" smtClean="0">
                <a:solidFill>
                  <a:schemeClr val="tx2"/>
                </a:solidFill>
                <a:effectLst>
                  <a:outerShdw blurRad="38100" dist="38100" dir="2700000" algn="tl">
                    <a:srgbClr val="C0C0C0"/>
                  </a:outerShdw>
                </a:effectLst>
              </a:rPr>
              <a:t>Exception handling</a:t>
            </a:r>
          </a:p>
          <a:p>
            <a:pPr eaLnBrk="1" hangingPunct="1">
              <a:defRPr/>
            </a:pPr>
            <a:r>
              <a:rPr lang="en-US" sz="1800" dirty="0" smtClean="0">
                <a:solidFill>
                  <a:schemeClr val="tx2"/>
                </a:solidFill>
                <a:effectLst>
                  <a:outerShdw blurRad="38100" dist="38100" dir="2700000" algn="tl">
                    <a:srgbClr val="C0C0C0"/>
                  </a:outerShdw>
                </a:effectLst>
              </a:rPr>
              <a:t>AJAX</a:t>
            </a:r>
          </a:p>
          <a:p>
            <a:pPr lvl="1" eaLnBrk="1" hangingPunct="1">
              <a:defRPr/>
            </a:pPr>
            <a:r>
              <a:rPr lang="en-US" sz="1800" dirty="0" smtClean="0">
                <a:solidFill>
                  <a:schemeClr val="tx2"/>
                </a:solidFill>
                <a:effectLst>
                  <a:outerShdw blurRad="38100" dist="38100" dir="2700000" algn="tl">
                    <a:srgbClr val="C0C0C0"/>
                  </a:outerShdw>
                </a:effectLst>
              </a:rPr>
              <a:t>Introduction to frameworks</a:t>
            </a:r>
          </a:p>
          <a:p>
            <a:pPr eaLnBrk="1" hangingPunct="1">
              <a:defRPr/>
            </a:pPr>
            <a:r>
              <a:rPr lang="en-US" sz="1800" dirty="0" smtClean="0">
                <a:solidFill>
                  <a:schemeClr val="tx2"/>
                </a:solidFill>
                <a:effectLst>
                  <a:outerShdw blurRad="38100" dist="38100" dir="2700000" algn="tl">
                    <a:srgbClr val="C0C0C0"/>
                  </a:outerShdw>
                </a:effectLst>
              </a:rPr>
              <a:t>JSON</a:t>
            </a:r>
          </a:p>
          <a:p>
            <a:pPr lvl="1" eaLnBrk="1" hangingPunct="1">
              <a:buFont typeface="Wingdings" pitchFamily="2" charset="2"/>
              <a:buNone/>
              <a:defRPr/>
            </a:pPr>
            <a:endParaRPr lang="en-US" sz="2200" dirty="0" smtClean="0">
              <a:solidFill>
                <a:schemeClr val="tx2"/>
              </a:solidFill>
              <a:effectLst>
                <a:outerShdw blurRad="38100" dist="38100" dir="2700000" algn="tl">
                  <a:srgbClr val="C0C0C0"/>
                </a:outerShdw>
              </a:effectLst>
            </a:endParaRPr>
          </a:p>
          <a:p>
            <a:pPr lvl="1" eaLnBrk="1" hangingPunct="1">
              <a:defRPr/>
            </a:pPr>
            <a:endParaRPr lang="en-US" sz="2200" dirty="0" smtClean="0">
              <a:solidFill>
                <a:schemeClr val="tx2"/>
              </a:solidFill>
              <a:effectLst>
                <a:outerShdw blurRad="38100" dist="38100" dir="2700000" algn="tl">
                  <a:srgbClr val="C0C0C0"/>
                </a:outerShdw>
              </a:effectLst>
            </a:endParaRPr>
          </a:p>
          <a:p>
            <a:pPr lvl="1" eaLnBrk="1" hangingPunct="1">
              <a:defRPr/>
            </a:pPr>
            <a:endParaRPr lang="en-US" sz="2200" dirty="0" smtClean="0">
              <a:solidFill>
                <a:schemeClr val="tx2"/>
              </a:solidFill>
              <a:effectLst>
                <a:outerShdw blurRad="38100" dist="38100" dir="2700000" algn="tl">
                  <a:srgbClr val="C0C0C0"/>
                </a:outerShdw>
              </a:effectLst>
            </a:endParaRPr>
          </a:p>
          <a:p>
            <a:pPr lvl="1" eaLnBrk="1" hangingPunct="1">
              <a:defRPr/>
            </a:pPr>
            <a:endParaRPr lang="en-US" sz="2200" dirty="0" smtClean="0">
              <a:solidFill>
                <a:schemeClr val="tx2"/>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Function Invocation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800100" lvl="1" indent="-342900" algn="just">
              <a:lnSpc>
                <a:spcPct val="90000"/>
              </a:lnSpc>
              <a:spcBef>
                <a:spcPct val="20000"/>
              </a:spcBef>
              <a:buClr>
                <a:schemeClr val="accent2"/>
              </a:buClr>
            </a:pPr>
            <a:r>
              <a:rPr lang="en-US" sz="2400" dirty="0" smtClean="0">
                <a:latin typeface="+mn-lt"/>
              </a:rPr>
              <a:t>	</a:t>
            </a:r>
            <a:r>
              <a:rPr lang="en-US" sz="2400" dirty="0" err="1" smtClean="0">
                <a:solidFill>
                  <a:srgbClr val="C00000"/>
                </a:solidFill>
                <a:latin typeface="+mn-lt"/>
              </a:rPr>
              <a:t>myObject.increment</a:t>
            </a:r>
            <a:r>
              <a:rPr lang="en-US" sz="2400" dirty="0" smtClean="0">
                <a:solidFill>
                  <a:srgbClr val="C00000"/>
                </a:solidFill>
                <a:latin typeface="+mn-lt"/>
              </a:rPr>
              <a:t>(); </a:t>
            </a:r>
          </a:p>
          <a:p>
            <a:pPr marL="800100" lvl="1" indent="-342900" algn="just">
              <a:lnSpc>
                <a:spcPct val="90000"/>
              </a:lnSpc>
              <a:spcBef>
                <a:spcPct val="20000"/>
              </a:spcBef>
              <a:buClr>
                <a:schemeClr val="accent2"/>
              </a:buClr>
            </a:pPr>
            <a:r>
              <a:rPr lang="en-US" sz="2400" dirty="0" smtClean="0">
                <a:latin typeface="+mn-lt"/>
              </a:rPr>
              <a:t>	</a:t>
            </a:r>
            <a:r>
              <a:rPr lang="en-US" sz="2400" dirty="0" err="1" smtClean="0">
                <a:latin typeface="+mn-lt"/>
              </a:rPr>
              <a:t>document.writeln</a:t>
            </a:r>
            <a:r>
              <a:rPr lang="en-US" sz="2400" dirty="0" smtClean="0">
                <a:latin typeface="+mn-lt"/>
              </a:rPr>
              <a:t>(</a:t>
            </a:r>
            <a:r>
              <a:rPr lang="en-US" sz="2400" dirty="0" err="1" smtClean="0">
                <a:latin typeface="+mn-lt"/>
              </a:rPr>
              <a:t>myObject.value</a:t>
            </a:r>
            <a:r>
              <a:rPr lang="en-US" sz="2400" dirty="0" smtClean="0">
                <a:latin typeface="+mn-lt"/>
              </a:rPr>
              <a:t>) //output is 1</a:t>
            </a:r>
          </a:p>
          <a:p>
            <a:pPr marL="800100" lvl="1" indent="-342900" algn="just">
              <a:lnSpc>
                <a:spcPct val="90000"/>
              </a:lnSpc>
              <a:spcBef>
                <a:spcPct val="20000"/>
              </a:spcBef>
              <a:buClr>
                <a:schemeClr val="accent2"/>
              </a:buClr>
            </a:pPr>
            <a:endParaRPr lang="en-US" sz="2400" kern="0" baseline="0" noProof="0" dirty="0" smtClean="0">
              <a:latin typeface="+mn-lt"/>
              <a:cs typeface="+mn-cs"/>
            </a:endParaRPr>
          </a:p>
          <a:p>
            <a:pPr marL="800100" lvl="1" indent="-342900" algn="just">
              <a:lnSpc>
                <a:spcPct val="90000"/>
              </a:lnSpc>
              <a:spcBef>
                <a:spcPct val="20000"/>
              </a:spcBef>
              <a:buClr>
                <a:schemeClr val="accent2"/>
              </a:buClr>
            </a:pPr>
            <a:r>
              <a:rPr lang="en-US" sz="2400" kern="0" dirty="0" smtClean="0">
                <a:latin typeface="+mn-lt"/>
                <a:cs typeface="+mn-cs"/>
              </a:rPr>
              <a:t>	</a:t>
            </a:r>
            <a:r>
              <a:rPr lang="en-US" sz="2400" dirty="0" err="1" smtClean="0">
                <a:solidFill>
                  <a:srgbClr val="C00000"/>
                </a:solidFill>
              </a:rPr>
              <a:t>myObject.increment</a:t>
            </a:r>
            <a:r>
              <a:rPr lang="en-US" sz="2400" dirty="0" smtClean="0">
                <a:solidFill>
                  <a:srgbClr val="C00000"/>
                </a:solidFill>
              </a:rPr>
              <a:t>(2); </a:t>
            </a:r>
          </a:p>
          <a:p>
            <a:pPr marL="800100" lvl="1" indent="-342900" algn="just">
              <a:lnSpc>
                <a:spcPct val="90000"/>
              </a:lnSpc>
              <a:spcBef>
                <a:spcPct val="20000"/>
              </a:spcBef>
              <a:buClr>
                <a:schemeClr val="accent2"/>
              </a:buClr>
            </a:pPr>
            <a:r>
              <a:rPr lang="en-US" sz="2400" dirty="0" smtClean="0"/>
              <a:t>	</a:t>
            </a:r>
            <a:r>
              <a:rPr lang="en-US" sz="2400" dirty="0" err="1" smtClean="0"/>
              <a:t>document.writeln</a:t>
            </a:r>
            <a:r>
              <a:rPr lang="en-US" sz="2400" dirty="0" smtClean="0"/>
              <a:t>(</a:t>
            </a:r>
            <a:r>
              <a:rPr lang="en-US" sz="2400" dirty="0" err="1" smtClean="0"/>
              <a:t>myObject.value</a:t>
            </a:r>
            <a:r>
              <a:rPr lang="en-US" sz="2400" dirty="0" smtClean="0"/>
              <a:t>) //output is 3</a:t>
            </a:r>
          </a:p>
          <a:p>
            <a:pPr marL="800100" lvl="1" indent="-342900" algn="just">
              <a:lnSpc>
                <a:spcPct val="90000"/>
              </a:lnSpc>
              <a:spcBef>
                <a:spcPct val="20000"/>
              </a:spcBef>
              <a:buClr>
                <a:schemeClr val="accent2"/>
              </a:buClr>
            </a:pPr>
            <a:endParaRPr lang="en-US" sz="2400" kern="0" baseline="0" noProof="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dirty="0" smtClean="0">
                <a:ln>
                  <a:noFill/>
                </a:ln>
                <a:solidFill>
                  <a:schemeClr val="tx1"/>
                </a:solidFill>
                <a:effectLst/>
                <a:uLnTx/>
                <a:uFillTx/>
                <a:latin typeface="+mn-lt"/>
                <a:ea typeface="+mn-ea"/>
                <a:cs typeface="+mn-cs"/>
              </a:rPr>
              <a:t>A method can use ‘</a:t>
            </a:r>
            <a:r>
              <a:rPr kumimoji="0" lang="en-US" sz="2400" b="0" i="1" u="none" strike="noStrike" kern="0" cap="none" spc="0" normalizeH="0" dirty="0" smtClean="0">
                <a:ln>
                  <a:noFill/>
                </a:ln>
                <a:solidFill>
                  <a:schemeClr val="tx1"/>
                </a:solidFill>
                <a:effectLst/>
                <a:uLnTx/>
                <a:uFillTx/>
                <a:latin typeface="+mn-lt"/>
                <a:ea typeface="+mn-ea"/>
                <a:cs typeface="+mn-cs"/>
              </a:rPr>
              <a:t>this’ </a:t>
            </a:r>
            <a:r>
              <a:rPr kumimoji="0" lang="en-US" sz="2400" b="0" u="none" strike="noStrike" kern="0" cap="none" spc="0" normalizeH="0" dirty="0" smtClean="0">
                <a:ln>
                  <a:noFill/>
                </a:ln>
                <a:solidFill>
                  <a:schemeClr val="tx1"/>
                </a:solidFill>
                <a:effectLst/>
                <a:uLnTx/>
                <a:uFillTx/>
                <a:latin typeface="+mn-lt"/>
                <a:ea typeface="+mn-ea"/>
                <a:cs typeface="+mn-cs"/>
              </a:rPr>
              <a:t>to access the object so that it can retrieve values from the object or modify the object</a:t>
            </a:r>
          </a:p>
          <a:p>
            <a:pPr marL="342900" indent="-342900" algn="just">
              <a:lnSpc>
                <a:spcPct val="90000"/>
              </a:lnSpc>
              <a:spcBef>
                <a:spcPct val="20000"/>
              </a:spcBef>
              <a:buClr>
                <a:schemeClr val="accent2"/>
              </a:buClr>
              <a:buFont typeface="Wingdings" pitchFamily="2" charset="2"/>
              <a:buChar char="§"/>
            </a:pPr>
            <a:endParaRPr lang="en-US" sz="2400" i="1"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kumimoji="0" lang="en-US" sz="2400" b="0" u="none" strike="noStrike" kern="0" cap="none" spc="0" normalizeH="0" dirty="0" smtClean="0">
                <a:ln>
                  <a:noFill/>
                </a:ln>
                <a:solidFill>
                  <a:schemeClr val="tx1"/>
                </a:solidFill>
                <a:effectLst/>
                <a:uLnTx/>
                <a:uFillTx/>
                <a:latin typeface="+mn-lt"/>
                <a:ea typeface="+mn-ea"/>
                <a:cs typeface="+mn-cs"/>
              </a:rPr>
              <a:t>Methods that get their object context from </a:t>
            </a:r>
            <a:r>
              <a:rPr kumimoji="0" lang="en-US" sz="2400" b="0" i="1" u="none" strike="noStrike" kern="0" cap="none" spc="0" normalizeH="0" dirty="0" smtClean="0">
                <a:ln>
                  <a:noFill/>
                </a:ln>
                <a:solidFill>
                  <a:schemeClr val="tx1"/>
                </a:solidFill>
                <a:effectLst/>
                <a:uLnTx/>
                <a:uFillTx/>
                <a:latin typeface="+mn-lt"/>
                <a:ea typeface="+mn-ea"/>
                <a:cs typeface="+mn-cs"/>
              </a:rPr>
              <a:t>‘this’ </a:t>
            </a:r>
            <a:r>
              <a:rPr kumimoji="0" lang="en-US" sz="2400" b="0" u="none" strike="noStrike" kern="0" cap="none" spc="0" normalizeH="0" dirty="0" smtClean="0">
                <a:ln>
                  <a:noFill/>
                </a:ln>
                <a:solidFill>
                  <a:schemeClr val="tx1"/>
                </a:solidFill>
                <a:effectLst/>
                <a:uLnTx/>
                <a:uFillTx/>
                <a:latin typeface="+mn-lt"/>
                <a:ea typeface="+mn-ea"/>
                <a:cs typeface="+mn-cs"/>
              </a:rPr>
              <a:t>are called </a:t>
            </a:r>
            <a:r>
              <a:rPr kumimoji="0" lang="en-US" sz="2400" b="0" i="1" u="none" strike="noStrike" kern="0" cap="none" spc="0" normalizeH="0" dirty="0" smtClean="0">
                <a:ln>
                  <a:noFill/>
                </a:ln>
                <a:solidFill>
                  <a:schemeClr val="tx1"/>
                </a:solidFill>
                <a:effectLst/>
                <a:uLnTx/>
                <a:uFillTx/>
                <a:latin typeface="+mn-lt"/>
                <a:ea typeface="+mn-ea"/>
                <a:cs typeface="+mn-cs"/>
              </a:rPr>
              <a:t>‘public methods’</a:t>
            </a:r>
          </a:p>
          <a:p>
            <a:pPr marL="342900" indent="-342900" algn="just">
              <a:lnSpc>
                <a:spcPct val="90000"/>
              </a:lnSpc>
              <a:spcBef>
                <a:spcPct val="20000"/>
              </a:spcBef>
              <a:buClr>
                <a:schemeClr val="accent2"/>
              </a:buCl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ltLang="en-US"/>
              <a:t>Why the Name?</a:t>
            </a:r>
          </a:p>
        </p:txBody>
      </p:sp>
      <p:sp>
        <p:nvSpPr>
          <p:cNvPr id="302083" name="Rectangle 3"/>
          <p:cNvSpPr>
            <a:spLocks noGrp="1" noChangeArrowheads="1"/>
          </p:cNvSpPr>
          <p:nvPr>
            <p:ph type="body" idx="1"/>
          </p:nvPr>
        </p:nvSpPr>
        <p:spPr/>
        <p:txBody>
          <a:bodyPr/>
          <a:lstStyle/>
          <a:p>
            <a:endParaRPr lang="en-US" altLang="en-US"/>
          </a:p>
          <a:p>
            <a:r>
              <a:rPr lang="en-US" altLang="en-US"/>
              <a:t>XML is not a good data interchange format, but it is a document standard.</a:t>
            </a:r>
          </a:p>
          <a:p>
            <a:pPr lvl="1"/>
            <a:endParaRPr lang="en-US" altLang="en-US"/>
          </a:p>
          <a:p>
            <a:r>
              <a:rPr lang="en-US" altLang="en-US"/>
              <a:t>Having a standard to refer to eliminates a lot of squabbling.</a:t>
            </a:r>
          </a:p>
          <a:p>
            <a:endParaRPr lang="en-US" altLang="en-US"/>
          </a:p>
        </p:txBody>
      </p:sp>
    </p:spTree>
    <p:extLst>
      <p:ext uri="{BB962C8B-B14F-4D97-AF65-F5344CB8AC3E}">
        <p14:creationId xmlns:p14="http://schemas.microsoft.com/office/powerpoint/2010/main" val="2430308847"/>
      </p:ext>
    </p:extLst>
  </p:cSld>
  <p:clrMapOvr>
    <a:masterClrMapping/>
  </p:clrMapOvr>
  <p:transition>
    <p:wipe dir="d"/>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altLang="en-US"/>
              <a:t>Going Meta</a:t>
            </a:r>
          </a:p>
        </p:txBody>
      </p:sp>
      <p:sp>
        <p:nvSpPr>
          <p:cNvPr id="322563" name="Rectangle 3"/>
          <p:cNvSpPr>
            <a:spLocks noGrp="1" noChangeArrowheads="1"/>
          </p:cNvSpPr>
          <p:nvPr>
            <p:ph type="body" idx="1"/>
          </p:nvPr>
        </p:nvSpPr>
        <p:spPr/>
        <p:txBody>
          <a:bodyPr/>
          <a:lstStyle/>
          <a:p>
            <a:pPr>
              <a:spcAft>
                <a:spcPct val="35000"/>
              </a:spcAft>
            </a:pPr>
            <a:r>
              <a:rPr lang="en-US" altLang="en-US"/>
              <a:t>By adding one level of meta-encoding, JSON can be made to do the things that JSON can't do.</a:t>
            </a:r>
          </a:p>
          <a:p>
            <a:pPr>
              <a:spcAft>
                <a:spcPct val="35000"/>
              </a:spcAft>
            </a:pPr>
            <a:r>
              <a:rPr lang="en-US" altLang="en-US"/>
              <a:t>Recurrent and recursive structures.</a:t>
            </a:r>
          </a:p>
          <a:p>
            <a:pPr>
              <a:spcAft>
                <a:spcPct val="35000"/>
              </a:spcAft>
            </a:pPr>
            <a:r>
              <a:rPr lang="en-US" altLang="en-US"/>
              <a:t>Values beyond the ordinary base values.</a:t>
            </a:r>
          </a:p>
        </p:txBody>
      </p:sp>
    </p:spTree>
    <p:extLst>
      <p:ext uri="{BB962C8B-B14F-4D97-AF65-F5344CB8AC3E}">
        <p14:creationId xmlns:p14="http://schemas.microsoft.com/office/powerpoint/2010/main" val="73775946"/>
      </p:ext>
    </p:extLst>
  </p:cSld>
  <p:clrMapOvr>
    <a:masterClrMapping/>
  </p:clrMapOvr>
  <p:transition>
    <p:wipe dir="d"/>
  </p:transition>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en-US" altLang="en-US"/>
              <a:t>Going Meta</a:t>
            </a:r>
          </a:p>
        </p:txBody>
      </p:sp>
      <p:sp>
        <p:nvSpPr>
          <p:cNvPr id="323587" name="Rectangle 3"/>
          <p:cNvSpPr>
            <a:spLocks noGrp="1" noChangeArrowheads="1"/>
          </p:cNvSpPr>
          <p:nvPr>
            <p:ph type="body" idx="1"/>
          </p:nvPr>
        </p:nvSpPr>
        <p:spPr/>
        <p:txBody>
          <a:bodyPr/>
          <a:lstStyle/>
          <a:p>
            <a:r>
              <a:rPr lang="en-US" altLang="en-US"/>
              <a:t>Simply replace the troublesome structures and values with an object which describes them.</a:t>
            </a:r>
          </a:p>
          <a:p>
            <a:endParaRPr lang="en-US" altLang="en-US"/>
          </a:p>
          <a:p>
            <a:pPr>
              <a:buFontTx/>
              <a:buNone/>
            </a:pPr>
            <a:r>
              <a:rPr lang="en-US" altLang="en-US" b="1">
                <a:latin typeface="Courier New" panose="02070309020205020404" pitchFamily="49" charset="0"/>
              </a:rPr>
              <a:t>{</a:t>
            </a:r>
          </a:p>
          <a:p>
            <a:pPr>
              <a:buFontTx/>
              <a:buNone/>
            </a:pPr>
            <a:r>
              <a:rPr lang="en-US" altLang="en-US" b="1">
                <a:latin typeface="Courier New" panose="02070309020205020404" pitchFamily="49" charset="0"/>
              </a:rPr>
              <a:t>    "$META$": meta-type,</a:t>
            </a:r>
          </a:p>
          <a:p>
            <a:pPr>
              <a:buFontTx/>
              <a:buNone/>
            </a:pPr>
            <a:r>
              <a:rPr lang="en-US" altLang="en-US" b="1">
                <a:latin typeface="Courier New" panose="02070309020205020404" pitchFamily="49" charset="0"/>
              </a:rPr>
              <a:t>    "value": meta-value</a:t>
            </a:r>
          </a:p>
          <a:p>
            <a:pPr>
              <a:buFontTx/>
              <a:buNone/>
            </a:pPr>
            <a:r>
              <a:rPr lang="en-US" altLang="en-US" b="1">
                <a:latin typeface="Courier New" panose="02070309020205020404" pitchFamily="49" charset="0"/>
              </a:rPr>
              <a:t>}</a:t>
            </a:r>
          </a:p>
        </p:txBody>
      </p:sp>
    </p:spTree>
    <p:extLst>
      <p:ext uri="{BB962C8B-B14F-4D97-AF65-F5344CB8AC3E}">
        <p14:creationId xmlns:p14="http://schemas.microsoft.com/office/powerpoint/2010/main" val="2490018488"/>
      </p:ext>
    </p:extLst>
  </p:cSld>
  <p:clrMapOvr>
    <a:masterClrMapping/>
  </p:clrMapOvr>
  <p:transition>
    <p:wipe dir="d"/>
  </p:transition>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en-US" altLang="en-US"/>
              <a:t>Going Meta</a:t>
            </a:r>
          </a:p>
        </p:txBody>
      </p:sp>
      <p:sp>
        <p:nvSpPr>
          <p:cNvPr id="324611" name="Rectangle 3"/>
          <p:cNvSpPr>
            <a:spLocks noGrp="1" noChangeArrowheads="1"/>
          </p:cNvSpPr>
          <p:nvPr>
            <p:ph type="body" sz="half" idx="1"/>
          </p:nvPr>
        </p:nvSpPr>
        <p:spPr/>
        <p:txBody>
          <a:bodyPr/>
          <a:lstStyle/>
          <a:p>
            <a:r>
              <a:rPr lang="en-US" altLang="en-US" sz="2800"/>
              <a:t>Possible meta-types:</a:t>
            </a:r>
          </a:p>
          <a:p>
            <a:endParaRPr lang="en-US" altLang="en-US" sz="2800"/>
          </a:p>
          <a:p>
            <a:endParaRPr lang="en-US" altLang="en-US" sz="2800"/>
          </a:p>
          <a:p>
            <a:endParaRPr lang="en-US" altLang="en-US" sz="2800"/>
          </a:p>
        </p:txBody>
      </p:sp>
      <p:graphicFrame>
        <p:nvGraphicFramePr>
          <p:cNvPr id="324635" name="Group 27"/>
          <p:cNvGraphicFramePr>
            <a:graphicFrameLocks noGrp="1"/>
          </p:cNvGraphicFramePr>
          <p:nvPr>
            <p:ph sz="half" idx="2"/>
            <p:extLst>
              <p:ext uri="{D42A27DB-BD31-4B8C-83A1-F6EECF244321}">
                <p14:modId xmlns:p14="http://schemas.microsoft.com/office/powerpoint/2010/main" val="3748832808"/>
              </p:ext>
            </p:extLst>
          </p:nvPr>
        </p:nvGraphicFramePr>
        <p:xfrm>
          <a:off x="457200" y="2605088"/>
          <a:ext cx="8229600" cy="4252913"/>
        </p:xfrm>
        <a:graphic>
          <a:graphicData uri="http://schemas.openxmlformats.org/drawingml/2006/table">
            <a:tbl>
              <a:tblPr/>
              <a:tblGrid>
                <a:gridCol w="4114800"/>
                <a:gridCol w="4114800"/>
              </a:tblGrid>
              <a:tr h="1038225">
                <a:tc>
                  <a:txBody>
                    <a:bodyPr/>
                    <a:lstStyle>
                      <a:lvl1pPr algn="l">
                        <a:spcBef>
                          <a:spcPct val="20000"/>
                        </a:spcBef>
                        <a:defRPr sz="2800">
                          <a:solidFill>
                            <a:schemeClr val="bg1"/>
                          </a:solidFill>
                          <a:latin typeface="Arial Black" panose="020B0A04020102020204" pitchFamily="34" charset="0"/>
                        </a:defRPr>
                      </a:lvl1pPr>
                      <a:lvl2pPr algn="l">
                        <a:spcBef>
                          <a:spcPct val="20000"/>
                        </a:spcBef>
                        <a:defRPr sz="2400">
                          <a:solidFill>
                            <a:schemeClr val="bg1"/>
                          </a:solidFill>
                          <a:latin typeface="Arial Black" panose="020B0A04020102020204" pitchFamily="34" charset="0"/>
                        </a:defRPr>
                      </a:lvl2pPr>
                      <a:lvl3pPr algn="l">
                        <a:spcBef>
                          <a:spcPct val="20000"/>
                        </a:spcBef>
                        <a:defRPr sz="2400">
                          <a:solidFill>
                            <a:schemeClr val="bg1"/>
                          </a:solidFill>
                          <a:latin typeface="Arial Black" panose="020B0A04020102020204" pitchFamily="34" charset="0"/>
                        </a:defRPr>
                      </a:lvl3pPr>
                      <a:lvl4pPr algn="l">
                        <a:spcBef>
                          <a:spcPct val="20000"/>
                        </a:spcBef>
                        <a:defRPr sz="2400">
                          <a:solidFill>
                            <a:schemeClr val="bg1"/>
                          </a:solidFill>
                          <a:latin typeface="Arial Black" panose="020B0A04020102020204" pitchFamily="34" charset="0"/>
                        </a:defRPr>
                      </a:lvl4pPr>
                      <a:lvl5pPr algn="l">
                        <a:spcBef>
                          <a:spcPct val="20000"/>
                        </a:spcBef>
                        <a:defRPr sz="2400">
                          <a:solidFill>
                            <a:schemeClr val="bg1"/>
                          </a:solidFill>
                          <a:latin typeface="Arial Black" panose="020B0A04020102020204" pitchFamily="34" charset="0"/>
                        </a:defRPr>
                      </a:lvl5pPr>
                      <a:lvl6pPr fontAlgn="base">
                        <a:spcBef>
                          <a:spcPct val="20000"/>
                        </a:spcBef>
                        <a:spcAft>
                          <a:spcPct val="0"/>
                        </a:spcAft>
                        <a:defRPr sz="2400">
                          <a:solidFill>
                            <a:schemeClr val="bg1"/>
                          </a:solidFill>
                          <a:latin typeface="Arial Black" panose="020B0A04020102020204" pitchFamily="34" charset="0"/>
                        </a:defRPr>
                      </a:lvl6pPr>
                      <a:lvl7pPr fontAlgn="base">
                        <a:spcBef>
                          <a:spcPct val="20000"/>
                        </a:spcBef>
                        <a:spcAft>
                          <a:spcPct val="0"/>
                        </a:spcAft>
                        <a:defRPr sz="2400">
                          <a:solidFill>
                            <a:schemeClr val="bg1"/>
                          </a:solidFill>
                          <a:latin typeface="Arial Black" panose="020B0A04020102020204" pitchFamily="34" charset="0"/>
                        </a:defRPr>
                      </a:lvl7pPr>
                      <a:lvl8pPr fontAlgn="base">
                        <a:spcBef>
                          <a:spcPct val="20000"/>
                        </a:spcBef>
                        <a:spcAft>
                          <a:spcPct val="0"/>
                        </a:spcAft>
                        <a:defRPr sz="2400">
                          <a:solidFill>
                            <a:schemeClr val="bg1"/>
                          </a:solidFill>
                          <a:latin typeface="Arial Black" panose="020B0A04020102020204" pitchFamily="34" charset="0"/>
                        </a:defRPr>
                      </a:lvl8pPr>
                      <a:lvl9pPr fontAlgn="base">
                        <a:spcBef>
                          <a:spcPct val="20000"/>
                        </a:spcBef>
                        <a:spcAft>
                          <a:spcPct val="0"/>
                        </a:spcAft>
                        <a:defRPr sz="2400">
                          <a:solidFill>
                            <a:schemeClr val="bg1"/>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smtClean="0">
                          <a:ln>
                            <a:noFill/>
                          </a:ln>
                          <a:solidFill>
                            <a:schemeClr val="tx1"/>
                          </a:solidFill>
                          <a:effectLst/>
                          <a:latin typeface="Courier New" panose="02070309020205020404" pitchFamily="49" charset="0"/>
                        </a:rPr>
                        <a:t>"label"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bg1"/>
                          </a:solidFill>
                          <a:latin typeface="Arial Black" panose="020B0A04020102020204" pitchFamily="34" charset="0"/>
                        </a:defRPr>
                      </a:lvl1pPr>
                      <a:lvl2pPr algn="l">
                        <a:spcBef>
                          <a:spcPct val="20000"/>
                        </a:spcBef>
                        <a:defRPr sz="2400">
                          <a:solidFill>
                            <a:schemeClr val="bg1"/>
                          </a:solidFill>
                          <a:latin typeface="Arial Black" panose="020B0A04020102020204" pitchFamily="34" charset="0"/>
                        </a:defRPr>
                      </a:lvl2pPr>
                      <a:lvl3pPr algn="l">
                        <a:spcBef>
                          <a:spcPct val="20000"/>
                        </a:spcBef>
                        <a:defRPr sz="2400">
                          <a:solidFill>
                            <a:schemeClr val="bg1"/>
                          </a:solidFill>
                          <a:latin typeface="Arial Black" panose="020B0A04020102020204" pitchFamily="34" charset="0"/>
                        </a:defRPr>
                      </a:lvl3pPr>
                      <a:lvl4pPr algn="l">
                        <a:spcBef>
                          <a:spcPct val="20000"/>
                        </a:spcBef>
                        <a:defRPr sz="2400">
                          <a:solidFill>
                            <a:schemeClr val="bg1"/>
                          </a:solidFill>
                          <a:latin typeface="Arial Black" panose="020B0A04020102020204" pitchFamily="34" charset="0"/>
                        </a:defRPr>
                      </a:lvl4pPr>
                      <a:lvl5pPr algn="l">
                        <a:spcBef>
                          <a:spcPct val="20000"/>
                        </a:spcBef>
                        <a:defRPr sz="2400">
                          <a:solidFill>
                            <a:schemeClr val="bg1"/>
                          </a:solidFill>
                          <a:latin typeface="Arial Black" panose="020B0A04020102020204" pitchFamily="34" charset="0"/>
                        </a:defRPr>
                      </a:lvl5pPr>
                      <a:lvl6pPr fontAlgn="base">
                        <a:spcBef>
                          <a:spcPct val="20000"/>
                        </a:spcBef>
                        <a:spcAft>
                          <a:spcPct val="0"/>
                        </a:spcAft>
                        <a:defRPr sz="2400">
                          <a:solidFill>
                            <a:schemeClr val="bg1"/>
                          </a:solidFill>
                          <a:latin typeface="Arial Black" panose="020B0A04020102020204" pitchFamily="34" charset="0"/>
                        </a:defRPr>
                      </a:lvl6pPr>
                      <a:lvl7pPr fontAlgn="base">
                        <a:spcBef>
                          <a:spcPct val="20000"/>
                        </a:spcBef>
                        <a:spcAft>
                          <a:spcPct val="0"/>
                        </a:spcAft>
                        <a:defRPr sz="2400">
                          <a:solidFill>
                            <a:schemeClr val="bg1"/>
                          </a:solidFill>
                          <a:latin typeface="Arial Black" panose="020B0A04020102020204" pitchFamily="34" charset="0"/>
                        </a:defRPr>
                      </a:lvl7pPr>
                      <a:lvl8pPr fontAlgn="base">
                        <a:spcBef>
                          <a:spcPct val="20000"/>
                        </a:spcBef>
                        <a:spcAft>
                          <a:spcPct val="0"/>
                        </a:spcAft>
                        <a:defRPr sz="2400">
                          <a:solidFill>
                            <a:schemeClr val="bg1"/>
                          </a:solidFill>
                          <a:latin typeface="Arial Black" panose="020B0A04020102020204" pitchFamily="34" charset="0"/>
                        </a:defRPr>
                      </a:lvl8pPr>
                      <a:lvl9pPr fontAlgn="base">
                        <a:spcBef>
                          <a:spcPct val="20000"/>
                        </a:spcBef>
                        <a:spcAft>
                          <a:spcPct val="0"/>
                        </a:spcAft>
                        <a:defRPr sz="2400">
                          <a:solidFill>
                            <a:schemeClr val="bg1"/>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Arial Black" panose="020B0A04020102020204" pitchFamily="34" charset="0"/>
                        </a:rPr>
                        <a:t>Label a structure for reuse.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8338">
                <a:tc>
                  <a:txBody>
                    <a:bodyPr/>
                    <a:lstStyle>
                      <a:lvl1pPr algn="l">
                        <a:spcBef>
                          <a:spcPct val="20000"/>
                        </a:spcBef>
                        <a:defRPr sz="2800">
                          <a:solidFill>
                            <a:schemeClr val="bg1"/>
                          </a:solidFill>
                          <a:latin typeface="Arial Black" panose="020B0A04020102020204" pitchFamily="34" charset="0"/>
                        </a:defRPr>
                      </a:lvl1pPr>
                      <a:lvl2pPr algn="l">
                        <a:spcBef>
                          <a:spcPct val="20000"/>
                        </a:spcBef>
                        <a:defRPr sz="2400">
                          <a:solidFill>
                            <a:schemeClr val="bg1"/>
                          </a:solidFill>
                          <a:latin typeface="Arial Black" panose="020B0A04020102020204" pitchFamily="34" charset="0"/>
                        </a:defRPr>
                      </a:lvl2pPr>
                      <a:lvl3pPr algn="l">
                        <a:spcBef>
                          <a:spcPct val="20000"/>
                        </a:spcBef>
                        <a:defRPr sz="2400">
                          <a:solidFill>
                            <a:schemeClr val="bg1"/>
                          </a:solidFill>
                          <a:latin typeface="Arial Black" panose="020B0A04020102020204" pitchFamily="34" charset="0"/>
                        </a:defRPr>
                      </a:lvl3pPr>
                      <a:lvl4pPr algn="l">
                        <a:spcBef>
                          <a:spcPct val="20000"/>
                        </a:spcBef>
                        <a:defRPr sz="2400">
                          <a:solidFill>
                            <a:schemeClr val="bg1"/>
                          </a:solidFill>
                          <a:latin typeface="Arial Black" panose="020B0A04020102020204" pitchFamily="34" charset="0"/>
                        </a:defRPr>
                      </a:lvl4pPr>
                      <a:lvl5pPr algn="l">
                        <a:spcBef>
                          <a:spcPct val="20000"/>
                        </a:spcBef>
                        <a:defRPr sz="2400">
                          <a:solidFill>
                            <a:schemeClr val="bg1"/>
                          </a:solidFill>
                          <a:latin typeface="Arial Black" panose="020B0A04020102020204" pitchFamily="34" charset="0"/>
                        </a:defRPr>
                      </a:lvl5pPr>
                      <a:lvl6pPr fontAlgn="base">
                        <a:spcBef>
                          <a:spcPct val="20000"/>
                        </a:spcBef>
                        <a:spcAft>
                          <a:spcPct val="0"/>
                        </a:spcAft>
                        <a:defRPr sz="2400">
                          <a:solidFill>
                            <a:schemeClr val="bg1"/>
                          </a:solidFill>
                          <a:latin typeface="Arial Black" panose="020B0A04020102020204" pitchFamily="34" charset="0"/>
                        </a:defRPr>
                      </a:lvl6pPr>
                      <a:lvl7pPr fontAlgn="base">
                        <a:spcBef>
                          <a:spcPct val="20000"/>
                        </a:spcBef>
                        <a:spcAft>
                          <a:spcPct val="0"/>
                        </a:spcAft>
                        <a:defRPr sz="2400">
                          <a:solidFill>
                            <a:schemeClr val="bg1"/>
                          </a:solidFill>
                          <a:latin typeface="Arial Black" panose="020B0A04020102020204" pitchFamily="34" charset="0"/>
                        </a:defRPr>
                      </a:lvl7pPr>
                      <a:lvl8pPr fontAlgn="base">
                        <a:spcBef>
                          <a:spcPct val="20000"/>
                        </a:spcBef>
                        <a:spcAft>
                          <a:spcPct val="0"/>
                        </a:spcAft>
                        <a:defRPr sz="2400">
                          <a:solidFill>
                            <a:schemeClr val="bg1"/>
                          </a:solidFill>
                          <a:latin typeface="Arial Black" panose="020B0A04020102020204" pitchFamily="34" charset="0"/>
                        </a:defRPr>
                      </a:lvl8pPr>
                      <a:lvl9pPr fontAlgn="base">
                        <a:spcBef>
                          <a:spcPct val="20000"/>
                        </a:spcBef>
                        <a:spcAft>
                          <a:spcPct val="0"/>
                        </a:spcAft>
                        <a:defRPr sz="2400">
                          <a:solidFill>
                            <a:schemeClr val="bg1"/>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smtClean="0">
                          <a:ln>
                            <a:noFill/>
                          </a:ln>
                          <a:solidFill>
                            <a:schemeClr val="tx1"/>
                          </a:solidFill>
                          <a:effectLst/>
                          <a:latin typeface="Courier New" panose="02070309020205020404" pitchFamily="49" charset="0"/>
                        </a:rPr>
                        <a:t>"ref"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bg1"/>
                          </a:solidFill>
                          <a:latin typeface="Arial Black" panose="020B0A04020102020204" pitchFamily="34" charset="0"/>
                        </a:defRPr>
                      </a:lvl1pPr>
                      <a:lvl2pPr algn="l">
                        <a:spcBef>
                          <a:spcPct val="20000"/>
                        </a:spcBef>
                        <a:defRPr sz="2400">
                          <a:solidFill>
                            <a:schemeClr val="bg1"/>
                          </a:solidFill>
                          <a:latin typeface="Arial Black" panose="020B0A04020102020204" pitchFamily="34" charset="0"/>
                        </a:defRPr>
                      </a:lvl2pPr>
                      <a:lvl3pPr algn="l">
                        <a:spcBef>
                          <a:spcPct val="20000"/>
                        </a:spcBef>
                        <a:defRPr sz="2400">
                          <a:solidFill>
                            <a:schemeClr val="bg1"/>
                          </a:solidFill>
                          <a:latin typeface="Arial Black" panose="020B0A04020102020204" pitchFamily="34" charset="0"/>
                        </a:defRPr>
                      </a:lvl3pPr>
                      <a:lvl4pPr algn="l">
                        <a:spcBef>
                          <a:spcPct val="20000"/>
                        </a:spcBef>
                        <a:defRPr sz="2400">
                          <a:solidFill>
                            <a:schemeClr val="bg1"/>
                          </a:solidFill>
                          <a:latin typeface="Arial Black" panose="020B0A04020102020204" pitchFamily="34" charset="0"/>
                        </a:defRPr>
                      </a:lvl4pPr>
                      <a:lvl5pPr algn="l">
                        <a:spcBef>
                          <a:spcPct val="20000"/>
                        </a:spcBef>
                        <a:defRPr sz="2400">
                          <a:solidFill>
                            <a:schemeClr val="bg1"/>
                          </a:solidFill>
                          <a:latin typeface="Arial Black" panose="020B0A04020102020204" pitchFamily="34" charset="0"/>
                        </a:defRPr>
                      </a:lvl5pPr>
                      <a:lvl6pPr fontAlgn="base">
                        <a:spcBef>
                          <a:spcPct val="20000"/>
                        </a:spcBef>
                        <a:spcAft>
                          <a:spcPct val="0"/>
                        </a:spcAft>
                        <a:defRPr sz="2400">
                          <a:solidFill>
                            <a:schemeClr val="bg1"/>
                          </a:solidFill>
                          <a:latin typeface="Arial Black" panose="020B0A04020102020204" pitchFamily="34" charset="0"/>
                        </a:defRPr>
                      </a:lvl6pPr>
                      <a:lvl7pPr fontAlgn="base">
                        <a:spcBef>
                          <a:spcPct val="20000"/>
                        </a:spcBef>
                        <a:spcAft>
                          <a:spcPct val="0"/>
                        </a:spcAft>
                        <a:defRPr sz="2400">
                          <a:solidFill>
                            <a:schemeClr val="bg1"/>
                          </a:solidFill>
                          <a:latin typeface="Arial Black" panose="020B0A04020102020204" pitchFamily="34" charset="0"/>
                        </a:defRPr>
                      </a:lvl7pPr>
                      <a:lvl8pPr fontAlgn="base">
                        <a:spcBef>
                          <a:spcPct val="20000"/>
                        </a:spcBef>
                        <a:spcAft>
                          <a:spcPct val="0"/>
                        </a:spcAft>
                        <a:defRPr sz="2400">
                          <a:solidFill>
                            <a:schemeClr val="bg1"/>
                          </a:solidFill>
                          <a:latin typeface="Arial Black" panose="020B0A04020102020204" pitchFamily="34" charset="0"/>
                        </a:defRPr>
                      </a:lvl8pPr>
                      <a:lvl9pPr fontAlgn="base">
                        <a:spcBef>
                          <a:spcPct val="20000"/>
                        </a:spcBef>
                        <a:spcAft>
                          <a:spcPct val="0"/>
                        </a:spcAft>
                        <a:defRPr sz="2400">
                          <a:solidFill>
                            <a:schemeClr val="bg1"/>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Arial Black" panose="020B0A04020102020204" pitchFamily="34" charset="0"/>
                        </a:rPr>
                        <a:t>Reuse a structure.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8225">
                <a:tc>
                  <a:txBody>
                    <a:bodyPr/>
                    <a:lstStyle>
                      <a:lvl1pPr algn="l">
                        <a:spcBef>
                          <a:spcPct val="20000"/>
                        </a:spcBef>
                        <a:defRPr sz="2800">
                          <a:solidFill>
                            <a:schemeClr val="bg1"/>
                          </a:solidFill>
                          <a:latin typeface="Arial Black" panose="020B0A04020102020204" pitchFamily="34" charset="0"/>
                        </a:defRPr>
                      </a:lvl1pPr>
                      <a:lvl2pPr algn="l">
                        <a:spcBef>
                          <a:spcPct val="20000"/>
                        </a:spcBef>
                        <a:defRPr sz="2400">
                          <a:solidFill>
                            <a:schemeClr val="bg1"/>
                          </a:solidFill>
                          <a:latin typeface="Arial Black" panose="020B0A04020102020204" pitchFamily="34" charset="0"/>
                        </a:defRPr>
                      </a:lvl2pPr>
                      <a:lvl3pPr algn="l">
                        <a:spcBef>
                          <a:spcPct val="20000"/>
                        </a:spcBef>
                        <a:defRPr sz="2400">
                          <a:solidFill>
                            <a:schemeClr val="bg1"/>
                          </a:solidFill>
                          <a:latin typeface="Arial Black" panose="020B0A04020102020204" pitchFamily="34" charset="0"/>
                        </a:defRPr>
                      </a:lvl3pPr>
                      <a:lvl4pPr algn="l">
                        <a:spcBef>
                          <a:spcPct val="20000"/>
                        </a:spcBef>
                        <a:defRPr sz="2400">
                          <a:solidFill>
                            <a:schemeClr val="bg1"/>
                          </a:solidFill>
                          <a:latin typeface="Arial Black" panose="020B0A04020102020204" pitchFamily="34" charset="0"/>
                        </a:defRPr>
                      </a:lvl4pPr>
                      <a:lvl5pPr algn="l">
                        <a:spcBef>
                          <a:spcPct val="20000"/>
                        </a:spcBef>
                        <a:defRPr sz="2400">
                          <a:solidFill>
                            <a:schemeClr val="bg1"/>
                          </a:solidFill>
                          <a:latin typeface="Arial Black" panose="020B0A04020102020204" pitchFamily="34" charset="0"/>
                        </a:defRPr>
                      </a:lvl5pPr>
                      <a:lvl6pPr fontAlgn="base">
                        <a:spcBef>
                          <a:spcPct val="20000"/>
                        </a:spcBef>
                        <a:spcAft>
                          <a:spcPct val="0"/>
                        </a:spcAft>
                        <a:defRPr sz="2400">
                          <a:solidFill>
                            <a:schemeClr val="bg1"/>
                          </a:solidFill>
                          <a:latin typeface="Arial Black" panose="020B0A04020102020204" pitchFamily="34" charset="0"/>
                        </a:defRPr>
                      </a:lvl6pPr>
                      <a:lvl7pPr fontAlgn="base">
                        <a:spcBef>
                          <a:spcPct val="20000"/>
                        </a:spcBef>
                        <a:spcAft>
                          <a:spcPct val="0"/>
                        </a:spcAft>
                        <a:defRPr sz="2400">
                          <a:solidFill>
                            <a:schemeClr val="bg1"/>
                          </a:solidFill>
                          <a:latin typeface="Arial Black" panose="020B0A04020102020204" pitchFamily="34" charset="0"/>
                        </a:defRPr>
                      </a:lvl7pPr>
                      <a:lvl8pPr fontAlgn="base">
                        <a:spcBef>
                          <a:spcPct val="20000"/>
                        </a:spcBef>
                        <a:spcAft>
                          <a:spcPct val="0"/>
                        </a:spcAft>
                        <a:defRPr sz="2400">
                          <a:solidFill>
                            <a:schemeClr val="bg1"/>
                          </a:solidFill>
                          <a:latin typeface="Arial Black" panose="020B0A04020102020204" pitchFamily="34" charset="0"/>
                        </a:defRPr>
                      </a:lvl8pPr>
                      <a:lvl9pPr fontAlgn="base">
                        <a:spcBef>
                          <a:spcPct val="20000"/>
                        </a:spcBef>
                        <a:spcAft>
                          <a:spcPct val="0"/>
                        </a:spcAft>
                        <a:defRPr sz="2400">
                          <a:solidFill>
                            <a:schemeClr val="bg1"/>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smtClean="0">
                          <a:ln>
                            <a:noFill/>
                          </a:ln>
                          <a:solidFill>
                            <a:schemeClr val="tx1"/>
                          </a:solidFill>
                          <a:effectLst/>
                          <a:latin typeface="Courier New" panose="02070309020205020404" pitchFamily="49"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bg1"/>
                          </a:solidFill>
                          <a:latin typeface="Arial Black" panose="020B0A04020102020204" pitchFamily="34" charset="0"/>
                        </a:defRPr>
                      </a:lvl1pPr>
                      <a:lvl2pPr algn="l">
                        <a:spcBef>
                          <a:spcPct val="20000"/>
                        </a:spcBef>
                        <a:defRPr sz="2400">
                          <a:solidFill>
                            <a:schemeClr val="bg1"/>
                          </a:solidFill>
                          <a:latin typeface="Arial Black" panose="020B0A04020102020204" pitchFamily="34" charset="0"/>
                        </a:defRPr>
                      </a:lvl2pPr>
                      <a:lvl3pPr algn="l">
                        <a:spcBef>
                          <a:spcPct val="20000"/>
                        </a:spcBef>
                        <a:defRPr sz="2400">
                          <a:solidFill>
                            <a:schemeClr val="bg1"/>
                          </a:solidFill>
                          <a:latin typeface="Arial Black" panose="020B0A04020102020204" pitchFamily="34" charset="0"/>
                        </a:defRPr>
                      </a:lvl3pPr>
                      <a:lvl4pPr algn="l">
                        <a:spcBef>
                          <a:spcPct val="20000"/>
                        </a:spcBef>
                        <a:defRPr sz="2400">
                          <a:solidFill>
                            <a:schemeClr val="bg1"/>
                          </a:solidFill>
                          <a:latin typeface="Arial Black" panose="020B0A04020102020204" pitchFamily="34" charset="0"/>
                        </a:defRPr>
                      </a:lvl4pPr>
                      <a:lvl5pPr algn="l">
                        <a:spcBef>
                          <a:spcPct val="20000"/>
                        </a:spcBef>
                        <a:defRPr sz="2400">
                          <a:solidFill>
                            <a:schemeClr val="bg1"/>
                          </a:solidFill>
                          <a:latin typeface="Arial Black" panose="020B0A04020102020204" pitchFamily="34" charset="0"/>
                        </a:defRPr>
                      </a:lvl5pPr>
                      <a:lvl6pPr fontAlgn="base">
                        <a:spcBef>
                          <a:spcPct val="20000"/>
                        </a:spcBef>
                        <a:spcAft>
                          <a:spcPct val="0"/>
                        </a:spcAft>
                        <a:defRPr sz="2400">
                          <a:solidFill>
                            <a:schemeClr val="bg1"/>
                          </a:solidFill>
                          <a:latin typeface="Arial Black" panose="020B0A04020102020204" pitchFamily="34" charset="0"/>
                        </a:defRPr>
                      </a:lvl6pPr>
                      <a:lvl7pPr fontAlgn="base">
                        <a:spcBef>
                          <a:spcPct val="20000"/>
                        </a:spcBef>
                        <a:spcAft>
                          <a:spcPct val="0"/>
                        </a:spcAft>
                        <a:defRPr sz="2400">
                          <a:solidFill>
                            <a:schemeClr val="bg1"/>
                          </a:solidFill>
                          <a:latin typeface="Arial Black" panose="020B0A04020102020204" pitchFamily="34" charset="0"/>
                        </a:defRPr>
                      </a:lvl7pPr>
                      <a:lvl8pPr fontAlgn="base">
                        <a:spcBef>
                          <a:spcPct val="20000"/>
                        </a:spcBef>
                        <a:spcAft>
                          <a:spcPct val="0"/>
                        </a:spcAft>
                        <a:defRPr sz="2400">
                          <a:solidFill>
                            <a:schemeClr val="bg1"/>
                          </a:solidFill>
                          <a:latin typeface="Arial Black" panose="020B0A04020102020204" pitchFamily="34" charset="0"/>
                        </a:defRPr>
                      </a:lvl8pPr>
                      <a:lvl9pPr fontAlgn="base">
                        <a:spcBef>
                          <a:spcPct val="20000"/>
                        </a:spcBef>
                        <a:spcAft>
                          <a:spcPct val="0"/>
                        </a:spcAft>
                        <a:defRPr sz="2400">
                          <a:solidFill>
                            <a:schemeClr val="bg1"/>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Black" panose="020B0A04020102020204" pitchFamily="34" charset="0"/>
                        </a:rPr>
                        <a:t>Associate a class with a structure.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08125">
                <a:tc>
                  <a:txBody>
                    <a:bodyPr/>
                    <a:lstStyle>
                      <a:lvl1pPr algn="l">
                        <a:spcBef>
                          <a:spcPct val="20000"/>
                        </a:spcBef>
                        <a:defRPr sz="2800">
                          <a:solidFill>
                            <a:schemeClr val="bg1"/>
                          </a:solidFill>
                          <a:latin typeface="Arial Black" panose="020B0A04020102020204" pitchFamily="34" charset="0"/>
                        </a:defRPr>
                      </a:lvl1pPr>
                      <a:lvl2pPr algn="l">
                        <a:spcBef>
                          <a:spcPct val="20000"/>
                        </a:spcBef>
                        <a:defRPr sz="2400">
                          <a:solidFill>
                            <a:schemeClr val="bg1"/>
                          </a:solidFill>
                          <a:latin typeface="Arial Black" panose="020B0A04020102020204" pitchFamily="34" charset="0"/>
                        </a:defRPr>
                      </a:lvl2pPr>
                      <a:lvl3pPr algn="l">
                        <a:spcBef>
                          <a:spcPct val="20000"/>
                        </a:spcBef>
                        <a:defRPr sz="2400">
                          <a:solidFill>
                            <a:schemeClr val="bg1"/>
                          </a:solidFill>
                          <a:latin typeface="Arial Black" panose="020B0A04020102020204" pitchFamily="34" charset="0"/>
                        </a:defRPr>
                      </a:lvl3pPr>
                      <a:lvl4pPr algn="l">
                        <a:spcBef>
                          <a:spcPct val="20000"/>
                        </a:spcBef>
                        <a:defRPr sz="2400">
                          <a:solidFill>
                            <a:schemeClr val="bg1"/>
                          </a:solidFill>
                          <a:latin typeface="Arial Black" panose="020B0A04020102020204" pitchFamily="34" charset="0"/>
                        </a:defRPr>
                      </a:lvl4pPr>
                      <a:lvl5pPr algn="l">
                        <a:spcBef>
                          <a:spcPct val="20000"/>
                        </a:spcBef>
                        <a:defRPr sz="2400">
                          <a:solidFill>
                            <a:schemeClr val="bg1"/>
                          </a:solidFill>
                          <a:latin typeface="Arial Black" panose="020B0A04020102020204" pitchFamily="34" charset="0"/>
                        </a:defRPr>
                      </a:lvl5pPr>
                      <a:lvl6pPr fontAlgn="base">
                        <a:spcBef>
                          <a:spcPct val="20000"/>
                        </a:spcBef>
                        <a:spcAft>
                          <a:spcPct val="0"/>
                        </a:spcAft>
                        <a:defRPr sz="2400">
                          <a:solidFill>
                            <a:schemeClr val="bg1"/>
                          </a:solidFill>
                          <a:latin typeface="Arial Black" panose="020B0A04020102020204" pitchFamily="34" charset="0"/>
                        </a:defRPr>
                      </a:lvl6pPr>
                      <a:lvl7pPr fontAlgn="base">
                        <a:spcBef>
                          <a:spcPct val="20000"/>
                        </a:spcBef>
                        <a:spcAft>
                          <a:spcPct val="0"/>
                        </a:spcAft>
                        <a:defRPr sz="2400">
                          <a:solidFill>
                            <a:schemeClr val="bg1"/>
                          </a:solidFill>
                          <a:latin typeface="Arial Black" panose="020B0A04020102020204" pitchFamily="34" charset="0"/>
                        </a:defRPr>
                      </a:lvl7pPr>
                      <a:lvl8pPr fontAlgn="base">
                        <a:spcBef>
                          <a:spcPct val="20000"/>
                        </a:spcBef>
                        <a:spcAft>
                          <a:spcPct val="0"/>
                        </a:spcAft>
                        <a:defRPr sz="2400">
                          <a:solidFill>
                            <a:schemeClr val="bg1"/>
                          </a:solidFill>
                          <a:latin typeface="Arial Black" panose="020B0A04020102020204" pitchFamily="34" charset="0"/>
                        </a:defRPr>
                      </a:lvl8pPr>
                      <a:lvl9pPr fontAlgn="base">
                        <a:spcBef>
                          <a:spcPct val="20000"/>
                        </a:spcBef>
                        <a:spcAft>
                          <a:spcPct val="0"/>
                        </a:spcAft>
                        <a:defRPr sz="2400">
                          <a:solidFill>
                            <a:schemeClr val="bg1"/>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smtClean="0">
                          <a:ln>
                            <a:noFill/>
                          </a:ln>
                          <a:solidFill>
                            <a:schemeClr val="tx1"/>
                          </a:solidFill>
                          <a:effectLst/>
                          <a:latin typeface="Courier New" panose="02070309020205020404" pitchFamily="49" charset="0"/>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bg1"/>
                          </a:solidFill>
                          <a:latin typeface="Arial Black" panose="020B0A04020102020204" pitchFamily="34" charset="0"/>
                        </a:defRPr>
                      </a:lvl1pPr>
                      <a:lvl2pPr algn="l">
                        <a:spcBef>
                          <a:spcPct val="20000"/>
                        </a:spcBef>
                        <a:defRPr sz="2400">
                          <a:solidFill>
                            <a:schemeClr val="bg1"/>
                          </a:solidFill>
                          <a:latin typeface="Arial Black" panose="020B0A04020102020204" pitchFamily="34" charset="0"/>
                        </a:defRPr>
                      </a:lvl2pPr>
                      <a:lvl3pPr algn="l">
                        <a:spcBef>
                          <a:spcPct val="20000"/>
                        </a:spcBef>
                        <a:defRPr sz="2400">
                          <a:solidFill>
                            <a:schemeClr val="bg1"/>
                          </a:solidFill>
                          <a:latin typeface="Arial Black" panose="020B0A04020102020204" pitchFamily="34" charset="0"/>
                        </a:defRPr>
                      </a:lvl3pPr>
                      <a:lvl4pPr algn="l">
                        <a:spcBef>
                          <a:spcPct val="20000"/>
                        </a:spcBef>
                        <a:defRPr sz="2400">
                          <a:solidFill>
                            <a:schemeClr val="bg1"/>
                          </a:solidFill>
                          <a:latin typeface="Arial Black" panose="020B0A04020102020204" pitchFamily="34" charset="0"/>
                        </a:defRPr>
                      </a:lvl4pPr>
                      <a:lvl5pPr algn="l">
                        <a:spcBef>
                          <a:spcPct val="20000"/>
                        </a:spcBef>
                        <a:defRPr sz="2400">
                          <a:solidFill>
                            <a:schemeClr val="bg1"/>
                          </a:solidFill>
                          <a:latin typeface="Arial Black" panose="020B0A04020102020204" pitchFamily="34" charset="0"/>
                        </a:defRPr>
                      </a:lvl5pPr>
                      <a:lvl6pPr fontAlgn="base">
                        <a:spcBef>
                          <a:spcPct val="20000"/>
                        </a:spcBef>
                        <a:spcAft>
                          <a:spcPct val="0"/>
                        </a:spcAft>
                        <a:defRPr sz="2400">
                          <a:solidFill>
                            <a:schemeClr val="bg1"/>
                          </a:solidFill>
                          <a:latin typeface="Arial Black" panose="020B0A04020102020204" pitchFamily="34" charset="0"/>
                        </a:defRPr>
                      </a:lvl6pPr>
                      <a:lvl7pPr fontAlgn="base">
                        <a:spcBef>
                          <a:spcPct val="20000"/>
                        </a:spcBef>
                        <a:spcAft>
                          <a:spcPct val="0"/>
                        </a:spcAft>
                        <a:defRPr sz="2400">
                          <a:solidFill>
                            <a:schemeClr val="bg1"/>
                          </a:solidFill>
                          <a:latin typeface="Arial Black" panose="020B0A04020102020204" pitchFamily="34" charset="0"/>
                        </a:defRPr>
                      </a:lvl7pPr>
                      <a:lvl8pPr fontAlgn="base">
                        <a:spcBef>
                          <a:spcPct val="20000"/>
                        </a:spcBef>
                        <a:spcAft>
                          <a:spcPct val="0"/>
                        </a:spcAft>
                        <a:defRPr sz="2400">
                          <a:solidFill>
                            <a:schemeClr val="bg1"/>
                          </a:solidFill>
                          <a:latin typeface="Arial Black" panose="020B0A04020102020204" pitchFamily="34" charset="0"/>
                        </a:defRPr>
                      </a:lvl8pPr>
                      <a:lvl9pPr fontAlgn="base">
                        <a:spcBef>
                          <a:spcPct val="20000"/>
                        </a:spcBef>
                        <a:spcAft>
                          <a:spcPct val="0"/>
                        </a:spcAft>
                        <a:defRPr sz="2400">
                          <a:solidFill>
                            <a:schemeClr val="bg1"/>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Black" panose="020B0A04020102020204" pitchFamily="34" charset="0"/>
                        </a:rPr>
                        <a:t>Associate a special type, such as Date, with a structure.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334477223"/>
      </p:ext>
    </p:extLst>
  </p:cSld>
  <p:clrMapOvr>
    <a:masterClrMapping/>
  </p:clrMapOvr>
  <p:transition>
    <p:wipe dir="d"/>
  </p:transition>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r>
              <a:rPr lang="en-US" altLang="en-US"/>
              <a:t>Browser Innovation</a:t>
            </a:r>
          </a:p>
        </p:txBody>
      </p:sp>
      <p:sp>
        <p:nvSpPr>
          <p:cNvPr id="335875" name="Rectangle 3"/>
          <p:cNvSpPr>
            <a:spLocks noGrp="1" noChangeArrowheads="1"/>
          </p:cNvSpPr>
          <p:nvPr>
            <p:ph type="body" idx="1"/>
          </p:nvPr>
        </p:nvSpPr>
        <p:spPr/>
        <p:txBody>
          <a:bodyPr/>
          <a:lstStyle/>
          <a:p>
            <a:pPr>
              <a:lnSpc>
                <a:spcPct val="90000"/>
              </a:lnSpc>
            </a:pPr>
            <a:r>
              <a:rPr lang="en-US" altLang="en-US"/>
              <a:t>During the Browser War, innovation was driven by the browser makers.</a:t>
            </a:r>
          </a:p>
          <a:p>
            <a:pPr>
              <a:lnSpc>
                <a:spcPct val="90000"/>
              </a:lnSpc>
            </a:pPr>
            <a:endParaRPr lang="en-US" altLang="en-US"/>
          </a:p>
          <a:p>
            <a:pPr>
              <a:lnSpc>
                <a:spcPct val="90000"/>
              </a:lnSpc>
            </a:pPr>
            <a:r>
              <a:rPr lang="en-US" altLang="en-US"/>
              <a:t>In the Ajax Age, innovation is being driven by application developers.</a:t>
            </a:r>
          </a:p>
          <a:p>
            <a:pPr>
              <a:lnSpc>
                <a:spcPct val="90000"/>
              </a:lnSpc>
            </a:pPr>
            <a:endParaRPr lang="en-US" altLang="en-US"/>
          </a:p>
          <a:p>
            <a:pPr>
              <a:lnSpc>
                <a:spcPct val="90000"/>
              </a:lnSpc>
            </a:pPr>
            <a:r>
              <a:rPr lang="en-US" altLang="en-US"/>
              <a:t>The browser makers are falling behind.</a:t>
            </a:r>
          </a:p>
        </p:txBody>
      </p:sp>
    </p:spTree>
    <p:extLst>
      <p:ext uri="{BB962C8B-B14F-4D97-AF65-F5344CB8AC3E}">
        <p14:creationId xmlns:p14="http://schemas.microsoft.com/office/powerpoint/2010/main" val="177562749"/>
      </p:ext>
    </p:extLst>
  </p:cSld>
  <p:clrMapOvr>
    <a:masterClrMapping/>
  </p:clrMapOvr>
  <p:transition>
    <p:wipe dir="d"/>
  </p:transition>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altLang="en-US" sz="4000"/>
              <a:t>The Mashup Security Problem</a:t>
            </a:r>
          </a:p>
        </p:txBody>
      </p:sp>
      <p:sp>
        <p:nvSpPr>
          <p:cNvPr id="327683" name="Rectangle 3"/>
          <p:cNvSpPr>
            <a:spLocks noGrp="1" noChangeArrowheads="1"/>
          </p:cNvSpPr>
          <p:nvPr>
            <p:ph type="body" idx="1"/>
          </p:nvPr>
        </p:nvSpPr>
        <p:spPr/>
        <p:txBody>
          <a:bodyPr/>
          <a:lstStyle/>
          <a:p>
            <a:pPr>
              <a:spcAft>
                <a:spcPct val="20000"/>
              </a:spcAft>
            </a:pPr>
            <a:r>
              <a:rPr lang="en-US" altLang="en-US"/>
              <a:t>Mashups are an interesting new way to build applications.</a:t>
            </a:r>
          </a:p>
          <a:p>
            <a:pPr>
              <a:spcAft>
                <a:spcPct val="20000"/>
              </a:spcAft>
            </a:pPr>
            <a:r>
              <a:rPr lang="en-US" altLang="en-US"/>
              <a:t>Mashups do not work when any of the modules or widgets contains information that is private or represents a connection which is private.</a:t>
            </a:r>
          </a:p>
        </p:txBody>
      </p:sp>
    </p:spTree>
    <p:extLst>
      <p:ext uri="{BB962C8B-B14F-4D97-AF65-F5344CB8AC3E}">
        <p14:creationId xmlns:p14="http://schemas.microsoft.com/office/powerpoint/2010/main" val="3258623856"/>
      </p:ext>
    </p:extLst>
  </p:cSld>
  <p:clrMapOvr>
    <a:masterClrMapping/>
  </p:clrMapOvr>
  <p:transition>
    <p:wipe dir="d"/>
  </p:transition>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ltLang="en-US" sz="4000"/>
              <a:t>The Mashup Security Problem</a:t>
            </a:r>
          </a:p>
        </p:txBody>
      </p:sp>
      <p:sp>
        <p:nvSpPr>
          <p:cNvPr id="330755" name="Rectangle 3"/>
          <p:cNvSpPr>
            <a:spLocks noGrp="1" noChangeArrowheads="1"/>
          </p:cNvSpPr>
          <p:nvPr>
            <p:ph type="body" idx="1"/>
          </p:nvPr>
        </p:nvSpPr>
        <p:spPr/>
        <p:txBody>
          <a:bodyPr/>
          <a:lstStyle/>
          <a:p>
            <a:pPr>
              <a:spcAft>
                <a:spcPct val="20000"/>
              </a:spcAft>
            </a:pPr>
            <a:r>
              <a:rPr lang="en-US" altLang="en-US"/>
              <a:t>JavaScript and the DOM provide completely inadequate levels of security.</a:t>
            </a:r>
          </a:p>
          <a:p>
            <a:pPr>
              <a:spcAft>
                <a:spcPct val="20000"/>
              </a:spcAft>
            </a:pPr>
            <a:r>
              <a:rPr lang="en-US" altLang="en-US"/>
              <a:t>Mashups require a security model that provides cooperation under mutual suspicion.</a:t>
            </a:r>
          </a:p>
        </p:txBody>
      </p:sp>
    </p:spTree>
    <p:extLst>
      <p:ext uri="{BB962C8B-B14F-4D97-AF65-F5344CB8AC3E}">
        <p14:creationId xmlns:p14="http://schemas.microsoft.com/office/powerpoint/2010/main" val="165272645"/>
      </p:ext>
    </p:extLst>
  </p:cSld>
  <p:clrMapOvr>
    <a:masterClrMapping/>
  </p:clrMapOvr>
  <p:transition>
    <p:wipe dir="d"/>
  </p:transition>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r>
              <a:rPr lang="en-US" altLang="en-US" sz="4000"/>
              <a:t>The Mashup Security Solution</a:t>
            </a:r>
          </a:p>
        </p:txBody>
      </p:sp>
      <p:sp>
        <p:nvSpPr>
          <p:cNvPr id="329731" name="Rectangle 3"/>
          <p:cNvSpPr>
            <a:spLocks noGrp="1" noChangeArrowheads="1"/>
          </p:cNvSpPr>
          <p:nvPr>
            <p:ph type="body" idx="1"/>
          </p:nvPr>
        </p:nvSpPr>
        <p:spPr/>
        <p:txBody>
          <a:bodyPr/>
          <a:lstStyle/>
          <a:p>
            <a:pPr>
              <a:buFontTx/>
              <a:buNone/>
            </a:pPr>
            <a:r>
              <a:rPr lang="en-US" altLang="en-US" sz="2800" b="1">
                <a:latin typeface="Courier New" panose="02070309020205020404" pitchFamily="49" charset="0"/>
              </a:rPr>
              <a:t>&lt;module id="NAME" href="URL" style="STYLE" /&gt;</a:t>
            </a:r>
          </a:p>
          <a:p>
            <a:endParaRPr lang="en-US" altLang="en-US" sz="2800"/>
          </a:p>
          <a:p>
            <a:r>
              <a:rPr lang="en-US" altLang="en-US" sz="2800"/>
              <a:t>A module is like a restricted iframe. The parent script is not allowed access to the module's window object. The module's script is not allowed access to the parent's window object.</a:t>
            </a:r>
          </a:p>
        </p:txBody>
      </p:sp>
    </p:spTree>
    <p:extLst>
      <p:ext uri="{BB962C8B-B14F-4D97-AF65-F5344CB8AC3E}">
        <p14:creationId xmlns:p14="http://schemas.microsoft.com/office/powerpoint/2010/main" val="1138518064"/>
      </p:ext>
    </p:extLst>
  </p:cSld>
  <p:clrMapOvr>
    <a:masterClrMapping/>
  </p:clrMapOvr>
  <p:transition>
    <p:wipe dir="d"/>
  </p:transition>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en-US" altLang="en-US" sz="4000"/>
              <a:t>The Mashup Security Solution</a:t>
            </a:r>
          </a:p>
        </p:txBody>
      </p:sp>
      <p:sp>
        <p:nvSpPr>
          <p:cNvPr id="331779" name="Rectangle 3"/>
          <p:cNvSpPr>
            <a:spLocks noGrp="1" noChangeArrowheads="1"/>
          </p:cNvSpPr>
          <p:nvPr>
            <p:ph type="body" idx="1"/>
          </p:nvPr>
        </p:nvSpPr>
        <p:spPr/>
        <p:txBody>
          <a:bodyPr/>
          <a:lstStyle/>
          <a:p>
            <a:pPr algn="ctr">
              <a:buFontTx/>
              <a:buNone/>
            </a:pPr>
            <a:r>
              <a:rPr lang="en-US" altLang="en-US" sz="2200" b="1">
                <a:latin typeface="Courier New" panose="02070309020205020404" pitchFamily="49" charset="0"/>
              </a:rPr>
              <a:t>&lt;module id="NAME" href="URL" style="STYLE" /&gt;</a:t>
            </a:r>
          </a:p>
          <a:p>
            <a:endParaRPr lang="en-US" altLang="en-US" sz="2200"/>
          </a:p>
          <a:p>
            <a:r>
              <a:rPr lang="en-US" altLang="en-US" sz="2800"/>
              <a:t>The module node presents a </a:t>
            </a:r>
            <a:r>
              <a:rPr lang="en-US" altLang="en-US" sz="2800" b="1">
                <a:latin typeface="Courier New" panose="02070309020205020404" pitchFamily="49" charset="0"/>
              </a:rPr>
              <a:t>send</a:t>
            </a:r>
            <a:r>
              <a:rPr lang="en-US" altLang="en-US" sz="2800"/>
              <a:t> method which allows for sending a JSON string to the module script.</a:t>
            </a:r>
          </a:p>
          <a:p>
            <a:endParaRPr lang="en-US" altLang="en-US" sz="2800"/>
          </a:p>
          <a:p>
            <a:r>
              <a:rPr lang="en-US" altLang="en-US" sz="2800"/>
              <a:t>The module node can accept a </a:t>
            </a:r>
            <a:r>
              <a:rPr lang="en-US" altLang="en-US" sz="2800" b="1">
                <a:latin typeface="Courier New" panose="02070309020205020404" pitchFamily="49" charset="0"/>
              </a:rPr>
              <a:t>receive</a:t>
            </a:r>
            <a:r>
              <a:rPr lang="en-US" altLang="en-US" sz="2800"/>
              <a:t> method which allows for receiving a JSON string from the module script.</a:t>
            </a:r>
          </a:p>
        </p:txBody>
      </p:sp>
    </p:spTree>
    <p:extLst>
      <p:ext uri="{BB962C8B-B14F-4D97-AF65-F5344CB8AC3E}">
        <p14:creationId xmlns:p14="http://schemas.microsoft.com/office/powerpoint/2010/main" val="292345670"/>
      </p:ext>
    </p:extLst>
  </p:cSld>
  <p:clrMapOvr>
    <a:masterClrMapping/>
  </p:clrMapOvr>
  <p:transition>
    <p:wipe dir="d"/>
  </p:transition>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r>
              <a:rPr lang="en-US" altLang="en-US" sz="4000"/>
              <a:t>The Mashup Security Solution</a:t>
            </a:r>
          </a:p>
        </p:txBody>
      </p:sp>
      <p:sp>
        <p:nvSpPr>
          <p:cNvPr id="332803" name="Rectangle 3"/>
          <p:cNvSpPr>
            <a:spLocks noGrp="1" noChangeArrowheads="1"/>
          </p:cNvSpPr>
          <p:nvPr>
            <p:ph type="body" idx="1"/>
          </p:nvPr>
        </p:nvSpPr>
        <p:spPr/>
        <p:txBody>
          <a:bodyPr/>
          <a:lstStyle/>
          <a:p>
            <a:pPr algn="ctr">
              <a:buFontTx/>
              <a:buNone/>
            </a:pPr>
            <a:r>
              <a:rPr lang="en-US" altLang="en-US" sz="2200" b="1">
                <a:latin typeface="Courier New" panose="02070309020205020404" pitchFamily="49" charset="0"/>
              </a:rPr>
              <a:t>&lt;module id="NAME" href="URL" style="STYLE" /&gt;</a:t>
            </a:r>
          </a:p>
          <a:p>
            <a:endParaRPr lang="en-US" altLang="en-US" sz="2200"/>
          </a:p>
          <a:p>
            <a:r>
              <a:rPr lang="en-US" altLang="en-US" sz="2800"/>
              <a:t>Inside the module, there is a global </a:t>
            </a:r>
            <a:r>
              <a:rPr lang="en-US" altLang="en-US" sz="2800" b="1">
                <a:latin typeface="Courier New" panose="02070309020205020404" pitchFamily="49" charset="0"/>
              </a:rPr>
              <a:t>send</a:t>
            </a:r>
            <a:r>
              <a:rPr lang="en-US" altLang="en-US" sz="2800"/>
              <a:t> function which allows for sending a JSON string to the outer document's script.</a:t>
            </a:r>
          </a:p>
          <a:p>
            <a:endParaRPr lang="en-US" altLang="en-US" sz="2800"/>
          </a:p>
          <a:p>
            <a:r>
              <a:rPr lang="en-US" altLang="en-US" sz="2800"/>
              <a:t>Inside the module, you can define a </a:t>
            </a:r>
            <a:r>
              <a:rPr lang="en-US" altLang="en-US" sz="2800" b="1">
                <a:latin typeface="Courier New" panose="02070309020205020404" pitchFamily="49" charset="0"/>
              </a:rPr>
              <a:t>receive</a:t>
            </a:r>
            <a:r>
              <a:rPr lang="en-US" altLang="en-US" sz="2800"/>
              <a:t> method which allows for receiving a JSON string from the outer document's script.</a:t>
            </a:r>
          </a:p>
        </p:txBody>
      </p:sp>
    </p:spTree>
    <p:extLst>
      <p:ext uri="{BB962C8B-B14F-4D97-AF65-F5344CB8AC3E}">
        <p14:creationId xmlns:p14="http://schemas.microsoft.com/office/powerpoint/2010/main" val="3519067128"/>
      </p:ext>
    </p:extLst>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Function Invocation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baseline="0" noProof="0" dirty="0" smtClean="0">
                <a:ln>
                  <a:noFill/>
                </a:ln>
                <a:solidFill>
                  <a:srgbClr val="C00000"/>
                </a:solidFill>
                <a:effectLst/>
                <a:uLnTx/>
                <a:uFillTx/>
                <a:latin typeface="+mn-lt"/>
                <a:ea typeface="+mn-ea"/>
                <a:cs typeface="+mn-cs"/>
              </a:rPr>
              <a:t>Function invocation</a:t>
            </a:r>
            <a:r>
              <a:rPr kumimoji="0" lang="en-US" sz="2400" b="0" i="0" u="none" strike="noStrike" kern="0" cap="none" spc="0" normalizeH="0" noProof="0" dirty="0" smtClean="0">
                <a:ln>
                  <a:noFill/>
                </a:ln>
                <a:solidFill>
                  <a:srgbClr val="C00000"/>
                </a:solidFill>
                <a:effectLst/>
                <a:uLnTx/>
                <a:uFillTx/>
                <a:latin typeface="+mn-lt"/>
                <a:ea typeface="+mn-ea"/>
                <a:cs typeface="+mn-cs"/>
              </a:rPr>
              <a:t> pattern</a:t>
            </a:r>
          </a:p>
          <a:p>
            <a:pPr marL="800100" lvl="1" indent="-342900" algn="just">
              <a:lnSpc>
                <a:spcPct val="90000"/>
              </a:lnSpc>
              <a:spcBef>
                <a:spcPct val="20000"/>
              </a:spcBef>
              <a:buClr>
                <a:schemeClr val="accent2"/>
              </a:buClr>
              <a:buFont typeface="Wingdings" pitchFamily="2" charset="2"/>
              <a:buChar char="§"/>
            </a:pPr>
            <a:r>
              <a:rPr lang="en-US" sz="2400" kern="0" noProof="0" dirty="0" smtClean="0">
                <a:latin typeface="+mn-lt"/>
                <a:cs typeface="+mn-cs"/>
              </a:rPr>
              <a:t>When a function is not the property of an object, then it is  invoked as a function</a:t>
            </a:r>
          </a:p>
          <a:p>
            <a:pPr marL="800100" lvl="1"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dirty="0" smtClean="0">
              <a:ln>
                <a:noFill/>
              </a:ln>
              <a:solidFill>
                <a:schemeClr val="tx1"/>
              </a:solidFill>
              <a:effectLst/>
              <a:uLnTx/>
              <a:uFillTx/>
              <a:latin typeface="+mn-lt"/>
              <a:ea typeface="+mn-ea"/>
              <a:cs typeface="+mn-cs"/>
            </a:endParaRPr>
          </a:p>
          <a:p>
            <a:pPr marL="800100" lvl="1" indent="-342900" algn="just">
              <a:lnSpc>
                <a:spcPct val="90000"/>
              </a:lnSpc>
              <a:spcBef>
                <a:spcPct val="20000"/>
              </a:spcBef>
              <a:buClr>
                <a:schemeClr val="accent2"/>
              </a:buClr>
            </a:pPr>
            <a:r>
              <a:rPr lang="en-US" sz="2400" kern="0" dirty="0" smtClean="0">
                <a:latin typeface="+mn-lt"/>
                <a:cs typeface="+mn-cs"/>
              </a:rPr>
              <a:t>	</a:t>
            </a:r>
            <a:r>
              <a:rPr lang="en-US" sz="2400" kern="0" dirty="0" err="1" smtClean="0">
                <a:latin typeface="+mn-lt"/>
                <a:cs typeface="+mn-cs"/>
              </a:rPr>
              <a:t>var</a:t>
            </a:r>
            <a:r>
              <a:rPr lang="en-US" sz="2400" kern="0" dirty="0" smtClean="0">
                <a:latin typeface="+mn-lt"/>
                <a:cs typeface="+mn-cs"/>
              </a:rPr>
              <a:t> sum = add(3,4);</a:t>
            </a:r>
          </a:p>
          <a:p>
            <a:pPr marL="800100" lvl="1" indent="-342900" algn="just">
              <a:lnSpc>
                <a:spcPct val="90000"/>
              </a:lnSpc>
              <a:spcBef>
                <a:spcPct val="20000"/>
              </a:spcBef>
              <a:buClr>
                <a:schemeClr val="accent2"/>
              </a:buCl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When a function is invoked with this pattern, </a:t>
            </a:r>
            <a:r>
              <a:rPr lang="en-US" sz="2400" i="1" kern="0" dirty="0" smtClean="0">
                <a:latin typeface="+mn-lt"/>
                <a:cs typeface="+mn-cs"/>
              </a:rPr>
              <a:t>‘this’</a:t>
            </a:r>
            <a:r>
              <a:rPr lang="en-US" sz="2400" kern="0" dirty="0" smtClean="0">
                <a:latin typeface="+mn-lt"/>
                <a:cs typeface="+mn-cs"/>
              </a:rPr>
              <a:t> is bound to the global object</a:t>
            </a: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baseline="0" noProof="0" dirty="0" smtClean="0">
                <a:ln>
                  <a:noFill/>
                </a:ln>
                <a:solidFill>
                  <a:schemeClr val="tx1"/>
                </a:solidFill>
                <a:effectLst/>
                <a:uLnTx/>
                <a:uFillTx/>
                <a:latin typeface="+mn-lt"/>
                <a:ea typeface="+mn-ea"/>
                <a:cs typeface="+mn-cs"/>
              </a:rPr>
              <a:t>Disadvantage</a:t>
            </a:r>
            <a:r>
              <a:rPr kumimoji="0" lang="en-US" sz="2400" b="0" i="0" u="none" strike="noStrike" kern="0" cap="none" spc="0" normalizeH="0" noProof="0" dirty="0" smtClean="0">
                <a:ln>
                  <a:noFill/>
                </a:ln>
                <a:solidFill>
                  <a:schemeClr val="tx1"/>
                </a:solidFill>
                <a:effectLst/>
                <a:uLnTx/>
                <a:uFillTx/>
                <a:latin typeface="+mn-lt"/>
                <a:ea typeface="+mn-ea"/>
                <a:cs typeface="+mn-cs"/>
              </a:rPr>
              <a:t> </a:t>
            </a:r>
            <a:r>
              <a:rPr lang="en-US" sz="2400" kern="0" dirty="0" smtClean="0">
                <a:latin typeface="+mn-lt"/>
                <a:cs typeface="+mn-cs"/>
              </a:rPr>
              <a:t>of it being bound to global object is, method cannot employ an inner function to help it do its work because the inner function does not share its access to the object</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en-US" altLang="en-US" sz="4000"/>
              <a:t>The Mashup Security Solution</a:t>
            </a:r>
          </a:p>
        </p:txBody>
      </p:sp>
      <p:sp>
        <p:nvSpPr>
          <p:cNvPr id="337923" name="Rectangle 3"/>
          <p:cNvSpPr>
            <a:spLocks noGrp="1" noChangeArrowheads="1"/>
          </p:cNvSpPr>
          <p:nvPr>
            <p:ph type="body" sz="half" idx="1"/>
          </p:nvPr>
        </p:nvSpPr>
        <p:spPr>
          <a:xfrm>
            <a:off x="457200" y="1600200"/>
            <a:ext cx="8147050" cy="5105400"/>
          </a:xfrm>
        </p:spPr>
        <p:txBody>
          <a:bodyPr/>
          <a:lstStyle/>
          <a:p>
            <a:pPr algn="ctr">
              <a:buFontTx/>
              <a:buNone/>
            </a:pPr>
            <a:r>
              <a:rPr lang="en-US" altLang="en-US" sz="2200" b="1">
                <a:latin typeface="Courier New" panose="02070309020205020404" pitchFamily="49" charset="0"/>
              </a:rPr>
              <a:t>&lt;module id="NAME" href="URL" style="STYLE" /&gt;</a:t>
            </a:r>
            <a:endParaRPr lang="en-US" altLang="en-US" sz="2200"/>
          </a:p>
        </p:txBody>
      </p:sp>
      <p:graphicFrame>
        <p:nvGraphicFramePr>
          <p:cNvPr id="337928" name="Object 8"/>
          <p:cNvGraphicFramePr>
            <a:graphicFrameLocks noGrp="1" noChangeAspect="1"/>
          </p:cNvGraphicFramePr>
          <p:nvPr>
            <p:ph sz="half" idx="2"/>
          </p:nvPr>
        </p:nvGraphicFramePr>
        <p:xfrm>
          <a:off x="438150" y="2890838"/>
          <a:ext cx="8258175" cy="3035300"/>
        </p:xfrm>
        <a:graphic>
          <a:graphicData uri="http://schemas.openxmlformats.org/presentationml/2006/ole">
            <mc:AlternateContent xmlns:mc="http://schemas.openxmlformats.org/markup-compatibility/2006">
              <mc:Choice xmlns:v="urn:schemas-microsoft-com:vml" Requires="v">
                <p:oleObj spid="_x0000_s6153" name="Visio" r:id="rId3" imgW="5737860" imgH="2108835" progId="Visio.Drawing.6">
                  <p:embed/>
                </p:oleObj>
              </mc:Choice>
              <mc:Fallback>
                <p:oleObj name="Visio" r:id="rId3" imgW="5737860" imgH="2108835"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 y="2890838"/>
                        <a:ext cx="8258175" cy="303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31268727"/>
      </p:ext>
    </p:extLst>
  </p:cSld>
  <p:clrMapOvr>
    <a:masterClrMapping/>
  </p:clrMapOvr>
  <p:transition>
    <p:wipe dir="r"/>
  </p:transition>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r>
              <a:rPr lang="en-US" altLang="en-US" sz="4000"/>
              <a:t>The Mashup Security Solution</a:t>
            </a:r>
          </a:p>
        </p:txBody>
      </p:sp>
      <p:sp>
        <p:nvSpPr>
          <p:cNvPr id="333827" name="Rectangle 3"/>
          <p:cNvSpPr>
            <a:spLocks noGrp="1" noChangeArrowheads="1"/>
          </p:cNvSpPr>
          <p:nvPr>
            <p:ph type="body" idx="1"/>
          </p:nvPr>
        </p:nvSpPr>
        <p:spPr/>
        <p:txBody>
          <a:bodyPr/>
          <a:lstStyle/>
          <a:p>
            <a:pPr algn="ctr">
              <a:buFontTx/>
              <a:buNone/>
            </a:pPr>
            <a:r>
              <a:rPr lang="en-US" altLang="en-US" sz="2200" b="1">
                <a:latin typeface="Courier New" panose="02070309020205020404" pitchFamily="49" charset="0"/>
              </a:rPr>
              <a:t>&lt;module id="NAME" href="URL" style="STYLE" /&gt;</a:t>
            </a:r>
          </a:p>
          <a:p>
            <a:endParaRPr lang="en-US" altLang="en-US"/>
          </a:p>
          <a:p>
            <a:r>
              <a:rPr lang="en-US" altLang="en-US"/>
              <a:t>Communiciation is permitted only through cooperating </a:t>
            </a:r>
            <a:r>
              <a:rPr lang="en-US" altLang="en-US" b="1">
                <a:latin typeface="Courier New" panose="02070309020205020404" pitchFamily="49" charset="0"/>
              </a:rPr>
              <a:t>send</a:t>
            </a:r>
            <a:r>
              <a:rPr lang="en-US" altLang="en-US"/>
              <a:t> and </a:t>
            </a:r>
            <a:r>
              <a:rPr lang="en-US" altLang="en-US" b="1">
                <a:latin typeface="Courier New" panose="02070309020205020404" pitchFamily="49" charset="0"/>
              </a:rPr>
              <a:t>receive</a:t>
            </a:r>
            <a:r>
              <a:rPr lang="en-US" altLang="en-US"/>
              <a:t> functions.</a:t>
            </a:r>
          </a:p>
          <a:p>
            <a:r>
              <a:rPr lang="en-US" altLang="en-US"/>
              <a:t>The module is exempt from the Same Origin Policy.</a:t>
            </a:r>
          </a:p>
        </p:txBody>
      </p:sp>
    </p:spTree>
    <p:extLst>
      <p:ext uri="{BB962C8B-B14F-4D97-AF65-F5344CB8AC3E}">
        <p14:creationId xmlns:p14="http://schemas.microsoft.com/office/powerpoint/2010/main" val="3142795505"/>
      </p:ext>
    </p:extLst>
  </p:cSld>
  <p:clrMapOvr>
    <a:masterClrMapping/>
  </p:clrMapOvr>
  <p:transition>
    <p:wipe dir="d"/>
  </p:transition>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r>
              <a:rPr lang="en-US" altLang="en-US" sz="4000"/>
              <a:t>The Mashup Security Solution</a:t>
            </a:r>
          </a:p>
        </p:txBody>
      </p:sp>
      <p:sp>
        <p:nvSpPr>
          <p:cNvPr id="334851" name="Rectangle 3"/>
          <p:cNvSpPr>
            <a:spLocks noGrp="1" noChangeArrowheads="1"/>
          </p:cNvSpPr>
          <p:nvPr>
            <p:ph type="body" idx="1"/>
          </p:nvPr>
        </p:nvSpPr>
        <p:spPr/>
        <p:txBody>
          <a:bodyPr/>
          <a:lstStyle/>
          <a:p>
            <a:pPr algn="ctr">
              <a:buFontTx/>
              <a:buNone/>
            </a:pPr>
            <a:r>
              <a:rPr lang="en-US" altLang="en-US" sz="2200" b="1">
                <a:latin typeface="Courier New" panose="02070309020205020404" pitchFamily="49" charset="0"/>
              </a:rPr>
              <a:t>&lt;module id="NAME" href="URL" style="STYLE" /&gt;</a:t>
            </a:r>
          </a:p>
          <a:p>
            <a:endParaRPr lang="en-US" altLang="en-US" sz="2200"/>
          </a:p>
          <a:p>
            <a:r>
              <a:rPr lang="en-US" altLang="en-US"/>
              <a:t>Ask your favorite browser maker for the </a:t>
            </a:r>
            <a:r>
              <a:rPr lang="en-US" altLang="en-US" b="1">
                <a:latin typeface="Courier New" panose="02070309020205020404" pitchFamily="49" charset="0"/>
              </a:rPr>
              <a:t>&lt;module&gt;</a:t>
            </a:r>
            <a:r>
              <a:rPr lang="en-US" altLang="en-US"/>
              <a:t> tag.</a:t>
            </a:r>
          </a:p>
        </p:txBody>
      </p:sp>
    </p:spTree>
    <p:extLst>
      <p:ext uri="{BB962C8B-B14F-4D97-AF65-F5344CB8AC3E}">
        <p14:creationId xmlns:p14="http://schemas.microsoft.com/office/powerpoint/2010/main" val="2334055518"/>
      </p:ext>
    </p:extLst>
  </p:cSld>
  <p:clrMapOvr>
    <a:masterClrMapping/>
  </p:clrMapOvr>
  <p:transition>
    <p:wipe dir="d"/>
  </p:transition>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300" name="Rectangle 4"/>
          <p:cNvSpPr>
            <a:spLocks noGrp="1" noChangeArrowheads="1"/>
          </p:cNvSpPr>
          <p:nvPr>
            <p:ph type="ctrTitle"/>
          </p:nvPr>
        </p:nvSpPr>
        <p:spPr>
          <a:xfrm>
            <a:off x="685800" y="2130425"/>
            <a:ext cx="7772400" cy="1470025"/>
          </a:xfrm>
        </p:spPr>
        <p:txBody>
          <a:bodyPr anchor="ctr"/>
          <a:lstStyle/>
          <a:p>
            <a:r>
              <a:rPr lang="en-US" altLang="en-US" sz="4400"/>
              <a:t>www.JSON.org</a:t>
            </a:r>
          </a:p>
        </p:txBody>
      </p:sp>
      <p:pic>
        <p:nvPicPr>
          <p:cNvPr id="311302" name="Picture 6" descr="json160"/>
          <p:cNvPicPr>
            <a:picLocks noGrp="1" noChangeAspect="1" noChangeArrowheads="1"/>
          </p:cNvPicPr>
          <p:nvPr>
            <p:ph type="subTitle" idx="1"/>
          </p:nvPr>
        </p:nvPicPr>
        <p:blipFill>
          <a:blip r:embed="rId2">
            <a:extLst>
              <a:ext uri="{28A0092B-C50C-407E-A947-70E740481C1C}">
                <a14:useLocalDpi xmlns:a14="http://schemas.microsoft.com/office/drawing/2010/main" val="0"/>
              </a:ext>
            </a:extLst>
          </a:blip>
          <a:srcRect/>
          <a:stretch>
            <a:fillRect/>
          </a:stretch>
        </p:blipFill>
        <p:spPr>
          <a:xfrm>
            <a:off x="3695700" y="3886200"/>
            <a:ext cx="1752600" cy="1752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72602130"/>
      </p:ext>
    </p:extLst>
  </p:cSld>
  <p:clrMapOvr>
    <a:masterClrMapping/>
  </p:clrMapOvr>
  <p:transition>
    <p:wipe dir="d"/>
  </p:transition>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209800"/>
            <a:ext cx="7772400" cy="1362075"/>
          </a:xfrm>
        </p:spPr>
        <p:txBody>
          <a:bodyPr>
            <a:normAutofit fontScale="90000"/>
          </a:bodyPr>
          <a:lstStyle/>
          <a:p>
            <a:pPr algn="ctr"/>
            <a:r>
              <a:rPr lang="en-US" dirty="0"/>
              <a:t>Introduction to </a:t>
            </a:r>
            <a:r>
              <a:rPr lang="en-US" dirty="0" err="1"/>
              <a:t>Jquery</a:t>
            </a:r>
            <a:r>
              <a:rPr lang="en-US" dirty="0"/>
              <a:t> &amp; Syntax</a:t>
            </a:r>
            <a:br>
              <a:rPr lang="en-US" dirty="0"/>
            </a:br>
            <a:endParaRPr lang="en-IN" dirty="0"/>
          </a:p>
        </p:txBody>
      </p:sp>
    </p:spTree>
    <p:extLst>
      <p:ext uri="{BB962C8B-B14F-4D97-AF65-F5344CB8AC3E}">
        <p14:creationId xmlns:p14="http://schemas.microsoft.com/office/powerpoint/2010/main" val="200754386"/>
      </p:ext>
    </p:extLst>
  </p:cSld>
  <p:clrMapOvr>
    <a:masterClrMapping/>
  </p:clrMapOvr>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marL="457200" lvl="1" indent="0">
              <a:buNone/>
            </a:pPr>
            <a:r>
              <a:rPr lang="en-US" sz="2000" dirty="0" smtClean="0"/>
              <a:t>At the end of this module you will understand</a:t>
            </a:r>
          </a:p>
          <a:p>
            <a:pPr marL="457200" lvl="1" indent="0">
              <a:buNone/>
            </a:pPr>
            <a:endParaRPr lang="en-US" sz="2000" dirty="0" smtClean="0"/>
          </a:p>
          <a:p>
            <a:pPr lvl="1">
              <a:buFont typeface="Arial" pitchFamily="34" charset="0"/>
              <a:buChar char="•"/>
            </a:pPr>
            <a:r>
              <a:rPr lang="en-US" sz="2000" dirty="0" smtClean="0"/>
              <a:t>What </a:t>
            </a:r>
            <a:r>
              <a:rPr lang="en-US" sz="2000" dirty="0"/>
              <a:t>is </a:t>
            </a:r>
            <a:r>
              <a:rPr lang="en-US" sz="2000" dirty="0" err="1"/>
              <a:t>jQuery</a:t>
            </a:r>
            <a:r>
              <a:rPr lang="en-US" sz="2000" dirty="0"/>
              <a:t>?</a:t>
            </a:r>
          </a:p>
          <a:p>
            <a:pPr lvl="1">
              <a:buFont typeface="Arial" pitchFamily="34" charset="0"/>
              <a:buChar char="•"/>
            </a:pPr>
            <a:r>
              <a:rPr lang="en-US" sz="2000" dirty="0" err="1"/>
              <a:t>jQuery</a:t>
            </a:r>
            <a:r>
              <a:rPr lang="en-US" sz="2000" dirty="0"/>
              <a:t> Features</a:t>
            </a:r>
          </a:p>
          <a:p>
            <a:pPr lvl="1">
              <a:buFont typeface="Arial" pitchFamily="34" charset="0"/>
              <a:buChar char="•"/>
            </a:pPr>
            <a:r>
              <a:rPr lang="en-US" sz="2000" dirty="0"/>
              <a:t>How </a:t>
            </a:r>
            <a:r>
              <a:rPr lang="en-US" sz="2000" dirty="0" err="1"/>
              <a:t>jQuery</a:t>
            </a:r>
            <a:r>
              <a:rPr lang="en-US" sz="2000" dirty="0"/>
              <a:t> Works</a:t>
            </a:r>
          </a:p>
          <a:p>
            <a:pPr lvl="1">
              <a:buFont typeface="Arial" pitchFamily="34" charset="0"/>
              <a:buChar char="•"/>
            </a:pPr>
            <a:r>
              <a:rPr lang="en-US" sz="2000" dirty="0"/>
              <a:t>Downloading </a:t>
            </a:r>
            <a:r>
              <a:rPr lang="en-US" sz="2000" dirty="0" err="1"/>
              <a:t>jQuery</a:t>
            </a:r>
            <a:r>
              <a:rPr lang="en-US" sz="2000" dirty="0"/>
              <a:t> Library</a:t>
            </a:r>
          </a:p>
          <a:p>
            <a:pPr lvl="1">
              <a:buFont typeface="Arial" pitchFamily="34" charset="0"/>
              <a:buChar char="•"/>
            </a:pPr>
            <a:r>
              <a:rPr lang="en-US" sz="2000" dirty="0"/>
              <a:t>Using </a:t>
            </a:r>
            <a:r>
              <a:rPr lang="en-US" sz="2000" dirty="0" err="1"/>
              <a:t>jQuery</a:t>
            </a:r>
            <a:r>
              <a:rPr lang="en-US" sz="2000" dirty="0"/>
              <a:t> Library</a:t>
            </a:r>
          </a:p>
          <a:p>
            <a:pPr lvl="1">
              <a:buFont typeface="Arial" pitchFamily="34" charset="0"/>
              <a:buChar char="•"/>
            </a:pPr>
            <a:r>
              <a:rPr lang="en-US" sz="2000" dirty="0"/>
              <a:t>Basic </a:t>
            </a:r>
            <a:r>
              <a:rPr lang="en-US" sz="2000" dirty="0" err="1"/>
              <a:t>jQuery</a:t>
            </a:r>
            <a:r>
              <a:rPr lang="en-US" sz="2000" dirty="0"/>
              <a:t> Example</a:t>
            </a:r>
          </a:p>
          <a:p>
            <a:endParaRPr lang="en-US" dirty="0"/>
          </a:p>
        </p:txBody>
      </p:sp>
    </p:spTree>
    <p:extLst>
      <p:ext uri="{BB962C8B-B14F-4D97-AF65-F5344CB8AC3E}">
        <p14:creationId xmlns:p14="http://schemas.microsoft.com/office/powerpoint/2010/main" val="2598699924"/>
      </p:ext>
    </p:extLst>
  </p:cSld>
  <p:clrMapOvr>
    <a:masterClrMapping/>
  </p:clrMapOvr>
  <p:transition/>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sz="quarter" idx="11"/>
          </p:nvPr>
        </p:nvSpPr>
        <p:spPr>
          <a:xfrm>
            <a:off x="460376" y="145140"/>
            <a:ext cx="8229600" cy="369332"/>
          </a:xfrm>
        </p:spPr>
        <p:txBody>
          <a:bodyPr/>
          <a:lstStyle/>
          <a:p>
            <a:pPr>
              <a:lnSpc>
                <a:spcPct val="90000"/>
              </a:lnSpc>
            </a:pPr>
            <a:r>
              <a:rPr lang="en-US" sz="2000" dirty="0"/>
              <a:t>What is </a:t>
            </a:r>
            <a:r>
              <a:rPr lang="en-US" sz="2000" dirty="0" err="1"/>
              <a:t>jQuery</a:t>
            </a:r>
            <a:r>
              <a:rPr lang="en-US" sz="2000" dirty="0"/>
              <a:t>?</a:t>
            </a:r>
          </a:p>
        </p:txBody>
      </p:sp>
      <p:sp>
        <p:nvSpPr>
          <p:cNvPr id="2" name="Text Placeholder 1"/>
          <p:cNvSpPr>
            <a:spLocks noGrp="1"/>
          </p:cNvSpPr>
          <p:nvPr>
            <p:ph type="body" sz="quarter" idx="16"/>
          </p:nvPr>
        </p:nvSpPr>
        <p:spPr>
          <a:xfrm>
            <a:off x="454819" y="1752600"/>
            <a:ext cx="8240713" cy="4473575"/>
          </a:xfrm>
        </p:spPr>
        <p:txBody>
          <a:bodyPr>
            <a:normAutofit lnSpcReduction="10000"/>
          </a:bodyPr>
          <a:lstStyle/>
          <a:p>
            <a:pPr>
              <a:lnSpc>
                <a:spcPct val="90000"/>
              </a:lnSpc>
            </a:pPr>
            <a:r>
              <a:rPr lang="en-US" dirty="0" err="1"/>
              <a:t>jQuery</a:t>
            </a:r>
            <a:r>
              <a:rPr lang="en-US" dirty="0"/>
              <a:t> is an open-source library of JavaScript functions</a:t>
            </a:r>
          </a:p>
          <a:p>
            <a:pPr>
              <a:lnSpc>
                <a:spcPct val="90000"/>
              </a:lnSpc>
            </a:pPr>
            <a:endParaRPr lang="en-US" dirty="0"/>
          </a:p>
          <a:p>
            <a:pPr>
              <a:lnSpc>
                <a:spcPct val="90000"/>
              </a:lnSpc>
            </a:pPr>
            <a:r>
              <a:rPr lang="en-US" dirty="0" err="1"/>
              <a:t>jQuery</a:t>
            </a:r>
            <a:r>
              <a:rPr lang="en-US" dirty="0"/>
              <a:t> project started in 2006 by John </a:t>
            </a:r>
            <a:r>
              <a:rPr lang="en-US" dirty="0" err="1"/>
              <a:t>Resig</a:t>
            </a:r>
            <a:endParaRPr lang="en-US" dirty="0"/>
          </a:p>
          <a:p>
            <a:pPr>
              <a:lnSpc>
                <a:spcPct val="90000"/>
              </a:lnSpc>
            </a:pPr>
            <a:endParaRPr lang="en-US" dirty="0"/>
          </a:p>
          <a:p>
            <a:pPr>
              <a:lnSpc>
                <a:spcPct val="90000"/>
              </a:lnSpc>
            </a:pPr>
            <a:r>
              <a:rPr lang="en-US" dirty="0" err="1"/>
              <a:t>jQuery</a:t>
            </a:r>
            <a:r>
              <a:rPr lang="en-US" dirty="0"/>
              <a:t> helps you to </a:t>
            </a:r>
            <a:r>
              <a:rPr lang="en-US" u="sng" dirty="0"/>
              <a:t>easily</a:t>
            </a:r>
            <a:r>
              <a:rPr lang="en-US" dirty="0"/>
              <a:t> &amp; </a:t>
            </a:r>
            <a:r>
              <a:rPr lang="en-US" u="sng" dirty="0"/>
              <a:t>quickly</a:t>
            </a:r>
            <a:r>
              <a:rPr lang="en-US" dirty="0"/>
              <a:t> write </a:t>
            </a:r>
            <a:r>
              <a:rPr lang="en-US" u="sng" dirty="0"/>
              <a:t>clean</a:t>
            </a:r>
            <a:r>
              <a:rPr lang="en-US" dirty="0"/>
              <a:t> JavaScript</a:t>
            </a:r>
          </a:p>
          <a:p>
            <a:pPr>
              <a:lnSpc>
                <a:spcPct val="90000"/>
              </a:lnSpc>
            </a:pPr>
            <a:endParaRPr lang="en-US" dirty="0"/>
          </a:p>
          <a:p>
            <a:pPr>
              <a:lnSpc>
                <a:spcPct val="90000"/>
              </a:lnSpc>
            </a:pPr>
            <a:r>
              <a:rPr lang="en-US" dirty="0"/>
              <a:t>The </a:t>
            </a:r>
            <a:r>
              <a:rPr lang="en-US" dirty="0" err="1"/>
              <a:t>jQuery</a:t>
            </a:r>
            <a:r>
              <a:rPr lang="en-US" dirty="0"/>
              <a:t> library contains many common functions &amp; plug-ins that you can extend immediately. For example:</a:t>
            </a:r>
          </a:p>
          <a:p>
            <a:pPr lvl="1">
              <a:lnSpc>
                <a:spcPct val="90000"/>
              </a:lnSpc>
            </a:pPr>
            <a:r>
              <a:rPr lang="en-US" sz="2000" dirty="0"/>
              <a:t>Applying styles on HTML DOM elements on-the-fly</a:t>
            </a:r>
          </a:p>
          <a:p>
            <a:pPr lvl="1">
              <a:lnSpc>
                <a:spcPct val="90000"/>
              </a:lnSpc>
            </a:pPr>
            <a:r>
              <a:rPr lang="en-US" sz="2000" dirty="0"/>
              <a:t>Use AJAX out-of-the-box</a:t>
            </a:r>
          </a:p>
          <a:p>
            <a:pPr lvl="1">
              <a:lnSpc>
                <a:spcPct val="90000"/>
              </a:lnSpc>
            </a:pPr>
            <a:r>
              <a:rPr lang="en-US" sz="2000" dirty="0"/>
              <a:t>Add date picker, auto-complete, progress bar, menu tabs to your forms</a:t>
            </a:r>
          </a:p>
          <a:p>
            <a:pPr lvl="1">
              <a:lnSpc>
                <a:spcPct val="90000"/>
              </a:lnSpc>
            </a:pPr>
            <a:r>
              <a:rPr lang="en-US" sz="2000" dirty="0"/>
              <a:t>Make animations almost as good as Flash can</a:t>
            </a:r>
          </a:p>
          <a:p>
            <a:endParaRPr lang="en-US" dirty="0"/>
          </a:p>
        </p:txBody>
      </p:sp>
    </p:spTree>
    <p:extLst>
      <p:ext uri="{BB962C8B-B14F-4D97-AF65-F5344CB8AC3E}">
        <p14:creationId xmlns:p14="http://schemas.microsoft.com/office/powerpoint/2010/main" val="676999274"/>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1"/>
          <p:cNvSpPr>
            <a:spLocks noGrp="1"/>
          </p:cNvSpPr>
          <p:nvPr>
            <p:ph type="body" sz="quarter" idx="11"/>
          </p:nvPr>
        </p:nvSpPr>
        <p:spPr/>
        <p:txBody>
          <a:bodyPr/>
          <a:lstStyle/>
          <a:p>
            <a:r>
              <a:rPr lang="en-US" dirty="0"/>
              <a:t>JQuery</a:t>
            </a:r>
            <a:endParaRPr lang="en-US" dirty="0" smtClean="0"/>
          </a:p>
        </p:txBody>
      </p:sp>
      <p:sp>
        <p:nvSpPr>
          <p:cNvPr id="2" name="Text Placeholder 1"/>
          <p:cNvSpPr>
            <a:spLocks noGrp="1"/>
          </p:cNvSpPr>
          <p:nvPr>
            <p:ph type="body" sz="quarter" idx="16"/>
          </p:nvPr>
        </p:nvSpPr>
        <p:spPr>
          <a:xfrm>
            <a:off x="436973" y="1828800"/>
            <a:ext cx="8240713" cy="4473575"/>
          </a:xfrm>
        </p:spPr>
        <p:txBody>
          <a:bodyPr/>
          <a:lstStyle/>
          <a:p>
            <a:r>
              <a:rPr lang="en-US" dirty="0" err="1"/>
              <a:t>jQuery</a:t>
            </a:r>
            <a:r>
              <a:rPr lang="en-US" dirty="0"/>
              <a:t> is a fast, lightweight JavaScript library that is CSS3 compliant and supports many browsers. </a:t>
            </a:r>
          </a:p>
          <a:p>
            <a:endParaRPr lang="en-US" dirty="0"/>
          </a:p>
          <a:p>
            <a:r>
              <a:rPr lang="en-US" dirty="0"/>
              <a:t>The </a:t>
            </a:r>
            <a:r>
              <a:rPr lang="en-US" dirty="0" err="1"/>
              <a:t>jQuery</a:t>
            </a:r>
            <a:r>
              <a:rPr lang="en-US" dirty="0"/>
              <a:t> framework is extensible and very nicely handles DOM manipulations, CSS, AJAX, Events and Animations.</a:t>
            </a:r>
          </a:p>
          <a:p>
            <a:endParaRPr lang="en-US" dirty="0"/>
          </a:p>
          <a:p>
            <a:r>
              <a:rPr lang="en-US" dirty="0"/>
              <a:t>JavaScript is a language whereas </a:t>
            </a:r>
            <a:r>
              <a:rPr lang="en-US" dirty="0" err="1"/>
              <a:t>jQuery</a:t>
            </a:r>
            <a:r>
              <a:rPr lang="en-US" dirty="0"/>
              <a:t> is a library written using JavaScript.</a:t>
            </a:r>
          </a:p>
          <a:p>
            <a:endParaRPr lang="en-US" dirty="0"/>
          </a:p>
          <a:p>
            <a:endParaRPr lang="en-US" dirty="0"/>
          </a:p>
        </p:txBody>
      </p:sp>
    </p:spTree>
    <p:extLst>
      <p:ext uri="{BB962C8B-B14F-4D97-AF65-F5344CB8AC3E}">
        <p14:creationId xmlns:p14="http://schemas.microsoft.com/office/powerpoint/2010/main" val="3348511086"/>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ChangeArrowheads="1"/>
          </p:cNvSpPr>
          <p:nvPr>
            <p:ph type="body" sz="quarter" idx="11"/>
          </p:nvPr>
        </p:nvSpPr>
        <p:spPr>
          <a:xfrm>
            <a:off x="460376" y="145140"/>
            <a:ext cx="8229600" cy="400110"/>
          </a:xfrm>
        </p:spPr>
        <p:txBody>
          <a:bodyPr/>
          <a:lstStyle/>
          <a:p>
            <a:r>
              <a:rPr lang="en-US" sz="2000" dirty="0"/>
              <a:t>Why </a:t>
            </a:r>
            <a:r>
              <a:rPr lang="en-US" sz="2000" dirty="0" err="1"/>
              <a:t>jQuery</a:t>
            </a:r>
            <a:r>
              <a:rPr lang="en-US" sz="2000" dirty="0"/>
              <a:t>?</a:t>
            </a:r>
          </a:p>
        </p:txBody>
      </p:sp>
      <p:sp>
        <p:nvSpPr>
          <p:cNvPr id="2" name="Text Placeholder 1"/>
          <p:cNvSpPr>
            <a:spLocks noGrp="1"/>
          </p:cNvSpPr>
          <p:nvPr>
            <p:ph type="body" sz="quarter" idx="16"/>
          </p:nvPr>
        </p:nvSpPr>
        <p:spPr>
          <a:xfrm>
            <a:off x="445629" y="1600200"/>
            <a:ext cx="5242560" cy="3729672"/>
          </a:xfrm>
        </p:spPr>
        <p:txBody>
          <a:bodyPr>
            <a:normAutofit/>
          </a:bodyPr>
          <a:lstStyle/>
          <a:p>
            <a:r>
              <a:rPr lang="en-US" sz="2000" dirty="0"/>
              <a:t>Consider that we have to apply zebra-stripes on a table with many rows</a:t>
            </a:r>
          </a:p>
          <a:p>
            <a:r>
              <a:rPr lang="en-US" sz="2000" dirty="0"/>
              <a:t>This can be achieved by either using CSS or JavaScript</a:t>
            </a:r>
          </a:p>
          <a:p>
            <a:r>
              <a:rPr lang="en-US" sz="2000" dirty="0"/>
              <a:t>Using CSS has an immediate fall-out – Row Consistency</a:t>
            </a:r>
          </a:p>
          <a:p>
            <a:endParaRPr lang="en-US" sz="2000" dirty="0"/>
          </a:p>
        </p:txBody>
      </p:sp>
      <p:pic>
        <p:nvPicPr>
          <p:cNvPr id="167942" name="Picture 6" descr="jquery-zebra"/>
          <p:cNvPicPr>
            <a:picLocks noGrp="1" noChangeAspect="1" noChangeArrowheads="1"/>
          </p:cNvPicPr>
          <p:nvPr>
            <p:ph sz="half" idx="4294967295"/>
          </p:nvPr>
        </p:nvPicPr>
        <p:blipFill>
          <a:blip r:embed="rId2" cstate="print"/>
          <a:srcRect/>
          <a:stretch>
            <a:fillRect/>
          </a:stretch>
        </p:blipFill>
        <p:spPr>
          <a:xfrm>
            <a:off x="6019800" y="1610436"/>
            <a:ext cx="2981325" cy="2667000"/>
          </a:xfrm>
          <a:noFill/>
          <a:ln/>
        </p:spPr>
      </p:pic>
      <p:sp>
        <p:nvSpPr>
          <p:cNvPr id="167944" name="Text Box 8"/>
          <p:cNvSpPr txBox="1">
            <a:spLocks noChangeArrowheads="1"/>
          </p:cNvSpPr>
          <p:nvPr/>
        </p:nvSpPr>
        <p:spPr bwMode="auto">
          <a:xfrm>
            <a:off x="536576" y="4724400"/>
            <a:ext cx="8153400" cy="701675"/>
          </a:xfrm>
          <a:prstGeom prst="rect">
            <a:avLst/>
          </a:prstGeom>
          <a:noFill/>
          <a:ln w="9525" algn="ctr">
            <a:noFill/>
            <a:miter lim="800000"/>
            <a:headEnd/>
            <a:tailEnd/>
          </a:ln>
          <a:effectLst/>
        </p:spPr>
        <p:txBody>
          <a:bodyPr>
            <a:spAutoFit/>
          </a:bodyPr>
          <a:lstStyle/>
          <a:p>
            <a:pPr marL="342900" indent="-342900" algn="l">
              <a:spcBef>
                <a:spcPct val="20000"/>
              </a:spcBef>
              <a:buFontTx/>
              <a:buChar char="•"/>
            </a:pPr>
            <a:r>
              <a:rPr lang="en-US" sz="2000" dirty="0">
                <a:solidFill>
                  <a:schemeClr val="tx1"/>
                </a:solidFill>
              </a:rPr>
              <a:t>A typical JavaScript function will require about a few dozen lines of code and could look something like this:</a:t>
            </a:r>
            <a:endParaRPr lang="en-US" sz="2000" dirty="0"/>
          </a:p>
        </p:txBody>
      </p:sp>
    </p:spTree>
    <p:extLst>
      <p:ext uri="{BB962C8B-B14F-4D97-AF65-F5344CB8AC3E}">
        <p14:creationId xmlns:p14="http://schemas.microsoft.com/office/powerpoint/2010/main" val="1207287194"/>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3"/>
          <p:cNvSpPr>
            <a:spLocks noGrp="1" noChangeArrowheads="1"/>
          </p:cNvSpPr>
          <p:nvPr>
            <p:ph type="body" sz="quarter" idx="11"/>
          </p:nvPr>
        </p:nvSpPr>
        <p:spPr>
          <a:xfrm>
            <a:off x="460376" y="160380"/>
            <a:ext cx="8229600" cy="437043"/>
          </a:xfrm>
        </p:spPr>
        <p:txBody>
          <a:bodyPr/>
          <a:lstStyle/>
          <a:p>
            <a:pPr>
              <a:lnSpc>
                <a:spcPct val="80000"/>
              </a:lnSpc>
            </a:pPr>
            <a:r>
              <a:rPr lang="en-US" sz="2800" dirty="0"/>
              <a:t>Zebra-striping with JavaScript</a:t>
            </a:r>
          </a:p>
        </p:txBody>
      </p:sp>
      <p:sp>
        <p:nvSpPr>
          <p:cNvPr id="2" name="Text Placeholder 1"/>
          <p:cNvSpPr>
            <a:spLocks noGrp="1"/>
          </p:cNvSpPr>
          <p:nvPr>
            <p:ph type="body" sz="quarter" idx="16"/>
          </p:nvPr>
        </p:nvSpPr>
        <p:spPr>
          <a:xfrm>
            <a:off x="460376" y="1676400"/>
            <a:ext cx="8240713" cy="4968240"/>
          </a:xfrm>
        </p:spPr>
        <p:txBody>
          <a:bodyPr>
            <a:normAutofit fontScale="92500" lnSpcReduction="10000"/>
          </a:bodyPr>
          <a:lstStyle/>
          <a:p>
            <a:pPr>
              <a:lnSpc>
                <a:spcPct val="80000"/>
              </a:lnSpc>
              <a:buFontTx/>
              <a:buNone/>
            </a:pPr>
            <a:r>
              <a:rPr lang="en-US" sz="1900" b="1" dirty="0" err="1">
                <a:solidFill>
                  <a:schemeClr val="tx1"/>
                </a:solidFill>
              </a:rPr>
              <a:t>var</a:t>
            </a:r>
            <a:r>
              <a:rPr lang="en-US" sz="1900" dirty="0">
                <a:solidFill>
                  <a:schemeClr val="tx1"/>
                </a:solidFill>
              </a:rPr>
              <a:t> stripe </a:t>
            </a:r>
            <a:r>
              <a:rPr lang="en-US" sz="1900" b="1" dirty="0">
                <a:solidFill>
                  <a:schemeClr val="tx1"/>
                </a:solidFill>
              </a:rPr>
              <a:t>=</a:t>
            </a:r>
            <a:r>
              <a:rPr lang="en-US" sz="1900" dirty="0">
                <a:solidFill>
                  <a:schemeClr val="tx1"/>
                </a:solidFill>
              </a:rPr>
              <a:t> </a:t>
            </a:r>
            <a:r>
              <a:rPr lang="en-US" sz="1900" b="1" dirty="0">
                <a:solidFill>
                  <a:schemeClr val="tx1"/>
                </a:solidFill>
              </a:rPr>
              <a:t>function()</a:t>
            </a:r>
            <a:r>
              <a:rPr lang="en-US" sz="1900" dirty="0">
                <a:solidFill>
                  <a:schemeClr val="tx1"/>
                </a:solidFill>
              </a:rPr>
              <a:t> </a:t>
            </a:r>
            <a:r>
              <a:rPr lang="en-US" sz="1900" b="1" dirty="0">
                <a:solidFill>
                  <a:schemeClr val="tx1"/>
                </a:solidFill>
              </a:rPr>
              <a:t>{</a:t>
            </a:r>
            <a:endParaRPr lang="en-US" sz="1900" dirty="0">
              <a:solidFill>
                <a:schemeClr val="tx1"/>
              </a:solidFill>
            </a:endParaRPr>
          </a:p>
          <a:p>
            <a:pPr>
              <a:lnSpc>
                <a:spcPct val="80000"/>
              </a:lnSpc>
              <a:buFontTx/>
              <a:buNone/>
            </a:pPr>
            <a:r>
              <a:rPr lang="en-US" sz="1900" dirty="0">
                <a:solidFill>
                  <a:schemeClr val="tx1"/>
                </a:solidFill>
              </a:rPr>
              <a:t>  </a:t>
            </a:r>
            <a:r>
              <a:rPr lang="en-US" sz="1900" b="1" dirty="0" err="1">
                <a:solidFill>
                  <a:schemeClr val="tx1"/>
                </a:solidFill>
              </a:rPr>
              <a:t>var</a:t>
            </a:r>
            <a:r>
              <a:rPr lang="en-US" sz="1900" dirty="0">
                <a:solidFill>
                  <a:schemeClr val="tx1"/>
                </a:solidFill>
              </a:rPr>
              <a:t> tables </a:t>
            </a:r>
            <a:r>
              <a:rPr lang="en-US" sz="1900" b="1" dirty="0">
                <a:solidFill>
                  <a:schemeClr val="tx1"/>
                </a:solidFill>
              </a:rPr>
              <a:t>=</a:t>
            </a:r>
            <a:r>
              <a:rPr lang="en-US" sz="1900" dirty="0">
                <a:solidFill>
                  <a:schemeClr val="tx1"/>
                </a:solidFill>
              </a:rPr>
              <a:t> </a:t>
            </a:r>
            <a:r>
              <a:rPr lang="en-US" sz="1900" dirty="0" err="1">
                <a:solidFill>
                  <a:schemeClr val="tx1"/>
                </a:solidFill>
              </a:rPr>
              <a:t>document</a:t>
            </a:r>
            <a:r>
              <a:rPr lang="en-US" sz="1900" b="1" dirty="0" err="1">
                <a:solidFill>
                  <a:schemeClr val="tx1"/>
                </a:solidFill>
              </a:rPr>
              <a:t>.</a:t>
            </a:r>
            <a:r>
              <a:rPr lang="en-US" sz="1900" dirty="0" err="1">
                <a:solidFill>
                  <a:schemeClr val="tx1"/>
                </a:solidFill>
              </a:rPr>
              <a:t>getElementsByTagName</a:t>
            </a:r>
            <a:r>
              <a:rPr lang="en-US" sz="1900" b="1" dirty="0">
                <a:solidFill>
                  <a:schemeClr val="tx1"/>
                </a:solidFill>
              </a:rPr>
              <a:t>(</a:t>
            </a:r>
            <a:r>
              <a:rPr lang="en-US" sz="1900" dirty="0">
                <a:solidFill>
                  <a:schemeClr val="tx1"/>
                </a:solidFill>
              </a:rPr>
              <a:t>"table"</a:t>
            </a:r>
            <a:r>
              <a:rPr lang="en-US" sz="1900" b="1" dirty="0">
                <a:solidFill>
                  <a:schemeClr val="tx1"/>
                </a:solidFill>
              </a:rPr>
              <a:t>);</a:t>
            </a:r>
            <a:r>
              <a:rPr lang="en-US" sz="1900" dirty="0">
                <a:solidFill>
                  <a:schemeClr val="tx1"/>
                </a:solidFill>
              </a:rPr>
              <a:t>  </a:t>
            </a:r>
          </a:p>
          <a:p>
            <a:pPr>
              <a:lnSpc>
                <a:spcPct val="80000"/>
              </a:lnSpc>
              <a:buFontTx/>
              <a:buNone/>
            </a:pPr>
            <a:r>
              <a:rPr lang="en-US" sz="1900" dirty="0">
                <a:solidFill>
                  <a:schemeClr val="tx1"/>
                </a:solidFill>
              </a:rPr>
              <a:t>  </a:t>
            </a:r>
            <a:r>
              <a:rPr lang="en-US" sz="1900" b="1" dirty="0">
                <a:solidFill>
                  <a:schemeClr val="tx1"/>
                </a:solidFill>
              </a:rPr>
              <a:t>for(</a:t>
            </a:r>
            <a:r>
              <a:rPr lang="en-US" sz="1900" b="1" dirty="0" err="1">
                <a:solidFill>
                  <a:schemeClr val="tx1"/>
                </a:solidFill>
              </a:rPr>
              <a:t>var</a:t>
            </a:r>
            <a:r>
              <a:rPr lang="en-US" sz="1900" dirty="0">
                <a:solidFill>
                  <a:schemeClr val="tx1"/>
                </a:solidFill>
              </a:rPr>
              <a:t> x</a:t>
            </a:r>
            <a:r>
              <a:rPr lang="en-US" sz="1900" b="1" dirty="0">
                <a:solidFill>
                  <a:schemeClr val="tx1"/>
                </a:solidFill>
              </a:rPr>
              <a:t>=</a:t>
            </a:r>
            <a:r>
              <a:rPr lang="en-US" sz="1900" dirty="0">
                <a:solidFill>
                  <a:schemeClr val="tx1"/>
                </a:solidFill>
              </a:rPr>
              <a:t>0</a:t>
            </a:r>
            <a:r>
              <a:rPr lang="en-US" sz="1900" b="1" dirty="0">
                <a:solidFill>
                  <a:schemeClr val="tx1"/>
                </a:solidFill>
              </a:rPr>
              <a:t>;</a:t>
            </a:r>
            <a:r>
              <a:rPr lang="en-US" sz="1900" dirty="0">
                <a:solidFill>
                  <a:schemeClr val="tx1"/>
                </a:solidFill>
              </a:rPr>
              <a:t>x</a:t>
            </a:r>
            <a:r>
              <a:rPr lang="en-US" sz="1900" b="1" dirty="0">
                <a:solidFill>
                  <a:schemeClr val="tx1"/>
                </a:solidFill>
              </a:rPr>
              <a:t>!=</a:t>
            </a:r>
            <a:r>
              <a:rPr lang="en-US" sz="1900" dirty="0" err="1">
                <a:solidFill>
                  <a:schemeClr val="tx1"/>
                </a:solidFill>
              </a:rPr>
              <a:t>tables</a:t>
            </a:r>
            <a:r>
              <a:rPr lang="en-US" sz="1900" b="1" dirty="0" err="1">
                <a:solidFill>
                  <a:schemeClr val="tx1"/>
                </a:solidFill>
              </a:rPr>
              <a:t>.</a:t>
            </a:r>
            <a:r>
              <a:rPr lang="en-US" sz="1900" dirty="0" err="1">
                <a:solidFill>
                  <a:schemeClr val="tx1"/>
                </a:solidFill>
              </a:rPr>
              <a:t>length</a:t>
            </a:r>
            <a:r>
              <a:rPr lang="en-US" sz="1900" b="1" dirty="0" err="1">
                <a:solidFill>
                  <a:schemeClr val="tx1"/>
                </a:solidFill>
              </a:rPr>
              <a:t>;</a:t>
            </a:r>
            <a:r>
              <a:rPr lang="en-US" sz="1900" dirty="0" err="1">
                <a:solidFill>
                  <a:schemeClr val="tx1"/>
                </a:solidFill>
              </a:rPr>
              <a:t>x</a:t>
            </a:r>
            <a:r>
              <a:rPr lang="en-US" sz="1900" b="1" dirty="0">
                <a:solidFill>
                  <a:schemeClr val="tx1"/>
                </a:solidFill>
              </a:rPr>
              <a:t>++){</a:t>
            </a:r>
            <a:endParaRPr lang="en-US" sz="1900" dirty="0">
              <a:solidFill>
                <a:schemeClr val="tx1"/>
              </a:solidFill>
            </a:endParaRPr>
          </a:p>
          <a:p>
            <a:pPr>
              <a:lnSpc>
                <a:spcPct val="80000"/>
              </a:lnSpc>
              <a:buFontTx/>
              <a:buNone/>
            </a:pPr>
            <a:r>
              <a:rPr lang="en-US" sz="1900" dirty="0">
                <a:solidFill>
                  <a:schemeClr val="tx1"/>
                </a:solidFill>
              </a:rPr>
              <a:t>    </a:t>
            </a:r>
            <a:r>
              <a:rPr lang="en-US" sz="1900" b="1" dirty="0" err="1">
                <a:solidFill>
                  <a:schemeClr val="tx1"/>
                </a:solidFill>
              </a:rPr>
              <a:t>var</a:t>
            </a:r>
            <a:r>
              <a:rPr lang="en-US" sz="1900" dirty="0">
                <a:solidFill>
                  <a:schemeClr val="tx1"/>
                </a:solidFill>
              </a:rPr>
              <a:t> table </a:t>
            </a:r>
            <a:r>
              <a:rPr lang="en-US" sz="1900" b="1" dirty="0">
                <a:solidFill>
                  <a:schemeClr val="tx1"/>
                </a:solidFill>
              </a:rPr>
              <a:t>=</a:t>
            </a:r>
            <a:r>
              <a:rPr lang="en-US" sz="1900" dirty="0">
                <a:solidFill>
                  <a:schemeClr val="tx1"/>
                </a:solidFill>
              </a:rPr>
              <a:t> tables</a:t>
            </a:r>
            <a:r>
              <a:rPr lang="en-US" sz="1900" b="1" dirty="0">
                <a:solidFill>
                  <a:schemeClr val="tx1"/>
                </a:solidFill>
              </a:rPr>
              <a:t>[</a:t>
            </a:r>
            <a:r>
              <a:rPr lang="en-US" sz="1900" dirty="0">
                <a:solidFill>
                  <a:schemeClr val="tx1"/>
                </a:solidFill>
              </a:rPr>
              <a:t>x</a:t>
            </a:r>
            <a:r>
              <a:rPr lang="en-US" sz="1900" b="1" dirty="0">
                <a:solidFill>
                  <a:schemeClr val="tx1"/>
                </a:solidFill>
              </a:rPr>
              <a:t>];</a:t>
            </a:r>
            <a:endParaRPr lang="en-US" sz="1900" dirty="0">
              <a:solidFill>
                <a:schemeClr val="tx1"/>
              </a:solidFill>
            </a:endParaRPr>
          </a:p>
          <a:p>
            <a:pPr>
              <a:lnSpc>
                <a:spcPct val="80000"/>
              </a:lnSpc>
              <a:buFontTx/>
              <a:buNone/>
            </a:pPr>
            <a:r>
              <a:rPr lang="en-US" sz="1900" dirty="0">
                <a:solidFill>
                  <a:schemeClr val="tx1"/>
                </a:solidFill>
              </a:rPr>
              <a:t>    </a:t>
            </a:r>
            <a:r>
              <a:rPr lang="en-US" sz="1900" b="1" dirty="0">
                <a:solidFill>
                  <a:schemeClr val="tx1"/>
                </a:solidFill>
              </a:rPr>
              <a:t>if</a:t>
            </a:r>
            <a:r>
              <a:rPr lang="en-US" sz="1900" dirty="0">
                <a:solidFill>
                  <a:schemeClr val="tx1"/>
                </a:solidFill>
              </a:rPr>
              <a:t> </a:t>
            </a:r>
            <a:r>
              <a:rPr lang="en-US" sz="1900" b="1" dirty="0">
                <a:solidFill>
                  <a:schemeClr val="tx1"/>
                </a:solidFill>
              </a:rPr>
              <a:t>(!</a:t>
            </a:r>
            <a:r>
              <a:rPr lang="en-US" sz="1900" dirty="0">
                <a:solidFill>
                  <a:schemeClr val="tx1"/>
                </a:solidFill>
              </a:rPr>
              <a:t> table</a:t>
            </a:r>
            <a:r>
              <a:rPr lang="en-US" sz="1900" b="1" dirty="0">
                <a:solidFill>
                  <a:schemeClr val="tx1"/>
                </a:solidFill>
              </a:rPr>
              <a:t>)</a:t>
            </a:r>
            <a:r>
              <a:rPr lang="en-US" sz="1900" dirty="0">
                <a:solidFill>
                  <a:schemeClr val="tx1"/>
                </a:solidFill>
              </a:rPr>
              <a:t> </a:t>
            </a:r>
            <a:r>
              <a:rPr lang="en-US" sz="1900" b="1" dirty="0">
                <a:solidFill>
                  <a:schemeClr val="tx1"/>
                </a:solidFill>
              </a:rPr>
              <a:t>{</a:t>
            </a:r>
            <a:r>
              <a:rPr lang="en-US" sz="1900" dirty="0">
                <a:solidFill>
                  <a:schemeClr val="tx1"/>
                </a:solidFill>
              </a:rPr>
              <a:t> </a:t>
            </a:r>
            <a:r>
              <a:rPr lang="en-US" sz="1900" b="1" dirty="0">
                <a:solidFill>
                  <a:schemeClr val="tx1"/>
                </a:solidFill>
              </a:rPr>
              <a:t>return;</a:t>
            </a:r>
            <a:r>
              <a:rPr lang="en-US" sz="1900" dirty="0">
                <a:solidFill>
                  <a:schemeClr val="tx1"/>
                </a:solidFill>
              </a:rPr>
              <a:t> </a:t>
            </a:r>
            <a:r>
              <a:rPr lang="en-US" sz="1900" b="1" dirty="0">
                <a:solidFill>
                  <a:schemeClr val="tx1"/>
                </a:solidFill>
              </a:rPr>
              <a:t>}</a:t>
            </a:r>
            <a:endParaRPr lang="en-US" sz="1900" dirty="0">
              <a:solidFill>
                <a:schemeClr val="tx1"/>
              </a:solidFill>
            </a:endParaRPr>
          </a:p>
          <a:p>
            <a:pPr>
              <a:lnSpc>
                <a:spcPct val="80000"/>
              </a:lnSpc>
              <a:buFontTx/>
              <a:buNone/>
            </a:pPr>
            <a:r>
              <a:rPr lang="en-US" sz="1900" dirty="0">
                <a:solidFill>
                  <a:schemeClr val="tx1"/>
                </a:solidFill>
              </a:rPr>
              <a:t>    </a:t>
            </a:r>
            <a:r>
              <a:rPr lang="en-US" sz="1900" b="1" dirty="0" err="1">
                <a:solidFill>
                  <a:schemeClr val="tx1"/>
                </a:solidFill>
              </a:rPr>
              <a:t>var</a:t>
            </a:r>
            <a:r>
              <a:rPr lang="en-US" sz="1900" dirty="0">
                <a:solidFill>
                  <a:schemeClr val="tx1"/>
                </a:solidFill>
              </a:rPr>
              <a:t> </a:t>
            </a:r>
            <a:r>
              <a:rPr lang="en-US" sz="1900" dirty="0" err="1">
                <a:solidFill>
                  <a:schemeClr val="tx1"/>
                </a:solidFill>
              </a:rPr>
              <a:t>tbodies</a:t>
            </a:r>
            <a:r>
              <a:rPr lang="en-US" sz="1900" dirty="0">
                <a:solidFill>
                  <a:schemeClr val="tx1"/>
                </a:solidFill>
              </a:rPr>
              <a:t> </a:t>
            </a:r>
            <a:r>
              <a:rPr lang="en-US" sz="1900" b="1" dirty="0">
                <a:solidFill>
                  <a:schemeClr val="tx1"/>
                </a:solidFill>
              </a:rPr>
              <a:t>=</a:t>
            </a:r>
            <a:r>
              <a:rPr lang="en-US" sz="1900" dirty="0">
                <a:solidFill>
                  <a:schemeClr val="tx1"/>
                </a:solidFill>
              </a:rPr>
              <a:t> </a:t>
            </a:r>
            <a:r>
              <a:rPr lang="en-US" sz="1900" dirty="0" err="1">
                <a:solidFill>
                  <a:schemeClr val="tx1"/>
                </a:solidFill>
              </a:rPr>
              <a:t>table</a:t>
            </a:r>
            <a:r>
              <a:rPr lang="en-US" sz="1900" b="1" dirty="0" err="1">
                <a:solidFill>
                  <a:schemeClr val="tx1"/>
                </a:solidFill>
              </a:rPr>
              <a:t>.</a:t>
            </a:r>
            <a:r>
              <a:rPr lang="en-US" sz="1900" dirty="0" err="1">
                <a:solidFill>
                  <a:schemeClr val="tx1"/>
                </a:solidFill>
              </a:rPr>
              <a:t>getElementsByTagName</a:t>
            </a:r>
            <a:r>
              <a:rPr lang="en-US" sz="1900" b="1" dirty="0">
                <a:solidFill>
                  <a:schemeClr val="tx1"/>
                </a:solidFill>
              </a:rPr>
              <a:t>(</a:t>
            </a:r>
            <a:r>
              <a:rPr lang="en-US" sz="1900" dirty="0">
                <a:solidFill>
                  <a:schemeClr val="tx1"/>
                </a:solidFill>
              </a:rPr>
              <a:t>"</a:t>
            </a:r>
            <a:r>
              <a:rPr lang="en-US" sz="1900" dirty="0" err="1">
                <a:solidFill>
                  <a:schemeClr val="tx1"/>
                </a:solidFill>
              </a:rPr>
              <a:t>tbody</a:t>
            </a:r>
            <a:r>
              <a:rPr lang="en-US" sz="1900" dirty="0">
                <a:solidFill>
                  <a:schemeClr val="tx1"/>
                </a:solidFill>
              </a:rPr>
              <a:t>"</a:t>
            </a:r>
            <a:r>
              <a:rPr lang="en-US" sz="1900" b="1" dirty="0">
                <a:solidFill>
                  <a:schemeClr val="tx1"/>
                </a:solidFill>
              </a:rPr>
              <a:t>);</a:t>
            </a:r>
            <a:endParaRPr lang="en-US" sz="1900" dirty="0">
              <a:solidFill>
                <a:schemeClr val="tx1"/>
              </a:solidFill>
            </a:endParaRPr>
          </a:p>
          <a:p>
            <a:pPr>
              <a:lnSpc>
                <a:spcPct val="80000"/>
              </a:lnSpc>
              <a:buFontTx/>
              <a:buNone/>
            </a:pPr>
            <a:r>
              <a:rPr lang="en-US" sz="1900" dirty="0">
                <a:solidFill>
                  <a:schemeClr val="tx1"/>
                </a:solidFill>
              </a:rPr>
              <a:t>    </a:t>
            </a:r>
            <a:r>
              <a:rPr lang="pt-BR" sz="1900" b="1" dirty="0">
                <a:solidFill>
                  <a:schemeClr val="tx1"/>
                </a:solidFill>
              </a:rPr>
              <a:t>for</a:t>
            </a:r>
            <a:r>
              <a:rPr lang="pt-BR" sz="1900" dirty="0">
                <a:solidFill>
                  <a:schemeClr val="tx1"/>
                </a:solidFill>
              </a:rPr>
              <a:t> </a:t>
            </a:r>
            <a:r>
              <a:rPr lang="pt-BR" sz="1900" b="1" dirty="0">
                <a:solidFill>
                  <a:schemeClr val="tx1"/>
                </a:solidFill>
              </a:rPr>
              <a:t>(var</a:t>
            </a:r>
            <a:r>
              <a:rPr lang="pt-BR" sz="1900" dirty="0">
                <a:solidFill>
                  <a:schemeClr val="tx1"/>
                </a:solidFill>
              </a:rPr>
              <a:t> h </a:t>
            </a:r>
            <a:r>
              <a:rPr lang="pt-BR" sz="1900" b="1" dirty="0">
                <a:solidFill>
                  <a:schemeClr val="tx1"/>
                </a:solidFill>
              </a:rPr>
              <a:t>=</a:t>
            </a:r>
            <a:r>
              <a:rPr lang="pt-BR" sz="1900" dirty="0">
                <a:solidFill>
                  <a:schemeClr val="tx1"/>
                </a:solidFill>
              </a:rPr>
              <a:t> 0</a:t>
            </a:r>
            <a:r>
              <a:rPr lang="pt-BR" sz="1900" b="1" dirty="0">
                <a:solidFill>
                  <a:schemeClr val="tx1"/>
                </a:solidFill>
              </a:rPr>
              <a:t>;</a:t>
            </a:r>
            <a:r>
              <a:rPr lang="pt-BR" sz="1900" dirty="0">
                <a:solidFill>
                  <a:schemeClr val="tx1"/>
                </a:solidFill>
              </a:rPr>
              <a:t> h </a:t>
            </a:r>
            <a:r>
              <a:rPr lang="pt-BR" sz="1900" b="1" dirty="0">
                <a:solidFill>
                  <a:schemeClr val="tx1"/>
                </a:solidFill>
              </a:rPr>
              <a:t>&lt;</a:t>
            </a:r>
            <a:r>
              <a:rPr lang="pt-BR" sz="1900" dirty="0">
                <a:solidFill>
                  <a:schemeClr val="tx1"/>
                </a:solidFill>
              </a:rPr>
              <a:t> tbodies</a:t>
            </a:r>
            <a:r>
              <a:rPr lang="pt-BR" sz="1900" b="1" dirty="0">
                <a:solidFill>
                  <a:schemeClr val="tx1"/>
                </a:solidFill>
              </a:rPr>
              <a:t>.</a:t>
            </a:r>
            <a:r>
              <a:rPr lang="pt-BR" sz="1900" dirty="0">
                <a:solidFill>
                  <a:schemeClr val="tx1"/>
                </a:solidFill>
              </a:rPr>
              <a:t>length</a:t>
            </a:r>
            <a:r>
              <a:rPr lang="pt-BR" sz="1900" b="1" dirty="0">
                <a:solidFill>
                  <a:schemeClr val="tx1"/>
                </a:solidFill>
              </a:rPr>
              <a:t>;</a:t>
            </a:r>
            <a:r>
              <a:rPr lang="pt-BR" sz="1900" dirty="0">
                <a:solidFill>
                  <a:schemeClr val="tx1"/>
                </a:solidFill>
              </a:rPr>
              <a:t> h</a:t>
            </a:r>
            <a:r>
              <a:rPr lang="pt-BR" sz="1900" b="1" dirty="0">
                <a:solidFill>
                  <a:schemeClr val="tx1"/>
                </a:solidFill>
              </a:rPr>
              <a:t>++)</a:t>
            </a:r>
            <a:r>
              <a:rPr lang="pt-BR" sz="1900" dirty="0">
                <a:solidFill>
                  <a:schemeClr val="tx1"/>
                </a:solidFill>
              </a:rPr>
              <a:t> </a:t>
            </a:r>
            <a:r>
              <a:rPr lang="pt-BR" sz="1900" b="1" dirty="0">
                <a:solidFill>
                  <a:schemeClr val="tx1"/>
                </a:solidFill>
              </a:rPr>
              <a:t>{</a:t>
            </a:r>
            <a:endParaRPr lang="pt-BR" sz="1900" dirty="0">
              <a:solidFill>
                <a:schemeClr val="tx1"/>
              </a:solidFill>
            </a:endParaRPr>
          </a:p>
          <a:p>
            <a:pPr>
              <a:lnSpc>
                <a:spcPct val="80000"/>
              </a:lnSpc>
              <a:buFontTx/>
              <a:buNone/>
            </a:pPr>
            <a:r>
              <a:rPr lang="pt-BR" sz="1900" dirty="0">
                <a:solidFill>
                  <a:schemeClr val="tx1"/>
                </a:solidFill>
              </a:rPr>
              <a:t>      </a:t>
            </a:r>
            <a:r>
              <a:rPr lang="en-US" sz="1900" b="1" dirty="0" err="1">
                <a:solidFill>
                  <a:schemeClr val="tx1"/>
                </a:solidFill>
              </a:rPr>
              <a:t>var</a:t>
            </a:r>
            <a:r>
              <a:rPr lang="en-US" sz="1900" dirty="0">
                <a:solidFill>
                  <a:schemeClr val="tx1"/>
                </a:solidFill>
              </a:rPr>
              <a:t> even </a:t>
            </a:r>
            <a:r>
              <a:rPr lang="en-US" sz="1900" b="1" dirty="0">
                <a:solidFill>
                  <a:schemeClr val="tx1"/>
                </a:solidFill>
              </a:rPr>
              <a:t>=</a:t>
            </a:r>
            <a:r>
              <a:rPr lang="en-US" sz="1900" dirty="0">
                <a:solidFill>
                  <a:schemeClr val="tx1"/>
                </a:solidFill>
              </a:rPr>
              <a:t> true</a:t>
            </a:r>
            <a:r>
              <a:rPr lang="en-US" sz="1900" b="1" dirty="0">
                <a:solidFill>
                  <a:schemeClr val="tx1"/>
                </a:solidFill>
              </a:rPr>
              <a:t>;</a:t>
            </a:r>
            <a:endParaRPr lang="en-US" sz="1900" dirty="0">
              <a:solidFill>
                <a:schemeClr val="tx1"/>
              </a:solidFill>
            </a:endParaRPr>
          </a:p>
          <a:p>
            <a:pPr>
              <a:lnSpc>
                <a:spcPct val="80000"/>
              </a:lnSpc>
              <a:buFontTx/>
              <a:buNone/>
            </a:pPr>
            <a:r>
              <a:rPr lang="en-US" sz="1900" dirty="0">
                <a:solidFill>
                  <a:schemeClr val="tx1"/>
                </a:solidFill>
              </a:rPr>
              <a:t>      </a:t>
            </a:r>
            <a:r>
              <a:rPr lang="en-US" sz="1900" b="1" dirty="0" err="1">
                <a:solidFill>
                  <a:schemeClr val="tx1"/>
                </a:solidFill>
              </a:rPr>
              <a:t>var</a:t>
            </a:r>
            <a:r>
              <a:rPr lang="en-US" sz="1900" dirty="0">
                <a:solidFill>
                  <a:schemeClr val="tx1"/>
                </a:solidFill>
              </a:rPr>
              <a:t> </a:t>
            </a:r>
            <a:r>
              <a:rPr lang="en-US" sz="1900" dirty="0" err="1">
                <a:solidFill>
                  <a:schemeClr val="tx1"/>
                </a:solidFill>
              </a:rPr>
              <a:t>trs</a:t>
            </a:r>
            <a:r>
              <a:rPr lang="en-US" sz="1900" dirty="0">
                <a:solidFill>
                  <a:schemeClr val="tx1"/>
                </a:solidFill>
              </a:rPr>
              <a:t> </a:t>
            </a:r>
            <a:r>
              <a:rPr lang="en-US" sz="1900" b="1" dirty="0">
                <a:solidFill>
                  <a:schemeClr val="tx1"/>
                </a:solidFill>
              </a:rPr>
              <a:t>=</a:t>
            </a:r>
            <a:r>
              <a:rPr lang="en-US" sz="1900" dirty="0">
                <a:solidFill>
                  <a:schemeClr val="tx1"/>
                </a:solidFill>
              </a:rPr>
              <a:t> </a:t>
            </a:r>
            <a:r>
              <a:rPr lang="en-US" sz="1900" dirty="0" err="1">
                <a:solidFill>
                  <a:schemeClr val="tx1"/>
                </a:solidFill>
              </a:rPr>
              <a:t>tbodies</a:t>
            </a:r>
            <a:r>
              <a:rPr lang="en-US" sz="1900" b="1" dirty="0">
                <a:solidFill>
                  <a:schemeClr val="tx1"/>
                </a:solidFill>
              </a:rPr>
              <a:t>[</a:t>
            </a:r>
            <a:r>
              <a:rPr lang="en-US" sz="1900" dirty="0">
                <a:solidFill>
                  <a:schemeClr val="tx1"/>
                </a:solidFill>
              </a:rPr>
              <a:t>h</a:t>
            </a:r>
            <a:r>
              <a:rPr lang="en-US" sz="1900" b="1" dirty="0">
                <a:solidFill>
                  <a:schemeClr val="tx1"/>
                </a:solidFill>
              </a:rPr>
              <a:t>].</a:t>
            </a:r>
            <a:r>
              <a:rPr lang="en-US" sz="1900" dirty="0" err="1">
                <a:solidFill>
                  <a:schemeClr val="tx1"/>
                </a:solidFill>
              </a:rPr>
              <a:t>getElementsByTagName</a:t>
            </a:r>
            <a:r>
              <a:rPr lang="en-US" sz="1900" b="1" dirty="0">
                <a:solidFill>
                  <a:schemeClr val="tx1"/>
                </a:solidFill>
              </a:rPr>
              <a:t>(</a:t>
            </a:r>
            <a:r>
              <a:rPr lang="en-US" sz="1900" dirty="0">
                <a:solidFill>
                  <a:schemeClr val="tx1"/>
                </a:solidFill>
              </a:rPr>
              <a:t>"</a:t>
            </a:r>
            <a:r>
              <a:rPr lang="en-US" sz="1900" dirty="0" err="1">
                <a:solidFill>
                  <a:schemeClr val="tx1"/>
                </a:solidFill>
              </a:rPr>
              <a:t>tr</a:t>
            </a:r>
            <a:r>
              <a:rPr lang="en-US" sz="1900" dirty="0">
                <a:solidFill>
                  <a:schemeClr val="tx1"/>
                </a:solidFill>
              </a:rPr>
              <a:t>"</a:t>
            </a:r>
            <a:r>
              <a:rPr lang="en-US" sz="1900" b="1" dirty="0">
                <a:solidFill>
                  <a:schemeClr val="tx1"/>
                </a:solidFill>
              </a:rPr>
              <a:t>);</a:t>
            </a:r>
            <a:endParaRPr lang="en-US" sz="1900" dirty="0">
              <a:solidFill>
                <a:schemeClr val="tx1"/>
              </a:solidFill>
            </a:endParaRPr>
          </a:p>
          <a:p>
            <a:pPr>
              <a:lnSpc>
                <a:spcPct val="80000"/>
              </a:lnSpc>
              <a:buFontTx/>
              <a:buNone/>
            </a:pPr>
            <a:r>
              <a:rPr lang="en-US" sz="1900" dirty="0">
                <a:solidFill>
                  <a:schemeClr val="tx1"/>
                </a:solidFill>
              </a:rPr>
              <a:t>      </a:t>
            </a:r>
            <a:r>
              <a:rPr lang="en-US" sz="1900" b="1" dirty="0">
                <a:solidFill>
                  <a:schemeClr val="tx1"/>
                </a:solidFill>
              </a:rPr>
              <a:t>for</a:t>
            </a:r>
            <a:r>
              <a:rPr lang="en-US" sz="1900" dirty="0">
                <a:solidFill>
                  <a:schemeClr val="tx1"/>
                </a:solidFill>
              </a:rPr>
              <a:t> </a:t>
            </a:r>
            <a:r>
              <a:rPr lang="en-US" sz="1900" b="1" dirty="0">
                <a:solidFill>
                  <a:schemeClr val="tx1"/>
                </a:solidFill>
              </a:rPr>
              <a:t>(</a:t>
            </a:r>
            <a:r>
              <a:rPr lang="en-US" sz="1900" b="1" dirty="0" err="1">
                <a:solidFill>
                  <a:schemeClr val="tx1"/>
                </a:solidFill>
              </a:rPr>
              <a:t>var</a:t>
            </a:r>
            <a:r>
              <a:rPr lang="en-US" sz="1900" dirty="0">
                <a:solidFill>
                  <a:schemeClr val="tx1"/>
                </a:solidFill>
              </a:rPr>
              <a:t> i </a:t>
            </a:r>
            <a:r>
              <a:rPr lang="en-US" sz="1900" b="1" dirty="0">
                <a:solidFill>
                  <a:schemeClr val="tx1"/>
                </a:solidFill>
              </a:rPr>
              <a:t>=</a:t>
            </a:r>
            <a:r>
              <a:rPr lang="en-US" sz="1900" dirty="0">
                <a:solidFill>
                  <a:schemeClr val="tx1"/>
                </a:solidFill>
              </a:rPr>
              <a:t> 0</a:t>
            </a:r>
            <a:r>
              <a:rPr lang="en-US" sz="1900" b="1" dirty="0">
                <a:solidFill>
                  <a:schemeClr val="tx1"/>
                </a:solidFill>
              </a:rPr>
              <a:t>;</a:t>
            </a:r>
            <a:r>
              <a:rPr lang="en-US" sz="1900" dirty="0">
                <a:solidFill>
                  <a:schemeClr val="tx1"/>
                </a:solidFill>
              </a:rPr>
              <a:t> i </a:t>
            </a:r>
            <a:r>
              <a:rPr lang="en-US" sz="1900" b="1" dirty="0">
                <a:solidFill>
                  <a:schemeClr val="tx1"/>
                </a:solidFill>
              </a:rPr>
              <a:t>&lt;</a:t>
            </a:r>
            <a:r>
              <a:rPr lang="en-US" sz="1900" dirty="0">
                <a:solidFill>
                  <a:schemeClr val="tx1"/>
                </a:solidFill>
              </a:rPr>
              <a:t> </a:t>
            </a:r>
            <a:r>
              <a:rPr lang="en-US" sz="1900" dirty="0" err="1">
                <a:solidFill>
                  <a:schemeClr val="tx1"/>
                </a:solidFill>
              </a:rPr>
              <a:t>trs</a:t>
            </a:r>
            <a:r>
              <a:rPr lang="en-US" sz="1900" b="1" dirty="0" err="1">
                <a:solidFill>
                  <a:schemeClr val="tx1"/>
                </a:solidFill>
              </a:rPr>
              <a:t>.</a:t>
            </a:r>
            <a:r>
              <a:rPr lang="en-US" sz="1900" dirty="0" err="1">
                <a:solidFill>
                  <a:schemeClr val="tx1"/>
                </a:solidFill>
              </a:rPr>
              <a:t>length</a:t>
            </a:r>
            <a:r>
              <a:rPr lang="en-US" sz="1900" b="1" dirty="0">
                <a:solidFill>
                  <a:schemeClr val="tx1"/>
                </a:solidFill>
              </a:rPr>
              <a:t>;</a:t>
            </a:r>
            <a:r>
              <a:rPr lang="en-US" sz="1900" dirty="0">
                <a:solidFill>
                  <a:schemeClr val="tx1"/>
                </a:solidFill>
              </a:rPr>
              <a:t> i</a:t>
            </a:r>
            <a:r>
              <a:rPr lang="en-US" sz="1900" b="1" dirty="0">
                <a:solidFill>
                  <a:schemeClr val="tx1"/>
                </a:solidFill>
              </a:rPr>
              <a:t>++)</a:t>
            </a:r>
            <a:r>
              <a:rPr lang="en-US" sz="1900" dirty="0">
                <a:solidFill>
                  <a:schemeClr val="tx1"/>
                </a:solidFill>
              </a:rPr>
              <a:t> </a:t>
            </a:r>
            <a:r>
              <a:rPr lang="en-US" sz="1900" b="1" dirty="0">
                <a:solidFill>
                  <a:schemeClr val="tx1"/>
                </a:solidFill>
              </a:rPr>
              <a:t>{</a:t>
            </a:r>
            <a:endParaRPr lang="en-US" sz="1900" dirty="0">
              <a:solidFill>
                <a:schemeClr val="tx1"/>
              </a:solidFill>
            </a:endParaRPr>
          </a:p>
          <a:p>
            <a:pPr>
              <a:lnSpc>
                <a:spcPct val="80000"/>
              </a:lnSpc>
              <a:buFontTx/>
              <a:buNone/>
            </a:pPr>
            <a:r>
              <a:rPr lang="en-US" sz="1900" b="1" dirty="0">
                <a:solidFill>
                  <a:schemeClr val="tx1"/>
                </a:solidFill>
              </a:rPr>
              <a:t>	</a:t>
            </a:r>
            <a:r>
              <a:rPr lang="en-US" sz="1900" b="1" dirty="0" err="1">
                <a:solidFill>
                  <a:schemeClr val="tx1"/>
                </a:solidFill>
              </a:rPr>
              <a:t>this.</a:t>
            </a:r>
            <a:r>
              <a:rPr lang="en-US" sz="1900" dirty="0" err="1">
                <a:solidFill>
                  <a:schemeClr val="tx1"/>
                </a:solidFill>
              </a:rPr>
              <a:t>className</a:t>
            </a:r>
            <a:r>
              <a:rPr lang="en-US" sz="1900" dirty="0">
                <a:solidFill>
                  <a:schemeClr val="tx1"/>
                </a:solidFill>
              </a:rPr>
              <a:t> </a:t>
            </a:r>
            <a:r>
              <a:rPr lang="en-US" sz="1900" b="1" dirty="0">
                <a:solidFill>
                  <a:schemeClr val="tx1"/>
                </a:solidFill>
              </a:rPr>
              <a:t>+=</a:t>
            </a:r>
            <a:r>
              <a:rPr lang="en-US" sz="1900" dirty="0">
                <a:solidFill>
                  <a:schemeClr val="tx1"/>
                </a:solidFill>
              </a:rPr>
              <a:t> " ruled"</a:t>
            </a:r>
            <a:r>
              <a:rPr lang="en-US" sz="1900" b="1" dirty="0">
                <a:solidFill>
                  <a:schemeClr val="tx1"/>
                </a:solidFill>
              </a:rPr>
              <a:t>;</a:t>
            </a:r>
            <a:r>
              <a:rPr lang="en-US" sz="1900" dirty="0">
                <a:solidFill>
                  <a:schemeClr val="tx1"/>
                </a:solidFill>
              </a:rPr>
              <a:t> </a:t>
            </a:r>
            <a:r>
              <a:rPr lang="en-US" sz="1900" b="1" dirty="0">
                <a:solidFill>
                  <a:schemeClr val="tx1"/>
                </a:solidFill>
              </a:rPr>
              <a:t>return</a:t>
            </a:r>
            <a:r>
              <a:rPr lang="en-US" sz="1900" dirty="0">
                <a:solidFill>
                  <a:schemeClr val="tx1"/>
                </a:solidFill>
              </a:rPr>
              <a:t> false</a:t>
            </a:r>
          </a:p>
          <a:p>
            <a:pPr>
              <a:lnSpc>
                <a:spcPct val="80000"/>
              </a:lnSpc>
              <a:buFontTx/>
              <a:buNone/>
            </a:pPr>
            <a:r>
              <a:rPr lang="en-US" sz="1900" b="1" dirty="0">
                <a:solidFill>
                  <a:schemeClr val="tx1"/>
                </a:solidFill>
              </a:rPr>
              <a:t>      if(</a:t>
            </a:r>
            <a:r>
              <a:rPr lang="en-US" sz="1900" dirty="0">
                <a:solidFill>
                  <a:schemeClr val="tx1"/>
                </a:solidFill>
              </a:rPr>
              <a:t>even</a:t>
            </a:r>
            <a:r>
              <a:rPr lang="en-US" sz="1900" b="1" dirty="0">
                <a:solidFill>
                  <a:schemeClr val="tx1"/>
                </a:solidFill>
              </a:rPr>
              <a:t>)</a:t>
            </a:r>
            <a:r>
              <a:rPr lang="en-US" sz="1900" dirty="0">
                <a:solidFill>
                  <a:schemeClr val="tx1"/>
                </a:solidFill>
              </a:rPr>
              <a:t> </a:t>
            </a:r>
            <a:r>
              <a:rPr lang="en-US" sz="1900" dirty="0" err="1">
                <a:solidFill>
                  <a:schemeClr val="tx1"/>
                </a:solidFill>
              </a:rPr>
              <a:t>trs</a:t>
            </a:r>
            <a:r>
              <a:rPr lang="en-US" sz="1900" b="1" dirty="0">
                <a:solidFill>
                  <a:schemeClr val="tx1"/>
                </a:solidFill>
              </a:rPr>
              <a:t>[</a:t>
            </a:r>
            <a:r>
              <a:rPr lang="en-US" sz="1900" dirty="0">
                <a:solidFill>
                  <a:schemeClr val="tx1"/>
                </a:solidFill>
              </a:rPr>
              <a:t>i</a:t>
            </a:r>
            <a:r>
              <a:rPr lang="en-US" sz="1900" b="1" dirty="0">
                <a:solidFill>
                  <a:schemeClr val="tx1"/>
                </a:solidFill>
              </a:rPr>
              <a:t>].</a:t>
            </a:r>
            <a:r>
              <a:rPr lang="en-US" sz="1900" dirty="0" err="1">
                <a:solidFill>
                  <a:schemeClr val="tx1"/>
                </a:solidFill>
              </a:rPr>
              <a:t>className</a:t>
            </a:r>
            <a:r>
              <a:rPr lang="en-US" sz="1900" dirty="0">
                <a:solidFill>
                  <a:schemeClr val="tx1"/>
                </a:solidFill>
              </a:rPr>
              <a:t> </a:t>
            </a:r>
            <a:r>
              <a:rPr lang="en-US" sz="1900" b="1" dirty="0">
                <a:solidFill>
                  <a:schemeClr val="tx1"/>
                </a:solidFill>
              </a:rPr>
              <a:t>+=</a:t>
            </a:r>
            <a:r>
              <a:rPr lang="en-US" sz="1900" dirty="0">
                <a:solidFill>
                  <a:schemeClr val="tx1"/>
                </a:solidFill>
              </a:rPr>
              <a:t> " even"</a:t>
            </a:r>
            <a:r>
              <a:rPr lang="en-US" sz="1900" b="1" dirty="0">
                <a:solidFill>
                  <a:schemeClr val="tx1"/>
                </a:solidFill>
              </a:rPr>
              <a:t>;</a:t>
            </a:r>
            <a:endParaRPr lang="en-US" sz="1900" dirty="0">
              <a:solidFill>
                <a:schemeClr val="tx1"/>
              </a:solidFill>
            </a:endParaRPr>
          </a:p>
          <a:p>
            <a:pPr>
              <a:lnSpc>
                <a:spcPct val="80000"/>
              </a:lnSpc>
              <a:buFontTx/>
              <a:buNone/>
            </a:pPr>
            <a:r>
              <a:rPr lang="en-US" sz="1900" dirty="0">
                <a:solidFill>
                  <a:schemeClr val="tx1"/>
                </a:solidFill>
              </a:rPr>
              <a:t>        even </a:t>
            </a:r>
            <a:r>
              <a:rPr lang="en-US" sz="1900" b="1" dirty="0">
                <a:solidFill>
                  <a:schemeClr val="tx1"/>
                </a:solidFill>
              </a:rPr>
              <a:t>=</a:t>
            </a:r>
            <a:r>
              <a:rPr lang="en-US" sz="1900" dirty="0">
                <a:solidFill>
                  <a:schemeClr val="tx1"/>
                </a:solidFill>
              </a:rPr>
              <a:t> </a:t>
            </a:r>
            <a:r>
              <a:rPr lang="en-US" sz="1900" b="1" dirty="0">
                <a:solidFill>
                  <a:schemeClr val="tx1"/>
                </a:solidFill>
              </a:rPr>
              <a:t>!</a:t>
            </a:r>
            <a:r>
              <a:rPr lang="en-US" sz="1900" dirty="0">
                <a:solidFill>
                  <a:schemeClr val="tx1"/>
                </a:solidFill>
              </a:rPr>
              <a:t>even</a:t>
            </a:r>
            <a:r>
              <a:rPr lang="en-US" sz="1900" b="1" dirty="0">
                <a:solidFill>
                  <a:schemeClr val="tx1"/>
                </a:solidFill>
              </a:rPr>
              <a:t>;</a:t>
            </a:r>
            <a:endParaRPr lang="en-US" sz="1900" dirty="0">
              <a:solidFill>
                <a:schemeClr val="tx1"/>
              </a:solidFill>
            </a:endParaRPr>
          </a:p>
          <a:p>
            <a:pPr>
              <a:lnSpc>
                <a:spcPct val="80000"/>
              </a:lnSpc>
              <a:buFontTx/>
              <a:buNone/>
            </a:pPr>
            <a:r>
              <a:rPr lang="en-US" sz="1900" dirty="0">
                <a:solidFill>
                  <a:schemeClr val="tx1"/>
                </a:solidFill>
              </a:rPr>
              <a:t>      </a:t>
            </a:r>
            <a:r>
              <a:rPr lang="en-US" sz="1900" b="1" dirty="0">
                <a:solidFill>
                  <a:schemeClr val="tx1"/>
                </a:solidFill>
              </a:rPr>
              <a:t>}</a:t>
            </a:r>
            <a:endParaRPr lang="en-US" sz="1900" dirty="0">
              <a:solidFill>
                <a:schemeClr val="tx1"/>
              </a:solidFill>
            </a:endParaRPr>
          </a:p>
          <a:p>
            <a:pPr>
              <a:lnSpc>
                <a:spcPct val="80000"/>
              </a:lnSpc>
              <a:buFontTx/>
              <a:buNone/>
            </a:pPr>
            <a:r>
              <a:rPr lang="en-US" sz="1900" dirty="0">
                <a:solidFill>
                  <a:schemeClr val="tx1"/>
                </a:solidFill>
              </a:rPr>
              <a:t>    </a:t>
            </a:r>
            <a:r>
              <a:rPr lang="en-US" sz="1900" b="1" dirty="0">
                <a:solidFill>
                  <a:schemeClr val="tx1"/>
                </a:solidFill>
              </a:rPr>
              <a:t>}</a:t>
            </a:r>
            <a:endParaRPr lang="en-US" sz="1900" dirty="0">
              <a:solidFill>
                <a:schemeClr val="tx1"/>
              </a:solidFill>
            </a:endParaRPr>
          </a:p>
          <a:p>
            <a:pPr>
              <a:lnSpc>
                <a:spcPct val="80000"/>
              </a:lnSpc>
              <a:buFontTx/>
              <a:buNone/>
            </a:pPr>
            <a:r>
              <a:rPr lang="en-US" sz="1900" dirty="0">
                <a:solidFill>
                  <a:schemeClr val="tx1"/>
                </a:solidFill>
              </a:rPr>
              <a:t>  </a:t>
            </a:r>
            <a:r>
              <a:rPr lang="en-US" sz="1900" b="1" dirty="0">
                <a:solidFill>
                  <a:schemeClr val="tx1"/>
                </a:solidFill>
              </a:rPr>
              <a:t>}</a:t>
            </a:r>
            <a:endParaRPr lang="en-US" sz="1900" dirty="0">
              <a:solidFill>
                <a:schemeClr val="tx1"/>
              </a:solidFill>
            </a:endParaRPr>
          </a:p>
          <a:p>
            <a:pPr>
              <a:lnSpc>
                <a:spcPct val="80000"/>
              </a:lnSpc>
              <a:buFontTx/>
              <a:buNone/>
            </a:pPr>
            <a:r>
              <a:rPr lang="en-US" sz="1900" b="1" dirty="0">
                <a:solidFill>
                  <a:schemeClr val="tx1"/>
                </a:solidFill>
              </a:rPr>
              <a:t>}</a:t>
            </a:r>
            <a:endParaRPr lang="en-US" sz="1900" dirty="0">
              <a:solidFill>
                <a:schemeClr val="tx1"/>
              </a:solidFill>
            </a:endParaRPr>
          </a:p>
          <a:p>
            <a:pPr>
              <a:lnSpc>
                <a:spcPct val="80000"/>
              </a:lnSpc>
              <a:buFontTx/>
              <a:buNone/>
            </a:pPr>
            <a:r>
              <a:rPr lang="en-US" sz="1900" dirty="0" err="1">
                <a:solidFill>
                  <a:schemeClr val="tx1"/>
                </a:solidFill>
              </a:rPr>
              <a:t>window</a:t>
            </a:r>
            <a:r>
              <a:rPr lang="en-US" sz="1900" b="1" dirty="0" err="1">
                <a:solidFill>
                  <a:schemeClr val="tx1"/>
                </a:solidFill>
              </a:rPr>
              <a:t>.</a:t>
            </a:r>
            <a:r>
              <a:rPr lang="en-US" sz="1900" dirty="0" err="1">
                <a:solidFill>
                  <a:schemeClr val="tx1"/>
                </a:solidFill>
              </a:rPr>
              <a:t>onload</a:t>
            </a:r>
            <a:r>
              <a:rPr lang="en-US" sz="1900" dirty="0">
                <a:solidFill>
                  <a:schemeClr val="tx1"/>
                </a:solidFill>
              </a:rPr>
              <a:t> </a:t>
            </a:r>
            <a:r>
              <a:rPr lang="en-US" sz="1900" b="1" dirty="0">
                <a:solidFill>
                  <a:schemeClr val="tx1"/>
                </a:solidFill>
              </a:rPr>
              <a:t>=</a:t>
            </a:r>
            <a:r>
              <a:rPr lang="en-US" sz="1900" dirty="0">
                <a:solidFill>
                  <a:schemeClr val="tx1"/>
                </a:solidFill>
              </a:rPr>
              <a:t> stripe</a:t>
            </a:r>
            <a:r>
              <a:rPr lang="en-US" sz="1900" b="1" dirty="0">
                <a:solidFill>
                  <a:schemeClr val="tx1"/>
                </a:solidFill>
              </a:rPr>
              <a:t>;</a:t>
            </a:r>
            <a:endParaRPr lang="en-US" sz="1900"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5684134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Function Invocation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800100" lvl="1"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Workaround</a:t>
            </a:r>
            <a:r>
              <a:rPr kumimoji="0" lang="en-US" sz="2400" b="0" i="0" u="none" strike="noStrike" kern="0" cap="none" spc="0" normalizeH="0" noProof="0" dirty="0" smtClean="0">
                <a:ln>
                  <a:noFill/>
                </a:ln>
                <a:solidFill>
                  <a:schemeClr val="tx1"/>
                </a:solidFill>
                <a:effectLst/>
                <a:uLnTx/>
                <a:uFillTx/>
                <a:latin typeface="+mn-lt"/>
                <a:ea typeface="+mn-ea"/>
                <a:cs typeface="+mn-cs"/>
              </a:rPr>
              <a:t> for the problem is by assigning value of </a:t>
            </a:r>
            <a:r>
              <a:rPr kumimoji="0" lang="en-US" sz="2400" b="0" i="1" u="none" strike="noStrike" kern="0" cap="none" spc="0" normalizeH="0" noProof="0" dirty="0" smtClean="0">
                <a:ln>
                  <a:noFill/>
                </a:ln>
                <a:solidFill>
                  <a:schemeClr val="tx1"/>
                </a:solidFill>
                <a:effectLst/>
                <a:uLnTx/>
                <a:uFillTx/>
                <a:latin typeface="+mn-lt"/>
                <a:ea typeface="+mn-ea"/>
                <a:cs typeface="+mn-cs"/>
              </a:rPr>
              <a:t>‘this’ </a:t>
            </a:r>
            <a:r>
              <a:rPr kumimoji="0" lang="en-US" sz="2400" b="0" u="none" strike="noStrike" kern="0" cap="none" spc="0" normalizeH="0" noProof="0" dirty="0" smtClean="0">
                <a:ln>
                  <a:noFill/>
                </a:ln>
                <a:solidFill>
                  <a:schemeClr val="tx1"/>
                </a:solidFill>
                <a:effectLst/>
                <a:uLnTx/>
                <a:uFillTx/>
                <a:latin typeface="+mn-lt"/>
                <a:ea typeface="+mn-ea"/>
                <a:cs typeface="+mn-cs"/>
              </a:rPr>
              <a:t>to a variable</a:t>
            </a:r>
          </a:p>
          <a:p>
            <a:pPr marL="800100" lvl="1" indent="-342900" algn="just">
              <a:lnSpc>
                <a:spcPct val="90000"/>
              </a:lnSpc>
              <a:spcBef>
                <a:spcPct val="20000"/>
              </a:spcBef>
              <a:buClr>
                <a:schemeClr val="accent2"/>
              </a:buClr>
              <a:buFont typeface="Wingdings" pitchFamily="2" charset="2"/>
              <a:buChar char="§"/>
            </a:pPr>
            <a:endParaRPr lang="en-US" sz="2400" i="1" kern="0" baseline="0" dirty="0" smtClean="0">
              <a:latin typeface="+mn-lt"/>
              <a:cs typeface="+mn-cs"/>
            </a:endParaRPr>
          </a:p>
          <a:p>
            <a:pPr marL="800100" lvl="1" indent="-342900" algn="just">
              <a:lnSpc>
                <a:spcPct val="90000"/>
              </a:lnSpc>
              <a:spcBef>
                <a:spcPct val="20000"/>
              </a:spcBef>
              <a:buClr>
                <a:schemeClr val="accent2"/>
              </a:buClr>
              <a:buFont typeface="Wingdings" pitchFamily="2" charset="2"/>
              <a:buChar char="§"/>
            </a:pPr>
            <a:r>
              <a:rPr kumimoji="0" lang="en-US" sz="2200" b="0" i="1" u="none" strike="noStrike" kern="0" cap="none" spc="0" normalizeH="0" noProof="0" dirty="0" err="1" smtClean="0">
                <a:ln>
                  <a:noFill/>
                </a:ln>
                <a:solidFill>
                  <a:schemeClr val="tx1"/>
                </a:solidFill>
                <a:effectLst/>
                <a:uLnTx/>
                <a:uFillTx/>
                <a:latin typeface="+mn-lt"/>
                <a:ea typeface="+mn-ea"/>
                <a:cs typeface="+mn-cs"/>
              </a:rPr>
              <a:t>myObject.double</a:t>
            </a:r>
            <a:r>
              <a:rPr kumimoji="0" lang="en-US" sz="2200" b="0" i="1" u="none" strike="noStrike" kern="0" cap="none" spc="0" normalizeH="0" noProof="0" dirty="0" smtClean="0">
                <a:ln>
                  <a:noFill/>
                </a:ln>
                <a:solidFill>
                  <a:schemeClr val="tx1"/>
                </a:solidFill>
                <a:effectLst/>
                <a:uLnTx/>
                <a:uFillTx/>
                <a:latin typeface="+mn-lt"/>
                <a:ea typeface="+mn-ea"/>
                <a:cs typeface="+mn-cs"/>
              </a:rPr>
              <a:t> = function() {</a:t>
            </a:r>
          </a:p>
          <a:p>
            <a:pPr marL="800100" lvl="1" indent="-342900" algn="just">
              <a:lnSpc>
                <a:spcPct val="90000"/>
              </a:lnSpc>
              <a:spcBef>
                <a:spcPct val="20000"/>
              </a:spcBef>
              <a:buClr>
                <a:schemeClr val="accent2"/>
              </a:buClr>
            </a:pPr>
            <a:r>
              <a:rPr lang="en-US" sz="2200" i="1" kern="0" dirty="0" smtClean="0">
                <a:latin typeface="+mn-lt"/>
                <a:cs typeface="+mn-cs"/>
              </a:rPr>
              <a:t>		</a:t>
            </a:r>
            <a:r>
              <a:rPr lang="en-US" sz="2200" i="1" kern="0" dirty="0" err="1" smtClean="0">
                <a:solidFill>
                  <a:srgbClr val="C00000"/>
                </a:solidFill>
                <a:latin typeface="+mn-lt"/>
                <a:cs typeface="+mn-cs"/>
              </a:rPr>
              <a:t>var</a:t>
            </a:r>
            <a:r>
              <a:rPr lang="en-US" sz="2200" i="1" kern="0" dirty="0" smtClean="0">
                <a:solidFill>
                  <a:srgbClr val="C00000"/>
                </a:solidFill>
                <a:latin typeface="+mn-lt"/>
                <a:cs typeface="+mn-cs"/>
              </a:rPr>
              <a:t> that = this;</a:t>
            </a:r>
          </a:p>
          <a:p>
            <a:pPr marL="800100" lvl="1" indent="-342900" algn="just">
              <a:lnSpc>
                <a:spcPct val="90000"/>
              </a:lnSpc>
              <a:spcBef>
                <a:spcPct val="20000"/>
              </a:spcBef>
              <a:buClr>
                <a:schemeClr val="accent2"/>
              </a:buClr>
            </a:pPr>
            <a:r>
              <a:rPr kumimoji="0" lang="en-US" sz="2200" b="0" i="1" u="none" strike="noStrike" kern="0" cap="none" spc="0" normalizeH="0" baseline="0" noProof="0" dirty="0" smtClean="0">
                <a:ln>
                  <a:noFill/>
                </a:ln>
                <a:solidFill>
                  <a:schemeClr val="tx1"/>
                </a:solidFill>
                <a:effectLst/>
                <a:uLnTx/>
                <a:uFillTx/>
                <a:latin typeface="+mn-lt"/>
                <a:ea typeface="+mn-ea"/>
                <a:cs typeface="+mn-cs"/>
              </a:rPr>
              <a:t>	</a:t>
            </a:r>
          </a:p>
          <a:p>
            <a:pPr marL="800100" lvl="1" indent="-342900" algn="just">
              <a:lnSpc>
                <a:spcPct val="90000"/>
              </a:lnSpc>
              <a:spcBef>
                <a:spcPct val="20000"/>
              </a:spcBef>
              <a:buClr>
                <a:schemeClr val="accent2"/>
              </a:buClr>
            </a:pPr>
            <a:r>
              <a:rPr kumimoji="0" lang="en-US" sz="2200" b="0" i="1" u="none" strike="noStrike" kern="0" cap="none" spc="0" normalizeH="0" baseline="0" noProof="0" dirty="0" smtClean="0">
                <a:ln>
                  <a:noFill/>
                </a:ln>
                <a:solidFill>
                  <a:schemeClr val="tx1"/>
                </a:solidFill>
                <a:effectLst/>
                <a:uLnTx/>
                <a:uFillTx/>
                <a:latin typeface="+mn-lt"/>
                <a:ea typeface="+mn-ea"/>
                <a:cs typeface="+mn-cs"/>
              </a:rPr>
              <a:t>		</a:t>
            </a:r>
            <a:r>
              <a:rPr kumimoji="0" lang="en-US" sz="2200" b="0" i="1" u="none" strike="noStrike" kern="0" cap="none" spc="0" normalizeH="0" baseline="0" noProof="0" dirty="0" err="1" smtClean="0">
                <a:ln>
                  <a:noFill/>
                </a:ln>
                <a:solidFill>
                  <a:schemeClr val="tx1"/>
                </a:solidFill>
                <a:effectLst/>
                <a:uLnTx/>
                <a:uFillTx/>
                <a:latin typeface="+mn-lt"/>
                <a:ea typeface="+mn-ea"/>
                <a:cs typeface="+mn-cs"/>
              </a:rPr>
              <a:t>var</a:t>
            </a:r>
            <a:r>
              <a:rPr kumimoji="0" lang="en-US" sz="2200" b="0" i="1" u="none" strike="noStrike" kern="0" cap="none" spc="0" normalizeH="0" baseline="0" noProof="0" dirty="0" smtClean="0">
                <a:ln>
                  <a:noFill/>
                </a:ln>
                <a:solidFill>
                  <a:schemeClr val="tx1"/>
                </a:solidFill>
                <a:effectLst/>
                <a:uLnTx/>
                <a:uFillTx/>
                <a:latin typeface="+mn-lt"/>
                <a:ea typeface="+mn-ea"/>
                <a:cs typeface="+mn-cs"/>
              </a:rPr>
              <a:t> helper = function() {</a:t>
            </a:r>
          </a:p>
          <a:p>
            <a:pPr marL="800100" lvl="1" indent="-342900" algn="just">
              <a:lnSpc>
                <a:spcPct val="90000"/>
              </a:lnSpc>
              <a:spcBef>
                <a:spcPct val="20000"/>
              </a:spcBef>
              <a:buClr>
                <a:schemeClr val="accent2"/>
              </a:buClr>
            </a:pPr>
            <a:r>
              <a:rPr lang="en-US" sz="2200" i="1" kern="0" dirty="0" smtClean="0">
                <a:latin typeface="+mn-lt"/>
                <a:cs typeface="+mn-cs"/>
              </a:rPr>
              <a:t>			</a:t>
            </a:r>
            <a:r>
              <a:rPr lang="en-US" sz="2200" i="1" kern="0" dirty="0" err="1" smtClean="0">
                <a:latin typeface="+mn-lt"/>
                <a:cs typeface="+mn-cs"/>
              </a:rPr>
              <a:t>that.value</a:t>
            </a:r>
            <a:r>
              <a:rPr lang="en-US" sz="2200" i="1" kern="0" dirty="0" smtClean="0">
                <a:latin typeface="+mn-lt"/>
                <a:cs typeface="+mn-cs"/>
              </a:rPr>
              <a:t> = add(</a:t>
            </a:r>
            <a:r>
              <a:rPr lang="en-US" sz="2200" i="1" kern="0" dirty="0" err="1" smtClean="0">
                <a:latin typeface="+mn-lt"/>
                <a:cs typeface="+mn-cs"/>
              </a:rPr>
              <a:t>that.value</a:t>
            </a:r>
            <a:r>
              <a:rPr lang="en-US" sz="2200" i="1" kern="0" dirty="0" smtClean="0">
                <a:latin typeface="+mn-lt"/>
                <a:cs typeface="+mn-cs"/>
              </a:rPr>
              <a:t>, </a:t>
            </a:r>
            <a:r>
              <a:rPr lang="en-US" sz="2200" i="1" kern="0" dirty="0" err="1" smtClean="0">
                <a:latin typeface="+mn-lt"/>
                <a:cs typeface="+mn-cs"/>
              </a:rPr>
              <a:t>that.value</a:t>
            </a:r>
            <a:r>
              <a:rPr lang="en-US" sz="2200" i="1" kern="0" dirty="0" smtClean="0">
                <a:latin typeface="+mn-lt"/>
                <a:cs typeface="+mn-cs"/>
              </a:rPr>
              <a:t>);</a:t>
            </a:r>
          </a:p>
          <a:p>
            <a:pPr marL="800100" lvl="1" indent="-342900" algn="just">
              <a:lnSpc>
                <a:spcPct val="90000"/>
              </a:lnSpc>
              <a:spcBef>
                <a:spcPct val="20000"/>
              </a:spcBef>
              <a:buClr>
                <a:schemeClr val="accent2"/>
              </a:buClr>
            </a:pPr>
            <a:r>
              <a:rPr kumimoji="0" lang="en-US" sz="2200" b="0" i="1" u="none" strike="noStrike" kern="0" cap="none" spc="0" normalizeH="0" baseline="0" noProof="0" dirty="0" smtClean="0">
                <a:ln>
                  <a:noFill/>
                </a:ln>
                <a:solidFill>
                  <a:schemeClr val="tx1"/>
                </a:solidFill>
                <a:effectLst/>
                <a:uLnTx/>
                <a:uFillTx/>
                <a:latin typeface="+mn-lt"/>
                <a:ea typeface="+mn-ea"/>
                <a:cs typeface="+mn-cs"/>
              </a:rPr>
              <a:t>			};</a:t>
            </a:r>
          </a:p>
          <a:p>
            <a:pPr marL="800100" lvl="1" indent="-342900" algn="just">
              <a:lnSpc>
                <a:spcPct val="90000"/>
              </a:lnSpc>
              <a:spcBef>
                <a:spcPct val="20000"/>
              </a:spcBef>
              <a:buClr>
                <a:schemeClr val="accent2"/>
              </a:buClr>
            </a:pPr>
            <a:r>
              <a:rPr kumimoji="0" lang="en-US" sz="2200" b="0" i="1" u="none" strike="noStrike" kern="0" cap="none" spc="0" normalizeH="0" baseline="0" noProof="0" dirty="0" smtClean="0">
                <a:ln>
                  <a:noFill/>
                </a:ln>
                <a:solidFill>
                  <a:schemeClr val="tx1"/>
                </a:solidFill>
                <a:effectLst/>
                <a:uLnTx/>
                <a:uFillTx/>
                <a:latin typeface="+mn-lt"/>
                <a:ea typeface="+mn-ea"/>
                <a:cs typeface="+mn-cs"/>
              </a:rPr>
              <a:t>		</a:t>
            </a:r>
            <a:r>
              <a:rPr lang="en-US" sz="2200" i="1" kern="0" dirty="0" smtClean="0">
                <a:latin typeface="+mn-lt"/>
                <a:cs typeface="+mn-cs"/>
              </a:rPr>
              <a:t>helper();</a:t>
            </a:r>
          </a:p>
          <a:p>
            <a:pPr marL="800100" lvl="1" indent="-342900" algn="just">
              <a:lnSpc>
                <a:spcPct val="90000"/>
              </a:lnSpc>
              <a:spcBef>
                <a:spcPct val="20000"/>
              </a:spcBef>
              <a:buClr>
                <a:schemeClr val="accent2"/>
              </a:buClr>
            </a:pPr>
            <a:r>
              <a:rPr kumimoji="0" lang="en-US" sz="2200" b="0" i="1" u="none" strike="noStrike" kern="0" cap="none" spc="0" normalizeH="0" baseline="0" noProof="0" dirty="0" smtClean="0">
                <a:ln>
                  <a:noFill/>
                </a:ln>
                <a:solidFill>
                  <a:schemeClr val="tx1"/>
                </a:solidFill>
                <a:effectLst/>
                <a:uLnTx/>
                <a:uFillTx/>
                <a:latin typeface="+mn-lt"/>
                <a:ea typeface="+mn-ea"/>
                <a:cs typeface="+mn-cs"/>
              </a:rPr>
              <a:t>	};</a:t>
            </a:r>
          </a:p>
          <a:p>
            <a:pPr marL="800100" lvl="1" indent="-342900" algn="just">
              <a:lnSpc>
                <a:spcPct val="90000"/>
              </a:lnSpc>
              <a:spcBef>
                <a:spcPct val="20000"/>
              </a:spcBef>
              <a:buClr>
                <a:schemeClr val="accent2"/>
              </a:buClr>
            </a:pPr>
            <a:endParaRPr lang="en-US" sz="2200" i="1" kern="0" dirty="0" smtClean="0">
              <a:latin typeface="+mn-lt"/>
              <a:cs typeface="+mn-cs"/>
            </a:endParaRPr>
          </a:p>
          <a:p>
            <a:pPr marL="800100" lvl="1" indent="-342900" algn="just">
              <a:lnSpc>
                <a:spcPct val="90000"/>
              </a:lnSpc>
              <a:spcBef>
                <a:spcPct val="20000"/>
              </a:spcBef>
              <a:buClr>
                <a:schemeClr val="accent2"/>
              </a:buClr>
            </a:pPr>
            <a:r>
              <a:rPr lang="en-US" sz="2200" i="1" kern="0" dirty="0" smtClean="0">
                <a:latin typeface="+mn-lt"/>
                <a:cs typeface="+mn-cs"/>
              </a:rPr>
              <a:t>	//Invoke double as a method</a:t>
            </a:r>
          </a:p>
          <a:p>
            <a:pPr marL="800100" lvl="1" indent="-342900" algn="just">
              <a:lnSpc>
                <a:spcPct val="90000"/>
              </a:lnSpc>
              <a:spcBef>
                <a:spcPct val="20000"/>
              </a:spcBef>
              <a:buClr>
                <a:schemeClr val="accent2"/>
              </a:buClr>
            </a:pPr>
            <a:r>
              <a:rPr kumimoji="0" lang="en-US" sz="2200" b="0" i="1" u="none" strike="noStrike" kern="0" cap="none" spc="0" normalizeH="0" baseline="0" noProof="0" dirty="0" smtClean="0">
                <a:ln>
                  <a:noFill/>
                </a:ln>
                <a:solidFill>
                  <a:schemeClr val="tx1"/>
                </a:solidFill>
                <a:effectLst/>
                <a:uLnTx/>
                <a:uFillTx/>
                <a:latin typeface="+mn-lt"/>
                <a:ea typeface="+mn-ea"/>
                <a:cs typeface="+mn-cs"/>
              </a:rPr>
              <a:t>	</a:t>
            </a:r>
            <a:r>
              <a:rPr kumimoji="0" lang="en-US" sz="2200" b="0" i="1" u="none" strike="noStrike" kern="0" cap="none" spc="0" normalizeH="0" baseline="0" noProof="0" dirty="0" err="1" smtClean="0">
                <a:ln>
                  <a:noFill/>
                </a:ln>
                <a:solidFill>
                  <a:schemeClr val="tx1"/>
                </a:solidFill>
                <a:effectLst/>
                <a:uLnTx/>
                <a:uFillTx/>
                <a:latin typeface="+mn-lt"/>
                <a:ea typeface="+mn-ea"/>
                <a:cs typeface="+mn-cs"/>
              </a:rPr>
              <a:t>myObject.double</a:t>
            </a:r>
            <a:r>
              <a:rPr kumimoji="0" lang="en-US" sz="2200" b="0" i="1" u="none" strike="noStrike" kern="0" cap="none" spc="0" normalizeH="0" baseline="0" noProof="0" dirty="0" smtClean="0">
                <a:ln>
                  <a:noFill/>
                </a:ln>
                <a:solidFill>
                  <a:schemeClr val="tx1"/>
                </a:solidFill>
                <a:effectLst/>
                <a:uLnTx/>
                <a:uFillTx/>
                <a:latin typeface="+mn-lt"/>
                <a:ea typeface="+mn-ea"/>
                <a:cs typeface="+mn-cs"/>
              </a:rPr>
              <a:t>();</a:t>
            </a:r>
          </a:p>
          <a:p>
            <a:pPr marL="800100" lvl="1" indent="-342900" algn="just">
              <a:lnSpc>
                <a:spcPct val="90000"/>
              </a:lnSpc>
              <a:spcBef>
                <a:spcPct val="20000"/>
              </a:spcBef>
              <a:buClr>
                <a:schemeClr val="accent2"/>
              </a:buClr>
            </a:pPr>
            <a:r>
              <a:rPr lang="en-US" sz="2200" i="1" kern="0" dirty="0" smtClean="0">
                <a:latin typeface="+mn-lt"/>
                <a:cs typeface="+mn-cs"/>
              </a:rPr>
              <a:t>	</a:t>
            </a:r>
            <a:r>
              <a:rPr lang="en-US" sz="2200" i="1" kern="0" dirty="0" err="1" smtClean="0">
                <a:latin typeface="+mn-lt"/>
                <a:cs typeface="+mn-cs"/>
              </a:rPr>
              <a:t>document.writeln</a:t>
            </a:r>
            <a:r>
              <a:rPr lang="en-US" sz="2200" i="1" kern="0" dirty="0" smtClean="0">
                <a:latin typeface="+mn-lt"/>
                <a:cs typeface="+mn-cs"/>
              </a:rPr>
              <a:t>(</a:t>
            </a:r>
            <a:r>
              <a:rPr lang="en-US" sz="2200" i="1" kern="0" dirty="0" err="1" smtClean="0">
                <a:latin typeface="+mn-lt"/>
                <a:cs typeface="+mn-cs"/>
              </a:rPr>
              <a:t>myObject.value</a:t>
            </a:r>
            <a:r>
              <a:rPr lang="en-US" sz="2200" i="1" kern="0" dirty="0" smtClean="0">
                <a:latin typeface="+mn-lt"/>
                <a:cs typeface="+mn-cs"/>
              </a:rPr>
              <a:t>);</a:t>
            </a:r>
          </a:p>
          <a:p>
            <a:pPr marL="800100" lvl="1" indent="-342900" algn="just">
              <a:lnSpc>
                <a:spcPct val="90000"/>
              </a:lnSpc>
              <a:spcBef>
                <a:spcPct val="20000"/>
              </a:spcBef>
              <a:buClr>
                <a:schemeClr val="accent2"/>
              </a:buClr>
            </a:pPr>
            <a:endParaRPr kumimoji="0" lang="en-US" sz="2200" b="0" i="1"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Grp="1" noChangeArrowheads="1"/>
          </p:cNvSpPr>
          <p:nvPr>
            <p:ph type="body" sz="quarter" idx="11"/>
          </p:nvPr>
        </p:nvSpPr>
        <p:spPr>
          <a:xfrm>
            <a:off x="460376" y="145140"/>
            <a:ext cx="8229600" cy="437043"/>
          </a:xfrm>
        </p:spPr>
        <p:txBody>
          <a:bodyPr/>
          <a:lstStyle/>
          <a:p>
            <a:pPr>
              <a:lnSpc>
                <a:spcPct val="80000"/>
              </a:lnSpc>
            </a:pPr>
            <a:r>
              <a:rPr lang="en-US" sz="2800" dirty="0"/>
              <a:t>Zebra-striping with </a:t>
            </a:r>
            <a:r>
              <a:rPr lang="en-US" sz="2800" dirty="0" err="1"/>
              <a:t>jQuery</a:t>
            </a:r>
            <a:endParaRPr lang="en-US" sz="2800" dirty="0">
              <a:solidFill>
                <a:srgbClr val="808080"/>
              </a:solidFill>
            </a:endParaRPr>
          </a:p>
        </p:txBody>
      </p:sp>
      <p:sp>
        <p:nvSpPr>
          <p:cNvPr id="2" name="Text Placeholder 1"/>
          <p:cNvSpPr>
            <a:spLocks noGrp="1"/>
          </p:cNvSpPr>
          <p:nvPr>
            <p:ph type="body" sz="quarter" idx="16"/>
          </p:nvPr>
        </p:nvSpPr>
        <p:spPr>
          <a:xfrm>
            <a:off x="493358" y="1219199"/>
            <a:ext cx="8240713" cy="2209801"/>
          </a:xfrm>
        </p:spPr>
        <p:txBody>
          <a:bodyPr/>
          <a:lstStyle/>
          <a:p>
            <a:pPr>
              <a:lnSpc>
                <a:spcPct val="80000"/>
              </a:lnSpc>
              <a:buFontTx/>
              <a:buNone/>
            </a:pPr>
            <a:endParaRPr lang="en-US" dirty="0">
              <a:solidFill>
                <a:schemeClr val="tx1"/>
              </a:solidFill>
            </a:endParaRPr>
          </a:p>
          <a:p>
            <a:pPr>
              <a:lnSpc>
                <a:spcPct val="80000"/>
              </a:lnSpc>
              <a:buFontTx/>
              <a:buNone/>
            </a:pPr>
            <a:endParaRPr lang="en-US" dirty="0">
              <a:solidFill>
                <a:schemeClr val="tx1"/>
              </a:solidFill>
            </a:endParaRPr>
          </a:p>
          <a:p>
            <a:pPr>
              <a:lnSpc>
                <a:spcPct val="80000"/>
              </a:lnSpc>
              <a:buFontTx/>
              <a:buNone/>
            </a:pPr>
            <a:endParaRPr lang="en-US" dirty="0">
              <a:solidFill>
                <a:schemeClr val="tx1"/>
              </a:solidFill>
            </a:endParaRPr>
          </a:p>
          <a:p>
            <a:pPr algn="ctr">
              <a:lnSpc>
                <a:spcPct val="80000"/>
              </a:lnSpc>
              <a:buFontTx/>
              <a:buNone/>
            </a:pPr>
            <a:r>
              <a:rPr lang="en-US" sz="2400" dirty="0">
                <a:solidFill>
                  <a:schemeClr val="tx1"/>
                </a:solidFill>
              </a:rPr>
              <a:t>$</a:t>
            </a:r>
            <a:r>
              <a:rPr lang="en-US" sz="2400" b="1" dirty="0">
                <a:solidFill>
                  <a:schemeClr val="tx1"/>
                </a:solidFill>
              </a:rPr>
              <a:t>(</a:t>
            </a:r>
            <a:r>
              <a:rPr lang="en-US" sz="2400" dirty="0">
                <a:solidFill>
                  <a:schemeClr val="tx1"/>
                </a:solidFill>
              </a:rPr>
              <a:t>"</a:t>
            </a:r>
            <a:r>
              <a:rPr lang="en-US" sz="2400" dirty="0" err="1">
                <a:solidFill>
                  <a:schemeClr val="tx1"/>
                </a:solidFill>
              </a:rPr>
              <a:t>tr:nth-child</a:t>
            </a:r>
            <a:r>
              <a:rPr lang="en-US" sz="2400" dirty="0">
                <a:solidFill>
                  <a:schemeClr val="tx1"/>
                </a:solidFill>
              </a:rPr>
              <a:t>(even)"</a:t>
            </a:r>
            <a:r>
              <a:rPr lang="en-US" sz="2400" b="1" dirty="0">
                <a:solidFill>
                  <a:schemeClr val="tx1"/>
                </a:solidFill>
              </a:rPr>
              <a:t>).</a:t>
            </a:r>
            <a:r>
              <a:rPr lang="en-US" sz="2400" dirty="0" err="1">
                <a:solidFill>
                  <a:schemeClr val="tx1"/>
                </a:solidFill>
              </a:rPr>
              <a:t>css</a:t>
            </a:r>
            <a:r>
              <a:rPr lang="en-US" sz="2400" b="1" dirty="0">
                <a:solidFill>
                  <a:schemeClr val="tx1"/>
                </a:solidFill>
              </a:rPr>
              <a:t>(</a:t>
            </a:r>
            <a:r>
              <a:rPr lang="en-US" sz="2400" dirty="0">
                <a:solidFill>
                  <a:schemeClr val="tx1"/>
                </a:solidFill>
              </a:rPr>
              <a:t>'background-</a:t>
            </a:r>
            <a:r>
              <a:rPr lang="en-US" sz="2400" dirty="0" err="1">
                <a:solidFill>
                  <a:schemeClr val="tx1"/>
                </a:solidFill>
              </a:rPr>
              <a:t>color'</a:t>
            </a:r>
            <a:r>
              <a:rPr lang="en-US" sz="2400" b="1" dirty="0" err="1">
                <a:solidFill>
                  <a:schemeClr val="tx1"/>
                </a:solidFill>
              </a:rPr>
              <a:t>,</a:t>
            </a:r>
            <a:r>
              <a:rPr lang="en-US" sz="2400" dirty="0" err="1">
                <a:solidFill>
                  <a:schemeClr val="tx1"/>
                </a:solidFill>
              </a:rPr>
              <a:t>'coral</a:t>
            </a:r>
            <a:r>
              <a:rPr lang="en-US" sz="2400" dirty="0">
                <a:solidFill>
                  <a:schemeClr val="tx1"/>
                </a:solidFill>
              </a:rPr>
              <a:t>'</a:t>
            </a:r>
            <a:r>
              <a:rPr lang="en-US" sz="2400" b="1" dirty="0">
                <a:solidFill>
                  <a:schemeClr val="tx1"/>
                </a:solidFill>
              </a:rPr>
              <a:t>);</a:t>
            </a:r>
            <a:endParaRPr lang="en-US" sz="2400"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52696825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Rectangle 3"/>
          <p:cNvSpPr>
            <a:spLocks noGrp="1" noChangeArrowheads="1"/>
          </p:cNvSpPr>
          <p:nvPr>
            <p:ph type="body" sz="quarter" idx="11"/>
          </p:nvPr>
        </p:nvSpPr>
        <p:spPr>
          <a:xfrm>
            <a:off x="460376" y="145140"/>
            <a:ext cx="8229600" cy="480131"/>
          </a:xfrm>
        </p:spPr>
        <p:txBody>
          <a:bodyPr/>
          <a:lstStyle/>
          <a:p>
            <a:pPr>
              <a:lnSpc>
                <a:spcPct val="90000"/>
              </a:lnSpc>
            </a:pPr>
            <a:r>
              <a:rPr lang="en-US" sz="2800" dirty="0"/>
              <a:t>What does </a:t>
            </a:r>
            <a:r>
              <a:rPr lang="en-US" sz="2800" dirty="0" err="1"/>
              <a:t>jQuery</a:t>
            </a:r>
            <a:r>
              <a:rPr lang="en-US" sz="2800" dirty="0"/>
              <a:t> do?</a:t>
            </a:r>
          </a:p>
        </p:txBody>
      </p:sp>
      <p:sp>
        <p:nvSpPr>
          <p:cNvPr id="2" name="Text Placeholder 1"/>
          <p:cNvSpPr>
            <a:spLocks noGrp="1"/>
          </p:cNvSpPr>
          <p:nvPr>
            <p:ph type="body" sz="quarter" idx="16"/>
          </p:nvPr>
        </p:nvSpPr>
        <p:spPr>
          <a:xfrm>
            <a:off x="475161" y="1143000"/>
            <a:ext cx="8240713" cy="4473575"/>
          </a:xfrm>
        </p:spPr>
        <p:txBody>
          <a:bodyPr>
            <a:normAutofit fontScale="92500" lnSpcReduction="10000"/>
          </a:bodyPr>
          <a:lstStyle/>
          <a:p>
            <a:pPr>
              <a:lnSpc>
                <a:spcPct val="90000"/>
              </a:lnSpc>
            </a:pPr>
            <a:r>
              <a:rPr lang="en-US" sz="2000" b="1" dirty="0"/>
              <a:t>Crunches JavaScript</a:t>
            </a:r>
            <a:endParaRPr lang="en-US" sz="2000" dirty="0"/>
          </a:p>
          <a:p>
            <a:pPr lvl="1">
              <a:lnSpc>
                <a:spcPct val="90000"/>
              </a:lnSpc>
            </a:pPr>
            <a:r>
              <a:rPr lang="en-US" dirty="0"/>
              <a:t>reduces the number of lines of JavaScript you would have to write, call it shortcut JavaScript</a:t>
            </a:r>
          </a:p>
          <a:p>
            <a:pPr>
              <a:lnSpc>
                <a:spcPct val="90000"/>
              </a:lnSpc>
            </a:pPr>
            <a:r>
              <a:rPr lang="en-US" sz="2000" b="1" dirty="0"/>
              <a:t>Manipulate HTML</a:t>
            </a:r>
          </a:p>
          <a:p>
            <a:pPr lvl="1">
              <a:lnSpc>
                <a:spcPct val="90000"/>
              </a:lnSpc>
            </a:pPr>
            <a:r>
              <a:rPr lang="en-US" dirty="0"/>
              <a:t>allows you to select &amp; manipulate HTML, popularly used to manipulate &lt;form&gt; elements</a:t>
            </a:r>
          </a:p>
          <a:p>
            <a:pPr>
              <a:lnSpc>
                <a:spcPct val="90000"/>
              </a:lnSpc>
            </a:pPr>
            <a:r>
              <a:rPr lang="en-US" sz="2000" b="1" dirty="0"/>
              <a:t>Manipulate CSS</a:t>
            </a:r>
          </a:p>
          <a:p>
            <a:pPr lvl="1">
              <a:lnSpc>
                <a:spcPct val="90000"/>
              </a:lnSpc>
            </a:pPr>
            <a:r>
              <a:rPr lang="en-US" dirty="0"/>
              <a:t>allows you to apply, remove or change CSS properties applied on HTML elements, on-the-fly</a:t>
            </a:r>
          </a:p>
          <a:p>
            <a:pPr>
              <a:lnSpc>
                <a:spcPct val="90000"/>
              </a:lnSpc>
            </a:pPr>
            <a:r>
              <a:rPr lang="en-US" sz="2000" b="1" dirty="0"/>
              <a:t>Out-of-the-box widgets</a:t>
            </a:r>
            <a:r>
              <a:rPr lang="en-US" sz="2000" dirty="0"/>
              <a:t> </a:t>
            </a:r>
          </a:p>
          <a:p>
            <a:pPr lvl="1">
              <a:lnSpc>
                <a:spcPct val="90000"/>
              </a:lnSpc>
            </a:pPr>
            <a:r>
              <a:rPr lang="en-US" dirty="0"/>
              <a:t>includes many commonly needed widgets. For example, calendar popups, accordion, tab panels, </a:t>
            </a:r>
            <a:r>
              <a:rPr lang="en-US" dirty="0" err="1"/>
              <a:t>etc</a:t>
            </a:r>
            <a:endParaRPr lang="en-US" dirty="0"/>
          </a:p>
          <a:p>
            <a:pPr>
              <a:lnSpc>
                <a:spcPct val="90000"/>
              </a:lnSpc>
            </a:pPr>
            <a:r>
              <a:rPr lang="en-US" sz="2000" b="1" dirty="0"/>
              <a:t>Animation</a:t>
            </a:r>
            <a:endParaRPr lang="en-US" sz="2000" dirty="0"/>
          </a:p>
          <a:p>
            <a:pPr lvl="1">
              <a:lnSpc>
                <a:spcPct val="90000"/>
              </a:lnSpc>
            </a:pPr>
            <a:r>
              <a:rPr lang="en-US" dirty="0"/>
              <a:t>apply animated effects like show, hide, slide on HTML elements. Also includes some very </a:t>
            </a:r>
            <a:r>
              <a:rPr lang="en-US" dirty="0" smtClean="0"/>
              <a:t>cool </a:t>
            </a:r>
            <a:r>
              <a:rPr lang="en-US" dirty="0"/>
              <a:t>animation effects on images.</a:t>
            </a:r>
          </a:p>
          <a:p>
            <a:endParaRPr lang="en-US" dirty="0"/>
          </a:p>
        </p:txBody>
      </p:sp>
    </p:spTree>
    <p:extLst>
      <p:ext uri="{BB962C8B-B14F-4D97-AF65-F5344CB8AC3E}">
        <p14:creationId xmlns:p14="http://schemas.microsoft.com/office/powerpoint/2010/main" val="1277267172"/>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p:cNvSpPr>
            <a:spLocks noGrp="1" noChangeArrowheads="1"/>
          </p:cNvSpPr>
          <p:nvPr>
            <p:ph type="body" sz="quarter" idx="11"/>
          </p:nvPr>
        </p:nvSpPr>
        <p:spPr>
          <a:xfrm>
            <a:off x="460376" y="145140"/>
            <a:ext cx="8229600" cy="480131"/>
          </a:xfrm>
        </p:spPr>
        <p:txBody>
          <a:bodyPr/>
          <a:lstStyle/>
          <a:p>
            <a:pPr>
              <a:lnSpc>
                <a:spcPct val="90000"/>
              </a:lnSpc>
            </a:pPr>
            <a:r>
              <a:rPr lang="en-US" sz="2800" dirty="0"/>
              <a:t>Downloading </a:t>
            </a:r>
            <a:r>
              <a:rPr lang="en-US" sz="2800" dirty="0" err="1"/>
              <a:t>jQuery</a:t>
            </a:r>
            <a:r>
              <a:rPr lang="en-US" sz="2800" dirty="0"/>
              <a:t> Library</a:t>
            </a:r>
            <a:endParaRPr lang="en-US" sz="2800" dirty="0">
              <a:solidFill>
                <a:srgbClr val="000080"/>
              </a:solidFill>
            </a:endParaRPr>
          </a:p>
        </p:txBody>
      </p:sp>
      <p:sp>
        <p:nvSpPr>
          <p:cNvPr id="2" name="Text Placeholder 1"/>
          <p:cNvSpPr>
            <a:spLocks noGrp="1"/>
          </p:cNvSpPr>
          <p:nvPr>
            <p:ph type="body" sz="quarter" idx="16"/>
          </p:nvPr>
        </p:nvSpPr>
        <p:spPr>
          <a:xfrm>
            <a:off x="609600" y="990600"/>
            <a:ext cx="8240713" cy="4473575"/>
          </a:xfrm>
        </p:spPr>
        <p:txBody>
          <a:bodyPr>
            <a:normAutofit/>
          </a:bodyPr>
          <a:lstStyle/>
          <a:p>
            <a:pPr>
              <a:lnSpc>
                <a:spcPct val="90000"/>
              </a:lnSpc>
            </a:pPr>
            <a:r>
              <a:rPr lang="en-US" dirty="0">
                <a:solidFill>
                  <a:schemeClr val="tx1"/>
                </a:solidFill>
              </a:rPr>
              <a:t>Download the latest release of the library from </a:t>
            </a:r>
            <a:r>
              <a:rPr lang="en-US" b="1" dirty="0">
                <a:solidFill>
                  <a:schemeClr val="tx1"/>
                </a:solidFill>
              </a:rPr>
              <a:t>jQuery.com</a:t>
            </a:r>
          </a:p>
          <a:p>
            <a:pPr>
              <a:lnSpc>
                <a:spcPct val="90000"/>
              </a:lnSpc>
            </a:pPr>
            <a:r>
              <a:rPr lang="en-US" dirty="0">
                <a:solidFill>
                  <a:schemeClr val="tx1"/>
                </a:solidFill>
              </a:rPr>
              <a:t>2 versions are available – minified &amp; uncompressed</a:t>
            </a:r>
          </a:p>
          <a:p>
            <a:pPr>
              <a:lnSpc>
                <a:spcPct val="90000"/>
              </a:lnSpc>
            </a:pPr>
            <a:endParaRPr lang="en-US" dirty="0">
              <a:solidFill>
                <a:schemeClr val="tx1"/>
              </a:solidFill>
            </a:endParaRPr>
          </a:p>
          <a:p>
            <a:pPr>
              <a:lnSpc>
                <a:spcPct val="90000"/>
              </a:lnSpc>
            </a:pPr>
            <a:r>
              <a:rPr lang="en-US" dirty="0">
                <a:solidFill>
                  <a:schemeClr val="tx1"/>
                </a:solidFill>
              </a:rPr>
              <a:t>Alternatives to downloading:</a:t>
            </a:r>
          </a:p>
          <a:p>
            <a:pPr lvl="1">
              <a:lnSpc>
                <a:spcPct val="90000"/>
              </a:lnSpc>
            </a:pPr>
            <a:r>
              <a:rPr lang="en-US" dirty="0">
                <a:solidFill>
                  <a:schemeClr val="tx1"/>
                </a:solidFill>
              </a:rPr>
              <a:t>Google CDN: </a:t>
            </a:r>
          </a:p>
          <a:p>
            <a:pPr>
              <a:lnSpc>
                <a:spcPct val="90000"/>
              </a:lnSpc>
              <a:buFontTx/>
              <a:buNone/>
            </a:pPr>
            <a:r>
              <a:rPr lang="en-US" sz="1600" dirty="0">
                <a:solidFill>
                  <a:schemeClr val="tx1"/>
                </a:solidFill>
              </a:rPr>
              <a:t>	&lt;head&gt;</a:t>
            </a:r>
          </a:p>
          <a:p>
            <a:pPr>
              <a:lnSpc>
                <a:spcPct val="90000"/>
              </a:lnSpc>
              <a:buFontTx/>
              <a:buNone/>
            </a:pPr>
            <a:r>
              <a:rPr lang="en-US" sz="1600" dirty="0">
                <a:solidFill>
                  <a:schemeClr val="tx1"/>
                </a:solidFill>
              </a:rPr>
              <a:t>	&lt;</a:t>
            </a:r>
            <a:r>
              <a:rPr lang="en-US" sz="1600" dirty="0" smtClean="0">
                <a:solidFill>
                  <a:schemeClr val="tx1"/>
                </a:solidFill>
              </a:rPr>
              <a:t>script type</a:t>
            </a:r>
            <a:r>
              <a:rPr lang="en-US" sz="1600" dirty="0">
                <a:solidFill>
                  <a:schemeClr val="tx1"/>
                </a:solidFill>
              </a:rPr>
              <a:t>="text/</a:t>
            </a:r>
            <a:r>
              <a:rPr lang="en-US" sz="1600" dirty="0" err="1">
                <a:solidFill>
                  <a:schemeClr val="tx1"/>
                </a:solidFill>
              </a:rPr>
              <a:t>javascript</a:t>
            </a:r>
            <a:r>
              <a:rPr lang="en-US" sz="1600" dirty="0">
                <a:solidFill>
                  <a:schemeClr val="tx1"/>
                </a:solidFill>
              </a:rPr>
              <a:t>" </a:t>
            </a:r>
            <a:r>
              <a:rPr lang="en-US" sz="1600" dirty="0" err="1">
                <a:solidFill>
                  <a:schemeClr val="tx1"/>
                </a:solidFill>
              </a:rPr>
              <a:t>src</a:t>
            </a:r>
            <a:r>
              <a:rPr lang="en-US" sz="1600" dirty="0">
                <a:solidFill>
                  <a:schemeClr val="tx1"/>
                </a:solidFill>
              </a:rPr>
              <a:t>="http://ajax.googleapis.com/</a:t>
            </a:r>
            <a:r>
              <a:rPr lang="en-US" sz="1600" dirty="0" err="1">
                <a:solidFill>
                  <a:schemeClr val="tx1"/>
                </a:solidFill>
              </a:rPr>
              <a:t>ajax</a:t>
            </a:r>
            <a:r>
              <a:rPr lang="en-US" sz="1600" dirty="0">
                <a:solidFill>
                  <a:schemeClr val="tx1"/>
                </a:solidFill>
              </a:rPr>
              <a:t>/libs/</a:t>
            </a:r>
            <a:r>
              <a:rPr lang="en-US" sz="1600" dirty="0" err="1">
                <a:solidFill>
                  <a:schemeClr val="tx1"/>
                </a:solidFill>
              </a:rPr>
              <a:t>jquery</a:t>
            </a:r>
            <a:r>
              <a:rPr lang="en-US" sz="1600" dirty="0">
                <a:solidFill>
                  <a:schemeClr val="tx1"/>
                </a:solidFill>
              </a:rPr>
              <a:t>/1.4.2/jquery.min.js"&gt;&lt;/script&gt;</a:t>
            </a:r>
          </a:p>
          <a:p>
            <a:pPr>
              <a:lnSpc>
                <a:spcPct val="90000"/>
              </a:lnSpc>
              <a:buFontTx/>
              <a:buNone/>
            </a:pPr>
            <a:r>
              <a:rPr lang="en-US" sz="1600" dirty="0">
                <a:solidFill>
                  <a:schemeClr val="tx1"/>
                </a:solidFill>
              </a:rPr>
              <a:t>	&lt;/head&gt;</a:t>
            </a:r>
          </a:p>
          <a:p>
            <a:pPr lvl="1">
              <a:lnSpc>
                <a:spcPct val="90000"/>
              </a:lnSpc>
            </a:pPr>
            <a:r>
              <a:rPr lang="en-US" dirty="0">
                <a:solidFill>
                  <a:schemeClr val="tx1"/>
                </a:solidFill>
              </a:rPr>
              <a:t>Microsoft CDN:</a:t>
            </a:r>
          </a:p>
          <a:p>
            <a:pPr>
              <a:lnSpc>
                <a:spcPct val="90000"/>
              </a:lnSpc>
              <a:buFontTx/>
              <a:buNone/>
            </a:pPr>
            <a:r>
              <a:rPr lang="en-US" sz="1600" dirty="0">
                <a:solidFill>
                  <a:schemeClr val="tx1"/>
                </a:solidFill>
              </a:rPr>
              <a:t>	&lt;head&gt;</a:t>
            </a:r>
          </a:p>
          <a:p>
            <a:pPr>
              <a:lnSpc>
                <a:spcPct val="90000"/>
              </a:lnSpc>
              <a:buFontTx/>
              <a:buNone/>
            </a:pPr>
            <a:r>
              <a:rPr lang="en-US" sz="1600" dirty="0">
                <a:solidFill>
                  <a:schemeClr val="tx1"/>
                </a:solidFill>
              </a:rPr>
              <a:t>	&lt;script type="text/</a:t>
            </a:r>
            <a:r>
              <a:rPr lang="en-US" sz="1600" dirty="0" err="1">
                <a:solidFill>
                  <a:schemeClr val="tx1"/>
                </a:solidFill>
              </a:rPr>
              <a:t>javascript</a:t>
            </a:r>
            <a:r>
              <a:rPr lang="en-US" sz="1600" dirty="0">
                <a:solidFill>
                  <a:schemeClr val="tx1"/>
                </a:solidFill>
              </a:rPr>
              <a:t>" </a:t>
            </a:r>
            <a:r>
              <a:rPr lang="en-US" sz="1600" dirty="0" err="1">
                <a:solidFill>
                  <a:schemeClr val="tx1"/>
                </a:solidFill>
              </a:rPr>
              <a:t>src</a:t>
            </a:r>
            <a:r>
              <a:rPr lang="en-US" sz="1600" dirty="0">
                <a:solidFill>
                  <a:schemeClr val="tx1"/>
                </a:solidFill>
              </a:rPr>
              <a:t>="http://ajax.microsoft.com/</a:t>
            </a:r>
            <a:r>
              <a:rPr lang="en-US" sz="1600" dirty="0" err="1">
                <a:solidFill>
                  <a:schemeClr val="tx1"/>
                </a:solidFill>
              </a:rPr>
              <a:t>ajax</a:t>
            </a:r>
            <a:r>
              <a:rPr lang="en-US" sz="1600" dirty="0">
                <a:solidFill>
                  <a:schemeClr val="tx1"/>
                </a:solidFill>
              </a:rPr>
              <a:t>/</a:t>
            </a:r>
            <a:r>
              <a:rPr lang="en-US" sz="1600" dirty="0" err="1">
                <a:solidFill>
                  <a:schemeClr val="tx1"/>
                </a:solidFill>
              </a:rPr>
              <a:t>jquery</a:t>
            </a:r>
            <a:r>
              <a:rPr lang="en-US" sz="1600" dirty="0">
                <a:solidFill>
                  <a:schemeClr val="tx1"/>
                </a:solidFill>
              </a:rPr>
              <a:t>/jquery-1.4.2.min.js"&gt;&lt;/script&gt;</a:t>
            </a:r>
          </a:p>
          <a:p>
            <a:pPr>
              <a:lnSpc>
                <a:spcPct val="90000"/>
              </a:lnSpc>
              <a:buFontTx/>
              <a:buNone/>
            </a:pPr>
            <a:r>
              <a:rPr lang="en-US" sz="1600" dirty="0">
                <a:solidFill>
                  <a:schemeClr val="tx1"/>
                </a:solidFill>
              </a:rPr>
              <a:t>	&lt;/head&gt;</a:t>
            </a:r>
          </a:p>
          <a:p>
            <a:endParaRPr lang="en-US" dirty="0">
              <a:solidFill>
                <a:schemeClr val="tx1"/>
              </a:solidFill>
            </a:endParaRPr>
          </a:p>
        </p:txBody>
      </p:sp>
    </p:spTree>
    <p:extLst>
      <p:ext uri="{BB962C8B-B14F-4D97-AF65-F5344CB8AC3E}">
        <p14:creationId xmlns:p14="http://schemas.microsoft.com/office/powerpoint/2010/main" val="3428007047"/>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sz="quarter" idx="11"/>
          </p:nvPr>
        </p:nvSpPr>
        <p:spPr>
          <a:xfrm>
            <a:off x="460376" y="145140"/>
            <a:ext cx="8229600" cy="437043"/>
          </a:xfrm>
        </p:spPr>
        <p:txBody>
          <a:bodyPr/>
          <a:lstStyle/>
          <a:p>
            <a:pPr>
              <a:lnSpc>
                <a:spcPct val="80000"/>
              </a:lnSpc>
            </a:pPr>
            <a:r>
              <a:rPr lang="en-US" sz="2800" dirty="0"/>
              <a:t>Basic </a:t>
            </a:r>
            <a:r>
              <a:rPr lang="en-US" sz="2800" dirty="0" err="1"/>
              <a:t>jQuery</a:t>
            </a:r>
            <a:r>
              <a:rPr lang="en-US" sz="2800" dirty="0"/>
              <a:t> Usage Example</a:t>
            </a:r>
          </a:p>
        </p:txBody>
      </p:sp>
      <p:sp>
        <p:nvSpPr>
          <p:cNvPr id="2" name="Text Placeholder 1"/>
          <p:cNvSpPr>
            <a:spLocks noGrp="1"/>
          </p:cNvSpPr>
          <p:nvPr>
            <p:ph type="body" sz="quarter" idx="16"/>
          </p:nvPr>
        </p:nvSpPr>
        <p:spPr>
          <a:xfrm>
            <a:off x="609600" y="963612"/>
            <a:ext cx="8240713" cy="4473575"/>
          </a:xfrm>
        </p:spPr>
        <p:txBody>
          <a:bodyPr>
            <a:normAutofit fontScale="70000" lnSpcReduction="20000"/>
          </a:bodyPr>
          <a:lstStyle/>
          <a:p>
            <a:pPr>
              <a:lnSpc>
                <a:spcPct val="80000"/>
              </a:lnSpc>
              <a:buFontTx/>
              <a:buNone/>
            </a:pPr>
            <a:r>
              <a:rPr lang="en-US" sz="2600" dirty="0">
                <a:solidFill>
                  <a:schemeClr val="tx1"/>
                </a:solidFill>
              </a:rPr>
              <a:t>&lt;html&gt;</a:t>
            </a:r>
          </a:p>
          <a:p>
            <a:pPr>
              <a:lnSpc>
                <a:spcPct val="80000"/>
              </a:lnSpc>
              <a:buFontTx/>
              <a:buNone/>
            </a:pPr>
            <a:r>
              <a:rPr lang="en-US" sz="2600" dirty="0">
                <a:solidFill>
                  <a:schemeClr val="tx1"/>
                </a:solidFill>
              </a:rPr>
              <a:t>&lt;head&gt;</a:t>
            </a:r>
          </a:p>
          <a:p>
            <a:pPr>
              <a:lnSpc>
                <a:spcPct val="80000"/>
              </a:lnSpc>
              <a:buFontTx/>
              <a:buNone/>
            </a:pPr>
            <a:r>
              <a:rPr lang="en-US" sz="2600" dirty="0">
                <a:solidFill>
                  <a:schemeClr val="tx1"/>
                </a:solidFill>
              </a:rPr>
              <a:t>&lt;script type="text/</a:t>
            </a:r>
            <a:r>
              <a:rPr lang="en-US" sz="2600" dirty="0" err="1">
                <a:solidFill>
                  <a:schemeClr val="tx1"/>
                </a:solidFill>
              </a:rPr>
              <a:t>javascript</a:t>
            </a:r>
            <a:r>
              <a:rPr lang="en-US" sz="2600" dirty="0">
                <a:solidFill>
                  <a:schemeClr val="tx1"/>
                </a:solidFill>
              </a:rPr>
              <a:t>" </a:t>
            </a:r>
            <a:r>
              <a:rPr lang="en-US" sz="2600" dirty="0" err="1">
                <a:solidFill>
                  <a:schemeClr val="tx1"/>
                </a:solidFill>
              </a:rPr>
              <a:t>src</a:t>
            </a:r>
            <a:r>
              <a:rPr lang="en-US" sz="2600" dirty="0">
                <a:solidFill>
                  <a:schemeClr val="tx1"/>
                </a:solidFill>
              </a:rPr>
              <a:t>="</a:t>
            </a:r>
            <a:r>
              <a:rPr lang="en-US" sz="2600" dirty="0" err="1">
                <a:solidFill>
                  <a:schemeClr val="tx1"/>
                </a:solidFill>
              </a:rPr>
              <a:t>myJsPath</a:t>
            </a:r>
            <a:r>
              <a:rPr lang="en-US" sz="2600" dirty="0">
                <a:solidFill>
                  <a:schemeClr val="tx1"/>
                </a:solidFill>
              </a:rPr>
              <a:t>/jquery.js"&gt;&lt;/script&gt;</a:t>
            </a:r>
          </a:p>
          <a:p>
            <a:pPr>
              <a:lnSpc>
                <a:spcPct val="80000"/>
              </a:lnSpc>
              <a:buFontTx/>
              <a:buNone/>
            </a:pPr>
            <a:r>
              <a:rPr lang="en-US" sz="2600" dirty="0">
                <a:solidFill>
                  <a:schemeClr val="tx1"/>
                </a:solidFill>
              </a:rPr>
              <a:t>&lt;script type="text/</a:t>
            </a:r>
            <a:r>
              <a:rPr lang="en-US" sz="2600" dirty="0" err="1">
                <a:solidFill>
                  <a:schemeClr val="tx1"/>
                </a:solidFill>
              </a:rPr>
              <a:t>javascript</a:t>
            </a:r>
            <a:r>
              <a:rPr lang="en-US" sz="2600" dirty="0">
                <a:solidFill>
                  <a:schemeClr val="tx1"/>
                </a:solidFill>
              </a:rPr>
              <a:t>"&gt;</a:t>
            </a:r>
          </a:p>
          <a:p>
            <a:pPr>
              <a:lnSpc>
                <a:spcPct val="80000"/>
              </a:lnSpc>
              <a:buFontTx/>
              <a:buNone/>
            </a:pPr>
            <a:r>
              <a:rPr lang="en-US" sz="2600" dirty="0">
                <a:solidFill>
                  <a:schemeClr val="tx1"/>
                </a:solidFill>
              </a:rPr>
              <a:t>$</a:t>
            </a:r>
            <a:r>
              <a:rPr lang="en-US" sz="2600" b="1" dirty="0">
                <a:solidFill>
                  <a:schemeClr val="tx1"/>
                </a:solidFill>
              </a:rPr>
              <a:t>(</a:t>
            </a:r>
            <a:r>
              <a:rPr lang="en-US" sz="2600" dirty="0">
                <a:solidFill>
                  <a:schemeClr val="tx1"/>
                </a:solidFill>
              </a:rPr>
              <a:t>document</a:t>
            </a:r>
            <a:r>
              <a:rPr lang="en-US" sz="2600" b="1" dirty="0">
                <a:solidFill>
                  <a:schemeClr val="tx1"/>
                </a:solidFill>
              </a:rPr>
              <a:t>).</a:t>
            </a:r>
            <a:r>
              <a:rPr lang="en-US" sz="2600" dirty="0">
                <a:solidFill>
                  <a:schemeClr val="tx1"/>
                </a:solidFill>
              </a:rPr>
              <a:t>ready</a:t>
            </a:r>
            <a:r>
              <a:rPr lang="en-US" sz="2600" b="1" dirty="0">
                <a:solidFill>
                  <a:schemeClr val="tx1"/>
                </a:solidFill>
              </a:rPr>
              <a:t>(function(){</a:t>
            </a:r>
            <a:endParaRPr lang="en-US" sz="2600" dirty="0">
              <a:solidFill>
                <a:schemeClr val="tx1"/>
              </a:solidFill>
            </a:endParaRPr>
          </a:p>
          <a:p>
            <a:pPr>
              <a:lnSpc>
                <a:spcPct val="80000"/>
              </a:lnSpc>
              <a:buFontTx/>
              <a:buNone/>
            </a:pPr>
            <a:r>
              <a:rPr lang="en-US" sz="2600" dirty="0">
                <a:solidFill>
                  <a:schemeClr val="tx1"/>
                </a:solidFill>
              </a:rPr>
              <a:t>    $</a:t>
            </a:r>
            <a:r>
              <a:rPr lang="en-US" sz="2600" b="1" dirty="0">
                <a:solidFill>
                  <a:schemeClr val="tx1"/>
                </a:solidFill>
              </a:rPr>
              <a:t>(</a:t>
            </a:r>
            <a:r>
              <a:rPr lang="en-US" sz="2600" dirty="0">
                <a:solidFill>
                  <a:schemeClr val="tx1"/>
                </a:solidFill>
              </a:rPr>
              <a:t>"button"</a:t>
            </a:r>
            <a:r>
              <a:rPr lang="en-US" sz="2600" b="1" dirty="0">
                <a:solidFill>
                  <a:schemeClr val="tx1"/>
                </a:solidFill>
              </a:rPr>
              <a:t>).</a:t>
            </a:r>
            <a:r>
              <a:rPr lang="en-US" sz="2600" dirty="0">
                <a:solidFill>
                  <a:schemeClr val="tx1"/>
                </a:solidFill>
              </a:rPr>
              <a:t>click</a:t>
            </a:r>
            <a:r>
              <a:rPr lang="en-US" sz="2600" b="1" dirty="0">
                <a:solidFill>
                  <a:schemeClr val="tx1"/>
                </a:solidFill>
              </a:rPr>
              <a:t>(function(){</a:t>
            </a:r>
            <a:endParaRPr lang="en-US" sz="2600" dirty="0">
              <a:solidFill>
                <a:schemeClr val="tx1"/>
              </a:solidFill>
            </a:endParaRPr>
          </a:p>
          <a:p>
            <a:pPr>
              <a:lnSpc>
                <a:spcPct val="80000"/>
              </a:lnSpc>
              <a:buFontTx/>
              <a:buNone/>
            </a:pPr>
            <a:r>
              <a:rPr lang="en-US" sz="2600" dirty="0">
                <a:solidFill>
                  <a:schemeClr val="tx1"/>
                </a:solidFill>
              </a:rPr>
              <a:t>        $</a:t>
            </a:r>
            <a:r>
              <a:rPr lang="en-US" sz="2600" b="1" dirty="0">
                <a:solidFill>
                  <a:schemeClr val="tx1"/>
                </a:solidFill>
              </a:rPr>
              <a:t>(</a:t>
            </a:r>
            <a:r>
              <a:rPr lang="en-US" sz="2600" dirty="0">
                <a:solidFill>
                  <a:schemeClr val="tx1"/>
                </a:solidFill>
              </a:rPr>
              <a:t>"p"</a:t>
            </a:r>
            <a:r>
              <a:rPr lang="en-US" sz="2600" b="1" dirty="0">
                <a:solidFill>
                  <a:schemeClr val="tx1"/>
                </a:solidFill>
              </a:rPr>
              <a:t>).</a:t>
            </a:r>
            <a:r>
              <a:rPr lang="en-US" sz="2600" dirty="0">
                <a:solidFill>
                  <a:schemeClr val="tx1"/>
                </a:solidFill>
              </a:rPr>
              <a:t>hide</a:t>
            </a:r>
            <a:r>
              <a:rPr lang="en-US" sz="2600" b="1" dirty="0">
                <a:solidFill>
                  <a:schemeClr val="tx1"/>
                </a:solidFill>
              </a:rPr>
              <a:t>();</a:t>
            </a:r>
            <a:endParaRPr lang="en-US" sz="2600" dirty="0">
              <a:solidFill>
                <a:schemeClr val="tx1"/>
              </a:solidFill>
            </a:endParaRPr>
          </a:p>
          <a:p>
            <a:pPr>
              <a:lnSpc>
                <a:spcPct val="80000"/>
              </a:lnSpc>
              <a:buFontTx/>
              <a:buNone/>
            </a:pPr>
            <a:r>
              <a:rPr lang="en-US" sz="2600" dirty="0">
                <a:solidFill>
                  <a:schemeClr val="tx1"/>
                </a:solidFill>
              </a:rPr>
              <a:t>    </a:t>
            </a:r>
            <a:r>
              <a:rPr lang="en-US" sz="2600" b="1" dirty="0">
                <a:solidFill>
                  <a:schemeClr val="tx1"/>
                </a:solidFill>
              </a:rPr>
              <a:t>});</a:t>
            </a:r>
            <a:endParaRPr lang="en-US" sz="2600" dirty="0">
              <a:solidFill>
                <a:schemeClr val="tx1"/>
              </a:solidFill>
            </a:endParaRPr>
          </a:p>
          <a:p>
            <a:pPr>
              <a:lnSpc>
                <a:spcPct val="80000"/>
              </a:lnSpc>
              <a:buFontTx/>
              <a:buNone/>
            </a:pPr>
            <a:r>
              <a:rPr lang="en-US" sz="2600" b="1" dirty="0">
                <a:solidFill>
                  <a:schemeClr val="tx1"/>
                </a:solidFill>
              </a:rPr>
              <a:t>});</a:t>
            </a:r>
            <a:endParaRPr lang="en-US" sz="2600" dirty="0">
              <a:solidFill>
                <a:schemeClr val="tx1"/>
              </a:solidFill>
            </a:endParaRPr>
          </a:p>
          <a:p>
            <a:pPr>
              <a:lnSpc>
                <a:spcPct val="80000"/>
              </a:lnSpc>
              <a:buFontTx/>
              <a:buNone/>
            </a:pPr>
            <a:r>
              <a:rPr lang="en-US" sz="2600" dirty="0">
                <a:solidFill>
                  <a:schemeClr val="tx1"/>
                </a:solidFill>
              </a:rPr>
              <a:t>&lt;/script&gt;</a:t>
            </a:r>
          </a:p>
          <a:p>
            <a:pPr>
              <a:lnSpc>
                <a:spcPct val="80000"/>
              </a:lnSpc>
              <a:buFontTx/>
              <a:buNone/>
            </a:pPr>
            <a:r>
              <a:rPr lang="en-US" sz="2600" dirty="0">
                <a:solidFill>
                  <a:schemeClr val="tx1"/>
                </a:solidFill>
              </a:rPr>
              <a:t>&lt;/head&gt;</a:t>
            </a:r>
          </a:p>
          <a:p>
            <a:pPr>
              <a:lnSpc>
                <a:spcPct val="80000"/>
              </a:lnSpc>
              <a:buFontTx/>
              <a:buNone/>
            </a:pPr>
            <a:endParaRPr lang="en-US" sz="2600" dirty="0">
              <a:solidFill>
                <a:schemeClr val="tx1"/>
              </a:solidFill>
            </a:endParaRPr>
          </a:p>
          <a:p>
            <a:pPr>
              <a:lnSpc>
                <a:spcPct val="80000"/>
              </a:lnSpc>
              <a:buFontTx/>
              <a:buNone/>
            </a:pPr>
            <a:r>
              <a:rPr lang="en-US" sz="2600" dirty="0">
                <a:solidFill>
                  <a:schemeClr val="tx1"/>
                </a:solidFill>
              </a:rPr>
              <a:t>&lt;body&gt;</a:t>
            </a:r>
          </a:p>
          <a:p>
            <a:pPr>
              <a:lnSpc>
                <a:spcPct val="80000"/>
              </a:lnSpc>
              <a:buFontTx/>
              <a:buNone/>
            </a:pPr>
            <a:r>
              <a:rPr lang="en-US" sz="2600" dirty="0">
                <a:solidFill>
                  <a:schemeClr val="tx1"/>
                </a:solidFill>
              </a:rPr>
              <a:t>&lt;h2&gt;This is a heading&lt;/h2&gt;</a:t>
            </a:r>
          </a:p>
          <a:p>
            <a:pPr>
              <a:lnSpc>
                <a:spcPct val="80000"/>
              </a:lnSpc>
              <a:buFontTx/>
              <a:buNone/>
            </a:pPr>
            <a:r>
              <a:rPr lang="en-US" sz="2600" dirty="0">
                <a:solidFill>
                  <a:schemeClr val="tx1"/>
                </a:solidFill>
              </a:rPr>
              <a:t>&lt;p&gt;This is a paragraph.&lt;/p&gt;</a:t>
            </a:r>
          </a:p>
          <a:p>
            <a:pPr>
              <a:lnSpc>
                <a:spcPct val="80000"/>
              </a:lnSpc>
              <a:buFontTx/>
              <a:buNone/>
            </a:pPr>
            <a:r>
              <a:rPr lang="en-US" sz="2600" dirty="0">
                <a:solidFill>
                  <a:schemeClr val="tx1"/>
                </a:solidFill>
              </a:rPr>
              <a:t>&lt;p&gt;This is another paragraph.&lt;/p&gt;</a:t>
            </a:r>
          </a:p>
          <a:p>
            <a:pPr>
              <a:lnSpc>
                <a:spcPct val="80000"/>
              </a:lnSpc>
              <a:buFontTx/>
              <a:buNone/>
            </a:pPr>
            <a:r>
              <a:rPr lang="en-US" sz="2600" dirty="0">
                <a:solidFill>
                  <a:schemeClr val="tx1"/>
                </a:solidFill>
              </a:rPr>
              <a:t>&lt;button&gt;Click me&lt;/button&gt;</a:t>
            </a:r>
          </a:p>
          <a:p>
            <a:pPr>
              <a:lnSpc>
                <a:spcPct val="80000"/>
              </a:lnSpc>
              <a:buFontTx/>
              <a:buNone/>
            </a:pPr>
            <a:r>
              <a:rPr lang="en-US" sz="2600" dirty="0">
                <a:solidFill>
                  <a:schemeClr val="tx1"/>
                </a:solidFill>
              </a:rPr>
              <a:t>&lt;/body&gt;</a:t>
            </a:r>
          </a:p>
          <a:p>
            <a:pPr>
              <a:lnSpc>
                <a:spcPct val="80000"/>
              </a:lnSpc>
              <a:buFontTx/>
              <a:buNone/>
            </a:pPr>
            <a:r>
              <a:rPr lang="en-US" sz="2600" dirty="0">
                <a:solidFill>
                  <a:schemeClr val="tx1"/>
                </a:solidFill>
              </a:rPr>
              <a:t>&lt;/html&gt;</a:t>
            </a:r>
          </a:p>
          <a:p>
            <a:endParaRPr lang="en-US" dirty="0">
              <a:solidFill>
                <a:schemeClr val="tx1"/>
              </a:solidFill>
            </a:endParaRPr>
          </a:p>
        </p:txBody>
      </p:sp>
      <p:sp>
        <p:nvSpPr>
          <p:cNvPr id="35844" name="Line 4"/>
          <p:cNvSpPr>
            <a:spLocks noChangeShapeType="1"/>
          </p:cNvSpPr>
          <p:nvPr/>
        </p:nvSpPr>
        <p:spPr bwMode="auto">
          <a:xfrm flipH="1" flipV="1">
            <a:off x="4495800" y="2057400"/>
            <a:ext cx="1524000" cy="11430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35845" name="Text Box 5"/>
          <p:cNvSpPr txBox="1">
            <a:spLocks noChangeArrowheads="1"/>
          </p:cNvSpPr>
          <p:nvPr/>
        </p:nvSpPr>
        <p:spPr bwMode="auto">
          <a:xfrm>
            <a:off x="6019800" y="3200400"/>
            <a:ext cx="2322513" cy="517525"/>
          </a:xfrm>
          <a:prstGeom prst="rect">
            <a:avLst/>
          </a:prstGeom>
          <a:noFill/>
          <a:ln w="9525">
            <a:noFill/>
            <a:miter lim="800000"/>
            <a:headEnd/>
            <a:tailEnd/>
          </a:ln>
          <a:effectLst/>
        </p:spPr>
        <p:txBody>
          <a:bodyPr wrap="none">
            <a:spAutoFit/>
          </a:bodyPr>
          <a:lstStyle/>
          <a:p>
            <a:pPr algn="l"/>
            <a:r>
              <a:rPr lang="en-US" sz="1400" b="1" dirty="0">
                <a:solidFill>
                  <a:srgbClr val="FF0000"/>
                </a:solidFill>
              </a:rPr>
              <a:t>Add the </a:t>
            </a:r>
            <a:r>
              <a:rPr lang="en-US" sz="1400" b="1" dirty="0" err="1">
                <a:solidFill>
                  <a:srgbClr val="FF0000"/>
                </a:solidFill>
              </a:rPr>
              <a:t>jQuery</a:t>
            </a:r>
            <a:r>
              <a:rPr lang="en-US" sz="1400" b="1" dirty="0">
                <a:solidFill>
                  <a:srgbClr val="FF0000"/>
                </a:solidFill>
              </a:rPr>
              <a:t> library file in </a:t>
            </a:r>
          </a:p>
          <a:p>
            <a:pPr algn="l"/>
            <a:r>
              <a:rPr lang="en-US" sz="1400" b="1" dirty="0">
                <a:solidFill>
                  <a:srgbClr val="FF0000"/>
                </a:solidFill>
              </a:rPr>
              <a:t>the head section</a:t>
            </a:r>
          </a:p>
        </p:txBody>
      </p:sp>
    </p:spTree>
    <p:extLst>
      <p:ext uri="{BB962C8B-B14F-4D97-AF65-F5344CB8AC3E}">
        <p14:creationId xmlns:p14="http://schemas.microsoft.com/office/powerpoint/2010/main" val="1309629059"/>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How does jQuery work?</a:t>
            </a:r>
          </a:p>
        </p:txBody>
      </p:sp>
      <p:sp>
        <p:nvSpPr>
          <p:cNvPr id="20483" name="Rectangle 3"/>
          <p:cNvSpPr>
            <a:spLocks noGrp="1" noChangeArrowheads="1"/>
          </p:cNvSpPr>
          <p:nvPr>
            <p:ph type="body" idx="1"/>
          </p:nvPr>
        </p:nvSpPr>
        <p:spPr/>
        <p:txBody>
          <a:bodyPr/>
          <a:lstStyle/>
          <a:p>
            <a:r>
              <a:rPr lang="en-US" dirty="0" err="1">
                <a:solidFill>
                  <a:schemeClr val="tx1"/>
                </a:solidFill>
              </a:rPr>
              <a:t>jQuery</a:t>
            </a:r>
            <a:r>
              <a:rPr lang="en-US" dirty="0">
                <a:solidFill>
                  <a:schemeClr val="tx1"/>
                </a:solidFill>
              </a:rPr>
              <a:t> works first by “Selecting” the HTML element(s) and then applying your “Action” on it</a:t>
            </a:r>
          </a:p>
          <a:p>
            <a:r>
              <a:rPr lang="en-US" dirty="0">
                <a:solidFill>
                  <a:schemeClr val="tx1"/>
                </a:solidFill>
              </a:rPr>
              <a:t>To select and apply action, use the </a:t>
            </a:r>
            <a:r>
              <a:rPr lang="en-US" b="1" dirty="0" err="1">
                <a:solidFill>
                  <a:schemeClr val="tx1"/>
                </a:solidFill>
              </a:rPr>
              <a:t>jQuery</a:t>
            </a:r>
            <a:r>
              <a:rPr lang="en-US" dirty="0">
                <a:solidFill>
                  <a:schemeClr val="tx1"/>
                </a:solidFill>
              </a:rPr>
              <a:t> object</a:t>
            </a:r>
          </a:p>
          <a:p>
            <a:r>
              <a:rPr lang="en-US" dirty="0">
                <a:solidFill>
                  <a:schemeClr val="tx1"/>
                </a:solidFill>
              </a:rPr>
              <a:t>The </a:t>
            </a:r>
            <a:r>
              <a:rPr lang="en-US" dirty="0" err="1">
                <a:solidFill>
                  <a:schemeClr val="tx1"/>
                </a:solidFill>
              </a:rPr>
              <a:t>jQuery</a:t>
            </a:r>
            <a:r>
              <a:rPr lang="en-US" dirty="0">
                <a:solidFill>
                  <a:schemeClr val="tx1"/>
                </a:solidFill>
              </a:rPr>
              <a:t> object can also be called using $</a:t>
            </a:r>
          </a:p>
          <a:p>
            <a:r>
              <a:rPr lang="en-US" dirty="0">
                <a:solidFill>
                  <a:schemeClr val="tx1"/>
                </a:solidFill>
              </a:rPr>
              <a:t>Example:</a:t>
            </a:r>
          </a:p>
          <a:p>
            <a:pPr lvl="2">
              <a:buFontTx/>
              <a:buNone/>
            </a:pPr>
            <a:r>
              <a:rPr lang="en-US" sz="1600" dirty="0">
                <a:solidFill>
                  <a:schemeClr val="tx1"/>
                </a:solidFill>
              </a:rPr>
              <a:t>// Select all elements of class: "</a:t>
            </a:r>
            <a:r>
              <a:rPr lang="en-US" sz="1600" dirty="0" err="1">
                <a:solidFill>
                  <a:schemeClr val="tx1"/>
                </a:solidFill>
              </a:rPr>
              <a:t>someClass</a:t>
            </a:r>
            <a:r>
              <a:rPr lang="en-US" sz="1600" dirty="0">
                <a:solidFill>
                  <a:schemeClr val="tx1"/>
                </a:solidFill>
              </a:rPr>
              <a:t>" and</a:t>
            </a:r>
          </a:p>
          <a:p>
            <a:pPr lvl="2">
              <a:buFontTx/>
              <a:buNone/>
            </a:pPr>
            <a:r>
              <a:rPr lang="en-US" sz="1600" dirty="0">
                <a:solidFill>
                  <a:schemeClr val="tx1"/>
                </a:solidFill>
              </a:rPr>
              <a:t>// apply a red border to all of them</a:t>
            </a:r>
          </a:p>
          <a:p>
            <a:pPr lvl="2">
              <a:buFontTx/>
              <a:buNone/>
            </a:pPr>
            <a:r>
              <a:rPr lang="en-US" sz="1600" dirty="0" err="1">
                <a:solidFill>
                  <a:schemeClr val="tx1"/>
                </a:solidFill>
              </a:rPr>
              <a:t>jQuery</a:t>
            </a:r>
            <a:r>
              <a:rPr lang="en-US" sz="1600" b="1" dirty="0">
                <a:solidFill>
                  <a:schemeClr val="tx1"/>
                </a:solidFill>
              </a:rPr>
              <a:t>(</a:t>
            </a:r>
            <a:r>
              <a:rPr lang="en-US" sz="1600" dirty="0">
                <a:solidFill>
                  <a:schemeClr val="tx1"/>
                </a:solidFill>
              </a:rPr>
              <a:t>".</a:t>
            </a:r>
            <a:r>
              <a:rPr lang="en-US" sz="1600" dirty="0" err="1">
                <a:solidFill>
                  <a:schemeClr val="tx1"/>
                </a:solidFill>
              </a:rPr>
              <a:t>someClass</a:t>
            </a:r>
            <a:r>
              <a:rPr lang="en-US" sz="1600" dirty="0">
                <a:solidFill>
                  <a:schemeClr val="tx1"/>
                </a:solidFill>
              </a:rPr>
              <a:t>"</a:t>
            </a:r>
            <a:r>
              <a:rPr lang="en-US" sz="1600" b="1" dirty="0">
                <a:solidFill>
                  <a:schemeClr val="tx1"/>
                </a:solidFill>
              </a:rPr>
              <a:t>).</a:t>
            </a:r>
            <a:r>
              <a:rPr lang="en-US" sz="1600" dirty="0" err="1">
                <a:solidFill>
                  <a:schemeClr val="tx1"/>
                </a:solidFill>
              </a:rPr>
              <a:t>css</a:t>
            </a:r>
            <a:r>
              <a:rPr lang="en-US" sz="1600" b="1" dirty="0">
                <a:solidFill>
                  <a:schemeClr val="tx1"/>
                </a:solidFill>
              </a:rPr>
              <a:t>(</a:t>
            </a:r>
            <a:r>
              <a:rPr lang="en-US" sz="1600" dirty="0">
                <a:solidFill>
                  <a:schemeClr val="tx1"/>
                </a:solidFill>
              </a:rPr>
              <a:t>"border"</a:t>
            </a:r>
            <a:r>
              <a:rPr lang="en-US" sz="1600" b="1" dirty="0">
                <a:solidFill>
                  <a:schemeClr val="tx1"/>
                </a:solidFill>
              </a:rPr>
              <a:t>,</a:t>
            </a:r>
            <a:r>
              <a:rPr lang="en-US" sz="1600" dirty="0">
                <a:solidFill>
                  <a:schemeClr val="tx1"/>
                </a:solidFill>
              </a:rPr>
              <a:t> "1px solid red"</a:t>
            </a:r>
            <a:r>
              <a:rPr lang="en-US" sz="1600" b="1" dirty="0">
                <a:solidFill>
                  <a:schemeClr val="tx1"/>
                </a:solidFill>
              </a:rPr>
              <a:t>);</a:t>
            </a:r>
            <a:endParaRPr lang="en-US" sz="1600" dirty="0">
              <a:solidFill>
                <a:schemeClr val="tx1"/>
              </a:solidFill>
            </a:endParaRPr>
          </a:p>
          <a:p>
            <a:pPr lvl="2">
              <a:buFontTx/>
              <a:buNone/>
            </a:pPr>
            <a:endParaRPr lang="en-US" sz="1600" dirty="0">
              <a:solidFill>
                <a:schemeClr val="tx1"/>
              </a:solidFill>
            </a:endParaRPr>
          </a:p>
          <a:p>
            <a:pPr lvl="2">
              <a:buFontTx/>
              <a:buNone/>
            </a:pPr>
            <a:r>
              <a:rPr lang="en-US" sz="1600" dirty="0">
                <a:solidFill>
                  <a:schemeClr val="tx1"/>
                </a:solidFill>
              </a:rPr>
              <a:t>// Exactly the same as above, but using $</a:t>
            </a:r>
          </a:p>
          <a:p>
            <a:pPr lvl="2">
              <a:buFontTx/>
              <a:buNone/>
            </a:pPr>
            <a:r>
              <a:rPr lang="en-US" sz="1600" dirty="0">
                <a:solidFill>
                  <a:schemeClr val="tx1"/>
                </a:solidFill>
              </a:rPr>
              <a:t>$</a:t>
            </a:r>
            <a:r>
              <a:rPr lang="en-US" sz="1600" b="1" dirty="0">
                <a:solidFill>
                  <a:schemeClr val="tx1"/>
                </a:solidFill>
              </a:rPr>
              <a:t>(</a:t>
            </a:r>
            <a:r>
              <a:rPr lang="en-US" sz="1600" dirty="0">
                <a:solidFill>
                  <a:schemeClr val="tx1"/>
                </a:solidFill>
              </a:rPr>
              <a:t>".</a:t>
            </a:r>
            <a:r>
              <a:rPr lang="en-US" sz="1600" dirty="0" err="1">
                <a:solidFill>
                  <a:schemeClr val="tx1"/>
                </a:solidFill>
              </a:rPr>
              <a:t>someClass</a:t>
            </a:r>
            <a:r>
              <a:rPr lang="en-US" sz="1600" dirty="0">
                <a:solidFill>
                  <a:schemeClr val="tx1"/>
                </a:solidFill>
              </a:rPr>
              <a:t>"</a:t>
            </a:r>
            <a:r>
              <a:rPr lang="en-US" sz="1600" b="1" dirty="0">
                <a:solidFill>
                  <a:schemeClr val="tx1"/>
                </a:solidFill>
              </a:rPr>
              <a:t>).</a:t>
            </a:r>
            <a:r>
              <a:rPr lang="en-US" sz="1600" dirty="0" err="1">
                <a:solidFill>
                  <a:schemeClr val="tx1"/>
                </a:solidFill>
              </a:rPr>
              <a:t>css</a:t>
            </a:r>
            <a:r>
              <a:rPr lang="en-US" sz="1600" b="1" dirty="0">
                <a:solidFill>
                  <a:schemeClr val="tx1"/>
                </a:solidFill>
              </a:rPr>
              <a:t>(</a:t>
            </a:r>
            <a:r>
              <a:rPr lang="en-US" sz="1600" dirty="0">
                <a:solidFill>
                  <a:schemeClr val="tx1"/>
                </a:solidFill>
              </a:rPr>
              <a:t>"border"</a:t>
            </a:r>
            <a:r>
              <a:rPr lang="en-US" sz="1600" b="1" dirty="0">
                <a:solidFill>
                  <a:schemeClr val="tx1"/>
                </a:solidFill>
              </a:rPr>
              <a:t>,</a:t>
            </a:r>
            <a:r>
              <a:rPr lang="en-US" sz="1600" dirty="0">
                <a:solidFill>
                  <a:schemeClr val="tx1"/>
                </a:solidFill>
              </a:rPr>
              <a:t> "1px solid red"</a:t>
            </a:r>
            <a:r>
              <a:rPr lang="en-US" sz="1600" b="1" dirty="0">
                <a:solidFill>
                  <a:schemeClr val="tx1"/>
                </a:solidFill>
              </a:rPr>
              <a:t>);</a:t>
            </a:r>
            <a:endParaRPr lang="en-US" sz="1600" dirty="0">
              <a:solidFill>
                <a:schemeClr val="tx1"/>
              </a:solidFill>
            </a:endParaRPr>
          </a:p>
        </p:txBody>
      </p:sp>
    </p:spTree>
    <p:extLst>
      <p:ext uri="{BB962C8B-B14F-4D97-AF65-F5344CB8AC3E}">
        <p14:creationId xmlns:p14="http://schemas.microsoft.com/office/powerpoint/2010/main" val="2263851013"/>
      </p:ext>
    </p:extLst>
  </p:cSld>
  <p:clrMapOvr>
    <a:masterClrMapping/>
  </p:clrMapOvr>
  <p:transition/>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109154"/>
            <a:ext cx="8229600" cy="523220"/>
          </a:xfrm>
        </p:spPr>
        <p:txBody>
          <a:bodyPr/>
          <a:lstStyle/>
          <a:p>
            <a:r>
              <a:rPr lang="en-US" sz="2800" dirty="0" err="1"/>
              <a:t>jQuery</a:t>
            </a:r>
            <a:r>
              <a:rPr lang="en-US" sz="2800" dirty="0"/>
              <a:t> Syntax - $() Factory</a:t>
            </a:r>
          </a:p>
        </p:txBody>
      </p:sp>
      <p:sp>
        <p:nvSpPr>
          <p:cNvPr id="11267" name="Rectangle 3"/>
          <p:cNvSpPr>
            <a:spLocks noGrp="1" noChangeArrowheads="1"/>
          </p:cNvSpPr>
          <p:nvPr>
            <p:ph type="body" idx="1"/>
          </p:nvPr>
        </p:nvSpPr>
        <p:spPr/>
        <p:txBody>
          <a:bodyPr>
            <a:normAutofit/>
          </a:bodyPr>
          <a:lstStyle/>
          <a:p>
            <a:r>
              <a:rPr lang="en-US" dirty="0">
                <a:solidFill>
                  <a:schemeClr val="tx1"/>
                </a:solidFill>
              </a:rPr>
              <a:t>All types of selectors in </a:t>
            </a:r>
            <a:r>
              <a:rPr lang="en-US" dirty="0" err="1">
                <a:solidFill>
                  <a:schemeClr val="tx1"/>
                </a:solidFill>
              </a:rPr>
              <a:t>jQuery</a:t>
            </a:r>
            <a:r>
              <a:rPr lang="en-US" dirty="0">
                <a:solidFill>
                  <a:schemeClr val="tx1"/>
                </a:solidFill>
              </a:rPr>
              <a:t> start with $()</a:t>
            </a:r>
          </a:p>
          <a:p>
            <a:r>
              <a:rPr lang="en-US" dirty="0">
                <a:solidFill>
                  <a:schemeClr val="tx1"/>
                </a:solidFill>
              </a:rPr>
              <a:t>The syntax is </a:t>
            </a:r>
            <a:r>
              <a:rPr lang="en-US" b="1" dirty="0">
                <a:solidFill>
                  <a:schemeClr val="tx1"/>
                </a:solidFill>
              </a:rPr>
              <a:t>$</a:t>
            </a:r>
            <a:r>
              <a:rPr lang="en-US" dirty="0">
                <a:solidFill>
                  <a:schemeClr val="tx1"/>
                </a:solidFill>
              </a:rPr>
              <a:t>(</a:t>
            </a:r>
            <a:r>
              <a:rPr lang="en-US" b="1" dirty="0">
                <a:solidFill>
                  <a:schemeClr val="tx1"/>
                </a:solidFill>
              </a:rPr>
              <a:t>selector</a:t>
            </a:r>
            <a:r>
              <a:rPr lang="en-US" dirty="0">
                <a:solidFill>
                  <a:schemeClr val="tx1"/>
                </a:solidFill>
              </a:rPr>
              <a:t>).</a:t>
            </a:r>
            <a:r>
              <a:rPr lang="en-US" b="1" dirty="0">
                <a:solidFill>
                  <a:schemeClr val="tx1"/>
                </a:solidFill>
              </a:rPr>
              <a:t>action</a:t>
            </a:r>
            <a:r>
              <a:rPr lang="en-US" dirty="0">
                <a:solidFill>
                  <a:schemeClr val="tx1"/>
                </a:solidFill>
              </a:rPr>
              <a:t>()</a:t>
            </a:r>
          </a:p>
          <a:p>
            <a:pPr lvl="1"/>
            <a:r>
              <a:rPr lang="en-US" sz="2000" dirty="0">
                <a:solidFill>
                  <a:schemeClr val="tx1"/>
                </a:solidFill>
              </a:rPr>
              <a:t>The $ sign defines </a:t>
            </a:r>
            <a:r>
              <a:rPr lang="en-US" sz="2000" dirty="0" err="1">
                <a:solidFill>
                  <a:schemeClr val="tx1"/>
                </a:solidFill>
              </a:rPr>
              <a:t>jQuery</a:t>
            </a:r>
            <a:endParaRPr lang="en-US" sz="2000" dirty="0">
              <a:solidFill>
                <a:schemeClr val="tx1"/>
              </a:solidFill>
            </a:endParaRPr>
          </a:p>
          <a:p>
            <a:pPr lvl="1"/>
            <a:r>
              <a:rPr lang="en-US" sz="2000" dirty="0">
                <a:solidFill>
                  <a:schemeClr val="tx1"/>
                </a:solidFill>
              </a:rPr>
              <a:t>A selector to “query or find” HTML elements</a:t>
            </a:r>
          </a:p>
          <a:p>
            <a:pPr lvl="1"/>
            <a:r>
              <a:rPr lang="en-US" sz="2000" dirty="0">
                <a:solidFill>
                  <a:schemeClr val="tx1"/>
                </a:solidFill>
              </a:rPr>
              <a:t>A </a:t>
            </a:r>
            <a:r>
              <a:rPr lang="en-US" sz="2000" dirty="0" err="1">
                <a:solidFill>
                  <a:schemeClr val="tx1"/>
                </a:solidFill>
              </a:rPr>
              <a:t>jQuery</a:t>
            </a:r>
            <a:r>
              <a:rPr lang="en-US" sz="2000" dirty="0">
                <a:solidFill>
                  <a:schemeClr val="tx1"/>
                </a:solidFill>
              </a:rPr>
              <a:t> action() to perform on the HTML elements</a:t>
            </a:r>
          </a:p>
          <a:p>
            <a:pPr lvl="1"/>
            <a:endParaRPr lang="en-US" sz="2000" dirty="0">
              <a:solidFill>
                <a:schemeClr val="tx1"/>
              </a:solidFill>
            </a:endParaRPr>
          </a:p>
          <a:p>
            <a:r>
              <a:rPr lang="en-US" dirty="0">
                <a:solidFill>
                  <a:schemeClr val="tx1"/>
                </a:solidFill>
              </a:rPr>
              <a:t>Examples:</a:t>
            </a:r>
          </a:p>
          <a:p>
            <a:pPr lvl="1"/>
            <a:r>
              <a:rPr lang="en-US" sz="2000" dirty="0">
                <a:solidFill>
                  <a:schemeClr val="tx1"/>
                </a:solidFill>
                <a:sym typeface="Wingdings" pitchFamily="2" charset="2"/>
              </a:rPr>
              <a:t>$(this).hide</a:t>
            </a:r>
            <a:r>
              <a:rPr lang="en-US" sz="2000" dirty="0">
                <a:solidFill>
                  <a:schemeClr val="tx1"/>
                </a:solidFill>
              </a:rPr>
              <a:t>	</a:t>
            </a:r>
            <a:r>
              <a:rPr lang="en-US" sz="2000" dirty="0">
                <a:solidFill>
                  <a:schemeClr val="tx1"/>
                </a:solidFill>
                <a:sym typeface="Wingdings" pitchFamily="2" charset="2"/>
              </a:rPr>
              <a:t> hides current element</a:t>
            </a:r>
          </a:p>
          <a:p>
            <a:pPr lvl="1"/>
            <a:r>
              <a:rPr lang="en-US" sz="2000" dirty="0">
                <a:solidFill>
                  <a:schemeClr val="tx1"/>
                </a:solidFill>
                <a:sym typeface="Wingdings" pitchFamily="2" charset="2"/>
              </a:rPr>
              <a:t>$(“p”).hide	 hides all paragraphs</a:t>
            </a:r>
          </a:p>
          <a:p>
            <a:pPr lvl="1"/>
            <a:r>
              <a:rPr lang="en-US" sz="2000" dirty="0">
                <a:solidFill>
                  <a:schemeClr val="tx1"/>
                </a:solidFill>
                <a:sym typeface="Wingdings" pitchFamily="2" charset="2"/>
              </a:rPr>
              <a:t>$(“</a:t>
            </a:r>
            <a:r>
              <a:rPr lang="en-US" sz="2000" dirty="0" err="1">
                <a:solidFill>
                  <a:schemeClr val="tx1"/>
                </a:solidFill>
                <a:sym typeface="Wingdings" pitchFamily="2" charset="2"/>
              </a:rPr>
              <a:t>p.test</a:t>
            </a:r>
            <a:r>
              <a:rPr lang="en-US" sz="2000" dirty="0">
                <a:solidFill>
                  <a:schemeClr val="tx1"/>
                </a:solidFill>
                <a:sym typeface="Wingdings" pitchFamily="2" charset="2"/>
              </a:rPr>
              <a:t>”).hide	 hides all paragraphs with class=“test”</a:t>
            </a:r>
          </a:p>
          <a:p>
            <a:pPr lvl="1"/>
            <a:r>
              <a:rPr lang="en-US" sz="2000" dirty="0">
                <a:solidFill>
                  <a:schemeClr val="tx1"/>
                </a:solidFill>
                <a:sym typeface="Wingdings" pitchFamily="2" charset="2"/>
              </a:rPr>
              <a:t>$(“#test”).hide	 hides the element with id=“test”</a:t>
            </a:r>
          </a:p>
        </p:txBody>
      </p:sp>
    </p:spTree>
    <p:extLst>
      <p:ext uri="{BB962C8B-B14F-4D97-AF65-F5344CB8AC3E}">
        <p14:creationId xmlns:p14="http://schemas.microsoft.com/office/powerpoint/2010/main" val="733936829"/>
      </p:ext>
    </p:extLst>
  </p:cSld>
  <p:clrMapOvr>
    <a:masterClrMapping/>
  </p:clrMapOvr>
  <p:transition/>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457200" y="109154"/>
            <a:ext cx="8229600" cy="523220"/>
          </a:xfrm>
        </p:spPr>
        <p:txBody>
          <a:bodyPr/>
          <a:lstStyle/>
          <a:p>
            <a:r>
              <a:rPr lang="en-US" sz="2800" dirty="0" err="1"/>
              <a:t>jQuery</a:t>
            </a:r>
            <a:r>
              <a:rPr lang="en-US" sz="2800" dirty="0"/>
              <a:t> Chaining</a:t>
            </a:r>
          </a:p>
        </p:txBody>
      </p:sp>
      <p:sp>
        <p:nvSpPr>
          <p:cNvPr id="173059" name="Rectangle 3"/>
          <p:cNvSpPr>
            <a:spLocks noGrp="1" noChangeArrowheads="1"/>
          </p:cNvSpPr>
          <p:nvPr>
            <p:ph type="body" idx="1"/>
          </p:nvPr>
        </p:nvSpPr>
        <p:spPr/>
        <p:txBody>
          <a:bodyPr/>
          <a:lstStyle/>
          <a:p>
            <a:r>
              <a:rPr lang="en-US" dirty="0">
                <a:solidFill>
                  <a:schemeClr val="tx1"/>
                </a:solidFill>
              </a:rPr>
              <a:t>To apply more than one action to a set of “selected” elements, you can chain it</a:t>
            </a:r>
          </a:p>
          <a:p>
            <a:r>
              <a:rPr lang="en-US" dirty="0">
                <a:solidFill>
                  <a:schemeClr val="tx1"/>
                </a:solidFill>
              </a:rPr>
              <a:t>Example:</a:t>
            </a:r>
          </a:p>
          <a:p>
            <a:pPr>
              <a:buFontTx/>
              <a:buNone/>
            </a:pPr>
            <a:r>
              <a:rPr lang="en-US" sz="2000" dirty="0">
                <a:solidFill>
                  <a:schemeClr val="tx1"/>
                </a:solidFill>
              </a:rPr>
              <a:t>	$</a:t>
            </a:r>
            <a:r>
              <a:rPr lang="en-US" sz="2000" b="1" dirty="0">
                <a:solidFill>
                  <a:schemeClr val="tx1"/>
                </a:solidFill>
              </a:rPr>
              <a:t>(</a:t>
            </a:r>
            <a:r>
              <a:rPr lang="en-US" sz="2000" dirty="0">
                <a:solidFill>
                  <a:schemeClr val="tx1"/>
                </a:solidFill>
              </a:rPr>
              <a:t>'</a:t>
            </a:r>
            <a:r>
              <a:rPr lang="en-US" sz="2000" dirty="0" err="1">
                <a:solidFill>
                  <a:schemeClr val="tx1"/>
                </a:solidFill>
              </a:rPr>
              <a:t>img</a:t>
            </a:r>
            <a:r>
              <a:rPr lang="en-US" sz="2000" dirty="0">
                <a:solidFill>
                  <a:schemeClr val="tx1"/>
                </a:solidFill>
              </a:rPr>
              <a:t>'</a:t>
            </a:r>
            <a:r>
              <a:rPr lang="en-US" sz="2000" b="1" dirty="0">
                <a:solidFill>
                  <a:schemeClr val="tx1"/>
                </a:solidFill>
              </a:rPr>
              <a:t>).</a:t>
            </a:r>
            <a:r>
              <a:rPr lang="en-US" sz="2000" dirty="0">
                <a:solidFill>
                  <a:schemeClr val="tx1"/>
                </a:solidFill>
              </a:rPr>
              <a:t>clone</a:t>
            </a:r>
            <a:r>
              <a:rPr lang="en-US" sz="2000" b="1" dirty="0">
                <a:solidFill>
                  <a:schemeClr val="tx1"/>
                </a:solidFill>
              </a:rPr>
              <a:t>().</a:t>
            </a:r>
            <a:r>
              <a:rPr lang="en-US" sz="2000" dirty="0" err="1">
                <a:solidFill>
                  <a:schemeClr val="tx1"/>
                </a:solidFill>
              </a:rPr>
              <a:t>appendTo</a:t>
            </a:r>
            <a:r>
              <a:rPr lang="en-US" sz="2000" b="1" dirty="0">
                <a:solidFill>
                  <a:schemeClr val="tx1"/>
                </a:solidFill>
              </a:rPr>
              <a:t>(</a:t>
            </a:r>
            <a:r>
              <a:rPr lang="en-US" sz="2000" dirty="0">
                <a:solidFill>
                  <a:schemeClr val="tx1"/>
                </a:solidFill>
              </a:rPr>
              <a:t>'#previews'</a:t>
            </a:r>
            <a:r>
              <a:rPr lang="en-US" sz="2000" b="1" dirty="0">
                <a:solidFill>
                  <a:schemeClr val="tx1"/>
                </a:solidFill>
              </a:rPr>
              <a:t>).</a:t>
            </a:r>
            <a:r>
              <a:rPr lang="en-US" sz="2000" dirty="0" err="1">
                <a:solidFill>
                  <a:schemeClr val="tx1"/>
                </a:solidFill>
              </a:rPr>
              <a:t>addClass</a:t>
            </a:r>
            <a:r>
              <a:rPr lang="en-US" sz="2000" b="1" dirty="0">
                <a:solidFill>
                  <a:schemeClr val="tx1"/>
                </a:solidFill>
              </a:rPr>
              <a:t>(</a:t>
            </a:r>
            <a:r>
              <a:rPr lang="en-US" sz="2000" dirty="0">
                <a:solidFill>
                  <a:schemeClr val="tx1"/>
                </a:solidFill>
              </a:rPr>
              <a:t>'</a:t>
            </a:r>
            <a:r>
              <a:rPr lang="en-US" sz="2000" dirty="0" err="1">
                <a:solidFill>
                  <a:schemeClr val="tx1"/>
                </a:solidFill>
              </a:rPr>
              <a:t>beenCloned</a:t>
            </a:r>
            <a:r>
              <a:rPr lang="en-US" sz="2000" dirty="0">
                <a:solidFill>
                  <a:schemeClr val="tx1"/>
                </a:solidFill>
              </a:rPr>
              <a:t>'</a:t>
            </a:r>
            <a:r>
              <a:rPr lang="en-US" sz="2000" b="1" dirty="0">
                <a:solidFill>
                  <a:schemeClr val="tx1"/>
                </a:solidFill>
              </a:rPr>
              <a:t>);</a:t>
            </a:r>
            <a:endParaRPr lang="en-US" sz="2000" dirty="0">
              <a:solidFill>
                <a:schemeClr val="tx1"/>
              </a:solidFill>
            </a:endParaRPr>
          </a:p>
          <a:p>
            <a:endParaRPr lang="en-US" sz="2000" dirty="0">
              <a:solidFill>
                <a:schemeClr val="tx1"/>
              </a:solidFill>
            </a:endParaRPr>
          </a:p>
          <a:p>
            <a:r>
              <a:rPr lang="en-US" dirty="0">
                <a:solidFill>
                  <a:schemeClr val="tx1"/>
                </a:solidFill>
              </a:rPr>
              <a:t>Note that while chaining, each action is performed only after the previous has completed</a:t>
            </a:r>
          </a:p>
        </p:txBody>
      </p:sp>
    </p:spTree>
    <p:extLst>
      <p:ext uri="{BB962C8B-B14F-4D97-AF65-F5344CB8AC3E}">
        <p14:creationId xmlns:p14="http://schemas.microsoft.com/office/powerpoint/2010/main" val="4038677828"/>
      </p:ext>
    </p:extLst>
  </p:cSld>
  <p:clrMapOvr>
    <a:masterClrMapping/>
  </p:clrMapOvr>
  <p:transition/>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09154"/>
            <a:ext cx="8229600" cy="523220"/>
          </a:xfrm>
        </p:spPr>
        <p:txBody>
          <a:bodyPr/>
          <a:lstStyle/>
          <a:p>
            <a:r>
              <a:rPr lang="en-US" sz="2800" dirty="0"/>
              <a:t>The Document Ready Function</a:t>
            </a:r>
          </a:p>
        </p:txBody>
      </p:sp>
      <p:sp>
        <p:nvSpPr>
          <p:cNvPr id="12291" name="Rectangle 3"/>
          <p:cNvSpPr>
            <a:spLocks noGrp="1" noChangeArrowheads="1"/>
          </p:cNvSpPr>
          <p:nvPr>
            <p:ph type="body" idx="1"/>
          </p:nvPr>
        </p:nvSpPr>
        <p:spPr/>
        <p:txBody>
          <a:bodyPr/>
          <a:lstStyle/>
          <a:p>
            <a:pPr>
              <a:buFontTx/>
              <a:buNone/>
            </a:pPr>
            <a:endParaRPr lang="en-US" dirty="0">
              <a:solidFill>
                <a:schemeClr val="tx1"/>
              </a:solidFill>
            </a:endParaRPr>
          </a:p>
          <a:p>
            <a:pPr>
              <a:buFontTx/>
              <a:buNone/>
            </a:pPr>
            <a:r>
              <a:rPr lang="en-US" dirty="0">
                <a:solidFill>
                  <a:schemeClr val="tx1"/>
                </a:solidFill>
              </a:rPr>
              <a:t>	</a:t>
            </a:r>
            <a:r>
              <a:rPr lang="en-US" dirty="0">
                <a:solidFill>
                  <a:schemeClr val="tx1"/>
                </a:solidFill>
                <a:sym typeface="Wingdings" pitchFamily="2" charset="2"/>
              </a:rPr>
              <a:t>$</a:t>
            </a:r>
            <a:r>
              <a:rPr lang="en-US" dirty="0">
                <a:solidFill>
                  <a:schemeClr val="tx1"/>
                </a:solidFill>
              </a:rPr>
              <a:t>(document).</a:t>
            </a:r>
            <a:r>
              <a:rPr lang="en-US" b="1" dirty="0">
                <a:solidFill>
                  <a:schemeClr val="tx1"/>
                </a:solidFill>
              </a:rPr>
              <a:t>ready</a:t>
            </a:r>
            <a:r>
              <a:rPr lang="en-US" dirty="0">
                <a:solidFill>
                  <a:schemeClr val="tx1"/>
                </a:solidFill>
              </a:rPr>
              <a:t>(function(){</a:t>
            </a:r>
          </a:p>
          <a:p>
            <a:pPr lvl="1">
              <a:buFontTx/>
              <a:buNone/>
            </a:pPr>
            <a:r>
              <a:rPr lang="en-US" dirty="0">
                <a:solidFill>
                  <a:schemeClr val="tx1"/>
                </a:solidFill>
              </a:rPr>
              <a:t>	// </a:t>
            </a:r>
            <a:r>
              <a:rPr lang="en-US" dirty="0" err="1">
                <a:solidFill>
                  <a:schemeClr val="tx1"/>
                </a:solidFill>
              </a:rPr>
              <a:t>jquery</a:t>
            </a:r>
            <a:r>
              <a:rPr lang="en-US" dirty="0">
                <a:solidFill>
                  <a:schemeClr val="tx1"/>
                </a:solidFill>
              </a:rPr>
              <a:t> function go here…</a:t>
            </a:r>
          </a:p>
          <a:p>
            <a:pPr>
              <a:buFontTx/>
              <a:buNone/>
            </a:pPr>
            <a:r>
              <a:rPr lang="en-US" dirty="0">
                <a:solidFill>
                  <a:schemeClr val="tx1"/>
                </a:solidFill>
              </a:rPr>
              <a:t>	});</a:t>
            </a:r>
          </a:p>
          <a:p>
            <a:endParaRPr lang="en-US" dirty="0">
              <a:solidFill>
                <a:schemeClr val="tx1"/>
              </a:solidFill>
            </a:endParaRPr>
          </a:p>
          <a:p>
            <a:r>
              <a:rPr lang="en-US" dirty="0">
                <a:solidFill>
                  <a:schemeClr val="tx1"/>
                </a:solidFill>
              </a:rPr>
              <a:t>This method of writing function, prevents the </a:t>
            </a:r>
            <a:r>
              <a:rPr lang="en-US" dirty="0" err="1">
                <a:solidFill>
                  <a:schemeClr val="tx1"/>
                </a:solidFill>
              </a:rPr>
              <a:t>jQuery</a:t>
            </a:r>
            <a:r>
              <a:rPr lang="en-US" dirty="0">
                <a:solidFill>
                  <a:schemeClr val="tx1"/>
                </a:solidFill>
              </a:rPr>
              <a:t> function from running before the document is finished loading (is ready)</a:t>
            </a:r>
          </a:p>
          <a:p>
            <a:r>
              <a:rPr lang="en-US" sz="2000" dirty="0">
                <a:solidFill>
                  <a:schemeClr val="tx1"/>
                </a:solidFill>
              </a:rPr>
              <a:t>Note: It is not mandatory to write </a:t>
            </a:r>
            <a:r>
              <a:rPr lang="en-US" sz="2000" dirty="0" err="1">
                <a:solidFill>
                  <a:schemeClr val="tx1"/>
                </a:solidFill>
              </a:rPr>
              <a:t>jQuery</a:t>
            </a:r>
            <a:r>
              <a:rPr lang="en-US" sz="2000" dirty="0">
                <a:solidFill>
                  <a:schemeClr val="tx1"/>
                </a:solidFill>
              </a:rPr>
              <a:t> statements within this construct</a:t>
            </a:r>
          </a:p>
        </p:txBody>
      </p:sp>
    </p:spTree>
    <p:extLst>
      <p:ext uri="{BB962C8B-B14F-4D97-AF65-F5344CB8AC3E}">
        <p14:creationId xmlns:p14="http://schemas.microsoft.com/office/powerpoint/2010/main" val="3361245087"/>
      </p:ext>
    </p:extLst>
  </p:cSld>
  <p:clrMapOvr>
    <a:masterClrMapping/>
  </p:clrMapOvr>
  <p:transition/>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Ready vs Load</a:t>
            </a:r>
            <a:endParaRPr lang="en-IN" dirty="0"/>
          </a:p>
        </p:txBody>
      </p:sp>
      <p:sp>
        <p:nvSpPr>
          <p:cNvPr id="4" name="Rectangle 1"/>
          <p:cNvSpPr>
            <a:spLocks noGrp="1" noChangeArrowheads="1"/>
          </p:cNvSpPr>
          <p:nvPr>
            <p:ph sz="quarter" idx="1"/>
          </p:nvPr>
        </p:nvSpPr>
        <p:spPr bwMode="auto">
          <a:xfrm>
            <a:off x="1221678" y="1295400"/>
            <a:ext cx="7005444"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document </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7A7A43"/>
                </a:solidFill>
                <a:effectLst/>
                <a:latin typeface="Courier New" panose="02070309020205020404" pitchFamily="49" charset="0"/>
                <a:cs typeface="Courier New" panose="02070309020205020404" pitchFamily="49" charset="0"/>
              </a:rPr>
              <a:t>ready</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7A7A43"/>
                </a:solidFill>
                <a:effectLst/>
                <a:latin typeface="Courier New" panose="02070309020205020404" pitchFamily="49" charset="0"/>
                <a:cs typeface="Courier New" panose="02070309020205020404" pitchFamily="49" charset="0"/>
              </a:rPr>
              <a:t>log</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"document loaded" </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window </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7A7A43"/>
                </a:solidFill>
                <a:effectLst/>
                <a:latin typeface="Courier New" panose="02070309020205020404" pitchFamily="49" charset="0"/>
                <a:cs typeface="Courier New" panose="02070309020205020404" pitchFamily="49" charset="0"/>
              </a:rPr>
              <a:t>load</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7A7A43"/>
                </a:solidFill>
                <a:effectLst/>
                <a:latin typeface="Courier New" panose="02070309020205020404" pitchFamily="49" charset="0"/>
                <a:cs typeface="Courier New" panose="02070309020205020404" pitchFamily="49" charset="0"/>
              </a:rPr>
              <a:t>log</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"window loaded" </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6127704"/>
      </p:ext>
    </p:extLst>
  </p:cSld>
  <p:clrMapOvr>
    <a:masterClrMapping/>
  </p:clrMapOvr>
  <p:transition/>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itle 2"/>
          <p:cNvSpPr>
            <a:spLocks noGrp="1"/>
          </p:cNvSpPr>
          <p:nvPr>
            <p:ph type="title"/>
          </p:nvPr>
        </p:nvSpPr>
        <p:spPr/>
        <p:txBody>
          <a:bodyPr/>
          <a:lstStyle/>
          <a:p>
            <a:r>
              <a:rPr lang="en-US" smtClean="0"/>
              <a:t>$(document).ready() function </a:t>
            </a:r>
          </a:p>
        </p:txBody>
      </p:sp>
      <p:sp>
        <p:nvSpPr>
          <p:cNvPr id="33794" name="Content Placeholder 1"/>
          <p:cNvSpPr>
            <a:spLocks noGrp="1"/>
          </p:cNvSpPr>
          <p:nvPr>
            <p:ph idx="1"/>
          </p:nvPr>
        </p:nvSpPr>
        <p:spPr/>
        <p:txBody>
          <a:bodyPr>
            <a:normAutofit lnSpcReduction="10000"/>
          </a:bodyPr>
          <a:lstStyle/>
          <a:p>
            <a:r>
              <a:rPr lang="en-US" dirty="0" smtClean="0"/>
              <a:t>If you want an event to work on your page, you should call it inside the $(document).ready() function. </a:t>
            </a:r>
          </a:p>
          <a:p>
            <a:r>
              <a:rPr lang="en-US" dirty="0" smtClean="0"/>
              <a:t>This is to prevent any </a:t>
            </a:r>
            <a:r>
              <a:rPr lang="en-US" dirty="0" err="1" smtClean="0"/>
              <a:t>jQuery</a:t>
            </a:r>
            <a:r>
              <a:rPr lang="en-US" dirty="0" smtClean="0"/>
              <a:t> code from running before the document is finished loading (is ready).</a:t>
            </a:r>
          </a:p>
          <a:p>
            <a:r>
              <a:rPr lang="en-US" dirty="0" smtClean="0"/>
              <a:t>Everything inside it will load as soon as the DOM is loaded and before the page contents are loaded. </a:t>
            </a:r>
          </a:p>
          <a:p>
            <a:r>
              <a:rPr lang="en-US" dirty="0" smtClean="0"/>
              <a:t>The $(document).ready() function has some benefit for its own way to make its events to work. </a:t>
            </a:r>
          </a:p>
          <a:p>
            <a:endParaRPr lang="en-US" dirty="0" smtClean="0"/>
          </a:p>
          <a:p>
            <a:r>
              <a:rPr lang="en-US" dirty="0" smtClean="0"/>
              <a:t>First  no need for "behavioral" markup tag in the HTML.</a:t>
            </a:r>
          </a:p>
          <a:p>
            <a:r>
              <a:rPr lang="en-US" dirty="0" smtClean="0"/>
              <a:t>$(document).ready() helps your events to get load or fire before the window loads. </a:t>
            </a:r>
          </a:p>
          <a:p>
            <a:r>
              <a:rPr lang="en-US" dirty="0" smtClean="0"/>
              <a:t>Anything that you write inside its brackets is ready as soon as the DOM is registered by the browser.</a:t>
            </a:r>
          </a:p>
        </p:txBody>
      </p:sp>
    </p:spTree>
    <p:extLst>
      <p:ext uri="{BB962C8B-B14F-4D97-AF65-F5344CB8AC3E}">
        <p14:creationId xmlns:p14="http://schemas.microsoft.com/office/powerpoint/2010/main" val="286374112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Function Invocation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dirty="0" smtClean="0">
                <a:latin typeface="+mn-lt"/>
              </a:rPr>
              <a:t>Constructor invocation pattern</a:t>
            </a:r>
          </a:p>
          <a:p>
            <a:pPr marL="800100" lvl="1" indent="-342900" algn="just">
              <a:lnSpc>
                <a:spcPct val="90000"/>
              </a:lnSpc>
              <a:spcBef>
                <a:spcPct val="20000"/>
              </a:spcBef>
              <a:buClr>
                <a:schemeClr val="accent2"/>
              </a:buClr>
              <a:buFont typeface="Wingdings" pitchFamily="2" charset="2"/>
              <a:buChar char="§"/>
            </a:pPr>
            <a:r>
              <a:rPr lang="en-US" sz="2200" kern="0" baseline="0" noProof="0" dirty="0" smtClean="0">
                <a:latin typeface="+mn-lt"/>
                <a:cs typeface="+mn-cs"/>
              </a:rPr>
              <a:t>Javascript</a:t>
            </a:r>
            <a:r>
              <a:rPr lang="en-US" sz="2200" kern="0" noProof="0" dirty="0" smtClean="0">
                <a:latin typeface="+mn-lt"/>
                <a:cs typeface="+mn-cs"/>
              </a:rPr>
              <a:t> is a </a:t>
            </a:r>
            <a:r>
              <a:rPr lang="en-US" sz="2200" kern="0" noProof="0" dirty="0" smtClean="0">
                <a:solidFill>
                  <a:srgbClr val="C00000"/>
                </a:solidFill>
                <a:latin typeface="+mn-lt"/>
                <a:cs typeface="+mn-cs"/>
              </a:rPr>
              <a:t>prototypal inheritance</a:t>
            </a:r>
            <a:r>
              <a:rPr lang="en-US" sz="2200" kern="0" noProof="0" dirty="0" smtClean="0">
                <a:latin typeface="+mn-lt"/>
                <a:cs typeface="+mn-cs"/>
              </a:rPr>
              <a:t> language</a:t>
            </a:r>
          </a:p>
          <a:p>
            <a:pPr marL="800100" lvl="1" indent="-342900" algn="just">
              <a:lnSpc>
                <a:spcPct val="90000"/>
              </a:lnSpc>
              <a:spcBef>
                <a:spcPct val="20000"/>
              </a:spcBef>
              <a:buClr>
                <a:schemeClr val="accent2"/>
              </a:buClr>
              <a:buFont typeface="Wingdings" pitchFamily="2" charset="2"/>
              <a:buChar char="§"/>
            </a:pPr>
            <a:endParaRPr lang="en-US" sz="2200" kern="0" baseline="0" dirty="0" smtClean="0">
              <a:latin typeface="+mn-lt"/>
              <a:cs typeface="+mn-cs"/>
            </a:endParaRPr>
          </a:p>
          <a:p>
            <a:pPr marL="800100" lvl="1" indent="-342900" algn="just">
              <a:lnSpc>
                <a:spcPct val="90000"/>
              </a:lnSpc>
              <a:spcBef>
                <a:spcPct val="20000"/>
              </a:spcBef>
              <a:buClr>
                <a:schemeClr val="accent2"/>
              </a:buClr>
              <a:buFont typeface="Wingdings" pitchFamily="2" charset="2"/>
              <a:buChar char="§"/>
            </a:pPr>
            <a:r>
              <a:rPr lang="en-US" sz="2200" kern="0" baseline="0" dirty="0" smtClean="0">
                <a:latin typeface="+mn-lt"/>
                <a:cs typeface="+mn-cs"/>
              </a:rPr>
              <a:t>Offers</a:t>
            </a:r>
            <a:r>
              <a:rPr lang="en-US" sz="2200" kern="0" dirty="0" smtClean="0">
                <a:latin typeface="+mn-lt"/>
                <a:cs typeface="+mn-cs"/>
              </a:rPr>
              <a:t> an object making syntax very similar to that of the classical language</a:t>
            </a:r>
          </a:p>
          <a:p>
            <a:pPr marL="800100" lvl="1" indent="-342900" algn="just">
              <a:lnSpc>
                <a:spcPct val="90000"/>
              </a:lnSpc>
              <a:spcBef>
                <a:spcPct val="20000"/>
              </a:spcBef>
              <a:buClr>
                <a:schemeClr val="accent2"/>
              </a:buClr>
              <a:buFont typeface="Wingdings" pitchFamily="2" charset="2"/>
              <a:buChar char="§"/>
            </a:pPr>
            <a:endParaRPr lang="en-US" sz="2200" kern="0" baseline="0" noProof="0" dirty="0" smtClean="0">
              <a:latin typeface="+mn-lt"/>
              <a:cs typeface="+mn-cs"/>
            </a:endParaRPr>
          </a:p>
          <a:p>
            <a:pPr marL="800100" lvl="1" indent="-342900" algn="just">
              <a:lnSpc>
                <a:spcPct val="90000"/>
              </a:lnSpc>
              <a:spcBef>
                <a:spcPct val="20000"/>
              </a:spcBef>
              <a:buClr>
                <a:schemeClr val="accent2"/>
              </a:buClr>
              <a:buFont typeface="Wingdings" pitchFamily="2" charset="2"/>
              <a:buChar char="§"/>
            </a:pPr>
            <a:r>
              <a:rPr lang="en-US" sz="2200" kern="0" baseline="0" noProof="0" dirty="0" smtClean="0">
                <a:latin typeface="+mn-lt"/>
                <a:cs typeface="+mn-cs"/>
              </a:rPr>
              <a:t>If a function is invoked with the </a:t>
            </a:r>
            <a:r>
              <a:rPr lang="en-US" sz="2200" i="1" kern="0" baseline="0" noProof="0" dirty="0" smtClean="0">
                <a:latin typeface="+mn-lt"/>
                <a:cs typeface="+mn-cs"/>
              </a:rPr>
              <a:t>‘new’</a:t>
            </a:r>
            <a:r>
              <a:rPr lang="en-US" sz="2200" kern="0" baseline="0" noProof="0" dirty="0" smtClean="0">
                <a:latin typeface="+mn-lt"/>
                <a:cs typeface="+mn-cs"/>
              </a:rPr>
              <a:t> prefix,</a:t>
            </a:r>
            <a:r>
              <a:rPr lang="en-US" sz="2200" kern="0" noProof="0" dirty="0" smtClean="0">
                <a:latin typeface="+mn-lt"/>
                <a:cs typeface="+mn-cs"/>
              </a:rPr>
              <a:t> then a new object will be created with a hidden link to the value of the function’s prototype member and ‘this’ will be bound to that object</a:t>
            </a:r>
          </a:p>
          <a:p>
            <a:pPr marL="800100" lvl="1" indent="-342900" algn="just">
              <a:lnSpc>
                <a:spcPct val="90000"/>
              </a:lnSpc>
              <a:spcBef>
                <a:spcPct val="20000"/>
              </a:spcBef>
              <a:buClr>
                <a:schemeClr val="accent2"/>
              </a:buClr>
              <a:buFont typeface="Wingdings" pitchFamily="2" charset="2"/>
              <a:buChar char="§"/>
            </a:pPr>
            <a:endParaRPr lang="en-US" sz="2200" kern="0" baseline="0" dirty="0" smtClean="0">
              <a:latin typeface="+mn-lt"/>
              <a:cs typeface="+mn-cs"/>
            </a:endParaRPr>
          </a:p>
          <a:p>
            <a:pPr marL="800100" lvl="1" indent="-342900" algn="just">
              <a:lnSpc>
                <a:spcPct val="90000"/>
              </a:lnSpc>
              <a:spcBef>
                <a:spcPct val="20000"/>
              </a:spcBef>
              <a:buClr>
                <a:schemeClr val="accent2"/>
              </a:buClr>
              <a:buFont typeface="Wingdings" pitchFamily="2" charset="2"/>
              <a:buChar char="§"/>
            </a:pPr>
            <a:r>
              <a:rPr lang="en-US" sz="2200" kern="0" noProof="0" dirty="0" smtClean="0">
                <a:latin typeface="+mn-lt"/>
                <a:cs typeface="+mn-cs"/>
              </a:rPr>
              <a:t>Functions that are intended to be used with ‘new’ prefix are called </a:t>
            </a:r>
            <a:r>
              <a:rPr lang="en-US" sz="2200" kern="0" noProof="0" dirty="0" smtClean="0">
                <a:solidFill>
                  <a:srgbClr val="C00000"/>
                </a:solidFill>
                <a:latin typeface="+mn-lt"/>
                <a:cs typeface="+mn-cs"/>
              </a:rPr>
              <a:t>constructors</a:t>
            </a:r>
          </a:p>
          <a:p>
            <a:pPr marL="800100" lvl="1" indent="-342900" algn="just">
              <a:lnSpc>
                <a:spcPct val="90000"/>
              </a:lnSpc>
              <a:spcBef>
                <a:spcPct val="20000"/>
              </a:spcBef>
              <a:buClr>
                <a:schemeClr val="accent2"/>
              </a:buClr>
              <a:buFont typeface="Wingdings" pitchFamily="2" charset="2"/>
              <a:buChar char="§"/>
            </a:pPr>
            <a:endParaRPr lang="en-US" sz="2200" kern="0" baseline="0" dirty="0" smtClean="0">
              <a:latin typeface="+mn-lt"/>
              <a:cs typeface="+mn-cs"/>
            </a:endParaRPr>
          </a:p>
          <a:p>
            <a:pPr marL="800100" lvl="1" indent="-342900" algn="just">
              <a:lnSpc>
                <a:spcPct val="90000"/>
              </a:lnSpc>
              <a:spcBef>
                <a:spcPct val="20000"/>
              </a:spcBef>
              <a:buClr>
                <a:schemeClr val="accent2"/>
              </a:buClr>
              <a:buFont typeface="Wingdings" pitchFamily="2" charset="2"/>
              <a:buChar char="§"/>
            </a:pPr>
            <a:r>
              <a:rPr lang="en-US" sz="2200" kern="0" noProof="0" dirty="0" smtClean="0">
                <a:latin typeface="+mn-lt"/>
                <a:cs typeface="+mn-cs"/>
              </a:rPr>
              <a:t>By convention they are kept with a capitalized name</a:t>
            </a:r>
            <a:endParaRPr lang="en-US" sz="2200" kern="0" baseline="0" noProof="0" dirty="0" smtClean="0">
              <a:latin typeface="+mn-lt"/>
              <a:cs typeface="+mn-cs"/>
            </a:endParaRPr>
          </a:p>
          <a:p>
            <a:pPr marL="800100" lvl="1" indent="-342900" algn="just">
              <a:lnSpc>
                <a:spcPct val="90000"/>
              </a:lnSpc>
              <a:spcBef>
                <a:spcPct val="20000"/>
              </a:spcBef>
              <a:buClr>
                <a:schemeClr val="accent2"/>
              </a:buClr>
            </a:pPr>
            <a:endParaRPr lang="en-US" sz="2400" kern="0" baseline="0" noProof="0" dirty="0" smtClean="0">
              <a:latin typeface="+mn-lt"/>
              <a:cs typeface="+mn-cs"/>
            </a:endParaRPr>
          </a:p>
          <a:p>
            <a:pPr marL="342900" indent="-342900" algn="just">
              <a:lnSpc>
                <a:spcPct val="90000"/>
              </a:lnSpc>
              <a:spcBef>
                <a:spcPct val="20000"/>
              </a:spcBef>
              <a:buClr>
                <a:schemeClr val="accent2"/>
              </a:buClr>
            </a:pPr>
            <a:endParaRPr kumimoji="0" lang="en-US" sz="2400" b="0" i="0" u="none" strike="noStrike" kern="0" cap="none" spc="0" normalizeH="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How to write jQuery functions</a:t>
            </a:r>
          </a:p>
        </p:txBody>
      </p:sp>
      <p:sp>
        <p:nvSpPr>
          <p:cNvPr id="75779" name="Rectangle 3"/>
          <p:cNvSpPr>
            <a:spLocks noGrp="1" noChangeArrowheads="1"/>
          </p:cNvSpPr>
          <p:nvPr>
            <p:ph type="body" idx="1"/>
          </p:nvPr>
        </p:nvSpPr>
        <p:spPr/>
        <p:txBody>
          <a:bodyPr>
            <a:normAutofit/>
          </a:bodyPr>
          <a:lstStyle/>
          <a:p>
            <a:pPr>
              <a:lnSpc>
                <a:spcPct val="90000"/>
              </a:lnSpc>
            </a:pPr>
            <a:r>
              <a:rPr lang="en-US" dirty="0"/>
              <a:t>Simple function:</a:t>
            </a:r>
          </a:p>
          <a:p>
            <a:pPr lvl="2">
              <a:lnSpc>
                <a:spcPct val="90000"/>
              </a:lnSpc>
              <a:buFontTx/>
              <a:buNone/>
            </a:pPr>
            <a:r>
              <a:rPr lang="en-US" dirty="0"/>
              <a:t>$(document).ready(function(){</a:t>
            </a:r>
          </a:p>
          <a:p>
            <a:pPr lvl="2">
              <a:lnSpc>
                <a:spcPct val="90000"/>
              </a:lnSpc>
              <a:buFontTx/>
              <a:buNone/>
            </a:pPr>
            <a:r>
              <a:rPr lang="en-US" dirty="0"/>
              <a:t>       $(“p”).hide();</a:t>
            </a:r>
          </a:p>
          <a:p>
            <a:pPr lvl="2">
              <a:lnSpc>
                <a:spcPct val="90000"/>
              </a:lnSpc>
              <a:buFontTx/>
              <a:buNone/>
            </a:pPr>
            <a:r>
              <a:rPr lang="en-US" dirty="0"/>
              <a:t>}); // end </a:t>
            </a:r>
            <a:r>
              <a:rPr lang="en-US" dirty="0" err="1"/>
              <a:t>document.ready</a:t>
            </a:r>
            <a:endParaRPr lang="en-US" dirty="0"/>
          </a:p>
          <a:p>
            <a:pPr>
              <a:lnSpc>
                <a:spcPct val="90000"/>
              </a:lnSpc>
            </a:pPr>
            <a:r>
              <a:rPr lang="en-US" dirty="0"/>
              <a:t>Nested function:</a:t>
            </a:r>
          </a:p>
          <a:p>
            <a:pPr lvl="2">
              <a:lnSpc>
                <a:spcPct val="90000"/>
              </a:lnSpc>
              <a:buFontTx/>
              <a:buNone/>
            </a:pPr>
            <a:r>
              <a:rPr lang="en-US" dirty="0"/>
              <a:t>$(document).ready(function(){</a:t>
            </a:r>
          </a:p>
          <a:p>
            <a:pPr lvl="2">
              <a:lnSpc>
                <a:spcPct val="90000"/>
              </a:lnSpc>
              <a:buFontTx/>
              <a:buNone/>
            </a:pPr>
            <a:r>
              <a:rPr lang="en-US" dirty="0"/>
              <a:t>       $(“button”).click(function(){</a:t>
            </a:r>
          </a:p>
          <a:p>
            <a:pPr lvl="2">
              <a:lnSpc>
                <a:spcPct val="90000"/>
              </a:lnSpc>
              <a:buFontTx/>
              <a:buNone/>
            </a:pPr>
            <a:r>
              <a:rPr lang="en-US" dirty="0"/>
              <a:t>               </a:t>
            </a:r>
            <a:r>
              <a:rPr lang="pt-BR" dirty="0"/>
              <a:t>var num1 = 10;</a:t>
            </a:r>
          </a:p>
          <a:p>
            <a:pPr lvl="2">
              <a:lnSpc>
                <a:spcPct val="90000"/>
              </a:lnSpc>
              <a:buFontTx/>
              <a:buNone/>
            </a:pPr>
            <a:r>
              <a:rPr lang="pt-BR" dirty="0"/>
              <a:t>               var num2 = 5;</a:t>
            </a:r>
          </a:p>
          <a:p>
            <a:pPr lvl="2">
              <a:lnSpc>
                <a:spcPct val="90000"/>
              </a:lnSpc>
              <a:buFontTx/>
              <a:buNone/>
            </a:pPr>
            <a:r>
              <a:rPr lang="pt-BR" dirty="0"/>
              <a:t>               var numSum = num1 + num2;</a:t>
            </a:r>
          </a:p>
          <a:p>
            <a:pPr lvl="2">
              <a:lnSpc>
                <a:spcPct val="90000"/>
              </a:lnSpc>
              <a:buFontTx/>
              <a:buNone/>
            </a:pPr>
            <a:r>
              <a:rPr lang="pt-BR" dirty="0"/>
              <a:t>               </a:t>
            </a:r>
            <a:r>
              <a:rPr lang="en-US" dirty="0"/>
              <a:t>alert(“The sum is ” + </a:t>
            </a:r>
            <a:r>
              <a:rPr lang="en-US" dirty="0" err="1"/>
              <a:t>numSum</a:t>
            </a:r>
            <a:r>
              <a:rPr lang="en-US" dirty="0"/>
              <a:t>);</a:t>
            </a:r>
          </a:p>
          <a:p>
            <a:pPr lvl="2">
              <a:lnSpc>
                <a:spcPct val="90000"/>
              </a:lnSpc>
              <a:buFontTx/>
              <a:buNone/>
            </a:pPr>
            <a:r>
              <a:rPr lang="en-US" dirty="0"/>
              <a:t>       }); // end click</a:t>
            </a:r>
          </a:p>
          <a:p>
            <a:pPr lvl="2">
              <a:lnSpc>
                <a:spcPct val="90000"/>
              </a:lnSpc>
              <a:buFontTx/>
              <a:buNone/>
            </a:pPr>
            <a:r>
              <a:rPr lang="en-US" dirty="0"/>
              <a:t>}); // end </a:t>
            </a:r>
            <a:r>
              <a:rPr lang="en-US" dirty="0" err="1"/>
              <a:t>document.ready</a:t>
            </a:r>
            <a:endParaRPr lang="en-US" dirty="0"/>
          </a:p>
        </p:txBody>
      </p:sp>
    </p:spTree>
    <p:extLst>
      <p:ext uri="{BB962C8B-B14F-4D97-AF65-F5344CB8AC3E}">
        <p14:creationId xmlns:p14="http://schemas.microsoft.com/office/powerpoint/2010/main" val="613259171"/>
      </p:ext>
    </p:extLst>
  </p:cSld>
  <p:clrMapOvr>
    <a:masterClrMapping/>
  </p:clrMapOvr>
  <p:transition/>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2"/>
          <p:cNvSpPr>
            <a:spLocks noGrp="1"/>
          </p:cNvSpPr>
          <p:nvPr>
            <p:ph type="title"/>
          </p:nvPr>
        </p:nvSpPr>
        <p:spPr/>
        <p:txBody>
          <a:bodyPr/>
          <a:lstStyle/>
          <a:p>
            <a:r>
              <a:rPr lang="en-US" b="1" smtClean="0"/>
              <a:t>jQuery</a:t>
            </a:r>
            <a:endParaRPr lang="en-US" smtClean="0"/>
          </a:p>
        </p:txBody>
      </p:sp>
      <p:sp>
        <p:nvSpPr>
          <p:cNvPr id="2" name="Content Placeholder 1"/>
          <p:cNvSpPr>
            <a:spLocks noGrp="1"/>
          </p:cNvSpPr>
          <p:nvPr>
            <p:ph idx="1"/>
          </p:nvPr>
        </p:nvSpPr>
        <p:spPr/>
        <p:txBody>
          <a:bodyPr>
            <a:normAutofit/>
          </a:bodyPr>
          <a:lstStyle/>
          <a:p>
            <a:pPr marL="0" indent="0">
              <a:buFont typeface="Wingdings" pitchFamily="2" charset="2"/>
              <a:buNone/>
              <a:defRPr/>
            </a:pPr>
            <a:r>
              <a:rPr lang="en-US" b="1" dirty="0"/>
              <a:t>jQuery </a:t>
            </a:r>
            <a:r>
              <a:rPr lang="en-US" b="1" dirty="0" smtClean="0"/>
              <a:t>Syntax</a:t>
            </a:r>
          </a:p>
          <a:p>
            <a:pPr marL="0" indent="0">
              <a:buFont typeface="Wingdings" pitchFamily="2" charset="2"/>
              <a:buNone/>
              <a:defRPr/>
            </a:pPr>
            <a:endParaRPr lang="en-US" b="1" dirty="0"/>
          </a:p>
          <a:p>
            <a:pPr>
              <a:defRPr/>
            </a:pPr>
            <a:r>
              <a:rPr lang="en-US" dirty="0"/>
              <a:t>The jQuery syntax is </a:t>
            </a:r>
            <a:r>
              <a:rPr lang="en-US" dirty="0" smtClean="0"/>
              <a:t>made </a:t>
            </a:r>
            <a:r>
              <a:rPr lang="en-US" dirty="0"/>
              <a:t>for </a:t>
            </a:r>
            <a:r>
              <a:rPr lang="en-US" b="1" dirty="0"/>
              <a:t>selecting</a:t>
            </a:r>
            <a:r>
              <a:rPr lang="en-US" dirty="0"/>
              <a:t> HTML elements and perform some </a:t>
            </a:r>
            <a:r>
              <a:rPr lang="en-US" b="1" dirty="0"/>
              <a:t>action</a:t>
            </a:r>
            <a:r>
              <a:rPr lang="en-US" dirty="0"/>
              <a:t> on the element(s). </a:t>
            </a:r>
          </a:p>
          <a:p>
            <a:pPr>
              <a:defRPr/>
            </a:pPr>
            <a:endParaRPr lang="en-US" dirty="0" smtClean="0"/>
          </a:p>
          <a:p>
            <a:pPr>
              <a:defRPr/>
            </a:pPr>
            <a:r>
              <a:rPr lang="en-US" dirty="0" smtClean="0"/>
              <a:t>Syntax  </a:t>
            </a:r>
            <a:r>
              <a:rPr lang="en-US" b="1" dirty="0" smtClean="0"/>
              <a:t>$(</a:t>
            </a:r>
            <a:r>
              <a:rPr lang="en-US" b="1" dirty="0"/>
              <a:t>selector).action()</a:t>
            </a:r>
            <a:endParaRPr lang="en-US" dirty="0"/>
          </a:p>
          <a:p>
            <a:pPr>
              <a:defRPr/>
            </a:pPr>
            <a:endParaRPr lang="en-US" dirty="0" smtClean="0"/>
          </a:p>
          <a:p>
            <a:pPr>
              <a:defRPr/>
            </a:pPr>
            <a:r>
              <a:rPr lang="en-US" dirty="0" smtClean="0"/>
              <a:t>A </a:t>
            </a:r>
            <a:r>
              <a:rPr lang="en-US" dirty="0"/>
              <a:t>dollar sign to define jQuery </a:t>
            </a:r>
          </a:p>
          <a:p>
            <a:pPr>
              <a:defRPr/>
            </a:pPr>
            <a:endParaRPr lang="en-US" dirty="0" smtClean="0"/>
          </a:p>
          <a:p>
            <a:pPr>
              <a:defRPr/>
            </a:pPr>
            <a:r>
              <a:rPr lang="en-US" dirty="0" smtClean="0"/>
              <a:t>A </a:t>
            </a:r>
            <a:r>
              <a:rPr lang="en-US" dirty="0"/>
              <a:t>(selector) to "query (or find)" HTML elements </a:t>
            </a:r>
          </a:p>
          <a:p>
            <a:pPr>
              <a:defRPr/>
            </a:pPr>
            <a:endParaRPr lang="en-US" dirty="0" smtClean="0"/>
          </a:p>
          <a:p>
            <a:pPr>
              <a:defRPr/>
            </a:pPr>
            <a:r>
              <a:rPr lang="en-US" dirty="0" smtClean="0"/>
              <a:t>A </a:t>
            </a:r>
            <a:r>
              <a:rPr lang="en-US" dirty="0"/>
              <a:t>jQuery action() to be performed on the element(s) </a:t>
            </a:r>
          </a:p>
          <a:p>
            <a:pPr>
              <a:defRPr/>
            </a:pPr>
            <a:endParaRPr lang="en-US" dirty="0"/>
          </a:p>
        </p:txBody>
      </p:sp>
    </p:spTree>
    <p:extLst>
      <p:ext uri="{BB962C8B-B14F-4D97-AF65-F5344CB8AC3E}">
        <p14:creationId xmlns:p14="http://schemas.microsoft.com/office/powerpoint/2010/main" val="1397745335"/>
      </p:ext>
    </p:extLst>
  </p:cSld>
  <p:clrMapOvr>
    <a:masterClrMapping/>
  </p:clrMapOvr>
  <p:transition/>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362200"/>
            <a:ext cx="7772400" cy="1362075"/>
          </a:xfrm>
        </p:spPr>
        <p:txBody>
          <a:bodyPr>
            <a:normAutofit/>
          </a:bodyPr>
          <a:lstStyle/>
          <a:p>
            <a:pPr algn="ctr"/>
            <a:r>
              <a:rPr lang="en-US" dirty="0"/>
              <a:t>jQuery Selectors</a:t>
            </a:r>
            <a:br>
              <a:rPr lang="en-US" dirty="0"/>
            </a:br>
            <a:endParaRPr lang="en-IN" dirty="0"/>
          </a:p>
        </p:txBody>
      </p:sp>
    </p:spTree>
    <p:extLst>
      <p:ext uri="{BB962C8B-B14F-4D97-AF65-F5344CB8AC3E}">
        <p14:creationId xmlns:p14="http://schemas.microsoft.com/office/powerpoint/2010/main" val="1265964235"/>
      </p:ext>
    </p:extLst>
  </p:cSld>
  <p:clrMapOvr>
    <a:masterClrMapping/>
  </p:clrMapOvr>
  <p:transition/>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dirty="0" smtClean="0"/>
              <a:t>Objective</a:t>
            </a:r>
            <a:endParaRPr lang="en-US" dirty="0"/>
          </a:p>
        </p:txBody>
      </p:sp>
      <p:sp>
        <p:nvSpPr>
          <p:cNvPr id="150531" name="Rectangle 3"/>
          <p:cNvSpPr>
            <a:spLocks noGrp="1" noChangeArrowheads="1"/>
          </p:cNvSpPr>
          <p:nvPr>
            <p:ph type="body" idx="1"/>
          </p:nvPr>
        </p:nvSpPr>
        <p:spPr/>
        <p:txBody>
          <a:bodyPr/>
          <a:lstStyle/>
          <a:p>
            <a:r>
              <a:rPr lang="en-US" dirty="0" smtClean="0"/>
              <a:t>At the end of this sub module we will understand</a:t>
            </a:r>
          </a:p>
          <a:p>
            <a:endParaRPr lang="en-US" dirty="0"/>
          </a:p>
          <a:p>
            <a:pPr lvl="1">
              <a:buFont typeface="Arial" pitchFamily="34" charset="0"/>
              <a:buChar char="•"/>
            </a:pPr>
            <a:r>
              <a:rPr lang="en-US" sz="2000" dirty="0"/>
              <a:t>Element Selectors</a:t>
            </a:r>
          </a:p>
          <a:p>
            <a:pPr lvl="1">
              <a:buFont typeface="Arial" pitchFamily="34" charset="0"/>
              <a:buChar char="•"/>
            </a:pPr>
            <a:r>
              <a:rPr lang="en-US" sz="2000" dirty="0"/>
              <a:t>CSS Selectors</a:t>
            </a:r>
          </a:p>
          <a:p>
            <a:pPr lvl="1">
              <a:buFont typeface="Arial" pitchFamily="34" charset="0"/>
              <a:buChar char="•"/>
            </a:pPr>
            <a:r>
              <a:rPr lang="en-US" sz="2000" dirty="0"/>
              <a:t>Attribute Selectors</a:t>
            </a:r>
          </a:p>
          <a:p>
            <a:pPr lvl="1">
              <a:buFont typeface="Arial" pitchFamily="34" charset="0"/>
              <a:buChar char="•"/>
            </a:pPr>
            <a:r>
              <a:rPr lang="en-US" sz="2000" dirty="0"/>
              <a:t>Advanced Selectors</a:t>
            </a:r>
          </a:p>
        </p:txBody>
      </p:sp>
    </p:spTree>
    <p:extLst>
      <p:ext uri="{BB962C8B-B14F-4D97-AF65-F5344CB8AC3E}">
        <p14:creationId xmlns:p14="http://schemas.microsoft.com/office/powerpoint/2010/main" val="1464832526"/>
      </p:ext>
    </p:extLst>
  </p:cSld>
  <p:clrMapOvr>
    <a:masterClrMapping/>
  </p:clrMapOvr>
  <p:transition/>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jQuery Selectors</a:t>
            </a:r>
          </a:p>
        </p:txBody>
      </p:sp>
      <p:sp>
        <p:nvSpPr>
          <p:cNvPr id="14339" name="Rectangle 3"/>
          <p:cNvSpPr>
            <a:spLocks noGrp="1" noChangeArrowheads="1"/>
          </p:cNvSpPr>
          <p:nvPr>
            <p:ph type="body" idx="1"/>
          </p:nvPr>
        </p:nvSpPr>
        <p:spPr/>
        <p:txBody>
          <a:bodyPr>
            <a:normAutofit/>
          </a:bodyPr>
          <a:lstStyle/>
          <a:p>
            <a:r>
              <a:rPr lang="en-US" dirty="0"/>
              <a:t>In HTML DOM, selectors allow you to manipulate DOM elements as a group or as a single node</a:t>
            </a:r>
          </a:p>
          <a:p>
            <a:endParaRPr lang="en-US" dirty="0" smtClean="0"/>
          </a:p>
          <a:p>
            <a:r>
              <a:rPr lang="en-US" dirty="0" err="1" smtClean="0"/>
              <a:t>jQuery</a:t>
            </a:r>
            <a:r>
              <a:rPr lang="en-US" dirty="0" smtClean="0"/>
              <a:t> </a:t>
            </a:r>
            <a:r>
              <a:rPr lang="en-US" dirty="0"/>
              <a:t>selectors allow you to select HTML elements (or groups of </a:t>
            </a:r>
            <a:r>
              <a:rPr lang="en-US" dirty="0" smtClean="0"/>
              <a:t>elements</a:t>
            </a:r>
            <a:r>
              <a:rPr lang="en-US" dirty="0"/>
              <a:t>) by element name, attribute name or by content</a:t>
            </a:r>
          </a:p>
          <a:p>
            <a:endParaRPr lang="en-US" dirty="0" smtClean="0"/>
          </a:p>
          <a:p>
            <a:r>
              <a:rPr lang="en-US" dirty="0" smtClean="0"/>
              <a:t>Types </a:t>
            </a:r>
            <a:r>
              <a:rPr lang="en-US" dirty="0"/>
              <a:t>of </a:t>
            </a:r>
            <a:r>
              <a:rPr lang="en-US" dirty="0" err="1"/>
              <a:t>jQuery</a:t>
            </a:r>
            <a:r>
              <a:rPr lang="en-US" dirty="0"/>
              <a:t> selectors:</a:t>
            </a:r>
          </a:p>
          <a:p>
            <a:pPr lvl="1"/>
            <a:r>
              <a:rPr lang="en-US" sz="2000" dirty="0"/>
              <a:t>Element Selectors</a:t>
            </a:r>
          </a:p>
          <a:p>
            <a:pPr lvl="1"/>
            <a:r>
              <a:rPr lang="en-US" sz="2000" dirty="0"/>
              <a:t>CSS Selectors</a:t>
            </a:r>
          </a:p>
          <a:p>
            <a:pPr lvl="1"/>
            <a:r>
              <a:rPr lang="en-US" sz="2000" dirty="0"/>
              <a:t>Attribute Selectors</a:t>
            </a:r>
          </a:p>
        </p:txBody>
      </p:sp>
    </p:spTree>
    <p:extLst>
      <p:ext uri="{BB962C8B-B14F-4D97-AF65-F5344CB8AC3E}">
        <p14:creationId xmlns:p14="http://schemas.microsoft.com/office/powerpoint/2010/main" val="1362981581"/>
      </p:ext>
    </p:extLst>
  </p:cSld>
  <p:clrMapOvr>
    <a:masterClrMapping/>
  </p:clrMapOvr>
  <p:transition/>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09154"/>
            <a:ext cx="8229600" cy="523220"/>
          </a:xfrm>
        </p:spPr>
        <p:txBody>
          <a:bodyPr/>
          <a:lstStyle/>
          <a:p>
            <a:r>
              <a:rPr lang="en-US" sz="2800" dirty="0" err="1"/>
              <a:t>jQuery</a:t>
            </a:r>
            <a:r>
              <a:rPr lang="en-US" sz="2800" dirty="0"/>
              <a:t> Element Selectors</a:t>
            </a:r>
          </a:p>
        </p:txBody>
      </p:sp>
      <p:sp>
        <p:nvSpPr>
          <p:cNvPr id="17411" name="Rectangle 3"/>
          <p:cNvSpPr>
            <a:spLocks noGrp="1" noChangeArrowheads="1"/>
          </p:cNvSpPr>
          <p:nvPr>
            <p:ph type="body" idx="1"/>
          </p:nvPr>
        </p:nvSpPr>
        <p:spPr/>
        <p:txBody>
          <a:bodyPr/>
          <a:lstStyle/>
          <a:p>
            <a:r>
              <a:rPr lang="en-US" dirty="0"/>
              <a:t>Element Selectors</a:t>
            </a:r>
          </a:p>
          <a:p>
            <a:pPr lvl="1"/>
            <a:r>
              <a:rPr lang="en-US" sz="2000" dirty="0" err="1"/>
              <a:t>jQuery</a:t>
            </a:r>
            <a:r>
              <a:rPr lang="en-US" sz="2000" dirty="0"/>
              <a:t> uses the HTML tags to select HTML elements</a:t>
            </a:r>
          </a:p>
          <a:p>
            <a:pPr lvl="1"/>
            <a:r>
              <a:rPr lang="en-US" dirty="0"/>
              <a:t>Example:</a:t>
            </a:r>
          </a:p>
          <a:p>
            <a:pPr lvl="2"/>
            <a:r>
              <a:rPr lang="en-US" sz="2000" dirty="0">
                <a:solidFill>
                  <a:srgbClr val="808080"/>
                </a:solidFill>
                <a:sym typeface="Wingdings" pitchFamily="2" charset="2"/>
              </a:rPr>
              <a:t>$</a:t>
            </a:r>
            <a:r>
              <a:rPr lang="en-US" sz="2000" dirty="0">
                <a:solidFill>
                  <a:srgbClr val="660066"/>
                </a:solidFill>
              </a:rPr>
              <a:t>(“p”)</a:t>
            </a:r>
            <a:r>
              <a:rPr lang="en-US" sz="2000" dirty="0"/>
              <a:t> 	</a:t>
            </a:r>
            <a:r>
              <a:rPr lang="en-US" sz="2000" dirty="0">
                <a:sym typeface="Wingdings" pitchFamily="2" charset="2"/>
              </a:rPr>
              <a:t> </a:t>
            </a:r>
            <a:r>
              <a:rPr lang="en-US" sz="2000" dirty="0"/>
              <a:t>selects all &lt;p&gt; elements</a:t>
            </a:r>
          </a:p>
          <a:p>
            <a:pPr lvl="2"/>
            <a:r>
              <a:rPr lang="en-US" sz="2000" dirty="0">
                <a:solidFill>
                  <a:srgbClr val="808080"/>
                </a:solidFill>
                <a:sym typeface="Wingdings" pitchFamily="2" charset="2"/>
              </a:rPr>
              <a:t>$</a:t>
            </a:r>
            <a:r>
              <a:rPr lang="en-US" sz="2000" dirty="0">
                <a:solidFill>
                  <a:srgbClr val="660066"/>
                </a:solidFill>
              </a:rPr>
              <a:t>(“a”)</a:t>
            </a:r>
            <a:r>
              <a:rPr lang="en-US" sz="2000" dirty="0"/>
              <a:t>		</a:t>
            </a:r>
            <a:r>
              <a:rPr lang="en-US" sz="2000" dirty="0">
                <a:sym typeface="Wingdings" pitchFamily="2" charset="2"/>
              </a:rPr>
              <a:t> selects all &lt;a&gt; elements</a:t>
            </a:r>
          </a:p>
          <a:p>
            <a:pPr lvl="2"/>
            <a:r>
              <a:rPr lang="en-US" sz="2000" dirty="0">
                <a:solidFill>
                  <a:srgbClr val="808080"/>
                </a:solidFill>
                <a:sym typeface="Wingdings" pitchFamily="2" charset="2"/>
              </a:rPr>
              <a:t>$</a:t>
            </a:r>
            <a:r>
              <a:rPr lang="en-US" sz="2000" dirty="0">
                <a:solidFill>
                  <a:srgbClr val="660066"/>
                </a:solidFill>
                <a:sym typeface="Wingdings" pitchFamily="2" charset="2"/>
              </a:rPr>
              <a:t>(“</a:t>
            </a:r>
            <a:r>
              <a:rPr lang="en-US" sz="2000" dirty="0" err="1">
                <a:solidFill>
                  <a:srgbClr val="660066"/>
                </a:solidFill>
                <a:sym typeface="Wingdings" pitchFamily="2" charset="2"/>
              </a:rPr>
              <a:t>ul</a:t>
            </a:r>
            <a:r>
              <a:rPr lang="en-US" sz="2000" dirty="0">
                <a:solidFill>
                  <a:srgbClr val="660066"/>
                </a:solidFill>
                <a:sym typeface="Wingdings" pitchFamily="2" charset="2"/>
              </a:rPr>
              <a:t>”)</a:t>
            </a:r>
            <a:r>
              <a:rPr lang="en-US" sz="2000" dirty="0">
                <a:sym typeface="Wingdings" pitchFamily="2" charset="2"/>
              </a:rPr>
              <a:t>	 selects al &lt;</a:t>
            </a:r>
            <a:r>
              <a:rPr lang="en-US" sz="2000" dirty="0" err="1">
                <a:sym typeface="Wingdings" pitchFamily="2" charset="2"/>
              </a:rPr>
              <a:t>ul</a:t>
            </a:r>
            <a:r>
              <a:rPr lang="en-US" sz="2000" dirty="0">
                <a:sym typeface="Wingdings" pitchFamily="2" charset="2"/>
              </a:rPr>
              <a:t>&gt; elements</a:t>
            </a:r>
          </a:p>
          <a:p>
            <a:pPr lvl="2"/>
            <a:r>
              <a:rPr lang="en-US" sz="2000" dirty="0">
                <a:solidFill>
                  <a:srgbClr val="808080"/>
                </a:solidFill>
                <a:sym typeface="Wingdings" pitchFamily="2" charset="2"/>
              </a:rPr>
              <a:t>$</a:t>
            </a:r>
            <a:r>
              <a:rPr lang="en-US" sz="2000" dirty="0">
                <a:solidFill>
                  <a:srgbClr val="660066"/>
                </a:solidFill>
                <a:sym typeface="Wingdings" pitchFamily="2" charset="2"/>
              </a:rPr>
              <a:t>(“*”)</a:t>
            </a:r>
            <a:r>
              <a:rPr lang="en-US" sz="2000" dirty="0">
                <a:sym typeface="Wingdings" pitchFamily="2" charset="2"/>
              </a:rPr>
              <a:t>		 selects all elements within the document</a:t>
            </a:r>
          </a:p>
          <a:p>
            <a:pPr lvl="2"/>
            <a:r>
              <a:rPr lang="en-US" sz="2000" dirty="0">
                <a:solidFill>
                  <a:srgbClr val="808080"/>
                </a:solidFill>
                <a:sym typeface="Wingdings" pitchFamily="2" charset="2"/>
              </a:rPr>
              <a:t>$</a:t>
            </a:r>
            <a:r>
              <a:rPr lang="en-US" sz="2000" dirty="0">
                <a:solidFill>
                  <a:srgbClr val="660066"/>
                </a:solidFill>
                <a:sym typeface="Wingdings" pitchFamily="2" charset="2"/>
              </a:rPr>
              <a:t>(“</a:t>
            </a:r>
            <a:r>
              <a:rPr lang="en-US" sz="2000" dirty="0" err="1">
                <a:solidFill>
                  <a:srgbClr val="660066"/>
                </a:solidFill>
                <a:sym typeface="Wingdings" pitchFamily="2" charset="2"/>
              </a:rPr>
              <a:t>img</a:t>
            </a:r>
            <a:r>
              <a:rPr lang="en-US" sz="2000" dirty="0">
                <a:solidFill>
                  <a:srgbClr val="660066"/>
                </a:solidFill>
                <a:sym typeface="Wingdings" pitchFamily="2" charset="2"/>
              </a:rPr>
              <a:t>, span”)</a:t>
            </a:r>
            <a:r>
              <a:rPr lang="en-US" sz="2000" dirty="0">
                <a:sym typeface="Wingdings" pitchFamily="2" charset="2"/>
              </a:rPr>
              <a:t>	 selects &lt;</a:t>
            </a:r>
            <a:r>
              <a:rPr lang="en-US" sz="2000" dirty="0" err="1">
                <a:sym typeface="Wingdings" pitchFamily="2" charset="2"/>
              </a:rPr>
              <a:t>img</a:t>
            </a:r>
            <a:r>
              <a:rPr lang="en-US" sz="2000" dirty="0">
                <a:sym typeface="Wingdings" pitchFamily="2" charset="2"/>
              </a:rPr>
              <a:t>&gt; and &lt;span&gt; elements</a:t>
            </a:r>
          </a:p>
        </p:txBody>
      </p:sp>
    </p:spTree>
    <p:extLst>
      <p:ext uri="{BB962C8B-B14F-4D97-AF65-F5344CB8AC3E}">
        <p14:creationId xmlns:p14="http://schemas.microsoft.com/office/powerpoint/2010/main" val="732880861"/>
      </p:ext>
    </p:extLst>
  </p:cSld>
  <p:clrMapOvr>
    <a:masterClrMapping/>
  </p:clrMapOvr>
  <p:transition/>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jQuery CSS Selectors</a:t>
            </a:r>
          </a:p>
        </p:txBody>
      </p:sp>
      <p:sp>
        <p:nvSpPr>
          <p:cNvPr id="22531" name="Rectangle 3"/>
          <p:cNvSpPr>
            <a:spLocks noGrp="1" noChangeArrowheads="1"/>
          </p:cNvSpPr>
          <p:nvPr>
            <p:ph type="body" idx="1"/>
          </p:nvPr>
        </p:nvSpPr>
        <p:spPr/>
        <p:txBody>
          <a:bodyPr/>
          <a:lstStyle/>
          <a:p>
            <a:r>
              <a:rPr lang="en-US" dirty="0"/>
              <a:t>CSS Selectors</a:t>
            </a:r>
          </a:p>
          <a:p>
            <a:pPr lvl="1"/>
            <a:r>
              <a:rPr lang="en-US" sz="2000" dirty="0" err="1"/>
              <a:t>jQuery</a:t>
            </a:r>
            <a:r>
              <a:rPr lang="en-US" sz="2000" dirty="0"/>
              <a:t> uses CSS IDs &amp; </a:t>
            </a:r>
            <a:r>
              <a:rPr lang="en-US" sz="2000" dirty="0" err="1"/>
              <a:t>classnames</a:t>
            </a:r>
            <a:r>
              <a:rPr lang="en-US" sz="2000" dirty="0"/>
              <a:t> to select elements</a:t>
            </a:r>
          </a:p>
          <a:p>
            <a:pPr lvl="1"/>
            <a:r>
              <a:rPr lang="en-US" sz="2000" dirty="0"/>
              <a:t>A CSS ID is preceded with a ‘#’ &amp; a </a:t>
            </a:r>
            <a:r>
              <a:rPr lang="en-US" sz="2000" dirty="0" err="1"/>
              <a:t>classname</a:t>
            </a:r>
            <a:r>
              <a:rPr lang="en-US" sz="2000" dirty="0"/>
              <a:t> with a ‘.’</a:t>
            </a:r>
          </a:p>
          <a:p>
            <a:pPr lvl="1"/>
            <a:r>
              <a:rPr lang="en-US" sz="2000" dirty="0"/>
              <a:t>Examples:</a:t>
            </a:r>
          </a:p>
          <a:p>
            <a:pPr lvl="2"/>
            <a:r>
              <a:rPr lang="en-US" sz="2000" dirty="0">
                <a:solidFill>
                  <a:srgbClr val="808080"/>
                </a:solidFill>
                <a:sym typeface="Wingdings" pitchFamily="2" charset="2"/>
              </a:rPr>
              <a:t>$</a:t>
            </a:r>
            <a:r>
              <a:rPr lang="en-US" sz="2000" dirty="0">
                <a:solidFill>
                  <a:srgbClr val="660066"/>
                </a:solidFill>
              </a:rPr>
              <a:t>(“#intro”)</a:t>
            </a:r>
            <a:r>
              <a:rPr lang="en-US" sz="2000" dirty="0"/>
              <a:t> 	</a:t>
            </a:r>
            <a:r>
              <a:rPr lang="en-US" sz="2000" dirty="0">
                <a:sym typeface="Wingdings" pitchFamily="2" charset="2"/>
              </a:rPr>
              <a:t> </a:t>
            </a:r>
            <a:r>
              <a:rPr lang="en-US" sz="2000" dirty="0"/>
              <a:t>selects the first element with id=“intro”</a:t>
            </a:r>
          </a:p>
          <a:p>
            <a:pPr lvl="2"/>
            <a:r>
              <a:rPr lang="en-US" sz="2000" dirty="0">
                <a:solidFill>
                  <a:srgbClr val="808080"/>
                </a:solidFill>
                <a:sym typeface="Wingdings" pitchFamily="2" charset="2"/>
              </a:rPr>
              <a:t>$</a:t>
            </a:r>
            <a:r>
              <a:rPr lang="en-US" sz="2000" dirty="0">
                <a:solidFill>
                  <a:srgbClr val="660066"/>
                </a:solidFill>
              </a:rPr>
              <a:t>(“</a:t>
            </a:r>
            <a:r>
              <a:rPr lang="en-US" sz="2000" dirty="0" err="1">
                <a:solidFill>
                  <a:srgbClr val="660066"/>
                </a:solidFill>
              </a:rPr>
              <a:t>p.intro</a:t>
            </a:r>
            <a:r>
              <a:rPr lang="en-US" sz="2000" dirty="0">
                <a:solidFill>
                  <a:srgbClr val="660066"/>
                </a:solidFill>
              </a:rPr>
              <a:t>”)</a:t>
            </a:r>
            <a:r>
              <a:rPr lang="en-US" sz="2000" dirty="0"/>
              <a:t> 	</a:t>
            </a:r>
            <a:r>
              <a:rPr lang="en-US" sz="2000" dirty="0">
                <a:sym typeface="Wingdings" pitchFamily="2" charset="2"/>
              </a:rPr>
              <a:t> selects all &lt;p&gt; elements with class=“intro”</a:t>
            </a:r>
          </a:p>
          <a:p>
            <a:pPr lvl="2"/>
            <a:r>
              <a:rPr lang="en-US" sz="2000" dirty="0">
                <a:solidFill>
                  <a:srgbClr val="808080"/>
                </a:solidFill>
                <a:sym typeface="Wingdings" pitchFamily="2" charset="2"/>
              </a:rPr>
              <a:t>$</a:t>
            </a:r>
            <a:r>
              <a:rPr lang="en-US" sz="2000" dirty="0">
                <a:solidFill>
                  <a:srgbClr val="660066"/>
                </a:solidFill>
                <a:sym typeface="Wingdings" pitchFamily="2" charset="2"/>
              </a:rPr>
              <a:t>(“</a:t>
            </a:r>
            <a:r>
              <a:rPr lang="en-US" sz="2000" dirty="0" err="1">
                <a:solidFill>
                  <a:srgbClr val="660066"/>
                </a:solidFill>
                <a:sym typeface="Wingdings" pitchFamily="2" charset="2"/>
              </a:rPr>
              <a:t>a#myId.myClass</a:t>
            </a:r>
            <a:r>
              <a:rPr lang="en-US" sz="2000" dirty="0">
                <a:solidFill>
                  <a:srgbClr val="660066"/>
                </a:solidFill>
                <a:sym typeface="Wingdings" pitchFamily="2" charset="2"/>
              </a:rPr>
              <a:t>”)</a:t>
            </a:r>
            <a:r>
              <a:rPr lang="en-US" sz="2000" dirty="0">
                <a:sym typeface="Wingdings" pitchFamily="2" charset="2"/>
              </a:rPr>
              <a:t>  selects &lt;a&gt; with id=“</a:t>
            </a:r>
            <a:r>
              <a:rPr lang="en-US" sz="2000" dirty="0" err="1">
                <a:sym typeface="Wingdings" pitchFamily="2" charset="2"/>
              </a:rPr>
              <a:t>myId</a:t>
            </a:r>
            <a:r>
              <a:rPr lang="en-US" sz="2000" dirty="0">
                <a:sym typeface="Wingdings" pitchFamily="2" charset="2"/>
              </a:rPr>
              <a:t>” &amp; </a:t>
            </a:r>
            <a:r>
              <a:rPr lang="en-US" sz="2000" dirty="0" smtClean="0">
                <a:sym typeface="Wingdings" pitchFamily="2" charset="2"/>
              </a:rPr>
              <a:t>				  class</a:t>
            </a:r>
            <a:r>
              <a:rPr lang="en-US" sz="2000" dirty="0">
                <a:sym typeface="Wingdings" pitchFamily="2" charset="2"/>
              </a:rPr>
              <a:t>=“</a:t>
            </a:r>
            <a:r>
              <a:rPr lang="en-US" sz="2000" dirty="0" err="1">
                <a:sym typeface="Wingdings" pitchFamily="2" charset="2"/>
              </a:rPr>
              <a:t>myClass</a:t>
            </a:r>
            <a:r>
              <a:rPr lang="en-US" sz="2000" dirty="0">
                <a:sym typeface="Wingdings" pitchFamily="2" charset="2"/>
              </a:rPr>
              <a:t>”</a:t>
            </a:r>
          </a:p>
          <a:p>
            <a:pPr lvl="2"/>
            <a:r>
              <a:rPr lang="en-US" sz="2000" dirty="0">
                <a:solidFill>
                  <a:srgbClr val="808080"/>
                </a:solidFill>
                <a:sym typeface="Wingdings" pitchFamily="2" charset="2"/>
              </a:rPr>
              <a:t>$</a:t>
            </a:r>
            <a:r>
              <a:rPr lang="en-US" sz="2000" dirty="0">
                <a:solidFill>
                  <a:srgbClr val="660066"/>
                </a:solidFill>
                <a:sym typeface="Wingdings" pitchFamily="2" charset="2"/>
              </a:rPr>
              <a:t>("p </a:t>
            </a:r>
            <a:r>
              <a:rPr lang="en-US" sz="2000" dirty="0" err="1">
                <a:solidFill>
                  <a:srgbClr val="660066"/>
                </a:solidFill>
                <a:sym typeface="Wingdings" pitchFamily="2" charset="2"/>
              </a:rPr>
              <a:t>a.specialClass</a:t>
            </a:r>
            <a:r>
              <a:rPr lang="en-US" sz="2000" dirty="0">
                <a:solidFill>
                  <a:srgbClr val="660066"/>
                </a:solidFill>
                <a:sym typeface="Wingdings" pitchFamily="2" charset="2"/>
              </a:rPr>
              <a:t>")</a:t>
            </a:r>
            <a:r>
              <a:rPr lang="en-US" sz="2000" dirty="0">
                <a:sym typeface="Wingdings" pitchFamily="2" charset="2"/>
              </a:rPr>
              <a:t>  selects &lt;a&gt; with class=“</a:t>
            </a:r>
            <a:r>
              <a:rPr lang="en-US" sz="2000" dirty="0" err="1">
                <a:sym typeface="Wingdings" pitchFamily="2" charset="2"/>
              </a:rPr>
              <a:t>specialClass</a:t>
            </a:r>
            <a:r>
              <a:rPr lang="en-US" sz="2000" dirty="0">
                <a:sym typeface="Wingdings" pitchFamily="2" charset="2"/>
              </a:rPr>
              <a:t>” </a:t>
            </a:r>
            <a:r>
              <a:rPr lang="en-US" sz="2000" dirty="0" smtClean="0">
                <a:sym typeface="Wingdings" pitchFamily="2" charset="2"/>
              </a:rPr>
              <a:t>			declared </a:t>
            </a:r>
            <a:r>
              <a:rPr lang="en-US" sz="2000" dirty="0">
                <a:sym typeface="Wingdings" pitchFamily="2" charset="2"/>
              </a:rPr>
              <a:t>within &lt;p&gt; elements</a:t>
            </a:r>
          </a:p>
        </p:txBody>
      </p:sp>
    </p:spTree>
    <p:extLst>
      <p:ext uri="{BB962C8B-B14F-4D97-AF65-F5344CB8AC3E}">
        <p14:creationId xmlns:p14="http://schemas.microsoft.com/office/powerpoint/2010/main" val="222465581"/>
      </p:ext>
    </p:extLst>
  </p:cSld>
  <p:clrMapOvr>
    <a:masterClrMapping/>
  </p:clrMapOvr>
  <p:transition/>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jQuery Attribute Selectors</a:t>
            </a:r>
          </a:p>
        </p:txBody>
      </p:sp>
      <p:sp>
        <p:nvSpPr>
          <p:cNvPr id="19459" name="Rectangle 3"/>
          <p:cNvSpPr>
            <a:spLocks noGrp="1" noChangeArrowheads="1"/>
          </p:cNvSpPr>
          <p:nvPr>
            <p:ph type="body" idx="1"/>
          </p:nvPr>
        </p:nvSpPr>
        <p:spPr/>
        <p:txBody>
          <a:bodyPr/>
          <a:lstStyle/>
          <a:p>
            <a:r>
              <a:rPr lang="en-US" dirty="0"/>
              <a:t>Attribute Selectors</a:t>
            </a:r>
          </a:p>
          <a:p>
            <a:pPr lvl="1"/>
            <a:r>
              <a:rPr lang="en-US" sz="2000" dirty="0" err="1"/>
              <a:t>jQuery</a:t>
            </a:r>
            <a:r>
              <a:rPr lang="en-US" sz="2000" dirty="0"/>
              <a:t> uses </a:t>
            </a:r>
            <a:r>
              <a:rPr lang="en-US" sz="2000" dirty="0" err="1"/>
              <a:t>XPath</a:t>
            </a:r>
            <a:r>
              <a:rPr lang="en-US" sz="2000" dirty="0"/>
              <a:t> expressions to select elements with given attributes</a:t>
            </a:r>
          </a:p>
          <a:p>
            <a:pPr lvl="1"/>
            <a:r>
              <a:rPr lang="en-US" sz="2000" dirty="0"/>
              <a:t>To select, put the attribute with in [ ]</a:t>
            </a:r>
          </a:p>
          <a:p>
            <a:pPr lvl="1"/>
            <a:r>
              <a:rPr lang="en-US" sz="2000" dirty="0"/>
              <a:t>Examples:</a:t>
            </a:r>
          </a:p>
          <a:p>
            <a:pPr lvl="2"/>
            <a:r>
              <a:rPr lang="en-US" sz="2000" dirty="0">
                <a:solidFill>
                  <a:srgbClr val="808080"/>
                </a:solidFill>
                <a:sym typeface="Wingdings" pitchFamily="2" charset="2"/>
              </a:rPr>
              <a:t>$</a:t>
            </a:r>
            <a:r>
              <a:rPr lang="en-US" sz="2000" dirty="0">
                <a:solidFill>
                  <a:srgbClr val="660066"/>
                </a:solidFill>
              </a:rPr>
              <a:t>(“[</a:t>
            </a:r>
            <a:r>
              <a:rPr lang="en-US" sz="2000" dirty="0" err="1">
                <a:solidFill>
                  <a:srgbClr val="660066"/>
                </a:solidFill>
              </a:rPr>
              <a:t>href</a:t>
            </a:r>
            <a:r>
              <a:rPr lang="en-US" sz="2000" dirty="0">
                <a:solidFill>
                  <a:srgbClr val="660066"/>
                </a:solidFill>
              </a:rPr>
              <a:t>]”)</a:t>
            </a:r>
            <a:r>
              <a:rPr lang="en-US" sz="2000" dirty="0"/>
              <a:t> 	           </a:t>
            </a:r>
            <a:r>
              <a:rPr lang="en-US" sz="2000" dirty="0">
                <a:sym typeface="Wingdings" pitchFamily="2" charset="2"/>
              </a:rPr>
              <a:t> </a:t>
            </a:r>
            <a:r>
              <a:rPr lang="en-US" sz="2000" dirty="0"/>
              <a:t>selects all elements with </a:t>
            </a:r>
            <a:r>
              <a:rPr lang="en-US" sz="2000" dirty="0" err="1"/>
              <a:t>href</a:t>
            </a:r>
            <a:r>
              <a:rPr lang="en-US" sz="2000" dirty="0"/>
              <a:t> attributes</a:t>
            </a:r>
          </a:p>
          <a:p>
            <a:pPr lvl="2"/>
            <a:r>
              <a:rPr lang="en-US" sz="2000" dirty="0">
                <a:solidFill>
                  <a:srgbClr val="808080"/>
                </a:solidFill>
                <a:sym typeface="Wingdings" pitchFamily="2" charset="2"/>
              </a:rPr>
              <a:t>$</a:t>
            </a:r>
            <a:r>
              <a:rPr lang="en-US" sz="2000" dirty="0">
                <a:solidFill>
                  <a:srgbClr val="660066"/>
                </a:solidFill>
              </a:rPr>
              <a:t>(“input[type=text]”)</a:t>
            </a:r>
            <a:r>
              <a:rPr lang="en-US" sz="2000" dirty="0"/>
              <a:t> </a:t>
            </a:r>
            <a:r>
              <a:rPr lang="en-US" sz="2000" dirty="0">
                <a:sym typeface="Wingdings" pitchFamily="2" charset="2"/>
              </a:rPr>
              <a:t> selects all &lt;input&gt; elements with a type </a:t>
            </a:r>
            <a:r>
              <a:rPr lang="en-US" sz="2000" dirty="0" smtClean="0">
                <a:sym typeface="Wingdings" pitchFamily="2" charset="2"/>
              </a:rPr>
              <a:t>				of </a:t>
            </a:r>
            <a:r>
              <a:rPr lang="en-US" sz="2000" dirty="0">
                <a:sym typeface="Wingdings" pitchFamily="2" charset="2"/>
              </a:rPr>
              <a:t>text</a:t>
            </a:r>
          </a:p>
        </p:txBody>
      </p:sp>
    </p:spTree>
    <p:extLst>
      <p:ext uri="{BB962C8B-B14F-4D97-AF65-F5344CB8AC3E}">
        <p14:creationId xmlns:p14="http://schemas.microsoft.com/office/powerpoint/2010/main" val="2765364336"/>
      </p:ext>
    </p:extLst>
  </p:cSld>
  <p:clrMapOvr>
    <a:masterClrMapping/>
  </p:clrMapOvr>
  <p:transition/>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jQuery Advanced Selectors</a:t>
            </a:r>
          </a:p>
        </p:txBody>
      </p:sp>
      <p:sp>
        <p:nvSpPr>
          <p:cNvPr id="24579" name="Rectangle 3"/>
          <p:cNvSpPr>
            <a:spLocks noGrp="1" noChangeArrowheads="1"/>
          </p:cNvSpPr>
          <p:nvPr>
            <p:ph type="body" idx="1"/>
          </p:nvPr>
        </p:nvSpPr>
        <p:spPr/>
        <p:txBody>
          <a:bodyPr>
            <a:normAutofit/>
          </a:bodyPr>
          <a:lstStyle/>
          <a:p>
            <a:pPr>
              <a:lnSpc>
                <a:spcPct val="80000"/>
              </a:lnSpc>
            </a:pPr>
            <a:r>
              <a:rPr lang="en-US" sz="1600" dirty="0" err="1"/>
              <a:t>jQuery</a:t>
            </a:r>
            <a:r>
              <a:rPr lang="en-US" sz="1600" dirty="0"/>
              <a:t> advanced selector uses the next generation of CSS supported by Mozilla Firefox, IE 7, Chrome, Safari, etc</a:t>
            </a:r>
          </a:p>
          <a:p>
            <a:pPr>
              <a:lnSpc>
                <a:spcPct val="80000"/>
              </a:lnSpc>
            </a:pPr>
            <a:r>
              <a:rPr lang="en-US" sz="1600" dirty="0"/>
              <a:t>Examples:</a:t>
            </a:r>
          </a:p>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a:t>			</a:t>
            </a:r>
            <a:r>
              <a:rPr lang="en-US" sz="1600" dirty="0">
                <a:sym typeface="Wingdings" pitchFamily="2" charset="2"/>
              </a:rPr>
              <a:t> </a:t>
            </a:r>
            <a:r>
              <a:rPr lang="en-US" sz="1600" dirty="0"/>
              <a:t>Selects all elements in the document</a:t>
            </a:r>
          </a:p>
          <a:p>
            <a:pPr>
              <a:lnSpc>
                <a:spcPct val="80000"/>
              </a:lnSpc>
            </a:pPr>
            <a:r>
              <a:rPr lang="en-US" sz="1600" dirty="0">
                <a:solidFill>
                  <a:srgbClr val="808080"/>
                </a:solidFill>
                <a:sym typeface="Wingdings" pitchFamily="2" charset="2"/>
              </a:rPr>
              <a:t>$</a:t>
            </a:r>
            <a:r>
              <a:rPr lang="en-US" sz="1600" dirty="0">
                <a:solidFill>
                  <a:srgbClr val="660066"/>
                </a:solidFill>
              </a:rPr>
              <a:t>(this)</a:t>
            </a:r>
            <a:r>
              <a:rPr lang="en-US" sz="1600" dirty="0"/>
              <a:t>			</a:t>
            </a:r>
            <a:r>
              <a:rPr lang="en-US" sz="1600" dirty="0">
                <a:sym typeface="Wingdings" pitchFamily="2" charset="2"/>
              </a:rPr>
              <a:t> </a:t>
            </a:r>
            <a:r>
              <a:rPr lang="en-US" sz="1600" dirty="0"/>
              <a:t>Selects the current element</a:t>
            </a:r>
          </a:p>
          <a:p>
            <a:pPr>
              <a:lnSpc>
                <a:spcPct val="80000"/>
              </a:lnSpc>
            </a:pPr>
            <a:r>
              <a:rPr lang="en-US" sz="1600" dirty="0">
                <a:solidFill>
                  <a:srgbClr val="808080"/>
                </a:solidFill>
                <a:sym typeface="Wingdings" pitchFamily="2" charset="2"/>
              </a:rPr>
              <a:t>$</a:t>
            </a:r>
            <a:r>
              <a:rPr lang="en-US" sz="1600" dirty="0">
                <a:solidFill>
                  <a:srgbClr val="660066"/>
                </a:solidFill>
              </a:rPr>
              <a:t>("p &gt; *")</a:t>
            </a:r>
            <a:r>
              <a:rPr lang="en-US" sz="1600" dirty="0"/>
              <a:t>		</a:t>
            </a:r>
            <a:r>
              <a:rPr lang="en-US" sz="1600" dirty="0">
                <a:sym typeface="Wingdings" pitchFamily="2" charset="2"/>
              </a:rPr>
              <a:t> </a:t>
            </a:r>
            <a:r>
              <a:rPr lang="en-US" sz="1600" dirty="0"/>
              <a:t>Selects all elements that are children of &lt;p&gt; element</a:t>
            </a:r>
          </a:p>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err="1">
                <a:solidFill>
                  <a:srgbClr val="660066"/>
                </a:solidFill>
              </a:rPr>
              <a:t>li:not</a:t>
            </a:r>
            <a:r>
              <a:rPr lang="en-US" sz="1600" dirty="0">
                <a:solidFill>
                  <a:srgbClr val="660066"/>
                </a:solidFill>
              </a:rPr>
              <a:t>(.</a:t>
            </a:r>
            <a:r>
              <a:rPr lang="en-US" sz="1600" dirty="0" err="1">
                <a:solidFill>
                  <a:srgbClr val="660066"/>
                </a:solidFill>
              </a:rPr>
              <a:t>myclass</a:t>
            </a:r>
            <a:r>
              <a:rPr lang="en-US" sz="1600" dirty="0">
                <a:solidFill>
                  <a:srgbClr val="660066"/>
                </a:solidFill>
              </a:rPr>
              <a:t>)")</a:t>
            </a:r>
            <a:r>
              <a:rPr lang="en-US" sz="1600" dirty="0"/>
              <a:t> 	</a:t>
            </a:r>
            <a:r>
              <a:rPr lang="en-US" sz="1600" dirty="0">
                <a:sym typeface="Wingdings" pitchFamily="2" charset="2"/>
              </a:rPr>
              <a:t></a:t>
            </a:r>
            <a:r>
              <a:rPr lang="en-US" sz="1600" dirty="0"/>
              <a:t>Selects all elements matched by &lt;</a:t>
            </a:r>
            <a:r>
              <a:rPr lang="en-US" sz="1600" dirty="0" err="1"/>
              <a:t>li</a:t>
            </a:r>
            <a:r>
              <a:rPr lang="en-US" sz="1600" dirty="0"/>
              <a:t>&gt; that do not have 			    class="</a:t>
            </a:r>
            <a:r>
              <a:rPr lang="en-US" sz="1600" dirty="0" err="1"/>
              <a:t>myclass</a:t>
            </a:r>
            <a:r>
              <a:rPr lang="en-US" sz="1600" dirty="0"/>
              <a:t>"</a:t>
            </a:r>
          </a:p>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err="1">
                <a:solidFill>
                  <a:srgbClr val="660066"/>
                </a:solidFill>
              </a:rPr>
              <a:t>li</a:t>
            </a:r>
            <a:r>
              <a:rPr lang="en-US" sz="1600" dirty="0">
                <a:solidFill>
                  <a:srgbClr val="660066"/>
                </a:solidFill>
              </a:rPr>
              <a:t> &gt; </a:t>
            </a:r>
            <a:r>
              <a:rPr lang="en-US" sz="1600" dirty="0" err="1">
                <a:solidFill>
                  <a:srgbClr val="660066"/>
                </a:solidFill>
              </a:rPr>
              <a:t>ul</a:t>
            </a:r>
            <a:r>
              <a:rPr lang="en-US" sz="1600" dirty="0">
                <a:solidFill>
                  <a:srgbClr val="660066"/>
                </a:solidFill>
              </a:rPr>
              <a:t>")</a:t>
            </a:r>
            <a:r>
              <a:rPr lang="en-US" sz="1600" dirty="0"/>
              <a:t> 		</a:t>
            </a:r>
            <a:r>
              <a:rPr lang="en-US" sz="1600" dirty="0">
                <a:sym typeface="Wingdings" pitchFamily="2" charset="2"/>
              </a:rPr>
              <a:t> </a:t>
            </a:r>
            <a:r>
              <a:rPr lang="en-US" sz="1600" dirty="0"/>
              <a:t>Selects all elements matched by &lt;</a:t>
            </a:r>
            <a:r>
              <a:rPr lang="en-US" sz="1600" dirty="0" err="1"/>
              <a:t>ul</a:t>
            </a:r>
            <a:r>
              <a:rPr lang="en-US" sz="1600" dirty="0"/>
              <a:t>&gt; that are children of an 			     element matched by &lt;</a:t>
            </a:r>
            <a:r>
              <a:rPr lang="en-US" sz="1600" dirty="0" err="1"/>
              <a:t>li</a:t>
            </a:r>
            <a:r>
              <a:rPr lang="en-US" sz="1600" dirty="0"/>
              <a:t>&gt;</a:t>
            </a:r>
          </a:p>
          <a:p>
            <a:pPr>
              <a:lnSpc>
                <a:spcPct val="80000"/>
              </a:lnSpc>
            </a:pPr>
            <a:r>
              <a:rPr lang="en-US" sz="1600" dirty="0">
                <a:solidFill>
                  <a:srgbClr val="808080"/>
                </a:solidFill>
                <a:sym typeface="Wingdings" pitchFamily="2" charset="2"/>
              </a:rPr>
              <a:t>$</a:t>
            </a:r>
            <a:r>
              <a:rPr lang="en-US" sz="1600" dirty="0">
                <a:solidFill>
                  <a:srgbClr val="660066"/>
                </a:solidFill>
              </a:rPr>
              <a:t>("code, </a:t>
            </a:r>
            <a:r>
              <a:rPr lang="en-US" sz="1600" dirty="0" err="1">
                <a:solidFill>
                  <a:srgbClr val="660066"/>
                </a:solidFill>
              </a:rPr>
              <a:t>em</a:t>
            </a:r>
            <a:r>
              <a:rPr lang="en-US" sz="1600" dirty="0">
                <a:solidFill>
                  <a:srgbClr val="660066"/>
                </a:solidFill>
              </a:rPr>
              <a:t>, strong")</a:t>
            </a:r>
            <a:r>
              <a:rPr lang="en-US" sz="1600" dirty="0"/>
              <a:t> 	</a:t>
            </a:r>
            <a:r>
              <a:rPr lang="en-US" sz="1600" dirty="0">
                <a:sym typeface="Wingdings" pitchFamily="2" charset="2"/>
              </a:rPr>
              <a:t> </a:t>
            </a:r>
            <a:r>
              <a:rPr lang="en-US" sz="1600" dirty="0"/>
              <a:t>Selects all elements matched by &lt;code&gt; or &lt;</a:t>
            </a:r>
            <a:r>
              <a:rPr lang="en-US" sz="1600" dirty="0" err="1"/>
              <a:t>em</a:t>
            </a:r>
            <a:r>
              <a:rPr lang="en-US" sz="1600" dirty="0"/>
              <a:t>&gt; or </a:t>
            </a:r>
            <a:r>
              <a:rPr lang="en-US" sz="1600" dirty="0" smtClean="0"/>
              <a:t>				&lt;</a:t>
            </a:r>
            <a:r>
              <a:rPr lang="en-US" sz="1600" dirty="0"/>
              <a:t>strong&gt;</a:t>
            </a:r>
          </a:p>
          <a:p>
            <a:pPr>
              <a:lnSpc>
                <a:spcPct val="80000"/>
              </a:lnSpc>
            </a:pPr>
            <a:r>
              <a:rPr lang="en-US" sz="1600" dirty="0">
                <a:solidFill>
                  <a:srgbClr val="808080"/>
                </a:solidFill>
                <a:sym typeface="Wingdings" pitchFamily="2" charset="2"/>
              </a:rPr>
              <a:t>$</a:t>
            </a:r>
            <a:r>
              <a:rPr lang="en-US" sz="1600" dirty="0">
                <a:solidFill>
                  <a:srgbClr val="660066"/>
                </a:solidFill>
              </a:rPr>
              <a:t>("p:empty")</a:t>
            </a:r>
            <a:r>
              <a:rPr lang="en-US" sz="1600" dirty="0"/>
              <a:t> 		</a:t>
            </a:r>
            <a:r>
              <a:rPr lang="en-US" sz="1600" dirty="0">
                <a:sym typeface="Wingdings" pitchFamily="2" charset="2"/>
              </a:rPr>
              <a:t> </a:t>
            </a:r>
            <a:r>
              <a:rPr lang="en-US" sz="1600" dirty="0"/>
              <a:t>Selects all elements matched by &lt;p&gt; that have no children</a:t>
            </a:r>
          </a:p>
          <a:p>
            <a:pPr>
              <a:lnSpc>
                <a:spcPct val="80000"/>
              </a:lnSpc>
            </a:pPr>
            <a:r>
              <a:rPr lang="en-US" sz="1600" dirty="0">
                <a:solidFill>
                  <a:srgbClr val="808080"/>
                </a:solidFill>
                <a:sym typeface="Wingdings" pitchFamily="2" charset="2"/>
              </a:rPr>
              <a:t>$</a:t>
            </a:r>
            <a:r>
              <a:rPr lang="en-US" sz="1600" dirty="0">
                <a:solidFill>
                  <a:srgbClr val="660066"/>
                </a:solidFill>
              </a:rPr>
              <a:t>(":radio")</a:t>
            </a:r>
            <a:r>
              <a:rPr lang="en-US" sz="1600" dirty="0"/>
              <a:t> 		</a:t>
            </a:r>
            <a:r>
              <a:rPr lang="en-US" sz="1600" dirty="0">
                <a:sym typeface="Wingdings" pitchFamily="2" charset="2"/>
              </a:rPr>
              <a:t> </a:t>
            </a:r>
            <a:r>
              <a:rPr lang="en-US" sz="1600" dirty="0"/>
              <a:t>Selects all radio buttons in the form</a:t>
            </a:r>
          </a:p>
          <a:p>
            <a:pPr>
              <a:lnSpc>
                <a:spcPct val="80000"/>
              </a:lnSpc>
            </a:pPr>
            <a:r>
              <a:rPr lang="en-US" sz="1600" dirty="0">
                <a:solidFill>
                  <a:srgbClr val="808080"/>
                </a:solidFill>
                <a:sym typeface="Wingdings" pitchFamily="2" charset="2"/>
              </a:rPr>
              <a:t>$</a:t>
            </a:r>
            <a:r>
              <a:rPr lang="en-US" sz="1600" dirty="0">
                <a:solidFill>
                  <a:srgbClr val="660066"/>
                </a:solidFill>
              </a:rPr>
              <a:t>(":checked")</a:t>
            </a:r>
            <a:r>
              <a:rPr lang="en-US" sz="1600" dirty="0"/>
              <a:t> 		</a:t>
            </a:r>
            <a:r>
              <a:rPr lang="en-US" sz="1600" dirty="0">
                <a:sym typeface="Wingdings" pitchFamily="2" charset="2"/>
              </a:rPr>
              <a:t> </a:t>
            </a:r>
            <a:r>
              <a:rPr lang="en-US" sz="1600" dirty="0"/>
              <a:t>Selects all checked boxes in the form</a:t>
            </a:r>
          </a:p>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err="1">
                <a:solidFill>
                  <a:srgbClr val="660066"/>
                </a:solidFill>
              </a:rPr>
              <a:t>href</a:t>
            </a:r>
            <a:r>
              <a:rPr lang="en-US" sz="1600" dirty="0">
                <a:solidFill>
                  <a:srgbClr val="660066"/>
                </a:solidFill>
              </a:rPr>
              <a:t>!=‘#’]")</a:t>
            </a:r>
            <a:r>
              <a:rPr lang="en-US" sz="1600" dirty="0"/>
              <a:t>		</a:t>
            </a:r>
            <a:r>
              <a:rPr lang="en-US" sz="1600" dirty="0">
                <a:sym typeface="Wingdings" pitchFamily="2" charset="2"/>
              </a:rPr>
              <a:t> Selects all elements with </a:t>
            </a:r>
            <a:r>
              <a:rPr lang="en-US" sz="1600" dirty="0" err="1">
                <a:sym typeface="Wingdings" pitchFamily="2" charset="2"/>
              </a:rPr>
              <a:t>href</a:t>
            </a:r>
            <a:r>
              <a:rPr lang="en-US" sz="1600" dirty="0">
                <a:sym typeface="Wingdings" pitchFamily="2" charset="2"/>
              </a:rPr>
              <a:t> value NOT equal to “#”</a:t>
            </a:r>
          </a:p>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err="1">
                <a:solidFill>
                  <a:srgbClr val="660066"/>
                </a:solidFill>
              </a:rPr>
              <a:t>href</a:t>
            </a:r>
            <a:r>
              <a:rPr lang="en-US" sz="1600" dirty="0">
                <a:solidFill>
                  <a:srgbClr val="660066"/>
                </a:solidFill>
              </a:rPr>
              <a:t>^=‘http://’]")</a:t>
            </a:r>
            <a:r>
              <a:rPr lang="en-US" sz="1600" dirty="0"/>
              <a:t> 	</a:t>
            </a:r>
            <a:r>
              <a:rPr lang="en-US" sz="1600" dirty="0">
                <a:sym typeface="Wingdings" pitchFamily="2" charset="2"/>
              </a:rPr>
              <a:t> Selects all elements with </a:t>
            </a:r>
            <a:r>
              <a:rPr lang="en-US" sz="1600" dirty="0" err="1">
                <a:sym typeface="Wingdings" pitchFamily="2" charset="2"/>
              </a:rPr>
              <a:t>href</a:t>
            </a:r>
            <a:r>
              <a:rPr lang="en-US" sz="1600" dirty="0">
                <a:sym typeface="Wingdings" pitchFamily="2" charset="2"/>
              </a:rPr>
              <a:t> value that starts with ‘http://’</a:t>
            </a:r>
            <a:endParaRPr lang="en-US" sz="1600" dirty="0"/>
          </a:p>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err="1">
                <a:solidFill>
                  <a:srgbClr val="660066"/>
                </a:solidFill>
              </a:rPr>
              <a:t>href</a:t>
            </a:r>
            <a:r>
              <a:rPr lang="en-US" sz="1600" dirty="0">
                <a:solidFill>
                  <a:srgbClr val="660066"/>
                </a:solidFill>
              </a:rPr>
              <a:t>$=‘.</a:t>
            </a:r>
            <a:r>
              <a:rPr lang="en-US" sz="1600" dirty="0" err="1">
                <a:solidFill>
                  <a:srgbClr val="660066"/>
                </a:solidFill>
              </a:rPr>
              <a:t>pdf</a:t>
            </a:r>
            <a:r>
              <a:rPr lang="en-US" sz="1600" dirty="0">
                <a:solidFill>
                  <a:srgbClr val="660066"/>
                </a:solidFill>
              </a:rPr>
              <a:t>’]")</a:t>
            </a:r>
            <a:r>
              <a:rPr lang="en-US" sz="1600" dirty="0"/>
              <a:t> 	</a:t>
            </a:r>
            <a:r>
              <a:rPr lang="en-US" sz="1600" dirty="0">
                <a:sym typeface="Wingdings" pitchFamily="2" charset="2"/>
              </a:rPr>
              <a:t> Selects all elements with </a:t>
            </a:r>
            <a:r>
              <a:rPr lang="en-US" sz="1600" dirty="0" err="1">
                <a:sym typeface="Wingdings" pitchFamily="2" charset="2"/>
              </a:rPr>
              <a:t>href</a:t>
            </a:r>
            <a:r>
              <a:rPr lang="en-US" sz="1600" dirty="0">
                <a:sym typeface="Wingdings" pitchFamily="2" charset="2"/>
              </a:rPr>
              <a:t> value that ends with ‘.</a:t>
            </a:r>
            <a:r>
              <a:rPr lang="en-US" sz="1600" dirty="0" err="1">
                <a:sym typeface="Wingdings" pitchFamily="2" charset="2"/>
              </a:rPr>
              <a:t>pdf</a:t>
            </a:r>
            <a:r>
              <a:rPr lang="en-US" sz="1600" dirty="0">
                <a:sym typeface="Wingdings" pitchFamily="2" charset="2"/>
              </a:rPr>
              <a:t>’</a:t>
            </a:r>
          </a:p>
        </p:txBody>
      </p:sp>
    </p:spTree>
    <p:extLst>
      <p:ext uri="{BB962C8B-B14F-4D97-AF65-F5344CB8AC3E}">
        <p14:creationId xmlns:p14="http://schemas.microsoft.com/office/powerpoint/2010/main" val="2783374648"/>
      </p:ext>
    </p:extLst>
  </p:cSld>
  <p:clrMapOvr>
    <a:masterClrMapping/>
  </p:clrMapOvr>
  <p:transition/>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jQuery Advanced Selectors</a:t>
            </a:r>
          </a:p>
        </p:txBody>
      </p:sp>
      <p:sp>
        <p:nvSpPr>
          <p:cNvPr id="25603" name="Rectangle 3"/>
          <p:cNvSpPr>
            <a:spLocks noGrp="1" noChangeArrowheads="1"/>
          </p:cNvSpPr>
          <p:nvPr>
            <p:ph type="body" idx="1"/>
          </p:nvPr>
        </p:nvSpPr>
        <p:spPr/>
        <p:txBody>
          <a:bodyPr>
            <a:normAutofit/>
          </a:bodyPr>
          <a:lstStyle/>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err="1">
                <a:solidFill>
                  <a:srgbClr val="660066"/>
                </a:solidFill>
              </a:rPr>
              <a:t>li:even</a:t>
            </a:r>
            <a:r>
              <a:rPr lang="en-US" sz="1600" dirty="0">
                <a:solidFill>
                  <a:srgbClr val="660066"/>
                </a:solidFill>
              </a:rPr>
              <a:t>")</a:t>
            </a:r>
            <a:r>
              <a:rPr lang="en-US" sz="1600" dirty="0"/>
              <a:t>	</a:t>
            </a:r>
            <a:r>
              <a:rPr lang="en-US" sz="1600" dirty="0">
                <a:sym typeface="Wingdings" pitchFamily="2" charset="2"/>
              </a:rPr>
              <a:t> </a:t>
            </a:r>
            <a:r>
              <a:rPr lang="en-US" sz="1600" dirty="0"/>
              <a:t>Selects all elements matched by &lt;li&gt; that have an even index value</a:t>
            </a:r>
          </a:p>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err="1">
                <a:solidFill>
                  <a:srgbClr val="660066"/>
                </a:solidFill>
              </a:rPr>
              <a:t>tr:odd</a:t>
            </a:r>
            <a:r>
              <a:rPr lang="en-US" sz="1600" dirty="0">
                <a:solidFill>
                  <a:srgbClr val="660066"/>
                </a:solidFill>
              </a:rPr>
              <a:t>")</a:t>
            </a:r>
            <a:r>
              <a:rPr lang="en-US" sz="1600" dirty="0"/>
              <a:t> 	</a:t>
            </a:r>
            <a:r>
              <a:rPr lang="en-US" sz="1600" dirty="0">
                <a:sym typeface="Wingdings" pitchFamily="2" charset="2"/>
              </a:rPr>
              <a:t> </a:t>
            </a:r>
            <a:r>
              <a:rPr lang="en-US" sz="1600" dirty="0"/>
              <a:t>Selects all elements matched by &lt;</a:t>
            </a:r>
            <a:r>
              <a:rPr lang="en-US" sz="1600" dirty="0" err="1"/>
              <a:t>tr</a:t>
            </a:r>
            <a:r>
              <a:rPr lang="en-US" sz="1600" dirty="0"/>
              <a:t>&gt; that have an odd index value</a:t>
            </a:r>
          </a:p>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err="1">
                <a:solidFill>
                  <a:srgbClr val="660066"/>
                </a:solidFill>
              </a:rPr>
              <a:t>li:first</a:t>
            </a:r>
            <a:r>
              <a:rPr lang="en-US" sz="1600" dirty="0">
                <a:solidFill>
                  <a:srgbClr val="660066"/>
                </a:solidFill>
              </a:rPr>
              <a:t>")</a:t>
            </a:r>
            <a:r>
              <a:rPr lang="en-US" sz="1600" dirty="0"/>
              <a:t> 	</a:t>
            </a:r>
            <a:r>
              <a:rPr lang="en-US" sz="1600" dirty="0">
                <a:sym typeface="Wingdings" pitchFamily="2" charset="2"/>
              </a:rPr>
              <a:t> </a:t>
            </a:r>
            <a:r>
              <a:rPr lang="en-US" sz="1600" dirty="0"/>
              <a:t>Selects the first &lt;li&gt; element</a:t>
            </a:r>
          </a:p>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err="1">
                <a:solidFill>
                  <a:srgbClr val="660066"/>
                </a:solidFill>
              </a:rPr>
              <a:t>li:last</a:t>
            </a:r>
            <a:r>
              <a:rPr lang="en-US" sz="1600" dirty="0">
                <a:solidFill>
                  <a:srgbClr val="660066"/>
                </a:solidFill>
              </a:rPr>
              <a:t>")</a:t>
            </a:r>
            <a:r>
              <a:rPr lang="en-US" sz="1600" dirty="0"/>
              <a:t> 	</a:t>
            </a:r>
            <a:r>
              <a:rPr lang="en-US" sz="1600" dirty="0">
                <a:sym typeface="Wingdings" pitchFamily="2" charset="2"/>
              </a:rPr>
              <a:t> </a:t>
            </a:r>
            <a:r>
              <a:rPr lang="en-US" sz="1600" dirty="0"/>
              <a:t>Selects the last &lt;li&gt; element</a:t>
            </a:r>
          </a:p>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err="1">
                <a:solidFill>
                  <a:srgbClr val="660066"/>
                </a:solidFill>
              </a:rPr>
              <a:t>li:eq</a:t>
            </a:r>
            <a:r>
              <a:rPr lang="en-US" sz="1600" dirty="0">
                <a:solidFill>
                  <a:srgbClr val="660066"/>
                </a:solidFill>
              </a:rPr>
              <a:t>(2)")</a:t>
            </a:r>
            <a:r>
              <a:rPr lang="en-US" sz="1600" dirty="0"/>
              <a:t> 	</a:t>
            </a:r>
            <a:r>
              <a:rPr lang="en-US" sz="1600" dirty="0">
                <a:sym typeface="Wingdings" pitchFamily="2" charset="2"/>
              </a:rPr>
              <a:t> </a:t>
            </a:r>
            <a:r>
              <a:rPr lang="en-US" sz="1600" dirty="0"/>
              <a:t>Selects the third &lt;li&gt; element. Index starts at 0</a:t>
            </a:r>
          </a:p>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err="1">
                <a:solidFill>
                  <a:srgbClr val="660066"/>
                </a:solidFill>
              </a:rPr>
              <a:t>li:lt</a:t>
            </a:r>
            <a:r>
              <a:rPr lang="en-US" sz="1600" dirty="0">
                <a:solidFill>
                  <a:srgbClr val="660066"/>
                </a:solidFill>
              </a:rPr>
              <a:t>(2)")</a:t>
            </a:r>
            <a:r>
              <a:rPr lang="en-US" sz="1600" dirty="0"/>
              <a:t>	</a:t>
            </a:r>
            <a:r>
              <a:rPr lang="en-US" sz="1600" dirty="0">
                <a:sym typeface="Wingdings" pitchFamily="2" charset="2"/>
              </a:rPr>
              <a:t> </a:t>
            </a:r>
            <a:r>
              <a:rPr lang="en-US" sz="1600" dirty="0"/>
              <a:t>Selects all elements matched by &lt;li&gt; element before the third one; in 		    other words, the first two &lt;li&gt; elements</a:t>
            </a:r>
          </a:p>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err="1">
                <a:solidFill>
                  <a:srgbClr val="660066"/>
                </a:solidFill>
              </a:rPr>
              <a:t>li:gt</a:t>
            </a:r>
            <a:r>
              <a:rPr lang="en-US" sz="1600" dirty="0">
                <a:solidFill>
                  <a:srgbClr val="660066"/>
                </a:solidFill>
              </a:rPr>
              <a:t>(1)")</a:t>
            </a:r>
            <a:r>
              <a:rPr lang="en-US" sz="1600" dirty="0"/>
              <a:t> 	</a:t>
            </a:r>
            <a:r>
              <a:rPr lang="en-US" sz="1600" dirty="0">
                <a:sym typeface="Wingdings" pitchFamily="2" charset="2"/>
              </a:rPr>
              <a:t> </a:t>
            </a:r>
            <a:r>
              <a:rPr lang="en-US" sz="1600" dirty="0"/>
              <a:t>Selects all elements matched by &lt;li&gt; after the second one</a:t>
            </a:r>
          </a:p>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err="1">
                <a:solidFill>
                  <a:srgbClr val="660066"/>
                </a:solidFill>
              </a:rPr>
              <a:t>li:first-child</a:t>
            </a:r>
            <a:r>
              <a:rPr lang="en-US" sz="1600" dirty="0">
                <a:solidFill>
                  <a:srgbClr val="660066"/>
                </a:solidFill>
              </a:rPr>
              <a:t>")</a:t>
            </a:r>
            <a:r>
              <a:rPr lang="en-US" sz="1600" dirty="0"/>
              <a:t> 	</a:t>
            </a:r>
            <a:r>
              <a:rPr lang="en-US" sz="1600" dirty="0">
                <a:sym typeface="Wingdings" pitchFamily="2" charset="2"/>
              </a:rPr>
              <a:t> </a:t>
            </a:r>
            <a:r>
              <a:rPr lang="en-US" sz="1600" dirty="0"/>
              <a:t>Selects all elements matched by &lt;li&gt; that are the first child of their 		     parent</a:t>
            </a:r>
          </a:p>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err="1">
                <a:solidFill>
                  <a:srgbClr val="660066"/>
                </a:solidFill>
              </a:rPr>
              <a:t>li:last-child</a:t>
            </a:r>
            <a:r>
              <a:rPr lang="en-US" sz="1600" dirty="0">
                <a:solidFill>
                  <a:srgbClr val="660066"/>
                </a:solidFill>
              </a:rPr>
              <a:t>")</a:t>
            </a:r>
            <a:r>
              <a:rPr lang="en-US" sz="1600" dirty="0"/>
              <a:t> 	</a:t>
            </a:r>
            <a:r>
              <a:rPr lang="en-US" sz="1600" dirty="0">
                <a:sym typeface="Wingdings" pitchFamily="2" charset="2"/>
              </a:rPr>
              <a:t> </a:t>
            </a:r>
            <a:r>
              <a:rPr lang="en-US" sz="1600" dirty="0"/>
              <a:t>Selects all elements matched by &lt;li&gt; that are the last child of their 		     parent</a:t>
            </a:r>
          </a:p>
          <a:p>
            <a:pPr>
              <a:lnSpc>
                <a:spcPct val="80000"/>
              </a:lnSpc>
            </a:pPr>
            <a:r>
              <a:rPr lang="en-US" sz="1600" dirty="0">
                <a:solidFill>
                  <a:srgbClr val="808080"/>
                </a:solidFill>
                <a:sym typeface="Wingdings" pitchFamily="2" charset="2"/>
              </a:rPr>
              <a:t>$</a:t>
            </a:r>
            <a:r>
              <a:rPr lang="en-US" sz="1600" dirty="0">
                <a:solidFill>
                  <a:srgbClr val="660066"/>
                </a:solidFill>
              </a:rPr>
              <a:t>(":parent")</a:t>
            </a:r>
            <a:r>
              <a:rPr lang="en-US" sz="1600" dirty="0"/>
              <a:t> 	</a:t>
            </a:r>
            <a:r>
              <a:rPr lang="en-US" sz="1600" dirty="0">
                <a:sym typeface="Wingdings" pitchFamily="2" charset="2"/>
              </a:rPr>
              <a:t> </a:t>
            </a:r>
            <a:r>
              <a:rPr lang="en-US" sz="1600" dirty="0"/>
              <a:t>Selects all elements that are the parent of another element, including 		      text</a:t>
            </a:r>
          </a:p>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err="1">
                <a:solidFill>
                  <a:srgbClr val="660066"/>
                </a:solidFill>
              </a:rPr>
              <a:t>li:contains</a:t>
            </a:r>
            <a:r>
              <a:rPr lang="en-US" sz="1600" dirty="0">
                <a:solidFill>
                  <a:srgbClr val="660066"/>
                </a:solidFill>
              </a:rPr>
              <a:t>(second)")</a:t>
            </a:r>
            <a:r>
              <a:rPr lang="en-US" sz="1600" dirty="0"/>
              <a:t> </a:t>
            </a:r>
            <a:r>
              <a:rPr lang="en-US" sz="1600" dirty="0">
                <a:sym typeface="Wingdings" pitchFamily="2" charset="2"/>
              </a:rPr>
              <a:t> </a:t>
            </a:r>
            <a:r>
              <a:rPr lang="en-US" sz="1600" dirty="0"/>
              <a:t>Selects all elements matched by &lt;li&gt; that contain the text second</a:t>
            </a:r>
          </a:p>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err="1">
                <a:solidFill>
                  <a:srgbClr val="660066"/>
                </a:solidFill>
              </a:rPr>
              <a:t>li:visible</a:t>
            </a:r>
            <a:r>
              <a:rPr lang="en-US" sz="1600" dirty="0">
                <a:solidFill>
                  <a:srgbClr val="660066"/>
                </a:solidFill>
              </a:rPr>
              <a:t>")</a:t>
            </a:r>
            <a:r>
              <a:rPr lang="en-US" sz="1600" dirty="0"/>
              <a:t>	</a:t>
            </a:r>
            <a:r>
              <a:rPr lang="en-US" sz="1600" dirty="0">
                <a:sym typeface="Wingdings" pitchFamily="2" charset="2"/>
              </a:rPr>
              <a:t> </a:t>
            </a:r>
            <a:r>
              <a:rPr lang="en-US" sz="1600" dirty="0"/>
              <a:t>Selects all elements matched by &lt;li&gt; that are visible</a:t>
            </a:r>
          </a:p>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err="1">
                <a:solidFill>
                  <a:srgbClr val="660066"/>
                </a:solidFill>
              </a:rPr>
              <a:t>li:hidden</a:t>
            </a:r>
            <a:r>
              <a:rPr lang="en-US" sz="1600" dirty="0">
                <a:solidFill>
                  <a:srgbClr val="660066"/>
                </a:solidFill>
              </a:rPr>
              <a:t>")</a:t>
            </a:r>
            <a:r>
              <a:rPr lang="en-US" sz="1600" dirty="0"/>
              <a:t> 	</a:t>
            </a:r>
            <a:r>
              <a:rPr lang="en-US" sz="1600" dirty="0">
                <a:sym typeface="Wingdings" pitchFamily="2" charset="2"/>
              </a:rPr>
              <a:t> </a:t>
            </a:r>
            <a:r>
              <a:rPr lang="en-US" sz="1600" dirty="0"/>
              <a:t>Selects all elements matched by &lt;li&gt; that are hidden</a:t>
            </a:r>
          </a:p>
          <a:p>
            <a:pPr>
              <a:lnSpc>
                <a:spcPct val="80000"/>
              </a:lnSpc>
              <a:buFontTx/>
              <a:buNone/>
            </a:pPr>
            <a:endParaRPr lang="en-US" sz="1600" i="1" dirty="0"/>
          </a:p>
          <a:p>
            <a:pPr>
              <a:lnSpc>
                <a:spcPct val="80000"/>
              </a:lnSpc>
              <a:buFontTx/>
              <a:buNone/>
            </a:pPr>
            <a:r>
              <a:rPr lang="en-US" sz="1600" i="1" dirty="0"/>
              <a:t>* The above examples are not limited to &lt;li&gt; &amp; also apply to other elements like &lt;p&gt;, &lt;</a:t>
            </a:r>
            <a:r>
              <a:rPr lang="en-US" sz="1600" i="1" dirty="0" err="1"/>
              <a:t>img</a:t>
            </a:r>
            <a:r>
              <a:rPr lang="en-US" sz="1600" i="1" dirty="0"/>
              <a:t>&gt;, </a:t>
            </a:r>
            <a:r>
              <a:rPr lang="en-US" sz="1600" i="1" dirty="0" err="1"/>
              <a:t>etc</a:t>
            </a:r>
            <a:endParaRPr lang="en-US" sz="1600" i="1" dirty="0"/>
          </a:p>
        </p:txBody>
      </p:sp>
    </p:spTree>
    <p:extLst>
      <p:ext uri="{BB962C8B-B14F-4D97-AF65-F5344CB8AC3E}">
        <p14:creationId xmlns:p14="http://schemas.microsoft.com/office/powerpoint/2010/main" val="125206128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Function Invocation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800100" lvl="1" indent="-342900" algn="just">
              <a:lnSpc>
                <a:spcPct val="90000"/>
              </a:lnSpc>
              <a:spcBef>
                <a:spcPct val="20000"/>
              </a:spcBef>
              <a:buClr>
                <a:schemeClr val="accent2"/>
              </a:buClr>
              <a:buFont typeface="Wingdings" pitchFamily="2" charset="2"/>
              <a:buChar char="§"/>
            </a:pPr>
            <a:r>
              <a:rPr lang="en-US" sz="2200" kern="0" baseline="0" noProof="0" dirty="0" smtClean="0">
                <a:latin typeface="+mn-lt"/>
                <a:cs typeface="+mn-cs"/>
              </a:rPr>
              <a:t>For Ex:</a:t>
            </a:r>
          </a:p>
          <a:p>
            <a:pPr marL="800100" lvl="1" indent="-342900" algn="just">
              <a:lnSpc>
                <a:spcPct val="90000"/>
              </a:lnSpc>
              <a:spcBef>
                <a:spcPct val="20000"/>
              </a:spcBef>
              <a:buClr>
                <a:schemeClr val="accent2"/>
              </a:buClr>
            </a:pPr>
            <a:r>
              <a:rPr lang="en-US" sz="2200" kern="0" dirty="0" smtClean="0">
                <a:latin typeface="+mn-lt"/>
                <a:cs typeface="+mn-cs"/>
              </a:rPr>
              <a:t>	</a:t>
            </a:r>
            <a:r>
              <a:rPr lang="en-US" sz="2200" kern="0" dirty="0" err="1" smtClean="0">
                <a:latin typeface="+mn-lt"/>
                <a:cs typeface="+mn-cs"/>
              </a:rPr>
              <a:t>var</a:t>
            </a:r>
            <a:r>
              <a:rPr lang="en-US" sz="2200" kern="0" dirty="0" smtClean="0">
                <a:latin typeface="+mn-lt"/>
                <a:cs typeface="+mn-cs"/>
              </a:rPr>
              <a:t> Car = function(_name, _</a:t>
            </a:r>
            <a:r>
              <a:rPr lang="en-US" sz="2200" kern="0" dirty="0" err="1" smtClean="0">
                <a:latin typeface="+mn-lt"/>
                <a:cs typeface="+mn-cs"/>
              </a:rPr>
              <a:t>mpl</a:t>
            </a:r>
            <a:r>
              <a:rPr lang="en-US" sz="2200" kern="0" dirty="0" smtClean="0">
                <a:latin typeface="+mn-lt"/>
                <a:cs typeface="+mn-cs"/>
              </a:rPr>
              <a:t>, _color)</a:t>
            </a:r>
          </a:p>
          <a:p>
            <a:pPr marL="800100" lvl="1" indent="-342900" algn="just">
              <a:lnSpc>
                <a:spcPct val="90000"/>
              </a:lnSpc>
              <a:spcBef>
                <a:spcPct val="20000"/>
              </a:spcBef>
              <a:buClr>
                <a:schemeClr val="accent2"/>
              </a:buClr>
            </a:pPr>
            <a:r>
              <a:rPr lang="en-US" sz="2200" kern="0" baseline="0" noProof="0" dirty="0" smtClean="0">
                <a:latin typeface="+mn-lt"/>
                <a:cs typeface="+mn-cs"/>
              </a:rPr>
              <a:t>	{</a:t>
            </a:r>
          </a:p>
          <a:p>
            <a:pPr marL="800100" lvl="1" indent="-342900" algn="just">
              <a:lnSpc>
                <a:spcPct val="90000"/>
              </a:lnSpc>
              <a:spcBef>
                <a:spcPct val="20000"/>
              </a:spcBef>
              <a:buClr>
                <a:schemeClr val="accent2"/>
              </a:buClr>
            </a:pPr>
            <a:r>
              <a:rPr lang="en-US" sz="2200" kern="0" dirty="0" smtClean="0">
                <a:latin typeface="+mn-lt"/>
                <a:cs typeface="+mn-cs"/>
              </a:rPr>
              <a:t>			this.name = _name;</a:t>
            </a:r>
          </a:p>
          <a:p>
            <a:pPr marL="800100" lvl="1" indent="-342900" algn="just">
              <a:lnSpc>
                <a:spcPct val="90000"/>
              </a:lnSpc>
              <a:spcBef>
                <a:spcPct val="20000"/>
              </a:spcBef>
              <a:buClr>
                <a:schemeClr val="accent2"/>
              </a:buClr>
            </a:pPr>
            <a:r>
              <a:rPr lang="en-US" sz="2200" kern="0" baseline="0" noProof="0" dirty="0" smtClean="0">
                <a:latin typeface="+mn-lt"/>
                <a:cs typeface="+mn-cs"/>
              </a:rPr>
              <a:t>			this.mpl</a:t>
            </a:r>
            <a:r>
              <a:rPr lang="en-US" sz="2200" kern="0" noProof="0" dirty="0" smtClean="0">
                <a:latin typeface="+mn-lt"/>
                <a:cs typeface="+mn-cs"/>
              </a:rPr>
              <a:t> = _</a:t>
            </a:r>
            <a:r>
              <a:rPr lang="en-US" sz="2200" kern="0" noProof="0" dirty="0" err="1" smtClean="0">
                <a:latin typeface="+mn-lt"/>
                <a:cs typeface="+mn-cs"/>
              </a:rPr>
              <a:t>mpl</a:t>
            </a:r>
            <a:r>
              <a:rPr lang="en-US" sz="2200" kern="0" noProof="0" dirty="0" smtClean="0">
                <a:latin typeface="+mn-lt"/>
                <a:cs typeface="+mn-cs"/>
              </a:rPr>
              <a:t>;</a:t>
            </a:r>
          </a:p>
          <a:p>
            <a:pPr marL="800100" lvl="1" indent="-342900" algn="just">
              <a:lnSpc>
                <a:spcPct val="90000"/>
              </a:lnSpc>
              <a:spcBef>
                <a:spcPct val="20000"/>
              </a:spcBef>
              <a:buClr>
                <a:schemeClr val="accent2"/>
              </a:buClr>
            </a:pPr>
            <a:r>
              <a:rPr lang="en-US" sz="2200" kern="0" baseline="0" noProof="0" dirty="0" smtClean="0">
                <a:latin typeface="+mn-lt"/>
                <a:cs typeface="+mn-cs"/>
              </a:rPr>
              <a:t>			</a:t>
            </a:r>
            <a:r>
              <a:rPr lang="en-US" sz="2200" kern="0" baseline="0" noProof="0" dirty="0" err="1" smtClean="0">
                <a:latin typeface="+mn-lt"/>
                <a:cs typeface="+mn-cs"/>
              </a:rPr>
              <a:t>this.color</a:t>
            </a:r>
            <a:r>
              <a:rPr lang="en-US" sz="2200" kern="0" noProof="0" dirty="0" smtClean="0">
                <a:latin typeface="+mn-lt"/>
                <a:cs typeface="+mn-cs"/>
              </a:rPr>
              <a:t> = _color;</a:t>
            </a:r>
          </a:p>
          <a:p>
            <a:pPr marL="800100" lvl="1" indent="-342900" algn="just">
              <a:lnSpc>
                <a:spcPct val="90000"/>
              </a:lnSpc>
              <a:spcBef>
                <a:spcPct val="20000"/>
              </a:spcBef>
              <a:buClr>
                <a:schemeClr val="accent2"/>
              </a:buClr>
            </a:pPr>
            <a:r>
              <a:rPr lang="en-US" sz="2200" kern="0" baseline="0" dirty="0" smtClean="0">
                <a:latin typeface="+mn-lt"/>
                <a:cs typeface="+mn-cs"/>
              </a:rPr>
              <a:t>			</a:t>
            </a:r>
            <a:r>
              <a:rPr lang="en-US" sz="2200" kern="0" baseline="0" dirty="0" err="1" smtClean="0">
                <a:latin typeface="+mn-lt"/>
                <a:cs typeface="+mn-cs"/>
              </a:rPr>
              <a:t>this.showColor</a:t>
            </a:r>
            <a:r>
              <a:rPr lang="en-US" sz="2200" kern="0" baseline="0" dirty="0" smtClean="0">
                <a:latin typeface="+mn-lt"/>
                <a:cs typeface="+mn-cs"/>
              </a:rPr>
              <a:t> = function() {return </a:t>
            </a:r>
            <a:r>
              <a:rPr lang="en-US" sz="2200" kern="0" baseline="0" dirty="0" err="1" smtClean="0">
                <a:latin typeface="+mn-lt"/>
                <a:cs typeface="+mn-cs"/>
              </a:rPr>
              <a:t>this.color</a:t>
            </a:r>
            <a:r>
              <a:rPr lang="en-US" sz="2200" kern="0" baseline="0" dirty="0" smtClean="0">
                <a:latin typeface="+mn-lt"/>
                <a:cs typeface="+mn-cs"/>
              </a:rPr>
              <a:t>;};</a:t>
            </a:r>
            <a:endParaRPr lang="en-US" sz="2200" kern="0" baseline="0" noProof="0" dirty="0" smtClean="0">
              <a:latin typeface="+mn-lt"/>
              <a:cs typeface="+mn-cs"/>
            </a:endParaRPr>
          </a:p>
          <a:p>
            <a:pPr marL="800100" lvl="1" indent="-342900" algn="just">
              <a:lnSpc>
                <a:spcPct val="90000"/>
              </a:lnSpc>
              <a:spcBef>
                <a:spcPct val="20000"/>
              </a:spcBef>
              <a:buClr>
                <a:schemeClr val="accent2"/>
              </a:buClr>
            </a:pPr>
            <a:r>
              <a:rPr lang="en-US" sz="2200" kern="0" dirty="0" smtClean="0">
                <a:latin typeface="+mn-lt"/>
                <a:cs typeface="+mn-cs"/>
              </a:rPr>
              <a:t>	}</a:t>
            </a:r>
            <a:endParaRPr lang="en-US" sz="2200" kern="0" baseline="0" noProof="0" dirty="0" smtClean="0">
              <a:latin typeface="+mn-lt"/>
              <a:cs typeface="+mn-cs"/>
            </a:endParaRPr>
          </a:p>
          <a:p>
            <a:pPr marL="800100" lvl="1" indent="-342900" algn="just">
              <a:lnSpc>
                <a:spcPct val="90000"/>
              </a:lnSpc>
              <a:spcBef>
                <a:spcPct val="20000"/>
              </a:spcBef>
              <a:buClr>
                <a:schemeClr val="accent2"/>
              </a:buClr>
            </a:pPr>
            <a:endParaRPr lang="en-US" sz="2400" kern="0" baseline="0" noProof="0" dirty="0" smtClean="0">
              <a:latin typeface="+mn-lt"/>
              <a:cs typeface="+mn-cs"/>
            </a:endParaRPr>
          </a:p>
          <a:p>
            <a:pPr marL="800100" lvl="1" indent="-342900" algn="just">
              <a:lnSpc>
                <a:spcPct val="90000"/>
              </a:lnSpc>
              <a:spcBef>
                <a:spcPct val="20000"/>
              </a:spcBef>
              <a:buClr>
                <a:schemeClr val="accent2"/>
              </a:buClr>
            </a:pPr>
            <a:r>
              <a:rPr lang="en-US" sz="2400" kern="0" dirty="0" smtClean="0">
                <a:latin typeface="+mn-lt"/>
                <a:cs typeface="+mn-cs"/>
              </a:rPr>
              <a:t>	</a:t>
            </a:r>
            <a:r>
              <a:rPr lang="en-US" sz="2400" kern="0" dirty="0" err="1" smtClean="0">
                <a:solidFill>
                  <a:srgbClr val="C00000"/>
                </a:solidFill>
                <a:latin typeface="+mn-lt"/>
                <a:cs typeface="+mn-cs"/>
              </a:rPr>
              <a:t>myCar</a:t>
            </a:r>
            <a:r>
              <a:rPr lang="en-US" sz="2400" kern="0" dirty="0" smtClean="0">
                <a:solidFill>
                  <a:srgbClr val="C00000"/>
                </a:solidFill>
                <a:latin typeface="+mn-lt"/>
                <a:cs typeface="+mn-cs"/>
              </a:rPr>
              <a:t> = new Car(“</a:t>
            </a:r>
            <a:r>
              <a:rPr lang="en-US" sz="2400" kern="0" dirty="0" err="1" smtClean="0">
                <a:solidFill>
                  <a:srgbClr val="C00000"/>
                </a:solidFill>
                <a:latin typeface="+mn-lt"/>
                <a:cs typeface="+mn-cs"/>
              </a:rPr>
              <a:t>Maruti</a:t>
            </a:r>
            <a:r>
              <a:rPr lang="en-US" sz="2400" kern="0" dirty="0" smtClean="0">
                <a:solidFill>
                  <a:srgbClr val="C00000"/>
                </a:solidFill>
                <a:latin typeface="+mn-lt"/>
                <a:cs typeface="+mn-cs"/>
              </a:rPr>
              <a:t>”, 15, “Red”);</a:t>
            </a:r>
          </a:p>
          <a:p>
            <a:pPr marL="800100" lvl="1" indent="-342900" algn="just">
              <a:lnSpc>
                <a:spcPct val="90000"/>
              </a:lnSpc>
              <a:spcBef>
                <a:spcPct val="20000"/>
              </a:spcBef>
              <a:buClr>
                <a:schemeClr val="accent2"/>
              </a:buClr>
            </a:pPr>
            <a:r>
              <a:rPr lang="en-US" sz="2400" kern="0" baseline="0" noProof="0" dirty="0" smtClean="0">
                <a:latin typeface="+mn-lt"/>
                <a:cs typeface="+mn-cs"/>
              </a:rPr>
              <a:t>	</a:t>
            </a:r>
            <a:r>
              <a:rPr lang="en-US" sz="2400" kern="0" baseline="0" noProof="0" dirty="0" err="1" smtClean="0">
                <a:latin typeface="+mn-lt"/>
                <a:cs typeface="+mn-cs"/>
              </a:rPr>
              <a:t>myCar.showColor</a:t>
            </a:r>
            <a:r>
              <a:rPr lang="en-US" sz="2400" kern="0" baseline="0" noProof="0" dirty="0" smtClean="0">
                <a:latin typeface="+mn-lt"/>
                <a:cs typeface="+mn-cs"/>
              </a:rPr>
              <a:t>();</a:t>
            </a:r>
          </a:p>
          <a:p>
            <a:pPr marL="800100" lvl="1" indent="-342900" algn="just">
              <a:lnSpc>
                <a:spcPct val="90000"/>
              </a:lnSpc>
              <a:spcBef>
                <a:spcPct val="20000"/>
              </a:spcBef>
              <a:buClr>
                <a:schemeClr val="accent2"/>
              </a:buClr>
            </a:pPr>
            <a:endParaRPr lang="en-US" sz="2400" kern="0" dirty="0" smtClean="0">
              <a:latin typeface="+mn-lt"/>
              <a:cs typeface="+mn-cs"/>
            </a:endParaRPr>
          </a:p>
          <a:p>
            <a:pPr marL="800100" lvl="1" indent="-342900" algn="just">
              <a:lnSpc>
                <a:spcPct val="90000"/>
              </a:lnSpc>
              <a:spcBef>
                <a:spcPct val="20000"/>
              </a:spcBef>
              <a:buClr>
                <a:schemeClr val="accent2"/>
              </a:buClr>
            </a:pPr>
            <a:endParaRPr lang="en-US" sz="2400" kern="0" baseline="0" noProof="0" dirty="0" smtClean="0">
              <a:latin typeface="+mn-lt"/>
              <a:cs typeface="+mn-cs"/>
            </a:endParaRPr>
          </a:p>
          <a:p>
            <a:pPr marL="342900" indent="-342900" algn="just">
              <a:lnSpc>
                <a:spcPct val="90000"/>
              </a:lnSpc>
              <a:spcBef>
                <a:spcPct val="20000"/>
              </a:spcBef>
              <a:buClr>
                <a:schemeClr val="accent2"/>
              </a:buClr>
            </a:pPr>
            <a:endParaRPr kumimoji="0" lang="en-US" sz="2400" b="0" i="0" u="none" strike="noStrike" kern="0" cap="none" spc="0" normalizeH="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t>jQuery Selector Usage</a:t>
            </a:r>
          </a:p>
        </p:txBody>
      </p:sp>
      <p:sp>
        <p:nvSpPr>
          <p:cNvPr id="210947" name="Rectangle 3"/>
          <p:cNvSpPr>
            <a:spLocks noGrp="1" noChangeArrowheads="1"/>
          </p:cNvSpPr>
          <p:nvPr>
            <p:ph type="body" idx="1"/>
          </p:nvPr>
        </p:nvSpPr>
        <p:spPr/>
        <p:txBody>
          <a:bodyPr>
            <a:normAutofit/>
          </a:bodyPr>
          <a:lstStyle/>
          <a:p>
            <a:pPr>
              <a:lnSpc>
                <a:spcPct val="80000"/>
              </a:lnSpc>
              <a:buFontTx/>
              <a:buNone/>
            </a:pPr>
            <a:r>
              <a:rPr lang="en-US" sz="1600" dirty="0">
                <a:solidFill>
                  <a:schemeClr val="tx1"/>
                </a:solidFill>
              </a:rPr>
              <a:t>&lt;html&gt;</a:t>
            </a:r>
          </a:p>
          <a:p>
            <a:pPr>
              <a:lnSpc>
                <a:spcPct val="80000"/>
              </a:lnSpc>
              <a:buFontTx/>
              <a:buNone/>
            </a:pPr>
            <a:r>
              <a:rPr lang="en-US" sz="1600" dirty="0">
                <a:solidFill>
                  <a:schemeClr val="tx1"/>
                </a:solidFill>
              </a:rPr>
              <a:t>&lt;head&gt;</a:t>
            </a:r>
          </a:p>
          <a:p>
            <a:pPr>
              <a:lnSpc>
                <a:spcPct val="80000"/>
              </a:lnSpc>
              <a:buFontTx/>
              <a:buNone/>
            </a:pPr>
            <a:r>
              <a:rPr lang="en-US" sz="1600" dirty="0">
                <a:solidFill>
                  <a:schemeClr val="tx1"/>
                </a:solidFill>
              </a:rPr>
              <a:t>&lt;title&gt;</a:t>
            </a:r>
            <a:r>
              <a:rPr lang="en-US" sz="1600" dirty="0" err="1">
                <a:solidFill>
                  <a:schemeClr val="tx1"/>
                </a:solidFill>
              </a:rPr>
              <a:t>jQuery</a:t>
            </a:r>
            <a:r>
              <a:rPr lang="en-US" sz="1600" dirty="0">
                <a:solidFill>
                  <a:schemeClr val="tx1"/>
                </a:solidFill>
              </a:rPr>
              <a:t> - Selectors&lt;/title&gt;</a:t>
            </a:r>
          </a:p>
          <a:p>
            <a:pPr>
              <a:lnSpc>
                <a:spcPct val="80000"/>
              </a:lnSpc>
              <a:buFontTx/>
              <a:buNone/>
            </a:pPr>
            <a:r>
              <a:rPr lang="en-US" sz="1600" dirty="0">
                <a:solidFill>
                  <a:schemeClr val="tx1"/>
                </a:solidFill>
              </a:rPr>
              <a:t>&lt;script type="text/</a:t>
            </a:r>
            <a:r>
              <a:rPr lang="en-US" sz="1600" dirty="0" err="1">
                <a:solidFill>
                  <a:schemeClr val="tx1"/>
                </a:solidFill>
              </a:rPr>
              <a:t>javascript</a:t>
            </a:r>
            <a:r>
              <a:rPr lang="en-US" sz="1600" dirty="0">
                <a:solidFill>
                  <a:schemeClr val="tx1"/>
                </a:solidFill>
              </a:rPr>
              <a:t>" </a:t>
            </a:r>
            <a:r>
              <a:rPr lang="en-US" sz="1600" dirty="0" err="1">
                <a:solidFill>
                  <a:schemeClr val="tx1"/>
                </a:solidFill>
              </a:rPr>
              <a:t>src</a:t>
            </a:r>
            <a:r>
              <a:rPr lang="en-US" sz="1600" dirty="0">
                <a:solidFill>
                  <a:schemeClr val="tx1"/>
                </a:solidFill>
              </a:rPr>
              <a:t>="</a:t>
            </a:r>
            <a:r>
              <a:rPr lang="en-US" sz="1600" dirty="0" err="1">
                <a:solidFill>
                  <a:schemeClr val="tx1"/>
                </a:solidFill>
              </a:rPr>
              <a:t>jsLib</a:t>
            </a:r>
            <a:r>
              <a:rPr lang="en-US" sz="1600" dirty="0">
                <a:solidFill>
                  <a:schemeClr val="tx1"/>
                </a:solidFill>
              </a:rPr>
              <a:t>/jquery-1.4.2.min.js"&gt;&lt;/script&gt;</a:t>
            </a:r>
          </a:p>
          <a:p>
            <a:pPr>
              <a:lnSpc>
                <a:spcPct val="80000"/>
              </a:lnSpc>
              <a:buFontTx/>
              <a:buNone/>
            </a:pPr>
            <a:r>
              <a:rPr lang="en-US" sz="1600" dirty="0">
                <a:solidFill>
                  <a:schemeClr val="tx1"/>
                </a:solidFill>
              </a:rPr>
              <a:t>&lt;/script&gt;</a:t>
            </a:r>
          </a:p>
          <a:p>
            <a:pPr>
              <a:lnSpc>
                <a:spcPct val="80000"/>
              </a:lnSpc>
              <a:buFontTx/>
              <a:buNone/>
            </a:pPr>
            <a:r>
              <a:rPr lang="en-US" sz="1600" dirty="0">
                <a:solidFill>
                  <a:schemeClr val="tx1"/>
                </a:solidFill>
              </a:rPr>
              <a:t>&lt;/head&gt;</a:t>
            </a:r>
          </a:p>
          <a:p>
            <a:pPr>
              <a:lnSpc>
                <a:spcPct val="80000"/>
              </a:lnSpc>
              <a:buFontTx/>
              <a:buNone/>
            </a:pPr>
            <a:endParaRPr lang="en-US" sz="1600" dirty="0">
              <a:solidFill>
                <a:schemeClr val="tx1"/>
              </a:solidFill>
            </a:endParaRPr>
          </a:p>
          <a:p>
            <a:pPr>
              <a:lnSpc>
                <a:spcPct val="80000"/>
              </a:lnSpc>
              <a:buFontTx/>
              <a:buNone/>
            </a:pPr>
            <a:r>
              <a:rPr lang="en-US" sz="1600" dirty="0">
                <a:solidFill>
                  <a:schemeClr val="tx1"/>
                </a:solidFill>
              </a:rPr>
              <a:t>&lt;body&gt;</a:t>
            </a:r>
          </a:p>
          <a:p>
            <a:pPr>
              <a:lnSpc>
                <a:spcPct val="80000"/>
              </a:lnSpc>
              <a:buFontTx/>
              <a:buNone/>
            </a:pPr>
            <a:r>
              <a:rPr lang="en-US" sz="1600" dirty="0">
                <a:solidFill>
                  <a:schemeClr val="tx1"/>
                </a:solidFill>
              </a:rPr>
              <a:t>&lt;p id="intro</a:t>
            </a:r>
            <a:r>
              <a:rPr lang="en-US" sz="1600" dirty="0" smtClean="0">
                <a:solidFill>
                  <a:schemeClr val="tx1"/>
                </a:solidFill>
              </a:rPr>
              <a:t>"&gt;This is  just a test of </a:t>
            </a:r>
            <a:r>
              <a:rPr lang="en-US" sz="1600" dirty="0" err="1" smtClean="0">
                <a:solidFill>
                  <a:schemeClr val="tx1"/>
                </a:solidFill>
              </a:rPr>
              <a:t>JQuery</a:t>
            </a:r>
            <a:r>
              <a:rPr lang="fr-FR" sz="1600" dirty="0" smtClean="0">
                <a:solidFill>
                  <a:schemeClr val="tx1"/>
                </a:solidFill>
              </a:rPr>
              <a:t>.&lt;/</a:t>
            </a:r>
            <a:r>
              <a:rPr lang="fr-FR" sz="1600" dirty="0">
                <a:solidFill>
                  <a:schemeClr val="tx1"/>
                </a:solidFill>
              </a:rPr>
              <a:t>p&gt;</a:t>
            </a:r>
          </a:p>
          <a:p>
            <a:pPr>
              <a:lnSpc>
                <a:spcPct val="80000"/>
              </a:lnSpc>
              <a:buFontTx/>
              <a:buNone/>
            </a:pPr>
            <a:r>
              <a:rPr lang="it-IT" sz="1600" dirty="0">
                <a:solidFill>
                  <a:schemeClr val="tx1"/>
                </a:solidFill>
              </a:rPr>
              <a:t>&lt;ol&gt;</a:t>
            </a:r>
          </a:p>
          <a:p>
            <a:pPr>
              <a:lnSpc>
                <a:spcPct val="80000"/>
              </a:lnSpc>
              <a:buFontTx/>
              <a:buNone/>
            </a:pPr>
            <a:r>
              <a:rPr lang="it-IT" sz="1600" dirty="0">
                <a:solidFill>
                  <a:schemeClr val="tx1"/>
                </a:solidFill>
              </a:rPr>
              <a:t>       &lt;</a:t>
            </a:r>
            <a:r>
              <a:rPr lang="it-IT" sz="1600" dirty="0" smtClean="0">
                <a:solidFill>
                  <a:schemeClr val="tx1"/>
                </a:solidFill>
              </a:rPr>
              <a:t>li&gt;Bangalore&lt;/</a:t>
            </a:r>
            <a:r>
              <a:rPr lang="it-IT" sz="1600" dirty="0">
                <a:solidFill>
                  <a:schemeClr val="tx1"/>
                </a:solidFill>
              </a:rPr>
              <a:t>li&gt;</a:t>
            </a:r>
          </a:p>
          <a:p>
            <a:pPr>
              <a:lnSpc>
                <a:spcPct val="80000"/>
              </a:lnSpc>
              <a:buFontTx/>
              <a:buNone/>
            </a:pPr>
            <a:r>
              <a:rPr lang="it-IT" sz="1600" dirty="0">
                <a:solidFill>
                  <a:schemeClr val="tx1"/>
                </a:solidFill>
              </a:rPr>
              <a:t>       &lt;</a:t>
            </a:r>
            <a:r>
              <a:rPr lang="it-IT" sz="1600" dirty="0" smtClean="0">
                <a:solidFill>
                  <a:schemeClr val="tx1"/>
                </a:solidFill>
              </a:rPr>
              <a:t>li&gt;Hyderabad&lt;/</a:t>
            </a:r>
            <a:r>
              <a:rPr lang="it-IT" sz="1600" dirty="0">
                <a:solidFill>
                  <a:schemeClr val="tx1"/>
                </a:solidFill>
              </a:rPr>
              <a:t>li&gt;</a:t>
            </a:r>
          </a:p>
          <a:p>
            <a:pPr>
              <a:lnSpc>
                <a:spcPct val="80000"/>
              </a:lnSpc>
              <a:buFontTx/>
              <a:buNone/>
            </a:pPr>
            <a:r>
              <a:rPr lang="it-IT" sz="1600" dirty="0">
                <a:solidFill>
                  <a:schemeClr val="tx1"/>
                </a:solidFill>
              </a:rPr>
              <a:t>       &lt;</a:t>
            </a:r>
            <a:r>
              <a:rPr lang="it-IT" sz="1600" dirty="0" smtClean="0">
                <a:solidFill>
                  <a:schemeClr val="tx1"/>
                </a:solidFill>
              </a:rPr>
              <a:t>li&gt;Kolkata&lt;/</a:t>
            </a:r>
            <a:r>
              <a:rPr lang="it-IT" sz="1600" dirty="0">
                <a:solidFill>
                  <a:schemeClr val="tx1"/>
                </a:solidFill>
              </a:rPr>
              <a:t>li&gt;</a:t>
            </a:r>
          </a:p>
          <a:p>
            <a:pPr>
              <a:lnSpc>
                <a:spcPct val="80000"/>
              </a:lnSpc>
              <a:buFontTx/>
              <a:buNone/>
            </a:pPr>
            <a:r>
              <a:rPr lang="it-IT" sz="1600" dirty="0">
                <a:solidFill>
                  <a:schemeClr val="tx1"/>
                </a:solidFill>
              </a:rPr>
              <a:t>       &lt;</a:t>
            </a:r>
            <a:r>
              <a:rPr lang="it-IT" sz="1600" dirty="0" smtClean="0">
                <a:solidFill>
                  <a:schemeClr val="tx1"/>
                </a:solidFill>
              </a:rPr>
              <a:t>li&gt;Chennai&lt;/</a:t>
            </a:r>
            <a:r>
              <a:rPr lang="it-IT" sz="1600" dirty="0">
                <a:solidFill>
                  <a:schemeClr val="tx1"/>
                </a:solidFill>
              </a:rPr>
              <a:t>li&gt;</a:t>
            </a:r>
          </a:p>
          <a:p>
            <a:pPr>
              <a:lnSpc>
                <a:spcPct val="80000"/>
              </a:lnSpc>
              <a:buFontTx/>
              <a:buNone/>
            </a:pPr>
            <a:r>
              <a:rPr lang="it-IT" sz="1600" dirty="0">
                <a:solidFill>
                  <a:schemeClr val="tx1"/>
                </a:solidFill>
              </a:rPr>
              <a:t>       &lt;</a:t>
            </a:r>
            <a:r>
              <a:rPr lang="it-IT" sz="1600" dirty="0" smtClean="0">
                <a:solidFill>
                  <a:schemeClr val="tx1"/>
                </a:solidFill>
              </a:rPr>
              <a:t>li&gt;Pune&lt;/</a:t>
            </a:r>
            <a:r>
              <a:rPr lang="it-IT" sz="1600" dirty="0">
                <a:solidFill>
                  <a:schemeClr val="tx1"/>
                </a:solidFill>
              </a:rPr>
              <a:t>li&gt;</a:t>
            </a:r>
          </a:p>
          <a:p>
            <a:pPr>
              <a:lnSpc>
                <a:spcPct val="80000"/>
              </a:lnSpc>
              <a:buFontTx/>
              <a:buNone/>
            </a:pPr>
            <a:r>
              <a:rPr lang="it-IT" sz="1600" dirty="0">
                <a:solidFill>
                  <a:schemeClr val="tx1"/>
                </a:solidFill>
              </a:rPr>
              <a:t>       &lt;</a:t>
            </a:r>
            <a:r>
              <a:rPr lang="it-IT" sz="1600" dirty="0" smtClean="0">
                <a:solidFill>
                  <a:schemeClr val="tx1"/>
                </a:solidFill>
              </a:rPr>
              <a:t>li&gt;Bhubaneswar&lt;/</a:t>
            </a:r>
            <a:r>
              <a:rPr lang="it-IT" sz="1600" dirty="0">
                <a:solidFill>
                  <a:schemeClr val="tx1"/>
                </a:solidFill>
              </a:rPr>
              <a:t>li&gt;</a:t>
            </a:r>
          </a:p>
          <a:p>
            <a:pPr>
              <a:lnSpc>
                <a:spcPct val="80000"/>
              </a:lnSpc>
              <a:buFontTx/>
              <a:buNone/>
            </a:pPr>
            <a:r>
              <a:rPr lang="it-IT" sz="1600" dirty="0">
                <a:solidFill>
                  <a:schemeClr val="tx1"/>
                </a:solidFill>
              </a:rPr>
              <a:t>&lt;/ol&gt;</a:t>
            </a:r>
          </a:p>
          <a:p>
            <a:pPr>
              <a:lnSpc>
                <a:spcPct val="80000"/>
              </a:lnSpc>
              <a:buFontTx/>
              <a:buNone/>
            </a:pPr>
            <a:r>
              <a:rPr lang="it-IT" sz="1600" dirty="0">
                <a:solidFill>
                  <a:schemeClr val="tx1"/>
                </a:solidFill>
              </a:rPr>
              <a:t>&lt;</a:t>
            </a:r>
            <a:r>
              <a:rPr lang="it-IT" sz="1600" dirty="0" smtClean="0">
                <a:solidFill>
                  <a:schemeClr val="tx1"/>
                </a:solidFill>
              </a:rPr>
              <a:t>p&gt;This is how it is defined </a:t>
            </a:r>
            <a:r>
              <a:rPr lang="en-US" sz="1600" dirty="0">
                <a:solidFill>
                  <a:schemeClr val="tx1"/>
                </a:solidFill>
              </a:rPr>
              <a:t>&lt;/p&gt;</a:t>
            </a:r>
          </a:p>
        </p:txBody>
      </p:sp>
    </p:spTree>
    <p:extLst>
      <p:ext uri="{BB962C8B-B14F-4D97-AF65-F5344CB8AC3E}">
        <p14:creationId xmlns:p14="http://schemas.microsoft.com/office/powerpoint/2010/main" val="947581646"/>
      </p:ext>
    </p:extLst>
  </p:cSld>
  <p:clrMapOvr>
    <a:masterClrMapping/>
  </p:clrMapOvr>
  <p:transition/>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t>jQuery Selector Usage (cont'd)</a:t>
            </a:r>
          </a:p>
        </p:txBody>
      </p:sp>
      <p:sp>
        <p:nvSpPr>
          <p:cNvPr id="211971" name="Rectangle 3"/>
          <p:cNvSpPr>
            <a:spLocks noGrp="1" noChangeArrowheads="1"/>
          </p:cNvSpPr>
          <p:nvPr>
            <p:ph type="body" idx="1"/>
          </p:nvPr>
        </p:nvSpPr>
        <p:spPr/>
        <p:txBody>
          <a:bodyPr>
            <a:normAutofit/>
          </a:bodyPr>
          <a:lstStyle/>
          <a:p>
            <a:pPr lvl="1">
              <a:buFontTx/>
              <a:buNone/>
            </a:pPr>
            <a:r>
              <a:rPr lang="en-US" dirty="0">
                <a:solidFill>
                  <a:schemeClr val="tx1"/>
                </a:solidFill>
              </a:rPr>
              <a:t>&lt;script type="text/</a:t>
            </a:r>
            <a:r>
              <a:rPr lang="en-US" dirty="0" err="1">
                <a:solidFill>
                  <a:schemeClr val="tx1"/>
                </a:solidFill>
              </a:rPr>
              <a:t>javascript</a:t>
            </a:r>
            <a:r>
              <a:rPr lang="en-US" dirty="0">
                <a:solidFill>
                  <a:schemeClr val="tx1"/>
                </a:solidFill>
              </a:rPr>
              <a:t>"&gt;</a:t>
            </a:r>
          </a:p>
          <a:p>
            <a:pPr lvl="1">
              <a:buFontTx/>
              <a:buNone/>
            </a:pPr>
            <a:r>
              <a:rPr lang="en-US" dirty="0">
                <a:solidFill>
                  <a:schemeClr val="tx1"/>
                </a:solidFill>
              </a:rPr>
              <a:t>$</a:t>
            </a:r>
            <a:r>
              <a:rPr lang="en-US" b="1" dirty="0">
                <a:solidFill>
                  <a:schemeClr val="tx1"/>
                </a:solidFill>
              </a:rPr>
              <a:t>(</a:t>
            </a:r>
            <a:r>
              <a:rPr lang="en-US" dirty="0">
                <a:solidFill>
                  <a:schemeClr val="tx1"/>
                </a:solidFill>
              </a:rPr>
              <a:t>document</a:t>
            </a:r>
            <a:r>
              <a:rPr lang="en-US" b="1" dirty="0">
                <a:solidFill>
                  <a:schemeClr val="tx1"/>
                </a:solidFill>
              </a:rPr>
              <a:t>).</a:t>
            </a:r>
            <a:r>
              <a:rPr lang="en-US" dirty="0">
                <a:solidFill>
                  <a:schemeClr val="tx1"/>
                </a:solidFill>
              </a:rPr>
              <a:t>ready</a:t>
            </a:r>
            <a:r>
              <a:rPr lang="en-US" b="1" dirty="0">
                <a:solidFill>
                  <a:schemeClr val="tx1"/>
                </a:solidFill>
              </a:rPr>
              <a:t>(function(){</a:t>
            </a:r>
            <a:endParaRPr lang="en-US" dirty="0">
              <a:solidFill>
                <a:schemeClr val="tx1"/>
              </a:solidFill>
            </a:endParaRPr>
          </a:p>
          <a:p>
            <a:pPr lvl="1">
              <a:buFontTx/>
              <a:buNone/>
            </a:pPr>
            <a:r>
              <a:rPr lang="en-US" dirty="0">
                <a:solidFill>
                  <a:schemeClr val="tx1"/>
                </a:solidFill>
              </a:rPr>
              <a:t>       $</a:t>
            </a:r>
            <a:r>
              <a:rPr lang="en-US" b="1" dirty="0">
                <a:solidFill>
                  <a:schemeClr val="tx1"/>
                </a:solidFill>
              </a:rPr>
              <a:t>(</a:t>
            </a:r>
            <a:r>
              <a:rPr lang="en-US" dirty="0">
                <a:solidFill>
                  <a:schemeClr val="tx1"/>
                </a:solidFill>
              </a:rPr>
              <a:t>"p"</a:t>
            </a:r>
            <a:r>
              <a:rPr lang="en-US" b="1" dirty="0">
                <a:solidFill>
                  <a:schemeClr val="tx1"/>
                </a:solidFill>
              </a:rPr>
              <a:t>).</a:t>
            </a:r>
            <a:r>
              <a:rPr lang="en-US" dirty="0" err="1">
                <a:solidFill>
                  <a:schemeClr val="tx1"/>
                </a:solidFill>
              </a:rPr>
              <a:t>css</a:t>
            </a:r>
            <a:r>
              <a:rPr lang="en-US" b="1" dirty="0">
                <a:solidFill>
                  <a:schemeClr val="tx1"/>
                </a:solidFill>
              </a:rPr>
              <a:t>(</a:t>
            </a:r>
            <a:r>
              <a:rPr lang="en-US" dirty="0">
                <a:solidFill>
                  <a:schemeClr val="tx1"/>
                </a:solidFill>
              </a:rPr>
              <a:t>"background-color"</a:t>
            </a:r>
            <a:r>
              <a:rPr lang="en-US" b="1" dirty="0">
                <a:solidFill>
                  <a:schemeClr val="tx1"/>
                </a:solidFill>
              </a:rPr>
              <a:t>,</a:t>
            </a:r>
            <a:r>
              <a:rPr lang="en-US" dirty="0">
                <a:solidFill>
                  <a:schemeClr val="tx1"/>
                </a:solidFill>
              </a:rPr>
              <a:t> "#ff9"</a:t>
            </a:r>
            <a:r>
              <a:rPr lang="en-US" b="1" dirty="0">
                <a:solidFill>
                  <a:schemeClr val="tx1"/>
                </a:solidFill>
              </a:rPr>
              <a:t>);</a:t>
            </a:r>
            <a:endParaRPr lang="en-US" dirty="0">
              <a:solidFill>
                <a:schemeClr val="tx1"/>
              </a:solidFill>
            </a:endParaRPr>
          </a:p>
          <a:p>
            <a:pPr lvl="1">
              <a:buFontTx/>
              <a:buNone/>
            </a:pPr>
            <a:r>
              <a:rPr lang="en-US" dirty="0">
                <a:solidFill>
                  <a:schemeClr val="tx1"/>
                </a:solidFill>
              </a:rPr>
              <a:t>       $</a:t>
            </a:r>
            <a:r>
              <a:rPr lang="en-US" b="1" dirty="0">
                <a:solidFill>
                  <a:schemeClr val="tx1"/>
                </a:solidFill>
              </a:rPr>
              <a:t>(</a:t>
            </a:r>
            <a:r>
              <a:rPr lang="en-US" dirty="0">
                <a:solidFill>
                  <a:schemeClr val="tx1"/>
                </a:solidFill>
              </a:rPr>
              <a:t>"a"</a:t>
            </a:r>
            <a:r>
              <a:rPr lang="en-US" b="1" dirty="0">
                <a:solidFill>
                  <a:schemeClr val="tx1"/>
                </a:solidFill>
              </a:rPr>
              <a:t>).</a:t>
            </a:r>
            <a:r>
              <a:rPr lang="en-US" dirty="0" err="1">
                <a:solidFill>
                  <a:schemeClr val="tx1"/>
                </a:solidFill>
              </a:rPr>
              <a:t>css</a:t>
            </a:r>
            <a:r>
              <a:rPr lang="en-US" b="1" dirty="0">
                <a:solidFill>
                  <a:schemeClr val="tx1"/>
                </a:solidFill>
              </a:rPr>
              <a:t>(</a:t>
            </a:r>
            <a:r>
              <a:rPr lang="en-US" dirty="0">
                <a:solidFill>
                  <a:schemeClr val="tx1"/>
                </a:solidFill>
              </a:rPr>
              <a:t>"background-color"</a:t>
            </a:r>
            <a:r>
              <a:rPr lang="en-US" b="1" dirty="0">
                <a:solidFill>
                  <a:schemeClr val="tx1"/>
                </a:solidFill>
              </a:rPr>
              <a:t>,</a:t>
            </a:r>
            <a:r>
              <a:rPr lang="en-US" dirty="0">
                <a:solidFill>
                  <a:schemeClr val="tx1"/>
                </a:solidFill>
              </a:rPr>
              <a:t>"#f00"</a:t>
            </a:r>
            <a:r>
              <a:rPr lang="en-US" b="1" dirty="0">
                <a:solidFill>
                  <a:schemeClr val="tx1"/>
                </a:solidFill>
              </a:rPr>
              <a:t>);</a:t>
            </a:r>
            <a:endParaRPr lang="en-US" dirty="0">
              <a:solidFill>
                <a:schemeClr val="tx1"/>
              </a:solidFill>
            </a:endParaRPr>
          </a:p>
          <a:p>
            <a:pPr lvl="1">
              <a:buFontTx/>
              <a:buNone/>
            </a:pPr>
            <a:r>
              <a:rPr lang="en-US" dirty="0">
                <a:solidFill>
                  <a:schemeClr val="tx1"/>
                </a:solidFill>
              </a:rPr>
              <a:t>       $</a:t>
            </a:r>
            <a:r>
              <a:rPr lang="en-US" b="1" dirty="0">
                <a:solidFill>
                  <a:schemeClr val="tx1"/>
                </a:solidFill>
              </a:rPr>
              <a:t>(</a:t>
            </a:r>
            <a:r>
              <a:rPr lang="en-US" dirty="0">
                <a:solidFill>
                  <a:schemeClr val="tx1"/>
                </a:solidFill>
              </a:rPr>
              <a:t>"</a:t>
            </a:r>
            <a:r>
              <a:rPr lang="en-US" dirty="0" err="1">
                <a:solidFill>
                  <a:schemeClr val="tx1"/>
                </a:solidFill>
              </a:rPr>
              <a:t>p#intro</a:t>
            </a:r>
            <a:r>
              <a:rPr lang="en-US" dirty="0">
                <a:solidFill>
                  <a:schemeClr val="tx1"/>
                </a:solidFill>
              </a:rPr>
              <a:t>"</a:t>
            </a:r>
            <a:r>
              <a:rPr lang="en-US" b="1" dirty="0">
                <a:solidFill>
                  <a:schemeClr val="tx1"/>
                </a:solidFill>
              </a:rPr>
              <a:t>).</a:t>
            </a:r>
            <a:r>
              <a:rPr lang="en-US" dirty="0" err="1">
                <a:solidFill>
                  <a:schemeClr val="tx1"/>
                </a:solidFill>
              </a:rPr>
              <a:t>css</a:t>
            </a:r>
            <a:r>
              <a:rPr lang="en-US" b="1" dirty="0">
                <a:solidFill>
                  <a:schemeClr val="tx1"/>
                </a:solidFill>
              </a:rPr>
              <a:t>(</a:t>
            </a:r>
            <a:r>
              <a:rPr lang="en-US" dirty="0">
                <a:solidFill>
                  <a:schemeClr val="tx1"/>
                </a:solidFill>
              </a:rPr>
              <a:t>"border"</a:t>
            </a:r>
            <a:r>
              <a:rPr lang="en-US" b="1" dirty="0">
                <a:solidFill>
                  <a:schemeClr val="tx1"/>
                </a:solidFill>
              </a:rPr>
              <a:t>,</a:t>
            </a:r>
            <a:r>
              <a:rPr lang="en-US" dirty="0">
                <a:solidFill>
                  <a:schemeClr val="tx1"/>
                </a:solidFill>
              </a:rPr>
              <a:t>"3px dashed #00f"</a:t>
            </a:r>
            <a:r>
              <a:rPr lang="en-US" b="1" dirty="0">
                <a:solidFill>
                  <a:schemeClr val="tx1"/>
                </a:solidFill>
              </a:rPr>
              <a:t>);</a:t>
            </a:r>
            <a:endParaRPr lang="en-US" dirty="0">
              <a:solidFill>
                <a:schemeClr val="tx1"/>
              </a:solidFill>
            </a:endParaRPr>
          </a:p>
          <a:p>
            <a:pPr lvl="1">
              <a:buFontTx/>
              <a:buNone/>
            </a:pPr>
            <a:r>
              <a:rPr lang="en-US" dirty="0">
                <a:solidFill>
                  <a:schemeClr val="tx1"/>
                </a:solidFill>
              </a:rPr>
              <a:t>       $</a:t>
            </a:r>
            <a:r>
              <a:rPr lang="en-US" b="1" dirty="0">
                <a:solidFill>
                  <a:schemeClr val="tx1"/>
                </a:solidFill>
              </a:rPr>
              <a:t>(</a:t>
            </a:r>
            <a:r>
              <a:rPr lang="en-US" dirty="0">
                <a:solidFill>
                  <a:schemeClr val="tx1"/>
                </a:solidFill>
              </a:rPr>
              <a:t>"</a:t>
            </a:r>
            <a:r>
              <a:rPr lang="en-US" dirty="0" err="1">
                <a:solidFill>
                  <a:schemeClr val="tx1"/>
                </a:solidFill>
              </a:rPr>
              <a:t>li:first</a:t>
            </a:r>
            <a:r>
              <a:rPr lang="en-US" dirty="0">
                <a:solidFill>
                  <a:schemeClr val="tx1"/>
                </a:solidFill>
              </a:rPr>
              <a:t>"</a:t>
            </a:r>
            <a:r>
              <a:rPr lang="en-US" b="1" dirty="0">
                <a:solidFill>
                  <a:schemeClr val="tx1"/>
                </a:solidFill>
              </a:rPr>
              <a:t>).</a:t>
            </a:r>
            <a:r>
              <a:rPr lang="en-US" dirty="0" err="1">
                <a:solidFill>
                  <a:schemeClr val="tx1"/>
                </a:solidFill>
              </a:rPr>
              <a:t>css</a:t>
            </a:r>
            <a:r>
              <a:rPr lang="en-US" b="1" dirty="0">
                <a:solidFill>
                  <a:schemeClr val="tx1"/>
                </a:solidFill>
              </a:rPr>
              <a:t>(</a:t>
            </a:r>
            <a:r>
              <a:rPr lang="en-US" dirty="0">
                <a:solidFill>
                  <a:schemeClr val="tx1"/>
                </a:solidFill>
              </a:rPr>
              <a:t>"background-color"</a:t>
            </a:r>
            <a:r>
              <a:rPr lang="en-US" b="1" dirty="0">
                <a:solidFill>
                  <a:schemeClr val="tx1"/>
                </a:solidFill>
              </a:rPr>
              <a:t>,</a:t>
            </a:r>
            <a:r>
              <a:rPr lang="en-US" dirty="0">
                <a:solidFill>
                  <a:schemeClr val="tx1"/>
                </a:solidFill>
              </a:rPr>
              <a:t>"#66f"</a:t>
            </a:r>
            <a:r>
              <a:rPr lang="en-US" b="1" dirty="0">
                <a:solidFill>
                  <a:schemeClr val="tx1"/>
                </a:solidFill>
              </a:rPr>
              <a:t>);</a:t>
            </a:r>
            <a:endParaRPr lang="en-US" dirty="0">
              <a:solidFill>
                <a:schemeClr val="tx1"/>
              </a:solidFill>
            </a:endParaRPr>
          </a:p>
          <a:p>
            <a:pPr lvl="1">
              <a:buFontTx/>
              <a:buNone/>
            </a:pPr>
            <a:r>
              <a:rPr lang="en-US" dirty="0">
                <a:solidFill>
                  <a:schemeClr val="tx1"/>
                </a:solidFill>
              </a:rPr>
              <a:t>       $</a:t>
            </a:r>
            <a:r>
              <a:rPr lang="en-US" b="1" dirty="0">
                <a:solidFill>
                  <a:schemeClr val="tx1"/>
                </a:solidFill>
              </a:rPr>
              <a:t>(</a:t>
            </a:r>
            <a:r>
              <a:rPr lang="en-US" dirty="0">
                <a:solidFill>
                  <a:schemeClr val="tx1"/>
                </a:solidFill>
              </a:rPr>
              <a:t>"</a:t>
            </a:r>
            <a:r>
              <a:rPr lang="en-US" dirty="0" err="1">
                <a:solidFill>
                  <a:schemeClr val="tx1"/>
                </a:solidFill>
              </a:rPr>
              <a:t>li:contains</a:t>
            </a:r>
            <a:r>
              <a:rPr lang="en-US" dirty="0">
                <a:solidFill>
                  <a:schemeClr val="tx1"/>
                </a:solidFill>
              </a:rPr>
              <a:t>(</a:t>
            </a:r>
            <a:r>
              <a:rPr lang="en-US" dirty="0" err="1">
                <a:solidFill>
                  <a:schemeClr val="tx1"/>
                </a:solidFill>
              </a:rPr>
              <a:t>jQ</a:t>
            </a:r>
            <a:r>
              <a:rPr lang="en-US" dirty="0">
                <a:solidFill>
                  <a:schemeClr val="tx1"/>
                </a:solidFill>
              </a:rPr>
              <a:t>)"</a:t>
            </a:r>
            <a:r>
              <a:rPr lang="en-US" b="1" dirty="0">
                <a:solidFill>
                  <a:schemeClr val="tx1"/>
                </a:solidFill>
              </a:rPr>
              <a:t>).</a:t>
            </a:r>
            <a:r>
              <a:rPr lang="en-US" dirty="0" err="1">
                <a:solidFill>
                  <a:schemeClr val="tx1"/>
                </a:solidFill>
              </a:rPr>
              <a:t>css</a:t>
            </a:r>
            <a:r>
              <a:rPr lang="en-US" b="1" dirty="0">
                <a:solidFill>
                  <a:schemeClr val="tx1"/>
                </a:solidFill>
              </a:rPr>
              <a:t>(</a:t>
            </a:r>
            <a:r>
              <a:rPr lang="en-US" dirty="0">
                <a:solidFill>
                  <a:schemeClr val="tx1"/>
                </a:solidFill>
              </a:rPr>
              <a:t>"background-color"</a:t>
            </a:r>
            <a:r>
              <a:rPr lang="en-US" b="1" dirty="0">
                <a:solidFill>
                  <a:schemeClr val="tx1"/>
                </a:solidFill>
              </a:rPr>
              <a:t>,</a:t>
            </a:r>
            <a:r>
              <a:rPr lang="en-US" dirty="0">
                <a:solidFill>
                  <a:schemeClr val="tx1"/>
                </a:solidFill>
              </a:rPr>
              <a:t>"#0f0"</a:t>
            </a:r>
            <a:r>
              <a:rPr lang="en-US" b="1" dirty="0">
                <a:solidFill>
                  <a:schemeClr val="tx1"/>
                </a:solidFill>
              </a:rPr>
              <a:t>);</a:t>
            </a:r>
            <a:endParaRPr lang="en-US" dirty="0">
              <a:solidFill>
                <a:schemeClr val="tx1"/>
              </a:solidFill>
            </a:endParaRPr>
          </a:p>
          <a:p>
            <a:pPr lvl="1">
              <a:buFontTx/>
              <a:buNone/>
            </a:pPr>
            <a:r>
              <a:rPr lang="en-US" b="1" dirty="0">
                <a:solidFill>
                  <a:schemeClr val="tx1"/>
                </a:solidFill>
              </a:rPr>
              <a:t>});</a:t>
            </a:r>
          </a:p>
          <a:p>
            <a:pPr lvl="1">
              <a:buFontTx/>
              <a:buNone/>
            </a:pPr>
            <a:r>
              <a:rPr lang="en-US" dirty="0">
                <a:solidFill>
                  <a:schemeClr val="tx1"/>
                </a:solidFill>
              </a:rPr>
              <a:t>&lt;/body&gt;&lt;/html&gt;</a:t>
            </a:r>
          </a:p>
        </p:txBody>
      </p:sp>
    </p:spTree>
    <p:extLst>
      <p:ext uri="{BB962C8B-B14F-4D97-AF65-F5344CB8AC3E}">
        <p14:creationId xmlns:p14="http://schemas.microsoft.com/office/powerpoint/2010/main" val="4013284396"/>
      </p:ext>
    </p:extLst>
  </p:cSld>
  <p:clrMapOvr>
    <a:masterClrMapping/>
  </p:clrMapOvr>
  <p:transition/>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Attributes</a:t>
            </a:r>
            <a:endParaRPr lang="en-IN" dirty="0"/>
          </a:p>
        </p:txBody>
      </p:sp>
      <p:sp>
        <p:nvSpPr>
          <p:cNvPr id="3" name="Content Placeholder 2"/>
          <p:cNvSpPr>
            <a:spLocks noGrp="1"/>
          </p:cNvSpPr>
          <p:nvPr>
            <p:ph sz="quarter" idx="1"/>
          </p:nvPr>
        </p:nvSpPr>
        <p:spPr/>
        <p:txBody>
          <a:bodyPr>
            <a:normAutofit/>
          </a:bodyPr>
          <a:lstStyle/>
          <a:p>
            <a:r>
              <a:rPr lang="en-IN" dirty="0"/>
              <a:t>$( "a" ).</a:t>
            </a:r>
            <a:r>
              <a:rPr lang="en-IN" dirty="0" err="1"/>
              <a:t>attr</a:t>
            </a:r>
            <a:r>
              <a:rPr lang="en-IN" dirty="0"/>
              <a:t>( "</a:t>
            </a:r>
            <a:r>
              <a:rPr lang="en-IN" dirty="0" err="1"/>
              <a:t>href</a:t>
            </a:r>
            <a:r>
              <a:rPr lang="en-IN" dirty="0"/>
              <a:t>", "allMyHrefsAreTheSameNow.html" );</a:t>
            </a:r>
          </a:p>
          <a:p>
            <a:endParaRPr lang="en-IN" dirty="0"/>
          </a:p>
          <a:p>
            <a:r>
              <a:rPr lang="en-IN" dirty="0"/>
              <a:t> </a:t>
            </a:r>
            <a:r>
              <a:rPr lang="en-IN" dirty="0" smtClean="0"/>
              <a:t>$( </a:t>
            </a:r>
            <a:r>
              <a:rPr lang="en-IN" dirty="0"/>
              <a:t>"a" ).</a:t>
            </a:r>
            <a:r>
              <a:rPr lang="en-IN" dirty="0" err="1"/>
              <a:t>attr</a:t>
            </a:r>
            <a:r>
              <a:rPr lang="en-IN" dirty="0"/>
              <a:t>({</a:t>
            </a:r>
          </a:p>
          <a:p>
            <a:endParaRPr lang="en-IN" dirty="0"/>
          </a:p>
          <a:p>
            <a:r>
              <a:rPr lang="en-IN" dirty="0"/>
              <a:t>    title: "all titles are the same too!",</a:t>
            </a:r>
          </a:p>
          <a:p>
            <a:endParaRPr lang="en-IN" dirty="0"/>
          </a:p>
          <a:p>
            <a:r>
              <a:rPr lang="en-IN" dirty="0"/>
              <a:t>    </a:t>
            </a:r>
            <a:r>
              <a:rPr lang="en-IN" dirty="0" err="1"/>
              <a:t>href</a:t>
            </a:r>
            <a:r>
              <a:rPr lang="en-IN" dirty="0"/>
              <a:t>: "somethingNew.html"</a:t>
            </a:r>
          </a:p>
          <a:p>
            <a:endParaRPr lang="en-IN" dirty="0"/>
          </a:p>
          <a:p>
            <a:r>
              <a:rPr lang="en-IN" dirty="0"/>
              <a:t>});</a:t>
            </a:r>
          </a:p>
          <a:p>
            <a:endParaRPr lang="en-IN" dirty="0"/>
          </a:p>
          <a:p>
            <a:endParaRPr lang="en-IN" dirty="0"/>
          </a:p>
        </p:txBody>
      </p:sp>
    </p:spTree>
    <p:extLst>
      <p:ext uri="{BB962C8B-B14F-4D97-AF65-F5344CB8AC3E}">
        <p14:creationId xmlns:p14="http://schemas.microsoft.com/office/powerpoint/2010/main" val="3880812061"/>
      </p:ext>
    </p:extLst>
  </p:cSld>
  <p:clrMapOvr>
    <a:masterClrMapping/>
  </p:clrMapOvr>
  <p:transition/>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Pseudo-Selectors</a:t>
            </a:r>
            <a:endParaRPr lang="en-IN" dirty="0"/>
          </a:p>
        </p:txBody>
      </p:sp>
      <p:sp>
        <p:nvSpPr>
          <p:cNvPr id="3" name="Content Placeholder 2"/>
          <p:cNvSpPr>
            <a:spLocks noGrp="1"/>
          </p:cNvSpPr>
          <p:nvPr>
            <p:ph sz="quarter" idx="1"/>
          </p:nvPr>
        </p:nvSpPr>
        <p:spPr/>
        <p:txBody>
          <a:bodyPr>
            <a:normAutofit lnSpcReduction="10000"/>
          </a:bodyPr>
          <a:lstStyle/>
          <a:p>
            <a:r>
              <a:rPr lang="en-IN" dirty="0"/>
              <a:t>// Select all input-like elements in a form (more on this below).</a:t>
            </a:r>
          </a:p>
          <a:p>
            <a:endParaRPr lang="en-IN" dirty="0"/>
          </a:p>
          <a:p>
            <a:r>
              <a:rPr lang="en-IN" dirty="0"/>
              <a:t>$( "#</a:t>
            </a:r>
            <a:r>
              <a:rPr lang="en-IN" dirty="0" err="1"/>
              <a:t>myForm</a:t>
            </a:r>
            <a:r>
              <a:rPr lang="en-IN" dirty="0"/>
              <a:t> :input" );</a:t>
            </a:r>
          </a:p>
          <a:p>
            <a:endParaRPr lang="en-IN" dirty="0"/>
          </a:p>
          <a:p>
            <a:r>
              <a:rPr lang="en-IN" dirty="0"/>
              <a:t>$( "</a:t>
            </a:r>
            <a:r>
              <a:rPr lang="en-IN" dirty="0" err="1"/>
              <a:t>div:visible</a:t>
            </a:r>
            <a:r>
              <a:rPr lang="en-IN" dirty="0"/>
              <a:t>" ); </a:t>
            </a:r>
          </a:p>
          <a:p>
            <a:endParaRPr lang="en-IN" dirty="0"/>
          </a:p>
          <a:p>
            <a:r>
              <a:rPr lang="en-IN" dirty="0"/>
              <a:t>// All except the first three </a:t>
            </a:r>
            <a:r>
              <a:rPr lang="en-IN" dirty="0" err="1"/>
              <a:t>divs.</a:t>
            </a:r>
            <a:endParaRPr lang="en-IN" dirty="0"/>
          </a:p>
          <a:p>
            <a:endParaRPr lang="en-IN" dirty="0"/>
          </a:p>
          <a:p>
            <a:r>
              <a:rPr lang="en-IN" dirty="0"/>
              <a:t>$( "</a:t>
            </a:r>
            <a:r>
              <a:rPr lang="en-IN" dirty="0" err="1"/>
              <a:t>div:gt</a:t>
            </a:r>
            <a:r>
              <a:rPr lang="en-IN" dirty="0"/>
              <a:t>(2)" );</a:t>
            </a:r>
          </a:p>
          <a:p>
            <a:endParaRPr lang="en-IN" dirty="0"/>
          </a:p>
          <a:p>
            <a:r>
              <a:rPr lang="en-IN" dirty="0"/>
              <a:t>// All currently animated </a:t>
            </a:r>
            <a:r>
              <a:rPr lang="en-IN" dirty="0" err="1"/>
              <a:t>divs.</a:t>
            </a:r>
            <a:endParaRPr lang="en-IN" dirty="0"/>
          </a:p>
          <a:p>
            <a:endParaRPr lang="en-IN" dirty="0"/>
          </a:p>
          <a:p>
            <a:r>
              <a:rPr lang="en-IN" dirty="0"/>
              <a:t>$( "</a:t>
            </a:r>
            <a:r>
              <a:rPr lang="en-IN" dirty="0" err="1"/>
              <a:t>div:animated</a:t>
            </a:r>
            <a:r>
              <a:rPr lang="en-IN" dirty="0"/>
              <a:t>" );</a:t>
            </a:r>
          </a:p>
          <a:p>
            <a:endParaRPr lang="en-IN" dirty="0"/>
          </a:p>
          <a:p>
            <a:endParaRPr lang="en-IN" dirty="0"/>
          </a:p>
        </p:txBody>
      </p:sp>
    </p:spTree>
    <p:extLst>
      <p:ext uri="{BB962C8B-B14F-4D97-AF65-F5344CB8AC3E}">
        <p14:creationId xmlns:p14="http://schemas.microsoft.com/office/powerpoint/2010/main" val="3899868271"/>
      </p:ext>
    </p:extLst>
  </p:cSld>
  <p:clrMapOvr>
    <a:masterClrMapping/>
  </p:clrMapOvr>
  <p:transition/>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Refining &amp; Filtering Selections</a:t>
            </a:r>
            <a:endParaRPr lang="en-IN" dirty="0"/>
          </a:p>
        </p:txBody>
      </p:sp>
      <p:sp>
        <p:nvSpPr>
          <p:cNvPr id="3" name="Content Placeholder 2"/>
          <p:cNvSpPr>
            <a:spLocks noGrp="1"/>
          </p:cNvSpPr>
          <p:nvPr>
            <p:ph sz="quarter" idx="1"/>
          </p:nvPr>
        </p:nvSpPr>
        <p:spPr/>
        <p:txBody>
          <a:bodyPr>
            <a:normAutofit lnSpcReduction="10000"/>
          </a:bodyPr>
          <a:lstStyle/>
          <a:p>
            <a:r>
              <a:rPr lang="en-IN" dirty="0"/>
              <a:t>// Refining selections.</a:t>
            </a:r>
          </a:p>
          <a:p>
            <a:endParaRPr lang="en-IN" dirty="0"/>
          </a:p>
          <a:p>
            <a:r>
              <a:rPr lang="en-IN" dirty="0"/>
              <a:t>$( "</a:t>
            </a:r>
            <a:r>
              <a:rPr lang="en-IN" dirty="0" err="1"/>
              <a:t>div.foo</a:t>
            </a:r>
            <a:r>
              <a:rPr lang="en-IN" dirty="0"/>
              <a:t>" ).has( "p" );         // </a:t>
            </a:r>
            <a:r>
              <a:rPr lang="en-IN" dirty="0" err="1"/>
              <a:t>div.foo</a:t>
            </a:r>
            <a:r>
              <a:rPr lang="en-IN" dirty="0"/>
              <a:t> elements that contain &lt;p&gt; tags</a:t>
            </a:r>
          </a:p>
          <a:p>
            <a:endParaRPr lang="en-IN" dirty="0"/>
          </a:p>
          <a:p>
            <a:r>
              <a:rPr lang="en-IN" dirty="0"/>
              <a:t>$( "h1" ).not( ".bar" );           // h1 elements that don't have a class of bar</a:t>
            </a:r>
          </a:p>
          <a:p>
            <a:endParaRPr lang="en-IN" dirty="0"/>
          </a:p>
          <a:p>
            <a:r>
              <a:rPr lang="en-IN" dirty="0"/>
              <a:t>$( "</a:t>
            </a:r>
            <a:r>
              <a:rPr lang="en-IN" dirty="0" err="1"/>
              <a:t>ul</a:t>
            </a:r>
            <a:r>
              <a:rPr lang="en-IN" dirty="0"/>
              <a:t> li" ).filter( ".current" ); // unordered list items with class of current</a:t>
            </a:r>
          </a:p>
          <a:p>
            <a:endParaRPr lang="en-IN" dirty="0"/>
          </a:p>
          <a:p>
            <a:r>
              <a:rPr lang="en-IN" dirty="0"/>
              <a:t>$( "</a:t>
            </a:r>
            <a:r>
              <a:rPr lang="en-IN" dirty="0" err="1"/>
              <a:t>ul</a:t>
            </a:r>
            <a:r>
              <a:rPr lang="en-IN" dirty="0"/>
              <a:t> li" ).first();              // just the first unordered list item</a:t>
            </a:r>
          </a:p>
          <a:p>
            <a:endParaRPr lang="en-IN" dirty="0"/>
          </a:p>
          <a:p>
            <a:r>
              <a:rPr lang="en-IN" dirty="0"/>
              <a:t>$( "</a:t>
            </a:r>
            <a:r>
              <a:rPr lang="en-IN" dirty="0" err="1"/>
              <a:t>ul</a:t>
            </a:r>
            <a:r>
              <a:rPr lang="en-IN" dirty="0"/>
              <a:t> li" ).</a:t>
            </a:r>
            <a:r>
              <a:rPr lang="en-IN" dirty="0" err="1"/>
              <a:t>eq</a:t>
            </a:r>
            <a:r>
              <a:rPr lang="en-IN" dirty="0"/>
              <a:t>( 5 );              </a:t>
            </a:r>
          </a:p>
          <a:p>
            <a:endParaRPr lang="en-IN" dirty="0"/>
          </a:p>
          <a:p>
            <a:endParaRPr lang="en-IN" dirty="0"/>
          </a:p>
        </p:txBody>
      </p:sp>
    </p:spTree>
    <p:extLst>
      <p:ext uri="{BB962C8B-B14F-4D97-AF65-F5344CB8AC3E}">
        <p14:creationId xmlns:p14="http://schemas.microsoft.com/office/powerpoint/2010/main" val="1469936337"/>
      </p:ext>
    </p:extLst>
  </p:cSld>
  <p:clrMapOvr>
    <a:masterClrMapping/>
  </p:clrMapOvr>
  <p:transition/>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Selecting Form Elements</a:t>
            </a:r>
            <a:endParaRPr lang="en-IN" dirty="0"/>
          </a:p>
        </p:txBody>
      </p:sp>
      <p:sp>
        <p:nvSpPr>
          <p:cNvPr id="3" name="Content Placeholder 2"/>
          <p:cNvSpPr>
            <a:spLocks noGrp="1"/>
          </p:cNvSpPr>
          <p:nvPr>
            <p:ph sz="quarter" idx="1"/>
          </p:nvPr>
        </p:nvSpPr>
        <p:spPr/>
        <p:txBody>
          <a:bodyPr/>
          <a:lstStyle/>
          <a:p>
            <a:r>
              <a:rPr lang="en-IN" dirty="0"/>
              <a:t>$( "form :button" );</a:t>
            </a:r>
          </a:p>
          <a:p>
            <a:r>
              <a:rPr lang="en-IN" dirty="0"/>
              <a:t>$( "form :checkbox" );</a:t>
            </a:r>
          </a:p>
          <a:p>
            <a:r>
              <a:rPr lang="en-IN" dirty="0"/>
              <a:t>$( "form :checked" );</a:t>
            </a:r>
          </a:p>
          <a:p>
            <a:r>
              <a:rPr lang="en-IN" dirty="0"/>
              <a:t>$( "form :disabled" );</a:t>
            </a:r>
          </a:p>
          <a:p>
            <a:r>
              <a:rPr lang="en-IN" dirty="0"/>
              <a:t>$( "form :enabled" );</a:t>
            </a:r>
          </a:p>
          <a:p>
            <a:r>
              <a:rPr lang="en-IN" dirty="0"/>
              <a:t>$( "form :file" );</a:t>
            </a:r>
          </a:p>
          <a:p>
            <a:r>
              <a:rPr lang="en-IN" dirty="0"/>
              <a:t>$( "form :image" );</a:t>
            </a:r>
          </a:p>
          <a:p>
            <a:r>
              <a:rPr lang="en-IN" dirty="0"/>
              <a:t>$( "form input[name='gender']:radio" );</a:t>
            </a:r>
          </a:p>
        </p:txBody>
      </p:sp>
    </p:spTree>
    <p:extLst>
      <p:ext uri="{BB962C8B-B14F-4D97-AF65-F5344CB8AC3E}">
        <p14:creationId xmlns:p14="http://schemas.microsoft.com/office/powerpoint/2010/main" val="197487701"/>
      </p:ext>
    </p:extLst>
  </p:cSld>
  <p:clrMapOvr>
    <a:masterClrMapping/>
  </p:clrMapOvr>
  <p:transition/>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Working with Selections</a:t>
            </a:r>
            <a:endParaRPr lang="en-IN" dirty="0"/>
          </a:p>
        </p:txBody>
      </p:sp>
      <p:sp>
        <p:nvSpPr>
          <p:cNvPr id="3" name="Content Placeholder 2"/>
          <p:cNvSpPr>
            <a:spLocks noGrp="1"/>
          </p:cNvSpPr>
          <p:nvPr>
            <p:ph sz="quarter" idx="1"/>
          </p:nvPr>
        </p:nvSpPr>
        <p:spPr/>
        <p:txBody>
          <a:bodyPr>
            <a:normAutofit fontScale="92500" lnSpcReduction="20000"/>
          </a:bodyPr>
          <a:lstStyle/>
          <a:p>
            <a:r>
              <a:rPr lang="en-IN" dirty="0"/>
              <a:t>// The .html() method used as a setter:</a:t>
            </a:r>
          </a:p>
          <a:p>
            <a:endParaRPr lang="en-IN" dirty="0"/>
          </a:p>
          <a:p>
            <a:r>
              <a:rPr lang="en-IN" dirty="0"/>
              <a:t>$( "h1" ).html( "hello world" );</a:t>
            </a:r>
          </a:p>
          <a:p>
            <a:endParaRPr lang="en-IN" dirty="0"/>
          </a:p>
          <a:p>
            <a:r>
              <a:rPr lang="en-IN" dirty="0"/>
              <a:t>// The .html() method used as a getter:</a:t>
            </a:r>
          </a:p>
          <a:p>
            <a:endParaRPr lang="en-IN" dirty="0"/>
          </a:p>
          <a:p>
            <a:r>
              <a:rPr lang="en-IN" dirty="0"/>
              <a:t>$( "h1" ).html();</a:t>
            </a:r>
          </a:p>
          <a:p>
            <a:endParaRPr lang="en-IN" dirty="0"/>
          </a:p>
          <a:p>
            <a:r>
              <a:rPr lang="en-IN" dirty="0"/>
              <a:t>// Attempting to call a jQuery method after calling a getter.</a:t>
            </a:r>
          </a:p>
          <a:p>
            <a:endParaRPr lang="en-IN" dirty="0"/>
          </a:p>
          <a:p>
            <a:r>
              <a:rPr lang="en-IN" dirty="0"/>
              <a:t>// This will NOT work:</a:t>
            </a:r>
          </a:p>
          <a:p>
            <a:endParaRPr lang="en-IN" dirty="0"/>
          </a:p>
          <a:p>
            <a:r>
              <a:rPr lang="en-IN" dirty="0"/>
              <a:t>$( "h1" ).html().</a:t>
            </a:r>
            <a:r>
              <a:rPr lang="en-IN" dirty="0" err="1"/>
              <a:t>addClass</a:t>
            </a:r>
            <a:r>
              <a:rPr lang="en-IN" dirty="0"/>
              <a:t>( "test" );</a:t>
            </a:r>
          </a:p>
          <a:p>
            <a:endParaRPr lang="en-IN" dirty="0"/>
          </a:p>
          <a:p>
            <a:r>
              <a:rPr lang="en-IN" dirty="0"/>
              <a:t>$( "#content" ).find( "h3" ).</a:t>
            </a:r>
            <a:r>
              <a:rPr lang="en-IN" dirty="0" err="1"/>
              <a:t>eq</a:t>
            </a:r>
            <a:r>
              <a:rPr lang="en-IN" dirty="0"/>
              <a:t>( 2 ).html( "new text for the third h3!" );</a:t>
            </a:r>
          </a:p>
        </p:txBody>
      </p:sp>
    </p:spTree>
    <p:extLst>
      <p:ext uri="{BB962C8B-B14F-4D97-AF65-F5344CB8AC3E}">
        <p14:creationId xmlns:p14="http://schemas.microsoft.com/office/powerpoint/2010/main" val="1974613256"/>
      </p:ext>
    </p:extLst>
  </p:cSld>
  <p:clrMapOvr>
    <a:masterClrMapping/>
  </p:clrMapOvr>
  <p:transition/>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Manipulating Elements</a:t>
            </a:r>
            <a:endParaRPr lang="en-IN" dirty="0"/>
          </a:p>
        </p:txBody>
      </p:sp>
      <p:sp>
        <p:nvSpPr>
          <p:cNvPr id="3" name="Content Placeholder 2"/>
          <p:cNvSpPr>
            <a:spLocks noGrp="1"/>
          </p:cNvSpPr>
          <p:nvPr>
            <p:ph sz="quarter" idx="1"/>
          </p:nvPr>
        </p:nvSpPr>
        <p:spPr/>
        <p:txBody>
          <a:bodyPr>
            <a:normAutofit/>
          </a:bodyPr>
          <a:lstStyle/>
          <a:p>
            <a:r>
              <a:rPr lang="en-IN" dirty="0"/>
              <a:t>.html() – Get or set the HTML contents.</a:t>
            </a:r>
          </a:p>
          <a:p>
            <a:r>
              <a:rPr lang="en-IN" dirty="0"/>
              <a:t>.text() – Get or set the text contents; HTML will be stripped.</a:t>
            </a:r>
          </a:p>
          <a:p>
            <a:r>
              <a:rPr lang="en-IN" dirty="0"/>
              <a:t>.</a:t>
            </a:r>
            <a:r>
              <a:rPr lang="en-IN" dirty="0" err="1"/>
              <a:t>attr</a:t>
            </a:r>
            <a:r>
              <a:rPr lang="en-IN" dirty="0"/>
              <a:t>() – Get or set the value of the provided attribute.</a:t>
            </a:r>
          </a:p>
          <a:p>
            <a:r>
              <a:rPr lang="en-IN" dirty="0"/>
              <a:t>.width() – Get or set the width in pixels of the first element in the selection as an integer.</a:t>
            </a:r>
          </a:p>
          <a:p>
            <a:r>
              <a:rPr lang="en-IN" dirty="0"/>
              <a:t>.height() – Get or set the height in pixels of the first element in the selection as an integer.</a:t>
            </a:r>
          </a:p>
          <a:p>
            <a:r>
              <a:rPr lang="en-IN" dirty="0"/>
              <a:t>.position() – Get an object with position information for the first element in the selection, relative to its first positioned ancestor. This is a getter only.</a:t>
            </a:r>
          </a:p>
          <a:p>
            <a:r>
              <a:rPr lang="en-IN" dirty="0"/>
              <a:t>.</a:t>
            </a:r>
            <a:r>
              <a:rPr lang="en-IN" dirty="0" err="1"/>
              <a:t>val</a:t>
            </a:r>
            <a:r>
              <a:rPr lang="en-IN" dirty="0"/>
              <a:t>() – Get or set the value of form elements.</a:t>
            </a:r>
          </a:p>
          <a:p>
            <a:endParaRPr lang="en-IN" dirty="0"/>
          </a:p>
        </p:txBody>
      </p:sp>
    </p:spTree>
    <p:extLst>
      <p:ext uri="{BB962C8B-B14F-4D97-AF65-F5344CB8AC3E}">
        <p14:creationId xmlns:p14="http://schemas.microsoft.com/office/powerpoint/2010/main" val="4222052542"/>
      </p:ext>
    </p:extLst>
  </p:cSld>
  <p:clrMapOvr>
    <a:masterClrMapping/>
  </p:clrMapOvr>
  <p:transition/>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Moving, Copying, and Removing Elements</a:t>
            </a:r>
            <a:endParaRPr lang="en-IN" dirty="0"/>
          </a:p>
        </p:txBody>
      </p:sp>
      <p:sp>
        <p:nvSpPr>
          <p:cNvPr id="3" name="Content Placeholder 2"/>
          <p:cNvSpPr>
            <a:spLocks noGrp="1"/>
          </p:cNvSpPr>
          <p:nvPr>
            <p:ph sz="quarter" idx="1"/>
          </p:nvPr>
        </p:nvSpPr>
        <p:spPr/>
        <p:txBody>
          <a:bodyPr>
            <a:normAutofit/>
          </a:bodyPr>
          <a:lstStyle/>
          <a:p>
            <a:r>
              <a:rPr lang="en-IN" dirty="0"/>
              <a:t>// Make the first list item the last list item:</a:t>
            </a:r>
          </a:p>
          <a:p>
            <a:endParaRPr lang="en-IN" dirty="0"/>
          </a:p>
          <a:p>
            <a:r>
              <a:rPr lang="en-IN" dirty="0" err="1"/>
              <a:t>var</a:t>
            </a:r>
            <a:r>
              <a:rPr lang="en-IN" dirty="0"/>
              <a:t> li = $( "#</a:t>
            </a:r>
            <a:r>
              <a:rPr lang="en-IN" dirty="0" err="1"/>
              <a:t>myList</a:t>
            </a:r>
            <a:r>
              <a:rPr lang="en-IN" dirty="0"/>
              <a:t> </a:t>
            </a:r>
            <a:r>
              <a:rPr lang="en-IN" dirty="0" err="1"/>
              <a:t>li:first</a:t>
            </a:r>
            <a:r>
              <a:rPr lang="en-IN" dirty="0"/>
              <a:t>" ).</a:t>
            </a:r>
            <a:r>
              <a:rPr lang="en-IN" dirty="0" err="1"/>
              <a:t>appendTo</a:t>
            </a:r>
            <a:r>
              <a:rPr lang="en-IN" dirty="0"/>
              <a:t>( "#</a:t>
            </a:r>
            <a:r>
              <a:rPr lang="en-IN" dirty="0" err="1"/>
              <a:t>myList</a:t>
            </a:r>
            <a:r>
              <a:rPr lang="en-IN" dirty="0"/>
              <a:t>" ); </a:t>
            </a:r>
          </a:p>
          <a:p>
            <a:endParaRPr lang="en-IN" dirty="0"/>
          </a:p>
          <a:p>
            <a:r>
              <a:rPr lang="en-IN" dirty="0"/>
              <a:t>// Another approach to the same problem:</a:t>
            </a:r>
          </a:p>
          <a:p>
            <a:endParaRPr lang="en-IN" dirty="0"/>
          </a:p>
          <a:p>
            <a:r>
              <a:rPr lang="en-IN" dirty="0"/>
              <a:t>$( "#</a:t>
            </a:r>
            <a:r>
              <a:rPr lang="en-IN" dirty="0" err="1"/>
              <a:t>myList</a:t>
            </a:r>
            <a:r>
              <a:rPr lang="en-IN" dirty="0"/>
              <a:t>" ).append( $( "#</a:t>
            </a:r>
            <a:r>
              <a:rPr lang="en-IN" dirty="0" err="1"/>
              <a:t>myList</a:t>
            </a:r>
            <a:r>
              <a:rPr lang="en-IN" dirty="0"/>
              <a:t> </a:t>
            </a:r>
            <a:r>
              <a:rPr lang="en-IN" dirty="0" err="1"/>
              <a:t>li:first</a:t>
            </a:r>
            <a:r>
              <a:rPr lang="en-IN" dirty="0"/>
              <a:t>" ) );</a:t>
            </a:r>
          </a:p>
          <a:p>
            <a:r>
              <a:rPr lang="en-IN" dirty="0"/>
              <a:t>// Making a copy of an element. </a:t>
            </a:r>
          </a:p>
          <a:p>
            <a:endParaRPr lang="en-IN" dirty="0"/>
          </a:p>
          <a:p>
            <a:r>
              <a:rPr lang="en-IN" dirty="0"/>
              <a:t>// Copy the first list item to the end of the list:</a:t>
            </a:r>
          </a:p>
          <a:p>
            <a:endParaRPr lang="en-IN" dirty="0"/>
          </a:p>
          <a:p>
            <a:r>
              <a:rPr lang="en-IN" dirty="0"/>
              <a:t>$( "#</a:t>
            </a:r>
            <a:r>
              <a:rPr lang="en-IN" dirty="0" err="1"/>
              <a:t>myList</a:t>
            </a:r>
            <a:r>
              <a:rPr lang="en-IN" dirty="0"/>
              <a:t> </a:t>
            </a:r>
            <a:r>
              <a:rPr lang="en-IN" dirty="0" err="1"/>
              <a:t>li:first</a:t>
            </a:r>
            <a:r>
              <a:rPr lang="en-IN" dirty="0"/>
              <a:t>" ).clone().</a:t>
            </a:r>
            <a:r>
              <a:rPr lang="en-IN" dirty="0" err="1"/>
              <a:t>appendTo</a:t>
            </a:r>
            <a:r>
              <a:rPr lang="en-IN" dirty="0"/>
              <a:t>( "#</a:t>
            </a:r>
            <a:r>
              <a:rPr lang="en-IN" dirty="0" err="1"/>
              <a:t>myList</a:t>
            </a:r>
            <a:r>
              <a:rPr lang="en-IN" dirty="0"/>
              <a:t>" );</a:t>
            </a:r>
          </a:p>
          <a:p>
            <a:endParaRPr lang="en-IN" dirty="0"/>
          </a:p>
          <a:p>
            <a:endParaRPr lang="en-IN" dirty="0"/>
          </a:p>
          <a:p>
            <a:endParaRPr lang="en-IN" dirty="0"/>
          </a:p>
        </p:txBody>
      </p:sp>
    </p:spTree>
    <p:extLst>
      <p:ext uri="{BB962C8B-B14F-4D97-AF65-F5344CB8AC3E}">
        <p14:creationId xmlns:p14="http://schemas.microsoft.com/office/powerpoint/2010/main" val="650303821"/>
      </p:ext>
    </p:extLst>
  </p:cSld>
  <p:clrMapOvr>
    <a:masterClrMapping/>
  </p:clrMapOvr>
  <p:transition/>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Moving, Copying, and Removing Elements</a:t>
            </a:r>
            <a:endParaRPr lang="en-IN" dirty="0"/>
          </a:p>
        </p:txBody>
      </p:sp>
      <p:sp>
        <p:nvSpPr>
          <p:cNvPr id="3" name="Content Placeholder 2"/>
          <p:cNvSpPr>
            <a:spLocks noGrp="1"/>
          </p:cNvSpPr>
          <p:nvPr>
            <p:ph sz="quarter" idx="1"/>
          </p:nvPr>
        </p:nvSpPr>
        <p:spPr/>
        <p:txBody>
          <a:bodyPr>
            <a:normAutofit/>
          </a:bodyPr>
          <a:lstStyle/>
          <a:p>
            <a:r>
              <a:rPr lang="en-IN" dirty="0"/>
              <a:t>There are two ways to remove elements from the page: .remove() and .detach(). Use .remove() when you want to permanently remove the selection from the page.</a:t>
            </a:r>
          </a:p>
          <a:p>
            <a:r>
              <a:rPr lang="en-IN" dirty="0"/>
              <a:t>Use .detach() if you need the data and events to persist. Like .remove(), it returns the selection, but it also maintains the data and events associated with the selection, so you can restore the selection to the page at a later time.</a:t>
            </a:r>
          </a:p>
          <a:p>
            <a:endParaRPr lang="en-IN" dirty="0"/>
          </a:p>
        </p:txBody>
      </p:sp>
    </p:spTree>
    <p:extLst>
      <p:ext uri="{BB962C8B-B14F-4D97-AF65-F5344CB8AC3E}">
        <p14:creationId xmlns:p14="http://schemas.microsoft.com/office/powerpoint/2010/main" val="346198350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Function Invocation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baseline="0" noProof="0" dirty="0" smtClean="0">
                <a:ln>
                  <a:noFill/>
                </a:ln>
                <a:solidFill>
                  <a:schemeClr val="tx1"/>
                </a:solidFill>
                <a:effectLst/>
                <a:uLnTx/>
                <a:uFillTx/>
                <a:latin typeface="+mn-lt"/>
                <a:ea typeface="+mn-ea"/>
                <a:cs typeface="+mn-cs"/>
              </a:rPr>
              <a:t>Apply invocation pattern</a:t>
            </a:r>
            <a:r>
              <a:rPr kumimoji="0" lang="en-US" sz="2400" b="0" i="0" u="none" strike="noStrike" kern="0" cap="none" spc="0" normalizeH="0" noProof="0" dirty="0" smtClean="0">
                <a:ln>
                  <a:noFill/>
                </a:ln>
                <a:solidFill>
                  <a:schemeClr val="tx1"/>
                </a:solidFill>
                <a:effectLst/>
                <a:uLnTx/>
                <a:uFillTx/>
                <a:latin typeface="+mn-lt"/>
                <a:ea typeface="+mn-ea"/>
                <a:cs typeface="+mn-cs"/>
              </a:rPr>
              <a:t> </a:t>
            </a:r>
          </a:p>
          <a:p>
            <a:pPr marL="800100" lvl="1"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Apply method lets us construct an </a:t>
            </a:r>
            <a:r>
              <a:rPr lang="en-US" sz="2400" kern="0" dirty="0" smtClean="0">
                <a:solidFill>
                  <a:srgbClr val="C00000"/>
                </a:solidFill>
                <a:latin typeface="+mn-lt"/>
                <a:cs typeface="+mn-cs"/>
              </a:rPr>
              <a:t>array of arguments</a:t>
            </a:r>
            <a:r>
              <a:rPr lang="en-US" sz="2400" kern="0" dirty="0" smtClean="0">
                <a:latin typeface="+mn-lt"/>
                <a:cs typeface="+mn-cs"/>
              </a:rPr>
              <a:t> to use to invoke a function</a:t>
            </a:r>
          </a:p>
          <a:p>
            <a:pPr marL="800100" lvl="1"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800100" lvl="1"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noProof="0" dirty="0" smtClean="0">
                <a:ln>
                  <a:noFill/>
                </a:ln>
                <a:solidFill>
                  <a:schemeClr val="tx1"/>
                </a:solidFill>
                <a:effectLst/>
                <a:uLnTx/>
                <a:uFillTx/>
                <a:latin typeface="+mn-lt"/>
                <a:ea typeface="+mn-ea"/>
                <a:cs typeface="+mn-cs"/>
              </a:rPr>
              <a:t>It also lets us choose the value of ‘</a:t>
            </a:r>
            <a:r>
              <a:rPr kumimoji="0" lang="en-US" sz="2400" b="0" i="0" u="none" strike="noStrike" kern="0" cap="none" spc="0" normalizeH="0" noProof="0" dirty="0" smtClean="0">
                <a:ln>
                  <a:noFill/>
                </a:ln>
                <a:solidFill>
                  <a:srgbClr val="C00000"/>
                </a:solidFill>
                <a:effectLst/>
                <a:uLnTx/>
                <a:uFillTx/>
                <a:latin typeface="+mn-lt"/>
                <a:ea typeface="+mn-ea"/>
                <a:cs typeface="+mn-cs"/>
              </a:rPr>
              <a:t>this</a:t>
            </a:r>
            <a:r>
              <a:rPr kumimoji="0" lang="en-US" sz="2400" b="0" i="0" u="none" strike="noStrike" kern="0" cap="none" spc="0" normalizeH="0" noProof="0" dirty="0" smtClean="0">
                <a:ln>
                  <a:noFill/>
                </a:ln>
                <a:solidFill>
                  <a:schemeClr val="tx1"/>
                </a:solidFill>
                <a:effectLst/>
                <a:uLnTx/>
                <a:uFillTx/>
                <a:latin typeface="+mn-lt"/>
                <a:ea typeface="+mn-ea"/>
                <a:cs typeface="+mn-cs"/>
              </a:rPr>
              <a:t>’</a:t>
            </a:r>
          </a:p>
          <a:p>
            <a:pPr marL="800100" lvl="1"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noProof="0" dirty="0" smtClean="0">
              <a:ln>
                <a:noFill/>
              </a:ln>
              <a:solidFill>
                <a:schemeClr val="tx1"/>
              </a:solidFill>
              <a:effectLst/>
              <a:uLnTx/>
              <a:uFillTx/>
              <a:latin typeface="+mn-lt"/>
              <a:ea typeface="+mn-ea"/>
              <a:cs typeface="+mn-cs"/>
            </a:endParaRPr>
          </a:p>
          <a:p>
            <a:pPr marL="800100" lvl="1"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Method takes two parameters, first is the value that should be bound to ‘this’ and second is the array of parameters</a:t>
            </a:r>
          </a:p>
          <a:p>
            <a:pPr marL="800100" lvl="1"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algn="just">
              <a:lnSpc>
                <a:spcPct val="90000"/>
              </a:lnSpc>
              <a:spcBef>
                <a:spcPct val="20000"/>
              </a:spcBef>
              <a:buClr>
                <a:schemeClr val="accent2"/>
              </a:buClr>
            </a:pPr>
            <a:r>
              <a:rPr lang="en-US" sz="2400" kern="0" dirty="0" smtClean="0">
                <a:latin typeface="+mn-lt"/>
                <a:cs typeface="+mn-cs"/>
              </a:rPr>
              <a:t>	</a:t>
            </a:r>
            <a:r>
              <a:rPr lang="en-US" sz="2400" kern="0" dirty="0" err="1" smtClean="0">
                <a:latin typeface="+mn-lt"/>
                <a:cs typeface="+mn-cs"/>
              </a:rPr>
              <a:t>var</a:t>
            </a:r>
            <a:r>
              <a:rPr lang="en-US" sz="2400" kern="0" dirty="0" smtClean="0">
                <a:latin typeface="+mn-lt"/>
                <a:cs typeface="+mn-cs"/>
              </a:rPr>
              <a:t> array = [3,4];</a:t>
            </a:r>
          </a:p>
          <a:p>
            <a:pPr marL="800100" lvl="1" indent="-342900" algn="just">
              <a:lnSpc>
                <a:spcPct val="90000"/>
              </a:lnSpc>
              <a:spcBef>
                <a:spcPct val="20000"/>
              </a:spcBef>
              <a:buClr>
                <a:schemeClr val="accent2"/>
              </a:buCl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r>
              <a:rPr kumimoji="0" lang="en-US" sz="2400" b="0" i="0" u="none" strike="noStrike" kern="0" cap="none" spc="0" normalizeH="0" baseline="0" noProof="0" dirty="0" err="1" smtClean="0">
                <a:ln>
                  <a:noFill/>
                </a:ln>
                <a:solidFill>
                  <a:schemeClr val="tx1"/>
                </a:solidFill>
                <a:effectLst/>
                <a:uLnTx/>
                <a:uFillTx/>
                <a:latin typeface="+mn-lt"/>
                <a:ea typeface="+mn-ea"/>
                <a:cs typeface="+mn-cs"/>
              </a:rPr>
              <a:t>var</a:t>
            </a:r>
            <a:r>
              <a:rPr kumimoji="0" lang="en-US" sz="2400" b="0" i="0" u="none" strike="noStrike" kern="0" cap="none" spc="0" normalizeH="0" noProof="0" dirty="0" smtClean="0">
                <a:ln>
                  <a:noFill/>
                </a:ln>
                <a:solidFill>
                  <a:schemeClr val="tx1"/>
                </a:solidFill>
                <a:effectLst/>
                <a:uLnTx/>
                <a:uFillTx/>
                <a:latin typeface="+mn-lt"/>
                <a:ea typeface="+mn-ea"/>
                <a:cs typeface="+mn-cs"/>
              </a:rPr>
              <a:t> sum = </a:t>
            </a:r>
            <a:r>
              <a:rPr kumimoji="0" lang="en-US" sz="2400" b="0" i="0" u="none" strike="noStrike" kern="0" cap="none" spc="0" normalizeH="0" noProof="0" dirty="0" err="1" smtClean="0">
                <a:ln>
                  <a:noFill/>
                </a:ln>
                <a:solidFill>
                  <a:schemeClr val="tx1"/>
                </a:solidFill>
                <a:effectLst/>
                <a:uLnTx/>
                <a:uFillTx/>
                <a:latin typeface="+mn-lt"/>
                <a:ea typeface="+mn-ea"/>
                <a:cs typeface="+mn-cs"/>
              </a:rPr>
              <a:t>add.apply</a:t>
            </a:r>
            <a:r>
              <a:rPr kumimoji="0" lang="en-US" sz="2400" b="0" i="0" u="none" strike="noStrike" kern="0" cap="none" spc="0" normalizeH="0" noProof="0" dirty="0" smtClean="0">
                <a:ln>
                  <a:noFill/>
                </a:ln>
                <a:solidFill>
                  <a:schemeClr val="tx1"/>
                </a:solidFill>
                <a:effectLst/>
                <a:uLnTx/>
                <a:uFillTx/>
                <a:latin typeface="+mn-lt"/>
                <a:ea typeface="+mn-ea"/>
                <a:cs typeface="+mn-cs"/>
              </a:rPr>
              <a:t>(null, array); //sum is 7</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Creating New Elements</a:t>
            </a:r>
            <a:endParaRPr lang="en-IN" dirty="0"/>
          </a:p>
        </p:txBody>
      </p:sp>
      <p:sp>
        <p:nvSpPr>
          <p:cNvPr id="3" name="Content Placeholder 2"/>
          <p:cNvSpPr>
            <a:spLocks noGrp="1"/>
          </p:cNvSpPr>
          <p:nvPr>
            <p:ph sz="quarter" idx="1"/>
          </p:nvPr>
        </p:nvSpPr>
        <p:spPr/>
        <p:txBody>
          <a:bodyPr>
            <a:normAutofit fontScale="85000" lnSpcReduction="20000"/>
          </a:bodyPr>
          <a:lstStyle/>
          <a:p>
            <a:r>
              <a:rPr lang="en-IN" dirty="0"/>
              <a:t>// Creating new elements from an HTML string.</a:t>
            </a:r>
          </a:p>
          <a:p>
            <a:endParaRPr lang="en-IN" dirty="0"/>
          </a:p>
          <a:p>
            <a:r>
              <a:rPr lang="en-IN" dirty="0"/>
              <a:t>$( "&lt;p&gt;This is a new paragraph&lt;/p&gt;" );</a:t>
            </a:r>
          </a:p>
          <a:p>
            <a:endParaRPr lang="en-IN" dirty="0"/>
          </a:p>
          <a:p>
            <a:r>
              <a:rPr lang="en-IN" dirty="0"/>
              <a:t>$( "&lt;li class=\"new\"&gt;new list item&lt;/li&gt;" );</a:t>
            </a:r>
          </a:p>
          <a:p>
            <a:endParaRPr lang="en-IN" dirty="0"/>
          </a:p>
          <a:p>
            <a:r>
              <a:rPr lang="en-IN" dirty="0"/>
              <a:t>// Creating a new element with an attribute object.</a:t>
            </a:r>
          </a:p>
          <a:p>
            <a:endParaRPr lang="en-IN" dirty="0"/>
          </a:p>
          <a:p>
            <a:r>
              <a:rPr lang="en-IN" dirty="0"/>
              <a:t>$( "&lt;a/&gt;", {</a:t>
            </a:r>
          </a:p>
          <a:p>
            <a:endParaRPr lang="en-IN" dirty="0"/>
          </a:p>
          <a:p>
            <a:r>
              <a:rPr lang="en-IN" dirty="0"/>
              <a:t>    html: "This is a &lt;strong&gt;new&lt;/strong&gt; link",</a:t>
            </a:r>
          </a:p>
          <a:p>
            <a:endParaRPr lang="en-IN" dirty="0"/>
          </a:p>
          <a:p>
            <a:r>
              <a:rPr lang="en-IN" dirty="0"/>
              <a:t>    "class": "new",</a:t>
            </a:r>
          </a:p>
          <a:p>
            <a:endParaRPr lang="en-IN" dirty="0"/>
          </a:p>
          <a:p>
            <a:r>
              <a:rPr lang="en-IN" dirty="0"/>
              <a:t>    </a:t>
            </a:r>
            <a:r>
              <a:rPr lang="en-IN" dirty="0" err="1"/>
              <a:t>href</a:t>
            </a:r>
            <a:r>
              <a:rPr lang="en-IN" dirty="0"/>
              <a:t>: "foo.html"</a:t>
            </a:r>
          </a:p>
          <a:p>
            <a:endParaRPr lang="en-IN" dirty="0"/>
          </a:p>
          <a:p>
            <a:r>
              <a:rPr lang="en-IN" dirty="0"/>
              <a:t>});</a:t>
            </a:r>
          </a:p>
        </p:txBody>
      </p:sp>
    </p:spTree>
    <p:extLst>
      <p:ext uri="{BB962C8B-B14F-4D97-AF65-F5344CB8AC3E}">
        <p14:creationId xmlns:p14="http://schemas.microsoft.com/office/powerpoint/2010/main" val="3232455379"/>
      </p:ext>
    </p:extLst>
  </p:cSld>
  <p:clrMapOvr>
    <a:masterClrMapping/>
  </p:clrMapOvr>
  <p:transition/>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Creating New Elements</a:t>
            </a:r>
            <a:endParaRPr lang="en-IN" dirty="0"/>
          </a:p>
        </p:txBody>
      </p:sp>
      <p:sp>
        <p:nvSpPr>
          <p:cNvPr id="3" name="Content Placeholder 2"/>
          <p:cNvSpPr>
            <a:spLocks noGrp="1"/>
          </p:cNvSpPr>
          <p:nvPr>
            <p:ph sz="quarter" idx="1"/>
          </p:nvPr>
        </p:nvSpPr>
        <p:spPr/>
        <p:txBody>
          <a:bodyPr>
            <a:normAutofit fontScale="92500" lnSpcReduction="10000"/>
          </a:bodyPr>
          <a:lstStyle/>
          <a:p>
            <a:r>
              <a:rPr lang="en-IN" dirty="0"/>
              <a:t>// Getting a new element on to the page</a:t>
            </a:r>
            <a:r>
              <a:rPr lang="en-IN" dirty="0" smtClean="0"/>
              <a:t>.</a:t>
            </a:r>
            <a:endParaRPr lang="en-IN" dirty="0"/>
          </a:p>
          <a:p>
            <a:r>
              <a:rPr lang="en-IN" dirty="0"/>
              <a:t> </a:t>
            </a:r>
          </a:p>
          <a:p>
            <a:endParaRPr lang="en-IN" dirty="0"/>
          </a:p>
          <a:p>
            <a:r>
              <a:rPr lang="en-IN" dirty="0" err="1"/>
              <a:t>var</a:t>
            </a:r>
            <a:r>
              <a:rPr lang="en-IN" dirty="0"/>
              <a:t> </a:t>
            </a:r>
            <a:r>
              <a:rPr lang="en-IN" dirty="0" err="1"/>
              <a:t>myNewElement</a:t>
            </a:r>
            <a:r>
              <a:rPr lang="en-IN" dirty="0"/>
              <a:t> = $( "&lt;p&gt;New element&lt;/p&gt;" </a:t>
            </a:r>
            <a:r>
              <a:rPr lang="en-IN" dirty="0" smtClean="0"/>
              <a:t>);</a:t>
            </a:r>
            <a:endParaRPr lang="en-IN" dirty="0"/>
          </a:p>
          <a:p>
            <a:r>
              <a:rPr lang="en-IN" dirty="0"/>
              <a:t> </a:t>
            </a:r>
          </a:p>
          <a:p>
            <a:endParaRPr lang="en-IN" dirty="0"/>
          </a:p>
          <a:p>
            <a:r>
              <a:rPr lang="en-IN" dirty="0" err="1"/>
              <a:t>myNewElement.appendTo</a:t>
            </a:r>
            <a:r>
              <a:rPr lang="en-IN" dirty="0"/>
              <a:t>( "#content" </a:t>
            </a:r>
            <a:r>
              <a:rPr lang="en-IN" dirty="0" smtClean="0"/>
              <a:t>);</a:t>
            </a:r>
            <a:endParaRPr lang="en-IN" dirty="0"/>
          </a:p>
          <a:p>
            <a:r>
              <a:rPr lang="en-IN" dirty="0"/>
              <a:t> </a:t>
            </a:r>
          </a:p>
          <a:p>
            <a:endParaRPr lang="en-IN" dirty="0"/>
          </a:p>
          <a:p>
            <a:r>
              <a:rPr lang="en-IN" dirty="0" err="1"/>
              <a:t>myNewElement.insertAfter</a:t>
            </a:r>
            <a:r>
              <a:rPr lang="en-IN" dirty="0"/>
              <a:t>( "</a:t>
            </a:r>
            <a:r>
              <a:rPr lang="en-IN" dirty="0" err="1"/>
              <a:t>ul:last</a:t>
            </a:r>
            <a:r>
              <a:rPr lang="en-IN" dirty="0"/>
              <a:t>" ); // This will remove the p from #content</a:t>
            </a:r>
            <a:r>
              <a:rPr lang="en-IN" dirty="0" smtClean="0"/>
              <a:t>!</a:t>
            </a:r>
            <a:endParaRPr lang="en-IN" dirty="0"/>
          </a:p>
          <a:p>
            <a:r>
              <a:rPr lang="en-IN" dirty="0"/>
              <a:t> </a:t>
            </a:r>
          </a:p>
          <a:p>
            <a:endParaRPr lang="en-IN" dirty="0"/>
          </a:p>
          <a:p>
            <a:r>
              <a:rPr lang="en-IN" dirty="0"/>
              <a:t>$( "</a:t>
            </a:r>
            <a:r>
              <a:rPr lang="en-IN" dirty="0" err="1"/>
              <a:t>ul</a:t>
            </a:r>
            <a:r>
              <a:rPr lang="en-IN" dirty="0"/>
              <a:t>" ).last().after( </a:t>
            </a:r>
            <a:r>
              <a:rPr lang="en-IN" dirty="0" err="1"/>
              <a:t>myNewElement.clone</a:t>
            </a:r>
            <a:r>
              <a:rPr lang="en-IN" dirty="0"/>
              <a:t>() ); // Clone the p so now we have two.</a:t>
            </a:r>
          </a:p>
        </p:txBody>
      </p:sp>
    </p:spTree>
    <p:extLst>
      <p:ext uri="{BB962C8B-B14F-4D97-AF65-F5344CB8AC3E}">
        <p14:creationId xmlns:p14="http://schemas.microsoft.com/office/powerpoint/2010/main" val="3425147479"/>
      </p:ext>
    </p:extLst>
  </p:cSld>
  <p:clrMapOvr>
    <a:masterClrMapping/>
  </p:clrMapOvr>
  <p:transition/>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Creating New Elements</a:t>
            </a:r>
            <a:endParaRPr lang="en-IN" dirty="0"/>
          </a:p>
        </p:txBody>
      </p:sp>
      <p:sp>
        <p:nvSpPr>
          <p:cNvPr id="3" name="Content Placeholder 2"/>
          <p:cNvSpPr>
            <a:spLocks noGrp="1"/>
          </p:cNvSpPr>
          <p:nvPr>
            <p:ph sz="quarter" idx="1"/>
          </p:nvPr>
        </p:nvSpPr>
        <p:spPr/>
        <p:txBody>
          <a:bodyPr>
            <a:normAutofit fontScale="92500" lnSpcReduction="20000"/>
          </a:bodyPr>
          <a:lstStyle/>
          <a:p>
            <a:r>
              <a:rPr lang="en-IN" dirty="0"/>
              <a:t>// Creating and adding an element to the page at the same time.</a:t>
            </a:r>
          </a:p>
          <a:p>
            <a:endParaRPr lang="en-IN" dirty="0"/>
          </a:p>
          <a:p>
            <a:r>
              <a:rPr lang="en-IN" dirty="0"/>
              <a:t>$( "</a:t>
            </a:r>
            <a:r>
              <a:rPr lang="en-IN" dirty="0" err="1"/>
              <a:t>ul</a:t>
            </a:r>
            <a:r>
              <a:rPr lang="en-IN" dirty="0"/>
              <a:t>" ).append( "&lt;li&gt;list item&lt;/li&gt;" );</a:t>
            </a:r>
          </a:p>
          <a:p>
            <a:endParaRPr lang="en-IN" dirty="0"/>
          </a:p>
          <a:p>
            <a:r>
              <a:rPr lang="en-IN" dirty="0" err="1"/>
              <a:t>var</a:t>
            </a:r>
            <a:r>
              <a:rPr lang="en-IN" dirty="0"/>
              <a:t> </a:t>
            </a:r>
            <a:r>
              <a:rPr lang="en-IN" dirty="0" err="1"/>
              <a:t>myItems</a:t>
            </a:r>
            <a:r>
              <a:rPr lang="en-IN" dirty="0"/>
              <a:t> = [];</a:t>
            </a:r>
          </a:p>
          <a:p>
            <a:endParaRPr lang="en-IN" dirty="0"/>
          </a:p>
          <a:p>
            <a:r>
              <a:rPr lang="en-IN" dirty="0" err="1"/>
              <a:t>var</a:t>
            </a:r>
            <a:r>
              <a:rPr lang="en-IN" dirty="0"/>
              <a:t> </a:t>
            </a:r>
            <a:r>
              <a:rPr lang="en-IN" dirty="0" err="1"/>
              <a:t>myList</a:t>
            </a:r>
            <a:r>
              <a:rPr lang="en-IN" dirty="0"/>
              <a:t> = $( "#</a:t>
            </a:r>
            <a:r>
              <a:rPr lang="en-IN" dirty="0" err="1"/>
              <a:t>myList</a:t>
            </a:r>
            <a:r>
              <a:rPr lang="en-IN" dirty="0"/>
              <a:t>" </a:t>
            </a:r>
            <a:r>
              <a:rPr lang="en-IN" dirty="0" smtClean="0"/>
              <a:t>);</a:t>
            </a:r>
            <a:endParaRPr lang="en-IN" dirty="0"/>
          </a:p>
          <a:p>
            <a:r>
              <a:rPr lang="en-IN" dirty="0"/>
              <a:t> </a:t>
            </a:r>
          </a:p>
          <a:p>
            <a:endParaRPr lang="en-IN" dirty="0"/>
          </a:p>
          <a:p>
            <a:r>
              <a:rPr lang="en-IN" dirty="0"/>
              <a:t>for ( </a:t>
            </a:r>
            <a:r>
              <a:rPr lang="en-IN" dirty="0" err="1"/>
              <a:t>var</a:t>
            </a:r>
            <a:r>
              <a:rPr lang="en-IN" dirty="0"/>
              <a:t> </a:t>
            </a:r>
            <a:r>
              <a:rPr lang="en-IN" dirty="0" err="1"/>
              <a:t>i</a:t>
            </a:r>
            <a:r>
              <a:rPr lang="en-IN" dirty="0"/>
              <a:t> = 0; </a:t>
            </a:r>
            <a:r>
              <a:rPr lang="en-IN" dirty="0" err="1"/>
              <a:t>i</a:t>
            </a:r>
            <a:r>
              <a:rPr lang="en-IN" dirty="0"/>
              <a:t> &lt; 100; </a:t>
            </a:r>
            <a:r>
              <a:rPr lang="en-IN" dirty="0" err="1"/>
              <a:t>i</a:t>
            </a:r>
            <a:r>
              <a:rPr lang="en-IN" dirty="0"/>
              <a:t>++ ) {</a:t>
            </a:r>
          </a:p>
          <a:p>
            <a:endParaRPr lang="en-IN" dirty="0"/>
          </a:p>
          <a:p>
            <a:r>
              <a:rPr lang="en-IN" dirty="0"/>
              <a:t>    </a:t>
            </a:r>
            <a:r>
              <a:rPr lang="en-IN" dirty="0" err="1"/>
              <a:t>myItems.push</a:t>
            </a:r>
            <a:r>
              <a:rPr lang="en-IN" dirty="0"/>
              <a:t>( "&lt;li&gt;item " + </a:t>
            </a:r>
            <a:r>
              <a:rPr lang="en-IN" dirty="0" err="1"/>
              <a:t>i</a:t>
            </a:r>
            <a:r>
              <a:rPr lang="en-IN" dirty="0"/>
              <a:t> + "&lt;/li&gt;" );</a:t>
            </a:r>
          </a:p>
          <a:p>
            <a:endParaRPr lang="en-IN" dirty="0"/>
          </a:p>
          <a:p>
            <a:r>
              <a:rPr lang="en-IN" dirty="0"/>
              <a:t>}</a:t>
            </a:r>
          </a:p>
          <a:p>
            <a:endParaRPr lang="en-IN" dirty="0"/>
          </a:p>
          <a:p>
            <a:r>
              <a:rPr lang="en-IN" dirty="0" err="1"/>
              <a:t>myList.append</a:t>
            </a:r>
            <a:r>
              <a:rPr lang="en-IN" dirty="0"/>
              <a:t>( </a:t>
            </a:r>
            <a:r>
              <a:rPr lang="en-IN" dirty="0" err="1"/>
              <a:t>myItems.join</a:t>
            </a:r>
            <a:r>
              <a:rPr lang="en-IN" dirty="0"/>
              <a:t>( "" ) );</a:t>
            </a:r>
          </a:p>
          <a:p>
            <a:endParaRPr lang="en-IN" dirty="0"/>
          </a:p>
        </p:txBody>
      </p:sp>
    </p:spTree>
    <p:extLst>
      <p:ext uri="{BB962C8B-B14F-4D97-AF65-F5344CB8AC3E}">
        <p14:creationId xmlns:p14="http://schemas.microsoft.com/office/powerpoint/2010/main" val="737179865"/>
      </p:ext>
    </p:extLst>
  </p:cSld>
  <p:clrMapOvr>
    <a:masterClrMapping/>
  </p:clrMapOvr>
  <p:transition/>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Manipulating Attributes</a:t>
            </a:r>
            <a:endParaRPr lang="en-IN" dirty="0"/>
          </a:p>
        </p:txBody>
      </p:sp>
      <p:sp>
        <p:nvSpPr>
          <p:cNvPr id="3" name="Content Placeholder 2"/>
          <p:cNvSpPr>
            <a:spLocks noGrp="1"/>
          </p:cNvSpPr>
          <p:nvPr>
            <p:ph sz="quarter" idx="1"/>
          </p:nvPr>
        </p:nvSpPr>
        <p:spPr/>
        <p:txBody>
          <a:bodyPr>
            <a:normAutofit lnSpcReduction="10000"/>
          </a:bodyPr>
          <a:lstStyle/>
          <a:p>
            <a:r>
              <a:rPr lang="en-IN" dirty="0"/>
              <a:t>// Manipulating a single attribute.</a:t>
            </a:r>
          </a:p>
          <a:p>
            <a:endParaRPr lang="en-IN" dirty="0"/>
          </a:p>
          <a:p>
            <a:r>
              <a:rPr lang="en-IN" dirty="0"/>
              <a:t>$( "#</a:t>
            </a:r>
            <a:r>
              <a:rPr lang="en-IN" dirty="0" err="1"/>
              <a:t>myDiv</a:t>
            </a:r>
            <a:r>
              <a:rPr lang="en-IN" dirty="0"/>
              <a:t> a:first" ).</a:t>
            </a:r>
            <a:r>
              <a:rPr lang="en-IN" dirty="0" err="1"/>
              <a:t>attr</a:t>
            </a:r>
            <a:r>
              <a:rPr lang="en-IN" dirty="0"/>
              <a:t>( "</a:t>
            </a:r>
            <a:r>
              <a:rPr lang="en-IN" dirty="0" err="1"/>
              <a:t>href</a:t>
            </a:r>
            <a:r>
              <a:rPr lang="en-IN" dirty="0"/>
              <a:t>", "newDestination.html" );</a:t>
            </a:r>
          </a:p>
          <a:p>
            <a:endParaRPr lang="en-IN" dirty="0"/>
          </a:p>
          <a:p>
            <a:r>
              <a:rPr lang="en-IN" dirty="0"/>
              <a:t>// Manipulating multiple attributes.</a:t>
            </a:r>
          </a:p>
          <a:p>
            <a:endParaRPr lang="en-IN" dirty="0"/>
          </a:p>
          <a:p>
            <a:r>
              <a:rPr lang="en-IN" dirty="0"/>
              <a:t>$( "#</a:t>
            </a:r>
            <a:r>
              <a:rPr lang="en-IN" dirty="0" err="1"/>
              <a:t>myDiv</a:t>
            </a:r>
            <a:r>
              <a:rPr lang="en-IN" dirty="0"/>
              <a:t> a:first" ).</a:t>
            </a:r>
            <a:r>
              <a:rPr lang="en-IN" dirty="0" err="1"/>
              <a:t>attr</a:t>
            </a:r>
            <a:r>
              <a:rPr lang="en-IN" dirty="0"/>
              <a:t>({</a:t>
            </a:r>
          </a:p>
          <a:p>
            <a:endParaRPr lang="en-IN" dirty="0"/>
          </a:p>
          <a:p>
            <a:r>
              <a:rPr lang="en-IN" dirty="0"/>
              <a:t>    </a:t>
            </a:r>
            <a:r>
              <a:rPr lang="en-IN" dirty="0" err="1"/>
              <a:t>href</a:t>
            </a:r>
            <a:r>
              <a:rPr lang="en-IN" dirty="0"/>
              <a:t>: "newDestination.html",</a:t>
            </a:r>
          </a:p>
          <a:p>
            <a:endParaRPr lang="en-IN" dirty="0"/>
          </a:p>
          <a:p>
            <a:r>
              <a:rPr lang="en-IN" dirty="0"/>
              <a:t>    </a:t>
            </a:r>
            <a:r>
              <a:rPr lang="en-IN" dirty="0" err="1"/>
              <a:t>rel</a:t>
            </a:r>
            <a:r>
              <a:rPr lang="en-IN" dirty="0"/>
              <a:t>: "</a:t>
            </a:r>
            <a:r>
              <a:rPr lang="en-IN" dirty="0" err="1"/>
              <a:t>nofollow</a:t>
            </a:r>
            <a:r>
              <a:rPr lang="en-IN" dirty="0"/>
              <a:t>"</a:t>
            </a:r>
          </a:p>
          <a:p>
            <a:endParaRPr lang="en-IN" dirty="0"/>
          </a:p>
          <a:p>
            <a:r>
              <a:rPr lang="en-IN" dirty="0"/>
              <a:t>});</a:t>
            </a:r>
          </a:p>
          <a:p>
            <a:endParaRPr lang="en-IN" dirty="0"/>
          </a:p>
        </p:txBody>
      </p:sp>
    </p:spTree>
    <p:extLst>
      <p:ext uri="{BB962C8B-B14F-4D97-AF65-F5344CB8AC3E}">
        <p14:creationId xmlns:p14="http://schemas.microsoft.com/office/powerpoint/2010/main" val="2340946066"/>
      </p:ext>
    </p:extLst>
  </p:cSld>
  <p:clrMapOvr>
    <a:masterClrMapping/>
  </p:clrMapOvr>
  <p:transition/>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Manipulating Attributes</a:t>
            </a:r>
            <a:endParaRPr lang="en-IN" dirty="0"/>
          </a:p>
        </p:txBody>
      </p:sp>
      <p:sp>
        <p:nvSpPr>
          <p:cNvPr id="3" name="Content Placeholder 2"/>
          <p:cNvSpPr>
            <a:spLocks noGrp="1"/>
          </p:cNvSpPr>
          <p:nvPr>
            <p:ph sz="quarter" idx="1"/>
          </p:nvPr>
        </p:nvSpPr>
        <p:spPr/>
        <p:txBody>
          <a:bodyPr numCol="2">
            <a:normAutofit/>
          </a:bodyPr>
          <a:lstStyle/>
          <a:p>
            <a:r>
              <a:rPr lang="en-IN" dirty="0"/>
              <a:t>// Using a function to determine an attribute's new value.</a:t>
            </a:r>
          </a:p>
          <a:p>
            <a:endParaRPr lang="en-IN" dirty="0"/>
          </a:p>
          <a:p>
            <a:r>
              <a:rPr lang="en-IN" dirty="0"/>
              <a:t>$( "#</a:t>
            </a:r>
            <a:r>
              <a:rPr lang="en-IN" dirty="0" err="1"/>
              <a:t>myDiv</a:t>
            </a:r>
            <a:r>
              <a:rPr lang="en-IN" dirty="0"/>
              <a:t> a:first" ).</a:t>
            </a:r>
            <a:r>
              <a:rPr lang="en-IN" dirty="0" err="1"/>
              <a:t>attr</a:t>
            </a:r>
            <a:r>
              <a:rPr lang="en-IN" dirty="0"/>
              <a:t>({</a:t>
            </a:r>
          </a:p>
          <a:p>
            <a:endParaRPr lang="en-IN" dirty="0"/>
          </a:p>
          <a:p>
            <a:r>
              <a:rPr lang="en-IN" dirty="0"/>
              <a:t>    </a:t>
            </a:r>
            <a:r>
              <a:rPr lang="en-IN" dirty="0" err="1"/>
              <a:t>rel</a:t>
            </a:r>
            <a:r>
              <a:rPr lang="en-IN" dirty="0"/>
              <a:t>: "</a:t>
            </a:r>
            <a:r>
              <a:rPr lang="en-IN" dirty="0" err="1"/>
              <a:t>nofollow</a:t>
            </a:r>
            <a:r>
              <a:rPr lang="en-IN" dirty="0"/>
              <a:t>",</a:t>
            </a:r>
          </a:p>
          <a:p>
            <a:endParaRPr lang="en-IN" dirty="0"/>
          </a:p>
          <a:p>
            <a:r>
              <a:rPr lang="en-IN" dirty="0"/>
              <a:t>    </a:t>
            </a:r>
            <a:r>
              <a:rPr lang="en-IN" dirty="0" err="1"/>
              <a:t>href</a:t>
            </a:r>
            <a:r>
              <a:rPr lang="en-IN" dirty="0"/>
              <a:t>: function( </a:t>
            </a:r>
            <a:r>
              <a:rPr lang="en-IN" dirty="0" err="1"/>
              <a:t>idx</a:t>
            </a:r>
            <a:r>
              <a:rPr lang="en-IN" dirty="0"/>
              <a:t>, </a:t>
            </a:r>
            <a:r>
              <a:rPr lang="en-IN" dirty="0" err="1"/>
              <a:t>href</a:t>
            </a:r>
            <a:r>
              <a:rPr lang="en-IN" dirty="0"/>
              <a:t> ) {</a:t>
            </a:r>
          </a:p>
          <a:p>
            <a:endParaRPr lang="en-IN" dirty="0"/>
          </a:p>
          <a:p>
            <a:r>
              <a:rPr lang="en-IN" dirty="0"/>
              <a:t>        return "/new/" + </a:t>
            </a:r>
            <a:r>
              <a:rPr lang="en-IN" dirty="0" err="1"/>
              <a:t>href</a:t>
            </a:r>
            <a:r>
              <a:rPr lang="en-IN" dirty="0"/>
              <a:t>;</a:t>
            </a:r>
          </a:p>
          <a:p>
            <a:endParaRPr lang="en-IN" dirty="0"/>
          </a:p>
          <a:p>
            <a:r>
              <a:rPr lang="en-IN" dirty="0"/>
              <a:t>    }</a:t>
            </a:r>
          </a:p>
          <a:p>
            <a:endParaRPr lang="en-IN" dirty="0"/>
          </a:p>
          <a:p>
            <a:r>
              <a:rPr lang="en-IN" dirty="0" smtClean="0"/>
              <a:t>}); </a:t>
            </a:r>
            <a:endParaRPr lang="en-IN" dirty="0"/>
          </a:p>
          <a:p>
            <a:endParaRPr lang="en-IN" dirty="0"/>
          </a:p>
          <a:p>
            <a:r>
              <a:rPr lang="en-IN" dirty="0"/>
              <a:t>$( "#</a:t>
            </a:r>
            <a:r>
              <a:rPr lang="en-IN" dirty="0" err="1"/>
              <a:t>myDiv</a:t>
            </a:r>
            <a:r>
              <a:rPr lang="en-IN" dirty="0"/>
              <a:t> a:first" ).</a:t>
            </a:r>
            <a:r>
              <a:rPr lang="en-IN" dirty="0" err="1"/>
              <a:t>attr</a:t>
            </a:r>
            <a:r>
              <a:rPr lang="en-IN" dirty="0"/>
              <a:t>( "</a:t>
            </a:r>
            <a:r>
              <a:rPr lang="en-IN" dirty="0" err="1"/>
              <a:t>href</a:t>
            </a:r>
            <a:r>
              <a:rPr lang="en-IN" dirty="0"/>
              <a:t>", function( </a:t>
            </a:r>
            <a:r>
              <a:rPr lang="en-IN" dirty="0" err="1"/>
              <a:t>idx</a:t>
            </a:r>
            <a:r>
              <a:rPr lang="en-IN" dirty="0"/>
              <a:t>, </a:t>
            </a:r>
            <a:r>
              <a:rPr lang="en-IN" dirty="0" err="1"/>
              <a:t>href</a:t>
            </a:r>
            <a:r>
              <a:rPr lang="en-IN" dirty="0"/>
              <a:t> ) {</a:t>
            </a:r>
          </a:p>
          <a:p>
            <a:endParaRPr lang="en-IN" dirty="0"/>
          </a:p>
          <a:p>
            <a:r>
              <a:rPr lang="en-IN" dirty="0"/>
              <a:t>    return "/new/" + </a:t>
            </a:r>
            <a:r>
              <a:rPr lang="en-IN" dirty="0" err="1"/>
              <a:t>href</a:t>
            </a:r>
            <a:r>
              <a:rPr lang="en-IN" dirty="0"/>
              <a:t>;</a:t>
            </a:r>
          </a:p>
          <a:p>
            <a:endParaRPr lang="en-IN" dirty="0"/>
          </a:p>
          <a:p>
            <a:r>
              <a:rPr lang="en-IN" dirty="0"/>
              <a:t>});</a:t>
            </a:r>
          </a:p>
          <a:p>
            <a:endParaRPr lang="en-IN" dirty="0"/>
          </a:p>
          <a:p>
            <a:endParaRPr lang="en-IN" dirty="0"/>
          </a:p>
        </p:txBody>
      </p:sp>
    </p:spTree>
    <p:extLst>
      <p:ext uri="{BB962C8B-B14F-4D97-AF65-F5344CB8AC3E}">
        <p14:creationId xmlns:p14="http://schemas.microsoft.com/office/powerpoint/2010/main" val="2970431169"/>
      </p:ext>
    </p:extLst>
  </p:cSld>
  <p:clrMapOvr>
    <a:masterClrMapping/>
  </p:clrMapOvr>
  <p:transition/>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Traversing</a:t>
            </a:r>
            <a:endParaRPr lang="en-IN" dirty="0"/>
          </a:p>
        </p:txBody>
      </p:sp>
      <p:sp>
        <p:nvSpPr>
          <p:cNvPr id="3" name="Content Placeholder 2"/>
          <p:cNvSpPr>
            <a:spLocks noGrp="1"/>
          </p:cNvSpPr>
          <p:nvPr>
            <p:ph sz="quarter" idx="1"/>
          </p:nvPr>
        </p:nvSpPr>
        <p:spPr/>
        <p:txBody>
          <a:bodyPr>
            <a:normAutofit fontScale="85000" lnSpcReduction="20000"/>
          </a:bodyPr>
          <a:lstStyle/>
          <a:p>
            <a:r>
              <a:rPr lang="en-IN" dirty="0"/>
              <a:t>&lt;div class="grandparent"&gt;</a:t>
            </a:r>
          </a:p>
          <a:p>
            <a:endParaRPr lang="en-IN" dirty="0"/>
          </a:p>
          <a:p>
            <a:r>
              <a:rPr lang="en-IN" dirty="0"/>
              <a:t>    &lt;div class="parent"&gt;</a:t>
            </a:r>
          </a:p>
          <a:p>
            <a:endParaRPr lang="en-IN" dirty="0"/>
          </a:p>
          <a:p>
            <a:r>
              <a:rPr lang="en-IN" dirty="0"/>
              <a:t>        &lt;div class="child"&gt;</a:t>
            </a:r>
          </a:p>
          <a:p>
            <a:endParaRPr lang="en-IN" dirty="0"/>
          </a:p>
          <a:p>
            <a:r>
              <a:rPr lang="en-IN" dirty="0"/>
              <a:t>            &lt;span class="</a:t>
            </a:r>
            <a:r>
              <a:rPr lang="en-IN" dirty="0" err="1"/>
              <a:t>subchild</a:t>
            </a:r>
            <a:r>
              <a:rPr lang="en-IN" dirty="0"/>
              <a:t>"&gt;&lt;/span&gt;</a:t>
            </a:r>
          </a:p>
          <a:p>
            <a:endParaRPr lang="en-IN" dirty="0"/>
          </a:p>
          <a:p>
            <a:r>
              <a:rPr lang="en-IN" dirty="0"/>
              <a:t>        &lt;/div&gt;</a:t>
            </a:r>
          </a:p>
          <a:p>
            <a:endParaRPr lang="en-IN" dirty="0"/>
          </a:p>
          <a:p>
            <a:r>
              <a:rPr lang="en-IN" dirty="0"/>
              <a:t>    &lt;/div&gt;</a:t>
            </a:r>
          </a:p>
          <a:p>
            <a:endParaRPr lang="en-IN" dirty="0"/>
          </a:p>
          <a:p>
            <a:r>
              <a:rPr lang="en-IN" dirty="0"/>
              <a:t>    &lt;div class="surrogateParent1"&gt;&lt;/div&gt;</a:t>
            </a:r>
          </a:p>
          <a:p>
            <a:endParaRPr lang="en-IN" dirty="0"/>
          </a:p>
          <a:p>
            <a:r>
              <a:rPr lang="en-IN" dirty="0"/>
              <a:t>    &lt;div class="surrogateParent2"&gt;&lt;/div&gt;</a:t>
            </a:r>
          </a:p>
          <a:p>
            <a:endParaRPr lang="en-IN" dirty="0"/>
          </a:p>
          <a:p>
            <a:r>
              <a:rPr lang="en-IN" dirty="0"/>
              <a:t>&lt;/div&gt;</a:t>
            </a:r>
          </a:p>
          <a:p>
            <a:endParaRPr lang="en-IN" dirty="0"/>
          </a:p>
        </p:txBody>
      </p:sp>
    </p:spTree>
    <p:extLst>
      <p:ext uri="{BB962C8B-B14F-4D97-AF65-F5344CB8AC3E}">
        <p14:creationId xmlns:p14="http://schemas.microsoft.com/office/powerpoint/2010/main" val="912278929"/>
      </p:ext>
    </p:extLst>
  </p:cSld>
  <p:clrMapOvr>
    <a:masterClrMapping/>
  </p:clrMapOvr>
  <p:transition/>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Traversing</a:t>
            </a:r>
            <a:endParaRPr lang="en-IN" dirty="0"/>
          </a:p>
        </p:txBody>
      </p:sp>
      <p:sp>
        <p:nvSpPr>
          <p:cNvPr id="3" name="Content Placeholder 2"/>
          <p:cNvSpPr>
            <a:spLocks noGrp="1"/>
          </p:cNvSpPr>
          <p:nvPr>
            <p:ph sz="quarter" idx="1"/>
          </p:nvPr>
        </p:nvSpPr>
        <p:spPr/>
        <p:txBody>
          <a:bodyPr>
            <a:normAutofit fontScale="92500" lnSpcReduction="10000"/>
          </a:bodyPr>
          <a:lstStyle/>
          <a:p>
            <a:r>
              <a:rPr lang="en-IN" dirty="0"/>
              <a:t>// Selecting an element's direct parent:</a:t>
            </a:r>
          </a:p>
          <a:p>
            <a:endParaRPr lang="en-IN" dirty="0"/>
          </a:p>
          <a:p>
            <a:r>
              <a:rPr lang="en-IN" dirty="0"/>
              <a:t>// returns [ </a:t>
            </a:r>
            <a:r>
              <a:rPr lang="en-IN" dirty="0" err="1"/>
              <a:t>div.child</a:t>
            </a:r>
            <a:r>
              <a:rPr lang="en-IN" dirty="0"/>
              <a:t> ]</a:t>
            </a:r>
          </a:p>
          <a:p>
            <a:endParaRPr lang="en-IN" dirty="0"/>
          </a:p>
          <a:p>
            <a:r>
              <a:rPr lang="en-IN" dirty="0"/>
              <a:t>$( "</a:t>
            </a:r>
            <a:r>
              <a:rPr lang="en-IN" dirty="0" err="1"/>
              <a:t>span.subchild</a:t>
            </a:r>
            <a:r>
              <a:rPr lang="en-IN" dirty="0"/>
              <a:t>" ).parent(); </a:t>
            </a:r>
          </a:p>
          <a:p>
            <a:endParaRPr lang="en-IN" dirty="0"/>
          </a:p>
          <a:p>
            <a:r>
              <a:rPr lang="en-IN" dirty="0"/>
              <a:t>// Selecting all the parents of an element that match a given selector:</a:t>
            </a:r>
          </a:p>
          <a:p>
            <a:r>
              <a:rPr lang="en-IN" dirty="0"/>
              <a:t>// returns [ </a:t>
            </a:r>
            <a:r>
              <a:rPr lang="en-IN" dirty="0" err="1"/>
              <a:t>div.parent</a:t>
            </a:r>
            <a:r>
              <a:rPr lang="en-IN" dirty="0"/>
              <a:t> ]</a:t>
            </a:r>
          </a:p>
          <a:p>
            <a:endParaRPr lang="en-IN" dirty="0"/>
          </a:p>
          <a:p>
            <a:r>
              <a:rPr lang="en-IN" dirty="0"/>
              <a:t>$( "</a:t>
            </a:r>
            <a:r>
              <a:rPr lang="en-IN" dirty="0" err="1"/>
              <a:t>span.subchild</a:t>
            </a:r>
            <a:r>
              <a:rPr lang="en-IN" dirty="0"/>
              <a:t>" ).parents( "</a:t>
            </a:r>
            <a:r>
              <a:rPr lang="en-IN" dirty="0" err="1"/>
              <a:t>div.parent</a:t>
            </a:r>
            <a:r>
              <a:rPr lang="en-IN" dirty="0"/>
              <a:t>" );</a:t>
            </a:r>
          </a:p>
          <a:p>
            <a:endParaRPr lang="en-IN" dirty="0"/>
          </a:p>
          <a:p>
            <a:r>
              <a:rPr lang="en-IN" dirty="0"/>
              <a:t> // returns [ </a:t>
            </a:r>
            <a:r>
              <a:rPr lang="en-IN" dirty="0" err="1"/>
              <a:t>div.child</a:t>
            </a:r>
            <a:r>
              <a:rPr lang="en-IN" dirty="0"/>
              <a:t>, </a:t>
            </a:r>
            <a:r>
              <a:rPr lang="en-IN" dirty="0" err="1"/>
              <a:t>div.parent</a:t>
            </a:r>
            <a:r>
              <a:rPr lang="en-IN" dirty="0"/>
              <a:t>, </a:t>
            </a:r>
            <a:r>
              <a:rPr lang="en-IN" dirty="0" err="1"/>
              <a:t>div.grandparent</a:t>
            </a:r>
            <a:r>
              <a:rPr lang="en-IN" dirty="0"/>
              <a:t> ]</a:t>
            </a:r>
          </a:p>
          <a:p>
            <a:endParaRPr lang="en-IN" dirty="0"/>
          </a:p>
          <a:p>
            <a:r>
              <a:rPr lang="en-IN" dirty="0"/>
              <a:t>$( "</a:t>
            </a:r>
            <a:r>
              <a:rPr lang="en-IN" dirty="0" err="1"/>
              <a:t>span.subchild</a:t>
            </a:r>
            <a:r>
              <a:rPr lang="en-IN" dirty="0"/>
              <a:t>" ).parents();</a:t>
            </a:r>
          </a:p>
        </p:txBody>
      </p:sp>
    </p:spTree>
    <p:extLst>
      <p:ext uri="{BB962C8B-B14F-4D97-AF65-F5344CB8AC3E}">
        <p14:creationId xmlns:p14="http://schemas.microsoft.com/office/powerpoint/2010/main" val="2239081176"/>
      </p:ext>
    </p:extLst>
  </p:cSld>
  <p:clrMapOvr>
    <a:masterClrMapping/>
  </p:clrMapOvr>
  <p:transition/>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Traversing</a:t>
            </a:r>
            <a:endParaRPr lang="en-IN" dirty="0"/>
          </a:p>
        </p:txBody>
      </p:sp>
      <p:sp>
        <p:nvSpPr>
          <p:cNvPr id="3" name="Content Placeholder 2"/>
          <p:cNvSpPr>
            <a:spLocks noGrp="1"/>
          </p:cNvSpPr>
          <p:nvPr>
            <p:ph sz="quarter" idx="1"/>
          </p:nvPr>
        </p:nvSpPr>
        <p:spPr/>
        <p:txBody>
          <a:bodyPr>
            <a:normAutofit fontScale="85000" lnSpcReduction="10000"/>
          </a:bodyPr>
          <a:lstStyle/>
          <a:p>
            <a:r>
              <a:rPr lang="en-IN" dirty="0"/>
              <a:t>// Selecting all the parents of an element up to, but *not including* the selector:</a:t>
            </a:r>
          </a:p>
          <a:p>
            <a:r>
              <a:rPr lang="en-IN" dirty="0"/>
              <a:t>// returns [ </a:t>
            </a:r>
            <a:r>
              <a:rPr lang="en-IN" dirty="0" err="1"/>
              <a:t>div.child</a:t>
            </a:r>
            <a:r>
              <a:rPr lang="en-IN" dirty="0"/>
              <a:t>, </a:t>
            </a:r>
            <a:r>
              <a:rPr lang="en-IN" dirty="0" err="1"/>
              <a:t>div.parent</a:t>
            </a:r>
            <a:r>
              <a:rPr lang="en-IN" dirty="0"/>
              <a:t> ]</a:t>
            </a:r>
          </a:p>
          <a:p>
            <a:endParaRPr lang="en-IN" dirty="0"/>
          </a:p>
          <a:p>
            <a:r>
              <a:rPr lang="en-IN" dirty="0"/>
              <a:t>$( "</a:t>
            </a:r>
            <a:r>
              <a:rPr lang="en-IN" dirty="0" err="1"/>
              <a:t>span.subchild</a:t>
            </a:r>
            <a:r>
              <a:rPr lang="en-IN" dirty="0"/>
              <a:t>" ).</a:t>
            </a:r>
            <a:r>
              <a:rPr lang="en-IN" dirty="0" err="1"/>
              <a:t>parentsUntil</a:t>
            </a:r>
            <a:r>
              <a:rPr lang="en-IN" dirty="0"/>
              <a:t>( "</a:t>
            </a:r>
            <a:r>
              <a:rPr lang="en-IN" dirty="0" err="1"/>
              <a:t>div.grandparent</a:t>
            </a:r>
            <a:r>
              <a:rPr lang="en-IN" dirty="0"/>
              <a:t>" ); </a:t>
            </a:r>
          </a:p>
          <a:p>
            <a:endParaRPr lang="en-IN" dirty="0"/>
          </a:p>
          <a:p>
            <a:r>
              <a:rPr lang="en-IN" dirty="0"/>
              <a:t>// Selecting the closest parent, note that only one parent will be selected and that the initial element itself is included in the search:</a:t>
            </a:r>
          </a:p>
          <a:p>
            <a:endParaRPr lang="en-IN" dirty="0"/>
          </a:p>
          <a:p>
            <a:r>
              <a:rPr lang="en-IN" dirty="0"/>
              <a:t>// returns [ </a:t>
            </a:r>
            <a:r>
              <a:rPr lang="en-IN" dirty="0" err="1"/>
              <a:t>div.child</a:t>
            </a:r>
            <a:r>
              <a:rPr lang="en-IN" dirty="0"/>
              <a:t> ]</a:t>
            </a:r>
          </a:p>
          <a:p>
            <a:endParaRPr lang="en-IN" dirty="0"/>
          </a:p>
          <a:p>
            <a:r>
              <a:rPr lang="en-IN" dirty="0"/>
              <a:t>$( "</a:t>
            </a:r>
            <a:r>
              <a:rPr lang="en-IN" dirty="0" err="1"/>
              <a:t>span.subchild</a:t>
            </a:r>
            <a:r>
              <a:rPr lang="en-IN" dirty="0"/>
              <a:t>" ).closest( "div" );</a:t>
            </a:r>
          </a:p>
          <a:p>
            <a:r>
              <a:rPr lang="en-IN" dirty="0"/>
              <a:t> </a:t>
            </a:r>
          </a:p>
          <a:p>
            <a:endParaRPr lang="en-IN" dirty="0"/>
          </a:p>
          <a:p>
            <a:r>
              <a:rPr lang="en-IN" dirty="0"/>
              <a:t>// returns [ </a:t>
            </a:r>
            <a:r>
              <a:rPr lang="en-IN" dirty="0" err="1"/>
              <a:t>div.child</a:t>
            </a:r>
            <a:r>
              <a:rPr lang="en-IN" dirty="0"/>
              <a:t> ] as the selector is also included in the search:</a:t>
            </a:r>
          </a:p>
          <a:p>
            <a:endParaRPr lang="en-IN" dirty="0"/>
          </a:p>
          <a:p>
            <a:r>
              <a:rPr lang="en-IN" dirty="0"/>
              <a:t>$( "</a:t>
            </a:r>
            <a:r>
              <a:rPr lang="en-IN" dirty="0" err="1"/>
              <a:t>div.child</a:t>
            </a:r>
            <a:r>
              <a:rPr lang="en-IN" dirty="0"/>
              <a:t>" ).closest( "div" );</a:t>
            </a:r>
          </a:p>
          <a:p>
            <a:endParaRPr lang="en-IN" dirty="0"/>
          </a:p>
        </p:txBody>
      </p:sp>
    </p:spTree>
    <p:extLst>
      <p:ext uri="{BB962C8B-B14F-4D97-AF65-F5344CB8AC3E}">
        <p14:creationId xmlns:p14="http://schemas.microsoft.com/office/powerpoint/2010/main" val="3470836294"/>
      </p:ext>
    </p:extLst>
  </p:cSld>
  <p:clrMapOvr>
    <a:masterClrMapping/>
  </p:clrMapOvr>
  <p:transition/>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Traversing</a:t>
            </a:r>
            <a:endParaRPr lang="en-IN" dirty="0"/>
          </a:p>
        </p:txBody>
      </p:sp>
      <p:sp>
        <p:nvSpPr>
          <p:cNvPr id="3" name="Content Placeholder 2"/>
          <p:cNvSpPr>
            <a:spLocks noGrp="1"/>
          </p:cNvSpPr>
          <p:nvPr>
            <p:ph sz="quarter" idx="1"/>
          </p:nvPr>
        </p:nvSpPr>
        <p:spPr/>
        <p:txBody>
          <a:bodyPr>
            <a:normAutofit/>
          </a:bodyPr>
          <a:lstStyle/>
          <a:p>
            <a:r>
              <a:rPr lang="en-IN" dirty="0"/>
              <a:t>// Selecting an element's direct children:</a:t>
            </a:r>
          </a:p>
          <a:p>
            <a:r>
              <a:rPr lang="en-IN" dirty="0" smtClean="0"/>
              <a:t>// </a:t>
            </a:r>
            <a:r>
              <a:rPr lang="en-IN" dirty="0"/>
              <a:t>returns [ </a:t>
            </a:r>
            <a:r>
              <a:rPr lang="en-IN" dirty="0" err="1"/>
              <a:t>div.parent</a:t>
            </a:r>
            <a:r>
              <a:rPr lang="en-IN" dirty="0"/>
              <a:t>, div.surrogateParent1, div.surrogateParent2 ]</a:t>
            </a:r>
          </a:p>
          <a:p>
            <a:endParaRPr lang="en-IN" dirty="0"/>
          </a:p>
          <a:p>
            <a:r>
              <a:rPr lang="en-IN" dirty="0"/>
              <a:t>$( "</a:t>
            </a:r>
            <a:r>
              <a:rPr lang="en-IN" dirty="0" err="1"/>
              <a:t>div.grandparent</a:t>
            </a:r>
            <a:r>
              <a:rPr lang="en-IN" dirty="0"/>
              <a:t>" ).children( "div" );</a:t>
            </a:r>
          </a:p>
          <a:p>
            <a:endParaRPr lang="en-IN" dirty="0"/>
          </a:p>
          <a:p>
            <a:r>
              <a:rPr lang="en-IN" dirty="0"/>
              <a:t> </a:t>
            </a:r>
          </a:p>
          <a:p>
            <a:endParaRPr lang="en-IN" dirty="0"/>
          </a:p>
        </p:txBody>
      </p:sp>
    </p:spTree>
    <p:extLst>
      <p:ext uri="{BB962C8B-B14F-4D97-AF65-F5344CB8AC3E}">
        <p14:creationId xmlns:p14="http://schemas.microsoft.com/office/powerpoint/2010/main" val="3105681119"/>
      </p:ext>
    </p:extLst>
  </p:cSld>
  <p:clrMapOvr>
    <a:masterClrMapping/>
  </p:clrMapOvr>
  <p:transition/>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Traversing</a:t>
            </a:r>
            <a:endParaRPr lang="en-IN" dirty="0"/>
          </a:p>
        </p:txBody>
      </p:sp>
      <p:sp>
        <p:nvSpPr>
          <p:cNvPr id="3" name="Content Placeholder 2"/>
          <p:cNvSpPr>
            <a:spLocks noGrp="1"/>
          </p:cNvSpPr>
          <p:nvPr>
            <p:ph sz="quarter" idx="1"/>
          </p:nvPr>
        </p:nvSpPr>
        <p:spPr/>
        <p:txBody>
          <a:bodyPr>
            <a:normAutofit/>
          </a:bodyPr>
          <a:lstStyle/>
          <a:p>
            <a:r>
              <a:rPr lang="en-IN" dirty="0"/>
              <a:t>$( "</a:t>
            </a:r>
            <a:r>
              <a:rPr lang="en-IN" dirty="0" err="1"/>
              <a:t>div.parent</a:t>
            </a:r>
            <a:r>
              <a:rPr lang="en-IN" dirty="0"/>
              <a:t>" ).next(); </a:t>
            </a:r>
          </a:p>
          <a:p>
            <a:endParaRPr lang="en-IN" dirty="0"/>
          </a:p>
          <a:p>
            <a:r>
              <a:rPr lang="en-IN" dirty="0"/>
              <a:t>// Selecting a </a:t>
            </a:r>
            <a:r>
              <a:rPr lang="en-IN" dirty="0" err="1"/>
              <a:t>prev</a:t>
            </a:r>
            <a:r>
              <a:rPr lang="en-IN" dirty="0"/>
              <a:t> sibling of the selectors: </a:t>
            </a:r>
          </a:p>
          <a:p>
            <a:endParaRPr lang="en-IN" dirty="0"/>
          </a:p>
          <a:p>
            <a:r>
              <a:rPr lang="en-IN" dirty="0"/>
              <a:t>// returns [] as No sibling exists before </a:t>
            </a:r>
            <a:r>
              <a:rPr lang="en-IN" dirty="0" err="1"/>
              <a:t>div.parent</a:t>
            </a:r>
            <a:endParaRPr lang="en-IN" dirty="0"/>
          </a:p>
          <a:p>
            <a:r>
              <a:rPr lang="en-IN" dirty="0"/>
              <a:t>$( "</a:t>
            </a:r>
            <a:r>
              <a:rPr lang="en-IN" dirty="0" err="1"/>
              <a:t>div.parent</a:t>
            </a:r>
            <a:r>
              <a:rPr lang="en-IN" dirty="0"/>
              <a:t>" ).</a:t>
            </a:r>
            <a:r>
              <a:rPr lang="en-IN" dirty="0" err="1"/>
              <a:t>prev</a:t>
            </a:r>
            <a:r>
              <a:rPr lang="en-IN" dirty="0"/>
              <a:t>();</a:t>
            </a:r>
          </a:p>
          <a:p>
            <a:endParaRPr lang="en-IN" dirty="0"/>
          </a:p>
          <a:p>
            <a:r>
              <a:rPr lang="en-IN" dirty="0"/>
              <a:t>// Selecting all the next siblings of the selector: </a:t>
            </a:r>
          </a:p>
          <a:p>
            <a:endParaRPr lang="en-IN" dirty="0"/>
          </a:p>
          <a:p>
            <a:r>
              <a:rPr lang="en-IN" dirty="0"/>
              <a:t>// returns [ div.surrogateParent1, div.surrogateParent2 ]</a:t>
            </a:r>
          </a:p>
          <a:p>
            <a:endParaRPr lang="en-IN" dirty="0"/>
          </a:p>
          <a:p>
            <a:r>
              <a:rPr lang="en-IN" dirty="0"/>
              <a:t>$( "</a:t>
            </a:r>
            <a:r>
              <a:rPr lang="en-IN" dirty="0" err="1"/>
              <a:t>div.parent</a:t>
            </a:r>
            <a:r>
              <a:rPr lang="en-IN" dirty="0"/>
              <a:t>" ).</a:t>
            </a:r>
            <a:r>
              <a:rPr lang="en-IN" dirty="0" err="1"/>
              <a:t>nextAll</a:t>
            </a:r>
            <a:r>
              <a:rPr lang="en-IN" dirty="0"/>
              <a:t>(); </a:t>
            </a:r>
          </a:p>
          <a:p>
            <a:endParaRPr lang="en-IN" dirty="0"/>
          </a:p>
        </p:txBody>
      </p:sp>
    </p:spTree>
    <p:extLst>
      <p:ext uri="{BB962C8B-B14F-4D97-AF65-F5344CB8AC3E}">
        <p14:creationId xmlns:p14="http://schemas.microsoft.com/office/powerpoint/2010/main" val="40070097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Function Arguments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baseline="0" noProof="0" dirty="0" smtClean="0">
                <a:ln>
                  <a:noFill/>
                </a:ln>
                <a:solidFill>
                  <a:schemeClr val="tx1"/>
                </a:solidFill>
                <a:effectLst/>
                <a:uLnTx/>
                <a:uFillTx/>
                <a:latin typeface="+mn-lt"/>
                <a:ea typeface="+mn-ea"/>
                <a:cs typeface="+mn-cs"/>
              </a:rPr>
              <a:t>Bonus parameter</a:t>
            </a:r>
            <a:r>
              <a:rPr kumimoji="0" lang="en-US" sz="2400" b="0" i="0" u="none" strike="noStrike" kern="0" cap="none" spc="0" normalizeH="0" noProof="0" dirty="0" smtClean="0">
                <a:ln>
                  <a:noFill/>
                </a:ln>
                <a:solidFill>
                  <a:schemeClr val="tx1"/>
                </a:solidFill>
                <a:effectLst/>
                <a:uLnTx/>
                <a:uFillTx/>
                <a:latin typeface="+mn-lt"/>
                <a:ea typeface="+mn-ea"/>
                <a:cs typeface="+mn-cs"/>
              </a:rPr>
              <a:t> that is available to all the functions when they are invoked </a:t>
            </a:r>
            <a:r>
              <a:rPr lang="en-US" sz="2400" kern="0" dirty="0" smtClean="0"/>
              <a:t>is the </a:t>
            </a:r>
            <a:r>
              <a:rPr lang="en-US" sz="2400" kern="0" dirty="0" smtClean="0">
                <a:solidFill>
                  <a:srgbClr val="C00000"/>
                </a:solidFill>
              </a:rPr>
              <a:t>arguments array</a:t>
            </a: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Gives functions the access to all of the arguments that were supplied even the ones that were not assigned to parameters</a:t>
            </a: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For Ex:</a:t>
            </a:r>
          </a:p>
          <a:p>
            <a:pPr marL="800100" lvl="1" indent="-342900">
              <a:lnSpc>
                <a:spcPct val="90000"/>
              </a:lnSpc>
              <a:spcBef>
                <a:spcPct val="20000"/>
              </a:spcBef>
              <a:buClr>
                <a:schemeClr val="accent2"/>
              </a:buClr>
            </a:pPr>
            <a:r>
              <a:rPr lang="en-US" sz="2400" kern="0" dirty="0" smtClean="0">
                <a:latin typeface="+mn-lt"/>
                <a:cs typeface="+mn-cs"/>
              </a:rPr>
              <a:t>	</a:t>
            </a:r>
            <a:r>
              <a:rPr lang="en-US" sz="1800" kern="0" dirty="0" err="1" smtClean="0">
                <a:latin typeface="+mn-lt"/>
                <a:cs typeface="+mn-cs"/>
              </a:rPr>
              <a:t>var</a:t>
            </a:r>
            <a:r>
              <a:rPr lang="en-US" sz="1800" kern="0" dirty="0" smtClean="0">
                <a:latin typeface="+mn-lt"/>
                <a:cs typeface="+mn-cs"/>
              </a:rPr>
              <a:t> sum = function() {</a:t>
            </a:r>
          </a:p>
          <a:p>
            <a:pPr marL="800100" lvl="1" indent="-342900">
              <a:lnSpc>
                <a:spcPct val="90000"/>
              </a:lnSpc>
              <a:spcBef>
                <a:spcPct val="20000"/>
              </a:spcBef>
              <a:buClr>
                <a:schemeClr val="accent2"/>
              </a:buClr>
            </a:pPr>
            <a:r>
              <a:rPr kumimoji="0" lang="en-US" sz="1800" b="0" i="0" u="none" strike="noStrike" kern="0" cap="none" spc="0" normalizeH="0" baseline="0" noProof="0" dirty="0" smtClean="0">
                <a:ln>
                  <a:noFill/>
                </a:ln>
                <a:solidFill>
                  <a:schemeClr val="tx1"/>
                </a:solidFill>
                <a:effectLst/>
                <a:uLnTx/>
                <a:uFillTx/>
                <a:latin typeface="+mn-lt"/>
                <a:ea typeface="+mn-ea"/>
                <a:cs typeface="+mn-cs"/>
              </a:rPr>
              <a:t>			</a:t>
            </a:r>
            <a:r>
              <a:rPr kumimoji="0" lang="en-US" sz="1800" b="0" i="0" u="none" strike="noStrike" kern="0" cap="none" spc="0" normalizeH="0" baseline="0" noProof="0" dirty="0" err="1" smtClean="0">
                <a:ln>
                  <a:noFill/>
                </a:ln>
                <a:solidFill>
                  <a:schemeClr val="tx1"/>
                </a:solidFill>
                <a:effectLst/>
                <a:uLnTx/>
                <a:uFillTx/>
                <a:latin typeface="+mn-lt"/>
                <a:ea typeface="+mn-ea"/>
                <a:cs typeface="+mn-cs"/>
              </a:rPr>
              <a:t>var</a:t>
            </a:r>
            <a:r>
              <a:rPr kumimoji="0" lang="en-US" sz="1800" b="0" i="0" u="none" strike="noStrike" kern="0" cap="none" spc="0" normalizeH="0" noProof="0" dirty="0" smtClean="0">
                <a:ln>
                  <a:noFill/>
                </a:ln>
                <a:solidFill>
                  <a:schemeClr val="tx1"/>
                </a:solidFill>
                <a:effectLst/>
                <a:uLnTx/>
                <a:uFillTx/>
                <a:latin typeface="+mn-lt"/>
                <a:ea typeface="+mn-ea"/>
                <a:cs typeface="+mn-cs"/>
              </a:rPr>
              <a:t> </a:t>
            </a:r>
            <a:r>
              <a:rPr kumimoji="0" lang="en-US" sz="1800" b="0" i="0" u="none" strike="noStrike" kern="0" cap="none" spc="0" normalizeH="0" noProof="0" dirty="0" err="1" smtClean="0">
                <a:ln>
                  <a:noFill/>
                </a:ln>
                <a:solidFill>
                  <a:schemeClr val="tx1"/>
                </a:solidFill>
                <a:effectLst/>
                <a:uLnTx/>
                <a:uFillTx/>
                <a:latin typeface="+mn-lt"/>
                <a:ea typeface="+mn-ea"/>
                <a:cs typeface="+mn-cs"/>
              </a:rPr>
              <a:t>i</a:t>
            </a:r>
            <a:r>
              <a:rPr kumimoji="0" lang="en-US" sz="1800" b="0" i="0" u="none" strike="noStrike" kern="0" cap="none" spc="0" normalizeH="0" noProof="0" dirty="0" smtClean="0">
                <a:ln>
                  <a:noFill/>
                </a:ln>
                <a:solidFill>
                  <a:schemeClr val="tx1"/>
                </a:solidFill>
                <a:effectLst/>
                <a:uLnTx/>
                <a:uFillTx/>
                <a:latin typeface="+mn-lt"/>
                <a:ea typeface="+mn-ea"/>
                <a:cs typeface="+mn-cs"/>
              </a:rPr>
              <a:t>, sum = 0;</a:t>
            </a:r>
          </a:p>
          <a:p>
            <a:pPr marL="800100" lvl="1" indent="-342900">
              <a:lnSpc>
                <a:spcPct val="90000"/>
              </a:lnSpc>
              <a:spcBef>
                <a:spcPct val="20000"/>
              </a:spcBef>
              <a:buClr>
                <a:schemeClr val="accent2"/>
              </a:buClr>
            </a:pPr>
            <a:r>
              <a:rPr lang="en-US" sz="1800" kern="0" baseline="0" dirty="0" smtClean="0">
                <a:latin typeface="+mn-lt"/>
                <a:cs typeface="+mn-cs"/>
              </a:rPr>
              <a:t>			for</a:t>
            </a:r>
            <a:r>
              <a:rPr lang="en-US" sz="1800" kern="0" dirty="0" smtClean="0">
                <a:latin typeface="+mn-lt"/>
                <a:cs typeface="+mn-cs"/>
              </a:rPr>
              <a:t> (</a:t>
            </a:r>
            <a:r>
              <a:rPr lang="en-US" sz="1800" kern="0" dirty="0" err="1" smtClean="0">
                <a:latin typeface="+mn-lt"/>
                <a:cs typeface="+mn-cs"/>
              </a:rPr>
              <a:t>i</a:t>
            </a:r>
            <a:r>
              <a:rPr lang="en-US" sz="1800" kern="0" dirty="0" smtClean="0">
                <a:latin typeface="+mn-lt"/>
                <a:cs typeface="+mn-cs"/>
              </a:rPr>
              <a:t> = 0; </a:t>
            </a:r>
            <a:r>
              <a:rPr lang="en-US" sz="1800" kern="0" dirty="0" err="1" smtClean="0">
                <a:latin typeface="+mn-lt"/>
                <a:cs typeface="+mn-cs"/>
              </a:rPr>
              <a:t>i</a:t>
            </a:r>
            <a:r>
              <a:rPr lang="en-US" sz="1800" kern="0" dirty="0" smtClean="0">
                <a:latin typeface="+mn-lt"/>
                <a:cs typeface="+mn-cs"/>
              </a:rPr>
              <a:t> &lt; </a:t>
            </a:r>
            <a:r>
              <a:rPr lang="en-US" sz="1800" kern="0" dirty="0" err="1" smtClean="0">
                <a:solidFill>
                  <a:srgbClr val="C00000"/>
                </a:solidFill>
                <a:latin typeface="+mn-lt"/>
                <a:cs typeface="+mn-cs"/>
              </a:rPr>
              <a:t>arguments</a:t>
            </a:r>
            <a:r>
              <a:rPr lang="en-US" sz="1800" kern="0" dirty="0" err="1" smtClean="0">
                <a:latin typeface="+mn-lt"/>
                <a:cs typeface="+mn-cs"/>
              </a:rPr>
              <a:t>.length</a:t>
            </a:r>
            <a:r>
              <a:rPr lang="en-US" sz="1800" kern="0" dirty="0" smtClean="0">
                <a:latin typeface="+mn-lt"/>
                <a:cs typeface="+mn-cs"/>
              </a:rPr>
              <a:t>; </a:t>
            </a:r>
            <a:r>
              <a:rPr lang="en-US" sz="1800" kern="0" dirty="0" err="1" smtClean="0">
                <a:latin typeface="+mn-lt"/>
                <a:cs typeface="+mn-cs"/>
              </a:rPr>
              <a:t>i</a:t>
            </a:r>
            <a:r>
              <a:rPr lang="en-US" sz="1800" kern="0" dirty="0" smtClean="0">
                <a:latin typeface="+mn-lt"/>
                <a:cs typeface="+mn-cs"/>
              </a:rPr>
              <a:t>++) {</a:t>
            </a:r>
          </a:p>
          <a:p>
            <a:pPr marL="800100" lvl="1" indent="-342900">
              <a:lnSpc>
                <a:spcPct val="90000"/>
              </a:lnSpc>
              <a:spcBef>
                <a:spcPct val="20000"/>
              </a:spcBef>
              <a:buClr>
                <a:schemeClr val="accent2"/>
              </a:buClr>
            </a:pPr>
            <a:r>
              <a:rPr lang="en-US" sz="1800" kern="0" dirty="0" smtClean="0">
                <a:latin typeface="+mn-lt"/>
                <a:cs typeface="+mn-cs"/>
              </a:rPr>
              <a:t>				sum += </a:t>
            </a:r>
            <a:r>
              <a:rPr lang="en-US" sz="1800" kern="0" dirty="0" smtClean="0">
                <a:solidFill>
                  <a:srgbClr val="C00000"/>
                </a:solidFill>
                <a:latin typeface="+mn-lt"/>
                <a:cs typeface="+mn-cs"/>
              </a:rPr>
              <a:t>arguments</a:t>
            </a:r>
            <a:r>
              <a:rPr lang="en-US" sz="1800" kern="0" dirty="0" smtClean="0">
                <a:latin typeface="+mn-lt"/>
                <a:cs typeface="+mn-cs"/>
              </a:rPr>
              <a:t>[</a:t>
            </a:r>
            <a:r>
              <a:rPr lang="en-US" sz="1800" kern="0" dirty="0" err="1" smtClean="0">
                <a:latin typeface="+mn-lt"/>
                <a:cs typeface="+mn-cs"/>
              </a:rPr>
              <a:t>i</a:t>
            </a:r>
            <a:r>
              <a:rPr lang="en-US" sz="1800" kern="0" dirty="0" smtClean="0">
                <a:latin typeface="+mn-lt"/>
                <a:cs typeface="+mn-cs"/>
              </a:rPr>
              <a:t>];</a:t>
            </a:r>
          </a:p>
          <a:p>
            <a:pPr marL="800100" lvl="1" indent="-342900">
              <a:lnSpc>
                <a:spcPct val="90000"/>
              </a:lnSpc>
              <a:spcBef>
                <a:spcPct val="20000"/>
              </a:spcBef>
              <a:buClr>
                <a:schemeClr val="accent2"/>
              </a:buClr>
            </a:pPr>
            <a:r>
              <a:rPr lang="en-US" sz="1800" kern="0" dirty="0" smtClean="0">
                <a:latin typeface="+mn-lt"/>
                <a:cs typeface="+mn-cs"/>
              </a:rPr>
              <a:t>			}</a:t>
            </a:r>
          </a:p>
          <a:p>
            <a:pPr marL="800100" lvl="1" indent="-342900">
              <a:lnSpc>
                <a:spcPct val="90000"/>
              </a:lnSpc>
              <a:spcBef>
                <a:spcPct val="20000"/>
              </a:spcBef>
              <a:buClr>
                <a:schemeClr val="accent2"/>
              </a:buClr>
            </a:pPr>
            <a:r>
              <a:rPr lang="en-US" sz="1800" kern="0" dirty="0" smtClean="0">
                <a:latin typeface="+mn-lt"/>
                <a:cs typeface="+mn-cs"/>
              </a:rPr>
              <a:t>	}</a:t>
            </a:r>
          </a:p>
          <a:p>
            <a:pPr marL="800100" lvl="1" indent="-342900">
              <a:lnSpc>
                <a:spcPct val="90000"/>
              </a:lnSpc>
              <a:spcBef>
                <a:spcPct val="20000"/>
              </a:spcBef>
              <a:buClr>
                <a:schemeClr val="accent2"/>
              </a:buClr>
            </a:pPr>
            <a:endParaRPr lang="en-US" sz="1800" kern="0" dirty="0" smtClean="0">
              <a:latin typeface="+mn-lt"/>
              <a:cs typeface="+mn-cs"/>
            </a:endParaRPr>
          </a:p>
          <a:p>
            <a:pPr marL="800100" lvl="1" indent="-342900">
              <a:lnSpc>
                <a:spcPct val="90000"/>
              </a:lnSpc>
              <a:spcBef>
                <a:spcPct val="20000"/>
              </a:spcBef>
              <a:buClr>
                <a:schemeClr val="accent2"/>
              </a:buClr>
            </a:pPr>
            <a:r>
              <a:rPr lang="en-US" sz="1800" kern="0" dirty="0" smtClean="0">
                <a:latin typeface="+mn-lt"/>
                <a:cs typeface="+mn-cs"/>
              </a:rPr>
              <a:t>	</a:t>
            </a:r>
            <a:r>
              <a:rPr lang="en-US" sz="1800" kern="0" dirty="0" err="1" smtClean="0">
                <a:latin typeface="+mn-lt"/>
                <a:cs typeface="+mn-cs"/>
              </a:rPr>
              <a:t>document.write</a:t>
            </a:r>
            <a:r>
              <a:rPr lang="en-US" sz="1800" kern="0" dirty="0" smtClean="0">
                <a:latin typeface="+mn-lt"/>
                <a:cs typeface="+mn-cs"/>
              </a:rPr>
              <a:t>(sum(4,8,16,25,46,59);</a:t>
            </a:r>
          </a:p>
          <a:p>
            <a:pPr marL="800100" lvl="1" indent="-342900">
              <a:lnSpc>
                <a:spcPct val="90000"/>
              </a:lnSpc>
              <a:spcBef>
                <a:spcPct val="20000"/>
              </a:spcBef>
              <a:buClr>
                <a:schemeClr val="accent2"/>
              </a:buCl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Traversing</a:t>
            </a:r>
            <a:endParaRPr lang="en-IN" dirty="0"/>
          </a:p>
        </p:txBody>
      </p:sp>
      <p:sp>
        <p:nvSpPr>
          <p:cNvPr id="3" name="Content Placeholder 2"/>
          <p:cNvSpPr>
            <a:spLocks noGrp="1"/>
          </p:cNvSpPr>
          <p:nvPr>
            <p:ph sz="quarter" idx="1"/>
          </p:nvPr>
        </p:nvSpPr>
        <p:spPr>
          <a:xfrm>
            <a:off x="612648" y="1600200"/>
            <a:ext cx="8153400" cy="5257800"/>
          </a:xfrm>
        </p:spPr>
        <p:txBody>
          <a:bodyPr>
            <a:noAutofit/>
          </a:bodyPr>
          <a:lstStyle/>
          <a:p>
            <a:r>
              <a:rPr lang="en-IN" sz="1600" dirty="0"/>
              <a:t>// returns [ div.surrogateParent1 ]</a:t>
            </a:r>
          </a:p>
          <a:p>
            <a:endParaRPr lang="en-IN" sz="1600" dirty="0"/>
          </a:p>
          <a:p>
            <a:r>
              <a:rPr lang="en-IN" sz="1600" dirty="0"/>
              <a:t>$( "</a:t>
            </a:r>
            <a:r>
              <a:rPr lang="en-IN" sz="1600" dirty="0" err="1"/>
              <a:t>div.parent</a:t>
            </a:r>
            <a:r>
              <a:rPr lang="en-IN" sz="1600" dirty="0"/>
              <a:t>" ).</a:t>
            </a:r>
            <a:r>
              <a:rPr lang="en-IN" sz="1600" dirty="0" err="1"/>
              <a:t>nextAll</a:t>
            </a:r>
            <a:r>
              <a:rPr lang="en-IN" sz="1600" dirty="0"/>
              <a:t>().first(); </a:t>
            </a:r>
          </a:p>
          <a:p>
            <a:endParaRPr lang="en-IN" sz="1600" dirty="0"/>
          </a:p>
          <a:p>
            <a:r>
              <a:rPr lang="en-IN" sz="1600" dirty="0"/>
              <a:t>// returns [ div.surrogateParent2 ]</a:t>
            </a:r>
          </a:p>
          <a:p>
            <a:endParaRPr lang="en-IN" sz="1600" dirty="0"/>
          </a:p>
          <a:p>
            <a:r>
              <a:rPr lang="en-IN" sz="1600" dirty="0"/>
              <a:t>$( "</a:t>
            </a:r>
            <a:r>
              <a:rPr lang="en-IN" sz="1600" dirty="0" err="1"/>
              <a:t>div.parent</a:t>
            </a:r>
            <a:r>
              <a:rPr lang="en-IN" sz="1600" dirty="0"/>
              <a:t>" ).</a:t>
            </a:r>
            <a:r>
              <a:rPr lang="en-IN" sz="1600" dirty="0" err="1"/>
              <a:t>nextAll</a:t>
            </a:r>
            <a:r>
              <a:rPr lang="en-IN" sz="1600" dirty="0"/>
              <a:t>().last(); </a:t>
            </a:r>
          </a:p>
          <a:p>
            <a:endParaRPr lang="en-IN" sz="1600" dirty="0"/>
          </a:p>
          <a:p>
            <a:r>
              <a:rPr lang="en-IN" sz="1600" dirty="0"/>
              <a:t>// Selecting all the previous siblings of the selector: </a:t>
            </a:r>
          </a:p>
          <a:p>
            <a:endParaRPr lang="en-IN" sz="1600" dirty="0"/>
          </a:p>
          <a:p>
            <a:r>
              <a:rPr lang="en-IN" sz="1600" dirty="0"/>
              <a:t>// returns [ div.surrogateParent1, </a:t>
            </a:r>
            <a:r>
              <a:rPr lang="en-IN" sz="1600" dirty="0" err="1"/>
              <a:t>div.parent</a:t>
            </a:r>
            <a:r>
              <a:rPr lang="en-IN" sz="1600" dirty="0"/>
              <a:t> ]</a:t>
            </a:r>
          </a:p>
          <a:p>
            <a:endParaRPr lang="en-IN" sz="1600" dirty="0"/>
          </a:p>
          <a:p>
            <a:r>
              <a:rPr lang="en-IN" sz="1600" dirty="0"/>
              <a:t>$( "div.surrogateParent2" ).</a:t>
            </a:r>
            <a:r>
              <a:rPr lang="en-IN" sz="1600" dirty="0" err="1"/>
              <a:t>prevAll</a:t>
            </a:r>
            <a:r>
              <a:rPr lang="en-IN" sz="1600" dirty="0"/>
              <a:t>(); </a:t>
            </a:r>
          </a:p>
          <a:p>
            <a:endParaRPr lang="en-IN" sz="1600" dirty="0"/>
          </a:p>
          <a:p>
            <a:r>
              <a:rPr lang="en-IN" sz="1600" dirty="0"/>
              <a:t>// returns [ div.surrogateParent1 ]</a:t>
            </a:r>
          </a:p>
          <a:p>
            <a:endParaRPr lang="en-IN" sz="1600" dirty="0"/>
          </a:p>
          <a:p>
            <a:r>
              <a:rPr lang="en-IN" sz="1600" dirty="0"/>
              <a:t>$( "div.surrogateParent2" ).</a:t>
            </a:r>
            <a:r>
              <a:rPr lang="en-IN" sz="1600" dirty="0" err="1"/>
              <a:t>prevAll</a:t>
            </a:r>
            <a:r>
              <a:rPr lang="en-IN" sz="1600" dirty="0"/>
              <a:t>().first();</a:t>
            </a:r>
          </a:p>
          <a:p>
            <a:endParaRPr lang="en-IN" sz="1600" dirty="0"/>
          </a:p>
          <a:p>
            <a:r>
              <a:rPr lang="en-IN" sz="1600" dirty="0"/>
              <a:t> </a:t>
            </a:r>
          </a:p>
          <a:p>
            <a:endParaRPr lang="en-IN" sz="1600" dirty="0"/>
          </a:p>
        </p:txBody>
      </p:sp>
    </p:spTree>
    <p:extLst>
      <p:ext uri="{BB962C8B-B14F-4D97-AF65-F5344CB8AC3E}">
        <p14:creationId xmlns:p14="http://schemas.microsoft.com/office/powerpoint/2010/main" val="4082154840"/>
      </p:ext>
    </p:extLst>
  </p:cSld>
  <p:clrMapOvr>
    <a:masterClrMapping/>
  </p:clrMapOvr>
  <p:transition/>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CSS, Styling, &amp; Dimensions</a:t>
            </a:r>
            <a:endParaRPr lang="en-IN" dirty="0"/>
          </a:p>
        </p:txBody>
      </p:sp>
      <p:sp>
        <p:nvSpPr>
          <p:cNvPr id="3" name="Content Placeholder 2"/>
          <p:cNvSpPr>
            <a:spLocks noGrp="1"/>
          </p:cNvSpPr>
          <p:nvPr>
            <p:ph sz="quarter" idx="1"/>
          </p:nvPr>
        </p:nvSpPr>
        <p:spPr>
          <a:xfrm>
            <a:off x="612648" y="1600200"/>
            <a:ext cx="8153400" cy="5257800"/>
          </a:xfrm>
        </p:spPr>
        <p:txBody>
          <a:bodyPr>
            <a:noAutofit/>
          </a:bodyPr>
          <a:lstStyle/>
          <a:p>
            <a:r>
              <a:rPr lang="en-IN" sz="1400" dirty="0"/>
              <a:t>// Getting CSS properties. </a:t>
            </a:r>
          </a:p>
          <a:p>
            <a:r>
              <a:rPr lang="en-IN" sz="1400" dirty="0"/>
              <a:t>$( "h1" ).</a:t>
            </a:r>
            <a:r>
              <a:rPr lang="en-IN" sz="1400" dirty="0" err="1"/>
              <a:t>css</a:t>
            </a:r>
            <a:r>
              <a:rPr lang="en-IN" sz="1400" dirty="0"/>
              <a:t>( "</a:t>
            </a:r>
            <a:r>
              <a:rPr lang="en-IN" sz="1400" dirty="0" err="1"/>
              <a:t>fontSize</a:t>
            </a:r>
            <a:r>
              <a:rPr lang="en-IN" sz="1400" dirty="0"/>
              <a:t>" ); // Returns a string such as "19px".</a:t>
            </a:r>
          </a:p>
          <a:p>
            <a:endParaRPr lang="en-IN" sz="1400" dirty="0"/>
          </a:p>
          <a:p>
            <a:r>
              <a:rPr lang="en-IN" sz="1400" dirty="0"/>
              <a:t>$( "h1" ).</a:t>
            </a:r>
            <a:r>
              <a:rPr lang="en-IN" sz="1400" dirty="0" err="1"/>
              <a:t>css</a:t>
            </a:r>
            <a:r>
              <a:rPr lang="en-IN" sz="1400" dirty="0"/>
              <a:t>( "font-size" ); // Also works.</a:t>
            </a:r>
          </a:p>
          <a:p>
            <a:r>
              <a:rPr lang="en-IN" sz="1400" dirty="0"/>
              <a:t>// Setting CSS properties.</a:t>
            </a:r>
          </a:p>
          <a:p>
            <a:endParaRPr lang="en-IN" sz="1400" dirty="0"/>
          </a:p>
          <a:p>
            <a:r>
              <a:rPr lang="en-IN" sz="1400" dirty="0"/>
              <a:t>$( "h1" ).</a:t>
            </a:r>
            <a:r>
              <a:rPr lang="en-IN" sz="1400" dirty="0" err="1"/>
              <a:t>css</a:t>
            </a:r>
            <a:r>
              <a:rPr lang="en-IN" sz="1400" dirty="0"/>
              <a:t>( "</a:t>
            </a:r>
            <a:r>
              <a:rPr lang="en-IN" sz="1400" dirty="0" err="1"/>
              <a:t>fontSize</a:t>
            </a:r>
            <a:r>
              <a:rPr lang="en-IN" sz="1400" dirty="0"/>
              <a:t>", "100px" ); // Setting an individual property.</a:t>
            </a:r>
          </a:p>
          <a:p>
            <a:endParaRPr lang="en-IN" sz="1400" dirty="0"/>
          </a:p>
          <a:p>
            <a:r>
              <a:rPr lang="en-IN" sz="1400" dirty="0"/>
              <a:t>// Setting multiple properties.</a:t>
            </a:r>
          </a:p>
          <a:p>
            <a:endParaRPr lang="en-IN" sz="1400" dirty="0"/>
          </a:p>
          <a:p>
            <a:r>
              <a:rPr lang="en-IN" sz="1400" dirty="0"/>
              <a:t>$( "h1" ).</a:t>
            </a:r>
            <a:r>
              <a:rPr lang="en-IN" sz="1400" dirty="0" err="1"/>
              <a:t>css</a:t>
            </a:r>
            <a:r>
              <a:rPr lang="en-IN" sz="1400" dirty="0"/>
              <a:t>({</a:t>
            </a:r>
          </a:p>
          <a:p>
            <a:endParaRPr lang="en-IN" sz="1400" dirty="0"/>
          </a:p>
          <a:p>
            <a:r>
              <a:rPr lang="en-IN" sz="1400" dirty="0"/>
              <a:t>    </a:t>
            </a:r>
            <a:r>
              <a:rPr lang="en-IN" sz="1400" dirty="0" err="1"/>
              <a:t>fontSize</a:t>
            </a:r>
            <a:r>
              <a:rPr lang="en-IN" sz="1400" dirty="0"/>
              <a:t>: "100px",</a:t>
            </a:r>
          </a:p>
          <a:p>
            <a:endParaRPr lang="en-IN" sz="1400" dirty="0"/>
          </a:p>
          <a:p>
            <a:r>
              <a:rPr lang="en-IN" sz="1400" dirty="0"/>
              <a:t>    </a:t>
            </a:r>
            <a:r>
              <a:rPr lang="en-IN" sz="1400" dirty="0" err="1"/>
              <a:t>color</a:t>
            </a:r>
            <a:r>
              <a:rPr lang="en-IN" sz="1400" dirty="0"/>
              <a:t>: "red"</a:t>
            </a:r>
          </a:p>
          <a:p>
            <a:endParaRPr lang="en-IN" sz="1400" dirty="0"/>
          </a:p>
          <a:p>
            <a:r>
              <a:rPr lang="en-IN" sz="1400" dirty="0"/>
              <a:t>});</a:t>
            </a:r>
          </a:p>
          <a:p>
            <a:endParaRPr lang="en-IN" sz="1400" dirty="0"/>
          </a:p>
          <a:p>
            <a:endParaRPr lang="en-IN" sz="1400" dirty="0"/>
          </a:p>
          <a:p>
            <a:endParaRPr lang="en-IN" sz="1400" dirty="0"/>
          </a:p>
          <a:p>
            <a:endParaRPr lang="en-IN" sz="1400" dirty="0"/>
          </a:p>
        </p:txBody>
      </p:sp>
    </p:spTree>
    <p:extLst>
      <p:ext uri="{BB962C8B-B14F-4D97-AF65-F5344CB8AC3E}">
        <p14:creationId xmlns:p14="http://schemas.microsoft.com/office/powerpoint/2010/main" val="3351871492"/>
      </p:ext>
    </p:extLst>
  </p:cSld>
  <p:clrMapOvr>
    <a:masterClrMapping/>
  </p:clrMapOvr>
  <p:transition/>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Using CSS Classes for Styling</a:t>
            </a:r>
            <a:endParaRPr lang="en-IN" dirty="0"/>
          </a:p>
        </p:txBody>
      </p:sp>
      <p:sp>
        <p:nvSpPr>
          <p:cNvPr id="3" name="Content Placeholder 2"/>
          <p:cNvSpPr>
            <a:spLocks noGrp="1"/>
          </p:cNvSpPr>
          <p:nvPr>
            <p:ph sz="quarter" idx="1"/>
          </p:nvPr>
        </p:nvSpPr>
        <p:spPr/>
        <p:txBody>
          <a:bodyPr>
            <a:normAutofit lnSpcReduction="10000"/>
          </a:bodyPr>
          <a:lstStyle/>
          <a:p>
            <a:r>
              <a:rPr lang="en-IN" dirty="0"/>
              <a:t>h1.addClass( "big" );</a:t>
            </a:r>
          </a:p>
          <a:p>
            <a:endParaRPr lang="en-IN" dirty="0"/>
          </a:p>
          <a:p>
            <a:r>
              <a:rPr lang="en-IN" dirty="0"/>
              <a:t>h1.removeClass( "big" );</a:t>
            </a:r>
          </a:p>
          <a:p>
            <a:endParaRPr lang="en-IN" dirty="0"/>
          </a:p>
          <a:p>
            <a:r>
              <a:rPr lang="en-IN" dirty="0"/>
              <a:t>h1.toggleClass( "big" );</a:t>
            </a:r>
          </a:p>
          <a:p>
            <a:endParaRPr lang="en-IN" dirty="0"/>
          </a:p>
          <a:p>
            <a:r>
              <a:rPr lang="en-IN" dirty="0"/>
              <a:t> </a:t>
            </a:r>
          </a:p>
          <a:p>
            <a:endParaRPr lang="en-IN" dirty="0"/>
          </a:p>
          <a:p>
            <a:r>
              <a:rPr lang="en-IN" dirty="0"/>
              <a:t>if ( h1.hasClass( "big" ) ) {</a:t>
            </a:r>
          </a:p>
          <a:p>
            <a:endParaRPr lang="en-IN" dirty="0"/>
          </a:p>
          <a:p>
            <a:r>
              <a:rPr lang="en-IN" dirty="0"/>
              <a:t>    ...</a:t>
            </a:r>
          </a:p>
          <a:p>
            <a:endParaRPr lang="en-IN" dirty="0"/>
          </a:p>
          <a:p>
            <a:r>
              <a:rPr lang="en-IN" dirty="0"/>
              <a:t>}</a:t>
            </a:r>
          </a:p>
        </p:txBody>
      </p:sp>
    </p:spTree>
    <p:extLst>
      <p:ext uri="{BB962C8B-B14F-4D97-AF65-F5344CB8AC3E}">
        <p14:creationId xmlns:p14="http://schemas.microsoft.com/office/powerpoint/2010/main" val="1248255703"/>
      </p:ext>
    </p:extLst>
  </p:cSld>
  <p:clrMapOvr>
    <a:masterClrMapping/>
  </p:clrMapOvr>
  <p:transition/>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Dimensions</a:t>
            </a:r>
            <a:endParaRPr lang="en-IN" dirty="0"/>
          </a:p>
        </p:txBody>
      </p:sp>
      <p:sp>
        <p:nvSpPr>
          <p:cNvPr id="3" name="Content Placeholder 2"/>
          <p:cNvSpPr>
            <a:spLocks noGrp="1"/>
          </p:cNvSpPr>
          <p:nvPr>
            <p:ph sz="quarter" idx="1"/>
          </p:nvPr>
        </p:nvSpPr>
        <p:spPr/>
        <p:txBody>
          <a:bodyPr>
            <a:normAutofit lnSpcReduction="10000"/>
          </a:bodyPr>
          <a:lstStyle/>
          <a:p>
            <a:r>
              <a:rPr lang="en-IN" dirty="0"/>
              <a:t>// Working with classes. </a:t>
            </a:r>
          </a:p>
          <a:p>
            <a:endParaRPr lang="en-IN" dirty="0"/>
          </a:p>
          <a:p>
            <a:r>
              <a:rPr lang="en-IN" dirty="0" err="1"/>
              <a:t>var</a:t>
            </a:r>
            <a:r>
              <a:rPr lang="en-IN" dirty="0"/>
              <a:t> h1 = $( "h1" ); </a:t>
            </a:r>
          </a:p>
          <a:p>
            <a:endParaRPr lang="en-IN" dirty="0"/>
          </a:p>
          <a:p>
            <a:r>
              <a:rPr lang="en-IN" dirty="0"/>
              <a:t>// Basic dimensions methods. </a:t>
            </a:r>
          </a:p>
          <a:p>
            <a:endParaRPr lang="en-IN" dirty="0"/>
          </a:p>
          <a:p>
            <a:r>
              <a:rPr lang="en-IN" dirty="0"/>
              <a:t>// Sets the width of all &lt;h1&gt; elements.</a:t>
            </a:r>
          </a:p>
          <a:p>
            <a:endParaRPr lang="en-IN" dirty="0"/>
          </a:p>
          <a:p>
            <a:r>
              <a:rPr lang="en-IN" dirty="0"/>
              <a:t>$( "h1" ).width( "50px" ); </a:t>
            </a:r>
          </a:p>
          <a:p>
            <a:endParaRPr lang="en-IN" dirty="0"/>
          </a:p>
          <a:p>
            <a:r>
              <a:rPr lang="en-IN" dirty="0"/>
              <a:t>// Gets the width of the first &lt;h1&gt; element.</a:t>
            </a:r>
          </a:p>
          <a:p>
            <a:endParaRPr lang="en-IN" dirty="0"/>
          </a:p>
          <a:p>
            <a:r>
              <a:rPr lang="en-IN" dirty="0"/>
              <a:t>$( "h1" ).width(); </a:t>
            </a:r>
          </a:p>
        </p:txBody>
      </p:sp>
    </p:spTree>
    <p:extLst>
      <p:ext uri="{BB962C8B-B14F-4D97-AF65-F5344CB8AC3E}">
        <p14:creationId xmlns:p14="http://schemas.microsoft.com/office/powerpoint/2010/main" val="874997323"/>
      </p:ext>
    </p:extLst>
  </p:cSld>
  <p:clrMapOvr>
    <a:masterClrMapping/>
  </p:clrMapOvr>
  <p:transition/>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Dimensions</a:t>
            </a:r>
            <a:endParaRPr lang="en-IN" dirty="0"/>
          </a:p>
        </p:txBody>
      </p:sp>
      <p:sp>
        <p:nvSpPr>
          <p:cNvPr id="3" name="Content Placeholder 2"/>
          <p:cNvSpPr>
            <a:spLocks noGrp="1"/>
          </p:cNvSpPr>
          <p:nvPr>
            <p:ph sz="quarter" idx="1"/>
          </p:nvPr>
        </p:nvSpPr>
        <p:spPr/>
        <p:txBody>
          <a:bodyPr>
            <a:normAutofit lnSpcReduction="10000"/>
          </a:bodyPr>
          <a:lstStyle/>
          <a:p>
            <a:r>
              <a:rPr lang="en-IN" dirty="0"/>
              <a:t>// Sets the height of all &lt;h1&gt; elements.</a:t>
            </a:r>
          </a:p>
          <a:p>
            <a:endParaRPr lang="en-IN" dirty="0"/>
          </a:p>
          <a:p>
            <a:r>
              <a:rPr lang="en-IN" dirty="0"/>
              <a:t>$( "h1" ).height( "50px" ); </a:t>
            </a:r>
          </a:p>
          <a:p>
            <a:endParaRPr lang="en-IN" dirty="0"/>
          </a:p>
          <a:p>
            <a:r>
              <a:rPr lang="en-IN" dirty="0"/>
              <a:t>// Gets the height of the first &lt;h1&gt; element.</a:t>
            </a:r>
          </a:p>
          <a:p>
            <a:endParaRPr lang="en-IN" dirty="0"/>
          </a:p>
          <a:p>
            <a:r>
              <a:rPr lang="en-IN" dirty="0"/>
              <a:t>$( "h1" ).height(); </a:t>
            </a:r>
          </a:p>
          <a:p>
            <a:endParaRPr lang="en-IN" dirty="0"/>
          </a:p>
          <a:p>
            <a:r>
              <a:rPr lang="en-IN" dirty="0"/>
              <a:t>// Returns an object containing position information for</a:t>
            </a:r>
          </a:p>
          <a:p>
            <a:endParaRPr lang="en-IN" dirty="0"/>
          </a:p>
          <a:p>
            <a:r>
              <a:rPr lang="en-IN" dirty="0"/>
              <a:t>// the first &lt;h1&gt; relative to its "offset (positioned) parent".</a:t>
            </a:r>
          </a:p>
          <a:p>
            <a:endParaRPr lang="en-IN" dirty="0"/>
          </a:p>
          <a:p>
            <a:r>
              <a:rPr lang="en-IN" dirty="0"/>
              <a:t>$( "h1" ).position();</a:t>
            </a:r>
          </a:p>
          <a:p>
            <a:endParaRPr lang="en-IN" dirty="0"/>
          </a:p>
          <a:p>
            <a:endParaRPr lang="en-IN" dirty="0"/>
          </a:p>
          <a:p>
            <a:endParaRPr lang="en-IN" dirty="0"/>
          </a:p>
        </p:txBody>
      </p:sp>
    </p:spTree>
    <p:extLst>
      <p:ext uri="{BB962C8B-B14F-4D97-AF65-F5344CB8AC3E}">
        <p14:creationId xmlns:p14="http://schemas.microsoft.com/office/powerpoint/2010/main" val="363297423"/>
      </p:ext>
    </p:extLst>
  </p:cSld>
  <p:clrMapOvr>
    <a:masterClrMapping/>
  </p:clrMapOvr>
  <p:transition/>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Utility Methods</a:t>
            </a:r>
            <a:endParaRPr lang="en-IN" dirty="0"/>
          </a:p>
        </p:txBody>
      </p:sp>
      <p:sp>
        <p:nvSpPr>
          <p:cNvPr id="3" name="Content Placeholder 2"/>
          <p:cNvSpPr>
            <a:spLocks noGrp="1"/>
          </p:cNvSpPr>
          <p:nvPr>
            <p:ph sz="quarter" idx="1"/>
          </p:nvPr>
        </p:nvSpPr>
        <p:spPr/>
        <p:txBody>
          <a:bodyPr>
            <a:normAutofit fontScale="92500" lnSpcReduction="10000"/>
          </a:bodyPr>
          <a:lstStyle/>
          <a:p>
            <a:r>
              <a:rPr lang="en-IN" dirty="0"/>
              <a:t>// Returns "lots of extra whitespace"</a:t>
            </a:r>
          </a:p>
          <a:p>
            <a:endParaRPr lang="en-IN" dirty="0"/>
          </a:p>
          <a:p>
            <a:r>
              <a:rPr lang="en-IN" dirty="0"/>
              <a:t>$.trim( "    lots of extra whitespace    " );</a:t>
            </a:r>
          </a:p>
          <a:p>
            <a:endParaRPr lang="en-IN" dirty="0"/>
          </a:p>
          <a:p>
            <a:r>
              <a:rPr lang="en-IN" dirty="0"/>
              <a:t>$.each([ "foo", "bar", "</a:t>
            </a:r>
            <a:r>
              <a:rPr lang="en-IN" dirty="0" err="1"/>
              <a:t>baz</a:t>
            </a:r>
            <a:r>
              <a:rPr lang="en-IN" dirty="0"/>
              <a:t>" ], function( </a:t>
            </a:r>
            <a:r>
              <a:rPr lang="en-IN" dirty="0" err="1"/>
              <a:t>idx</a:t>
            </a:r>
            <a:r>
              <a:rPr lang="en-IN" dirty="0"/>
              <a:t>, </a:t>
            </a:r>
            <a:r>
              <a:rPr lang="en-IN" dirty="0" err="1"/>
              <a:t>val</a:t>
            </a:r>
            <a:r>
              <a:rPr lang="en-IN" dirty="0"/>
              <a:t> ) {</a:t>
            </a:r>
          </a:p>
          <a:p>
            <a:endParaRPr lang="en-IN" dirty="0"/>
          </a:p>
          <a:p>
            <a:r>
              <a:rPr lang="en-IN" dirty="0"/>
              <a:t>    console.log( "element " + </a:t>
            </a:r>
            <a:r>
              <a:rPr lang="en-IN" dirty="0" err="1"/>
              <a:t>idx</a:t>
            </a:r>
            <a:r>
              <a:rPr lang="en-IN" dirty="0"/>
              <a:t> + " is " + </a:t>
            </a:r>
            <a:r>
              <a:rPr lang="en-IN" dirty="0" err="1"/>
              <a:t>val</a:t>
            </a:r>
            <a:r>
              <a:rPr lang="en-IN" dirty="0"/>
              <a:t> );</a:t>
            </a:r>
          </a:p>
          <a:p>
            <a:endParaRPr lang="en-IN" dirty="0"/>
          </a:p>
          <a:p>
            <a:r>
              <a:rPr lang="en-IN" dirty="0"/>
              <a:t>}); </a:t>
            </a:r>
          </a:p>
          <a:p>
            <a:endParaRPr lang="en-IN" dirty="0"/>
          </a:p>
          <a:p>
            <a:r>
              <a:rPr lang="en-IN" dirty="0"/>
              <a:t>$.each({ foo: "bar", </a:t>
            </a:r>
            <a:r>
              <a:rPr lang="en-IN" dirty="0" err="1"/>
              <a:t>baz</a:t>
            </a:r>
            <a:r>
              <a:rPr lang="en-IN" dirty="0"/>
              <a:t>: "</a:t>
            </a:r>
            <a:r>
              <a:rPr lang="en-IN" dirty="0" err="1"/>
              <a:t>bim</a:t>
            </a:r>
            <a:r>
              <a:rPr lang="en-IN" dirty="0"/>
              <a:t>" }, function( k, v ) {</a:t>
            </a:r>
          </a:p>
          <a:p>
            <a:endParaRPr lang="en-IN" dirty="0"/>
          </a:p>
          <a:p>
            <a:r>
              <a:rPr lang="en-IN" dirty="0"/>
              <a:t>    console.log( k + " : " + v );</a:t>
            </a:r>
          </a:p>
          <a:p>
            <a:endParaRPr lang="en-IN" dirty="0"/>
          </a:p>
          <a:p>
            <a:r>
              <a:rPr lang="en-IN" dirty="0"/>
              <a:t>});</a:t>
            </a:r>
          </a:p>
          <a:p>
            <a:endParaRPr lang="en-IN" dirty="0"/>
          </a:p>
        </p:txBody>
      </p:sp>
    </p:spTree>
    <p:extLst>
      <p:ext uri="{BB962C8B-B14F-4D97-AF65-F5344CB8AC3E}">
        <p14:creationId xmlns:p14="http://schemas.microsoft.com/office/powerpoint/2010/main" val="3350762445"/>
      </p:ext>
    </p:extLst>
  </p:cSld>
  <p:clrMapOvr>
    <a:masterClrMapping/>
  </p:clrMapOvr>
  <p:transition/>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Utility Methods</a:t>
            </a:r>
            <a:endParaRPr lang="en-IN" dirty="0"/>
          </a:p>
        </p:txBody>
      </p:sp>
      <p:sp>
        <p:nvSpPr>
          <p:cNvPr id="3" name="Content Placeholder 2"/>
          <p:cNvSpPr>
            <a:spLocks noGrp="1"/>
          </p:cNvSpPr>
          <p:nvPr>
            <p:ph sz="quarter" idx="1"/>
          </p:nvPr>
        </p:nvSpPr>
        <p:spPr/>
        <p:txBody>
          <a:bodyPr>
            <a:normAutofit/>
          </a:bodyPr>
          <a:lstStyle/>
          <a:p>
            <a:r>
              <a:rPr lang="en-IN" dirty="0" err="1"/>
              <a:t>var</a:t>
            </a:r>
            <a:r>
              <a:rPr lang="en-IN" dirty="0"/>
              <a:t> </a:t>
            </a:r>
            <a:r>
              <a:rPr lang="en-IN" dirty="0" err="1"/>
              <a:t>myArray</a:t>
            </a:r>
            <a:r>
              <a:rPr lang="en-IN" dirty="0"/>
              <a:t> = [ 1, 2, 3, 5 ]; </a:t>
            </a:r>
          </a:p>
          <a:p>
            <a:endParaRPr lang="en-IN" dirty="0"/>
          </a:p>
          <a:p>
            <a:r>
              <a:rPr lang="en-IN" dirty="0"/>
              <a:t>if ( $.</a:t>
            </a:r>
            <a:r>
              <a:rPr lang="en-IN" dirty="0" err="1"/>
              <a:t>inArray</a:t>
            </a:r>
            <a:r>
              <a:rPr lang="en-IN" dirty="0"/>
              <a:t>( 4, </a:t>
            </a:r>
            <a:r>
              <a:rPr lang="en-IN" dirty="0" err="1"/>
              <a:t>myArray</a:t>
            </a:r>
            <a:r>
              <a:rPr lang="en-IN" dirty="0"/>
              <a:t> ) !== -1 ) {</a:t>
            </a:r>
          </a:p>
          <a:p>
            <a:endParaRPr lang="en-IN" dirty="0"/>
          </a:p>
          <a:p>
            <a:r>
              <a:rPr lang="en-IN" dirty="0"/>
              <a:t>    console.log( "found it!" );</a:t>
            </a:r>
          </a:p>
          <a:p>
            <a:endParaRPr lang="en-IN" dirty="0"/>
          </a:p>
          <a:p>
            <a:r>
              <a:rPr lang="en-IN" dirty="0"/>
              <a:t>}</a:t>
            </a:r>
          </a:p>
          <a:p>
            <a:endParaRPr lang="en-IN" dirty="0"/>
          </a:p>
          <a:p>
            <a:endParaRPr lang="en-IN" dirty="0"/>
          </a:p>
          <a:p>
            <a:endParaRPr lang="en-IN" dirty="0"/>
          </a:p>
        </p:txBody>
      </p:sp>
    </p:spTree>
    <p:extLst>
      <p:ext uri="{BB962C8B-B14F-4D97-AF65-F5344CB8AC3E}">
        <p14:creationId xmlns:p14="http://schemas.microsoft.com/office/powerpoint/2010/main" val="1113868489"/>
      </p:ext>
    </p:extLst>
  </p:cSld>
  <p:clrMapOvr>
    <a:masterClrMapping/>
  </p:clrMapOvr>
  <p:transition/>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Utility Methods</a:t>
            </a:r>
            <a:endParaRPr lang="en-IN" dirty="0"/>
          </a:p>
        </p:txBody>
      </p:sp>
      <p:sp>
        <p:nvSpPr>
          <p:cNvPr id="3" name="Content Placeholder 2"/>
          <p:cNvSpPr>
            <a:spLocks noGrp="1"/>
          </p:cNvSpPr>
          <p:nvPr>
            <p:ph sz="quarter" idx="1"/>
          </p:nvPr>
        </p:nvSpPr>
        <p:spPr/>
        <p:txBody>
          <a:bodyPr>
            <a:normAutofit/>
          </a:bodyPr>
          <a:lstStyle/>
          <a:p>
            <a:r>
              <a:rPr lang="en-IN" dirty="0" err="1"/>
              <a:t>var</a:t>
            </a:r>
            <a:r>
              <a:rPr lang="en-IN" dirty="0"/>
              <a:t> </a:t>
            </a:r>
            <a:r>
              <a:rPr lang="en-IN" dirty="0" err="1"/>
              <a:t>firstObject</a:t>
            </a:r>
            <a:r>
              <a:rPr lang="en-IN" dirty="0"/>
              <a:t> = { foo: "bar", a: "b" };</a:t>
            </a:r>
          </a:p>
          <a:p>
            <a:endParaRPr lang="en-IN" dirty="0"/>
          </a:p>
          <a:p>
            <a:r>
              <a:rPr lang="en-IN" dirty="0" err="1"/>
              <a:t>var</a:t>
            </a:r>
            <a:r>
              <a:rPr lang="en-IN" dirty="0"/>
              <a:t> </a:t>
            </a:r>
            <a:r>
              <a:rPr lang="en-IN" dirty="0" err="1"/>
              <a:t>secondObject</a:t>
            </a:r>
            <a:r>
              <a:rPr lang="en-IN" dirty="0"/>
              <a:t> = { foo: "</a:t>
            </a:r>
            <a:r>
              <a:rPr lang="en-IN" dirty="0" err="1"/>
              <a:t>baz</a:t>
            </a:r>
            <a:r>
              <a:rPr lang="en-IN" dirty="0"/>
              <a:t>" }; </a:t>
            </a:r>
          </a:p>
          <a:p>
            <a:endParaRPr lang="en-IN" dirty="0"/>
          </a:p>
          <a:p>
            <a:r>
              <a:rPr lang="en-IN" dirty="0" err="1"/>
              <a:t>var</a:t>
            </a:r>
            <a:r>
              <a:rPr lang="en-IN" dirty="0"/>
              <a:t> </a:t>
            </a:r>
            <a:r>
              <a:rPr lang="en-IN" dirty="0" err="1"/>
              <a:t>newObject</a:t>
            </a:r>
            <a:r>
              <a:rPr lang="en-IN" dirty="0"/>
              <a:t> = $.extend( </a:t>
            </a:r>
            <a:r>
              <a:rPr lang="en-IN" dirty="0" err="1"/>
              <a:t>firstObject</a:t>
            </a:r>
            <a:r>
              <a:rPr lang="en-IN" dirty="0"/>
              <a:t>, </a:t>
            </a:r>
            <a:r>
              <a:rPr lang="en-IN" dirty="0" err="1"/>
              <a:t>secondObject</a:t>
            </a:r>
            <a:r>
              <a:rPr lang="en-IN" dirty="0"/>
              <a:t> ); </a:t>
            </a:r>
          </a:p>
          <a:p>
            <a:endParaRPr lang="en-IN" dirty="0"/>
          </a:p>
          <a:p>
            <a:r>
              <a:rPr lang="en-IN" dirty="0"/>
              <a:t>console.log( </a:t>
            </a:r>
            <a:r>
              <a:rPr lang="en-IN" dirty="0" err="1"/>
              <a:t>firstObject.foo</a:t>
            </a:r>
            <a:r>
              <a:rPr lang="en-IN" dirty="0"/>
              <a:t> ); // "</a:t>
            </a:r>
            <a:r>
              <a:rPr lang="en-IN" dirty="0" err="1"/>
              <a:t>baz</a:t>
            </a:r>
            <a:r>
              <a:rPr lang="en-IN" dirty="0"/>
              <a:t>"</a:t>
            </a:r>
          </a:p>
          <a:p>
            <a:endParaRPr lang="en-IN" dirty="0"/>
          </a:p>
          <a:p>
            <a:r>
              <a:rPr lang="en-IN" dirty="0"/>
              <a:t>console.log( </a:t>
            </a:r>
            <a:r>
              <a:rPr lang="en-IN" dirty="0" err="1"/>
              <a:t>newObject.foo</a:t>
            </a:r>
            <a:r>
              <a:rPr lang="en-IN" dirty="0"/>
              <a:t> ); // "</a:t>
            </a:r>
            <a:r>
              <a:rPr lang="en-IN" dirty="0" err="1"/>
              <a:t>baz</a:t>
            </a:r>
            <a:r>
              <a:rPr lang="en-IN" dirty="0"/>
              <a:t>"</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300404998"/>
      </p:ext>
    </p:extLst>
  </p:cSld>
  <p:clrMapOvr>
    <a:masterClrMapping/>
  </p:clrMapOvr>
  <p:transition/>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Iterating over jQuery and non-jQuery Objects</a:t>
            </a:r>
            <a:endParaRPr lang="en-IN" dirty="0"/>
          </a:p>
        </p:txBody>
      </p:sp>
      <p:sp>
        <p:nvSpPr>
          <p:cNvPr id="3" name="Content Placeholder 2"/>
          <p:cNvSpPr>
            <a:spLocks noGrp="1"/>
          </p:cNvSpPr>
          <p:nvPr>
            <p:ph sz="quarter" idx="1"/>
          </p:nvPr>
        </p:nvSpPr>
        <p:spPr/>
        <p:txBody>
          <a:bodyPr>
            <a:normAutofit/>
          </a:bodyPr>
          <a:lstStyle/>
          <a:p>
            <a:r>
              <a:rPr lang="en-IN" dirty="0" err="1"/>
              <a:t>var</a:t>
            </a:r>
            <a:r>
              <a:rPr lang="en-IN" dirty="0"/>
              <a:t> sum = 0;</a:t>
            </a:r>
          </a:p>
          <a:p>
            <a:endParaRPr lang="en-IN" dirty="0"/>
          </a:p>
          <a:p>
            <a:r>
              <a:rPr lang="en-IN" dirty="0" err="1"/>
              <a:t>var</a:t>
            </a:r>
            <a:r>
              <a:rPr lang="en-IN" dirty="0"/>
              <a:t> </a:t>
            </a:r>
            <a:r>
              <a:rPr lang="en-IN" dirty="0" err="1"/>
              <a:t>arr</a:t>
            </a:r>
            <a:r>
              <a:rPr lang="en-IN" dirty="0"/>
              <a:t> = [ 1, 2, 3, 4, 5 ];</a:t>
            </a:r>
          </a:p>
          <a:p>
            <a:endParaRPr lang="en-IN" dirty="0"/>
          </a:p>
          <a:p>
            <a:r>
              <a:rPr lang="en-IN" dirty="0"/>
              <a:t>$.each( </a:t>
            </a:r>
            <a:r>
              <a:rPr lang="en-IN" dirty="0" err="1"/>
              <a:t>arr</a:t>
            </a:r>
            <a:r>
              <a:rPr lang="en-IN" dirty="0"/>
              <a:t>, function( index, value ){</a:t>
            </a:r>
          </a:p>
          <a:p>
            <a:endParaRPr lang="en-IN" dirty="0"/>
          </a:p>
          <a:p>
            <a:r>
              <a:rPr lang="en-IN" dirty="0"/>
              <a:t>    sum += value;</a:t>
            </a:r>
          </a:p>
          <a:p>
            <a:endParaRPr lang="en-IN" dirty="0"/>
          </a:p>
          <a:p>
            <a:r>
              <a:rPr lang="en-IN" dirty="0"/>
              <a:t>});</a:t>
            </a:r>
          </a:p>
          <a:p>
            <a:endParaRPr lang="en-IN" dirty="0"/>
          </a:p>
          <a:p>
            <a:r>
              <a:rPr lang="en-IN" dirty="0"/>
              <a:t>console.log( sum ); // </a:t>
            </a:r>
          </a:p>
          <a:p>
            <a:endParaRPr lang="en-IN" dirty="0"/>
          </a:p>
          <a:p>
            <a:endParaRPr lang="en-IN" dirty="0"/>
          </a:p>
        </p:txBody>
      </p:sp>
    </p:spTree>
    <p:extLst>
      <p:ext uri="{BB962C8B-B14F-4D97-AF65-F5344CB8AC3E}">
        <p14:creationId xmlns:p14="http://schemas.microsoft.com/office/powerpoint/2010/main" val="3853734369"/>
      </p:ext>
    </p:extLst>
  </p:cSld>
  <p:clrMapOvr>
    <a:masterClrMapping/>
  </p:clrMapOvr>
  <p:transition/>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Iterating over jQuery and non-jQuery Objects</a:t>
            </a:r>
            <a:endParaRPr lang="en-IN" dirty="0"/>
          </a:p>
        </p:txBody>
      </p:sp>
      <p:sp>
        <p:nvSpPr>
          <p:cNvPr id="3" name="Content Placeholder 2"/>
          <p:cNvSpPr>
            <a:spLocks noGrp="1"/>
          </p:cNvSpPr>
          <p:nvPr>
            <p:ph sz="quarter" idx="1"/>
          </p:nvPr>
        </p:nvSpPr>
        <p:spPr/>
        <p:txBody>
          <a:bodyPr>
            <a:normAutofit/>
          </a:bodyPr>
          <a:lstStyle/>
          <a:p>
            <a:r>
              <a:rPr lang="it-IT" dirty="0"/>
              <a:t>&lt;ul&gt;</a:t>
            </a:r>
          </a:p>
          <a:p>
            <a:endParaRPr lang="it-IT" dirty="0"/>
          </a:p>
          <a:p>
            <a:r>
              <a:rPr lang="it-IT" dirty="0"/>
              <a:t>    &lt;li&gt;&lt;a href="#"&gt;Link 1&lt;/a&gt;&lt;/li&gt;</a:t>
            </a:r>
          </a:p>
          <a:p>
            <a:endParaRPr lang="it-IT" dirty="0"/>
          </a:p>
          <a:p>
            <a:r>
              <a:rPr lang="it-IT" dirty="0"/>
              <a:t>    &lt;li&gt;&lt;a href="#"&gt;Link 2&lt;/a&gt;&lt;/li&gt;</a:t>
            </a:r>
          </a:p>
          <a:p>
            <a:endParaRPr lang="it-IT" dirty="0"/>
          </a:p>
          <a:p>
            <a:r>
              <a:rPr lang="it-IT" dirty="0"/>
              <a:t>    &lt;li&gt;&lt;a href="#"&gt;Link 3&lt;/a&gt;&lt;/li&gt;</a:t>
            </a:r>
          </a:p>
          <a:p>
            <a:endParaRPr lang="it-IT" dirty="0"/>
          </a:p>
          <a:p>
            <a:r>
              <a:rPr lang="it-IT" dirty="0"/>
              <a:t>&lt;/ul&gt;</a:t>
            </a:r>
          </a:p>
          <a:p>
            <a:endParaRPr lang="it-IT" dirty="0"/>
          </a:p>
          <a:p>
            <a:endParaRPr lang="it-IT" dirty="0"/>
          </a:p>
          <a:p>
            <a:endParaRPr lang="en-IN" dirty="0"/>
          </a:p>
          <a:p>
            <a:endParaRPr lang="en-IN" dirty="0"/>
          </a:p>
        </p:txBody>
      </p:sp>
    </p:spTree>
    <p:extLst>
      <p:ext uri="{BB962C8B-B14F-4D97-AF65-F5344CB8AC3E}">
        <p14:creationId xmlns:p14="http://schemas.microsoft.com/office/powerpoint/2010/main" val="122045626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Closures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We have to understand</a:t>
            </a:r>
            <a:r>
              <a:rPr kumimoji="0" lang="en-US" sz="2400" b="0" i="0" u="none" strike="noStrike" kern="0" cap="none" spc="0" normalizeH="0" noProof="0" dirty="0" smtClean="0">
                <a:ln>
                  <a:noFill/>
                </a:ln>
                <a:solidFill>
                  <a:schemeClr val="tx1"/>
                </a:solidFill>
                <a:effectLst/>
                <a:uLnTx/>
                <a:uFillTx/>
                <a:latin typeface="+mn-lt"/>
                <a:ea typeface="+mn-ea"/>
                <a:cs typeface="+mn-cs"/>
              </a:rPr>
              <a:t> closures by an example and also looking into scope defined in javascript</a:t>
            </a:r>
          </a:p>
          <a:p>
            <a:pPr marL="342900" indent="-342900" algn="just">
              <a:lnSpc>
                <a:spcPct val="90000"/>
              </a:lnSpc>
              <a:spcBef>
                <a:spcPct val="20000"/>
              </a:spcBef>
              <a:buClr>
                <a:schemeClr val="accent2"/>
              </a:buClr>
              <a:buFont typeface="Wingdings" pitchFamily="2" charset="2"/>
              <a:buChar char="§"/>
            </a:pPr>
            <a:endParaRPr lang="en-US" sz="2400" kern="0" baseline="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noProof="0" dirty="0" smtClean="0">
                <a:ln>
                  <a:noFill/>
                </a:ln>
                <a:solidFill>
                  <a:schemeClr val="tx1"/>
                </a:solidFill>
                <a:effectLst/>
                <a:uLnTx/>
                <a:uFillTx/>
                <a:latin typeface="+mn-lt"/>
                <a:ea typeface="+mn-ea"/>
                <a:cs typeface="+mn-cs"/>
              </a:rPr>
              <a:t>Inner functions get access to the parameters and variables of the functions they are defined within (with the exception of this and arguments)</a:t>
            </a:r>
          </a:p>
          <a:p>
            <a:pPr marL="342900" indent="-342900" algn="just">
              <a:lnSpc>
                <a:spcPct val="90000"/>
              </a:lnSpc>
              <a:spcBef>
                <a:spcPct val="20000"/>
              </a:spcBef>
              <a:buClr>
                <a:schemeClr val="accent2"/>
              </a:buClr>
              <a:buFont typeface="Wingdings" pitchFamily="2" charset="2"/>
              <a:buChar char="§"/>
            </a:pPr>
            <a:endParaRPr lang="en-US" sz="2400" kern="0" baseline="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noProof="0" dirty="0" smtClean="0">
                <a:ln>
                  <a:noFill/>
                </a:ln>
                <a:solidFill>
                  <a:schemeClr val="tx1"/>
                </a:solidFill>
                <a:effectLst/>
                <a:uLnTx/>
                <a:uFillTx/>
                <a:latin typeface="+mn-lt"/>
                <a:ea typeface="+mn-ea"/>
                <a:cs typeface="+mn-cs"/>
              </a:rPr>
              <a:t>Let us look at an example. Supposing we want to protect the value from unauthorized changes in the below mentioned example</a:t>
            </a:r>
          </a:p>
          <a:p>
            <a:pPr marL="342900" indent="-342900" algn="just">
              <a:lnSpc>
                <a:spcPct val="90000"/>
              </a:lnSpc>
              <a:spcBef>
                <a:spcPct val="20000"/>
              </a:spcBef>
              <a:buClr>
                <a:schemeClr val="accent2"/>
              </a:buClr>
              <a:buFont typeface="Wingdings" pitchFamily="2" charset="2"/>
              <a:buChar char="§"/>
            </a:pPr>
            <a:endParaRPr lang="en-US" sz="2400" kern="0" baseline="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noProof="0" dirty="0" smtClean="0">
                <a:ln>
                  <a:noFill/>
                </a:ln>
                <a:solidFill>
                  <a:schemeClr val="tx1"/>
                </a:solidFill>
                <a:effectLst/>
                <a:uLnTx/>
                <a:uFillTx/>
                <a:latin typeface="+mn-lt"/>
                <a:ea typeface="+mn-ea"/>
                <a:cs typeface="+mn-cs"/>
              </a:rPr>
              <a:t>Instead of initializing </a:t>
            </a:r>
            <a:r>
              <a:rPr kumimoji="0" lang="en-US" sz="2400" b="0" i="0" u="none" strike="noStrike" kern="0" cap="none" spc="0" normalizeH="0" noProof="0" dirty="0" err="1" smtClean="0">
                <a:ln>
                  <a:noFill/>
                </a:ln>
                <a:solidFill>
                  <a:schemeClr val="tx1"/>
                </a:solidFill>
                <a:effectLst/>
                <a:uLnTx/>
                <a:uFillTx/>
                <a:latin typeface="+mn-lt"/>
                <a:ea typeface="+mn-ea"/>
                <a:cs typeface="+mn-cs"/>
              </a:rPr>
              <a:t>myObject</a:t>
            </a:r>
            <a:r>
              <a:rPr kumimoji="0" lang="en-US" sz="2400" b="0" i="0" u="none" strike="noStrike" kern="0" cap="none" spc="0" normalizeH="0" noProof="0" dirty="0" smtClean="0">
                <a:ln>
                  <a:noFill/>
                </a:ln>
                <a:solidFill>
                  <a:schemeClr val="tx1"/>
                </a:solidFill>
                <a:effectLst/>
                <a:uLnTx/>
                <a:uFillTx/>
                <a:latin typeface="+mn-lt"/>
                <a:ea typeface="+mn-ea"/>
                <a:cs typeface="+mn-cs"/>
              </a:rPr>
              <a:t> with an object literal, we will initialize </a:t>
            </a:r>
            <a:r>
              <a:rPr kumimoji="0" lang="en-US" sz="2400" b="0" i="0" u="none" strike="noStrike" kern="0" cap="none" spc="0" normalizeH="0" noProof="0" dirty="0" err="1" smtClean="0">
                <a:ln>
                  <a:noFill/>
                </a:ln>
                <a:solidFill>
                  <a:schemeClr val="tx1"/>
                </a:solidFill>
                <a:effectLst/>
                <a:uLnTx/>
                <a:uFillTx/>
                <a:latin typeface="+mn-lt"/>
                <a:ea typeface="+mn-ea"/>
                <a:cs typeface="+mn-cs"/>
              </a:rPr>
              <a:t>myObject</a:t>
            </a:r>
            <a:r>
              <a:rPr kumimoji="0" lang="en-US" sz="2400" b="0" i="0" u="none" strike="noStrike" kern="0" cap="none" spc="0" normalizeH="0" noProof="0" dirty="0" smtClean="0">
                <a:ln>
                  <a:noFill/>
                </a:ln>
                <a:solidFill>
                  <a:schemeClr val="tx1"/>
                </a:solidFill>
                <a:effectLst/>
                <a:uLnTx/>
                <a:uFillTx/>
                <a:latin typeface="+mn-lt"/>
                <a:ea typeface="+mn-ea"/>
                <a:cs typeface="+mn-cs"/>
              </a:rPr>
              <a:t> by calling a function, that returns an object literal</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Iterating over jQuery and non-jQuery Objects</a:t>
            </a:r>
            <a:endParaRPr lang="en-IN" dirty="0"/>
          </a:p>
        </p:txBody>
      </p:sp>
      <p:sp>
        <p:nvSpPr>
          <p:cNvPr id="3" name="Content Placeholder 2"/>
          <p:cNvSpPr>
            <a:spLocks noGrp="1"/>
          </p:cNvSpPr>
          <p:nvPr>
            <p:ph sz="quarter" idx="1"/>
          </p:nvPr>
        </p:nvSpPr>
        <p:spPr/>
        <p:txBody>
          <a:bodyPr>
            <a:normAutofit/>
          </a:bodyPr>
          <a:lstStyle/>
          <a:p>
            <a:r>
              <a:rPr lang="en-IN" dirty="0"/>
              <a:t>$( "li" ).each( function( index, element ){</a:t>
            </a:r>
          </a:p>
          <a:p>
            <a:endParaRPr lang="en-IN" dirty="0"/>
          </a:p>
          <a:p>
            <a:r>
              <a:rPr lang="en-IN" dirty="0"/>
              <a:t>    console.log( $( this ).text() );</a:t>
            </a:r>
          </a:p>
          <a:p>
            <a:endParaRPr lang="en-IN" dirty="0"/>
          </a:p>
          <a:p>
            <a:r>
              <a:rPr lang="en-IN" dirty="0"/>
              <a:t>});</a:t>
            </a:r>
          </a:p>
          <a:p>
            <a:endParaRPr lang="it-IT" dirty="0"/>
          </a:p>
          <a:p>
            <a:endParaRPr lang="it-IT" dirty="0"/>
          </a:p>
          <a:p>
            <a:endParaRPr lang="en-IN" dirty="0"/>
          </a:p>
          <a:p>
            <a:endParaRPr lang="en-IN" dirty="0"/>
          </a:p>
        </p:txBody>
      </p:sp>
    </p:spTree>
    <p:extLst>
      <p:ext uri="{BB962C8B-B14F-4D97-AF65-F5344CB8AC3E}">
        <p14:creationId xmlns:p14="http://schemas.microsoft.com/office/powerpoint/2010/main" val="833646733"/>
      </p:ext>
    </p:extLst>
  </p:cSld>
  <p:clrMapOvr>
    <a:masterClrMapping/>
  </p:clrMapOvr>
  <p:transition/>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Using jQuery’s .index() Function</a:t>
            </a:r>
            <a:endParaRPr lang="en-IN" dirty="0"/>
          </a:p>
        </p:txBody>
      </p:sp>
      <p:sp>
        <p:nvSpPr>
          <p:cNvPr id="3" name="Content Placeholder 2"/>
          <p:cNvSpPr>
            <a:spLocks noGrp="1"/>
          </p:cNvSpPr>
          <p:nvPr>
            <p:ph sz="quarter" idx="1"/>
          </p:nvPr>
        </p:nvSpPr>
        <p:spPr/>
        <p:txBody>
          <a:bodyPr>
            <a:normAutofit lnSpcReduction="10000"/>
          </a:bodyPr>
          <a:lstStyle/>
          <a:p>
            <a:r>
              <a:rPr lang="it-IT" dirty="0"/>
              <a:t>&lt;ul&gt;</a:t>
            </a:r>
          </a:p>
          <a:p>
            <a:endParaRPr lang="it-IT" dirty="0"/>
          </a:p>
          <a:p>
            <a:r>
              <a:rPr lang="it-IT" dirty="0"/>
              <a:t>    &lt;div&gt;&lt;/div&gt;</a:t>
            </a:r>
          </a:p>
          <a:p>
            <a:endParaRPr lang="it-IT" dirty="0"/>
          </a:p>
          <a:p>
            <a:r>
              <a:rPr lang="it-IT" dirty="0"/>
              <a:t>    &lt;li id="foo1"&gt;foo&lt;/li&gt;</a:t>
            </a:r>
          </a:p>
          <a:p>
            <a:endParaRPr lang="it-IT" dirty="0"/>
          </a:p>
          <a:p>
            <a:r>
              <a:rPr lang="it-IT" dirty="0"/>
              <a:t>    &lt;li id="bar1"&gt;bar&lt;/li&gt;</a:t>
            </a:r>
          </a:p>
          <a:p>
            <a:endParaRPr lang="it-IT" dirty="0"/>
          </a:p>
          <a:p>
            <a:r>
              <a:rPr lang="it-IT" dirty="0"/>
              <a:t>    &lt;li id="baz1"&gt;baz&lt;/li&gt;</a:t>
            </a:r>
          </a:p>
          <a:p>
            <a:endParaRPr lang="it-IT" dirty="0"/>
          </a:p>
          <a:p>
            <a:r>
              <a:rPr lang="it-IT" dirty="0"/>
              <a:t>    &lt;div&gt;&lt;/div&gt;</a:t>
            </a:r>
          </a:p>
          <a:p>
            <a:endParaRPr lang="it-IT" dirty="0"/>
          </a:p>
          <a:p>
            <a:r>
              <a:rPr lang="it-IT" dirty="0"/>
              <a:t>&lt;/ul&gt;</a:t>
            </a:r>
          </a:p>
          <a:p>
            <a:endParaRPr lang="en-IN" dirty="0"/>
          </a:p>
        </p:txBody>
      </p:sp>
    </p:spTree>
    <p:extLst>
      <p:ext uri="{BB962C8B-B14F-4D97-AF65-F5344CB8AC3E}">
        <p14:creationId xmlns:p14="http://schemas.microsoft.com/office/powerpoint/2010/main" val="902749895"/>
      </p:ext>
    </p:extLst>
  </p:cSld>
  <p:clrMapOvr>
    <a:masterClrMapping/>
  </p:clrMapOvr>
  <p:transition/>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Using jQuery’s .index() Function</a:t>
            </a:r>
            <a:endParaRPr lang="en-IN" dirty="0"/>
          </a:p>
        </p:txBody>
      </p:sp>
      <p:sp>
        <p:nvSpPr>
          <p:cNvPr id="3" name="Content Placeholder 2"/>
          <p:cNvSpPr>
            <a:spLocks noGrp="1"/>
          </p:cNvSpPr>
          <p:nvPr>
            <p:ph sz="quarter" idx="1"/>
          </p:nvPr>
        </p:nvSpPr>
        <p:spPr/>
        <p:txBody>
          <a:bodyPr>
            <a:normAutofit fontScale="85000" lnSpcReduction="20000"/>
          </a:bodyPr>
          <a:lstStyle/>
          <a:p>
            <a:r>
              <a:rPr lang="it-IT" dirty="0"/>
              <a:t>var foo = $( "#foo1" ); </a:t>
            </a:r>
          </a:p>
          <a:p>
            <a:endParaRPr lang="it-IT" dirty="0"/>
          </a:p>
          <a:p>
            <a:r>
              <a:rPr lang="it-IT" dirty="0"/>
              <a:t>console.log( "Index: " + foo.index() ); // 1 </a:t>
            </a:r>
          </a:p>
          <a:p>
            <a:endParaRPr lang="it-IT" dirty="0"/>
          </a:p>
          <a:p>
            <a:r>
              <a:rPr lang="it-IT" dirty="0"/>
              <a:t>var listItem = $( "li" ); </a:t>
            </a:r>
          </a:p>
          <a:p>
            <a:endParaRPr lang="it-IT" dirty="0"/>
          </a:p>
          <a:p>
            <a:r>
              <a:rPr lang="it-IT" dirty="0"/>
              <a:t>// This implicitly calls .first()</a:t>
            </a:r>
          </a:p>
          <a:p>
            <a:r>
              <a:rPr lang="it-IT" dirty="0"/>
              <a:t>console.log( "Index: " + listItem.index() ); // 1</a:t>
            </a:r>
          </a:p>
          <a:p>
            <a:r>
              <a:rPr lang="it-IT" dirty="0"/>
              <a:t>console.log( "Index: " + listItem.first().index() ); // 1</a:t>
            </a:r>
          </a:p>
          <a:p>
            <a:endParaRPr lang="it-IT" dirty="0"/>
          </a:p>
          <a:p>
            <a:r>
              <a:rPr lang="it-IT" dirty="0"/>
              <a:t>var div = $( "div" ); </a:t>
            </a:r>
          </a:p>
          <a:p>
            <a:endParaRPr lang="it-IT" dirty="0"/>
          </a:p>
          <a:p>
            <a:r>
              <a:rPr lang="it-IT" dirty="0"/>
              <a:t>// This implicitly calls .first()</a:t>
            </a:r>
          </a:p>
          <a:p>
            <a:endParaRPr lang="it-IT" dirty="0"/>
          </a:p>
          <a:p>
            <a:r>
              <a:rPr lang="it-IT" dirty="0"/>
              <a:t>console.log( "Index: " + div.index() ); // 0</a:t>
            </a:r>
          </a:p>
          <a:p>
            <a:endParaRPr lang="it-IT" dirty="0"/>
          </a:p>
          <a:p>
            <a:r>
              <a:rPr lang="it-IT" dirty="0"/>
              <a:t>console.log( "Index: " + div.first().index() ); // 0</a:t>
            </a:r>
          </a:p>
          <a:p>
            <a:endParaRPr lang="it-IT" dirty="0"/>
          </a:p>
          <a:p>
            <a:endParaRPr lang="it-IT" dirty="0"/>
          </a:p>
          <a:p>
            <a:endParaRPr lang="it-IT" dirty="0"/>
          </a:p>
        </p:txBody>
      </p:sp>
    </p:spTree>
    <p:extLst>
      <p:ext uri="{BB962C8B-B14F-4D97-AF65-F5344CB8AC3E}">
        <p14:creationId xmlns:p14="http://schemas.microsoft.com/office/powerpoint/2010/main" val="2073277499"/>
      </p:ext>
    </p:extLst>
  </p:cSld>
  <p:clrMapOvr>
    <a:masterClrMapping/>
  </p:clrMapOvr>
  <p:transition/>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How do I replace text from the 3rd element of a list </a:t>
            </a:r>
            <a:endParaRPr lang="en-IN" dirty="0"/>
          </a:p>
        </p:txBody>
      </p:sp>
      <p:sp>
        <p:nvSpPr>
          <p:cNvPr id="3" name="Content Placeholder 2"/>
          <p:cNvSpPr>
            <a:spLocks noGrp="1"/>
          </p:cNvSpPr>
          <p:nvPr>
            <p:ph sz="quarter" idx="1"/>
          </p:nvPr>
        </p:nvSpPr>
        <p:spPr/>
        <p:txBody>
          <a:bodyPr/>
          <a:lstStyle/>
          <a:p>
            <a:r>
              <a:rPr lang="en-IN" dirty="0" err="1"/>
              <a:t>var</a:t>
            </a:r>
            <a:r>
              <a:rPr lang="en-IN" dirty="0"/>
              <a:t> </a:t>
            </a:r>
            <a:r>
              <a:rPr lang="en-IN" dirty="0" err="1"/>
              <a:t>thirdLink</a:t>
            </a:r>
            <a:r>
              <a:rPr lang="en-IN" dirty="0"/>
              <a:t> = $( this ).find( "li a" ).</a:t>
            </a:r>
            <a:r>
              <a:rPr lang="en-IN" dirty="0" err="1"/>
              <a:t>eq</a:t>
            </a:r>
            <a:r>
              <a:rPr lang="en-IN" dirty="0"/>
              <a:t>( 2 );</a:t>
            </a:r>
          </a:p>
          <a:p>
            <a:r>
              <a:rPr lang="en-IN" dirty="0"/>
              <a:t> </a:t>
            </a:r>
          </a:p>
          <a:p>
            <a:endParaRPr lang="en-IN" dirty="0"/>
          </a:p>
          <a:p>
            <a:r>
              <a:rPr lang="en-IN" dirty="0" err="1"/>
              <a:t>var</a:t>
            </a:r>
            <a:r>
              <a:rPr lang="en-IN" dirty="0"/>
              <a:t> </a:t>
            </a:r>
            <a:r>
              <a:rPr lang="en-IN" dirty="0" err="1"/>
              <a:t>linkText</a:t>
            </a:r>
            <a:r>
              <a:rPr lang="en-IN" dirty="0"/>
              <a:t> = </a:t>
            </a:r>
            <a:r>
              <a:rPr lang="en-IN" dirty="0" err="1"/>
              <a:t>thirdLink.text</a:t>
            </a:r>
            <a:r>
              <a:rPr lang="en-IN" dirty="0"/>
              <a:t>().replace( "foo", "bar" );</a:t>
            </a:r>
          </a:p>
          <a:p>
            <a:r>
              <a:rPr lang="en-IN" dirty="0"/>
              <a:t> </a:t>
            </a:r>
          </a:p>
          <a:p>
            <a:endParaRPr lang="en-IN" dirty="0"/>
          </a:p>
          <a:p>
            <a:r>
              <a:rPr lang="en-IN" dirty="0" err="1"/>
              <a:t>thirdLink.text</a:t>
            </a:r>
            <a:r>
              <a:rPr lang="en-IN" dirty="0"/>
              <a:t>( </a:t>
            </a:r>
            <a:r>
              <a:rPr lang="en-IN" dirty="0" err="1"/>
              <a:t>linkText</a:t>
            </a:r>
            <a:r>
              <a:rPr lang="en-IN" dirty="0"/>
              <a:t> );</a:t>
            </a:r>
          </a:p>
          <a:p>
            <a:endParaRPr lang="en-IN" dirty="0"/>
          </a:p>
          <a:p>
            <a:endParaRPr lang="en-IN" dirty="0"/>
          </a:p>
        </p:txBody>
      </p:sp>
    </p:spTree>
    <p:extLst>
      <p:ext uri="{BB962C8B-B14F-4D97-AF65-F5344CB8AC3E}">
        <p14:creationId xmlns:p14="http://schemas.microsoft.com/office/powerpoint/2010/main" val="1461132272"/>
      </p:ext>
    </p:extLst>
  </p:cSld>
  <p:clrMapOvr>
    <a:masterClrMapping/>
  </p:clrMapOvr>
  <p:transition/>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How do I get the text value of a selected option?</a:t>
            </a:r>
            <a:endParaRPr lang="en-IN" dirty="0"/>
          </a:p>
        </p:txBody>
      </p:sp>
      <p:sp>
        <p:nvSpPr>
          <p:cNvPr id="3" name="Content Placeholder 2"/>
          <p:cNvSpPr>
            <a:spLocks noGrp="1"/>
          </p:cNvSpPr>
          <p:nvPr>
            <p:ph sz="quarter" idx="1"/>
          </p:nvPr>
        </p:nvSpPr>
        <p:spPr/>
        <p:txBody>
          <a:bodyPr>
            <a:normAutofit lnSpcReduction="10000"/>
          </a:bodyPr>
          <a:lstStyle/>
          <a:p>
            <a:r>
              <a:rPr lang="en-IN" dirty="0"/>
              <a:t>&lt;select id="</a:t>
            </a:r>
            <a:r>
              <a:rPr lang="en-IN" dirty="0" err="1"/>
              <a:t>myselect</a:t>
            </a:r>
            <a:r>
              <a:rPr lang="en-IN" dirty="0"/>
              <a:t>"&gt;</a:t>
            </a:r>
          </a:p>
          <a:p>
            <a:endParaRPr lang="en-IN" dirty="0"/>
          </a:p>
          <a:p>
            <a:r>
              <a:rPr lang="en-IN" dirty="0"/>
              <a:t>    &lt;option value="1"&gt;Mr&lt;/option&gt;</a:t>
            </a:r>
          </a:p>
          <a:p>
            <a:endParaRPr lang="en-IN" dirty="0"/>
          </a:p>
          <a:p>
            <a:r>
              <a:rPr lang="en-IN" dirty="0"/>
              <a:t>    &lt;option value="2"&gt;Mrs&lt;/option&gt;</a:t>
            </a:r>
          </a:p>
          <a:p>
            <a:endParaRPr lang="en-IN" dirty="0"/>
          </a:p>
          <a:p>
            <a:r>
              <a:rPr lang="en-IN" dirty="0"/>
              <a:t>    &lt;option value="3"&gt;Ms&lt;/option&gt;</a:t>
            </a:r>
          </a:p>
          <a:p>
            <a:endParaRPr lang="en-IN" dirty="0"/>
          </a:p>
          <a:p>
            <a:r>
              <a:rPr lang="en-IN" dirty="0"/>
              <a:t>    &lt;option value="4"&gt;Dr&lt;/option&gt;</a:t>
            </a:r>
          </a:p>
          <a:p>
            <a:endParaRPr lang="en-IN" dirty="0"/>
          </a:p>
          <a:p>
            <a:r>
              <a:rPr lang="en-IN" dirty="0"/>
              <a:t>    &lt;option value="5"&gt;Prof&lt;/option&gt;</a:t>
            </a:r>
          </a:p>
          <a:p>
            <a:endParaRPr lang="en-IN" dirty="0"/>
          </a:p>
          <a:p>
            <a:r>
              <a:rPr lang="en-IN" dirty="0"/>
              <a:t>&lt;/select&gt;</a:t>
            </a:r>
          </a:p>
          <a:p>
            <a:endParaRPr lang="en-IN" dirty="0"/>
          </a:p>
          <a:p>
            <a:endParaRPr lang="en-IN" dirty="0"/>
          </a:p>
        </p:txBody>
      </p:sp>
    </p:spTree>
    <p:extLst>
      <p:ext uri="{BB962C8B-B14F-4D97-AF65-F5344CB8AC3E}">
        <p14:creationId xmlns:p14="http://schemas.microsoft.com/office/powerpoint/2010/main" val="2677106873"/>
      </p:ext>
    </p:extLst>
  </p:cSld>
  <p:clrMapOvr>
    <a:masterClrMapping/>
  </p:clrMapOvr>
  <p:transition/>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How do I get the text value of a selected option?</a:t>
            </a:r>
            <a:endParaRPr lang="en-IN" dirty="0"/>
          </a:p>
        </p:txBody>
      </p:sp>
      <p:sp>
        <p:nvSpPr>
          <p:cNvPr id="3" name="Content Placeholder 2"/>
          <p:cNvSpPr>
            <a:spLocks noGrp="1"/>
          </p:cNvSpPr>
          <p:nvPr>
            <p:ph sz="quarter" idx="1"/>
          </p:nvPr>
        </p:nvSpPr>
        <p:spPr/>
        <p:txBody>
          <a:bodyPr>
            <a:normAutofit/>
          </a:bodyPr>
          <a:lstStyle/>
          <a:p>
            <a:r>
              <a:rPr lang="en-IN" dirty="0"/>
              <a:t>$( "#</a:t>
            </a:r>
            <a:r>
              <a:rPr lang="en-IN" dirty="0" err="1"/>
              <a:t>myselect</a:t>
            </a:r>
            <a:r>
              <a:rPr lang="en-IN" dirty="0"/>
              <a:t> </a:t>
            </a:r>
            <a:r>
              <a:rPr lang="en-IN" dirty="0" err="1"/>
              <a:t>option:selected</a:t>
            </a:r>
            <a:r>
              <a:rPr lang="en-IN" dirty="0"/>
              <a:t>" ).text();</a:t>
            </a:r>
          </a:p>
          <a:p>
            <a:endParaRPr lang="en-IN" dirty="0"/>
          </a:p>
        </p:txBody>
      </p:sp>
    </p:spTree>
    <p:extLst>
      <p:ext uri="{BB962C8B-B14F-4D97-AF65-F5344CB8AC3E}">
        <p14:creationId xmlns:p14="http://schemas.microsoft.com/office/powerpoint/2010/main" val="856756682"/>
      </p:ext>
    </p:extLst>
  </p:cSld>
  <p:clrMapOvr>
    <a:masterClrMapping/>
  </p:clrMapOvr>
  <p:transition/>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How do I check/uncheck a checkbox input or radio button?</a:t>
            </a:r>
            <a:endParaRPr lang="en-IN" dirty="0"/>
          </a:p>
        </p:txBody>
      </p:sp>
      <p:sp>
        <p:nvSpPr>
          <p:cNvPr id="3" name="Content Placeholder 2"/>
          <p:cNvSpPr>
            <a:spLocks noGrp="1"/>
          </p:cNvSpPr>
          <p:nvPr>
            <p:ph sz="quarter" idx="1"/>
          </p:nvPr>
        </p:nvSpPr>
        <p:spPr/>
        <p:txBody>
          <a:bodyPr/>
          <a:lstStyle/>
          <a:p>
            <a:r>
              <a:rPr lang="en-IN" dirty="0"/>
              <a:t>// Check #x</a:t>
            </a:r>
          </a:p>
          <a:p>
            <a:endParaRPr lang="en-IN" dirty="0"/>
          </a:p>
          <a:p>
            <a:r>
              <a:rPr lang="en-IN" dirty="0"/>
              <a:t>$( "#x" ).prop( "checked", true );</a:t>
            </a:r>
          </a:p>
          <a:p>
            <a:endParaRPr lang="en-IN" dirty="0"/>
          </a:p>
          <a:p>
            <a:endParaRPr lang="en-IN" dirty="0"/>
          </a:p>
          <a:p>
            <a:r>
              <a:rPr lang="en-IN" dirty="0"/>
              <a:t>// Uncheck #x</a:t>
            </a:r>
          </a:p>
          <a:p>
            <a:endParaRPr lang="en-IN" dirty="0"/>
          </a:p>
          <a:p>
            <a:r>
              <a:rPr lang="en-IN" dirty="0"/>
              <a:t>$( "#x" ).prop( "checked", false );</a:t>
            </a:r>
          </a:p>
          <a:p>
            <a:endParaRPr lang="en-IN" dirty="0"/>
          </a:p>
          <a:p>
            <a:endParaRPr lang="en-IN" dirty="0"/>
          </a:p>
        </p:txBody>
      </p:sp>
    </p:spTree>
    <p:extLst>
      <p:ext uri="{BB962C8B-B14F-4D97-AF65-F5344CB8AC3E}">
        <p14:creationId xmlns:p14="http://schemas.microsoft.com/office/powerpoint/2010/main" val="288776118"/>
      </p:ext>
    </p:extLst>
  </p:cSld>
  <p:clrMapOvr>
    <a:masterClrMapping/>
  </p:clrMapOvr>
  <p:transition/>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Event Basics</a:t>
            </a:r>
            <a:endParaRPr lang="en-IN" dirty="0"/>
          </a:p>
        </p:txBody>
      </p:sp>
      <p:sp>
        <p:nvSpPr>
          <p:cNvPr id="3" name="Content Placeholder 2"/>
          <p:cNvSpPr>
            <a:spLocks noGrp="1"/>
          </p:cNvSpPr>
          <p:nvPr>
            <p:ph sz="quarter" idx="1"/>
          </p:nvPr>
        </p:nvSpPr>
        <p:spPr/>
        <p:txBody>
          <a:bodyPr>
            <a:normAutofit fontScale="92500" lnSpcReduction="10000"/>
          </a:bodyPr>
          <a:lstStyle/>
          <a:p>
            <a:r>
              <a:rPr lang="en-IN" dirty="0"/>
              <a:t>// Event setup using a convenience method</a:t>
            </a:r>
          </a:p>
          <a:p>
            <a:endParaRPr lang="en-IN" dirty="0"/>
          </a:p>
          <a:p>
            <a:r>
              <a:rPr lang="en-IN" dirty="0"/>
              <a:t>$( "p" ).click(function() {</a:t>
            </a:r>
          </a:p>
          <a:p>
            <a:endParaRPr lang="en-IN" dirty="0"/>
          </a:p>
          <a:p>
            <a:r>
              <a:rPr lang="en-IN" dirty="0"/>
              <a:t>    console.log( "You clicked a paragraph!" );</a:t>
            </a:r>
          </a:p>
          <a:p>
            <a:endParaRPr lang="en-IN" dirty="0"/>
          </a:p>
          <a:p>
            <a:r>
              <a:rPr lang="en-IN" dirty="0"/>
              <a:t>});</a:t>
            </a:r>
          </a:p>
          <a:p>
            <a:endParaRPr lang="en-IN" dirty="0"/>
          </a:p>
          <a:p>
            <a:r>
              <a:rPr lang="en-IN" dirty="0"/>
              <a:t>// Equivalent event setup using the `.on()` method</a:t>
            </a:r>
          </a:p>
          <a:p>
            <a:endParaRPr lang="en-IN" dirty="0"/>
          </a:p>
          <a:p>
            <a:r>
              <a:rPr lang="en-IN" dirty="0"/>
              <a:t>$( "p" ).on( "click", function() {</a:t>
            </a:r>
          </a:p>
          <a:p>
            <a:endParaRPr lang="en-IN" dirty="0"/>
          </a:p>
          <a:p>
            <a:r>
              <a:rPr lang="en-IN" dirty="0"/>
              <a:t>    console.log( "click" );</a:t>
            </a:r>
          </a:p>
          <a:p>
            <a:endParaRPr lang="en-IN" dirty="0"/>
          </a:p>
          <a:p>
            <a:r>
              <a:rPr lang="en-IN" dirty="0"/>
              <a:t>});</a:t>
            </a:r>
          </a:p>
          <a:p>
            <a:endParaRPr lang="en-IN" dirty="0"/>
          </a:p>
          <a:p>
            <a:endParaRPr lang="en-IN" dirty="0"/>
          </a:p>
        </p:txBody>
      </p:sp>
    </p:spTree>
    <p:extLst>
      <p:ext uri="{BB962C8B-B14F-4D97-AF65-F5344CB8AC3E}">
        <p14:creationId xmlns:p14="http://schemas.microsoft.com/office/powerpoint/2010/main" val="3103312881"/>
      </p:ext>
    </p:extLst>
  </p:cSld>
  <p:clrMapOvr>
    <a:masterClrMapping/>
  </p:clrMapOvr>
  <p:transition/>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Many events and handlers</a:t>
            </a:r>
            <a:endParaRPr lang="en-IN" dirty="0"/>
          </a:p>
        </p:txBody>
      </p:sp>
      <p:sp>
        <p:nvSpPr>
          <p:cNvPr id="3" name="Content Placeholder 2"/>
          <p:cNvSpPr>
            <a:spLocks noGrp="1"/>
          </p:cNvSpPr>
          <p:nvPr>
            <p:ph sz="quarter" idx="1"/>
          </p:nvPr>
        </p:nvSpPr>
        <p:spPr/>
        <p:txBody>
          <a:bodyPr>
            <a:noAutofit/>
          </a:bodyPr>
          <a:lstStyle/>
          <a:p>
            <a:r>
              <a:rPr lang="en-IN" sz="2400" dirty="0"/>
              <a:t>$( "div" ).on({</a:t>
            </a:r>
          </a:p>
          <a:p>
            <a:endParaRPr lang="en-IN" sz="2400" dirty="0"/>
          </a:p>
          <a:p>
            <a:r>
              <a:rPr lang="en-IN" sz="2400" dirty="0"/>
              <a:t>    </a:t>
            </a:r>
            <a:r>
              <a:rPr lang="en-IN" sz="2400" dirty="0" err="1"/>
              <a:t>mouseenter</a:t>
            </a:r>
            <a:r>
              <a:rPr lang="en-IN" sz="2400" dirty="0"/>
              <a:t>: function() {</a:t>
            </a:r>
          </a:p>
          <a:p>
            <a:endParaRPr lang="en-IN" sz="2400" dirty="0"/>
          </a:p>
          <a:p>
            <a:r>
              <a:rPr lang="en-IN" sz="2400" dirty="0"/>
              <a:t>        console.log( "hovered over a div" );</a:t>
            </a:r>
          </a:p>
          <a:p>
            <a:endParaRPr lang="en-IN" sz="2400" dirty="0"/>
          </a:p>
          <a:p>
            <a:r>
              <a:rPr lang="en-IN" sz="2400" dirty="0"/>
              <a:t>    },</a:t>
            </a:r>
          </a:p>
          <a:p>
            <a:endParaRPr lang="en-IN" sz="2400" dirty="0"/>
          </a:p>
        </p:txBody>
      </p:sp>
    </p:spTree>
    <p:extLst>
      <p:ext uri="{BB962C8B-B14F-4D97-AF65-F5344CB8AC3E}">
        <p14:creationId xmlns:p14="http://schemas.microsoft.com/office/powerpoint/2010/main" val="1276408878"/>
      </p:ext>
    </p:extLst>
  </p:cSld>
  <p:clrMapOvr>
    <a:masterClrMapping/>
  </p:clrMapOvr>
  <p:transition/>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Many events and handlers</a:t>
            </a:r>
            <a:endParaRPr lang="en-IN" dirty="0"/>
          </a:p>
        </p:txBody>
      </p:sp>
      <p:sp>
        <p:nvSpPr>
          <p:cNvPr id="3" name="Content Placeholder 2"/>
          <p:cNvSpPr>
            <a:spLocks noGrp="1"/>
          </p:cNvSpPr>
          <p:nvPr>
            <p:ph sz="quarter" idx="1"/>
          </p:nvPr>
        </p:nvSpPr>
        <p:spPr/>
        <p:txBody>
          <a:bodyPr>
            <a:noAutofit/>
          </a:bodyPr>
          <a:lstStyle/>
          <a:p>
            <a:r>
              <a:rPr lang="en-IN" sz="2400" dirty="0"/>
              <a:t> </a:t>
            </a:r>
            <a:r>
              <a:rPr lang="en-IN" sz="2400" dirty="0" err="1"/>
              <a:t>mouseleave</a:t>
            </a:r>
            <a:r>
              <a:rPr lang="en-IN" sz="2400" dirty="0"/>
              <a:t>: function() {</a:t>
            </a:r>
          </a:p>
          <a:p>
            <a:endParaRPr lang="en-IN" sz="2400" dirty="0"/>
          </a:p>
          <a:p>
            <a:r>
              <a:rPr lang="en-IN" sz="2400" dirty="0"/>
              <a:t>        console.log( "mouse left a div" );</a:t>
            </a:r>
          </a:p>
          <a:p>
            <a:endParaRPr lang="en-IN" sz="2400" dirty="0"/>
          </a:p>
          <a:p>
            <a:r>
              <a:rPr lang="en-IN" sz="2400" dirty="0"/>
              <a:t>    },</a:t>
            </a:r>
          </a:p>
          <a:p>
            <a:r>
              <a:rPr lang="en-IN" sz="2400" dirty="0" smtClean="0"/>
              <a:t>    </a:t>
            </a:r>
            <a:r>
              <a:rPr lang="en-IN" sz="2400" dirty="0"/>
              <a:t>click: function() {</a:t>
            </a:r>
          </a:p>
          <a:p>
            <a:endParaRPr lang="en-IN" sz="2400" dirty="0"/>
          </a:p>
          <a:p>
            <a:r>
              <a:rPr lang="en-IN" sz="2400" dirty="0"/>
              <a:t>        console.log( "clicked on a div" );</a:t>
            </a:r>
          </a:p>
          <a:p>
            <a:endParaRPr lang="en-IN" sz="2400" dirty="0"/>
          </a:p>
          <a:p>
            <a:r>
              <a:rPr lang="en-IN" sz="2400" dirty="0"/>
              <a:t>    </a:t>
            </a:r>
            <a:r>
              <a:rPr lang="en-IN" sz="2400" dirty="0" smtClean="0"/>
              <a:t>}});</a:t>
            </a:r>
            <a:endParaRPr lang="en-IN" sz="2400" dirty="0"/>
          </a:p>
          <a:p>
            <a:endParaRPr lang="en-IN" sz="2400" dirty="0"/>
          </a:p>
        </p:txBody>
      </p:sp>
    </p:spTree>
    <p:extLst>
      <p:ext uri="{BB962C8B-B14F-4D97-AF65-F5344CB8AC3E}">
        <p14:creationId xmlns:p14="http://schemas.microsoft.com/office/powerpoint/2010/main" val="158360340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Closures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kern="0" dirty="0" err="1" smtClean="0">
                <a:latin typeface="+mn-lt"/>
                <a:cs typeface="+mn-cs"/>
              </a:rPr>
              <a:t>var</a:t>
            </a:r>
            <a:r>
              <a:rPr lang="en-US" sz="2000" kern="0" dirty="0" smtClean="0">
                <a:latin typeface="+mn-lt"/>
                <a:cs typeface="+mn-cs"/>
              </a:rPr>
              <a:t> </a:t>
            </a:r>
            <a:r>
              <a:rPr lang="en-US" sz="2000" kern="0" dirty="0" err="1" smtClean="0">
                <a:latin typeface="+mn-lt"/>
                <a:cs typeface="+mn-cs"/>
              </a:rPr>
              <a:t>myObject</a:t>
            </a:r>
            <a:r>
              <a:rPr lang="en-US" sz="2000" kern="0" dirty="0" smtClean="0">
                <a:latin typeface="+mn-lt"/>
                <a:cs typeface="+mn-cs"/>
              </a:rPr>
              <a:t> = function () {</a:t>
            </a:r>
          </a:p>
          <a:p>
            <a:pPr marL="342900" indent="-342900" algn="just">
              <a:lnSpc>
                <a:spcPct val="90000"/>
              </a:lnSpc>
              <a:spcBef>
                <a:spcPct val="20000"/>
              </a:spcBef>
              <a:buClr>
                <a:schemeClr val="accent2"/>
              </a:buCl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var</a:t>
            </a:r>
            <a:r>
              <a:rPr kumimoji="0" lang="en-US" sz="2000" b="0" i="0" u="none" strike="noStrike" kern="0" cap="none" spc="0" normalizeH="0" noProof="0" dirty="0" smtClean="0">
                <a:ln>
                  <a:noFill/>
                </a:ln>
                <a:solidFill>
                  <a:schemeClr val="tx1"/>
                </a:solidFill>
                <a:effectLst/>
                <a:uLnTx/>
                <a:uFillTx/>
                <a:latin typeface="+mn-lt"/>
                <a:ea typeface="+mn-ea"/>
                <a:cs typeface="+mn-cs"/>
              </a:rPr>
              <a:t> </a:t>
            </a:r>
            <a:r>
              <a:rPr kumimoji="0" lang="en-US" sz="2000" b="0" i="0" u="none" strike="noStrike" kern="0" cap="none" spc="0" normalizeH="0" noProof="0" dirty="0" err="1" smtClean="0">
                <a:ln>
                  <a:noFill/>
                </a:ln>
                <a:solidFill>
                  <a:schemeClr val="tx1"/>
                </a:solidFill>
                <a:effectLst/>
                <a:uLnTx/>
                <a:uFillTx/>
                <a:latin typeface="+mn-lt"/>
                <a:ea typeface="+mn-ea"/>
                <a:cs typeface="+mn-cs"/>
              </a:rPr>
              <a:t>myValue</a:t>
            </a:r>
            <a:r>
              <a:rPr kumimoji="0" lang="en-US" sz="2000" b="0" i="0" u="none" strike="noStrike" kern="0" cap="none" spc="0" normalizeH="0" noProof="0" dirty="0" smtClean="0">
                <a:ln>
                  <a:noFill/>
                </a:ln>
                <a:solidFill>
                  <a:schemeClr val="tx1"/>
                </a:solidFill>
                <a:effectLst/>
                <a:uLnTx/>
                <a:uFillTx/>
                <a:latin typeface="+mn-lt"/>
                <a:ea typeface="+mn-ea"/>
                <a:cs typeface="+mn-cs"/>
              </a:rPr>
              <a:t> = 0;</a:t>
            </a:r>
          </a:p>
          <a:p>
            <a:pPr marL="342900" indent="-342900" algn="just">
              <a:lnSpc>
                <a:spcPct val="90000"/>
              </a:lnSpc>
              <a:spcBef>
                <a:spcPct val="20000"/>
              </a:spcBef>
              <a:buClr>
                <a:schemeClr val="accent2"/>
              </a:buClr>
            </a:pPr>
            <a:r>
              <a:rPr lang="en-US" sz="2000" kern="0" baseline="0" dirty="0" smtClean="0">
                <a:latin typeface="+mn-lt"/>
                <a:cs typeface="+mn-cs"/>
              </a:rPr>
              <a:t>		return</a:t>
            </a:r>
            <a:r>
              <a:rPr lang="en-US" sz="2000" kern="0" dirty="0" smtClean="0">
                <a:latin typeface="+mn-lt"/>
                <a:cs typeface="+mn-cs"/>
              </a:rPr>
              <a:t> {</a:t>
            </a:r>
          </a:p>
          <a:p>
            <a:pPr marL="342900" indent="-342900" algn="just">
              <a:lnSpc>
                <a:spcPct val="90000"/>
              </a:lnSpc>
              <a:spcBef>
                <a:spcPct val="20000"/>
              </a:spcBef>
              <a:buClr>
                <a:schemeClr val="accent2"/>
              </a:buCl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increment:</a:t>
            </a:r>
            <a:r>
              <a:rPr kumimoji="0" lang="en-US" sz="2000" b="0" i="0" u="none" strike="noStrike" kern="0" cap="none" spc="0" normalizeH="0" noProof="0" dirty="0" smtClean="0">
                <a:ln>
                  <a:noFill/>
                </a:ln>
                <a:solidFill>
                  <a:schemeClr val="tx1"/>
                </a:solidFill>
                <a:effectLst/>
                <a:uLnTx/>
                <a:uFillTx/>
                <a:latin typeface="+mn-lt"/>
                <a:ea typeface="+mn-ea"/>
                <a:cs typeface="+mn-cs"/>
              </a:rPr>
              <a:t> function(inc) {</a:t>
            </a:r>
          </a:p>
          <a:p>
            <a:pPr marL="342900" indent="-342900" algn="just">
              <a:lnSpc>
                <a:spcPct val="90000"/>
              </a:lnSpc>
              <a:spcBef>
                <a:spcPct val="20000"/>
              </a:spcBef>
              <a:buClr>
                <a:schemeClr val="accent2"/>
              </a:buClr>
            </a:pPr>
            <a:r>
              <a:rPr lang="en-US" sz="2000" kern="0" baseline="0" dirty="0" smtClean="0">
                <a:latin typeface="+mn-lt"/>
                <a:cs typeface="+mn-cs"/>
              </a:rPr>
              <a:t>				</a:t>
            </a:r>
            <a:r>
              <a:rPr lang="en-US" sz="2000" kern="0" baseline="0" dirty="0" err="1" smtClean="0">
                <a:latin typeface="+mn-lt"/>
                <a:cs typeface="+mn-cs"/>
              </a:rPr>
              <a:t>myValue</a:t>
            </a:r>
            <a:r>
              <a:rPr lang="en-US" sz="2000" kern="0" baseline="0" dirty="0" smtClean="0">
                <a:latin typeface="+mn-lt"/>
                <a:cs typeface="+mn-cs"/>
              </a:rPr>
              <a:t>+=typeof</a:t>
            </a:r>
            <a:r>
              <a:rPr lang="en-US" sz="2000" kern="0" dirty="0" smtClean="0">
                <a:latin typeface="+mn-lt"/>
                <a:cs typeface="+mn-cs"/>
              </a:rPr>
              <a:t> inc == ‘number’ ? inc:1</a:t>
            </a:r>
          </a:p>
          <a:p>
            <a:pPr marL="342900" indent="-342900" algn="just">
              <a:lnSpc>
                <a:spcPct val="90000"/>
              </a:lnSpc>
              <a:spcBef>
                <a:spcPct val="20000"/>
              </a:spcBef>
              <a:buClr>
                <a:schemeClr val="accent2"/>
              </a:buCl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r>
              <a:rPr lang="en-US" sz="2000" kern="0" dirty="0" err="1" smtClean="0">
                <a:latin typeface="+mn-lt"/>
                <a:cs typeface="+mn-cs"/>
              </a:rPr>
              <a:t>getValue</a:t>
            </a:r>
            <a:r>
              <a:rPr lang="en-US" sz="2000" kern="0" dirty="0" smtClean="0">
                <a:latin typeface="+mn-lt"/>
                <a:cs typeface="+mn-cs"/>
              </a:rPr>
              <a:t>: function() {</a:t>
            </a:r>
          </a:p>
          <a:p>
            <a:pPr marL="342900" indent="-342900" algn="just">
              <a:lnSpc>
                <a:spcPct val="90000"/>
              </a:lnSpc>
              <a:spcBef>
                <a:spcPct val="20000"/>
              </a:spcBef>
              <a:buClr>
                <a:schemeClr val="accent2"/>
              </a:buCl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return</a:t>
            </a:r>
            <a:r>
              <a:rPr kumimoji="0" lang="en-US" sz="2000" b="0" i="0" u="none" strike="noStrike" kern="0" cap="none" spc="0" normalizeH="0" noProof="0" dirty="0" smtClean="0">
                <a:ln>
                  <a:noFill/>
                </a:ln>
                <a:solidFill>
                  <a:schemeClr val="tx1"/>
                </a:solidFill>
                <a:effectLst/>
                <a:uLnTx/>
                <a:uFillTx/>
                <a:latin typeface="+mn-lt"/>
                <a:ea typeface="+mn-ea"/>
                <a:cs typeface="+mn-cs"/>
              </a:rPr>
              <a:t> </a:t>
            </a:r>
            <a:r>
              <a:rPr kumimoji="0" lang="en-US" sz="2000" b="0" i="0" u="none" strike="noStrike" kern="0" cap="none" spc="0" normalizeH="0" noProof="0" dirty="0" err="1" smtClean="0">
                <a:ln>
                  <a:noFill/>
                </a:ln>
                <a:solidFill>
                  <a:schemeClr val="tx1"/>
                </a:solidFill>
                <a:effectLst/>
                <a:uLnTx/>
                <a:uFillTx/>
                <a:latin typeface="+mn-lt"/>
                <a:ea typeface="+mn-ea"/>
                <a:cs typeface="+mn-cs"/>
              </a:rPr>
              <a:t>myValue</a:t>
            </a:r>
            <a:r>
              <a:rPr kumimoji="0" lang="en-US" sz="2000" b="0" i="0" u="none" strike="noStrike" kern="0" cap="none" spc="0" normalizeH="0" noProof="0" dirty="0" smtClean="0">
                <a:ln>
                  <a:noFill/>
                </a:ln>
                <a:solidFill>
                  <a:schemeClr val="tx1"/>
                </a:solidFill>
                <a:effectLst/>
                <a:uLnTx/>
                <a:uFillTx/>
                <a:latin typeface="+mn-lt"/>
                <a:ea typeface="+mn-ea"/>
                <a:cs typeface="+mn-cs"/>
              </a:rPr>
              <a:t>;</a:t>
            </a:r>
          </a:p>
          <a:p>
            <a:pPr marL="342900" indent="-342900" algn="just">
              <a:lnSpc>
                <a:spcPct val="90000"/>
              </a:lnSpc>
              <a:spcBef>
                <a:spcPct val="20000"/>
              </a:spcBef>
              <a:buClr>
                <a:schemeClr val="accent2"/>
              </a:buClr>
            </a:pPr>
            <a:r>
              <a:rPr lang="en-US" sz="2000" kern="0" baseline="0" dirty="0" smtClean="0">
                <a:latin typeface="+mn-lt"/>
                <a:cs typeface="+mn-cs"/>
              </a:rPr>
              <a:t>			}</a:t>
            </a:r>
          </a:p>
          <a:p>
            <a:pPr marL="342900" indent="-342900" algn="just">
              <a:lnSpc>
                <a:spcPct val="90000"/>
              </a:lnSpc>
              <a:spcBef>
                <a:spcPct val="20000"/>
              </a:spcBef>
              <a:buClr>
                <a:schemeClr val="accent2"/>
              </a:buClr>
            </a:pPr>
            <a:r>
              <a:rPr kumimoji="0" lang="en-US" sz="2000" b="0" i="0" u="none" strike="noStrike" kern="0" cap="none" spc="0" normalizeH="0" noProof="0" dirty="0" smtClean="0">
                <a:ln>
                  <a:noFill/>
                </a:ln>
                <a:solidFill>
                  <a:schemeClr val="tx1"/>
                </a:solidFill>
                <a:effectLst/>
                <a:uLnTx/>
                <a:uFillTx/>
                <a:latin typeface="+mn-lt"/>
                <a:ea typeface="+mn-ea"/>
                <a:cs typeface="+mn-cs"/>
              </a:rPr>
              <a:t>		};</a:t>
            </a:r>
          </a:p>
          <a:p>
            <a:pPr marL="342900" indent="-342900" algn="just">
              <a:lnSpc>
                <a:spcPct val="90000"/>
              </a:lnSpc>
              <a:spcBef>
                <a:spcPct val="20000"/>
              </a:spcBef>
              <a:buClr>
                <a:schemeClr val="accent2"/>
              </a:buClr>
            </a:pPr>
            <a:r>
              <a:rPr lang="en-US" sz="2000" kern="0" baseline="0" dirty="0" smtClean="0">
                <a:latin typeface="+mn-lt"/>
                <a:cs typeface="+mn-cs"/>
              </a:rPr>
              <a:t>	}();</a:t>
            </a:r>
          </a:p>
          <a:p>
            <a:pPr marL="342900" indent="-342900" algn="just">
              <a:lnSpc>
                <a:spcPct val="90000"/>
              </a:lnSpc>
              <a:spcBef>
                <a:spcPct val="20000"/>
              </a:spcBef>
              <a:buClr>
                <a:schemeClr val="accent2"/>
              </a:buClr>
            </a:pPr>
            <a:endParaRPr kumimoji="0" lang="en-US" sz="2000" b="0" i="0" u="none" strike="noStrike" kern="0" cap="none" spc="0" normalizeH="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lang="en-US" sz="2000" kern="0" baseline="0" dirty="0" smtClean="0">
                <a:latin typeface="+mn-lt"/>
                <a:cs typeface="+mn-cs"/>
              </a:rPr>
              <a:t>The function</a:t>
            </a:r>
            <a:r>
              <a:rPr lang="en-US" sz="2000" kern="0" dirty="0" smtClean="0">
                <a:latin typeface="+mn-lt"/>
                <a:cs typeface="+mn-cs"/>
              </a:rPr>
              <a:t> defines a value variable</a:t>
            </a:r>
          </a:p>
          <a:p>
            <a:pPr marL="342900" indent="-342900" algn="just">
              <a:lnSpc>
                <a:spcPct val="90000"/>
              </a:lnSpc>
              <a:spcBef>
                <a:spcPct val="20000"/>
              </a:spcBef>
              <a:buClr>
                <a:schemeClr val="accent2"/>
              </a:buClr>
              <a:buFont typeface="Wingdings" pitchFamily="2" charset="2"/>
              <a:buChar char="§"/>
            </a:pPr>
            <a:endParaRPr lang="en-US" sz="2000" kern="0" baseline="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The variable is always available to increment and </a:t>
            </a:r>
            <a:r>
              <a:rPr lang="en-US" sz="2000" kern="0" dirty="0" err="1" smtClean="0">
                <a:latin typeface="+mn-lt"/>
                <a:cs typeface="+mn-cs"/>
              </a:rPr>
              <a:t>getValue</a:t>
            </a:r>
            <a:r>
              <a:rPr lang="en-US" sz="2000" kern="0" dirty="0" smtClean="0">
                <a:latin typeface="+mn-lt"/>
                <a:cs typeface="+mn-cs"/>
              </a:rPr>
              <a:t> methods, but the function’s  scope keeps it hidden from rest of the program</a:t>
            </a:r>
            <a:r>
              <a:rPr lang="en-US" sz="2000" kern="0" baseline="0" dirty="0" smtClean="0">
                <a:latin typeface="+mn-lt"/>
                <a:cs typeface="+mn-cs"/>
              </a:rPr>
              <a:t>	</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Disconnecting Events</a:t>
            </a:r>
            <a:endParaRPr lang="en-IN" dirty="0"/>
          </a:p>
        </p:txBody>
      </p:sp>
      <p:sp>
        <p:nvSpPr>
          <p:cNvPr id="3" name="Content Placeholder 2"/>
          <p:cNvSpPr>
            <a:spLocks noGrp="1"/>
          </p:cNvSpPr>
          <p:nvPr>
            <p:ph sz="quarter" idx="1"/>
          </p:nvPr>
        </p:nvSpPr>
        <p:spPr/>
        <p:txBody>
          <a:bodyPr/>
          <a:lstStyle/>
          <a:p>
            <a:r>
              <a:rPr lang="en-IN" dirty="0"/>
              <a:t>// Unbinding all click handlers on a selection</a:t>
            </a:r>
          </a:p>
          <a:p>
            <a:endParaRPr lang="en-IN" dirty="0"/>
          </a:p>
          <a:p>
            <a:r>
              <a:rPr lang="en-IN" dirty="0"/>
              <a:t>$( "p" ).off( "click" );</a:t>
            </a:r>
          </a:p>
          <a:p>
            <a:endParaRPr lang="en-IN" dirty="0"/>
          </a:p>
          <a:p>
            <a:endParaRPr lang="en-IN" dirty="0"/>
          </a:p>
        </p:txBody>
      </p:sp>
    </p:spTree>
    <p:extLst>
      <p:ext uri="{BB962C8B-B14F-4D97-AF65-F5344CB8AC3E}">
        <p14:creationId xmlns:p14="http://schemas.microsoft.com/office/powerpoint/2010/main" val="439840698"/>
      </p:ext>
    </p:extLst>
  </p:cSld>
  <p:clrMapOvr>
    <a:masterClrMapping/>
  </p:clrMapOvr>
  <p:transition/>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 to Effects</a:t>
            </a:r>
            <a:endParaRPr lang="en-IN" dirty="0"/>
          </a:p>
        </p:txBody>
      </p:sp>
      <p:sp>
        <p:nvSpPr>
          <p:cNvPr id="3" name="Content Placeholder 2"/>
          <p:cNvSpPr>
            <a:spLocks noGrp="1"/>
          </p:cNvSpPr>
          <p:nvPr>
            <p:ph sz="quarter" idx="1"/>
          </p:nvPr>
        </p:nvSpPr>
        <p:spPr/>
        <p:txBody>
          <a:bodyPr/>
          <a:lstStyle/>
          <a:p>
            <a:r>
              <a:rPr lang="en-IN" dirty="0"/>
              <a:t>// Instantaneously hide all paragraphs</a:t>
            </a:r>
          </a:p>
          <a:p>
            <a:endParaRPr lang="en-IN" dirty="0"/>
          </a:p>
          <a:p>
            <a:r>
              <a:rPr lang="en-IN" dirty="0"/>
              <a:t>$( "p" ).hide(); </a:t>
            </a:r>
          </a:p>
          <a:p>
            <a:endParaRPr lang="en-IN" dirty="0"/>
          </a:p>
          <a:p>
            <a:r>
              <a:rPr lang="en-IN" dirty="0"/>
              <a:t>// Instantaneously show all </a:t>
            </a:r>
            <a:r>
              <a:rPr lang="en-IN" dirty="0" err="1"/>
              <a:t>divs</a:t>
            </a:r>
            <a:r>
              <a:rPr lang="en-IN" dirty="0"/>
              <a:t> that have the hidden style class</a:t>
            </a:r>
          </a:p>
          <a:p>
            <a:endParaRPr lang="en-IN" dirty="0"/>
          </a:p>
          <a:p>
            <a:r>
              <a:rPr lang="en-IN" dirty="0"/>
              <a:t>$( "</a:t>
            </a:r>
            <a:r>
              <a:rPr lang="en-IN" dirty="0" err="1"/>
              <a:t>div.hidden</a:t>
            </a:r>
            <a:r>
              <a:rPr lang="en-IN" dirty="0"/>
              <a:t>" ).show();</a:t>
            </a:r>
          </a:p>
          <a:p>
            <a:endParaRPr lang="en-IN" dirty="0"/>
          </a:p>
          <a:p>
            <a:endParaRPr lang="en-IN" dirty="0"/>
          </a:p>
        </p:txBody>
      </p:sp>
    </p:spTree>
    <p:extLst>
      <p:ext uri="{BB962C8B-B14F-4D97-AF65-F5344CB8AC3E}">
        <p14:creationId xmlns:p14="http://schemas.microsoft.com/office/powerpoint/2010/main" val="1140932998"/>
      </p:ext>
    </p:extLst>
  </p:cSld>
  <p:clrMapOvr>
    <a:masterClrMapping/>
  </p:clrMapOvr>
  <p:transition/>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 to Effects</a:t>
            </a:r>
            <a:endParaRPr lang="en-IN" dirty="0"/>
          </a:p>
        </p:txBody>
      </p:sp>
      <p:sp>
        <p:nvSpPr>
          <p:cNvPr id="3" name="Content Placeholder 2"/>
          <p:cNvSpPr>
            <a:spLocks noGrp="1"/>
          </p:cNvSpPr>
          <p:nvPr>
            <p:ph sz="quarter" idx="1"/>
          </p:nvPr>
        </p:nvSpPr>
        <p:spPr/>
        <p:txBody>
          <a:bodyPr>
            <a:normAutofit/>
          </a:bodyPr>
          <a:lstStyle/>
          <a:p>
            <a:r>
              <a:rPr lang="en-IN" dirty="0"/>
              <a:t>/ Slowly hide all paragraphs</a:t>
            </a:r>
          </a:p>
          <a:p>
            <a:endParaRPr lang="en-IN" dirty="0"/>
          </a:p>
          <a:p>
            <a:r>
              <a:rPr lang="en-IN" dirty="0"/>
              <a:t>$( "p" ).hide( "slow" );</a:t>
            </a:r>
          </a:p>
          <a:p>
            <a:r>
              <a:rPr lang="en-IN" dirty="0"/>
              <a:t> </a:t>
            </a:r>
          </a:p>
          <a:p>
            <a:endParaRPr lang="en-IN" dirty="0"/>
          </a:p>
          <a:p>
            <a:r>
              <a:rPr lang="en-IN" dirty="0"/>
              <a:t>// Quickly show all </a:t>
            </a:r>
            <a:r>
              <a:rPr lang="en-IN" dirty="0" err="1"/>
              <a:t>divs</a:t>
            </a:r>
            <a:r>
              <a:rPr lang="en-IN" dirty="0"/>
              <a:t> that have the hidden style class</a:t>
            </a:r>
          </a:p>
          <a:p>
            <a:endParaRPr lang="en-IN" dirty="0"/>
          </a:p>
          <a:p>
            <a:r>
              <a:rPr lang="en-IN" dirty="0"/>
              <a:t>$( "</a:t>
            </a:r>
            <a:r>
              <a:rPr lang="en-IN" dirty="0" err="1"/>
              <a:t>div.hidden</a:t>
            </a:r>
            <a:r>
              <a:rPr lang="en-IN" dirty="0"/>
              <a:t>" ).show( "fast" );</a:t>
            </a:r>
          </a:p>
          <a:p>
            <a:endParaRPr lang="en-IN" dirty="0"/>
          </a:p>
        </p:txBody>
      </p:sp>
    </p:spTree>
    <p:extLst>
      <p:ext uri="{BB962C8B-B14F-4D97-AF65-F5344CB8AC3E}">
        <p14:creationId xmlns:p14="http://schemas.microsoft.com/office/powerpoint/2010/main" val="1617684286"/>
      </p:ext>
    </p:extLst>
  </p:cSld>
  <p:clrMapOvr>
    <a:masterClrMapping/>
  </p:clrMapOvr>
  <p:transition/>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Fade and Slide Animations</a:t>
            </a:r>
            <a:endParaRPr lang="en-IN" dirty="0"/>
          </a:p>
        </p:txBody>
      </p:sp>
      <p:sp>
        <p:nvSpPr>
          <p:cNvPr id="3" name="Content Placeholder 2"/>
          <p:cNvSpPr>
            <a:spLocks noGrp="1"/>
          </p:cNvSpPr>
          <p:nvPr>
            <p:ph sz="quarter" idx="1"/>
          </p:nvPr>
        </p:nvSpPr>
        <p:spPr/>
        <p:txBody>
          <a:bodyPr>
            <a:normAutofit/>
          </a:bodyPr>
          <a:lstStyle/>
          <a:p>
            <a:r>
              <a:rPr lang="en-IN" dirty="0"/>
              <a:t>/// Hide all paragraphs using a slide up animation over 0.8 seconds</a:t>
            </a:r>
          </a:p>
          <a:p>
            <a:endParaRPr lang="en-IN" dirty="0"/>
          </a:p>
          <a:p>
            <a:r>
              <a:rPr lang="en-IN" dirty="0"/>
              <a:t>$( "p" ).</a:t>
            </a:r>
            <a:r>
              <a:rPr lang="en-IN" dirty="0" err="1"/>
              <a:t>slideUp</a:t>
            </a:r>
            <a:r>
              <a:rPr lang="en-IN" dirty="0"/>
              <a:t>( 800 ); </a:t>
            </a:r>
          </a:p>
          <a:p>
            <a:endParaRPr lang="en-IN" dirty="0"/>
          </a:p>
          <a:p>
            <a:r>
              <a:rPr lang="en-IN" dirty="0"/>
              <a:t>// Show all hidden </a:t>
            </a:r>
            <a:r>
              <a:rPr lang="en-IN" dirty="0" err="1"/>
              <a:t>divs</a:t>
            </a:r>
            <a:r>
              <a:rPr lang="en-IN" dirty="0"/>
              <a:t> using a slide down animation over 0.6 seconds</a:t>
            </a:r>
          </a:p>
          <a:p>
            <a:endParaRPr lang="en-IN" dirty="0"/>
          </a:p>
          <a:p>
            <a:r>
              <a:rPr lang="en-IN" dirty="0"/>
              <a:t>$( "</a:t>
            </a:r>
            <a:r>
              <a:rPr lang="en-IN" dirty="0" err="1"/>
              <a:t>div.hidden</a:t>
            </a:r>
            <a:r>
              <a:rPr lang="en-IN" dirty="0"/>
              <a:t>" ).</a:t>
            </a:r>
            <a:r>
              <a:rPr lang="en-IN" dirty="0" err="1"/>
              <a:t>slideDown</a:t>
            </a:r>
            <a:r>
              <a:rPr lang="en-IN" dirty="0"/>
              <a:t>( 600 );</a:t>
            </a:r>
          </a:p>
          <a:p>
            <a:endParaRPr lang="en-IN" dirty="0"/>
          </a:p>
        </p:txBody>
      </p:sp>
    </p:spTree>
    <p:extLst>
      <p:ext uri="{BB962C8B-B14F-4D97-AF65-F5344CB8AC3E}">
        <p14:creationId xmlns:p14="http://schemas.microsoft.com/office/powerpoint/2010/main" val="1012564885"/>
      </p:ext>
    </p:extLst>
  </p:cSld>
  <p:clrMapOvr>
    <a:masterClrMapping/>
  </p:clrMapOvr>
  <p:transition/>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Fade and Slide Animations</a:t>
            </a:r>
            <a:endParaRPr lang="en-IN" dirty="0"/>
          </a:p>
        </p:txBody>
      </p:sp>
      <p:sp>
        <p:nvSpPr>
          <p:cNvPr id="3" name="Content Placeholder 2"/>
          <p:cNvSpPr>
            <a:spLocks noGrp="1"/>
          </p:cNvSpPr>
          <p:nvPr>
            <p:ph sz="quarter" idx="1"/>
          </p:nvPr>
        </p:nvSpPr>
        <p:spPr/>
        <p:txBody>
          <a:bodyPr>
            <a:normAutofit/>
          </a:bodyPr>
          <a:lstStyle/>
          <a:p>
            <a:r>
              <a:rPr lang="en-IN" dirty="0"/>
              <a:t>// Hide all paragraphs using a fade out animation over 1.5 seconds</a:t>
            </a:r>
          </a:p>
          <a:p>
            <a:endParaRPr lang="en-IN" dirty="0"/>
          </a:p>
          <a:p>
            <a:r>
              <a:rPr lang="en-IN" dirty="0"/>
              <a:t>$( "p" ).</a:t>
            </a:r>
            <a:r>
              <a:rPr lang="en-IN" dirty="0" err="1"/>
              <a:t>fadeOut</a:t>
            </a:r>
            <a:r>
              <a:rPr lang="en-IN" dirty="0"/>
              <a:t>( 1500 );</a:t>
            </a:r>
          </a:p>
          <a:p>
            <a:endParaRPr lang="en-IN" dirty="0"/>
          </a:p>
          <a:p>
            <a:r>
              <a:rPr lang="en-IN" dirty="0"/>
              <a:t> </a:t>
            </a:r>
          </a:p>
          <a:p>
            <a:endParaRPr lang="en-IN" dirty="0"/>
          </a:p>
          <a:p>
            <a:r>
              <a:rPr lang="en-IN" dirty="0"/>
              <a:t>// Show all hidden </a:t>
            </a:r>
            <a:r>
              <a:rPr lang="en-IN" dirty="0" err="1"/>
              <a:t>divs</a:t>
            </a:r>
            <a:r>
              <a:rPr lang="en-IN" dirty="0"/>
              <a:t> using a fade in animation over 0.75 seconds</a:t>
            </a:r>
          </a:p>
          <a:p>
            <a:endParaRPr lang="en-IN" dirty="0"/>
          </a:p>
          <a:p>
            <a:r>
              <a:rPr lang="en-IN" dirty="0"/>
              <a:t>$( "</a:t>
            </a:r>
            <a:r>
              <a:rPr lang="en-IN" dirty="0" err="1"/>
              <a:t>div.hidden</a:t>
            </a:r>
            <a:r>
              <a:rPr lang="en-IN" dirty="0"/>
              <a:t>" ).</a:t>
            </a:r>
            <a:r>
              <a:rPr lang="en-IN" dirty="0" err="1"/>
              <a:t>fadeIn</a:t>
            </a:r>
            <a:r>
              <a:rPr lang="en-IN" dirty="0"/>
              <a:t>( 750 );</a:t>
            </a:r>
          </a:p>
          <a:p>
            <a:endParaRPr lang="en-IN" dirty="0"/>
          </a:p>
          <a:p>
            <a:endParaRPr lang="en-IN" dirty="0"/>
          </a:p>
          <a:p>
            <a:endParaRPr lang="en-IN" dirty="0"/>
          </a:p>
        </p:txBody>
      </p:sp>
    </p:spTree>
    <p:extLst>
      <p:ext uri="{BB962C8B-B14F-4D97-AF65-F5344CB8AC3E}">
        <p14:creationId xmlns:p14="http://schemas.microsoft.com/office/powerpoint/2010/main" val="1353299489"/>
      </p:ext>
    </p:extLst>
  </p:cSld>
  <p:clrMapOvr>
    <a:masterClrMapping/>
  </p:clrMapOvr>
  <p:transition/>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Changing Display Based on Current Visibility State</a:t>
            </a:r>
            <a:endParaRPr lang="en-IN" dirty="0"/>
          </a:p>
        </p:txBody>
      </p:sp>
      <p:sp>
        <p:nvSpPr>
          <p:cNvPr id="3" name="Content Placeholder 2"/>
          <p:cNvSpPr>
            <a:spLocks noGrp="1"/>
          </p:cNvSpPr>
          <p:nvPr>
            <p:ph sz="quarter" idx="1"/>
          </p:nvPr>
        </p:nvSpPr>
        <p:spPr/>
        <p:txBody>
          <a:bodyPr>
            <a:normAutofit/>
          </a:bodyPr>
          <a:lstStyle/>
          <a:p>
            <a:r>
              <a:rPr lang="en-IN" dirty="0"/>
              <a:t>// Instantaneously toggle the display of all paragraphs</a:t>
            </a:r>
          </a:p>
          <a:p>
            <a:endParaRPr lang="en-IN" dirty="0"/>
          </a:p>
          <a:p>
            <a:r>
              <a:rPr lang="en-IN" dirty="0"/>
              <a:t>$( "p" ).toggle(); </a:t>
            </a:r>
          </a:p>
          <a:p>
            <a:endParaRPr lang="en-IN" dirty="0"/>
          </a:p>
          <a:p>
            <a:r>
              <a:rPr lang="en-IN" dirty="0"/>
              <a:t>// Slowly toggle the display of all images</a:t>
            </a:r>
          </a:p>
          <a:p>
            <a:endParaRPr lang="en-IN" dirty="0"/>
          </a:p>
          <a:p>
            <a:r>
              <a:rPr lang="en-IN" dirty="0"/>
              <a:t>$( "</a:t>
            </a:r>
            <a:r>
              <a:rPr lang="en-IN" dirty="0" err="1"/>
              <a:t>img</a:t>
            </a:r>
            <a:r>
              <a:rPr lang="en-IN" dirty="0"/>
              <a:t>" ).toggle( "slow" ); </a:t>
            </a:r>
          </a:p>
          <a:p>
            <a:endParaRPr lang="en-IN" dirty="0"/>
          </a:p>
          <a:p>
            <a:r>
              <a:rPr lang="en-IN" dirty="0"/>
              <a:t>// Toggle the display of all </a:t>
            </a:r>
            <a:r>
              <a:rPr lang="en-IN" dirty="0" err="1"/>
              <a:t>divs</a:t>
            </a:r>
            <a:r>
              <a:rPr lang="en-IN" dirty="0"/>
              <a:t> over 1.8 seconds</a:t>
            </a:r>
          </a:p>
          <a:p>
            <a:endParaRPr lang="en-IN" dirty="0"/>
          </a:p>
          <a:p>
            <a:r>
              <a:rPr lang="en-IN" dirty="0"/>
              <a:t>$( "div" ).toggle( 1800 );</a:t>
            </a:r>
          </a:p>
          <a:p>
            <a:endParaRPr lang="en-IN" dirty="0"/>
          </a:p>
          <a:p>
            <a:endParaRPr lang="en-IN" dirty="0"/>
          </a:p>
        </p:txBody>
      </p:sp>
    </p:spTree>
    <p:extLst>
      <p:ext uri="{BB962C8B-B14F-4D97-AF65-F5344CB8AC3E}">
        <p14:creationId xmlns:p14="http://schemas.microsoft.com/office/powerpoint/2010/main" val="1051460636"/>
      </p:ext>
    </p:extLst>
  </p:cSld>
  <p:clrMapOvr>
    <a:masterClrMapping/>
  </p:clrMapOvr>
  <p:transition/>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Doing Something After an Animation Completes</a:t>
            </a:r>
            <a:endParaRPr lang="en-IN" dirty="0"/>
          </a:p>
        </p:txBody>
      </p:sp>
      <p:sp>
        <p:nvSpPr>
          <p:cNvPr id="3" name="Content Placeholder 2"/>
          <p:cNvSpPr>
            <a:spLocks noGrp="1"/>
          </p:cNvSpPr>
          <p:nvPr>
            <p:ph sz="quarter" idx="1"/>
          </p:nvPr>
        </p:nvSpPr>
        <p:spPr/>
        <p:txBody>
          <a:bodyPr/>
          <a:lstStyle/>
          <a:p>
            <a:r>
              <a:rPr lang="en-IN" dirty="0"/>
              <a:t>$( "</a:t>
            </a:r>
            <a:r>
              <a:rPr lang="en-IN" dirty="0" err="1"/>
              <a:t>p.hidden</a:t>
            </a:r>
            <a:r>
              <a:rPr lang="en-IN" dirty="0"/>
              <a:t>" ).</a:t>
            </a:r>
            <a:r>
              <a:rPr lang="en-IN" dirty="0" err="1"/>
              <a:t>fadeIn</a:t>
            </a:r>
            <a:r>
              <a:rPr lang="en-IN" dirty="0"/>
              <a:t>( 750 ).</a:t>
            </a:r>
            <a:r>
              <a:rPr lang="en-IN" dirty="0" err="1"/>
              <a:t>addClass</a:t>
            </a:r>
            <a:r>
              <a:rPr lang="en-IN" dirty="0"/>
              <a:t>( "</a:t>
            </a:r>
            <a:r>
              <a:rPr lang="en-IN" dirty="0" err="1"/>
              <a:t>lookAtMe</a:t>
            </a:r>
            <a:r>
              <a:rPr lang="en-IN" dirty="0"/>
              <a:t>" );</a:t>
            </a:r>
          </a:p>
        </p:txBody>
      </p:sp>
    </p:spTree>
    <p:extLst>
      <p:ext uri="{BB962C8B-B14F-4D97-AF65-F5344CB8AC3E}">
        <p14:creationId xmlns:p14="http://schemas.microsoft.com/office/powerpoint/2010/main" val="2394646870"/>
      </p:ext>
    </p:extLst>
  </p:cSld>
  <p:clrMapOvr>
    <a:masterClrMapping/>
  </p:clrMapOvr>
  <p:transition/>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Custom Effects with .animate()</a:t>
            </a:r>
            <a:endParaRPr lang="en-IN" dirty="0"/>
          </a:p>
        </p:txBody>
      </p:sp>
      <p:sp>
        <p:nvSpPr>
          <p:cNvPr id="3" name="Content Placeholder 2"/>
          <p:cNvSpPr>
            <a:spLocks noGrp="1"/>
          </p:cNvSpPr>
          <p:nvPr>
            <p:ph sz="quarter" idx="1"/>
          </p:nvPr>
        </p:nvSpPr>
        <p:spPr/>
        <p:txBody>
          <a:bodyPr numCol="2">
            <a:normAutofit fontScale="92500"/>
          </a:bodyPr>
          <a:lstStyle/>
          <a:p>
            <a:r>
              <a:rPr lang="en-IN" dirty="0"/>
              <a:t>// Custom effects with .animate()</a:t>
            </a:r>
          </a:p>
          <a:p>
            <a:endParaRPr lang="en-IN" dirty="0"/>
          </a:p>
          <a:p>
            <a:r>
              <a:rPr lang="en-IN" dirty="0"/>
              <a:t>$( "</a:t>
            </a:r>
            <a:r>
              <a:rPr lang="en-IN" dirty="0" err="1"/>
              <a:t>div.funtimes</a:t>
            </a:r>
            <a:r>
              <a:rPr lang="en-IN" dirty="0"/>
              <a:t>" ).animate(</a:t>
            </a:r>
          </a:p>
          <a:p>
            <a:endParaRPr lang="en-IN" dirty="0"/>
          </a:p>
          <a:p>
            <a:r>
              <a:rPr lang="en-IN" dirty="0"/>
              <a:t>    {</a:t>
            </a:r>
          </a:p>
          <a:p>
            <a:r>
              <a:rPr lang="en-IN" dirty="0"/>
              <a:t>        left: "+=50",</a:t>
            </a:r>
          </a:p>
          <a:p>
            <a:endParaRPr lang="en-IN" dirty="0"/>
          </a:p>
          <a:p>
            <a:r>
              <a:rPr lang="en-IN" dirty="0"/>
              <a:t>        opacity: 0.25</a:t>
            </a:r>
          </a:p>
          <a:p>
            <a:endParaRPr lang="en-IN" dirty="0"/>
          </a:p>
          <a:p>
            <a:r>
              <a:rPr lang="en-IN" dirty="0"/>
              <a:t>    }, </a:t>
            </a:r>
          </a:p>
          <a:p>
            <a:endParaRPr lang="en-IN" dirty="0"/>
          </a:p>
          <a:p>
            <a:r>
              <a:rPr lang="en-IN" dirty="0"/>
              <a:t>    // Duration</a:t>
            </a:r>
          </a:p>
          <a:p>
            <a:endParaRPr lang="en-IN" dirty="0"/>
          </a:p>
          <a:p>
            <a:r>
              <a:rPr lang="en-IN" dirty="0"/>
              <a:t>    300, </a:t>
            </a:r>
          </a:p>
          <a:p>
            <a:endParaRPr lang="en-IN" dirty="0"/>
          </a:p>
          <a:p>
            <a:r>
              <a:rPr lang="en-IN" dirty="0"/>
              <a:t>    // </a:t>
            </a:r>
            <a:r>
              <a:rPr lang="en-IN" dirty="0" err="1"/>
              <a:t>Callback</a:t>
            </a:r>
            <a:r>
              <a:rPr lang="en-IN" dirty="0"/>
              <a:t> to invoke when the animation is finished</a:t>
            </a:r>
          </a:p>
          <a:p>
            <a:endParaRPr lang="en-IN" dirty="0"/>
          </a:p>
          <a:p>
            <a:r>
              <a:rPr lang="en-IN" dirty="0"/>
              <a:t>    function() {</a:t>
            </a:r>
          </a:p>
          <a:p>
            <a:endParaRPr lang="en-IN" dirty="0"/>
          </a:p>
          <a:p>
            <a:r>
              <a:rPr lang="en-IN" dirty="0"/>
              <a:t>        console.log( "done!" );</a:t>
            </a:r>
          </a:p>
          <a:p>
            <a:endParaRPr lang="en-IN" dirty="0"/>
          </a:p>
          <a:p>
            <a:r>
              <a:rPr lang="en-IN" dirty="0"/>
              <a:t>    }</a:t>
            </a:r>
          </a:p>
          <a:p>
            <a:endParaRPr lang="en-IN" dirty="0"/>
          </a:p>
          <a:p>
            <a:r>
              <a:rPr lang="en-IN" dirty="0"/>
              <a:t>);</a:t>
            </a:r>
          </a:p>
          <a:p>
            <a:endParaRPr lang="en-IN" dirty="0"/>
          </a:p>
          <a:p>
            <a:endParaRPr lang="en-IN" dirty="0"/>
          </a:p>
        </p:txBody>
      </p:sp>
    </p:spTree>
    <p:extLst>
      <p:ext uri="{BB962C8B-B14F-4D97-AF65-F5344CB8AC3E}">
        <p14:creationId xmlns:p14="http://schemas.microsoft.com/office/powerpoint/2010/main" val="2221370177"/>
      </p:ext>
    </p:extLst>
  </p:cSld>
  <p:clrMapOvr>
    <a:masterClrMapping/>
  </p:clrMapOvr>
  <p:transition/>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AJAX</a:t>
            </a:r>
            <a:endParaRPr lang="en-IN" dirty="0"/>
          </a:p>
        </p:txBody>
      </p:sp>
      <p:sp>
        <p:nvSpPr>
          <p:cNvPr id="3" name="Content Placeholder 2"/>
          <p:cNvSpPr>
            <a:spLocks noGrp="1"/>
          </p:cNvSpPr>
          <p:nvPr>
            <p:ph sz="quarter" idx="1"/>
          </p:nvPr>
        </p:nvSpPr>
        <p:spPr>
          <a:xfrm>
            <a:off x="612648" y="1600200"/>
            <a:ext cx="8153400" cy="1447800"/>
          </a:xfrm>
        </p:spPr>
        <p:txBody>
          <a:bodyPr/>
          <a:lstStyle/>
          <a:p>
            <a:r>
              <a:rPr lang="en-IN" dirty="0"/>
              <a:t>AJAX is the art of exchanging data with a server, and update parts of a web page - without reloading the whole page.</a:t>
            </a:r>
          </a:p>
        </p:txBody>
      </p:sp>
      <p:graphicFrame>
        <p:nvGraphicFramePr>
          <p:cNvPr id="5" name="Table 4"/>
          <p:cNvGraphicFramePr>
            <a:graphicFrameLocks noGrp="1"/>
          </p:cNvGraphicFramePr>
          <p:nvPr>
            <p:extLst/>
          </p:nvPr>
        </p:nvGraphicFramePr>
        <p:xfrm>
          <a:off x="592983" y="3017520"/>
          <a:ext cx="8153400" cy="3840480"/>
        </p:xfrm>
        <a:graphic>
          <a:graphicData uri="http://schemas.openxmlformats.org/drawingml/2006/table">
            <a:tbl>
              <a:tblPr/>
              <a:tblGrid>
                <a:gridCol w="4076700"/>
                <a:gridCol w="4076700"/>
              </a:tblGrid>
              <a:tr h="0">
                <a:tc>
                  <a:txBody>
                    <a:bodyPr/>
                    <a:lstStyle/>
                    <a:p>
                      <a:r>
                        <a:rPr lang="en-IN">
                          <a:effectLst/>
                        </a:rPr>
                        <a:t>Method</a:t>
                      </a:r>
                    </a:p>
                  </a:txBody>
                  <a:tcPr anchor="ctr">
                    <a:lnL>
                      <a:noFill/>
                    </a:lnL>
                    <a:lnR>
                      <a:noFill/>
                    </a:lnR>
                    <a:lnT>
                      <a:noFill/>
                    </a:lnT>
                    <a:lnB>
                      <a:noFill/>
                    </a:lnB>
                  </a:tcPr>
                </a:tc>
                <a:tc>
                  <a:txBody>
                    <a:bodyPr/>
                    <a:lstStyle/>
                    <a:p>
                      <a:r>
                        <a:rPr lang="en-IN"/>
                        <a:t>Description</a:t>
                      </a:r>
                    </a:p>
                  </a:txBody>
                  <a:tcPr anchor="ctr">
                    <a:lnL>
                      <a:noFill/>
                    </a:lnL>
                    <a:lnR>
                      <a:noFill/>
                    </a:lnR>
                    <a:lnT>
                      <a:noFill/>
                    </a:lnT>
                    <a:lnB>
                      <a:noFill/>
                    </a:lnB>
                  </a:tcPr>
                </a:tc>
              </a:tr>
              <a:tr h="0">
                <a:tc>
                  <a:txBody>
                    <a:bodyPr/>
                    <a:lstStyle/>
                    <a:p>
                      <a:r>
                        <a:rPr lang="en-IN">
                          <a:hlinkClick r:id="rId2"/>
                        </a:rPr>
                        <a:t>$.ajax()</a:t>
                      </a:r>
                      <a:endParaRPr lang="en-IN"/>
                    </a:p>
                  </a:txBody>
                  <a:tcPr anchor="ctr">
                    <a:lnL>
                      <a:noFill/>
                    </a:lnL>
                    <a:lnR>
                      <a:noFill/>
                    </a:lnR>
                    <a:lnT>
                      <a:noFill/>
                    </a:lnT>
                    <a:lnB>
                      <a:noFill/>
                    </a:lnB>
                  </a:tcPr>
                </a:tc>
                <a:tc>
                  <a:txBody>
                    <a:bodyPr/>
                    <a:lstStyle/>
                    <a:p>
                      <a:r>
                        <a:rPr lang="en-IN"/>
                        <a:t>Performs an async AJAX request</a:t>
                      </a:r>
                    </a:p>
                  </a:txBody>
                  <a:tcPr anchor="ctr">
                    <a:lnL>
                      <a:noFill/>
                    </a:lnL>
                    <a:lnR>
                      <a:noFill/>
                    </a:lnR>
                    <a:lnT>
                      <a:noFill/>
                    </a:lnT>
                    <a:lnB>
                      <a:noFill/>
                    </a:lnB>
                  </a:tcPr>
                </a:tc>
              </a:tr>
              <a:tr h="0">
                <a:tc>
                  <a:txBody>
                    <a:bodyPr/>
                    <a:lstStyle/>
                    <a:p>
                      <a:r>
                        <a:rPr lang="en-IN"/>
                        <a:t>$.ajaxPrefilter()</a:t>
                      </a:r>
                    </a:p>
                  </a:txBody>
                  <a:tcPr anchor="ctr">
                    <a:lnL>
                      <a:noFill/>
                    </a:lnL>
                    <a:lnR>
                      <a:noFill/>
                    </a:lnR>
                    <a:lnT>
                      <a:noFill/>
                    </a:lnT>
                    <a:lnB>
                      <a:noFill/>
                    </a:lnB>
                  </a:tcPr>
                </a:tc>
                <a:tc>
                  <a:txBody>
                    <a:bodyPr/>
                    <a:lstStyle/>
                    <a:p>
                      <a:r>
                        <a:rPr lang="en-IN"/>
                        <a:t>Handle custom Ajax options or modify existing options before each request is sent and before they are processed by $.ajax()</a:t>
                      </a:r>
                    </a:p>
                  </a:txBody>
                  <a:tcPr anchor="ctr">
                    <a:lnL>
                      <a:noFill/>
                    </a:lnL>
                    <a:lnR>
                      <a:noFill/>
                    </a:lnR>
                    <a:lnT>
                      <a:noFill/>
                    </a:lnT>
                    <a:lnB>
                      <a:noFill/>
                    </a:lnB>
                  </a:tcPr>
                </a:tc>
              </a:tr>
              <a:tr h="0">
                <a:tc>
                  <a:txBody>
                    <a:bodyPr/>
                    <a:lstStyle/>
                    <a:p>
                      <a:r>
                        <a:rPr lang="en-IN">
                          <a:hlinkClick r:id="rId3"/>
                        </a:rPr>
                        <a:t>$.ajaxSetup()</a:t>
                      </a:r>
                      <a:endParaRPr lang="en-IN"/>
                    </a:p>
                  </a:txBody>
                  <a:tcPr anchor="ctr">
                    <a:lnL>
                      <a:noFill/>
                    </a:lnL>
                    <a:lnR>
                      <a:noFill/>
                    </a:lnR>
                    <a:lnT>
                      <a:noFill/>
                    </a:lnT>
                    <a:lnB>
                      <a:noFill/>
                    </a:lnB>
                  </a:tcPr>
                </a:tc>
                <a:tc>
                  <a:txBody>
                    <a:bodyPr/>
                    <a:lstStyle/>
                    <a:p>
                      <a:r>
                        <a:rPr lang="en-IN"/>
                        <a:t>Sets the default values for future AJAX requests</a:t>
                      </a:r>
                    </a:p>
                  </a:txBody>
                  <a:tcPr anchor="ctr">
                    <a:lnL>
                      <a:noFill/>
                    </a:lnL>
                    <a:lnR>
                      <a:noFill/>
                    </a:lnR>
                    <a:lnT>
                      <a:noFill/>
                    </a:lnT>
                    <a:lnB>
                      <a:noFill/>
                    </a:lnB>
                  </a:tcPr>
                </a:tc>
              </a:tr>
              <a:tr h="0">
                <a:tc>
                  <a:txBody>
                    <a:bodyPr/>
                    <a:lstStyle/>
                    <a:p>
                      <a:r>
                        <a:rPr lang="en-IN"/>
                        <a:t>$.ajaxTransport()</a:t>
                      </a:r>
                    </a:p>
                  </a:txBody>
                  <a:tcPr anchor="ctr">
                    <a:lnL>
                      <a:noFill/>
                    </a:lnL>
                    <a:lnR>
                      <a:noFill/>
                    </a:lnR>
                    <a:lnT>
                      <a:noFill/>
                    </a:lnT>
                    <a:lnB>
                      <a:noFill/>
                    </a:lnB>
                  </a:tcPr>
                </a:tc>
                <a:tc>
                  <a:txBody>
                    <a:bodyPr/>
                    <a:lstStyle/>
                    <a:p>
                      <a:r>
                        <a:rPr lang="en-IN"/>
                        <a:t>Creates an object that handles the actual transmission of Ajax data</a:t>
                      </a:r>
                    </a:p>
                  </a:txBody>
                  <a:tcPr anchor="ctr">
                    <a:lnL>
                      <a:noFill/>
                    </a:lnL>
                    <a:lnR>
                      <a:noFill/>
                    </a:lnR>
                    <a:lnT>
                      <a:noFill/>
                    </a:lnT>
                    <a:lnB>
                      <a:noFill/>
                    </a:lnB>
                  </a:tcPr>
                </a:tc>
              </a:tr>
              <a:tr h="0">
                <a:tc>
                  <a:txBody>
                    <a:bodyPr/>
                    <a:lstStyle/>
                    <a:p>
                      <a:r>
                        <a:rPr lang="en-IN">
                          <a:hlinkClick r:id="rId4"/>
                        </a:rPr>
                        <a:t>$.get()</a:t>
                      </a:r>
                      <a:endParaRPr lang="en-IN"/>
                    </a:p>
                  </a:txBody>
                  <a:tcPr anchor="ctr">
                    <a:lnL>
                      <a:noFill/>
                    </a:lnL>
                    <a:lnR>
                      <a:noFill/>
                    </a:lnR>
                    <a:lnT>
                      <a:noFill/>
                    </a:lnT>
                    <a:lnB>
                      <a:noFill/>
                    </a:lnB>
                  </a:tcPr>
                </a:tc>
                <a:tc>
                  <a:txBody>
                    <a:bodyPr/>
                    <a:lstStyle/>
                    <a:p>
                      <a:r>
                        <a:rPr lang="en-IN" dirty="0"/>
                        <a:t>Loads data from a server using an AJAX HTTP GET request</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245519998"/>
      </p:ext>
    </p:extLst>
  </p:cSld>
  <p:clrMapOvr>
    <a:masterClrMapping/>
  </p:clrMapOvr>
  <p:transition/>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AJAX</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387307653"/>
              </p:ext>
            </p:extLst>
          </p:nvPr>
        </p:nvGraphicFramePr>
        <p:xfrm>
          <a:off x="787385" y="990600"/>
          <a:ext cx="8385048" cy="4724403"/>
        </p:xfrm>
        <a:graphic>
          <a:graphicData uri="http://schemas.openxmlformats.org/drawingml/2006/table">
            <a:tbl>
              <a:tblPr/>
              <a:tblGrid>
                <a:gridCol w="2286000"/>
                <a:gridCol w="6099048"/>
              </a:tblGrid>
              <a:tr h="501073">
                <a:tc>
                  <a:txBody>
                    <a:bodyPr/>
                    <a:lstStyle/>
                    <a:p>
                      <a:r>
                        <a:rPr lang="en-IN" sz="1300" dirty="0">
                          <a:hlinkClick r:id="rId2"/>
                        </a:rPr>
                        <a:t>$.</a:t>
                      </a:r>
                      <a:r>
                        <a:rPr lang="en-IN" sz="1300" dirty="0" err="1">
                          <a:hlinkClick r:id="rId2"/>
                        </a:rPr>
                        <a:t>getJSON</a:t>
                      </a:r>
                      <a:r>
                        <a:rPr lang="en-IN" sz="1300" dirty="0">
                          <a:hlinkClick r:id="rId2"/>
                        </a:rPr>
                        <a:t>()</a:t>
                      </a:r>
                      <a:endParaRPr lang="en-IN" sz="1300" dirty="0"/>
                    </a:p>
                  </a:txBody>
                  <a:tcPr marL="68575" marR="68575" marT="34288" marB="34288" anchor="ctr">
                    <a:lnL>
                      <a:noFill/>
                    </a:lnL>
                    <a:lnR>
                      <a:noFill/>
                    </a:lnR>
                    <a:lnT>
                      <a:noFill/>
                    </a:lnT>
                    <a:lnB>
                      <a:noFill/>
                    </a:lnB>
                  </a:tcPr>
                </a:tc>
                <a:tc>
                  <a:txBody>
                    <a:bodyPr/>
                    <a:lstStyle/>
                    <a:p>
                      <a:r>
                        <a:rPr lang="en-IN" sz="1300"/>
                        <a:t>Loads JSON-encoded data from a server using a HTTP GET request</a:t>
                      </a:r>
                    </a:p>
                  </a:txBody>
                  <a:tcPr marL="68575" marR="68575" marT="34288" marB="34288" anchor="ctr">
                    <a:lnL>
                      <a:noFill/>
                    </a:lnL>
                    <a:lnR>
                      <a:noFill/>
                    </a:lnR>
                    <a:lnT>
                      <a:noFill/>
                    </a:lnT>
                    <a:lnB>
                      <a:noFill/>
                    </a:lnB>
                  </a:tcPr>
                </a:tc>
              </a:tr>
              <a:tr h="501073">
                <a:tc>
                  <a:txBody>
                    <a:bodyPr/>
                    <a:lstStyle/>
                    <a:p>
                      <a:r>
                        <a:rPr lang="en-IN" sz="1300">
                          <a:hlinkClick r:id="rId3"/>
                        </a:rPr>
                        <a:t>$.getScript()</a:t>
                      </a:r>
                      <a:endParaRPr lang="en-IN" sz="1300"/>
                    </a:p>
                  </a:txBody>
                  <a:tcPr marL="68575" marR="68575" marT="34288" marB="34288" anchor="ctr">
                    <a:lnL>
                      <a:noFill/>
                    </a:lnL>
                    <a:lnR>
                      <a:noFill/>
                    </a:lnR>
                    <a:lnT>
                      <a:noFill/>
                    </a:lnT>
                    <a:lnB>
                      <a:noFill/>
                    </a:lnB>
                  </a:tcPr>
                </a:tc>
                <a:tc>
                  <a:txBody>
                    <a:bodyPr/>
                    <a:lstStyle/>
                    <a:p>
                      <a:r>
                        <a:rPr lang="en-IN" sz="1300"/>
                        <a:t>Loads (and executes) a JavaScript from a server using an AJAX HTTP GET request</a:t>
                      </a:r>
                    </a:p>
                  </a:txBody>
                  <a:tcPr marL="68575" marR="68575" marT="34288" marB="34288" anchor="ctr">
                    <a:lnL>
                      <a:noFill/>
                    </a:lnL>
                    <a:lnR>
                      <a:noFill/>
                    </a:lnR>
                    <a:lnT>
                      <a:noFill/>
                    </a:lnT>
                    <a:lnB>
                      <a:noFill/>
                    </a:lnB>
                  </a:tcPr>
                </a:tc>
              </a:tr>
              <a:tr h="715819">
                <a:tc>
                  <a:txBody>
                    <a:bodyPr/>
                    <a:lstStyle/>
                    <a:p>
                      <a:r>
                        <a:rPr lang="en-IN" sz="1300">
                          <a:hlinkClick r:id="rId4"/>
                        </a:rPr>
                        <a:t>$.param()</a:t>
                      </a:r>
                      <a:endParaRPr lang="en-IN" sz="1300"/>
                    </a:p>
                  </a:txBody>
                  <a:tcPr marL="68575" marR="68575" marT="34288" marB="34288" anchor="ctr">
                    <a:lnL>
                      <a:noFill/>
                    </a:lnL>
                    <a:lnR>
                      <a:noFill/>
                    </a:lnR>
                    <a:lnT>
                      <a:noFill/>
                    </a:lnT>
                    <a:lnB>
                      <a:noFill/>
                    </a:lnB>
                  </a:tcPr>
                </a:tc>
                <a:tc>
                  <a:txBody>
                    <a:bodyPr/>
                    <a:lstStyle/>
                    <a:p>
                      <a:r>
                        <a:rPr lang="en-IN" sz="1300" dirty="0"/>
                        <a:t>Creates a serialized representation of an array or object (can be used as URL query string for AJAX requests)</a:t>
                      </a:r>
                    </a:p>
                  </a:txBody>
                  <a:tcPr marL="68575" marR="68575" marT="34288" marB="34288" anchor="ctr">
                    <a:lnL>
                      <a:noFill/>
                    </a:lnL>
                    <a:lnR>
                      <a:noFill/>
                    </a:lnR>
                    <a:lnT>
                      <a:noFill/>
                    </a:lnT>
                    <a:lnB>
                      <a:noFill/>
                    </a:lnB>
                  </a:tcPr>
                </a:tc>
              </a:tr>
              <a:tr h="501073">
                <a:tc>
                  <a:txBody>
                    <a:bodyPr/>
                    <a:lstStyle/>
                    <a:p>
                      <a:r>
                        <a:rPr lang="en-IN" sz="1300">
                          <a:hlinkClick r:id="rId5"/>
                        </a:rPr>
                        <a:t>$.post()</a:t>
                      </a:r>
                      <a:endParaRPr lang="en-IN" sz="1300"/>
                    </a:p>
                  </a:txBody>
                  <a:tcPr marL="68575" marR="68575" marT="34288" marB="34288" anchor="ctr">
                    <a:lnL>
                      <a:noFill/>
                    </a:lnL>
                    <a:lnR>
                      <a:noFill/>
                    </a:lnR>
                    <a:lnT>
                      <a:noFill/>
                    </a:lnT>
                    <a:lnB>
                      <a:noFill/>
                    </a:lnB>
                  </a:tcPr>
                </a:tc>
                <a:tc>
                  <a:txBody>
                    <a:bodyPr/>
                    <a:lstStyle/>
                    <a:p>
                      <a:r>
                        <a:rPr lang="en-IN" sz="1300"/>
                        <a:t>Loads data from a server using an AJAX HTTP POST request</a:t>
                      </a:r>
                    </a:p>
                  </a:txBody>
                  <a:tcPr marL="68575" marR="68575" marT="34288" marB="34288" anchor="ctr">
                    <a:lnL>
                      <a:noFill/>
                    </a:lnL>
                    <a:lnR>
                      <a:noFill/>
                    </a:lnR>
                    <a:lnT>
                      <a:noFill/>
                    </a:lnT>
                    <a:lnB>
                      <a:noFill/>
                    </a:lnB>
                  </a:tcPr>
                </a:tc>
              </a:tr>
              <a:tr h="501073">
                <a:tc>
                  <a:txBody>
                    <a:bodyPr/>
                    <a:lstStyle/>
                    <a:p>
                      <a:r>
                        <a:rPr lang="en-IN" sz="1300">
                          <a:hlinkClick r:id="rId6"/>
                        </a:rPr>
                        <a:t>ajaxComplete()</a:t>
                      </a:r>
                      <a:endParaRPr lang="en-IN" sz="1300"/>
                    </a:p>
                  </a:txBody>
                  <a:tcPr marL="68575" marR="68575" marT="34288" marB="34288" anchor="ctr">
                    <a:lnL>
                      <a:noFill/>
                    </a:lnL>
                    <a:lnR>
                      <a:noFill/>
                    </a:lnR>
                    <a:lnT>
                      <a:noFill/>
                    </a:lnT>
                    <a:lnB>
                      <a:noFill/>
                    </a:lnB>
                  </a:tcPr>
                </a:tc>
                <a:tc>
                  <a:txBody>
                    <a:bodyPr/>
                    <a:lstStyle/>
                    <a:p>
                      <a:r>
                        <a:rPr lang="en-IN" sz="1300"/>
                        <a:t>Specifies a function to run when the AJAX request completes</a:t>
                      </a:r>
                    </a:p>
                  </a:txBody>
                  <a:tcPr marL="68575" marR="68575" marT="34288" marB="34288" anchor="ctr">
                    <a:lnL>
                      <a:noFill/>
                    </a:lnL>
                    <a:lnR>
                      <a:noFill/>
                    </a:lnR>
                    <a:lnT>
                      <a:noFill/>
                    </a:lnT>
                    <a:lnB>
                      <a:noFill/>
                    </a:lnB>
                  </a:tcPr>
                </a:tc>
              </a:tr>
              <a:tr h="501073">
                <a:tc>
                  <a:txBody>
                    <a:bodyPr/>
                    <a:lstStyle/>
                    <a:p>
                      <a:r>
                        <a:rPr lang="en-IN" sz="1300">
                          <a:hlinkClick r:id="rId7"/>
                        </a:rPr>
                        <a:t>ajaxError()</a:t>
                      </a:r>
                      <a:endParaRPr lang="en-IN" sz="1300"/>
                    </a:p>
                  </a:txBody>
                  <a:tcPr marL="68575" marR="68575" marT="34288" marB="34288" anchor="ctr">
                    <a:lnL>
                      <a:noFill/>
                    </a:lnL>
                    <a:lnR>
                      <a:noFill/>
                    </a:lnR>
                    <a:lnT>
                      <a:noFill/>
                    </a:lnT>
                    <a:lnB>
                      <a:noFill/>
                    </a:lnB>
                  </a:tcPr>
                </a:tc>
                <a:tc>
                  <a:txBody>
                    <a:bodyPr/>
                    <a:lstStyle/>
                    <a:p>
                      <a:r>
                        <a:rPr lang="en-IN" sz="1300"/>
                        <a:t>Specifies a function to run when the AJAX request completes with an error</a:t>
                      </a:r>
                    </a:p>
                  </a:txBody>
                  <a:tcPr marL="68575" marR="68575" marT="34288" marB="34288" anchor="ctr">
                    <a:lnL>
                      <a:noFill/>
                    </a:lnL>
                    <a:lnR>
                      <a:noFill/>
                    </a:lnR>
                    <a:lnT>
                      <a:noFill/>
                    </a:lnT>
                    <a:lnB>
                      <a:noFill/>
                    </a:lnB>
                  </a:tcPr>
                </a:tc>
              </a:tr>
              <a:tr h="501073">
                <a:tc>
                  <a:txBody>
                    <a:bodyPr/>
                    <a:lstStyle/>
                    <a:p>
                      <a:r>
                        <a:rPr lang="en-IN" sz="1300">
                          <a:hlinkClick r:id="rId8"/>
                        </a:rPr>
                        <a:t>ajaxSend()</a:t>
                      </a:r>
                      <a:endParaRPr lang="en-IN" sz="1300"/>
                    </a:p>
                  </a:txBody>
                  <a:tcPr marL="68575" marR="68575" marT="34288" marB="34288" anchor="ctr">
                    <a:lnL>
                      <a:noFill/>
                    </a:lnL>
                    <a:lnR>
                      <a:noFill/>
                    </a:lnR>
                    <a:lnT>
                      <a:noFill/>
                    </a:lnT>
                    <a:lnB>
                      <a:noFill/>
                    </a:lnB>
                  </a:tcPr>
                </a:tc>
                <a:tc>
                  <a:txBody>
                    <a:bodyPr/>
                    <a:lstStyle/>
                    <a:p>
                      <a:r>
                        <a:rPr lang="en-IN" sz="1300"/>
                        <a:t>Specifies a function to run before the AJAX request is sent</a:t>
                      </a:r>
                    </a:p>
                  </a:txBody>
                  <a:tcPr marL="68575" marR="68575" marT="34288" marB="34288" anchor="ctr">
                    <a:lnL>
                      <a:noFill/>
                    </a:lnL>
                    <a:lnR>
                      <a:noFill/>
                    </a:lnR>
                    <a:lnT>
                      <a:noFill/>
                    </a:lnT>
                    <a:lnB>
                      <a:noFill/>
                    </a:lnB>
                  </a:tcPr>
                </a:tc>
              </a:tr>
              <a:tr h="501073">
                <a:tc>
                  <a:txBody>
                    <a:bodyPr/>
                    <a:lstStyle/>
                    <a:p>
                      <a:r>
                        <a:rPr lang="en-IN" sz="1300">
                          <a:hlinkClick r:id="rId9"/>
                        </a:rPr>
                        <a:t>ajaxStart()</a:t>
                      </a:r>
                      <a:endParaRPr lang="en-IN" sz="1300"/>
                    </a:p>
                  </a:txBody>
                  <a:tcPr marL="68575" marR="68575" marT="34288" marB="34288" anchor="ctr">
                    <a:lnL>
                      <a:noFill/>
                    </a:lnL>
                    <a:lnR>
                      <a:noFill/>
                    </a:lnR>
                    <a:lnT>
                      <a:noFill/>
                    </a:lnT>
                    <a:lnB>
                      <a:noFill/>
                    </a:lnB>
                  </a:tcPr>
                </a:tc>
                <a:tc>
                  <a:txBody>
                    <a:bodyPr/>
                    <a:lstStyle/>
                    <a:p>
                      <a:r>
                        <a:rPr lang="en-IN" sz="1300"/>
                        <a:t>Specifies a function to run when the first AJAX request begins</a:t>
                      </a:r>
                    </a:p>
                  </a:txBody>
                  <a:tcPr marL="68575" marR="68575" marT="34288" marB="34288" anchor="ctr">
                    <a:lnL>
                      <a:noFill/>
                    </a:lnL>
                    <a:lnR>
                      <a:noFill/>
                    </a:lnR>
                    <a:lnT>
                      <a:noFill/>
                    </a:lnT>
                    <a:lnB>
                      <a:noFill/>
                    </a:lnB>
                  </a:tcPr>
                </a:tc>
              </a:tr>
              <a:tr h="501073">
                <a:tc>
                  <a:txBody>
                    <a:bodyPr/>
                    <a:lstStyle/>
                    <a:p>
                      <a:r>
                        <a:rPr lang="en-IN" sz="1300">
                          <a:hlinkClick r:id="rId10"/>
                        </a:rPr>
                        <a:t>ajaxStop()</a:t>
                      </a:r>
                      <a:endParaRPr lang="en-IN" sz="1300"/>
                    </a:p>
                  </a:txBody>
                  <a:tcPr marL="68575" marR="68575" marT="34288" marB="34288" anchor="ctr">
                    <a:lnL>
                      <a:noFill/>
                    </a:lnL>
                    <a:lnR>
                      <a:noFill/>
                    </a:lnR>
                    <a:lnT>
                      <a:noFill/>
                    </a:lnT>
                    <a:lnB>
                      <a:noFill/>
                    </a:lnB>
                  </a:tcPr>
                </a:tc>
                <a:tc>
                  <a:txBody>
                    <a:bodyPr/>
                    <a:lstStyle/>
                    <a:p>
                      <a:r>
                        <a:rPr lang="en-IN" sz="1300" dirty="0"/>
                        <a:t>Specifies a function to run when all AJAX requests have completed</a:t>
                      </a:r>
                    </a:p>
                  </a:txBody>
                  <a:tcPr marL="68575" marR="68575" marT="34288" marB="34288" anchor="ctr">
                    <a:lnL>
                      <a:noFill/>
                    </a:lnL>
                    <a:lnR>
                      <a:noFill/>
                    </a:lnR>
                    <a:lnT>
                      <a:noFill/>
                    </a:lnT>
                    <a:lnB>
                      <a:noFill/>
                    </a:lnB>
                  </a:tcPr>
                </a:tc>
              </a:tr>
            </a:tbl>
          </a:graphicData>
        </a:graphic>
      </p:graphicFrame>
    </p:spTree>
    <p:extLst>
      <p:ext uri="{BB962C8B-B14F-4D97-AF65-F5344CB8AC3E}">
        <p14:creationId xmlns:p14="http://schemas.microsoft.com/office/powerpoint/2010/main" val="207381621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Closures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kumimoji="0" lang="en-US" sz="2000" b="0" i="0" u="none" strike="noStrike" kern="0" cap="none" spc="0" normalizeH="0" baseline="0" noProof="0" dirty="0" smtClean="0">
                <a:ln>
                  <a:noFill/>
                </a:ln>
                <a:solidFill>
                  <a:schemeClr val="tx1"/>
                </a:solidFill>
                <a:effectLst/>
                <a:uLnTx/>
                <a:uFillTx/>
                <a:latin typeface="+mn-lt"/>
                <a:ea typeface="+mn-ea"/>
                <a:cs typeface="+mn-cs"/>
              </a:rPr>
              <a:t>We are not assigning function to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myObject</a:t>
            </a:r>
            <a:r>
              <a:rPr kumimoji="0" lang="en-US" sz="2000" b="0" i="0" u="none" strike="noStrike" kern="0" cap="none" spc="0" normalizeH="0" baseline="0" noProof="0" dirty="0" smtClean="0">
                <a:ln>
                  <a:noFill/>
                </a:ln>
                <a:solidFill>
                  <a:schemeClr val="tx1"/>
                </a:solidFill>
                <a:effectLst/>
                <a:uLnTx/>
                <a:uFillTx/>
                <a:latin typeface="+mn-lt"/>
                <a:ea typeface="+mn-ea"/>
                <a:cs typeface="+mn-cs"/>
              </a:rPr>
              <a:t>,</a:t>
            </a:r>
            <a:r>
              <a:rPr kumimoji="0" lang="en-US" sz="2000" b="0" i="0" u="none" strike="noStrike" kern="0" cap="none" spc="0" normalizeH="0" noProof="0" dirty="0" smtClean="0">
                <a:ln>
                  <a:noFill/>
                </a:ln>
                <a:solidFill>
                  <a:schemeClr val="tx1"/>
                </a:solidFill>
                <a:effectLst/>
                <a:uLnTx/>
                <a:uFillTx/>
                <a:latin typeface="+mn-lt"/>
                <a:ea typeface="+mn-ea"/>
                <a:cs typeface="+mn-cs"/>
              </a:rPr>
              <a:t> but are assigning the result of </a:t>
            </a:r>
            <a:r>
              <a:rPr kumimoji="0" lang="en-US" sz="2000" b="0" i="0" u="none" strike="noStrike" kern="0" cap="none" spc="0" normalizeH="0" noProof="0" dirty="0" err="1" smtClean="0">
                <a:ln>
                  <a:noFill/>
                </a:ln>
                <a:solidFill>
                  <a:schemeClr val="tx1"/>
                </a:solidFill>
                <a:effectLst/>
                <a:uLnTx/>
                <a:uFillTx/>
                <a:latin typeface="+mn-lt"/>
                <a:ea typeface="+mn-ea"/>
                <a:cs typeface="+mn-cs"/>
              </a:rPr>
              <a:t>invoki</a:t>
            </a:r>
            <a:r>
              <a:rPr lang="en-US" sz="2000" kern="0" dirty="0" err="1" smtClean="0">
                <a:latin typeface="+mn-lt"/>
                <a:cs typeface="+mn-cs"/>
              </a:rPr>
              <a:t>ng</a:t>
            </a:r>
            <a:r>
              <a:rPr lang="en-US" sz="2000" kern="0" dirty="0" smtClean="0">
                <a:latin typeface="+mn-lt"/>
                <a:cs typeface="+mn-cs"/>
              </a:rPr>
              <a:t> that function</a:t>
            </a:r>
          </a:p>
          <a:p>
            <a:pPr marL="342900" indent="-342900" algn="just">
              <a:lnSpc>
                <a:spcPct val="90000"/>
              </a:lnSpc>
              <a:spcBef>
                <a:spcPct val="20000"/>
              </a:spcBef>
              <a:buClr>
                <a:schemeClr val="accent2"/>
              </a:buClr>
              <a:buFont typeface="Wingdings" pitchFamily="2" charset="2"/>
              <a:buChar cha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Now, when we call the function</a:t>
            </a:r>
          </a:p>
          <a:p>
            <a:pPr marL="800100" lvl="1" indent="-342900" algn="just">
              <a:lnSpc>
                <a:spcPct val="90000"/>
              </a:lnSpc>
              <a:spcBef>
                <a:spcPct val="20000"/>
              </a:spcBef>
              <a:buClr>
                <a:schemeClr val="accent2"/>
              </a:buClr>
            </a:pPr>
            <a:r>
              <a:rPr lang="en-US" sz="2000" kern="0" dirty="0" smtClean="0">
                <a:latin typeface="+mn-lt"/>
                <a:cs typeface="+mn-cs"/>
              </a:rPr>
              <a:t>	</a:t>
            </a:r>
            <a:r>
              <a:rPr lang="en-US" sz="2000" kern="0" dirty="0" err="1" smtClean="0">
                <a:latin typeface="+mn-lt"/>
                <a:cs typeface="+mn-cs"/>
              </a:rPr>
              <a:t>myObject.increment</a:t>
            </a:r>
            <a:r>
              <a:rPr lang="en-US" sz="2000" kern="0" dirty="0" smtClean="0">
                <a:latin typeface="+mn-lt"/>
                <a:cs typeface="+mn-cs"/>
              </a:rPr>
              <a:t>(1);</a:t>
            </a:r>
          </a:p>
          <a:p>
            <a:pPr marL="800100" lvl="1" indent="-342900" algn="just">
              <a:lnSpc>
                <a:spcPct val="90000"/>
              </a:lnSpc>
              <a:spcBef>
                <a:spcPct val="20000"/>
              </a:spcBef>
              <a:buClr>
                <a:schemeClr val="accent2"/>
              </a:buClr>
            </a:pPr>
            <a:r>
              <a:rPr lang="en-US" sz="2000" kern="0" dirty="0" smtClean="0">
                <a:latin typeface="+mn-lt"/>
                <a:cs typeface="+mn-cs"/>
              </a:rPr>
              <a:t>	</a:t>
            </a:r>
            <a:r>
              <a:rPr lang="en-US" sz="2000" kern="0" dirty="0" err="1" smtClean="0">
                <a:latin typeface="+mn-lt"/>
                <a:cs typeface="+mn-cs"/>
              </a:rPr>
              <a:t>document.write</a:t>
            </a:r>
            <a:r>
              <a:rPr lang="en-US" sz="2000" kern="0" dirty="0" smtClean="0">
                <a:latin typeface="+mn-lt"/>
                <a:cs typeface="+mn-cs"/>
              </a:rPr>
              <a:t>(</a:t>
            </a:r>
            <a:r>
              <a:rPr lang="en-US" sz="2000" kern="0" dirty="0" err="1" smtClean="0">
                <a:latin typeface="+mn-lt"/>
                <a:cs typeface="+mn-cs"/>
              </a:rPr>
              <a:t>myObject.getValue</a:t>
            </a:r>
            <a:r>
              <a:rPr lang="en-US" sz="2000" kern="0" dirty="0" smtClean="0">
                <a:latin typeface="+mn-lt"/>
                <a:cs typeface="+mn-cs"/>
              </a:rPr>
              <a:t>()); //Output is 2</a:t>
            </a:r>
          </a:p>
          <a:p>
            <a:pPr marL="342900" indent="-342900" algn="just">
              <a:lnSpc>
                <a:spcPct val="90000"/>
              </a:lnSpc>
              <a:spcBef>
                <a:spcPct val="20000"/>
              </a:spcBef>
              <a:buClr>
                <a:schemeClr val="accent2"/>
              </a:buCl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When we call, </a:t>
            </a:r>
            <a:r>
              <a:rPr lang="en-US" sz="2000" kern="0" dirty="0" err="1" smtClean="0">
                <a:latin typeface="+mn-lt"/>
                <a:cs typeface="+mn-cs"/>
              </a:rPr>
              <a:t>var</a:t>
            </a:r>
            <a:r>
              <a:rPr lang="en-US" sz="2000" kern="0" dirty="0" smtClean="0">
                <a:latin typeface="+mn-lt"/>
                <a:cs typeface="+mn-cs"/>
              </a:rPr>
              <a:t> </a:t>
            </a:r>
            <a:r>
              <a:rPr lang="en-US" sz="2000" kern="0" dirty="0" err="1" smtClean="0">
                <a:latin typeface="+mn-lt"/>
                <a:cs typeface="+mn-cs"/>
              </a:rPr>
              <a:t>myObject</a:t>
            </a:r>
            <a:r>
              <a:rPr lang="en-US" sz="2000" kern="0" dirty="0" smtClean="0">
                <a:latin typeface="+mn-lt"/>
                <a:cs typeface="+mn-cs"/>
              </a:rPr>
              <a:t> = function() ……, an object is returned back with increment and </a:t>
            </a:r>
            <a:r>
              <a:rPr lang="en-US" sz="2000" kern="0" dirty="0" err="1" smtClean="0">
                <a:latin typeface="+mn-lt"/>
                <a:cs typeface="+mn-cs"/>
              </a:rPr>
              <a:t>getValue</a:t>
            </a:r>
            <a:r>
              <a:rPr lang="en-US" sz="2000" kern="0" dirty="0" smtClean="0">
                <a:latin typeface="+mn-lt"/>
                <a:cs typeface="+mn-cs"/>
              </a:rPr>
              <a:t> methods</a:t>
            </a:r>
          </a:p>
          <a:p>
            <a:pPr marL="342900" indent="-342900" algn="just">
              <a:lnSpc>
                <a:spcPct val="90000"/>
              </a:lnSpc>
              <a:spcBef>
                <a:spcPct val="20000"/>
              </a:spcBef>
              <a:buClr>
                <a:schemeClr val="accent2"/>
              </a:buClr>
              <a:buFont typeface="Wingdings" pitchFamily="2" charset="2"/>
              <a:buChar cha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lang="en-US" sz="2000" kern="0" noProof="0" dirty="0" smtClean="0">
                <a:latin typeface="+mn-lt"/>
                <a:cs typeface="+mn-cs"/>
              </a:rPr>
              <a:t>A reference to that object is stored in </a:t>
            </a:r>
            <a:r>
              <a:rPr lang="en-US" sz="2000" kern="0" noProof="0" dirty="0" err="1" smtClean="0">
                <a:latin typeface="+mn-lt"/>
                <a:cs typeface="+mn-cs"/>
              </a:rPr>
              <a:t>myObject</a:t>
            </a:r>
            <a:endParaRPr lang="en-US" sz="2000" kern="0" noProof="0" dirty="0" smtClean="0">
              <a:latin typeface="+mn-lt"/>
              <a:cs typeface="+mn-cs"/>
            </a:endParaRPr>
          </a:p>
          <a:p>
            <a:pPr marL="342900" indent="-342900" algn="just">
              <a:lnSpc>
                <a:spcPct val="90000"/>
              </a:lnSpc>
              <a:spcBef>
                <a:spcPct val="20000"/>
              </a:spcBef>
              <a:buClr>
                <a:schemeClr val="accent2"/>
              </a:buClr>
              <a:buFont typeface="Wingdings" pitchFamily="2" charset="2"/>
              <a:buChar char="§"/>
            </a:pPr>
            <a:endParaRPr kumimoji="0" lang="en-US" sz="2000" b="0" i="0" u="none" strike="noStrike" kern="0" cap="none" spc="0" normalizeH="0" baseline="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lang="en-US" sz="2000" kern="0" noProof="0" dirty="0" smtClean="0">
                <a:latin typeface="+mn-lt"/>
                <a:cs typeface="+mn-cs"/>
              </a:rPr>
              <a:t>The </a:t>
            </a:r>
            <a:r>
              <a:rPr lang="en-US" sz="2000" kern="0" noProof="0" dirty="0" err="1" smtClean="0">
                <a:latin typeface="+mn-lt"/>
                <a:cs typeface="+mn-cs"/>
              </a:rPr>
              <a:t>getValue</a:t>
            </a:r>
            <a:r>
              <a:rPr lang="en-US" sz="2000" kern="0" noProof="0" dirty="0" smtClean="0">
                <a:latin typeface="+mn-lt"/>
                <a:cs typeface="+mn-cs"/>
              </a:rPr>
              <a:t> and increment method, still has </a:t>
            </a:r>
            <a:r>
              <a:rPr lang="en-US" sz="2000" kern="0" noProof="0" dirty="0" err="1" smtClean="0">
                <a:latin typeface="+mn-lt"/>
                <a:cs typeface="+mn-cs"/>
              </a:rPr>
              <a:t>previleged</a:t>
            </a:r>
            <a:r>
              <a:rPr lang="en-US" sz="2000" kern="0" noProof="0" dirty="0" smtClean="0">
                <a:latin typeface="+mn-lt"/>
                <a:cs typeface="+mn-cs"/>
              </a:rPr>
              <a:t> access to value property. It has access to the parameter itself and not to the copy of it</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AJAX</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830908788"/>
              </p:ext>
            </p:extLst>
          </p:nvPr>
        </p:nvGraphicFramePr>
        <p:xfrm>
          <a:off x="762000" y="1371600"/>
          <a:ext cx="8153400" cy="2834640"/>
        </p:xfrm>
        <a:graphic>
          <a:graphicData uri="http://schemas.openxmlformats.org/drawingml/2006/table">
            <a:tbl>
              <a:tblPr/>
              <a:tblGrid>
                <a:gridCol w="4076700"/>
                <a:gridCol w="4076700"/>
              </a:tblGrid>
              <a:tr h="0">
                <a:tc>
                  <a:txBody>
                    <a:bodyPr/>
                    <a:lstStyle/>
                    <a:p>
                      <a:r>
                        <a:rPr lang="en-IN" dirty="0" err="1">
                          <a:hlinkClick r:id="rId2"/>
                        </a:rPr>
                        <a:t>ajaxSuccess</a:t>
                      </a:r>
                      <a:r>
                        <a:rPr lang="en-IN" dirty="0">
                          <a:hlinkClick r:id="rId2"/>
                        </a:rPr>
                        <a:t>()</a:t>
                      </a:r>
                      <a:endParaRPr lang="en-IN" dirty="0"/>
                    </a:p>
                  </a:txBody>
                  <a:tcPr anchor="ctr">
                    <a:lnL>
                      <a:noFill/>
                    </a:lnL>
                    <a:lnR>
                      <a:noFill/>
                    </a:lnR>
                    <a:lnT>
                      <a:noFill/>
                    </a:lnT>
                    <a:lnB>
                      <a:noFill/>
                    </a:lnB>
                  </a:tcPr>
                </a:tc>
                <a:tc>
                  <a:txBody>
                    <a:bodyPr/>
                    <a:lstStyle/>
                    <a:p>
                      <a:r>
                        <a:rPr lang="en-IN"/>
                        <a:t>Specifies a function to run when an AJAX request completes successfully</a:t>
                      </a:r>
                    </a:p>
                  </a:txBody>
                  <a:tcPr anchor="ctr">
                    <a:lnL>
                      <a:noFill/>
                    </a:lnL>
                    <a:lnR>
                      <a:noFill/>
                    </a:lnR>
                    <a:lnT>
                      <a:noFill/>
                    </a:lnT>
                    <a:lnB>
                      <a:noFill/>
                    </a:lnB>
                  </a:tcPr>
                </a:tc>
              </a:tr>
              <a:tr h="0">
                <a:tc>
                  <a:txBody>
                    <a:bodyPr/>
                    <a:lstStyle/>
                    <a:p>
                      <a:r>
                        <a:rPr lang="en-IN">
                          <a:hlinkClick r:id="rId3"/>
                        </a:rPr>
                        <a:t>load()</a:t>
                      </a:r>
                      <a:endParaRPr lang="en-IN"/>
                    </a:p>
                  </a:txBody>
                  <a:tcPr anchor="ctr">
                    <a:lnL>
                      <a:noFill/>
                    </a:lnL>
                    <a:lnR>
                      <a:noFill/>
                    </a:lnR>
                    <a:lnT>
                      <a:noFill/>
                    </a:lnT>
                    <a:lnB>
                      <a:noFill/>
                    </a:lnB>
                  </a:tcPr>
                </a:tc>
                <a:tc>
                  <a:txBody>
                    <a:bodyPr/>
                    <a:lstStyle/>
                    <a:p>
                      <a:r>
                        <a:rPr lang="en-IN"/>
                        <a:t>Loads data from a server and puts the returned data into the selected element</a:t>
                      </a:r>
                    </a:p>
                  </a:txBody>
                  <a:tcPr anchor="ctr">
                    <a:lnL>
                      <a:noFill/>
                    </a:lnL>
                    <a:lnR>
                      <a:noFill/>
                    </a:lnR>
                    <a:lnT>
                      <a:noFill/>
                    </a:lnT>
                    <a:lnB>
                      <a:noFill/>
                    </a:lnB>
                  </a:tcPr>
                </a:tc>
              </a:tr>
              <a:tr h="0">
                <a:tc>
                  <a:txBody>
                    <a:bodyPr/>
                    <a:lstStyle/>
                    <a:p>
                      <a:r>
                        <a:rPr lang="en-IN">
                          <a:hlinkClick r:id="rId4"/>
                        </a:rPr>
                        <a:t>serialize()</a:t>
                      </a:r>
                      <a:endParaRPr lang="en-IN"/>
                    </a:p>
                  </a:txBody>
                  <a:tcPr anchor="ctr">
                    <a:lnL>
                      <a:noFill/>
                    </a:lnL>
                    <a:lnR>
                      <a:noFill/>
                    </a:lnR>
                    <a:lnT>
                      <a:noFill/>
                    </a:lnT>
                    <a:lnB>
                      <a:noFill/>
                    </a:lnB>
                  </a:tcPr>
                </a:tc>
                <a:tc>
                  <a:txBody>
                    <a:bodyPr/>
                    <a:lstStyle/>
                    <a:p>
                      <a:r>
                        <a:rPr lang="en-IN"/>
                        <a:t>Encodes a set of form elements as a string for submission</a:t>
                      </a:r>
                    </a:p>
                  </a:txBody>
                  <a:tcPr anchor="ctr">
                    <a:lnL>
                      <a:noFill/>
                    </a:lnL>
                    <a:lnR>
                      <a:noFill/>
                    </a:lnR>
                    <a:lnT>
                      <a:noFill/>
                    </a:lnT>
                    <a:lnB>
                      <a:noFill/>
                    </a:lnB>
                  </a:tcPr>
                </a:tc>
              </a:tr>
              <a:tr h="0">
                <a:tc>
                  <a:txBody>
                    <a:bodyPr/>
                    <a:lstStyle/>
                    <a:p>
                      <a:r>
                        <a:rPr lang="en-IN">
                          <a:hlinkClick r:id="rId5"/>
                        </a:rPr>
                        <a:t>serializeArray()</a:t>
                      </a:r>
                      <a:endParaRPr lang="en-IN"/>
                    </a:p>
                  </a:txBody>
                  <a:tcPr anchor="ctr">
                    <a:lnL>
                      <a:noFill/>
                    </a:lnL>
                    <a:lnR>
                      <a:noFill/>
                    </a:lnR>
                    <a:lnT>
                      <a:noFill/>
                    </a:lnT>
                    <a:lnB>
                      <a:noFill/>
                    </a:lnB>
                  </a:tcPr>
                </a:tc>
                <a:tc>
                  <a:txBody>
                    <a:bodyPr/>
                    <a:lstStyle/>
                    <a:p>
                      <a:r>
                        <a:rPr lang="en-IN" dirty="0"/>
                        <a:t>Encodes a set of form elements as an array of names and values</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332360722"/>
      </p:ext>
    </p:extLst>
  </p:cSld>
  <p:clrMapOvr>
    <a:masterClrMapping/>
  </p:clrMapOvr>
  <p:transition/>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a:t>
            </a:r>
            <a:r>
              <a:rPr lang="en-IN" b="1" dirty="0" err="1"/>
              <a:t>ajax</a:t>
            </a:r>
            <a:r>
              <a:rPr lang="en-IN" b="1" dirty="0"/>
              <a:t>() Method</a:t>
            </a:r>
            <a:endParaRPr lang="en-IN" dirty="0"/>
          </a:p>
        </p:txBody>
      </p:sp>
      <p:sp>
        <p:nvSpPr>
          <p:cNvPr id="3" name="Content Placeholder 2"/>
          <p:cNvSpPr>
            <a:spLocks noGrp="1"/>
          </p:cNvSpPr>
          <p:nvPr>
            <p:ph sz="quarter" idx="1"/>
          </p:nvPr>
        </p:nvSpPr>
        <p:spPr>
          <a:xfrm>
            <a:off x="533400" y="914400"/>
            <a:ext cx="8382000" cy="5715000"/>
          </a:xfrm>
        </p:spPr>
        <p:txBody>
          <a:bodyPr/>
          <a:lstStyle/>
          <a:p>
            <a:r>
              <a:rPr lang="en-IN" dirty="0"/>
              <a:t>The </a:t>
            </a:r>
            <a:r>
              <a:rPr lang="en-IN" dirty="0" err="1"/>
              <a:t>ajax</a:t>
            </a:r>
            <a:r>
              <a:rPr lang="en-IN" dirty="0"/>
              <a:t>() method is used to perform an AJAX (asynchronous HTTP) request.</a:t>
            </a:r>
          </a:p>
          <a:p>
            <a:r>
              <a:rPr lang="en-IN" dirty="0"/>
              <a:t>All jQuery AJAX methods use the </a:t>
            </a:r>
            <a:r>
              <a:rPr lang="en-IN" dirty="0" err="1"/>
              <a:t>ajax</a:t>
            </a:r>
            <a:r>
              <a:rPr lang="en-IN" dirty="0"/>
              <a:t>() method. This method is mostly used for requests where the other methods cannot be used.</a:t>
            </a:r>
          </a:p>
          <a:p>
            <a:endParaRPr lang="en-IN" dirty="0"/>
          </a:p>
        </p:txBody>
      </p:sp>
    </p:spTree>
    <p:extLst>
      <p:ext uri="{BB962C8B-B14F-4D97-AF65-F5344CB8AC3E}">
        <p14:creationId xmlns:p14="http://schemas.microsoft.com/office/powerpoint/2010/main" val="3637818208"/>
      </p:ext>
    </p:extLst>
  </p:cSld>
  <p:clrMapOvr>
    <a:masterClrMapping/>
  </p:clrMapOvr>
  <p:transition/>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a:t>
            </a:r>
            <a:r>
              <a:rPr lang="en-IN" b="1" dirty="0" err="1"/>
              <a:t>ajax</a:t>
            </a:r>
            <a:r>
              <a:rPr lang="en-IN" b="1" dirty="0"/>
              <a:t>() Method</a:t>
            </a:r>
            <a:endParaRPr lang="en-IN" dirty="0"/>
          </a:p>
        </p:txBody>
      </p:sp>
      <p:sp>
        <p:nvSpPr>
          <p:cNvPr id="3" name="Content Placeholder 2"/>
          <p:cNvSpPr>
            <a:spLocks noGrp="1"/>
          </p:cNvSpPr>
          <p:nvPr>
            <p:ph sz="quarter" idx="1"/>
          </p:nvPr>
        </p:nvSpPr>
        <p:spPr>
          <a:xfrm>
            <a:off x="612648" y="1600200"/>
            <a:ext cx="8153400" cy="1295400"/>
          </a:xfrm>
        </p:spPr>
        <p:txBody>
          <a:bodyPr/>
          <a:lstStyle/>
          <a:p>
            <a:r>
              <a:rPr lang="en-IN" b="1" dirty="0"/>
              <a:t>Syntax</a:t>
            </a:r>
          </a:p>
          <a:p>
            <a:r>
              <a:rPr lang="en-IN" dirty="0"/>
              <a:t>$.</a:t>
            </a:r>
            <a:r>
              <a:rPr lang="en-IN" dirty="0" err="1"/>
              <a:t>ajax</a:t>
            </a:r>
            <a:r>
              <a:rPr lang="en-IN" dirty="0"/>
              <a:t>(</a:t>
            </a:r>
            <a:r>
              <a:rPr lang="en-IN" i="1" dirty="0"/>
              <a:t>{</a:t>
            </a:r>
            <a:r>
              <a:rPr lang="en-IN" i="1" dirty="0" err="1"/>
              <a:t>name:value</a:t>
            </a:r>
            <a:r>
              <a:rPr lang="en-IN" i="1" dirty="0"/>
              <a:t>, </a:t>
            </a:r>
            <a:r>
              <a:rPr lang="en-IN" i="1" dirty="0" err="1"/>
              <a:t>name:value</a:t>
            </a:r>
            <a:r>
              <a:rPr lang="en-IN" i="1" dirty="0"/>
              <a:t>, ... }</a:t>
            </a:r>
            <a:r>
              <a:rPr lang="en-IN" dirty="0"/>
              <a:t>)</a:t>
            </a:r>
          </a:p>
          <a:p>
            <a:endParaRPr lang="en-IN" dirty="0"/>
          </a:p>
        </p:txBody>
      </p:sp>
    </p:spTree>
    <p:extLst>
      <p:ext uri="{BB962C8B-B14F-4D97-AF65-F5344CB8AC3E}">
        <p14:creationId xmlns:p14="http://schemas.microsoft.com/office/powerpoint/2010/main" val="3071226072"/>
      </p:ext>
    </p:extLst>
  </p:cSld>
  <p:clrMapOvr>
    <a:masterClrMapping/>
  </p:clrMapOvr>
  <p:transition/>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a:t>
            </a:r>
            <a:r>
              <a:rPr lang="en-IN" b="1" dirty="0" err="1"/>
              <a:t>ajax</a:t>
            </a:r>
            <a:r>
              <a:rPr lang="en-IN" b="1" dirty="0"/>
              <a:t>() Method</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320157436"/>
              </p:ext>
            </p:extLst>
          </p:nvPr>
        </p:nvGraphicFramePr>
        <p:xfrm>
          <a:off x="685800" y="990600"/>
          <a:ext cx="8229600" cy="4887819"/>
        </p:xfrm>
        <a:graphic>
          <a:graphicData uri="http://schemas.openxmlformats.org/drawingml/2006/table">
            <a:tbl>
              <a:tblPr/>
              <a:tblGrid>
                <a:gridCol w="2286000"/>
                <a:gridCol w="5943600"/>
              </a:tblGrid>
              <a:tr h="348918">
                <a:tc>
                  <a:txBody>
                    <a:bodyPr/>
                    <a:lstStyle/>
                    <a:p>
                      <a:r>
                        <a:rPr lang="en-IN" sz="1600" dirty="0">
                          <a:effectLst/>
                        </a:rPr>
                        <a:t>Name</a:t>
                      </a:r>
                    </a:p>
                  </a:txBody>
                  <a:tcPr marL="80821" marR="80821" marT="40410" marB="40410" anchor="ctr">
                    <a:lnL>
                      <a:noFill/>
                    </a:lnL>
                    <a:lnR>
                      <a:noFill/>
                    </a:lnR>
                    <a:lnT>
                      <a:noFill/>
                    </a:lnT>
                    <a:lnB>
                      <a:noFill/>
                    </a:lnB>
                  </a:tcPr>
                </a:tc>
                <a:tc>
                  <a:txBody>
                    <a:bodyPr/>
                    <a:lstStyle/>
                    <a:p>
                      <a:r>
                        <a:rPr lang="en-IN" sz="1600"/>
                        <a:t>Value/Description</a:t>
                      </a:r>
                    </a:p>
                  </a:txBody>
                  <a:tcPr marL="80821" marR="80821" marT="40410" marB="40410" anchor="ctr">
                    <a:lnL>
                      <a:noFill/>
                    </a:lnL>
                    <a:lnR>
                      <a:noFill/>
                    </a:lnR>
                    <a:lnT>
                      <a:noFill/>
                    </a:lnT>
                    <a:lnB>
                      <a:noFill/>
                    </a:lnB>
                  </a:tcPr>
                </a:tc>
              </a:tr>
              <a:tr h="873037">
                <a:tc>
                  <a:txBody>
                    <a:bodyPr/>
                    <a:lstStyle/>
                    <a:p>
                      <a:r>
                        <a:rPr lang="en-IN" sz="1600"/>
                        <a:t>async</a:t>
                      </a:r>
                    </a:p>
                  </a:txBody>
                  <a:tcPr marL="80821" marR="80821" marT="40410" marB="40410" anchor="ctr">
                    <a:lnL>
                      <a:noFill/>
                    </a:lnL>
                    <a:lnR>
                      <a:noFill/>
                    </a:lnR>
                    <a:lnT>
                      <a:noFill/>
                    </a:lnT>
                    <a:lnB>
                      <a:noFill/>
                    </a:lnB>
                  </a:tcPr>
                </a:tc>
                <a:tc>
                  <a:txBody>
                    <a:bodyPr/>
                    <a:lstStyle/>
                    <a:p>
                      <a:r>
                        <a:rPr lang="en-IN" sz="1600" dirty="0"/>
                        <a:t>A Boolean value indicating whether the request should be handled asynchronous or not. Default is true</a:t>
                      </a:r>
                    </a:p>
                  </a:txBody>
                  <a:tcPr marL="80821" marR="80821" marT="40410" marB="40410" anchor="ctr">
                    <a:lnL>
                      <a:noFill/>
                    </a:lnL>
                    <a:lnR>
                      <a:noFill/>
                    </a:lnR>
                    <a:lnT>
                      <a:noFill/>
                    </a:lnT>
                    <a:lnB>
                      <a:noFill/>
                    </a:lnB>
                  </a:tcPr>
                </a:tc>
              </a:tr>
              <a:tr h="348918">
                <a:tc>
                  <a:txBody>
                    <a:bodyPr/>
                    <a:lstStyle/>
                    <a:p>
                      <a:r>
                        <a:rPr lang="en-IN" sz="1600"/>
                        <a:t>beforeSend(</a:t>
                      </a:r>
                      <a:r>
                        <a:rPr lang="en-IN" sz="1600" i="1"/>
                        <a:t>xhr</a:t>
                      </a:r>
                      <a:r>
                        <a:rPr lang="en-IN" sz="1600"/>
                        <a:t>)</a:t>
                      </a:r>
                    </a:p>
                  </a:txBody>
                  <a:tcPr marL="80821" marR="80821" marT="40410" marB="40410" anchor="ctr">
                    <a:lnL>
                      <a:noFill/>
                    </a:lnL>
                    <a:lnR>
                      <a:noFill/>
                    </a:lnR>
                    <a:lnT>
                      <a:noFill/>
                    </a:lnT>
                    <a:lnB>
                      <a:noFill/>
                    </a:lnB>
                  </a:tcPr>
                </a:tc>
                <a:tc>
                  <a:txBody>
                    <a:bodyPr/>
                    <a:lstStyle/>
                    <a:p>
                      <a:r>
                        <a:rPr lang="en-IN" sz="1600"/>
                        <a:t>A function to run before the request is sent</a:t>
                      </a:r>
                    </a:p>
                  </a:txBody>
                  <a:tcPr marL="80821" marR="80821" marT="40410" marB="40410" anchor="ctr">
                    <a:lnL>
                      <a:noFill/>
                    </a:lnL>
                    <a:lnR>
                      <a:noFill/>
                    </a:lnR>
                    <a:lnT>
                      <a:noFill/>
                    </a:lnT>
                    <a:lnB>
                      <a:noFill/>
                    </a:lnB>
                  </a:tcPr>
                </a:tc>
              </a:tr>
              <a:tr h="873037">
                <a:tc>
                  <a:txBody>
                    <a:bodyPr/>
                    <a:lstStyle/>
                    <a:p>
                      <a:r>
                        <a:rPr lang="en-IN" sz="1600"/>
                        <a:t>cache</a:t>
                      </a:r>
                    </a:p>
                  </a:txBody>
                  <a:tcPr marL="80821" marR="80821" marT="40410" marB="40410" anchor="ctr">
                    <a:lnL>
                      <a:noFill/>
                    </a:lnL>
                    <a:lnR>
                      <a:noFill/>
                    </a:lnR>
                    <a:lnT>
                      <a:noFill/>
                    </a:lnT>
                    <a:lnB>
                      <a:noFill/>
                    </a:lnB>
                  </a:tcPr>
                </a:tc>
                <a:tc>
                  <a:txBody>
                    <a:bodyPr/>
                    <a:lstStyle/>
                    <a:p>
                      <a:r>
                        <a:rPr lang="en-IN" sz="1600"/>
                        <a:t>A Boolean value indicating whether the browser should cache the requested pages. Default is true</a:t>
                      </a:r>
                    </a:p>
                  </a:txBody>
                  <a:tcPr marL="80821" marR="80821" marT="40410" marB="40410" anchor="ctr">
                    <a:lnL>
                      <a:noFill/>
                    </a:lnL>
                    <a:lnR>
                      <a:noFill/>
                    </a:lnR>
                    <a:lnT>
                      <a:noFill/>
                    </a:lnT>
                    <a:lnB>
                      <a:noFill/>
                    </a:lnB>
                  </a:tcPr>
                </a:tc>
              </a:tr>
              <a:tr h="610977">
                <a:tc>
                  <a:txBody>
                    <a:bodyPr/>
                    <a:lstStyle/>
                    <a:p>
                      <a:r>
                        <a:rPr lang="en-IN" sz="1600"/>
                        <a:t>complete(</a:t>
                      </a:r>
                      <a:r>
                        <a:rPr lang="en-IN" sz="1600" i="1"/>
                        <a:t>xhr,status</a:t>
                      </a:r>
                      <a:r>
                        <a:rPr lang="en-IN" sz="1600"/>
                        <a:t>)</a:t>
                      </a:r>
                    </a:p>
                  </a:txBody>
                  <a:tcPr marL="80821" marR="80821" marT="40410" marB="40410" anchor="ctr">
                    <a:lnL>
                      <a:noFill/>
                    </a:lnL>
                    <a:lnR>
                      <a:noFill/>
                    </a:lnR>
                    <a:lnT>
                      <a:noFill/>
                    </a:lnT>
                    <a:lnB>
                      <a:noFill/>
                    </a:lnB>
                  </a:tcPr>
                </a:tc>
                <a:tc>
                  <a:txBody>
                    <a:bodyPr/>
                    <a:lstStyle/>
                    <a:p>
                      <a:r>
                        <a:rPr lang="en-IN" sz="1600"/>
                        <a:t>A function to run when the request is finished (after success and error functions)</a:t>
                      </a:r>
                    </a:p>
                  </a:txBody>
                  <a:tcPr marL="80821" marR="80821" marT="40410" marB="40410" anchor="ctr">
                    <a:lnL>
                      <a:noFill/>
                    </a:lnL>
                    <a:lnR>
                      <a:noFill/>
                    </a:lnR>
                    <a:lnT>
                      <a:noFill/>
                    </a:lnT>
                    <a:lnB>
                      <a:noFill/>
                    </a:lnB>
                  </a:tcPr>
                </a:tc>
              </a:tr>
              <a:tr h="873037">
                <a:tc>
                  <a:txBody>
                    <a:bodyPr/>
                    <a:lstStyle/>
                    <a:p>
                      <a:r>
                        <a:rPr lang="en-IN" sz="1600"/>
                        <a:t>contentType</a:t>
                      </a:r>
                    </a:p>
                  </a:txBody>
                  <a:tcPr marL="80821" marR="80821" marT="40410" marB="40410" anchor="ctr">
                    <a:lnL>
                      <a:noFill/>
                    </a:lnL>
                    <a:lnR>
                      <a:noFill/>
                    </a:lnR>
                    <a:lnT>
                      <a:noFill/>
                    </a:lnT>
                    <a:lnB>
                      <a:noFill/>
                    </a:lnB>
                  </a:tcPr>
                </a:tc>
                <a:tc>
                  <a:txBody>
                    <a:bodyPr/>
                    <a:lstStyle/>
                    <a:p>
                      <a:r>
                        <a:rPr lang="en-IN" sz="1600"/>
                        <a:t>The content type used when sending data to the server. Default is: "application/x-www-form-urlencoded"</a:t>
                      </a:r>
                    </a:p>
                  </a:txBody>
                  <a:tcPr marL="80821" marR="80821" marT="40410" marB="40410" anchor="ctr">
                    <a:lnL>
                      <a:noFill/>
                    </a:lnL>
                    <a:lnR>
                      <a:noFill/>
                    </a:lnR>
                    <a:lnT>
                      <a:noFill/>
                    </a:lnT>
                    <a:lnB>
                      <a:noFill/>
                    </a:lnB>
                  </a:tcPr>
                </a:tc>
              </a:tr>
              <a:tr h="610977">
                <a:tc>
                  <a:txBody>
                    <a:bodyPr/>
                    <a:lstStyle/>
                    <a:p>
                      <a:r>
                        <a:rPr lang="en-IN" sz="1600"/>
                        <a:t>context</a:t>
                      </a:r>
                    </a:p>
                  </a:txBody>
                  <a:tcPr marL="80821" marR="80821" marT="40410" marB="40410" anchor="ctr">
                    <a:lnL>
                      <a:noFill/>
                    </a:lnL>
                    <a:lnR>
                      <a:noFill/>
                    </a:lnR>
                    <a:lnT>
                      <a:noFill/>
                    </a:lnT>
                    <a:lnB>
                      <a:noFill/>
                    </a:lnB>
                  </a:tcPr>
                </a:tc>
                <a:tc>
                  <a:txBody>
                    <a:bodyPr/>
                    <a:lstStyle/>
                    <a:p>
                      <a:r>
                        <a:rPr lang="en-IN" sz="1600"/>
                        <a:t>Specifies the "this" value for all AJAX related callback functions</a:t>
                      </a:r>
                    </a:p>
                  </a:txBody>
                  <a:tcPr marL="80821" marR="80821" marT="40410" marB="40410" anchor="ctr">
                    <a:lnL>
                      <a:noFill/>
                    </a:lnL>
                    <a:lnR>
                      <a:noFill/>
                    </a:lnR>
                    <a:lnT>
                      <a:noFill/>
                    </a:lnT>
                    <a:lnB>
                      <a:noFill/>
                    </a:lnB>
                  </a:tcPr>
                </a:tc>
              </a:tr>
              <a:tr h="348918">
                <a:tc>
                  <a:txBody>
                    <a:bodyPr/>
                    <a:lstStyle/>
                    <a:p>
                      <a:r>
                        <a:rPr lang="en-IN" sz="1600"/>
                        <a:t>data</a:t>
                      </a:r>
                    </a:p>
                  </a:txBody>
                  <a:tcPr marL="80821" marR="80821" marT="40410" marB="40410" anchor="ctr">
                    <a:lnL>
                      <a:noFill/>
                    </a:lnL>
                    <a:lnR>
                      <a:noFill/>
                    </a:lnR>
                    <a:lnT>
                      <a:noFill/>
                    </a:lnT>
                    <a:lnB>
                      <a:noFill/>
                    </a:lnB>
                  </a:tcPr>
                </a:tc>
                <a:tc>
                  <a:txBody>
                    <a:bodyPr/>
                    <a:lstStyle/>
                    <a:p>
                      <a:r>
                        <a:rPr lang="en-IN" sz="1600" dirty="0"/>
                        <a:t>Specifies data to be sent to the server</a:t>
                      </a:r>
                    </a:p>
                  </a:txBody>
                  <a:tcPr marL="80821" marR="80821" marT="40410" marB="40410" anchor="ctr">
                    <a:lnL>
                      <a:noFill/>
                    </a:lnL>
                    <a:lnR>
                      <a:noFill/>
                    </a:lnR>
                    <a:lnT>
                      <a:noFill/>
                    </a:lnT>
                    <a:lnB>
                      <a:noFill/>
                    </a:lnB>
                  </a:tcPr>
                </a:tc>
              </a:tr>
            </a:tbl>
          </a:graphicData>
        </a:graphic>
      </p:graphicFrame>
    </p:spTree>
    <p:extLst>
      <p:ext uri="{BB962C8B-B14F-4D97-AF65-F5344CB8AC3E}">
        <p14:creationId xmlns:p14="http://schemas.microsoft.com/office/powerpoint/2010/main" val="1233375468"/>
      </p:ext>
    </p:extLst>
  </p:cSld>
  <p:clrMapOvr>
    <a:masterClrMapping/>
  </p:clrMapOvr>
  <p:transition/>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a:t>
            </a:r>
            <a:r>
              <a:rPr lang="en-IN" b="1" dirty="0" err="1"/>
              <a:t>ajax</a:t>
            </a:r>
            <a:r>
              <a:rPr lang="en-IN" b="1" dirty="0"/>
              <a:t>() Method</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68586351"/>
              </p:ext>
            </p:extLst>
          </p:nvPr>
        </p:nvGraphicFramePr>
        <p:xfrm>
          <a:off x="762000" y="1143000"/>
          <a:ext cx="7607120" cy="4535169"/>
        </p:xfrm>
        <a:graphic>
          <a:graphicData uri="http://schemas.openxmlformats.org/drawingml/2006/table">
            <a:tbl>
              <a:tblPr/>
              <a:tblGrid>
                <a:gridCol w="2730320"/>
                <a:gridCol w="4876800"/>
              </a:tblGrid>
              <a:tr h="422423">
                <a:tc>
                  <a:txBody>
                    <a:bodyPr/>
                    <a:lstStyle/>
                    <a:p>
                      <a:r>
                        <a:rPr lang="en-IN" sz="1200"/>
                        <a:t>dataFilter(</a:t>
                      </a:r>
                      <a:r>
                        <a:rPr lang="en-IN" sz="1200" i="1"/>
                        <a:t>data</a:t>
                      </a:r>
                      <a:r>
                        <a:rPr lang="en-IN" sz="1200"/>
                        <a:t>,</a:t>
                      </a:r>
                      <a:r>
                        <a:rPr lang="en-IN" sz="1200" i="1"/>
                        <a:t>type</a:t>
                      </a:r>
                      <a:r>
                        <a:rPr lang="en-IN" sz="1200"/>
                        <a:t>)</a:t>
                      </a:r>
                    </a:p>
                  </a:txBody>
                  <a:tcPr marL="60346" marR="60346" marT="30173" marB="30173" anchor="ctr">
                    <a:lnL>
                      <a:noFill/>
                    </a:lnL>
                    <a:lnR>
                      <a:noFill/>
                    </a:lnR>
                    <a:lnT>
                      <a:noFill/>
                    </a:lnT>
                    <a:lnB>
                      <a:noFill/>
                    </a:lnB>
                  </a:tcPr>
                </a:tc>
                <a:tc>
                  <a:txBody>
                    <a:bodyPr/>
                    <a:lstStyle/>
                    <a:p>
                      <a:r>
                        <a:rPr lang="en-IN" sz="1200"/>
                        <a:t>A function used to handle the raw response data of the XMLHttpRequest</a:t>
                      </a:r>
                    </a:p>
                  </a:txBody>
                  <a:tcPr marL="60346" marR="60346" marT="30173" marB="30173" anchor="ctr">
                    <a:lnL>
                      <a:noFill/>
                    </a:lnL>
                    <a:lnR>
                      <a:noFill/>
                    </a:lnR>
                    <a:lnT>
                      <a:noFill/>
                    </a:lnT>
                    <a:lnB>
                      <a:noFill/>
                    </a:lnB>
                  </a:tcPr>
                </a:tc>
              </a:tr>
              <a:tr h="422423">
                <a:tc>
                  <a:txBody>
                    <a:bodyPr/>
                    <a:lstStyle/>
                    <a:p>
                      <a:r>
                        <a:rPr lang="en-IN" sz="1200"/>
                        <a:t>dataType</a:t>
                      </a:r>
                    </a:p>
                  </a:txBody>
                  <a:tcPr marL="60346" marR="60346" marT="30173" marB="30173" anchor="ctr">
                    <a:lnL>
                      <a:noFill/>
                    </a:lnL>
                    <a:lnR>
                      <a:noFill/>
                    </a:lnR>
                    <a:lnT>
                      <a:noFill/>
                    </a:lnT>
                    <a:lnB>
                      <a:noFill/>
                    </a:lnB>
                  </a:tcPr>
                </a:tc>
                <a:tc>
                  <a:txBody>
                    <a:bodyPr/>
                    <a:lstStyle/>
                    <a:p>
                      <a:r>
                        <a:rPr lang="en-IN" sz="1200"/>
                        <a:t>The data type expected of the server response.</a:t>
                      </a:r>
                    </a:p>
                  </a:txBody>
                  <a:tcPr marL="60346" marR="60346" marT="30173" marB="30173" anchor="ctr">
                    <a:lnL>
                      <a:noFill/>
                    </a:lnL>
                    <a:lnR>
                      <a:noFill/>
                    </a:lnR>
                    <a:lnT>
                      <a:noFill/>
                    </a:lnT>
                    <a:lnB>
                      <a:noFill/>
                    </a:lnB>
                  </a:tcPr>
                </a:tc>
              </a:tr>
              <a:tr h="241385">
                <a:tc>
                  <a:txBody>
                    <a:bodyPr/>
                    <a:lstStyle/>
                    <a:p>
                      <a:r>
                        <a:rPr lang="en-IN" sz="1200"/>
                        <a:t>error(</a:t>
                      </a:r>
                      <a:r>
                        <a:rPr lang="en-IN" sz="1200" i="1"/>
                        <a:t>xhr,status,error</a:t>
                      </a:r>
                      <a:r>
                        <a:rPr lang="en-IN" sz="1200"/>
                        <a:t>)</a:t>
                      </a:r>
                    </a:p>
                  </a:txBody>
                  <a:tcPr marL="60346" marR="60346" marT="30173" marB="30173" anchor="ctr">
                    <a:lnL>
                      <a:noFill/>
                    </a:lnL>
                    <a:lnR>
                      <a:noFill/>
                    </a:lnR>
                    <a:lnT>
                      <a:noFill/>
                    </a:lnT>
                    <a:lnB>
                      <a:noFill/>
                    </a:lnB>
                  </a:tcPr>
                </a:tc>
                <a:tc>
                  <a:txBody>
                    <a:bodyPr/>
                    <a:lstStyle/>
                    <a:p>
                      <a:r>
                        <a:rPr lang="en-IN" sz="1200"/>
                        <a:t>A function to run if the request fails.</a:t>
                      </a:r>
                    </a:p>
                  </a:txBody>
                  <a:tcPr marL="60346" marR="60346" marT="30173" marB="30173" anchor="ctr">
                    <a:lnL>
                      <a:noFill/>
                    </a:lnL>
                    <a:lnR>
                      <a:noFill/>
                    </a:lnR>
                    <a:lnT>
                      <a:noFill/>
                    </a:lnT>
                    <a:lnB>
                      <a:noFill/>
                    </a:lnB>
                  </a:tcPr>
                </a:tc>
              </a:tr>
              <a:tr h="603462">
                <a:tc>
                  <a:txBody>
                    <a:bodyPr/>
                    <a:lstStyle/>
                    <a:p>
                      <a:r>
                        <a:rPr lang="en-IN" sz="1200"/>
                        <a:t>global</a:t>
                      </a:r>
                    </a:p>
                  </a:txBody>
                  <a:tcPr marL="60346" marR="60346" marT="30173" marB="30173" anchor="ctr">
                    <a:lnL>
                      <a:noFill/>
                    </a:lnL>
                    <a:lnR>
                      <a:noFill/>
                    </a:lnR>
                    <a:lnT>
                      <a:noFill/>
                    </a:lnT>
                    <a:lnB>
                      <a:noFill/>
                    </a:lnB>
                  </a:tcPr>
                </a:tc>
                <a:tc>
                  <a:txBody>
                    <a:bodyPr/>
                    <a:lstStyle/>
                    <a:p>
                      <a:r>
                        <a:rPr lang="en-IN" sz="1200"/>
                        <a:t>A Boolean value specifying whether or not to trigger global AJAX event handles for the request. Default is true</a:t>
                      </a:r>
                    </a:p>
                  </a:txBody>
                  <a:tcPr marL="60346" marR="60346" marT="30173" marB="30173" anchor="ctr">
                    <a:lnL>
                      <a:noFill/>
                    </a:lnL>
                    <a:lnR>
                      <a:noFill/>
                    </a:lnR>
                    <a:lnT>
                      <a:noFill/>
                    </a:lnT>
                    <a:lnB>
                      <a:noFill/>
                    </a:lnB>
                  </a:tcPr>
                </a:tc>
              </a:tr>
              <a:tr h="784500">
                <a:tc>
                  <a:txBody>
                    <a:bodyPr/>
                    <a:lstStyle/>
                    <a:p>
                      <a:r>
                        <a:rPr lang="en-IN" sz="1200"/>
                        <a:t>ifModified</a:t>
                      </a:r>
                    </a:p>
                  </a:txBody>
                  <a:tcPr marL="60346" marR="60346" marT="30173" marB="30173" anchor="ctr">
                    <a:lnL>
                      <a:noFill/>
                    </a:lnL>
                    <a:lnR>
                      <a:noFill/>
                    </a:lnR>
                    <a:lnT>
                      <a:noFill/>
                    </a:lnT>
                    <a:lnB>
                      <a:noFill/>
                    </a:lnB>
                  </a:tcPr>
                </a:tc>
                <a:tc>
                  <a:txBody>
                    <a:bodyPr/>
                    <a:lstStyle/>
                    <a:p>
                      <a:r>
                        <a:rPr lang="en-IN" sz="1200"/>
                        <a:t>A Boolean value specifying whether a request is only successful if the response has changed since the last request. Default is: false.</a:t>
                      </a:r>
                    </a:p>
                  </a:txBody>
                  <a:tcPr marL="60346" marR="60346" marT="30173" marB="30173" anchor="ctr">
                    <a:lnL>
                      <a:noFill/>
                    </a:lnL>
                    <a:lnR>
                      <a:noFill/>
                    </a:lnR>
                    <a:lnT>
                      <a:noFill/>
                    </a:lnT>
                    <a:lnB>
                      <a:noFill/>
                    </a:lnB>
                  </a:tcPr>
                </a:tc>
              </a:tr>
              <a:tr h="422423">
                <a:tc>
                  <a:txBody>
                    <a:bodyPr/>
                    <a:lstStyle/>
                    <a:p>
                      <a:r>
                        <a:rPr lang="en-IN" sz="1200"/>
                        <a:t>jsonp</a:t>
                      </a:r>
                    </a:p>
                  </a:txBody>
                  <a:tcPr marL="60346" marR="60346" marT="30173" marB="30173" anchor="ctr">
                    <a:lnL>
                      <a:noFill/>
                    </a:lnL>
                    <a:lnR>
                      <a:noFill/>
                    </a:lnR>
                    <a:lnT>
                      <a:noFill/>
                    </a:lnT>
                    <a:lnB>
                      <a:noFill/>
                    </a:lnB>
                  </a:tcPr>
                </a:tc>
                <a:tc>
                  <a:txBody>
                    <a:bodyPr/>
                    <a:lstStyle/>
                    <a:p>
                      <a:r>
                        <a:rPr lang="en-IN" sz="1200"/>
                        <a:t>A string overriding the callback function in a jsonp request</a:t>
                      </a:r>
                    </a:p>
                  </a:txBody>
                  <a:tcPr marL="60346" marR="60346" marT="30173" marB="30173" anchor="ctr">
                    <a:lnL>
                      <a:noFill/>
                    </a:lnL>
                    <a:lnR>
                      <a:noFill/>
                    </a:lnR>
                    <a:lnT>
                      <a:noFill/>
                    </a:lnT>
                    <a:lnB>
                      <a:noFill/>
                    </a:lnB>
                  </a:tcPr>
                </a:tc>
              </a:tr>
              <a:tr h="422423">
                <a:tc>
                  <a:txBody>
                    <a:bodyPr/>
                    <a:lstStyle/>
                    <a:p>
                      <a:r>
                        <a:rPr lang="en-IN" sz="1200"/>
                        <a:t>jsonpCallback</a:t>
                      </a:r>
                    </a:p>
                  </a:txBody>
                  <a:tcPr marL="60346" marR="60346" marT="30173" marB="30173" anchor="ctr">
                    <a:lnL>
                      <a:noFill/>
                    </a:lnL>
                    <a:lnR>
                      <a:noFill/>
                    </a:lnR>
                    <a:lnT>
                      <a:noFill/>
                    </a:lnT>
                    <a:lnB>
                      <a:noFill/>
                    </a:lnB>
                  </a:tcPr>
                </a:tc>
                <a:tc>
                  <a:txBody>
                    <a:bodyPr/>
                    <a:lstStyle/>
                    <a:p>
                      <a:r>
                        <a:rPr lang="en-IN" sz="1200"/>
                        <a:t>Specifies a name for the callback function in a jsonp request</a:t>
                      </a:r>
                    </a:p>
                  </a:txBody>
                  <a:tcPr marL="60346" marR="60346" marT="30173" marB="30173" anchor="ctr">
                    <a:lnL>
                      <a:noFill/>
                    </a:lnL>
                    <a:lnR>
                      <a:noFill/>
                    </a:lnR>
                    <a:lnT>
                      <a:noFill/>
                    </a:lnT>
                    <a:lnB>
                      <a:noFill/>
                    </a:lnB>
                  </a:tcPr>
                </a:tc>
              </a:tr>
              <a:tr h="422423">
                <a:tc>
                  <a:txBody>
                    <a:bodyPr/>
                    <a:lstStyle/>
                    <a:p>
                      <a:r>
                        <a:rPr lang="en-IN" sz="1200"/>
                        <a:t>password</a:t>
                      </a:r>
                    </a:p>
                  </a:txBody>
                  <a:tcPr marL="60346" marR="60346" marT="30173" marB="30173" anchor="ctr">
                    <a:lnL>
                      <a:noFill/>
                    </a:lnL>
                    <a:lnR>
                      <a:noFill/>
                    </a:lnR>
                    <a:lnT>
                      <a:noFill/>
                    </a:lnT>
                    <a:lnB>
                      <a:noFill/>
                    </a:lnB>
                  </a:tcPr>
                </a:tc>
                <a:tc>
                  <a:txBody>
                    <a:bodyPr/>
                    <a:lstStyle/>
                    <a:p>
                      <a:r>
                        <a:rPr lang="en-IN" sz="1200"/>
                        <a:t>Specifies a password to be used in an HTTP access authentication request.</a:t>
                      </a:r>
                    </a:p>
                  </a:txBody>
                  <a:tcPr marL="60346" marR="60346" marT="30173" marB="30173" anchor="ctr">
                    <a:lnL>
                      <a:noFill/>
                    </a:lnL>
                    <a:lnR>
                      <a:noFill/>
                    </a:lnR>
                    <a:lnT>
                      <a:noFill/>
                    </a:lnT>
                    <a:lnB>
                      <a:noFill/>
                    </a:lnB>
                  </a:tcPr>
                </a:tc>
              </a:tr>
              <a:tr h="784500">
                <a:tc>
                  <a:txBody>
                    <a:bodyPr/>
                    <a:lstStyle/>
                    <a:p>
                      <a:r>
                        <a:rPr lang="en-IN" sz="1200"/>
                        <a:t>processData</a:t>
                      </a:r>
                    </a:p>
                  </a:txBody>
                  <a:tcPr marL="60346" marR="60346" marT="30173" marB="30173" anchor="ctr">
                    <a:lnL>
                      <a:noFill/>
                    </a:lnL>
                    <a:lnR>
                      <a:noFill/>
                    </a:lnR>
                    <a:lnT>
                      <a:noFill/>
                    </a:lnT>
                    <a:lnB>
                      <a:noFill/>
                    </a:lnB>
                  </a:tcPr>
                </a:tc>
                <a:tc>
                  <a:txBody>
                    <a:bodyPr/>
                    <a:lstStyle/>
                    <a:p>
                      <a:r>
                        <a:rPr lang="en-IN" sz="1200" dirty="0"/>
                        <a:t>A Boolean value specifying whether or not data sent with the request should be transformed into a query string. Default is true</a:t>
                      </a:r>
                    </a:p>
                  </a:txBody>
                  <a:tcPr marL="60346" marR="60346" marT="30173" marB="30173" anchor="ctr">
                    <a:lnL>
                      <a:noFill/>
                    </a:lnL>
                    <a:lnR>
                      <a:noFill/>
                    </a:lnR>
                    <a:lnT>
                      <a:noFill/>
                    </a:lnT>
                    <a:lnB>
                      <a:noFill/>
                    </a:lnB>
                  </a:tcPr>
                </a:tc>
              </a:tr>
            </a:tbl>
          </a:graphicData>
        </a:graphic>
      </p:graphicFrame>
    </p:spTree>
    <p:extLst>
      <p:ext uri="{BB962C8B-B14F-4D97-AF65-F5344CB8AC3E}">
        <p14:creationId xmlns:p14="http://schemas.microsoft.com/office/powerpoint/2010/main" val="669156820"/>
      </p:ext>
    </p:extLst>
  </p:cSld>
  <p:clrMapOvr>
    <a:masterClrMapping/>
  </p:clrMapOvr>
  <p:transition/>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a:t>
            </a:r>
            <a:r>
              <a:rPr lang="en-IN" b="1" dirty="0" err="1"/>
              <a:t>ajax</a:t>
            </a:r>
            <a:r>
              <a:rPr lang="en-IN" b="1" dirty="0"/>
              <a:t>() Method</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970557916"/>
              </p:ext>
            </p:extLst>
          </p:nvPr>
        </p:nvGraphicFramePr>
        <p:xfrm>
          <a:off x="991373" y="1143000"/>
          <a:ext cx="7921752" cy="4535603"/>
        </p:xfrm>
        <a:graphic>
          <a:graphicData uri="http://schemas.openxmlformats.org/drawingml/2006/table">
            <a:tbl>
              <a:tblPr/>
              <a:tblGrid>
                <a:gridCol w="2359152"/>
                <a:gridCol w="5562600"/>
              </a:tblGrid>
              <a:tr h="323283">
                <a:tc>
                  <a:txBody>
                    <a:bodyPr/>
                    <a:lstStyle/>
                    <a:p>
                      <a:r>
                        <a:rPr lang="en-IN" sz="1600" dirty="0" err="1"/>
                        <a:t>scriptCharset</a:t>
                      </a:r>
                      <a:endParaRPr lang="en-IN" sz="1600" dirty="0"/>
                    </a:p>
                  </a:txBody>
                  <a:tcPr marL="80821" marR="80821" marT="40410" marB="40410" anchor="ctr">
                    <a:lnL>
                      <a:noFill/>
                    </a:lnL>
                    <a:lnR>
                      <a:noFill/>
                    </a:lnR>
                    <a:lnT>
                      <a:noFill/>
                    </a:lnT>
                    <a:lnB>
                      <a:noFill/>
                    </a:lnB>
                  </a:tcPr>
                </a:tc>
                <a:tc>
                  <a:txBody>
                    <a:bodyPr/>
                    <a:lstStyle/>
                    <a:p>
                      <a:r>
                        <a:rPr lang="en-IN" sz="1600" dirty="0"/>
                        <a:t>Specifies the charset for the request</a:t>
                      </a:r>
                    </a:p>
                  </a:txBody>
                  <a:tcPr marL="80821" marR="80821" marT="40410" marB="40410" anchor="ctr">
                    <a:lnL>
                      <a:noFill/>
                    </a:lnL>
                    <a:lnR>
                      <a:noFill/>
                    </a:lnR>
                    <a:lnT>
                      <a:noFill/>
                    </a:lnT>
                    <a:lnB>
                      <a:noFill/>
                    </a:lnB>
                  </a:tcPr>
                </a:tc>
              </a:tr>
              <a:tr h="565745">
                <a:tc>
                  <a:txBody>
                    <a:bodyPr/>
                    <a:lstStyle/>
                    <a:p>
                      <a:r>
                        <a:rPr lang="en-IN" sz="1600"/>
                        <a:t>success(</a:t>
                      </a:r>
                      <a:r>
                        <a:rPr lang="en-IN" sz="1600" i="1"/>
                        <a:t>result,status,xhr</a:t>
                      </a:r>
                      <a:r>
                        <a:rPr lang="en-IN" sz="1600"/>
                        <a:t>)</a:t>
                      </a:r>
                    </a:p>
                  </a:txBody>
                  <a:tcPr marL="80821" marR="80821" marT="40410" marB="40410" anchor="ctr">
                    <a:lnL>
                      <a:noFill/>
                    </a:lnL>
                    <a:lnR>
                      <a:noFill/>
                    </a:lnR>
                    <a:lnT>
                      <a:noFill/>
                    </a:lnT>
                    <a:lnB>
                      <a:noFill/>
                    </a:lnB>
                  </a:tcPr>
                </a:tc>
                <a:tc>
                  <a:txBody>
                    <a:bodyPr/>
                    <a:lstStyle/>
                    <a:p>
                      <a:r>
                        <a:rPr lang="en-IN" sz="1600"/>
                        <a:t>A function to be run when the request succeeds</a:t>
                      </a:r>
                    </a:p>
                  </a:txBody>
                  <a:tcPr marL="80821" marR="80821" marT="40410" marB="40410" anchor="ctr">
                    <a:lnL>
                      <a:noFill/>
                    </a:lnL>
                    <a:lnR>
                      <a:noFill/>
                    </a:lnR>
                    <a:lnT>
                      <a:noFill/>
                    </a:lnT>
                    <a:lnB>
                      <a:noFill/>
                    </a:lnB>
                  </a:tcPr>
                </a:tc>
              </a:tr>
              <a:tr h="565745">
                <a:tc>
                  <a:txBody>
                    <a:bodyPr/>
                    <a:lstStyle/>
                    <a:p>
                      <a:r>
                        <a:rPr lang="en-IN" sz="1600"/>
                        <a:t>timeout</a:t>
                      </a:r>
                    </a:p>
                  </a:txBody>
                  <a:tcPr marL="80821" marR="80821" marT="40410" marB="40410" anchor="ctr">
                    <a:lnL>
                      <a:noFill/>
                    </a:lnL>
                    <a:lnR>
                      <a:noFill/>
                    </a:lnR>
                    <a:lnT>
                      <a:noFill/>
                    </a:lnT>
                    <a:lnB>
                      <a:noFill/>
                    </a:lnB>
                  </a:tcPr>
                </a:tc>
                <a:tc>
                  <a:txBody>
                    <a:bodyPr/>
                    <a:lstStyle/>
                    <a:p>
                      <a:r>
                        <a:rPr lang="en-IN" sz="1600"/>
                        <a:t>The local timeout (in milliseconds) for the request</a:t>
                      </a:r>
                    </a:p>
                  </a:txBody>
                  <a:tcPr marL="80821" marR="80821" marT="40410" marB="40410" anchor="ctr">
                    <a:lnL>
                      <a:noFill/>
                    </a:lnL>
                    <a:lnR>
                      <a:noFill/>
                    </a:lnR>
                    <a:lnT>
                      <a:noFill/>
                    </a:lnT>
                    <a:lnB>
                      <a:noFill/>
                    </a:lnB>
                  </a:tcPr>
                </a:tc>
              </a:tr>
              <a:tr h="808208">
                <a:tc>
                  <a:txBody>
                    <a:bodyPr/>
                    <a:lstStyle/>
                    <a:p>
                      <a:r>
                        <a:rPr lang="en-IN" sz="1600"/>
                        <a:t>traditional</a:t>
                      </a:r>
                    </a:p>
                  </a:txBody>
                  <a:tcPr marL="80821" marR="80821" marT="40410" marB="40410" anchor="ctr">
                    <a:lnL>
                      <a:noFill/>
                    </a:lnL>
                    <a:lnR>
                      <a:noFill/>
                    </a:lnR>
                    <a:lnT>
                      <a:noFill/>
                    </a:lnT>
                    <a:lnB>
                      <a:noFill/>
                    </a:lnB>
                  </a:tcPr>
                </a:tc>
                <a:tc>
                  <a:txBody>
                    <a:bodyPr/>
                    <a:lstStyle/>
                    <a:p>
                      <a:r>
                        <a:rPr lang="en-IN" sz="1600"/>
                        <a:t>A Boolean value specifying whether or not to use the traditional style of param serialization</a:t>
                      </a:r>
                    </a:p>
                  </a:txBody>
                  <a:tcPr marL="80821" marR="80821" marT="40410" marB="40410" anchor="ctr">
                    <a:lnL>
                      <a:noFill/>
                    </a:lnL>
                    <a:lnR>
                      <a:noFill/>
                    </a:lnR>
                    <a:lnT>
                      <a:noFill/>
                    </a:lnT>
                    <a:lnB>
                      <a:noFill/>
                    </a:lnB>
                  </a:tcPr>
                </a:tc>
              </a:tr>
              <a:tr h="565745">
                <a:tc>
                  <a:txBody>
                    <a:bodyPr/>
                    <a:lstStyle/>
                    <a:p>
                      <a:r>
                        <a:rPr lang="en-IN" sz="1600"/>
                        <a:t>type</a:t>
                      </a:r>
                    </a:p>
                  </a:txBody>
                  <a:tcPr marL="80821" marR="80821" marT="40410" marB="40410" anchor="ctr">
                    <a:lnL>
                      <a:noFill/>
                    </a:lnL>
                    <a:lnR>
                      <a:noFill/>
                    </a:lnR>
                    <a:lnT>
                      <a:noFill/>
                    </a:lnT>
                    <a:lnB>
                      <a:noFill/>
                    </a:lnB>
                  </a:tcPr>
                </a:tc>
                <a:tc>
                  <a:txBody>
                    <a:bodyPr/>
                    <a:lstStyle/>
                    <a:p>
                      <a:r>
                        <a:rPr lang="en-IN" sz="1600"/>
                        <a:t>Specifies the type of request. (GET or POST)</a:t>
                      </a:r>
                    </a:p>
                  </a:txBody>
                  <a:tcPr marL="80821" marR="80821" marT="40410" marB="40410" anchor="ctr">
                    <a:lnL>
                      <a:noFill/>
                    </a:lnL>
                    <a:lnR>
                      <a:noFill/>
                    </a:lnR>
                    <a:lnT>
                      <a:noFill/>
                    </a:lnT>
                    <a:lnB>
                      <a:noFill/>
                    </a:lnB>
                  </a:tcPr>
                </a:tc>
              </a:tr>
              <a:tr h="565745">
                <a:tc>
                  <a:txBody>
                    <a:bodyPr/>
                    <a:lstStyle/>
                    <a:p>
                      <a:r>
                        <a:rPr lang="en-IN" sz="1600"/>
                        <a:t>url</a:t>
                      </a:r>
                    </a:p>
                  </a:txBody>
                  <a:tcPr marL="80821" marR="80821" marT="40410" marB="40410" anchor="ctr">
                    <a:lnL>
                      <a:noFill/>
                    </a:lnL>
                    <a:lnR>
                      <a:noFill/>
                    </a:lnR>
                    <a:lnT>
                      <a:noFill/>
                    </a:lnT>
                    <a:lnB>
                      <a:noFill/>
                    </a:lnB>
                  </a:tcPr>
                </a:tc>
                <a:tc>
                  <a:txBody>
                    <a:bodyPr/>
                    <a:lstStyle/>
                    <a:p>
                      <a:r>
                        <a:rPr lang="en-IN" sz="1600"/>
                        <a:t>Specifies the URL to send the request to. Default is the current page</a:t>
                      </a:r>
                    </a:p>
                  </a:txBody>
                  <a:tcPr marL="80821" marR="80821" marT="40410" marB="40410" anchor="ctr">
                    <a:lnL>
                      <a:noFill/>
                    </a:lnL>
                    <a:lnR>
                      <a:noFill/>
                    </a:lnR>
                    <a:lnT>
                      <a:noFill/>
                    </a:lnT>
                    <a:lnB>
                      <a:noFill/>
                    </a:lnB>
                  </a:tcPr>
                </a:tc>
              </a:tr>
              <a:tr h="565745">
                <a:tc>
                  <a:txBody>
                    <a:bodyPr/>
                    <a:lstStyle/>
                    <a:p>
                      <a:r>
                        <a:rPr lang="en-IN" sz="1600"/>
                        <a:t>username</a:t>
                      </a:r>
                    </a:p>
                  </a:txBody>
                  <a:tcPr marL="80821" marR="80821" marT="40410" marB="40410" anchor="ctr">
                    <a:lnL>
                      <a:noFill/>
                    </a:lnL>
                    <a:lnR>
                      <a:noFill/>
                    </a:lnR>
                    <a:lnT>
                      <a:noFill/>
                    </a:lnT>
                    <a:lnB>
                      <a:noFill/>
                    </a:lnB>
                  </a:tcPr>
                </a:tc>
                <a:tc>
                  <a:txBody>
                    <a:bodyPr/>
                    <a:lstStyle/>
                    <a:p>
                      <a:r>
                        <a:rPr lang="en-IN" sz="1600"/>
                        <a:t>Specifies a username to be used in an HTTP access authentication request</a:t>
                      </a:r>
                    </a:p>
                  </a:txBody>
                  <a:tcPr marL="80821" marR="80821" marT="40410" marB="40410" anchor="ctr">
                    <a:lnL>
                      <a:noFill/>
                    </a:lnL>
                    <a:lnR>
                      <a:noFill/>
                    </a:lnR>
                    <a:lnT>
                      <a:noFill/>
                    </a:lnT>
                    <a:lnB>
                      <a:noFill/>
                    </a:lnB>
                  </a:tcPr>
                </a:tc>
              </a:tr>
              <a:tr h="565745">
                <a:tc>
                  <a:txBody>
                    <a:bodyPr/>
                    <a:lstStyle/>
                    <a:p>
                      <a:r>
                        <a:rPr lang="en-IN" sz="1600"/>
                        <a:t>xhr</a:t>
                      </a:r>
                    </a:p>
                  </a:txBody>
                  <a:tcPr marL="80821" marR="80821" marT="40410" marB="40410" anchor="ctr">
                    <a:lnL>
                      <a:noFill/>
                    </a:lnL>
                    <a:lnR>
                      <a:noFill/>
                    </a:lnR>
                    <a:lnT>
                      <a:noFill/>
                    </a:lnT>
                    <a:lnB>
                      <a:noFill/>
                    </a:lnB>
                  </a:tcPr>
                </a:tc>
                <a:tc>
                  <a:txBody>
                    <a:bodyPr/>
                    <a:lstStyle/>
                    <a:p>
                      <a:r>
                        <a:rPr lang="en-IN" sz="1600" dirty="0"/>
                        <a:t>A function used for creating the </a:t>
                      </a:r>
                      <a:r>
                        <a:rPr lang="en-IN" sz="1600" dirty="0" err="1"/>
                        <a:t>XMLHttpRequest</a:t>
                      </a:r>
                      <a:r>
                        <a:rPr lang="en-IN" sz="1600" dirty="0"/>
                        <a:t> object</a:t>
                      </a:r>
                    </a:p>
                  </a:txBody>
                  <a:tcPr marL="80821" marR="80821" marT="40410" marB="40410" anchor="ctr">
                    <a:lnL>
                      <a:noFill/>
                    </a:lnL>
                    <a:lnR>
                      <a:noFill/>
                    </a:lnR>
                    <a:lnT>
                      <a:noFill/>
                    </a:lnT>
                    <a:lnB>
                      <a:noFill/>
                    </a:lnB>
                  </a:tcPr>
                </a:tc>
              </a:tr>
            </a:tbl>
          </a:graphicData>
        </a:graphic>
      </p:graphicFrame>
    </p:spTree>
    <p:extLst>
      <p:ext uri="{BB962C8B-B14F-4D97-AF65-F5344CB8AC3E}">
        <p14:creationId xmlns:p14="http://schemas.microsoft.com/office/powerpoint/2010/main" val="540142622"/>
      </p:ext>
    </p:extLst>
  </p:cSld>
  <p:clrMapOvr>
    <a:masterClrMapping/>
  </p:clrMapOvr>
  <p:transition/>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jQuery - AJAX get() and post() Methods</a:t>
            </a:r>
            <a:endParaRPr lang="en-IN" dirty="0"/>
          </a:p>
        </p:txBody>
      </p:sp>
      <p:sp>
        <p:nvSpPr>
          <p:cNvPr id="3" name="Content Placeholder 2"/>
          <p:cNvSpPr>
            <a:spLocks noGrp="1"/>
          </p:cNvSpPr>
          <p:nvPr>
            <p:ph sz="quarter" idx="1"/>
          </p:nvPr>
        </p:nvSpPr>
        <p:spPr/>
        <p:txBody>
          <a:bodyPr>
            <a:normAutofit/>
          </a:bodyPr>
          <a:lstStyle/>
          <a:p>
            <a:r>
              <a:rPr lang="en-IN" b="1" dirty="0"/>
              <a:t>HTTP Request: GET vs. POST</a:t>
            </a:r>
          </a:p>
          <a:p>
            <a:r>
              <a:rPr lang="en-IN" dirty="0"/>
              <a:t>Two commonly used methods for a request-response between a client and server are: GET and POST.</a:t>
            </a:r>
          </a:p>
          <a:p>
            <a:r>
              <a:rPr lang="en-IN" b="1" dirty="0"/>
              <a:t>GET</a:t>
            </a:r>
            <a:r>
              <a:rPr lang="en-IN" dirty="0"/>
              <a:t> - Requests data from a specified resource</a:t>
            </a:r>
          </a:p>
          <a:p>
            <a:r>
              <a:rPr lang="en-IN" b="1" dirty="0"/>
              <a:t>POST</a:t>
            </a:r>
            <a:r>
              <a:rPr lang="en-IN" dirty="0"/>
              <a:t> - Submits data to be processed to a specified resource</a:t>
            </a:r>
          </a:p>
          <a:p>
            <a:r>
              <a:rPr lang="en-IN" dirty="0"/>
              <a:t>GET is basically used for just getting (retrieving) some data from the server. </a:t>
            </a:r>
            <a:r>
              <a:rPr lang="en-IN" b="1" dirty="0"/>
              <a:t>Note:</a:t>
            </a:r>
            <a:r>
              <a:rPr lang="en-IN" dirty="0"/>
              <a:t> The GET method may return cached data.</a:t>
            </a:r>
          </a:p>
          <a:p>
            <a:r>
              <a:rPr lang="en-IN" dirty="0"/>
              <a:t>POST can also be used to get some data from the server. However, the POST method NEVER caches data, and is often used to send data along with the request.</a:t>
            </a:r>
          </a:p>
          <a:p>
            <a:endParaRPr lang="en-IN" dirty="0"/>
          </a:p>
        </p:txBody>
      </p:sp>
    </p:spTree>
    <p:extLst>
      <p:ext uri="{BB962C8B-B14F-4D97-AF65-F5344CB8AC3E}">
        <p14:creationId xmlns:p14="http://schemas.microsoft.com/office/powerpoint/2010/main" val="21830572"/>
      </p:ext>
    </p:extLst>
  </p:cSld>
  <p:clrMapOvr>
    <a:masterClrMapping/>
  </p:clrMapOvr>
  <p:transition/>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$.get() Method</a:t>
            </a:r>
            <a:endParaRPr lang="en-IN" dirty="0"/>
          </a:p>
        </p:txBody>
      </p:sp>
      <p:sp>
        <p:nvSpPr>
          <p:cNvPr id="3" name="Content Placeholder 2"/>
          <p:cNvSpPr>
            <a:spLocks noGrp="1"/>
          </p:cNvSpPr>
          <p:nvPr>
            <p:ph sz="quarter" idx="1"/>
          </p:nvPr>
        </p:nvSpPr>
        <p:spPr/>
        <p:txBody>
          <a:bodyPr/>
          <a:lstStyle/>
          <a:p>
            <a:r>
              <a:rPr lang="en-IN" b="1" dirty="0"/>
              <a:t>Syntax:</a:t>
            </a:r>
            <a:endParaRPr lang="en-IN" dirty="0"/>
          </a:p>
          <a:p>
            <a:r>
              <a:rPr lang="en-IN" dirty="0"/>
              <a:t>$.get(</a:t>
            </a:r>
            <a:r>
              <a:rPr lang="en-IN" i="1" dirty="0" err="1"/>
              <a:t>URL,callback</a:t>
            </a:r>
            <a:r>
              <a:rPr lang="en-IN" dirty="0"/>
              <a:t>); </a:t>
            </a:r>
          </a:p>
          <a:p>
            <a:r>
              <a:rPr lang="en-IN" dirty="0"/>
              <a:t>The required URL parameter specifies the URL you wish to request.</a:t>
            </a:r>
          </a:p>
          <a:p>
            <a:r>
              <a:rPr lang="en-IN" dirty="0"/>
              <a:t>The optional </a:t>
            </a:r>
            <a:r>
              <a:rPr lang="en-IN" dirty="0" err="1"/>
              <a:t>callback</a:t>
            </a:r>
            <a:r>
              <a:rPr lang="en-IN" dirty="0"/>
              <a:t> parameter is the name of a function to be executed if the request succeeds.</a:t>
            </a:r>
          </a:p>
          <a:p>
            <a:endParaRPr lang="en-IN" dirty="0"/>
          </a:p>
        </p:txBody>
      </p:sp>
    </p:spTree>
    <p:extLst>
      <p:ext uri="{BB962C8B-B14F-4D97-AF65-F5344CB8AC3E}">
        <p14:creationId xmlns:p14="http://schemas.microsoft.com/office/powerpoint/2010/main" val="1695994740"/>
      </p:ext>
    </p:extLst>
  </p:cSld>
  <p:clrMapOvr>
    <a:masterClrMapping/>
  </p:clrMapOvr>
  <p:transition/>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$.post() Method</a:t>
            </a:r>
            <a:endParaRPr lang="en-IN" dirty="0"/>
          </a:p>
        </p:txBody>
      </p:sp>
      <p:sp>
        <p:nvSpPr>
          <p:cNvPr id="3" name="Content Placeholder 2"/>
          <p:cNvSpPr>
            <a:spLocks noGrp="1"/>
          </p:cNvSpPr>
          <p:nvPr>
            <p:ph sz="quarter" idx="1"/>
          </p:nvPr>
        </p:nvSpPr>
        <p:spPr/>
        <p:txBody>
          <a:bodyPr/>
          <a:lstStyle/>
          <a:p>
            <a:r>
              <a:rPr lang="en-IN" b="1" dirty="0"/>
              <a:t>Syntax:</a:t>
            </a:r>
            <a:endParaRPr lang="en-IN" dirty="0"/>
          </a:p>
          <a:p>
            <a:r>
              <a:rPr lang="en-IN" dirty="0"/>
              <a:t>$.post(</a:t>
            </a:r>
            <a:r>
              <a:rPr lang="en-IN" i="1" dirty="0" err="1"/>
              <a:t>URL,data,callback</a:t>
            </a:r>
            <a:r>
              <a:rPr lang="en-IN" dirty="0"/>
              <a:t>); </a:t>
            </a:r>
          </a:p>
          <a:p>
            <a:r>
              <a:rPr lang="en-IN" dirty="0"/>
              <a:t>The required URL parameter specifies the URL you wish to request.</a:t>
            </a:r>
          </a:p>
          <a:p>
            <a:r>
              <a:rPr lang="en-IN" dirty="0"/>
              <a:t>The optional data parameter specifies some data to send along with the request.</a:t>
            </a:r>
          </a:p>
          <a:p>
            <a:r>
              <a:rPr lang="en-IN" dirty="0"/>
              <a:t>The optional </a:t>
            </a:r>
            <a:r>
              <a:rPr lang="en-IN" dirty="0" err="1"/>
              <a:t>callback</a:t>
            </a:r>
            <a:r>
              <a:rPr lang="en-IN"/>
              <a:t> parameter is the name of a function to be executed if the request succeeds.</a:t>
            </a:r>
          </a:p>
          <a:p>
            <a:endParaRPr lang="en-IN"/>
          </a:p>
        </p:txBody>
      </p:sp>
    </p:spTree>
    <p:extLst>
      <p:ext uri="{BB962C8B-B14F-4D97-AF65-F5344CB8AC3E}">
        <p14:creationId xmlns:p14="http://schemas.microsoft.com/office/powerpoint/2010/main" val="110417738"/>
      </p:ext>
    </p:extLst>
  </p:cSld>
  <p:clrMapOvr>
    <a:masterClrMapping/>
  </p:clrMapOvr>
  <p:transition/>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dirty="0" smtClean="0"/>
              <a:t>Hands-On-Lab</a:t>
            </a:r>
            <a:endParaRPr lang="en-US" dirty="0"/>
          </a:p>
        </p:txBody>
      </p:sp>
      <p:sp>
        <p:nvSpPr>
          <p:cNvPr id="179203" name="Rectangle 3"/>
          <p:cNvSpPr>
            <a:spLocks noGrp="1" noChangeArrowheads="1"/>
          </p:cNvSpPr>
          <p:nvPr>
            <p:ph type="body" idx="1"/>
          </p:nvPr>
        </p:nvSpPr>
        <p:spPr/>
        <p:txBody>
          <a:bodyPr/>
          <a:lstStyle/>
          <a:p>
            <a:r>
              <a:rPr lang="en-US" dirty="0"/>
              <a:t>Create a HTML document with:</a:t>
            </a:r>
          </a:p>
          <a:p>
            <a:pPr lvl="1"/>
            <a:r>
              <a:rPr lang="en-US" sz="2000" dirty="0"/>
              <a:t>Add the </a:t>
            </a:r>
            <a:r>
              <a:rPr lang="en-US" sz="2000" dirty="0" err="1"/>
              <a:t>jQuery</a:t>
            </a:r>
            <a:r>
              <a:rPr lang="en-US" sz="2000" dirty="0"/>
              <a:t> library to your HTML document using &lt;script&gt;</a:t>
            </a:r>
          </a:p>
          <a:p>
            <a:pPr lvl="1"/>
            <a:r>
              <a:rPr lang="en-US" sz="2000" dirty="0"/>
              <a:t>&lt;h1&gt; header</a:t>
            </a:r>
          </a:p>
          <a:p>
            <a:pPr lvl="1"/>
            <a:r>
              <a:rPr lang="en-US" sz="2000" dirty="0"/>
              <a:t>&lt;p&gt; with some content in it</a:t>
            </a:r>
          </a:p>
          <a:p>
            <a:pPr lvl="1"/>
            <a:r>
              <a:rPr lang="en-US" sz="2000" dirty="0"/>
              <a:t>An ordered list &lt;</a:t>
            </a:r>
            <a:r>
              <a:rPr lang="en-US" sz="2000" dirty="0" err="1"/>
              <a:t>ol</a:t>
            </a:r>
            <a:r>
              <a:rPr lang="en-US" sz="2000" dirty="0"/>
              <a:t>&gt; with about 6 &lt;</a:t>
            </a:r>
            <a:r>
              <a:rPr lang="en-US" sz="2000" dirty="0" err="1"/>
              <a:t>li</a:t>
            </a:r>
            <a:r>
              <a:rPr lang="en-US" sz="2000" dirty="0"/>
              <a:t>&gt; elements</a:t>
            </a:r>
          </a:p>
          <a:p>
            <a:pPr lvl="1"/>
            <a:r>
              <a:rPr lang="en-US" sz="2000" dirty="0"/>
              <a:t>Another &lt;p&gt; with some content in it and few of the phrases with &lt;a&gt; link on </a:t>
            </a:r>
            <a:r>
              <a:rPr lang="en-US" sz="2000" dirty="0" smtClean="0"/>
              <a:t>it</a:t>
            </a:r>
          </a:p>
          <a:p>
            <a:endParaRPr lang="en-US" dirty="0" smtClean="0"/>
          </a:p>
          <a:p>
            <a:r>
              <a:rPr lang="en-US" dirty="0" smtClean="0"/>
              <a:t>The first and the last &lt;</a:t>
            </a:r>
            <a:r>
              <a:rPr lang="en-US" dirty="0" err="1" smtClean="0"/>
              <a:t>li</a:t>
            </a:r>
            <a:r>
              <a:rPr lang="en-US" dirty="0" smtClean="0"/>
              <a:t>&gt; element should have the background color as red and green respectively.</a:t>
            </a:r>
            <a:endParaRPr lang="en-US" dirty="0"/>
          </a:p>
        </p:txBody>
      </p:sp>
    </p:spTree>
    <p:extLst>
      <p:ext uri="{BB962C8B-B14F-4D97-AF65-F5344CB8AC3E}">
        <p14:creationId xmlns:p14="http://schemas.microsoft.com/office/powerpoint/2010/main" val="378164600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Objects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dirty="0" smtClean="0">
                <a:latin typeface="+mn-lt"/>
              </a:rPr>
              <a:t>The simple types in javascript are </a:t>
            </a:r>
            <a:r>
              <a:rPr lang="en-US" sz="2400" i="1" dirty="0" smtClean="0">
                <a:solidFill>
                  <a:srgbClr val="C00000"/>
                </a:solidFill>
                <a:latin typeface="+mn-lt"/>
              </a:rPr>
              <a:t>numbers, strings, booleans (true or false), null and undefined</a:t>
            </a:r>
          </a:p>
          <a:p>
            <a:pPr marL="342900" indent="-342900" algn="just">
              <a:lnSpc>
                <a:spcPct val="90000"/>
              </a:lnSpc>
              <a:spcBef>
                <a:spcPct val="20000"/>
              </a:spcBef>
              <a:buClr>
                <a:schemeClr val="accent2"/>
              </a:buClr>
              <a:buFont typeface="Wingdings" pitchFamily="2" charset="2"/>
              <a:buChar char="§"/>
            </a:pPr>
            <a:endParaRPr lang="en-US" sz="240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400" dirty="0" smtClean="0">
                <a:latin typeface="+mn-lt"/>
              </a:rPr>
              <a:t>All other values are </a:t>
            </a:r>
            <a:r>
              <a:rPr lang="en-US" sz="2400" dirty="0" smtClean="0">
                <a:solidFill>
                  <a:srgbClr val="C00000"/>
                </a:solidFill>
                <a:latin typeface="+mn-lt"/>
              </a:rPr>
              <a:t>Objects</a:t>
            </a: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baseline="0" noProof="0" dirty="0" smtClean="0">
                <a:ln>
                  <a:noFill/>
                </a:ln>
                <a:solidFill>
                  <a:schemeClr val="tx1"/>
                </a:solidFill>
                <a:effectLst/>
                <a:uLnTx/>
                <a:uFillTx/>
                <a:latin typeface="+mn-lt"/>
                <a:ea typeface="+mn-ea"/>
                <a:cs typeface="+mn-cs"/>
              </a:rPr>
              <a:t>Numbers,</a:t>
            </a:r>
            <a:r>
              <a:rPr kumimoji="0" lang="en-US" sz="2400" b="0" i="0" u="none" strike="noStrike" kern="0" cap="none" spc="0" normalizeH="0" noProof="0" dirty="0" smtClean="0">
                <a:ln>
                  <a:noFill/>
                </a:ln>
                <a:solidFill>
                  <a:schemeClr val="tx1"/>
                </a:solidFill>
                <a:effectLst/>
                <a:uLnTx/>
                <a:uFillTx/>
                <a:latin typeface="+mn-lt"/>
                <a:ea typeface="+mn-ea"/>
                <a:cs typeface="+mn-cs"/>
              </a:rPr>
              <a:t> strings and booleans are object like, in that they have methods, but they are </a:t>
            </a:r>
            <a:r>
              <a:rPr kumimoji="0" lang="en-US" sz="2400" b="0" i="0" u="none" strike="noStrike" kern="0" cap="none" spc="0" normalizeH="0" noProof="0" dirty="0" smtClean="0">
                <a:ln>
                  <a:noFill/>
                </a:ln>
                <a:solidFill>
                  <a:srgbClr val="C00000"/>
                </a:solidFill>
                <a:effectLst/>
                <a:uLnTx/>
                <a:uFillTx/>
                <a:latin typeface="+mn-lt"/>
                <a:ea typeface="+mn-ea"/>
                <a:cs typeface="+mn-cs"/>
              </a:rPr>
              <a:t>immutable</a:t>
            </a:r>
          </a:p>
          <a:p>
            <a:pPr marL="342900" indent="-342900" algn="just">
              <a:lnSpc>
                <a:spcPct val="90000"/>
              </a:lnSpc>
              <a:spcBef>
                <a:spcPct val="20000"/>
              </a:spcBef>
              <a:buClr>
                <a:schemeClr val="accent2"/>
              </a:buClr>
              <a:buFont typeface="Wingdings" pitchFamily="2" charset="2"/>
              <a:buChar char="§"/>
            </a:pPr>
            <a:endParaRPr lang="en-US" sz="2400" kern="0" baseline="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noProof="0" dirty="0" smtClean="0">
                <a:ln>
                  <a:noFill/>
                </a:ln>
                <a:solidFill>
                  <a:schemeClr val="tx1"/>
                </a:solidFill>
                <a:effectLst/>
                <a:uLnTx/>
                <a:uFillTx/>
                <a:latin typeface="+mn-lt"/>
                <a:ea typeface="+mn-ea"/>
                <a:cs typeface="+mn-cs"/>
              </a:rPr>
              <a:t>Objects in javascript are </a:t>
            </a:r>
            <a:r>
              <a:rPr kumimoji="0" lang="en-US" sz="2400" b="0" i="0" u="none" strike="noStrike" kern="0" cap="none" spc="0" normalizeH="0" noProof="0" dirty="0" smtClean="0">
                <a:ln>
                  <a:noFill/>
                </a:ln>
                <a:solidFill>
                  <a:srgbClr val="C00000"/>
                </a:solidFill>
                <a:effectLst/>
                <a:uLnTx/>
                <a:uFillTx/>
                <a:latin typeface="+mn-lt"/>
                <a:ea typeface="+mn-ea"/>
                <a:cs typeface="+mn-cs"/>
              </a:rPr>
              <a:t>mutable keyed collections</a:t>
            </a:r>
          </a:p>
          <a:p>
            <a:pPr marL="342900" indent="-342900" algn="just">
              <a:lnSpc>
                <a:spcPct val="90000"/>
              </a:lnSpc>
              <a:spcBef>
                <a:spcPct val="20000"/>
              </a:spcBef>
              <a:buClr>
                <a:schemeClr val="accent2"/>
              </a:buClr>
              <a:buFont typeface="Wingdings" pitchFamily="2" charset="2"/>
              <a:buChar char="§"/>
            </a:pPr>
            <a:endParaRPr lang="en-US" sz="2400" kern="0" baseline="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noProof="0" dirty="0" smtClean="0">
                <a:ln>
                  <a:noFill/>
                </a:ln>
                <a:solidFill>
                  <a:schemeClr val="tx1"/>
                </a:solidFill>
                <a:effectLst/>
                <a:uLnTx/>
                <a:uFillTx/>
                <a:latin typeface="+mn-lt"/>
                <a:ea typeface="+mn-ea"/>
                <a:cs typeface="+mn-cs"/>
              </a:rPr>
              <a:t>In javascript </a:t>
            </a:r>
            <a:r>
              <a:rPr kumimoji="0" lang="en-US" sz="2400" b="0" i="1" u="none" strike="noStrike" kern="0" cap="none" spc="0" normalizeH="0" noProof="0" dirty="0" smtClean="0">
                <a:ln>
                  <a:noFill/>
                </a:ln>
                <a:solidFill>
                  <a:schemeClr val="tx1"/>
                </a:solidFill>
                <a:effectLst/>
                <a:uLnTx/>
                <a:uFillTx/>
                <a:latin typeface="+mn-lt"/>
                <a:ea typeface="+mn-ea"/>
                <a:cs typeface="+mn-cs"/>
              </a:rPr>
              <a:t>arrays</a:t>
            </a:r>
            <a:r>
              <a:rPr kumimoji="0" lang="en-US" sz="2400" b="0" i="0" u="none" strike="noStrike" kern="0" cap="none" spc="0" normalizeH="0" noProof="0" dirty="0" smtClean="0">
                <a:ln>
                  <a:noFill/>
                </a:ln>
                <a:solidFill>
                  <a:schemeClr val="tx1"/>
                </a:solidFill>
                <a:effectLst/>
                <a:uLnTx/>
                <a:uFillTx/>
                <a:latin typeface="+mn-lt"/>
                <a:ea typeface="+mn-ea"/>
                <a:cs typeface="+mn-cs"/>
              </a:rPr>
              <a:t> are objects, </a:t>
            </a:r>
            <a:r>
              <a:rPr kumimoji="0" lang="en-US" sz="2400" b="0" i="1" u="none" strike="noStrike" kern="0" cap="none" spc="0" normalizeH="0" noProof="0" dirty="0" smtClean="0">
                <a:ln>
                  <a:noFill/>
                </a:ln>
                <a:solidFill>
                  <a:schemeClr val="tx1"/>
                </a:solidFill>
                <a:effectLst/>
                <a:uLnTx/>
                <a:uFillTx/>
                <a:latin typeface="+mn-lt"/>
                <a:ea typeface="+mn-ea"/>
                <a:cs typeface="+mn-cs"/>
              </a:rPr>
              <a:t>functions</a:t>
            </a:r>
            <a:r>
              <a:rPr kumimoji="0" lang="en-US" sz="2400" b="0" i="0" u="none" strike="noStrike" kern="0" cap="none" spc="0" normalizeH="0" noProof="0" dirty="0" smtClean="0">
                <a:ln>
                  <a:noFill/>
                </a:ln>
                <a:solidFill>
                  <a:schemeClr val="tx1"/>
                </a:solidFill>
                <a:effectLst/>
                <a:uLnTx/>
                <a:uFillTx/>
                <a:latin typeface="+mn-lt"/>
                <a:ea typeface="+mn-ea"/>
                <a:cs typeface="+mn-cs"/>
              </a:rPr>
              <a:t> are objects, </a:t>
            </a:r>
            <a:r>
              <a:rPr kumimoji="0" lang="en-US" sz="2400" b="0" i="1" u="none" strike="noStrike" kern="0" cap="none" spc="0" normalizeH="0" noProof="0" dirty="0" smtClean="0">
                <a:ln>
                  <a:noFill/>
                </a:ln>
                <a:solidFill>
                  <a:schemeClr val="tx1"/>
                </a:solidFill>
                <a:effectLst/>
                <a:uLnTx/>
                <a:uFillTx/>
                <a:latin typeface="+mn-lt"/>
                <a:ea typeface="+mn-ea"/>
                <a:cs typeface="+mn-cs"/>
              </a:rPr>
              <a:t>regular expressions</a:t>
            </a:r>
            <a:r>
              <a:rPr kumimoji="0" lang="en-US" sz="2400" b="0" i="0" u="none" strike="noStrike" kern="0" cap="none" spc="0" normalizeH="0" noProof="0" dirty="0" smtClean="0">
                <a:ln>
                  <a:noFill/>
                </a:ln>
                <a:solidFill>
                  <a:schemeClr val="tx1"/>
                </a:solidFill>
                <a:effectLst/>
                <a:uLnTx/>
                <a:uFillTx/>
                <a:latin typeface="+mn-lt"/>
                <a:ea typeface="+mn-ea"/>
                <a:cs typeface="+mn-cs"/>
              </a:rPr>
              <a:t> are objects and of-course </a:t>
            </a:r>
            <a:r>
              <a:rPr kumimoji="0" lang="en-US" sz="2400" b="0" i="1" u="none" strike="noStrike" kern="0" cap="none" spc="0" normalizeH="0" noProof="0" dirty="0" smtClean="0">
                <a:ln>
                  <a:noFill/>
                </a:ln>
                <a:solidFill>
                  <a:schemeClr val="tx1"/>
                </a:solidFill>
                <a:effectLst/>
                <a:uLnTx/>
                <a:uFillTx/>
                <a:latin typeface="+mn-lt"/>
                <a:ea typeface="+mn-ea"/>
                <a:cs typeface="+mn-cs"/>
              </a:rPr>
              <a:t>objects</a:t>
            </a:r>
            <a:r>
              <a:rPr kumimoji="0" lang="en-US" sz="2400" b="0" i="0" u="none" strike="noStrike" kern="0" cap="none" spc="0" normalizeH="0" noProof="0" dirty="0" smtClean="0">
                <a:ln>
                  <a:noFill/>
                </a:ln>
                <a:solidFill>
                  <a:schemeClr val="tx1"/>
                </a:solidFill>
                <a:effectLst/>
                <a:uLnTx/>
                <a:uFillTx/>
                <a:latin typeface="+mn-lt"/>
                <a:ea typeface="+mn-ea"/>
                <a:cs typeface="+mn-cs"/>
              </a:rPr>
              <a:t> are objects</a:t>
            </a: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Closures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baseline="0" noProof="0" dirty="0" smtClean="0">
                <a:ln>
                  <a:noFill/>
                </a:ln>
                <a:solidFill>
                  <a:schemeClr val="tx1"/>
                </a:solidFill>
                <a:effectLst/>
                <a:uLnTx/>
                <a:uFillTx/>
                <a:latin typeface="+mn-lt"/>
                <a:ea typeface="+mn-ea"/>
                <a:cs typeface="+mn-cs"/>
              </a:rPr>
              <a:t>This is because function has access</a:t>
            </a:r>
            <a:r>
              <a:rPr kumimoji="0" lang="en-US" sz="2400" b="0" i="0" u="none" strike="noStrike" kern="0" cap="none" spc="0" normalizeH="0" noProof="0" dirty="0" smtClean="0">
                <a:ln>
                  <a:noFill/>
                </a:ln>
                <a:solidFill>
                  <a:schemeClr val="tx1"/>
                </a:solidFill>
                <a:effectLst/>
                <a:uLnTx/>
                <a:uFillTx/>
                <a:latin typeface="+mn-lt"/>
                <a:ea typeface="+mn-ea"/>
                <a:cs typeface="+mn-cs"/>
              </a:rPr>
              <a:t> to the context in which it was created</a:t>
            </a:r>
          </a:p>
          <a:p>
            <a:pPr marL="342900" indent="-342900" algn="just">
              <a:lnSpc>
                <a:spcPct val="90000"/>
              </a:lnSpc>
              <a:spcBef>
                <a:spcPct val="20000"/>
              </a:spcBef>
              <a:buClr>
                <a:schemeClr val="accent2"/>
              </a:buClr>
              <a:buFont typeface="Wingdings" pitchFamily="2" charset="2"/>
              <a:buChar char="§"/>
            </a:pPr>
            <a:endParaRPr lang="en-US" sz="2400" kern="0" baseline="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baseline="0" noProof="0" dirty="0" smtClean="0">
                <a:ln>
                  <a:noFill/>
                </a:ln>
                <a:solidFill>
                  <a:schemeClr val="tx1"/>
                </a:solidFill>
                <a:effectLst/>
                <a:uLnTx/>
                <a:uFillTx/>
                <a:latin typeface="+mn-lt"/>
                <a:ea typeface="+mn-ea"/>
                <a:cs typeface="+mn-cs"/>
              </a:rPr>
              <a:t>This is called </a:t>
            </a:r>
            <a:r>
              <a:rPr kumimoji="0" lang="en-US" sz="2400" b="0" i="1" u="none" strike="noStrike" kern="0" cap="none" spc="0" normalizeH="0" baseline="0" noProof="0" dirty="0" smtClean="0">
                <a:ln>
                  <a:noFill/>
                </a:ln>
                <a:solidFill>
                  <a:schemeClr val="tx1"/>
                </a:solidFill>
                <a:effectLst/>
                <a:uLnTx/>
                <a:uFillTx/>
                <a:latin typeface="+mn-lt"/>
                <a:ea typeface="+mn-ea"/>
                <a:cs typeface="+mn-cs"/>
              </a:rPr>
              <a:t>“Closure”</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Summary</a:t>
            </a:r>
          </a:p>
        </p:txBody>
      </p:sp>
      <p:sp>
        <p:nvSpPr>
          <p:cNvPr id="98307" name="Rectangle 3"/>
          <p:cNvSpPr>
            <a:spLocks noGrp="1" noChangeArrowheads="1"/>
          </p:cNvSpPr>
          <p:nvPr>
            <p:ph type="body" idx="1"/>
          </p:nvPr>
        </p:nvSpPr>
        <p:spPr/>
        <p:txBody>
          <a:bodyPr/>
          <a:lstStyle/>
          <a:p>
            <a:r>
              <a:rPr lang="en-US" dirty="0"/>
              <a:t>In this session, we learnt about:</a:t>
            </a:r>
          </a:p>
          <a:p>
            <a:pPr lvl="1"/>
            <a:r>
              <a:rPr lang="en-US" sz="2000" dirty="0"/>
              <a:t>Element Selectors</a:t>
            </a:r>
          </a:p>
          <a:p>
            <a:pPr lvl="1"/>
            <a:r>
              <a:rPr lang="en-US" sz="2000" dirty="0"/>
              <a:t>CSS Selectors</a:t>
            </a:r>
          </a:p>
          <a:p>
            <a:pPr lvl="1"/>
            <a:r>
              <a:rPr lang="en-US" sz="2000" dirty="0"/>
              <a:t>Attribute Selectors</a:t>
            </a:r>
          </a:p>
          <a:p>
            <a:pPr lvl="1"/>
            <a:r>
              <a:rPr lang="en-US" sz="2000" dirty="0"/>
              <a:t>Advanced Selectors</a:t>
            </a:r>
          </a:p>
        </p:txBody>
      </p:sp>
    </p:spTree>
    <p:extLst>
      <p:ext uri="{BB962C8B-B14F-4D97-AF65-F5344CB8AC3E}">
        <p14:creationId xmlns:p14="http://schemas.microsoft.com/office/powerpoint/2010/main" val="91634998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Modules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A </a:t>
            </a:r>
            <a:r>
              <a:rPr lang="en-US" sz="2000" i="1" kern="0" dirty="0" smtClean="0">
                <a:latin typeface="+mn-lt"/>
                <a:cs typeface="+mn-cs"/>
              </a:rPr>
              <a:t>“module”</a:t>
            </a:r>
            <a:r>
              <a:rPr lang="en-US" sz="2000" kern="0" dirty="0" smtClean="0">
                <a:latin typeface="+mn-lt"/>
                <a:cs typeface="+mn-cs"/>
              </a:rPr>
              <a:t> is a function or object that presents an interface but that hides its state and implementation</a:t>
            </a:r>
          </a:p>
          <a:p>
            <a:pPr marL="342900" indent="-342900" algn="just">
              <a:lnSpc>
                <a:spcPct val="90000"/>
              </a:lnSpc>
              <a:spcBef>
                <a:spcPct val="20000"/>
              </a:spcBef>
              <a:buClr>
                <a:schemeClr val="accent2"/>
              </a:buClr>
              <a:buFont typeface="Wingdings" pitchFamily="2" charset="2"/>
              <a:buChar char="§"/>
            </a:pPr>
            <a:endParaRPr kumimoji="0" lang="en-US" sz="2000" b="0" i="0" u="none" strike="noStrike" kern="0" cap="none" spc="0" normalizeH="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General pattern of a module is </a:t>
            </a:r>
          </a:p>
          <a:p>
            <a:pPr marL="800100" lvl="1"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a function that defines private variables and functions </a:t>
            </a:r>
          </a:p>
          <a:p>
            <a:pPr marL="800100" lvl="1"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creates privileged functions which, through closure, will have access to the private variables and functions</a:t>
            </a:r>
          </a:p>
          <a:p>
            <a:pPr marL="800100" lvl="1"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returns the privileged functions or stores them in an accessible space</a:t>
            </a:r>
          </a:p>
          <a:p>
            <a:pPr marL="342900" indent="-342900" algn="just">
              <a:lnSpc>
                <a:spcPct val="90000"/>
              </a:lnSpc>
              <a:spcBef>
                <a:spcPct val="20000"/>
              </a:spcBef>
              <a:buClr>
                <a:schemeClr val="accent2"/>
              </a:buClr>
              <a:buFont typeface="Wingdings" pitchFamily="2" charset="2"/>
              <a:buChar cha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Module pattern takes advantage of function scope and closure to create relationships that are binding and private</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Modules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Use of modules can </a:t>
            </a:r>
            <a:r>
              <a:rPr lang="en-US" sz="2000" kern="0" dirty="0" smtClean="0">
                <a:solidFill>
                  <a:srgbClr val="C00000"/>
                </a:solidFill>
                <a:latin typeface="+mn-lt"/>
                <a:cs typeface="+mn-cs"/>
              </a:rPr>
              <a:t>eliminate global variables</a:t>
            </a:r>
          </a:p>
          <a:p>
            <a:pPr marL="342900" indent="-342900" algn="just">
              <a:lnSpc>
                <a:spcPct val="90000"/>
              </a:lnSpc>
              <a:spcBef>
                <a:spcPct val="20000"/>
              </a:spcBef>
              <a:buClr>
                <a:schemeClr val="accent2"/>
              </a:buClr>
              <a:buFont typeface="Wingdings" pitchFamily="2" charset="2"/>
              <a:buChar cha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Promotes </a:t>
            </a:r>
            <a:r>
              <a:rPr lang="en-US" sz="2000" kern="0" dirty="0" smtClean="0">
                <a:solidFill>
                  <a:srgbClr val="C00000"/>
                </a:solidFill>
                <a:latin typeface="+mn-lt"/>
                <a:cs typeface="+mn-cs"/>
              </a:rPr>
              <a:t>information hiding </a:t>
            </a:r>
            <a:r>
              <a:rPr lang="en-US" sz="2000" kern="0" dirty="0" smtClean="0">
                <a:latin typeface="+mn-lt"/>
                <a:cs typeface="+mn-cs"/>
              </a:rPr>
              <a:t>and other good design practices</a:t>
            </a:r>
          </a:p>
          <a:p>
            <a:pPr marL="342900" indent="-342900" algn="just">
              <a:lnSpc>
                <a:spcPct val="90000"/>
              </a:lnSpc>
              <a:spcBef>
                <a:spcPct val="20000"/>
              </a:spcBef>
              <a:buClr>
                <a:schemeClr val="accent2"/>
              </a:buClr>
              <a:buFont typeface="Wingdings" pitchFamily="2" charset="2"/>
              <a:buChar cha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For Ex: Let us consider that we want to make an object that produces a serial number</a:t>
            </a:r>
          </a:p>
          <a:p>
            <a:pPr marL="342900" indent="-342900" algn="just">
              <a:lnSpc>
                <a:spcPct val="90000"/>
              </a:lnSpc>
              <a:spcBef>
                <a:spcPct val="20000"/>
              </a:spcBef>
              <a:buClr>
                <a:schemeClr val="accent2"/>
              </a:buClr>
              <a:buFont typeface="Wingdings" pitchFamily="2" charset="2"/>
              <a:buChar cha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a:lnSpc>
                <a:spcPct val="90000"/>
              </a:lnSpc>
              <a:spcBef>
                <a:spcPct val="20000"/>
              </a:spcBef>
              <a:buClr>
                <a:schemeClr val="accent2"/>
              </a:buClr>
              <a:buFont typeface="Arial" pitchFamily="34" charset="0"/>
              <a:buChar char="•"/>
            </a:pPr>
            <a:r>
              <a:rPr lang="en-US" sz="2000" kern="0" dirty="0" smtClean="0">
                <a:latin typeface="+mn-lt"/>
                <a:cs typeface="+mn-cs"/>
              </a:rPr>
              <a:t>An object that produces unique strings</a:t>
            </a:r>
          </a:p>
          <a:p>
            <a:pPr marL="800100" lvl="1" indent="-342900">
              <a:lnSpc>
                <a:spcPct val="90000"/>
              </a:lnSpc>
              <a:spcBef>
                <a:spcPct val="20000"/>
              </a:spcBef>
              <a:buClr>
                <a:schemeClr val="accent2"/>
              </a:buClr>
              <a:buFont typeface="Arial" pitchFamily="34" charset="0"/>
              <a:buChar char="•"/>
            </a:pPr>
            <a:endParaRPr lang="en-US" sz="2000" kern="0" dirty="0" smtClean="0">
              <a:latin typeface="+mn-lt"/>
              <a:cs typeface="+mn-cs"/>
            </a:endParaRPr>
          </a:p>
          <a:p>
            <a:pPr marL="800100" lvl="1" indent="-342900">
              <a:lnSpc>
                <a:spcPct val="90000"/>
              </a:lnSpc>
              <a:spcBef>
                <a:spcPct val="20000"/>
              </a:spcBef>
              <a:buClr>
                <a:schemeClr val="accent2"/>
              </a:buClr>
              <a:buFont typeface="Arial" pitchFamily="34" charset="0"/>
              <a:buChar char="•"/>
            </a:pPr>
            <a:r>
              <a:rPr lang="en-US" sz="2000" kern="0" dirty="0" smtClean="0">
                <a:latin typeface="+mn-lt"/>
                <a:cs typeface="+mn-cs"/>
              </a:rPr>
              <a:t>A unique string is made up of two parts, a prefix and a sequence number</a:t>
            </a:r>
          </a:p>
          <a:p>
            <a:pPr marL="800100" lvl="1" indent="-342900">
              <a:lnSpc>
                <a:spcPct val="90000"/>
              </a:lnSpc>
              <a:spcBef>
                <a:spcPct val="20000"/>
              </a:spcBef>
              <a:buClr>
                <a:schemeClr val="accent2"/>
              </a:buClr>
              <a:buFont typeface="Arial" pitchFamily="34" charset="0"/>
              <a:buChar char="•"/>
            </a:pPr>
            <a:endParaRPr lang="en-US" sz="2000" kern="0" dirty="0" smtClean="0">
              <a:latin typeface="+mn-lt"/>
              <a:cs typeface="+mn-cs"/>
            </a:endParaRPr>
          </a:p>
          <a:p>
            <a:pPr marL="800100" lvl="1" indent="-342900">
              <a:lnSpc>
                <a:spcPct val="90000"/>
              </a:lnSpc>
              <a:spcBef>
                <a:spcPct val="20000"/>
              </a:spcBef>
              <a:buClr>
                <a:schemeClr val="accent2"/>
              </a:buClr>
              <a:buFont typeface="Arial" pitchFamily="34" charset="0"/>
              <a:buChar char="•"/>
            </a:pPr>
            <a:r>
              <a:rPr lang="en-US" sz="2000" kern="0" dirty="0" smtClean="0">
                <a:latin typeface="+mn-lt"/>
                <a:cs typeface="+mn-cs"/>
              </a:rPr>
              <a:t>Objects comes with method for setting the prefix and sequence number, and a </a:t>
            </a:r>
            <a:r>
              <a:rPr lang="en-US" sz="2000" kern="0" dirty="0" err="1" smtClean="0">
                <a:latin typeface="+mn-lt"/>
                <a:cs typeface="+mn-cs"/>
              </a:rPr>
              <a:t>gensym</a:t>
            </a:r>
            <a:r>
              <a:rPr lang="en-US" sz="2000" kern="0" dirty="0" smtClean="0">
                <a:latin typeface="+mn-lt"/>
                <a:cs typeface="+mn-cs"/>
              </a:rPr>
              <a:t> method that produces unique string</a:t>
            </a:r>
          </a:p>
          <a:p>
            <a:pPr marL="342900" indent="-342900">
              <a:lnSpc>
                <a:spcPct val="90000"/>
              </a:lnSpc>
              <a:spcBef>
                <a:spcPct val="20000"/>
              </a:spcBef>
              <a:buClr>
                <a:schemeClr val="accent2"/>
              </a:buCl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p>
          <a:p>
            <a:pPr marL="342900" indent="-342900">
              <a:lnSpc>
                <a:spcPct val="90000"/>
              </a:lnSpc>
              <a:spcBef>
                <a:spcPct val="20000"/>
              </a:spcBef>
              <a:buClr>
                <a:schemeClr val="accent2"/>
              </a:buClr>
            </a:pPr>
            <a:r>
              <a:rPr lang="en-US" sz="2400" kern="0" dirty="0" smtClean="0">
                <a:latin typeface="+mn-lt"/>
                <a:cs typeface="+mn-cs"/>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nSpc>
                <a:spcPct val="90000"/>
              </a:lnSpc>
              <a:spcBef>
                <a:spcPct val="20000"/>
              </a:spcBef>
              <a:buClr>
                <a:schemeClr val="accent2"/>
              </a:buCl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Modules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nSpc>
                <a:spcPct val="90000"/>
              </a:lnSpc>
              <a:spcBef>
                <a:spcPct val="20000"/>
              </a:spcBef>
              <a:buClr>
                <a:schemeClr val="accent2"/>
              </a:buClr>
            </a:pPr>
            <a:r>
              <a:rPr lang="en-US" sz="1400" kern="0" dirty="0" err="1" smtClean="0"/>
              <a:t>var</a:t>
            </a:r>
            <a:r>
              <a:rPr lang="en-US" sz="1400" kern="0" dirty="0" smtClean="0"/>
              <a:t> </a:t>
            </a:r>
            <a:r>
              <a:rPr lang="en-US" sz="1400" kern="0" dirty="0" err="1" smtClean="0"/>
              <a:t>serial_maker</a:t>
            </a:r>
            <a:r>
              <a:rPr lang="en-US" sz="1400" kern="0" dirty="0" smtClean="0"/>
              <a:t> = function() {</a:t>
            </a:r>
          </a:p>
          <a:p>
            <a:pPr marL="342900" indent="-342900">
              <a:lnSpc>
                <a:spcPct val="90000"/>
              </a:lnSpc>
              <a:spcBef>
                <a:spcPct val="20000"/>
              </a:spcBef>
              <a:buClr>
                <a:schemeClr val="accent2"/>
              </a:buClr>
            </a:pPr>
            <a:r>
              <a:rPr lang="en-US" sz="1400" kern="0" dirty="0" smtClean="0"/>
              <a:t>		</a:t>
            </a:r>
            <a:r>
              <a:rPr lang="en-US" sz="1400" kern="0" dirty="0" err="1" smtClean="0"/>
              <a:t>var</a:t>
            </a:r>
            <a:r>
              <a:rPr lang="en-US" sz="1400" kern="0" dirty="0" smtClean="0"/>
              <a:t> prefix = ‘’;</a:t>
            </a:r>
          </a:p>
          <a:p>
            <a:pPr marL="342900" indent="-342900">
              <a:lnSpc>
                <a:spcPct val="90000"/>
              </a:lnSpc>
              <a:spcBef>
                <a:spcPct val="20000"/>
              </a:spcBef>
              <a:buClr>
                <a:schemeClr val="accent2"/>
              </a:buClr>
            </a:pPr>
            <a:r>
              <a:rPr lang="en-US" sz="1400" kern="0" dirty="0" smtClean="0"/>
              <a:t>		</a:t>
            </a:r>
            <a:r>
              <a:rPr lang="en-US" sz="1400" kern="0" dirty="0" err="1" smtClean="0"/>
              <a:t>var</a:t>
            </a:r>
            <a:r>
              <a:rPr lang="en-US" sz="1400" kern="0" dirty="0" smtClean="0"/>
              <a:t> </a:t>
            </a:r>
            <a:r>
              <a:rPr lang="en-US" sz="1400" kern="0" dirty="0" err="1" smtClean="0"/>
              <a:t>seq</a:t>
            </a:r>
            <a:r>
              <a:rPr lang="en-US" sz="1400" kern="0" dirty="0" smtClean="0"/>
              <a:t> = 0;</a:t>
            </a:r>
          </a:p>
          <a:p>
            <a:pPr marL="342900" indent="-342900">
              <a:lnSpc>
                <a:spcPct val="90000"/>
              </a:lnSpc>
              <a:spcBef>
                <a:spcPct val="20000"/>
              </a:spcBef>
              <a:buClr>
                <a:schemeClr val="accent2"/>
              </a:buCl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nSpc>
                <a:spcPct val="90000"/>
              </a:lnSpc>
              <a:spcBef>
                <a:spcPct val="20000"/>
              </a:spcBef>
              <a:buClr>
                <a:schemeClr val="accent2"/>
              </a:buClr>
            </a:pPr>
            <a:r>
              <a:rPr lang="en-US" sz="1400" kern="0" dirty="0" smtClean="0">
                <a:latin typeface="+mn-lt"/>
                <a:cs typeface="+mn-cs"/>
              </a:rPr>
              <a:t>		return {</a:t>
            </a:r>
          </a:p>
          <a:p>
            <a:pPr marL="342900" indent="-342900">
              <a:lnSpc>
                <a:spcPct val="90000"/>
              </a:lnSpc>
              <a:spcBef>
                <a:spcPct val="20000"/>
              </a:spcBef>
              <a:buClr>
                <a:schemeClr val="accent2"/>
              </a:buClr>
            </a:pPr>
            <a:r>
              <a:rPr kumimoji="0" lang="en-US" sz="1400" b="0" i="0" u="none" strike="noStrike" kern="0" cap="none" spc="0" normalizeH="0" baseline="0" noProof="0" dirty="0" smtClean="0">
                <a:ln>
                  <a:noFill/>
                </a:ln>
                <a:solidFill>
                  <a:schemeClr val="tx1"/>
                </a:solidFill>
                <a:effectLst/>
                <a:uLnTx/>
                <a:uFillTx/>
                <a:latin typeface="+mn-lt"/>
                <a:ea typeface="+mn-ea"/>
                <a:cs typeface="+mn-cs"/>
              </a:rPr>
              <a: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setPrefix</a:t>
            </a:r>
            <a:r>
              <a:rPr kumimoji="0" lang="en-US" sz="1400" b="0" i="0" u="none" strike="noStrike" kern="0" cap="none" spc="0" normalizeH="0" baseline="0" noProof="0" dirty="0" smtClean="0">
                <a:ln>
                  <a:noFill/>
                </a:ln>
                <a:solidFill>
                  <a:schemeClr val="tx1"/>
                </a:solidFill>
                <a:effectLst/>
                <a:uLnTx/>
                <a:uFillTx/>
                <a:latin typeface="+mn-lt"/>
                <a:ea typeface="+mn-ea"/>
                <a:cs typeface="+mn-cs"/>
              </a:rPr>
              <a:t>: function</a:t>
            </a:r>
            <a:r>
              <a:rPr kumimoji="0" lang="en-US" sz="1400" b="0" i="0" u="none" strike="noStrike" kern="0" cap="none" spc="0" normalizeH="0" noProof="0" dirty="0" smtClean="0">
                <a:ln>
                  <a:noFill/>
                </a:ln>
                <a:solidFill>
                  <a:schemeClr val="tx1"/>
                </a:solidFill>
                <a:effectLst/>
                <a:uLnTx/>
                <a:uFillTx/>
                <a:latin typeface="+mn-lt"/>
                <a:ea typeface="+mn-ea"/>
                <a:cs typeface="+mn-cs"/>
              </a:rPr>
              <a:t>(p) {</a:t>
            </a:r>
          </a:p>
          <a:p>
            <a:pPr marL="342900" indent="-342900">
              <a:lnSpc>
                <a:spcPct val="90000"/>
              </a:lnSpc>
              <a:spcBef>
                <a:spcPct val="20000"/>
              </a:spcBef>
              <a:buClr>
                <a:schemeClr val="accent2"/>
              </a:buClr>
            </a:pPr>
            <a:r>
              <a:rPr lang="en-US" sz="1400" kern="0" baseline="0" dirty="0" smtClean="0">
                <a:latin typeface="+mn-lt"/>
                <a:cs typeface="+mn-cs"/>
              </a:rPr>
              <a:t>				prefix = String(p);</a:t>
            </a:r>
          </a:p>
          <a:p>
            <a:pPr marL="342900" indent="-342900">
              <a:lnSpc>
                <a:spcPct val="90000"/>
              </a:lnSpc>
              <a:spcBef>
                <a:spcPct val="20000"/>
              </a:spcBef>
              <a:buClr>
                <a:schemeClr val="accent2"/>
              </a:buClr>
            </a:pPr>
            <a:r>
              <a:rPr kumimoji="0" lang="en-US" sz="1400" b="0" i="0" u="none" strike="noStrike" kern="0" cap="none" spc="0" normalizeH="0" noProof="0" dirty="0" smtClean="0">
                <a:ln>
                  <a:noFill/>
                </a:ln>
                <a:solidFill>
                  <a:schemeClr val="tx1"/>
                </a:solidFill>
                <a:effectLst/>
                <a:uLnTx/>
                <a:uFillTx/>
                <a:latin typeface="+mn-lt"/>
                <a:ea typeface="+mn-ea"/>
                <a:cs typeface="+mn-cs"/>
              </a:rPr>
              <a:t>			},</a:t>
            </a:r>
          </a:p>
          <a:p>
            <a:pPr marL="342900" indent="-342900">
              <a:lnSpc>
                <a:spcPct val="90000"/>
              </a:lnSpc>
              <a:spcBef>
                <a:spcPct val="20000"/>
              </a:spcBef>
              <a:buClr>
                <a:schemeClr val="accent2"/>
              </a:buClr>
            </a:pPr>
            <a:r>
              <a:rPr lang="en-US" sz="1400" kern="0" baseline="0" dirty="0" smtClean="0">
                <a:latin typeface="+mn-lt"/>
                <a:cs typeface="+mn-cs"/>
              </a:rPr>
              <a:t>			</a:t>
            </a:r>
            <a:r>
              <a:rPr lang="en-US" sz="1400" kern="0" baseline="0" dirty="0" err="1" smtClean="0">
                <a:latin typeface="+mn-lt"/>
                <a:cs typeface="+mn-cs"/>
              </a:rPr>
              <a:t>setSeq</a:t>
            </a:r>
            <a:r>
              <a:rPr lang="en-US" sz="1400" kern="0" baseline="0" dirty="0" smtClean="0">
                <a:latin typeface="+mn-lt"/>
                <a:cs typeface="+mn-cs"/>
              </a:rPr>
              <a:t>: function(s) {</a:t>
            </a:r>
          </a:p>
          <a:p>
            <a:pPr marL="342900" indent="-342900">
              <a:lnSpc>
                <a:spcPct val="90000"/>
              </a:lnSpc>
              <a:spcBef>
                <a:spcPct val="20000"/>
              </a:spcBef>
              <a:buClr>
                <a:schemeClr val="accent2"/>
              </a:buClr>
            </a:pPr>
            <a:r>
              <a:rPr kumimoji="0" lang="en-US" sz="1400" b="0" i="0" u="none" strike="noStrike" kern="0" cap="none" spc="0" normalizeH="0" noProof="0" dirty="0" smtClean="0">
                <a:ln>
                  <a:noFill/>
                </a:ln>
                <a:solidFill>
                  <a:schemeClr val="tx1"/>
                </a:solidFill>
                <a:effectLst/>
                <a:uLnTx/>
                <a:uFillTx/>
                <a:latin typeface="+mn-lt"/>
                <a:ea typeface="+mn-ea"/>
                <a:cs typeface="+mn-cs"/>
              </a:rPr>
              <a:t>				</a:t>
            </a:r>
            <a:r>
              <a:rPr kumimoji="0" lang="en-US" sz="1400" b="0" i="0" u="none" strike="noStrike" kern="0" cap="none" spc="0" normalizeH="0" noProof="0" dirty="0" err="1" smtClean="0">
                <a:ln>
                  <a:noFill/>
                </a:ln>
                <a:solidFill>
                  <a:schemeClr val="tx1"/>
                </a:solidFill>
                <a:effectLst/>
                <a:uLnTx/>
                <a:uFillTx/>
                <a:latin typeface="+mn-lt"/>
                <a:ea typeface="+mn-ea"/>
                <a:cs typeface="+mn-cs"/>
              </a:rPr>
              <a:t>seq</a:t>
            </a:r>
            <a:r>
              <a:rPr kumimoji="0" lang="en-US" sz="1400" b="0" i="0" u="none" strike="noStrike" kern="0" cap="none" spc="0" normalizeH="0" noProof="0" dirty="0" smtClean="0">
                <a:ln>
                  <a:noFill/>
                </a:ln>
                <a:solidFill>
                  <a:schemeClr val="tx1"/>
                </a:solidFill>
                <a:effectLst/>
                <a:uLnTx/>
                <a:uFillTx/>
                <a:latin typeface="+mn-lt"/>
                <a:ea typeface="+mn-ea"/>
                <a:cs typeface="+mn-cs"/>
              </a:rPr>
              <a:t> = s;</a:t>
            </a:r>
          </a:p>
          <a:p>
            <a:pPr marL="342900" indent="-342900">
              <a:lnSpc>
                <a:spcPct val="90000"/>
              </a:lnSpc>
              <a:spcBef>
                <a:spcPct val="20000"/>
              </a:spcBef>
              <a:buClr>
                <a:schemeClr val="accent2"/>
              </a:buClr>
            </a:pPr>
            <a:r>
              <a:rPr lang="en-US" sz="1400" kern="0" baseline="0" dirty="0" smtClean="0">
                <a:latin typeface="+mn-lt"/>
                <a:cs typeface="+mn-cs"/>
              </a:rPr>
              <a:t>			},</a:t>
            </a:r>
          </a:p>
          <a:p>
            <a:pPr marL="342900" indent="-342900">
              <a:lnSpc>
                <a:spcPct val="90000"/>
              </a:lnSpc>
              <a:spcBef>
                <a:spcPct val="20000"/>
              </a:spcBef>
              <a:buClr>
                <a:schemeClr val="accent2"/>
              </a:buClr>
            </a:pPr>
            <a:r>
              <a:rPr kumimoji="0" lang="en-US" sz="1400" b="0" i="0" u="none" strike="noStrike" kern="0" cap="none" spc="0" normalizeH="0" noProof="0" dirty="0" smtClean="0">
                <a:ln>
                  <a:noFill/>
                </a:ln>
                <a:solidFill>
                  <a:schemeClr val="tx1"/>
                </a:solidFill>
                <a:effectLst/>
                <a:uLnTx/>
                <a:uFillTx/>
                <a:latin typeface="+mn-lt"/>
                <a:ea typeface="+mn-ea"/>
                <a:cs typeface="+mn-cs"/>
              </a:rPr>
              <a:t>			</a:t>
            </a:r>
            <a:r>
              <a:rPr kumimoji="0" lang="en-US" sz="1400" b="0" i="0" u="none" strike="noStrike" kern="0" cap="none" spc="0" normalizeH="0" noProof="0" dirty="0" err="1" smtClean="0">
                <a:ln>
                  <a:noFill/>
                </a:ln>
                <a:solidFill>
                  <a:schemeClr val="tx1"/>
                </a:solidFill>
                <a:effectLst/>
                <a:uLnTx/>
                <a:uFillTx/>
                <a:latin typeface="+mn-lt"/>
                <a:ea typeface="+mn-ea"/>
                <a:cs typeface="+mn-cs"/>
              </a:rPr>
              <a:t>gensym</a:t>
            </a:r>
            <a:r>
              <a:rPr kumimoji="0" lang="en-US" sz="1400" b="0" i="0" u="none" strike="noStrike" kern="0" cap="none" spc="0" normalizeH="0" noProof="0" dirty="0" smtClean="0">
                <a:ln>
                  <a:noFill/>
                </a:ln>
                <a:solidFill>
                  <a:schemeClr val="tx1"/>
                </a:solidFill>
                <a:effectLst/>
                <a:uLnTx/>
                <a:uFillTx/>
                <a:latin typeface="+mn-lt"/>
                <a:ea typeface="+mn-ea"/>
                <a:cs typeface="+mn-cs"/>
              </a:rPr>
              <a:t>: function() {</a:t>
            </a:r>
          </a:p>
          <a:p>
            <a:pPr marL="342900" indent="-342900">
              <a:lnSpc>
                <a:spcPct val="90000"/>
              </a:lnSpc>
              <a:spcBef>
                <a:spcPct val="20000"/>
              </a:spcBef>
              <a:buClr>
                <a:schemeClr val="accent2"/>
              </a:buClr>
            </a:pPr>
            <a:r>
              <a:rPr lang="en-US" sz="1400" kern="0" baseline="0" dirty="0" smtClean="0">
                <a:latin typeface="+mn-lt"/>
                <a:cs typeface="+mn-cs"/>
              </a:rPr>
              <a:t>				</a:t>
            </a:r>
            <a:r>
              <a:rPr lang="en-US" sz="1400" kern="0" baseline="0" dirty="0" err="1" smtClean="0">
                <a:latin typeface="+mn-lt"/>
                <a:cs typeface="+mn-cs"/>
              </a:rPr>
              <a:t>var</a:t>
            </a:r>
            <a:r>
              <a:rPr lang="en-US" sz="1400" kern="0" baseline="0" dirty="0" smtClean="0">
                <a:latin typeface="+mn-lt"/>
                <a:cs typeface="+mn-cs"/>
              </a:rPr>
              <a:t> result = prefix + </a:t>
            </a:r>
            <a:r>
              <a:rPr lang="en-US" sz="1400" kern="0" baseline="0" dirty="0" err="1" smtClean="0">
                <a:latin typeface="+mn-lt"/>
                <a:cs typeface="+mn-cs"/>
              </a:rPr>
              <a:t>seq</a:t>
            </a:r>
            <a:r>
              <a:rPr lang="en-US" sz="1400" kern="0" baseline="0" dirty="0" smtClean="0">
                <a:latin typeface="+mn-lt"/>
                <a:cs typeface="+mn-cs"/>
              </a:rPr>
              <a:t>;</a:t>
            </a:r>
          </a:p>
          <a:p>
            <a:pPr marL="342900" indent="-342900">
              <a:lnSpc>
                <a:spcPct val="90000"/>
              </a:lnSpc>
              <a:spcBef>
                <a:spcPct val="20000"/>
              </a:spcBef>
              <a:buClr>
                <a:schemeClr val="accent2"/>
              </a:buClr>
            </a:pPr>
            <a:r>
              <a:rPr kumimoji="0" lang="en-US" sz="1400" b="0" i="0" u="none" strike="noStrike" kern="0" cap="none" spc="0" normalizeH="0" noProof="0" dirty="0" smtClean="0">
                <a:ln>
                  <a:noFill/>
                </a:ln>
                <a:solidFill>
                  <a:schemeClr val="tx1"/>
                </a:solidFill>
                <a:effectLst/>
                <a:uLnTx/>
                <a:uFillTx/>
                <a:latin typeface="+mn-lt"/>
                <a:ea typeface="+mn-ea"/>
                <a:cs typeface="+mn-cs"/>
              </a:rPr>
              <a:t>				</a:t>
            </a:r>
            <a:r>
              <a:rPr kumimoji="0" lang="en-US" sz="1400" b="0" i="0" u="none" strike="noStrike" kern="0" cap="none" spc="0" normalizeH="0" noProof="0" dirty="0" err="1" smtClean="0">
                <a:ln>
                  <a:noFill/>
                </a:ln>
                <a:solidFill>
                  <a:schemeClr val="tx1"/>
                </a:solidFill>
                <a:effectLst/>
                <a:uLnTx/>
                <a:uFillTx/>
                <a:latin typeface="+mn-lt"/>
                <a:ea typeface="+mn-ea"/>
                <a:cs typeface="+mn-cs"/>
              </a:rPr>
              <a:t>seq</a:t>
            </a:r>
            <a:r>
              <a:rPr kumimoji="0" lang="en-US" sz="1400" b="0" i="0" u="none" strike="noStrike" kern="0" cap="none" spc="0" normalizeH="0" noProof="0" dirty="0" smtClean="0">
                <a:ln>
                  <a:noFill/>
                </a:ln>
                <a:solidFill>
                  <a:schemeClr val="tx1"/>
                </a:solidFill>
                <a:effectLst/>
                <a:uLnTx/>
                <a:uFillTx/>
                <a:latin typeface="+mn-lt"/>
                <a:ea typeface="+mn-ea"/>
                <a:cs typeface="+mn-cs"/>
              </a:rPr>
              <a:t>+=1;</a:t>
            </a:r>
          </a:p>
          <a:p>
            <a:pPr marL="342900" indent="-342900">
              <a:lnSpc>
                <a:spcPct val="90000"/>
              </a:lnSpc>
              <a:spcBef>
                <a:spcPct val="20000"/>
              </a:spcBef>
              <a:buClr>
                <a:schemeClr val="accent2"/>
              </a:buClr>
            </a:pPr>
            <a:r>
              <a:rPr lang="en-US" sz="1400" kern="0" baseline="0" dirty="0" smtClean="0">
                <a:latin typeface="+mn-lt"/>
                <a:cs typeface="+mn-cs"/>
              </a:rPr>
              <a:t>				return</a:t>
            </a:r>
            <a:r>
              <a:rPr lang="en-US" sz="1400" kern="0" dirty="0" smtClean="0">
                <a:latin typeface="+mn-lt"/>
                <a:cs typeface="+mn-cs"/>
              </a:rPr>
              <a:t> result;</a:t>
            </a:r>
          </a:p>
          <a:p>
            <a:pPr marL="342900" indent="-342900">
              <a:lnSpc>
                <a:spcPct val="90000"/>
              </a:lnSpc>
              <a:spcBef>
                <a:spcPct val="20000"/>
              </a:spcBef>
              <a:buClr>
                <a:schemeClr val="accent2"/>
              </a:buClr>
            </a:pPr>
            <a:r>
              <a:rPr kumimoji="0" lang="en-US" sz="1400" b="0" i="0" u="none" strike="noStrike" kern="0" cap="none" spc="0" normalizeH="0" baseline="0" noProof="0" dirty="0" smtClean="0">
                <a:ln>
                  <a:noFill/>
                </a:ln>
                <a:solidFill>
                  <a:schemeClr val="tx1"/>
                </a:solidFill>
                <a:effectLst/>
                <a:uLnTx/>
                <a:uFillTx/>
                <a:latin typeface="+mn-lt"/>
                <a:ea typeface="+mn-ea"/>
                <a:cs typeface="+mn-cs"/>
              </a:rPr>
              <a:t>			}</a:t>
            </a:r>
          </a:p>
          <a:p>
            <a:pPr marL="342900" indent="-342900">
              <a:lnSpc>
                <a:spcPct val="90000"/>
              </a:lnSpc>
              <a:spcBef>
                <a:spcPct val="20000"/>
              </a:spcBef>
              <a:buClr>
                <a:schemeClr val="accent2"/>
              </a:buClr>
            </a:pPr>
            <a:r>
              <a:rPr lang="en-US" sz="1400" kern="0" dirty="0" smtClean="0">
                <a:latin typeface="+mn-lt"/>
                <a:cs typeface="+mn-cs"/>
              </a:rPr>
              <a:t>		};</a:t>
            </a:r>
          </a:p>
          <a:p>
            <a:pPr marL="342900" indent="-342900">
              <a:lnSpc>
                <a:spcPct val="90000"/>
              </a:lnSpc>
              <a:spcBef>
                <a:spcPct val="20000"/>
              </a:spcBef>
              <a:buClr>
                <a:schemeClr val="accent2"/>
              </a:buClr>
            </a:pP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p>
          <a:p>
            <a:pPr marL="342900" indent="-342900">
              <a:lnSpc>
                <a:spcPct val="90000"/>
              </a:lnSpc>
              <a:spcBef>
                <a:spcPct val="20000"/>
              </a:spcBef>
              <a:buClr>
                <a:schemeClr val="accent2"/>
              </a:buClr>
            </a:pPr>
            <a:endParaRPr lang="en-US" sz="1400" kern="0" dirty="0" smtClean="0">
              <a:latin typeface="+mn-lt"/>
              <a:cs typeface="+mn-cs"/>
            </a:endParaRPr>
          </a:p>
          <a:p>
            <a:pPr marL="342900" indent="-342900">
              <a:lnSpc>
                <a:spcPct val="90000"/>
              </a:lnSpc>
              <a:spcBef>
                <a:spcPct val="20000"/>
              </a:spcBef>
              <a:buClr>
                <a:schemeClr val="accent2"/>
              </a:buClr>
            </a:pPr>
            <a:r>
              <a:rPr lang="en-US" sz="1400" kern="0" dirty="0" err="1" smtClean="0">
                <a:latin typeface="+mn-lt"/>
                <a:cs typeface="+mn-cs"/>
              </a:rPr>
              <a:t>var</a:t>
            </a:r>
            <a:r>
              <a:rPr lang="en-US" sz="1400" kern="0" dirty="0" smtClean="0">
                <a:latin typeface="+mn-lt"/>
                <a:cs typeface="+mn-cs"/>
              </a:rPr>
              <a:t> </a:t>
            </a:r>
            <a:r>
              <a:rPr lang="en-US" sz="1400" kern="0" dirty="0" err="1" smtClean="0">
                <a:latin typeface="+mn-lt"/>
                <a:cs typeface="+mn-cs"/>
              </a:rPr>
              <a:t>sequer</a:t>
            </a:r>
            <a:r>
              <a:rPr lang="en-US" sz="1400" kern="0" dirty="0" smtClean="0">
                <a:latin typeface="+mn-lt"/>
                <a:cs typeface="+mn-cs"/>
              </a:rPr>
              <a:t> = </a:t>
            </a:r>
            <a:r>
              <a:rPr lang="en-US" sz="1400" kern="0" dirty="0" err="1" smtClean="0">
                <a:latin typeface="+mn-lt"/>
                <a:cs typeface="+mn-cs"/>
              </a:rPr>
              <a:t>serial_maker</a:t>
            </a:r>
            <a:r>
              <a:rPr lang="en-US" sz="1400" kern="0" dirty="0" smtClean="0">
                <a:latin typeface="+mn-lt"/>
                <a:cs typeface="+mn-cs"/>
              </a:rPr>
              <a:t>();</a:t>
            </a:r>
          </a:p>
          <a:p>
            <a:pPr marL="342900" indent="-342900">
              <a:lnSpc>
                <a:spcPct val="90000"/>
              </a:lnSpc>
              <a:spcBef>
                <a:spcPct val="20000"/>
              </a:spcBef>
              <a:buClr>
                <a:schemeClr val="accent2"/>
              </a:buClr>
            </a:pPr>
            <a:r>
              <a:rPr lang="en-US" sz="1400" kern="0" dirty="0" err="1" smtClean="0">
                <a:latin typeface="+mn-lt"/>
                <a:cs typeface="+mn-cs"/>
              </a:rPr>
              <a:t>s</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equer.setPrefix</a:t>
            </a:r>
            <a:r>
              <a:rPr kumimoji="0" lang="en-US" sz="1400" b="0" i="0" u="none" strike="noStrike" kern="0" cap="none" spc="0" normalizeH="0" baseline="0" noProof="0" dirty="0" smtClean="0">
                <a:ln>
                  <a:noFill/>
                </a:ln>
                <a:solidFill>
                  <a:schemeClr val="tx1"/>
                </a:solidFill>
                <a:effectLst/>
                <a:uLnTx/>
                <a:uFillTx/>
                <a:latin typeface="+mn-lt"/>
                <a:ea typeface="+mn-ea"/>
                <a:cs typeface="+mn-cs"/>
              </a:rPr>
              <a:t>(‘A</a:t>
            </a:r>
            <a:r>
              <a:rPr lang="en-US" sz="1400" kern="0" dirty="0" smtClean="0">
                <a:latin typeface="+mn-lt"/>
                <a:cs typeface="+mn-cs"/>
              </a:rPr>
              <a:t>’</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p>
          <a:p>
            <a:pPr marL="342900" indent="-342900">
              <a:lnSpc>
                <a:spcPct val="90000"/>
              </a:lnSpc>
              <a:spcBef>
                <a:spcPct val="20000"/>
              </a:spcBef>
              <a:buClr>
                <a:schemeClr val="accent2"/>
              </a:buClr>
            </a:pPr>
            <a:r>
              <a:rPr kumimoji="0" lang="en-US" sz="1400" b="0" i="0" u="none" strike="noStrike" kern="0" cap="none" spc="0" normalizeH="0" baseline="0" noProof="0" dirty="0" err="1" smtClean="0">
                <a:ln>
                  <a:noFill/>
                </a:ln>
                <a:solidFill>
                  <a:schemeClr val="tx1"/>
                </a:solidFill>
                <a:effectLst/>
                <a:uLnTx/>
                <a:uFillTx/>
                <a:latin typeface="+mn-lt"/>
                <a:ea typeface="+mn-ea"/>
                <a:cs typeface="+mn-cs"/>
              </a:rPr>
              <a:t>sequer.setSeq</a:t>
            </a:r>
            <a:r>
              <a:rPr kumimoji="0" lang="en-US" sz="1400" b="0" i="0" u="none" strike="noStrike" kern="0" cap="none" spc="0" normalizeH="0" baseline="0" noProof="0" dirty="0" smtClean="0">
                <a:ln>
                  <a:noFill/>
                </a:ln>
                <a:solidFill>
                  <a:schemeClr val="tx1"/>
                </a:solidFill>
                <a:effectLst/>
                <a:uLnTx/>
                <a:uFillTx/>
                <a:latin typeface="+mn-lt"/>
                <a:ea typeface="+mn-ea"/>
                <a:cs typeface="+mn-cs"/>
              </a:rPr>
              <a:t>(1000);</a:t>
            </a:r>
          </a:p>
          <a:p>
            <a:pPr marL="342900" indent="-342900">
              <a:lnSpc>
                <a:spcPct val="90000"/>
              </a:lnSpc>
              <a:spcBef>
                <a:spcPct val="20000"/>
              </a:spcBef>
              <a:buClr>
                <a:schemeClr val="accent2"/>
              </a:buClr>
            </a:pPr>
            <a:r>
              <a:rPr kumimoji="0" lang="en-US" sz="1400" b="0" i="0" u="none" strike="noStrike" kern="0" cap="none" spc="0" normalizeH="0" baseline="0" noProof="0" dirty="0" err="1" smtClean="0">
                <a:ln>
                  <a:noFill/>
                </a:ln>
                <a:solidFill>
                  <a:schemeClr val="tx1"/>
                </a:solidFill>
                <a:effectLst/>
                <a:uLnTx/>
                <a:uFillTx/>
                <a:latin typeface="+mn-lt"/>
                <a:ea typeface="+mn-ea"/>
                <a:cs typeface="+mn-cs"/>
              </a:rPr>
              <a:t>var</a:t>
            </a:r>
            <a:r>
              <a:rPr kumimoji="0" lang="en-US" sz="1400" b="0" i="0" u="none" strike="noStrike" kern="0" cap="none" spc="0" normalizeH="0" baseline="0" noProof="0" dirty="0" smtClean="0">
                <a:ln>
                  <a:noFill/>
                </a:ln>
                <a:solidFill>
                  <a:schemeClr val="tx1"/>
                </a:solidFill>
                <a:effectLst/>
                <a:uLnTx/>
                <a:uFillTx/>
                <a:latin typeface="+mn-lt"/>
                <a:ea typeface="+mn-ea"/>
                <a:cs typeface="+mn-cs"/>
              </a:rPr>
              <a:t> </a:t>
            </a:r>
            <a:r>
              <a:rPr lang="en-US" sz="1400" kern="0" dirty="0" smtClean="0">
                <a:latin typeface="+mn-lt"/>
                <a:cs typeface="+mn-cs"/>
              </a:rPr>
              <a:t>unique =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sequer.gensym</a:t>
            </a:r>
            <a:r>
              <a:rPr kumimoji="0" lang="en-US" sz="1400" b="0" i="0" u="none" strike="noStrike" kern="0" cap="none" spc="0" normalizeH="0" baseline="0" noProof="0" dirty="0" smtClean="0">
                <a:ln>
                  <a:noFill/>
                </a:ln>
                <a:solidFill>
                  <a:schemeClr val="tx1"/>
                </a:solidFill>
                <a:effectLst/>
                <a:uLnTx/>
                <a:uFillTx/>
                <a:latin typeface="+mn-lt"/>
                <a:ea typeface="+mn-ea"/>
                <a:cs typeface="+mn-cs"/>
              </a:rPr>
              <a:t>();		//Output</a:t>
            </a:r>
            <a:r>
              <a:rPr kumimoji="0" lang="en-US" sz="1400" b="0" i="0" u="none" strike="noStrike" kern="0" cap="none" spc="0" normalizeH="0" noProof="0" dirty="0" smtClean="0">
                <a:ln>
                  <a:noFill/>
                </a:ln>
                <a:solidFill>
                  <a:schemeClr val="tx1"/>
                </a:solidFill>
                <a:effectLst/>
                <a:uLnTx/>
                <a:uFillTx/>
                <a:latin typeface="+mn-lt"/>
                <a:ea typeface="+mn-ea"/>
                <a:cs typeface="+mn-cs"/>
              </a:rPr>
              <a:t> is A1000</a:t>
            </a: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nSpc>
                <a:spcPct val="90000"/>
              </a:lnSpc>
              <a:spcBef>
                <a:spcPct val="20000"/>
              </a:spcBef>
              <a:buClr>
                <a:schemeClr val="accent2"/>
              </a:buCl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Inheritance</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Feature of object oriented programming</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One entity </a:t>
            </a:r>
            <a:r>
              <a:rPr lang="en-US" sz="2000" kern="0" dirty="0" smtClean="0">
                <a:solidFill>
                  <a:srgbClr val="C00000"/>
                </a:solidFill>
                <a:latin typeface="+mn-lt"/>
                <a:cs typeface="+mn-cs"/>
              </a:rPr>
              <a:t>inherits certain properties and functionalities</a:t>
            </a:r>
            <a:r>
              <a:rPr lang="en-US" sz="2000" kern="0" dirty="0" smtClean="0">
                <a:latin typeface="+mn-lt"/>
                <a:cs typeface="+mn-cs"/>
              </a:rPr>
              <a:t> from another entity</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Classical inheritance provides two useful services</a:t>
            </a:r>
          </a:p>
          <a:p>
            <a:pPr marL="800100" lvl="1"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It is a form of </a:t>
            </a:r>
            <a:r>
              <a:rPr lang="en-US" sz="2000" kern="0" dirty="0" smtClean="0">
                <a:solidFill>
                  <a:srgbClr val="C00000"/>
                </a:solidFill>
                <a:latin typeface="+mn-lt"/>
                <a:cs typeface="+mn-cs"/>
              </a:rPr>
              <a:t>code reuse </a:t>
            </a:r>
          </a:p>
          <a:p>
            <a:pPr marL="800100" lvl="1"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Only the differences have to be defined</a:t>
            </a:r>
          </a:p>
          <a:p>
            <a:pPr marL="800100" lvl="1" indent="-342900" algn="just">
              <a:lnSpc>
                <a:spcPct val="90000"/>
              </a:lnSpc>
              <a:spcBef>
                <a:spcPct val="20000"/>
              </a:spcBef>
              <a:buClr>
                <a:schemeClr val="accent2"/>
              </a:buClr>
              <a:buFont typeface="Wingdings" pitchFamily="2" charset="2"/>
              <a:buChar char="§"/>
            </a:pPr>
            <a:r>
              <a:rPr kumimoji="0" lang="en-US" sz="2000" b="0" i="0" u="none" strike="noStrike" kern="0" cap="none" spc="0" normalizeH="0" baseline="0" noProof="0" dirty="0" smtClean="0">
                <a:ln>
                  <a:noFill/>
                </a:ln>
                <a:solidFill>
                  <a:schemeClr val="tx1"/>
                </a:solidFill>
                <a:effectLst/>
                <a:uLnTx/>
                <a:uFillTx/>
                <a:latin typeface="+mn-lt"/>
                <a:ea typeface="+mn-ea"/>
                <a:cs typeface="+mn-cs"/>
              </a:rPr>
              <a:t>Includes specification of a </a:t>
            </a:r>
            <a:r>
              <a:rPr kumimoji="0" lang="en-US" sz="2000" b="0" i="0" u="none" strike="noStrike" kern="0" cap="none" spc="0" normalizeH="0" baseline="0" noProof="0" dirty="0" smtClean="0">
                <a:ln>
                  <a:noFill/>
                </a:ln>
                <a:solidFill>
                  <a:srgbClr val="C00000"/>
                </a:solidFill>
                <a:effectLst/>
                <a:uLnTx/>
                <a:uFillTx/>
                <a:latin typeface="+mn-lt"/>
                <a:ea typeface="+mn-ea"/>
                <a:cs typeface="+mn-cs"/>
              </a:rPr>
              <a:t>system</a:t>
            </a:r>
            <a:r>
              <a:rPr kumimoji="0" lang="en-US" sz="2000" b="0" i="0" u="none" strike="noStrike" kern="0" cap="none" spc="0" normalizeH="0" noProof="0" dirty="0" smtClean="0">
                <a:ln>
                  <a:noFill/>
                </a:ln>
                <a:solidFill>
                  <a:srgbClr val="C00000"/>
                </a:solidFill>
                <a:effectLst/>
                <a:uLnTx/>
                <a:uFillTx/>
                <a:latin typeface="+mn-lt"/>
                <a:ea typeface="+mn-ea"/>
                <a:cs typeface="+mn-cs"/>
              </a:rPr>
              <a:t> of types</a:t>
            </a:r>
            <a:r>
              <a:rPr kumimoji="0" lang="en-US" sz="2000" b="0" i="0" u="none" strike="noStrike" kern="0" cap="none" spc="0" normalizeH="0" noProof="0" dirty="0" smtClean="0">
                <a:ln>
                  <a:noFill/>
                </a:ln>
                <a:solidFill>
                  <a:schemeClr val="tx1"/>
                </a:solidFill>
                <a:effectLst/>
                <a:uLnTx/>
                <a:uFillTx/>
                <a:latin typeface="+mn-lt"/>
                <a:ea typeface="+mn-ea"/>
                <a:cs typeface="+mn-cs"/>
              </a:rPr>
              <a:t>. </a:t>
            </a:r>
          </a:p>
          <a:p>
            <a:pPr marL="800100" lvl="1" indent="-342900" algn="just">
              <a:lnSpc>
                <a:spcPct val="90000"/>
              </a:lnSpc>
              <a:spcBef>
                <a:spcPct val="20000"/>
              </a:spcBef>
              <a:buClr>
                <a:schemeClr val="accent2"/>
              </a:buClr>
              <a:buFont typeface="Wingdings" pitchFamily="2" charset="2"/>
              <a:buChar char="§"/>
            </a:pPr>
            <a:r>
              <a:rPr kumimoji="0" lang="en-US" sz="2000" b="0" i="0" u="none" strike="noStrike" kern="0" cap="none" spc="0" normalizeH="0" noProof="0" dirty="0" smtClean="0">
                <a:ln>
                  <a:noFill/>
                </a:ln>
                <a:solidFill>
                  <a:srgbClr val="C00000"/>
                </a:solidFill>
                <a:effectLst/>
                <a:uLnTx/>
                <a:uFillTx/>
                <a:latin typeface="+mn-lt"/>
                <a:ea typeface="+mn-ea"/>
                <a:cs typeface="+mn-cs"/>
              </a:rPr>
              <a:t>Casting is avoided </a:t>
            </a:r>
            <a:r>
              <a:rPr kumimoji="0" lang="en-US" sz="2000" b="0" i="0" u="none" strike="noStrike" kern="0" cap="none" spc="0" normalizeH="0" noProof="0" dirty="0" smtClean="0">
                <a:ln>
                  <a:noFill/>
                </a:ln>
                <a:solidFill>
                  <a:schemeClr val="tx1"/>
                </a:solidFill>
                <a:effectLst/>
                <a:uLnTx/>
                <a:uFillTx/>
                <a:latin typeface="+mn-lt"/>
                <a:ea typeface="+mn-ea"/>
                <a:cs typeface="+mn-cs"/>
              </a:rPr>
              <a:t>to a large extent, which ensures safety benefits of a type</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kumimoji="0" lang="en-US" sz="2000" b="0" i="0" u="none" strike="noStrike" kern="0" cap="none" spc="0" normalizeH="0" baseline="0" noProof="0" dirty="0" smtClean="0">
                <a:ln>
                  <a:noFill/>
                </a:ln>
                <a:solidFill>
                  <a:schemeClr val="tx1"/>
                </a:solidFill>
                <a:effectLst/>
                <a:uLnTx/>
                <a:uFillTx/>
                <a:latin typeface="+mn-lt"/>
                <a:ea typeface="+mn-ea"/>
                <a:cs typeface="+mn-cs"/>
              </a:rPr>
              <a:t>In classical</a:t>
            </a:r>
            <a:r>
              <a:rPr kumimoji="0" lang="en-US" sz="2000" b="0" i="0" u="none" strike="noStrike" kern="0" cap="none" spc="0" normalizeH="0" noProof="0" dirty="0" smtClean="0">
                <a:ln>
                  <a:noFill/>
                </a:ln>
                <a:solidFill>
                  <a:schemeClr val="tx1"/>
                </a:solidFill>
                <a:effectLst/>
                <a:uLnTx/>
                <a:uFillTx/>
                <a:latin typeface="+mn-lt"/>
                <a:ea typeface="+mn-ea"/>
                <a:cs typeface="+mn-cs"/>
              </a:rPr>
              <a:t> inheritance, objects are instances of classes and a class can inherit from another class</a:t>
            </a:r>
          </a:p>
          <a:p>
            <a:pPr marL="342900" indent="-342900" algn="just">
              <a:lnSpc>
                <a:spcPct val="90000"/>
              </a:lnSpc>
              <a:spcBef>
                <a:spcPct val="20000"/>
              </a:spcBef>
              <a:buClr>
                <a:schemeClr val="accent2"/>
              </a:buClr>
              <a:buFont typeface="Wingdings" pitchFamily="2" charset="2"/>
              <a:buChar char="§"/>
            </a:pPr>
            <a:endParaRPr lang="en-US" sz="2000" kern="0" baseline="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000" kern="0" baseline="0" dirty="0" smtClean="0">
                <a:latin typeface="+mn-lt"/>
                <a:cs typeface="+mn-cs"/>
              </a:rPr>
              <a:t>Javascript</a:t>
            </a:r>
            <a:r>
              <a:rPr lang="en-US" sz="2000" kern="0" dirty="0" smtClean="0">
                <a:latin typeface="+mn-lt"/>
                <a:cs typeface="+mn-cs"/>
              </a:rPr>
              <a:t> is a prototypal language, which means that           objects inherit directly from other objects</a:t>
            </a: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p>
          <a:p>
            <a:pPr marL="342900" indent="-342900">
              <a:lnSpc>
                <a:spcPct val="90000"/>
              </a:lnSpc>
              <a:spcBef>
                <a:spcPct val="20000"/>
              </a:spcBef>
              <a:buClr>
                <a:schemeClr val="accent2"/>
              </a:buClr>
            </a:pPr>
            <a:r>
              <a:rPr lang="en-US" sz="2400" kern="0" dirty="0" smtClean="0">
                <a:latin typeface="+mn-lt"/>
                <a:cs typeface="+mn-cs"/>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nSpc>
                <a:spcPct val="90000"/>
              </a:lnSpc>
              <a:spcBef>
                <a:spcPct val="20000"/>
              </a:spcBef>
              <a:buClr>
                <a:schemeClr val="accent2"/>
              </a:buCl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Inheritance - Pseudoclassical</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Objects </a:t>
            </a:r>
            <a:r>
              <a:rPr lang="en-US" sz="2000" kern="0" dirty="0" smtClean="0">
                <a:solidFill>
                  <a:srgbClr val="C00000"/>
                </a:solidFill>
                <a:latin typeface="+mn-lt"/>
                <a:cs typeface="+mn-cs"/>
              </a:rPr>
              <a:t>don’t inherit directly from objects</a:t>
            </a:r>
            <a:r>
              <a:rPr lang="en-US" sz="2000" kern="0" dirty="0" smtClean="0">
                <a:latin typeface="+mn-lt"/>
                <a:cs typeface="+mn-cs"/>
              </a:rPr>
              <a:t>, but objects are produced by constructor functions</a:t>
            </a:r>
          </a:p>
          <a:p>
            <a:pPr marL="342900" indent="-342900" algn="just">
              <a:lnSpc>
                <a:spcPct val="90000"/>
              </a:lnSpc>
              <a:spcBef>
                <a:spcPct val="20000"/>
              </a:spcBef>
              <a:buClr>
                <a:schemeClr val="accent2"/>
              </a:buClr>
              <a:buFont typeface="Wingdings" pitchFamily="2" charset="2"/>
              <a:buChar cha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kumimoji="0" lang="en-US" sz="2000" b="0" i="0" u="none" strike="noStrike" kern="0" cap="none" spc="0" normalizeH="0" baseline="0" noProof="0" dirty="0" smtClean="0">
                <a:ln>
                  <a:noFill/>
                </a:ln>
                <a:solidFill>
                  <a:schemeClr val="tx1"/>
                </a:solidFill>
                <a:effectLst/>
                <a:uLnTx/>
                <a:uFillTx/>
                <a:latin typeface="+mn-lt"/>
                <a:ea typeface="+mn-ea"/>
                <a:cs typeface="+mn-cs"/>
              </a:rPr>
              <a:t>When a function object</a:t>
            </a:r>
            <a:r>
              <a:rPr kumimoji="0" lang="en-US" sz="2000" b="0" i="0" u="none" strike="noStrike" kern="0" cap="none" spc="0" normalizeH="0" noProof="0" dirty="0" smtClean="0">
                <a:ln>
                  <a:noFill/>
                </a:ln>
                <a:solidFill>
                  <a:schemeClr val="tx1"/>
                </a:solidFill>
                <a:effectLst/>
                <a:uLnTx/>
                <a:uFillTx/>
                <a:latin typeface="+mn-lt"/>
                <a:ea typeface="+mn-ea"/>
                <a:cs typeface="+mn-cs"/>
              </a:rPr>
              <a:t> is created, the Function constructor that produces the function object runs code like this</a:t>
            </a: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p>
          <a:p>
            <a:pPr marL="800100" lvl="1" indent="-342900" algn="just">
              <a:lnSpc>
                <a:spcPct val="90000"/>
              </a:lnSpc>
              <a:spcBef>
                <a:spcPct val="20000"/>
              </a:spcBef>
              <a:buClr>
                <a:schemeClr val="accent2"/>
              </a:buClr>
              <a:buFont typeface="Wingdings" pitchFamily="2" charset="2"/>
              <a:buChar char="§"/>
            </a:pPr>
            <a:r>
              <a:rPr lang="en-US" sz="2000" kern="0" dirty="0" err="1" smtClean="0">
                <a:solidFill>
                  <a:srgbClr val="C00000"/>
                </a:solidFill>
                <a:latin typeface="+mn-lt"/>
                <a:cs typeface="+mn-cs"/>
              </a:rPr>
              <a:t>this.prototype</a:t>
            </a:r>
            <a:r>
              <a:rPr lang="en-US" sz="2000" kern="0" dirty="0" smtClean="0">
                <a:solidFill>
                  <a:srgbClr val="C00000"/>
                </a:solidFill>
                <a:latin typeface="+mn-lt"/>
                <a:cs typeface="+mn-cs"/>
              </a:rPr>
              <a:t> = { constructor: this };</a:t>
            </a:r>
          </a:p>
          <a:p>
            <a:pPr marL="800100" lvl="1" indent="-342900" algn="just">
              <a:lnSpc>
                <a:spcPct val="90000"/>
              </a:lnSpc>
              <a:spcBef>
                <a:spcPct val="20000"/>
              </a:spcBef>
              <a:buClr>
                <a:schemeClr val="accent2"/>
              </a:buClr>
              <a:buFont typeface="Wingdings" pitchFamily="2" charset="2"/>
              <a:buChar cha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The new function object is given a prototype property whose value is an object containing a constructor property whose value is the new function object</a:t>
            </a:r>
          </a:p>
          <a:p>
            <a:pPr marL="342900" indent="-342900" algn="just">
              <a:lnSpc>
                <a:spcPct val="90000"/>
              </a:lnSpc>
              <a:spcBef>
                <a:spcPct val="20000"/>
              </a:spcBef>
              <a:buClr>
                <a:schemeClr val="accent2"/>
              </a:buClr>
              <a:buFont typeface="Wingdings" pitchFamily="2" charset="2"/>
              <a:buChar cha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kumimoji="0" lang="en-US" sz="2000" b="0" i="0" u="none" strike="noStrike" kern="0" cap="none" spc="0" normalizeH="0" baseline="0" noProof="0" dirty="0" smtClean="0">
                <a:ln>
                  <a:noFill/>
                </a:ln>
                <a:solidFill>
                  <a:schemeClr val="tx1"/>
                </a:solidFill>
                <a:effectLst/>
                <a:uLnTx/>
                <a:uFillTx/>
                <a:latin typeface="+mn-lt"/>
                <a:ea typeface="+mn-ea"/>
                <a:cs typeface="+mn-cs"/>
              </a:rPr>
              <a:t>The prototype</a:t>
            </a:r>
            <a:r>
              <a:rPr kumimoji="0" lang="en-US" sz="2000" b="0" i="0" u="none" strike="noStrike" kern="0" cap="none" spc="0" normalizeH="0" noProof="0" dirty="0" smtClean="0">
                <a:ln>
                  <a:noFill/>
                </a:ln>
                <a:solidFill>
                  <a:schemeClr val="tx1"/>
                </a:solidFill>
                <a:effectLst/>
                <a:uLnTx/>
                <a:uFillTx/>
                <a:latin typeface="+mn-lt"/>
                <a:ea typeface="+mn-ea"/>
                <a:cs typeface="+mn-cs"/>
              </a:rPr>
              <a:t> object is the place where inherited traits are to be deposited</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nSpc>
                <a:spcPct val="90000"/>
              </a:lnSpc>
              <a:spcBef>
                <a:spcPct val="20000"/>
              </a:spcBef>
              <a:buClr>
                <a:schemeClr val="accent2"/>
              </a:buClr>
            </a:pPr>
            <a:r>
              <a:rPr lang="en-US" sz="2400" kern="0" dirty="0" smtClean="0">
                <a:latin typeface="+mn-lt"/>
                <a:cs typeface="+mn-cs"/>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nSpc>
                <a:spcPct val="90000"/>
              </a:lnSpc>
              <a:spcBef>
                <a:spcPct val="20000"/>
              </a:spcBef>
              <a:buClr>
                <a:schemeClr val="accent2"/>
              </a:buCl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Inheritance - Pseudoclassical</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sz="1400" dirty="0" err="1" smtClean="0">
                <a:latin typeface="+mn-lt"/>
              </a:rPr>
              <a:t>var</a:t>
            </a:r>
            <a:r>
              <a:rPr lang="en-US" sz="1400" dirty="0" smtClean="0">
                <a:latin typeface="+mn-lt"/>
              </a:rPr>
              <a:t> Mammal = function(name) {</a:t>
            </a:r>
          </a:p>
          <a:p>
            <a:r>
              <a:rPr lang="en-US" sz="1400" dirty="0" smtClean="0">
                <a:latin typeface="+mn-lt"/>
              </a:rPr>
              <a:t>	this.name = name;</a:t>
            </a:r>
          </a:p>
          <a:p>
            <a:r>
              <a:rPr lang="en-US" sz="1400" dirty="0" smtClean="0">
                <a:latin typeface="+mn-lt"/>
              </a:rPr>
              <a:t>	</a:t>
            </a:r>
            <a:r>
              <a:rPr lang="en-US" sz="1400" dirty="0" err="1" smtClean="0">
                <a:latin typeface="+mn-lt"/>
              </a:rPr>
              <a:t>Mammal.prototype.getname</a:t>
            </a:r>
            <a:r>
              <a:rPr lang="en-US" sz="1400" dirty="0" smtClean="0">
                <a:latin typeface="+mn-lt"/>
              </a:rPr>
              <a:t> = function() {</a:t>
            </a:r>
          </a:p>
          <a:p>
            <a:r>
              <a:rPr lang="en-US" sz="1400" dirty="0" smtClean="0">
                <a:latin typeface="+mn-lt"/>
              </a:rPr>
              <a:t>		return this.name</a:t>
            </a:r>
          </a:p>
          <a:p>
            <a:r>
              <a:rPr lang="en-US" sz="1400" dirty="0" smtClean="0">
                <a:latin typeface="+mn-lt"/>
              </a:rPr>
              <a:t>	};</a:t>
            </a:r>
          </a:p>
          <a:p>
            <a:r>
              <a:rPr lang="en-US" sz="1400" dirty="0" smtClean="0">
                <a:latin typeface="+mn-lt"/>
              </a:rPr>
              <a:t>	</a:t>
            </a:r>
            <a:r>
              <a:rPr lang="en-US" sz="1400" dirty="0" err="1" smtClean="0">
                <a:latin typeface="+mn-lt"/>
              </a:rPr>
              <a:t>Mammal.prototype.says</a:t>
            </a:r>
            <a:r>
              <a:rPr lang="en-US" sz="1400" dirty="0" smtClean="0">
                <a:latin typeface="+mn-lt"/>
              </a:rPr>
              <a:t> = function() {</a:t>
            </a:r>
          </a:p>
          <a:p>
            <a:r>
              <a:rPr lang="en-US" sz="1400" dirty="0" smtClean="0">
                <a:latin typeface="+mn-lt"/>
              </a:rPr>
              <a:t>		return </a:t>
            </a:r>
            <a:r>
              <a:rPr lang="en-US" sz="1400" dirty="0" err="1" smtClean="0">
                <a:latin typeface="+mn-lt"/>
              </a:rPr>
              <a:t>this.saying</a:t>
            </a:r>
            <a:r>
              <a:rPr lang="en-US" sz="1400" dirty="0" smtClean="0">
                <a:latin typeface="+mn-lt"/>
              </a:rPr>
              <a:t> || 'Nothing';</a:t>
            </a:r>
          </a:p>
          <a:p>
            <a:r>
              <a:rPr lang="en-US" sz="1400" dirty="0" smtClean="0">
                <a:latin typeface="+mn-lt"/>
              </a:rPr>
              <a:t>	};</a:t>
            </a:r>
          </a:p>
          <a:p>
            <a:r>
              <a:rPr lang="en-US" sz="1400" dirty="0" smtClean="0">
                <a:latin typeface="+mn-lt"/>
              </a:rPr>
              <a:t>};</a:t>
            </a:r>
          </a:p>
          <a:p>
            <a:endParaRPr lang="en-US" sz="1400" dirty="0" smtClean="0">
              <a:latin typeface="+mn-lt"/>
            </a:endParaRPr>
          </a:p>
          <a:p>
            <a:r>
              <a:rPr lang="sv-SE" sz="1400" dirty="0" smtClean="0">
                <a:latin typeface="+mn-lt"/>
              </a:rPr>
              <a:t>var MyMammal = new Mammal(’Elephant');</a:t>
            </a:r>
          </a:p>
          <a:p>
            <a:r>
              <a:rPr lang="en-US" sz="1400" dirty="0" err="1" smtClean="0">
                <a:latin typeface="+mn-lt"/>
              </a:rPr>
              <a:t>var</a:t>
            </a:r>
            <a:r>
              <a:rPr lang="en-US" sz="1400" dirty="0" smtClean="0">
                <a:latin typeface="+mn-lt"/>
              </a:rPr>
              <a:t> name = </a:t>
            </a:r>
            <a:r>
              <a:rPr lang="en-US" sz="1400" dirty="0" err="1" smtClean="0">
                <a:latin typeface="+mn-lt"/>
              </a:rPr>
              <a:t>MyMammal.getname</a:t>
            </a:r>
            <a:r>
              <a:rPr lang="en-US" sz="1400" dirty="0" smtClean="0">
                <a:latin typeface="+mn-lt"/>
              </a:rPr>
              <a:t>(); 	//</a:t>
            </a:r>
            <a:r>
              <a:rPr lang="en-US" sz="1400" dirty="0" err="1" smtClean="0">
                <a:latin typeface="+mn-lt"/>
              </a:rPr>
              <a:t>ouput</a:t>
            </a:r>
            <a:r>
              <a:rPr lang="en-US" sz="1400" dirty="0" smtClean="0">
                <a:latin typeface="+mn-lt"/>
              </a:rPr>
              <a:t>  Elephant</a:t>
            </a:r>
          </a:p>
          <a:p>
            <a:r>
              <a:rPr lang="en-US" sz="1400" dirty="0" err="1" smtClean="0">
                <a:latin typeface="+mn-lt"/>
              </a:rPr>
              <a:t>var</a:t>
            </a:r>
            <a:r>
              <a:rPr lang="en-US" sz="1400" dirty="0" smtClean="0">
                <a:latin typeface="+mn-lt"/>
              </a:rPr>
              <a:t> say = </a:t>
            </a:r>
            <a:r>
              <a:rPr lang="en-US" sz="1400" dirty="0" err="1" smtClean="0">
                <a:latin typeface="+mn-lt"/>
              </a:rPr>
              <a:t>MyMammal.says</a:t>
            </a:r>
            <a:r>
              <a:rPr lang="en-US" sz="1400" dirty="0" smtClean="0">
                <a:latin typeface="+mn-lt"/>
              </a:rPr>
              <a:t>();		//output Nothing</a:t>
            </a:r>
          </a:p>
          <a:p>
            <a:endParaRPr lang="en-US" sz="1400" dirty="0" smtClean="0">
              <a:latin typeface="+mn-lt"/>
            </a:endParaRPr>
          </a:p>
          <a:p>
            <a:r>
              <a:rPr lang="en-US" sz="1400" dirty="0" err="1" smtClean="0"/>
              <a:t>Var</a:t>
            </a:r>
            <a:r>
              <a:rPr lang="en-US" sz="1400" dirty="0" smtClean="0"/>
              <a:t> Cat = function(name) {</a:t>
            </a:r>
          </a:p>
          <a:p>
            <a:r>
              <a:rPr lang="en-US" sz="1400" dirty="0" smtClean="0"/>
              <a:t>	this.name = name;</a:t>
            </a:r>
          </a:p>
          <a:p>
            <a:r>
              <a:rPr lang="en-US" sz="1400" dirty="0" smtClean="0"/>
              <a:t>	</a:t>
            </a:r>
            <a:r>
              <a:rPr lang="en-US" sz="1400" dirty="0" err="1" smtClean="0"/>
              <a:t>this.saying</a:t>
            </a:r>
            <a:r>
              <a:rPr lang="en-US" sz="1400" dirty="0" smtClean="0"/>
              <a:t> = ‘meow’;</a:t>
            </a:r>
          </a:p>
          <a:p>
            <a:r>
              <a:rPr lang="en-US" sz="1400" dirty="0" smtClean="0"/>
              <a:t>	</a:t>
            </a:r>
            <a:r>
              <a:rPr lang="en-US" sz="1400" dirty="0" err="1" smtClean="0">
                <a:solidFill>
                  <a:srgbClr val="C00000"/>
                </a:solidFill>
              </a:rPr>
              <a:t>Cat.prototype.getname</a:t>
            </a:r>
            <a:r>
              <a:rPr lang="en-US" sz="1400" dirty="0" smtClean="0"/>
              <a:t> = function(){</a:t>
            </a:r>
          </a:p>
          <a:p>
            <a:r>
              <a:rPr lang="en-US" sz="1400" dirty="0" smtClean="0"/>
              <a:t>		return </a:t>
            </a:r>
            <a:r>
              <a:rPr lang="en-US" sz="1400" dirty="0" err="1" smtClean="0"/>
              <a:t>this.says</a:t>
            </a:r>
            <a:r>
              <a:rPr lang="en-US" sz="1400" dirty="0" smtClean="0"/>
              <a:t>() + ‘ ‘ + this.name;</a:t>
            </a:r>
          </a:p>
          <a:p>
            <a:r>
              <a:rPr lang="en-US" sz="1400" dirty="0" smtClean="0"/>
              <a:t>	};</a:t>
            </a:r>
          </a:p>
          <a:p>
            <a:r>
              <a:rPr lang="en-US" sz="1400" dirty="0" smtClean="0"/>
              <a:t>};</a:t>
            </a:r>
          </a:p>
          <a:p>
            <a:endParaRPr lang="en-US" sz="1400" dirty="0" smtClean="0"/>
          </a:p>
          <a:p>
            <a:r>
              <a:rPr lang="en-US" sz="1400" dirty="0" err="1" smtClean="0">
                <a:solidFill>
                  <a:srgbClr val="C00000"/>
                </a:solidFill>
              </a:rPr>
              <a:t>Cat.prototype</a:t>
            </a:r>
            <a:r>
              <a:rPr lang="en-US" sz="1400" dirty="0" smtClean="0"/>
              <a:t> = new Mammal();</a:t>
            </a:r>
          </a:p>
          <a:p>
            <a:r>
              <a:rPr lang="en-US" sz="1400" dirty="0" err="1" smtClean="0"/>
              <a:t>var</a:t>
            </a:r>
            <a:r>
              <a:rPr lang="en-US" sz="1400" dirty="0" smtClean="0"/>
              <a:t> </a:t>
            </a:r>
            <a:r>
              <a:rPr lang="en-US" sz="1400" dirty="0" err="1" smtClean="0"/>
              <a:t>myCat</a:t>
            </a:r>
            <a:r>
              <a:rPr lang="en-US" sz="1400" dirty="0" smtClean="0"/>
              <a:t> = new Cat(‘Pussy Cat');</a:t>
            </a:r>
          </a:p>
          <a:p>
            <a:r>
              <a:rPr lang="en-US" sz="1400" dirty="0" err="1" smtClean="0"/>
              <a:t>var</a:t>
            </a:r>
            <a:r>
              <a:rPr lang="en-US" sz="1400" dirty="0" smtClean="0"/>
              <a:t> </a:t>
            </a:r>
            <a:r>
              <a:rPr lang="en-US" sz="1400" dirty="0" err="1" smtClean="0"/>
              <a:t>catname</a:t>
            </a:r>
            <a:r>
              <a:rPr lang="en-US" sz="1400" dirty="0" smtClean="0"/>
              <a:t> = </a:t>
            </a:r>
            <a:r>
              <a:rPr lang="en-US" sz="1400" dirty="0" err="1" smtClean="0"/>
              <a:t>myCat.getname</a:t>
            </a:r>
            <a:r>
              <a:rPr lang="en-US" sz="1400" dirty="0" smtClean="0"/>
              <a:t>();		// output meow Pussy Cat</a:t>
            </a:r>
          </a:p>
          <a:p>
            <a:r>
              <a:rPr lang="en-US" sz="1400" kern="0" dirty="0" err="1" smtClean="0"/>
              <a:t>Var</a:t>
            </a:r>
            <a:r>
              <a:rPr lang="en-US" sz="1400" kern="0" dirty="0" smtClean="0"/>
              <a:t> </a:t>
            </a:r>
            <a:r>
              <a:rPr lang="en-US" sz="1400" kern="0" dirty="0" err="1" smtClean="0"/>
              <a:t>catsays</a:t>
            </a:r>
            <a:r>
              <a:rPr lang="en-US" sz="1400" kern="0" dirty="0" smtClean="0"/>
              <a:t> = </a:t>
            </a:r>
            <a:r>
              <a:rPr lang="en-US" sz="1400" kern="0" dirty="0" err="1" smtClean="0"/>
              <a:t>myCat.says</a:t>
            </a:r>
            <a:r>
              <a:rPr lang="en-US" sz="1400" kern="0" dirty="0" smtClean="0"/>
              <a:t>();		// meow </a:t>
            </a:r>
          </a:p>
          <a:p>
            <a:endParaRPr lang="en-US" sz="1800" dirty="0" smtClean="0">
              <a:latin typeface="+mn-lt"/>
            </a:endParaRPr>
          </a:p>
          <a:p>
            <a:endParaRPr lang="en-US" sz="1800" dirty="0" smtClean="0">
              <a:latin typeface="+mn-lt"/>
            </a:endParaRPr>
          </a:p>
          <a:p>
            <a:endParaRPr lang="en-US" sz="1800" dirty="0" smtClean="0">
              <a:latin typeface="+mn-lt"/>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Inheritance - Pseudoclassical</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We have constructor functions which act as classes</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solidFill>
                  <a:srgbClr val="C00000"/>
                </a:solidFill>
              </a:rPr>
              <a:t>All properties are public</a:t>
            </a:r>
            <a:r>
              <a:rPr lang="en-US" sz="2400" kern="0" dirty="0" smtClean="0"/>
              <a:t> here</a:t>
            </a:r>
          </a:p>
          <a:p>
            <a:pPr marL="342900" indent="-342900" algn="just">
              <a:lnSpc>
                <a:spcPct val="90000"/>
              </a:lnSpc>
              <a:spcBef>
                <a:spcPct val="20000"/>
              </a:spcBef>
              <a:buClr>
                <a:schemeClr val="accent2"/>
              </a:buClr>
              <a:buFont typeface="Wingdings" pitchFamily="2" charset="2"/>
              <a:buChar char="§"/>
            </a:pPr>
            <a:endParaRPr lang="en-US" sz="2400" kern="0" dirty="0" smtClean="0"/>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If we forget the new keyword, </a:t>
            </a:r>
            <a:r>
              <a:rPr lang="en-US" sz="2400" i="1" kern="0" dirty="0" smtClean="0">
                <a:latin typeface="+mn-lt"/>
                <a:cs typeface="+mn-cs"/>
              </a:rPr>
              <a:t>this</a:t>
            </a:r>
            <a:r>
              <a:rPr lang="en-US" sz="2400" kern="0" dirty="0" smtClean="0">
                <a:latin typeface="+mn-lt"/>
                <a:cs typeface="+mn-cs"/>
              </a:rPr>
              <a:t> will be bound to the global object</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Therefore, new is very important and in-order to identify a constructor we start the word with a capital letter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nSpc>
                <a:spcPct val="90000"/>
              </a:lnSpc>
              <a:spcBef>
                <a:spcPct val="20000"/>
              </a:spcBef>
              <a:buClr>
                <a:schemeClr val="accent2"/>
              </a:buCl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p>
          <a:p>
            <a:pPr marL="342900" indent="-342900">
              <a:lnSpc>
                <a:spcPct val="90000"/>
              </a:lnSpc>
              <a:spcBef>
                <a:spcPct val="20000"/>
              </a:spcBef>
              <a:buClr>
                <a:schemeClr val="accent2"/>
              </a:buClr>
            </a:pPr>
            <a:r>
              <a:rPr lang="en-US" sz="2400" kern="0" dirty="0" smtClean="0">
                <a:latin typeface="+mn-lt"/>
                <a:cs typeface="+mn-cs"/>
              </a:rPr>
              <a:t>	For E: </a:t>
            </a:r>
            <a:r>
              <a:rPr lang="en-US" sz="2400" kern="0" dirty="0" err="1" smtClean="0">
                <a:solidFill>
                  <a:srgbClr val="C00000"/>
                </a:solidFill>
                <a:latin typeface="+mn-lt"/>
                <a:cs typeface="+mn-cs"/>
              </a:rPr>
              <a:t>var</a:t>
            </a:r>
            <a:r>
              <a:rPr lang="en-US" sz="2400" kern="0" dirty="0" smtClean="0">
                <a:solidFill>
                  <a:srgbClr val="C00000"/>
                </a:solidFill>
                <a:latin typeface="+mn-lt"/>
                <a:cs typeface="+mn-cs"/>
              </a:rPr>
              <a:t> </a:t>
            </a:r>
            <a:r>
              <a:rPr lang="en-US" sz="2400" kern="0" dirty="0" err="1" smtClean="0">
                <a:solidFill>
                  <a:srgbClr val="C00000"/>
                </a:solidFill>
                <a:latin typeface="+mn-lt"/>
                <a:cs typeface="+mn-cs"/>
              </a:rPr>
              <a:t>mycat</a:t>
            </a:r>
            <a:r>
              <a:rPr lang="en-US" sz="2400" kern="0" dirty="0" smtClean="0">
                <a:solidFill>
                  <a:srgbClr val="C00000"/>
                </a:solidFill>
                <a:latin typeface="+mn-lt"/>
                <a:cs typeface="+mn-cs"/>
              </a:rPr>
              <a:t> = new Cat(name);</a:t>
            </a:r>
            <a:endParaRPr kumimoji="0" lang="en-US" sz="2400" b="0" i="0" u="none" strike="noStrike" kern="0" cap="none" spc="0" normalizeH="0" baseline="0" noProof="0" dirty="0" smtClean="0">
              <a:ln>
                <a:noFill/>
              </a:ln>
              <a:solidFill>
                <a:srgbClr val="C00000"/>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Inheritance - Prototypal</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In prototypal inheritance, we dispense with classes and focus on objects</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Is conceptually simpler than classical inheritance – a new object can inherit the properties of an old object</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For Ex:</a:t>
            </a:r>
          </a:p>
          <a:p>
            <a:pPr marL="800100" lvl="1" indent="-342900" algn="just">
              <a:lnSpc>
                <a:spcPct val="90000"/>
              </a:lnSpc>
              <a:spcBef>
                <a:spcPct val="20000"/>
              </a:spcBef>
              <a:buClr>
                <a:schemeClr val="accent2"/>
              </a:buClr>
            </a:pPr>
            <a:r>
              <a:rPr lang="en-US" sz="1800" kern="0" dirty="0" err="1" smtClean="0">
                <a:latin typeface="+mn-lt"/>
                <a:cs typeface="+mn-cs"/>
              </a:rPr>
              <a:t>var</a:t>
            </a:r>
            <a:r>
              <a:rPr lang="en-US" sz="1800" kern="0" dirty="0" smtClean="0">
                <a:latin typeface="+mn-lt"/>
                <a:cs typeface="+mn-cs"/>
              </a:rPr>
              <a:t> </a:t>
            </a:r>
            <a:r>
              <a:rPr lang="en-US" sz="1800" kern="0" dirty="0" err="1" smtClean="0">
                <a:latin typeface="+mn-lt"/>
                <a:cs typeface="+mn-cs"/>
              </a:rPr>
              <a:t>myMammal</a:t>
            </a:r>
            <a:r>
              <a:rPr lang="en-US" sz="1800" kern="0" dirty="0" smtClean="0">
                <a:latin typeface="+mn-lt"/>
                <a:cs typeface="+mn-cs"/>
              </a:rPr>
              <a:t> = {</a:t>
            </a:r>
          </a:p>
          <a:p>
            <a:pPr marL="800100" lvl="1" indent="-342900" algn="just">
              <a:lnSpc>
                <a:spcPct val="90000"/>
              </a:lnSpc>
              <a:spcBef>
                <a:spcPct val="20000"/>
              </a:spcBef>
              <a:buClr>
                <a:schemeClr val="accent2"/>
              </a:buClr>
            </a:pPr>
            <a:r>
              <a:rPr lang="en-US" sz="1800" kern="0" dirty="0" smtClean="0">
                <a:latin typeface="+mn-lt"/>
                <a:cs typeface="+mn-cs"/>
              </a:rPr>
              <a:t>	name: ‘Elephant the mammal’,</a:t>
            </a:r>
          </a:p>
          <a:p>
            <a:pPr marL="800100" lvl="1" indent="-342900" algn="just">
              <a:lnSpc>
                <a:spcPct val="90000"/>
              </a:lnSpc>
              <a:spcBef>
                <a:spcPct val="20000"/>
              </a:spcBef>
              <a:buClr>
                <a:schemeClr val="accent2"/>
              </a:buClr>
            </a:pPr>
            <a:r>
              <a:rPr lang="en-US" sz="1800" kern="0" dirty="0" smtClean="0">
                <a:latin typeface="+mn-lt"/>
                <a:cs typeface="+mn-cs"/>
              </a:rPr>
              <a:t>	</a:t>
            </a:r>
            <a:r>
              <a:rPr lang="en-US" sz="1800" kern="0" dirty="0" err="1" smtClean="0">
                <a:latin typeface="+mn-lt"/>
                <a:cs typeface="+mn-cs"/>
              </a:rPr>
              <a:t>getname</a:t>
            </a:r>
            <a:r>
              <a:rPr lang="en-US" sz="1800" kern="0" dirty="0" smtClean="0">
                <a:latin typeface="+mn-lt"/>
                <a:cs typeface="+mn-cs"/>
              </a:rPr>
              <a:t> : function() {</a:t>
            </a:r>
          </a:p>
          <a:p>
            <a:pPr marL="800100" lvl="1" indent="-342900" algn="just">
              <a:lnSpc>
                <a:spcPct val="90000"/>
              </a:lnSpc>
              <a:spcBef>
                <a:spcPct val="20000"/>
              </a:spcBef>
              <a:buClr>
                <a:schemeClr val="accent2"/>
              </a:buClr>
            </a:pPr>
            <a:r>
              <a:rPr lang="en-US" sz="1800" kern="0" dirty="0" smtClean="0">
                <a:latin typeface="+mn-lt"/>
                <a:cs typeface="+mn-cs"/>
              </a:rPr>
              <a:t>			return this.name;</a:t>
            </a:r>
          </a:p>
          <a:p>
            <a:pPr marL="800100" lvl="1" indent="-342900" algn="just">
              <a:lnSpc>
                <a:spcPct val="90000"/>
              </a:lnSpc>
              <a:spcBef>
                <a:spcPct val="20000"/>
              </a:spcBef>
              <a:buClr>
                <a:schemeClr val="accent2"/>
              </a:buClr>
            </a:pPr>
            <a:r>
              <a:rPr lang="en-US" sz="1800" kern="0" dirty="0" smtClean="0">
                <a:latin typeface="+mn-lt"/>
                <a:cs typeface="+mn-cs"/>
              </a:rPr>
              <a:t>	};</a:t>
            </a:r>
          </a:p>
          <a:p>
            <a:pPr marL="800100" lvl="1" indent="-342900" algn="just">
              <a:lnSpc>
                <a:spcPct val="90000"/>
              </a:lnSpc>
              <a:spcBef>
                <a:spcPct val="20000"/>
              </a:spcBef>
              <a:buClr>
                <a:schemeClr val="accent2"/>
              </a:buClr>
            </a:pPr>
            <a:r>
              <a:rPr lang="en-US" sz="1800" kern="0" dirty="0" smtClean="0">
                <a:latin typeface="+mn-lt"/>
                <a:cs typeface="+mn-cs"/>
              </a:rPr>
              <a:t>	says : function() {</a:t>
            </a:r>
          </a:p>
          <a:p>
            <a:pPr marL="800100" lvl="1" indent="-342900" algn="just">
              <a:lnSpc>
                <a:spcPct val="90000"/>
              </a:lnSpc>
              <a:spcBef>
                <a:spcPct val="20000"/>
              </a:spcBef>
              <a:buClr>
                <a:schemeClr val="accent2"/>
              </a:buClr>
            </a:pPr>
            <a:r>
              <a:rPr lang="en-US" sz="1800" kern="0" dirty="0" smtClean="0">
                <a:latin typeface="+mn-lt"/>
                <a:cs typeface="+mn-cs"/>
              </a:rPr>
              <a:t>			return </a:t>
            </a:r>
            <a:r>
              <a:rPr lang="en-US" sz="1800" kern="0" dirty="0" err="1" smtClean="0">
                <a:latin typeface="+mn-lt"/>
                <a:cs typeface="+mn-cs"/>
              </a:rPr>
              <a:t>this.saying</a:t>
            </a:r>
            <a:r>
              <a:rPr lang="en-US" sz="1800" kern="0" dirty="0" smtClean="0">
                <a:latin typeface="+mn-lt"/>
                <a:cs typeface="+mn-cs"/>
              </a:rPr>
              <a:t> || ‘Nothing’;</a:t>
            </a:r>
          </a:p>
          <a:p>
            <a:pPr marL="800100" lvl="1" indent="-342900" algn="just">
              <a:lnSpc>
                <a:spcPct val="90000"/>
              </a:lnSpc>
              <a:spcBef>
                <a:spcPct val="20000"/>
              </a:spcBef>
              <a:buClr>
                <a:schemeClr val="accent2"/>
              </a:buClr>
            </a:pPr>
            <a:r>
              <a:rPr lang="en-US" sz="1800" kern="0" dirty="0" smtClean="0">
                <a:latin typeface="+mn-lt"/>
                <a:cs typeface="+mn-cs"/>
              </a:rPr>
              <a:t>	};</a:t>
            </a:r>
          </a:p>
          <a:p>
            <a:pPr marL="800100" lvl="1" indent="-342900" algn="just">
              <a:lnSpc>
                <a:spcPct val="90000"/>
              </a:lnSpc>
              <a:spcBef>
                <a:spcPct val="20000"/>
              </a:spcBef>
              <a:buClr>
                <a:schemeClr val="accent2"/>
              </a:buClr>
            </a:pPr>
            <a:r>
              <a:rPr lang="en-US" sz="1800" kern="0" dirty="0" smtClean="0">
                <a:latin typeface="+mn-lt"/>
                <a:cs typeface="+mn-cs"/>
              </a:rPr>
              <a:t>};</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Inheritance - Prototypal</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pPr>
            <a:r>
              <a:rPr lang="en-US" sz="2000" dirty="0" smtClean="0">
                <a:latin typeface="+mn-lt"/>
              </a:rPr>
              <a:t>	If (typeof </a:t>
            </a:r>
            <a:r>
              <a:rPr lang="en-US" sz="2000" dirty="0" err="1" smtClean="0">
                <a:latin typeface="+mn-lt"/>
              </a:rPr>
              <a:t>Object.create</a:t>
            </a:r>
            <a:r>
              <a:rPr lang="en-US" sz="2000" dirty="0" smtClean="0">
                <a:latin typeface="+mn-lt"/>
              </a:rPr>
              <a:t> != ‘function’) {</a:t>
            </a:r>
          </a:p>
          <a:p>
            <a:pPr marL="342900" indent="-342900" algn="just">
              <a:lnSpc>
                <a:spcPct val="90000"/>
              </a:lnSpc>
              <a:spcBef>
                <a:spcPct val="20000"/>
              </a:spcBef>
              <a:buClr>
                <a:schemeClr val="accent2"/>
              </a:buClr>
            </a:pPr>
            <a:r>
              <a:rPr lang="en-US" sz="2000" dirty="0" smtClean="0">
                <a:latin typeface="+mn-lt"/>
              </a:rPr>
              <a:t>		</a:t>
            </a:r>
            <a:r>
              <a:rPr lang="en-US" sz="2000" dirty="0" err="1" smtClean="0">
                <a:latin typeface="+mn-lt"/>
              </a:rPr>
              <a:t>Object.create</a:t>
            </a:r>
            <a:r>
              <a:rPr lang="en-US" sz="2000" dirty="0" smtClean="0">
                <a:latin typeface="+mn-lt"/>
              </a:rPr>
              <a:t> = function(o) {</a:t>
            </a:r>
          </a:p>
          <a:p>
            <a:pPr marL="342900" indent="-342900" algn="just">
              <a:lnSpc>
                <a:spcPct val="90000"/>
              </a:lnSpc>
              <a:spcBef>
                <a:spcPct val="20000"/>
              </a:spcBef>
              <a:buClr>
                <a:schemeClr val="accent2"/>
              </a:buClr>
            </a:pPr>
            <a:r>
              <a:rPr lang="en-US" sz="2000" dirty="0" smtClean="0">
                <a:latin typeface="+mn-lt"/>
              </a:rPr>
              <a:t>			</a:t>
            </a:r>
            <a:r>
              <a:rPr lang="en-US" sz="2000" dirty="0" err="1" smtClean="0">
                <a:latin typeface="+mn-lt"/>
              </a:rPr>
              <a:t>var</a:t>
            </a:r>
            <a:r>
              <a:rPr lang="en-US" sz="2000" dirty="0" smtClean="0">
                <a:latin typeface="+mn-lt"/>
              </a:rPr>
              <a:t> F = function() {};</a:t>
            </a:r>
          </a:p>
          <a:p>
            <a:pPr marL="342900" indent="-342900" algn="just">
              <a:lnSpc>
                <a:spcPct val="90000"/>
              </a:lnSpc>
              <a:spcBef>
                <a:spcPct val="20000"/>
              </a:spcBef>
              <a:buClr>
                <a:schemeClr val="accent2"/>
              </a:buClr>
            </a:pPr>
            <a:r>
              <a:rPr lang="en-US" sz="2000" dirty="0" smtClean="0">
                <a:latin typeface="+mn-lt"/>
              </a:rPr>
              <a:t>			</a:t>
            </a:r>
            <a:r>
              <a:rPr lang="en-US" sz="2000" dirty="0" err="1" smtClean="0">
                <a:latin typeface="+mn-lt"/>
              </a:rPr>
              <a:t>F.prototype</a:t>
            </a:r>
            <a:r>
              <a:rPr lang="en-US" sz="2000" dirty="0" smtClean="0">
                <a:latin typeface="+mn-lt"/>
              </a:rPr>
              <a:t> = o;</a:t>
            </a:r>
          </a:p>
          <a:p>
            <a:pPr marL="342900" indent="-342900" algn="just">
              <a:lnSpc>
                <a:spcPct val="90000"/>
              </a:lnSpc>
              <a:spcBef>
                <a:spcPct val="20000"/>
              </a:spcBef>
              <a:buClr>
                <a:schemeClr val="accent2"/>
              </a:buClr>
            </a:pPr>
            <a:r>
              <a:rPr lang="en-US" sz="2000" dirty="0" smtClean="0">
                <a:latin typeface="+mn-lt"/>
              </a:rPr>
              <a:t>			return new F();</a:t>
            </a:r>
          </a:p>
          <a:p>
            <a:pPr marL="342900" indent="-342900" algn="just">
              <a:lnSpc>
                <a:spcPct val="90000"/>
              </a:lnSpc>
              <a:spcBef>
                <a:spcPct val="20000"/>
              </a:spcBef>
              <a:buClr>
                <a:schemeClr val="accent2"/>
              </a:buClr>
            </a:pPr>
            <a:r>
              <a:rPr lang="en-US" sz="2000" dirty="0" smtClean="0">
                <a:latin typeface="+mn-lt"/>
              </a:rPr>
              <a:t>		};</a:t>
            </a:r>
          </a:p>
          <a:p>
            <a:pPr marL="342900" indent="-342900" algn="just">
              <a:lnSpc>
                <a:spcPct val="90000"/>
              </a:lnSpc>
              <a:spcBef>
                <a:spcPct val="20000"/>
              </a:spcBef>
              <a:buClr>
                <a:schemeClr val="accent2"/>
              </a:buClr>
            </a:pPr>
            <a:r>
              <a:rPr lang="en-US" sz="2000" dirty="0" smtClean="0">
                <a:latin typeface="+mn-lt"/>
              </a:rPr>
              <a:t>	}</a:t>
            </a:r>
          </a:p>
          <a:p>
            <a:pPr marL="342900" indent="-342900" algn="just">
              <a:lnSpc>
                <a:spcPct val="90000"/>
              </a:lnSpc>
              <a:spcBef>
                <a:spcPct val="20000"/>
              </a:spcBef>
              <a:buClr>
                <a:schemeClr val="accent2"/>
              </a:buClr>
            </a:pPr>
            <a:endParaRPr lang="en-US" sz="2000" dirty="0" smtClean="0">
              <a:latin typeface="+mn-lt"/>
            </a:endParaRPr>
          </a:p>
          <a:p>
            <a:pPr marL="342900" indent="-342900" algn="just">
              <a:lnSpc>
                <a:spcPct val="90000"/>
              </a:lnSpc>
              <a:spcBef>
                <a:spcPct val="20000"/>
              </a:spcBef>
              <a:buClr>
                <a:schemeClr val="accent2"/>
              </a:buClr>
            </a:pPr>
            <a:r>
              <a:rPr lang="en-US" sz="2000" dirty="0" smtClean="0">
                <a:latin typeface="+mn-lt"/>
              </a:rPr>
              <a:t>	</a:t>
            </a:r>
            <a:r>
              <a:rPr lang="en-US" sz="2000" dirty="0" err="1" smtClean="0">
                <a:latin typeface="+mn-lt"/>
              </a:rPr>
              <a:t>var</a:t>
            </a:r>
            <a:r>
              <a:rPr lang="en-US" sz="2000" dirty="0" smtClean="0">
                <a:latin typeface="+mn-lt"/>
              </a:rPr>
              <a:t> </a:t>
            </a:r>
            <a:r>
              <a:rPr lang="en-US" sz="2000" dirty="0" err="1" smtClean="0">
                <a:latin typeface="+mn-lt"/>
              </a:rPr>
              <a:t>myCat</a:t>
            </a:r>
            <a:r>
              <a:rPr lang="en-US" sz="2000" dirty="0" smtClean="0">
                <a:latin typeface="+mn-lt"/>
              </a:rPr>
              <a:t> = </a:t>
            </a:r>
            <a:r>
              <a:rPr lang="en-US" sz="2000" dirty="0" err="1" smtClean="0">
                <a:latin typeface="+mn-lt"/>
              </a:rPr>
              <a:t>Object.create</a:t>
            </a:r>
            <a:r>
              <a:rPr lang="en-US" sz="2000" dirty="0" smtClean="0">
                <a:latin typeface="+mn-lt"/>
              </a:rPr>
              <a:t>(</a:t>
            </a:r>
            <a:r>
              <a:rPr lang="en-US" sz="2000" dirty="0" err="1" smtClean="0">
                <a:latin typeface="+mn-lt"/>
              </a:rPr>
              <a:t>myMammal</a:t>
            </a:r>
            <a:r>
              <a:rPr lang="en-US" sz="2000" dirty="0" smtClean="0">
                <a:latin typeface="+mn-lt"/>
              </a:rPr>
              <a:t>);</a:t>
            </a:r>
          </a:p>
          <a:p>
            <a:pPr marL="342900" indent="-342900" algn="just">
              <a:lnSpc>
                <a:spcPct val="90000"/>
              </a:lnSpc>
              <a:spcBef>
                <a:spcPct val="20000"/>
              </a:spcBef>
              <a:buClr>
                <a:schemeClr val="accent2"/>
              </a:buClr>
            </a:pPr>
            <a:r>
              <a:rPr lang="en-US" sz="2000" dirty="0" smtClean="0">
                <a:latin typeface="+mn-lt"/>
              </a:rPr>
              <a:t>	myCat.name = ‘Pussy Cat’;</a:t>
            </a:r>
          </a:p>
          <a:p>
            <a:pPr marL="342900" indent="-342900" algn="just">
              <a:lnSpc>
                <a:spcPct val="90000"/>
              </a:lnSpc>
              <a:spcBef>
                <a:spcPct val="20000"/>
              </a:spcBef>
              <a:buClr>
                <a:schemeClr val="accent2"/>
              </a:buClr>
            </a:pPr>
            <a:r>
              <a:rPr lang="en-US" sz="2000" dirty="0" smtClean="0">
                <a:latin typeface="+mn-lt"/>
              </a:rPr>
              <a:t>	</a:t>
            </a:r>
            <a:r>
              <a:rPr lang="en-US" sz="2000" dirty="0" err="1" smtClean="0">
                <a:latin typeface="+mn-lt"/>
              </a:rPr>
              <a:t>myCat.saying</a:t>
            </a:r>
            <a:r>
              <a:rPr lang="en-US" sz="2000" dirty="0" smtClean="0">
                <a:latin typeface="+mn-lt"/>
              </a:rPr>
              <a:t> = ‘meow’;</a:t>
            </a:r>
          </a:p>
          <a:p>
            <a:pPr marL="342900" indent="-342900" algn="just">
              <a:lnSpc>
                <a:spcPct val="90000"/>
              </a:lnSpc>
              <a:spcBef>
                <a:spcPct val="20000"/>
              </a:spcBef>
              <a:buClr>
                <a:schemeClr val="accent2"/>
              </a:buClr>
            </a:pPr>
            <a:r>
              <a:rPr lang="en-US" sz="2000" dirty="0" smtClean="0">
                <a:latin typeface="+mn-lt"/>
              </a:rPr>
              <a:t>	</a:t>
            </a:r>
            <a:r>
              <a:rPr lang="en-US" sz="2000" dirty="0" err="1" smtClean="0">
                <a:latin typeface="+mn-lt"/>
              </a:rPr>
              <a:t>myCat.getname</a:t>
            </a:r>
            <a:r>
              <a:rPr lang="en-US" sz="2000" dirty="0" smtClean="0">
                <a:latin typeface="+mn-lt"/>
              </a:rPr>
              <a:t> = function() {</a:t>
            </a:r>
          </a:p>
          <a:p>
            <a:pPr marL="342900" indent="-342900" algn="just">
              <a:lnSpc>
                <a:spcPct val="90000"/>
              </a:lnSpc>
              <a:spcBef>
                <a:spcPct val="20000"/>
              </a:spcBef>
              <a:buClr>
                <a:schemeClr val="accent2"/>
              </a:buClr>
            </a:pPr>
            <a:r>
              <a:rPr lang="en-US" sz="2000" dirty="0" smtClean="0">
                <a:latin typeface="+mn-lt"/>
              </a:rPr>
              <a:t>		return </a:t>
            </a:r>
            <a:r>
              <a:rPr lang="en-US" sz="2000" dirty="0" err="1" smtClean="0">
                <a:latin typeface="+mn-lt"/>
              </a:rPr>
              <a:t>this.says</a:t>
            </a:r>
            <a:r>
              <a:rPr lang="en-US" sz="2000" dirty="0" smtClean="0">
                <a:latin typeface="+mn-lt"/>
              </a:rPr>
              <a:t>() + ‘ ’ +</a:t>
            </a:r>
            <a:r>
              <a:rPr lang="en-US" sz="2000" kern="0" dirty="0" smtClean="0">
                <a:latin typeface="+mn-lt"/>
                <a:cs typeface="+mn-cs"/>
              </a:rPr>
              <a:t> this.name;</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r>
              <a:rPr lang="en-US" sz="2000" kern="0" dirty="0" err="1" smtClean="0">
                <a:latin typeface="+mn-lt"/>
                <a:cs typeface="+mn-cs"/>
              </a:rPr>
              <a:t>myCat.getname</a:t>
            </a:r>
            <a:r>
              <a:rPr lang="en-US" sz="2000" kern="0" dirty="0" smtClean="0">
                <a:latin typeface="+mn-lt"/>
                <a:cs typeface="+mn-cs"/>
              </a:rPr>
              <a:t>();	// output meow Pussy Cat</a:t>
            </a:r>
            <a:endParaRPr lang="en-US" sz="2000" dirty="0" smtClean="0">
              <a:latin typeface="+mn-lt"/>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Objects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dirty="0" smtClean="0">
                <a:latin typeface="+mn-lt"/>
              </a:rPr>
              <a:t>An object is a container of properties, where a property has a </a:t>
            </a:r>
            <a:r>
              <a:rPr lang="en-US" sz="2400" dirty="0" smtClean="0">
                <a:solidFill>
                  <a:srgbClr val="C00000"/>
                </a:solidFill>
                <a:latin typeface="+mn-lt"/>
              </a:rPr>
              <a:t>name and value</a:t>
            </a:r>
            <a:r>
              <a:rPr lang="en-US" sz="2400" dirty="0" smtClean="0">
                <a:latin typeface="+mn-lt"/>
              </a:rPr>
              <a:t>.</a:t>
            </a:r>
            <a:endParaRPr lang="en-US" sz="2400" i="1"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40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400" dirty="0" smtClean="0">
                <a:latin typeface="+mn-lt"/>
              </a:rPr>
              <a:t>A property name can be any string, a property value can be any javascript value except for </a:t>
            </a:r>
            <a:r>
              <a:rPr lang="en-US" sz="2400" i="1" dirty="0" smtClean="0">
                <a:latin typeface="+mn-lt"/>
              </a:rPr>
              <a:t>undefined</a:t>
            </a:r>
            <a:endParaRPr lang="en-US" sz="2400" i="1" dirty="0" smtClean="0">
              <a:solidFill>
                <a:schemeClr val="accent1">
                  <a:lumMod val="75000"/>
                </a:schemeClr>
              </a:solidFill>
              <a:latin typeface="+mn-lt"/>
            </a:endParaRP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baseline="0" noProof="0" dirty="0" smtClean="0">
                <a:ln>
                  <a:noFill/>
                </a:ln>
                <a:solidFill>
                  <a:schemeClr val="tx1"/>
                </a:solidFill>
                <a:effectLst/>
                <a:uLnTx/>
                <a:uFillTx/>
                <a:latin typeface="+mn-lt"/>
                <a:ea typeface="+mn-ea"/>
                <a:cs typeface="+mn-cs"/>
              </a:rPr>
              <a:t>Objects in javascript</a:t>
            </a:r>
            <a:r>
              <a:rPr kumimoji="0" lang="en-US" sz="2400" b="0" i="0" u="none" strike="noStrike" kern="0" cap="none" spc="0" normalizeH="0" noProof="0" dirty="0" smtClean="0">
                <a:ln>
                  <a:noFill/>
                </a:ln>
                <a:solidFill>
                  <a:schemeClr val="tx1"/>
                </a:solidFill>
                <a:effectLst/>
                <a:uLnTx/>
                <a:uFillTx/>
                <a:latin typeface="+mn-lt"/>
                <a:ea typeface="+mn-ea"/>
                <a:cs typeface="+mn-cs"/>
              </a:rPr>
              <a:t> are </a:t>
            </a:r>
            <a:r>
              <a:rPr kumimoji="0" lang="en-US" sz="2400" b="0" i="0" u="none" strike="noStrike" kern="0" cap="none" spc="0" normalizeH="0" noProof="0" dirty="0" smtClean="0">
                <a:ln>
                  <a:noFill/>
                </a:ln>
                <a:solidFill>
                  <a:srgbClr val="C00000"/>
                </a:solidFill>
                <a:effectLst/>
                <a:uLnTx/>
                <a:uFillTx/>
                <a:latin typeface="+mn-lt"/>
                <a:ea typeface="+mn-ea"/>
                <a:cs typeface="+mn-cs"/>
              </a:rPr>
              <a:t>class free</a:t>
            </a:r>
          </a:p>
          <a:p>
            <a:pPr marL="342900" indent="-342900" algn="just">
              <a:lnSpc>
                <a:spcPct val="90000"/>
              </a:lnSpc>
              <a:spcBef>
                <a:spcPct val="20000"/>
              </a:spcBef>
              <a:buClr>
                <a:schemeClr val="accent2"/>
              </a:buClr>
              <a:buFont typeface="Wingdings" pitchFamily="2" charset="2"/>
              <a:buChar char="§"/>
            </a:pPr>
            <a:endParaRPr lang="en-US" sz="2400" kern="0" baseline="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noProof="0" dirty="0" smtClean="0">
                <a:ln>
                  <a:noFill/>
                </a:ln>
                <a:solidFill>
                  <a:schemeClr val="tx1"/>
                </a:solidFill>
                <a:effectLst/>
                <a:uLnTx/>
                <a:uFillTx/>
                <a:latin typeface="+mn-lt"/>
                <a:ea typeface="+mn-ea"/>
                <a:cs typeface="+mn-cs"/>
              </a:rPr>
              <a:t>Javascript includes a prototype linkage feature that allows one object to inherit the properties of another</a:t>
            </a:r>
          </a:p>
          <a:p>
            <a:pPr marL="342900" indent="-342900" algn="just">
              <a:lnSpc>
                <a:spcPct val="90000"/>
              </a:lnSpc>
              <a:spcBef>
                <a:spcPct val="20000"/>
              </a:spcBef>
              <a:buClr>
                <a:schemeClr val="accent2"/>
              </a:buClr>
              <a:buFont typeface="Wingdings" pitchFamily="2" charset="2"/>
              <a:buChar char="§"/>
            </a:pPr>
            <a:endParaRPr lang="en-US" sz="2400" kern="0" baseline="0" dirty="0" smtClean="0">
              <a:latin typeface="+mn-lt"/>
              <a:cs typeface="+mn-cs"/>
            </a:endParaRP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Inheritance - Functional</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One </a:t>
            </a:r>
            <a:r>
              <a:rPr lang="en-US" sz="2400" kern="0" dirty="0" smtClean="0">
                <a:solidFill>
                  <a:srgbClr val="C00000"/>
                </a:solidFill>
                <a:latin typeface="+mn-lt"/>
                <a:cs typeface="+mn-cs"/>
              </a:rPr>
              <a:t>weakness</a:t>
            </a:r>
            <a:r>
              <a:rPr lang="en-US" sz="2400" kern="0" dirty="0" smtClean="0">
                <a:latin typeface="+mn-lt"/>
                <a:cs typeface="+mn-cs"/>
              </a:rPr>
              <a:t> in the patterns we have seen so far for inheritance, is that all </a:t>
            </a:r>
            <a:r>
              <a:rPr lang="en-US" sz="2400" kern="0" dirty="0" smtClean="0">
                <a:solidFill>
                  <a:srgbClr val="C00000"/>
                </a:solidFill>
                <a:latin typeface="+mn-lt"/>
                <a:cs typeface="+mn-cs"/>
              </a:rPr>
              <a:t>properties are public</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solidFill>
                  <a:srgbClr val="C00000"/>
                </a:solidFill>
                <a:latin typeface="+mn-lt"/>
                <a:cs typeface="+mn-cs"/>
              </a:rPr>
              <a:t>No private</a:t>
            </a:r>
            <a:r>
              <a:rPr lang="en-US" sz="2400" kern="0" dirty="0" smtClean="0">
                <a:latin typeface="+mn-lt"/>
                <a:cs typeface="+mn-cs"/>
              </a:rPr>
              <a:t> variables or methods</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There is an alternative in an application of the module pattern</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We start by making a function that will produce objects</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The function contains four steps</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Inheritance - Functional</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kern="0" dirty="0" smtClean="0">
                <a:solidFill>
                  <a:srgbClr val="C00000"/>
                </a:solidFill>
                <a:latin typeface="+mn-lt"/>
                <a:cs typeface="+mn-cs"/>
              </a:rPr>
              <a:t>Creates a new object</a:t>
            </a:r>
            <a:r>
              <a:rPr lang="en-US" sz="2400" kern="0" dirty="0" smtClean="0">
                <a:latin typeface="+mn-lt"/>
                <a:cs typeface="+mn-cs"/>
              </a:rPr>
              <a:t>. </a:t>
            </a:r>
          </a:p>
          <a:p>
            <a:pPr marL="800100" lvl="1" indent="-342900" algn="just">
              <a:lnSpc>
                <a:spcPct val="90000"/>
              </a:lnSpc>
              <a:spcBef>
                <a:spcPct val="20000"/>
              </a:spcBef>
              <a:buClr>
                <a:schemeClr val="accent2"/>
              </a:buClr>
              <a:buFont typeface="Wingdings" pitchFamily="2" charset="2"/>
              <a:buChar char="§"/>
            </a:pPr>
            <a:r>
              <a:rPr lang="en-US" kern="0" dirty="0" smtClean="0">
                <a:latin typeface="+mn-lt"/>
                <a:cs typeface="+mn-cs"/>
              </a:rPr>
              <a:t>Many ways to make an object. Can make an object literal or it can call a constructor with new prefix or call the create method</a:t>
            </a:r>
          </a:p>
          <a:p>
            <a:pPr marL="800100" lvl="1" indent="-342900" algn="just">
              <a:lnSpc>
                <a:spcPct val="90000"/>
              </a:lnSpc>
              <a:spcBef>
                <a:spcPct val="20000"/>
              </a:spcBef>
              <a:buClr>
                <a:schemeClr val="accent2"/>
              </a:buClr>
              <a:buFont typeface="Wingdings" pitchFamily="2" charset="2"/>
              <a:buChar char="§"/>
            </a:pPr>
            <a:endParaRPr lang="en-US"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solidFill>
                  <a:srgbClr val="C00000"/>
                </a:solidFill>
                <a:latin typeface="+mn-lt"/>
                <a:cs typeface="+mn-cs"/>
              </a:rPr>
              <a:t>Optionally defines private variables and methods</a:t>
            </a:r>
          </a:p>
          <a:p>
            <a:pPr marL="800100" lvl="1" indent="-342900" algn="just">
              <a:lnSpc>
                <a:spcPct val="90000"/>
              </a:lnSpc>
              <a:spcBef>
                <a:spcPct val="20000"/>
              </a:spcBef>
              <a:buClr>
                <a:schemeClr val="accent2"/>
              </a:buClr>
              <a:buFont typeface="Wingdings" pitchFamily="2" charset="2"/>
              <a:buChar char="§"/>
            </a:pPr>
            <a:r>
              <a:rPr lang="en-US" kern="0" dirty="0" smtClean="0">
                <a:latin typeface="+mn-lt"/>
                <a:cs typeface="+mn-cs"/>
              </a:rPr>
              <a:t>These are just ordinary </a:t>
            </a:r>
            <a:r>
              <a:rPr lang="en-US" kern="0" dirty="0" err="1" smtClean="0">
                <a:latin typeface="+mn-lt"/>
                <a:cs typeface="+mn-cs"/>
              </a:rPr>
              <a:t>vars</a:t>
            </a:r>
            <a:endParaRPr lang="en-US"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solidFill>
                  <a:srgbClr val="C00000"/>
                </a:solidFill>
                <a:latin typeface="+mn-lt"/>
                <a:cs typeface="+mn-cs"/>
              </a:rPr>
              <a:t>It augments </a:t>
            </a:r>
            <a:r>
              <a:rPr lang="en-US" sz="2400" i="1" kern="0" dirty="0" smtClean="0">
                <a:solidFill>
                  <a:srgbClr val="C00000"/>
                </a:solidFill>
                <a:latin typeface="+mn-lt"/>
                <a:cs typeface="+mn-cs"/>
              </a:rPr>
              <a:t>that</a:t>
            </a:r>
            <a:r>
              <a:rPr lang="en-US" sz="2400" kern="0" dirty="0" smtClean="0">
                <a:solidFill>
                  <a:srgbClr val="C00000"/>
                </a:solidFill>
                <a:latin typeface="+mn-lt"/>
                <a:cs typeface="+mn-cs"/>
              </a:rPr>
              <a:t> new object with methods</a:t>
            </a:r>
          </a:p>
          <a:p>
            <a:pPr marL="800100" lvl="1" indent="-342900" algn="just">
              <a:lnSpc>
                <a:spcPct val="90000"/>
              </a:lnSpc>
              <a:spcBef>
                <a:spcPct val="20000"/>
              </a:spcBef>
              <a:buClr>
                <a:schemeClr val="accent2"/>
              </a:buClr>
              <a:buFont typeface="Wingdings" pitchFamily="2" charset="2"/>
              <a:buChar char="§"/>
            </a:pPr>
            <a:r>
              <a:rPr lang="en-US" kern="0" dirty="0" smtClean="0">
                <a:latin typeface="+mn-lt"/>
                <a:cs typeface="+mn-cs"/>
              </a:rPr>
              <a:t>Those methods will have privileged access to the parameters and </a:t>
            </a:r>
            <a:r>
              <a:rPr lang="en-US" kern="0" dirty="0" err="1" smtClean="0">
                <a:latin typeface="+mn-lt"/>
                <a:cs typeface="+mn-cs"/>
              </a:rPr>
              <a:t>vars</a:t>
            </a:r>
            <a:r>
              <a:rPr lang="en-US" kern="0" dirty="0" smtClean="0">
                <a:latin typeface="+mn-lt"/>
                <a:cs typeface="+mn-cs"/>
              </a:rPr>
              <a:t> defined in second step</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solidFill>
                  <a:srgbClr val="C00000"/>
                </a:solidFill>
                <a:latin typeface="+mn-lt"/>
                <a:cs typeface="+mn-cs"/>
              </a:rPr>
              <a:t>Returns the new object</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Inheritance - Functional</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kern="0" dirty="0" smtClean="0"/>
              <a:t>Pseudo code template for functional constructor</a:t>
            </a:r>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pPr>
            <a:r>
              <a:rPr lang="en-US" sz="2400" kern="0" dirty="0" smtClean="0">
                <a:latin typeface="+mn-lt"/>
                <a:cs typeface="+mn-cs"/>
              </a:rPr>
              <a:t>	</a:t>
            </a:r>
            <a:r>
              <a:rPr lang="en-US" sz="2000" kern="0" dirty="0" err="1" smtClean="0">
                <a:latin typeface="+mn-lt"/>
                <a:cs typeface="+mn-cs"/>
              </a:rPr>
              <a:t>var</a:t>
            </a:r>
            <a:r>
              <a:rPr lang="en-US" sz="2000" kern="0" dirty="0" smtClean="0">
                <a:latin typeface="+mn-lt"/>
                <a:cs typeface="+mn-cs"/>
              </a:rPr>
              <a:t> </a:t>
            </a:r>
            <a:r>
              <a:rPr lang="en-US" sz="2000" kern="0" dirty="0" smtClean="0">
                <a:solidFill>
                  <a:srgbClr val="C00000"/>
                </a:solidFill>
                <a:latin typeface="+mn-lt"/>
                <a:cs typeface="+mn-cs"/>
              </a:rPr>
              <a:t>constructor</a:t>
            </a:r>
            <a:r>
              <a:rPr lang="en-US" sz="2000" kern="0" dirty="0" smtClean="0">
                <a:latin typeface="+mn-lt"/>
                <a:cs typeface="+mn-cs"/>
              </a:rPr>
              <a:t> = function (spec, my) {</a:t>
            </a:r>
          </a:p>
          <a:p>
            <a:pPr marL="342900" indent="-342900" algn="just">
              <a:lnSpc>
                <a:spcPct val="90000"/>
              </a:lnSpc>
              <a:spcBef>
                <a:spcPct val="20000"/>
              </a:spcBef>
              <a:buClr>
                <a:schemeClr val="accent2"/>
              </a:buClr>
            </a:pPr>
            <a:r>
              <a:rPr lang="en-US" sz="2000" kern="0" dirty="0" smtClean="0">
                <a:latin typeface="+mn-lt"/>
                <a:cs typeface="+mn-cs"/>
              </a:rPr>
              <a:t>		</a:t>
            </a:r>
            <a:r>
              <a:rPr lang="en-US" sz="2000" kern="0" dirty="0" err="1" smtClean="0">
                <a:latin typeface="+mn-lt"/>
                <a:cs typeface="+mn-cs"/>
              </a:rPr>
              <a:t>var</a:t>
            </a:r>
            <a:r>
              <a:rPr lang="en-US" sz="2000" kern="0" dirty="0" smtClean="0">
                <a:latin typeface="+mn-lt"/>
                <a:cs typeface="+mn-cs"/>
              </a:rPr>
              <a:t> that, </a:t>
            </a:r>
            <a:r>
              <a:rPr lang="en-US" sz="2000" i="1" kern="0" dirty="0" smtClean="0">
                <a:solidFill>
                  <a:srgbClr val="C00000"/>
                </a:solidFill>
                <a:latin typeface="+mn-lt"/>
                <a:cs typeface="+mn-cs"/>
              </a:rPr>
              <a:t>other private instance variables</a:t>
            </a:r>
            <a:r>
              <a:rPr lang="en-US" sz="2000" i="1" kern="0" dirty="0" smtClean="0">
                <a:latin typeface="+mn-lt"/>
                <a:cs typeface="+mn-cs"/>
              </a:rPr>
              <a:t>;</a:t>
            </a:r>
          </a:p>
          <a:p>
            <a:pPr marL="342900" indent="-342900" algn="just">
              <a:lnSpc>
                <a:spcPct val="90000"/>
              </a:lnSpc>
              <a:spcBef>
                <a:spcPct val="20000"/>
              </a:spcBef>
              <a:buClr>
                <a:schemeClr val="accent2"/>
              </a:buClr>
            </a:pPr>
            <a:r>
              <a:rPr lang="en-US" sz="2000" kern="0" dirty="0" smtClean="0">
                <a:latin typeface="+mn-lt"/>
                <a:cs typeface="+mn-cs"/>
              </a:rPr>
              <a:t>		my = my || {};</a:t>
            </a:r>
          </a:p>
          <a:p>
            <a:pPr marL="342900" indent="-342900" algn="just">
              <a:lnSpc>
                <a:spcPct val="90000"/>
              </a:lnSpc>
              <a:spcBef>
                <a:spcPct val="20000"/>
              </a:spcBef>
              <a:buClr>
                <a:schemeClr val="accent2"/>
              </a:buCl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r>
              <a:rPr lang="en-US" sz="2000" kern="0" dirty="0" smtClean="0"/>
              <a:t> // </a:t>
            </a:r>
            <a:r>
              <a:rPr lang="en-US" sz="2000" i="1" kern="0" dirty="0" smtClean="0">
                <a:latin typeface="+mn-lt"/>
                <a:cs typeface="+mn-cs"/>
              </a:rPr>
              <a:t>Add shared variables and functions to my</a:t>
            </a:r>
          </a:p>
          <a:p>
            <a:pPr marL="342900" indent="-342900" algn="just">
              <a:lnSpc>
                <a:spcPct val="90000"/>
              </a:lnSpc>
              <a:spcBef>
                <a:spcPct val="20000"/>
              </a:spcBef>
              <a:buClr>
                <a:schemeClr val="accent2"/>
              </a:buCl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that = </a:t>
            </a:r>
            <a:r>
              <a:rPr lang="en-US" sz="2000" i="1" kern="0" dirty="0" smtClean="0">
                <a:solidFill>
                  <a:srgbClr val="C00000"/>
                </a:solidFill>
                <a:latin typeface="+mn-lt"/>
                <a:cs typeface="+mn-cs"/>
              </a:rPr>
              <a:t>a new object</a:t>
            </a:r>
            <a:r>
              <a:rPr lang="en-US" sz="2000" kern="0" dirty="0" smtClean="0">
                <a:latin typeface="+mn-lt"/>
                <a:cs typeface="+mn-cs"/>
              </a:rPr>
              <a:t>;</a:t>
            </a:r>
          </a:p>
          <a:p>
            <a:pPr marL="342900" indent="-342900" algn="just">
              <a:lnSpc>
                <a:spcPct val="90000"/>
              </a:lnSpc>
              <a:spcBef>
                <a:spcPct val="20000"/>
              </a:spcBef>
              <a:buClr>
                <a:schemeClr val="accent2"/>
              </a:buCl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r>
              <a:rPr lang="en-US" sz="2000" kern="0" dirty="0" smtClean="0"/>
              <a:t> // </a:t>
            </a:r>
            <a:r>
              <a:rPr lang="en-US" sz="2000" i="1" kern="0" dirty="0" smtClean="0">
                <a:latin typeface="+mn-lt"/>
                <a:cs typeface="+mn-cs"/>
              </a:rPr>
              <a:t>Add privileged methods to that</a:t>
            </a:r>
          </a:p>
          <a:p>
            <a:pPr marL="342900" indent="-342900" algn="just">
              <a:lnSpc>
                <a:spcPct val="90000"/>
              </a:lnSpc>
              <a:spcBef>
                <a:spcPct val="20000"/>
              </a:spcBef>
              <a:buClr>
                <a:schemeClr val="accent2"/>
              </a:buCl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return that;</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endParaRPr lang="en-US" sz="2400" kern="0" dirty="0" smtClean="0">
              <a:latin typeface="+mn-lt"/>
              <a:cs typeface="+mn-cs"/>
            </a:endParaRPr>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Inheritance - Functional</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kern="0" dirty="0" smtClean="0"/>
              <a:t>‘spec’ object contains all information that the constructor needs to make an instance</a:t>
            </a:r>
          </a:p>
          <a:p>
            <a:pPr marL="342900" indent="-342900" algn="just">
              <a:lnSpc>
                <a:spcPct val="90000"/>
              </a:lnSpc>
              <a:spcBef>
                <a:spcPct val="20000"/>
              </a:spcBef>
              <a:buClr>
                <a:schemeClr val="accent2"/>
              </a:buClr>
              <a:buFont typeface="Wingdings" pitchFamily="2" charset="2"/>
              <a:buChar char="§"/>
            </a:pPr>
            <a:endParaRPr lang="en-US" sz="2400" kern="0" dirty="0" smtClean="0"/>
          </a:p>
          <a:p>
            <a:pPr marL="342900" indent="-342900" algn="just">
              <a:lnSpc>
                <a:spcPct val="90000"/>
              </a:lnSpc>
              <a:spcBef>
                <a:spcPct val="20000"/>
              </a:spcBef>
              <a:buClr>
                <a:schemeClr val="accent2"/>
              </a:buClr>
              <a:buFont typeface="Wingdings" pitchFamily="2" charset="2"/>
              <a:buChar char="§"/>
            </a:pPr>
            <a:r>
              <a:rPr lang="en-US" sz="2400" kern="0" dirty="0" smtClean="0"/>
              <a:t>Contents of the spec could be copied into private variables or transformed by other functions</a:t>
            </a:r>
          </a:p>
          <a:p>
            <a:pPr marL="342900" indent="-342900" algn="just">
              <a:lnSpc>
                <a:spcPct val="90000"/>
              </a:lnSpc>
              <a:spcBef>
                <a:spcPct val="20000"/>
              </a:spcBef>
              <a:buClr>
                <a:schemeClr val="accent2"/>
              </a:buClr>
              <a:buFont typeface="Wingdings" pitchFamily="2" charset="2"/>
              <a:buChar char="§"/>
            </a:pPr>
            <a:endParaRPr lang="en-US" sz="2400" kern="0" dirty="0" smtClean="0"/>
          </a:p>
          <a:p>
            <a:pPr marL="342900" indent="-342900" algn="just">
              <a:lnSpc>
                <a:spcPct val="90000"/>
              </a:lnSpc>
              <a:spcBef>
                <a:spcPct val="20000"/>
              </a:spcBef>
              <a:buClr>
                <a:schemeClr val="accent2"/>
              </a:buClr>
              <a:buFont typeface="Wingdings" pitchFamily="2" charset="2"/>
              <a:buChar char="§"/>
            </a:pPr>
            <a:r>
              <a:rPr lang="en-US" sz="2400" kern="0" dirty="0" smtClean="0"/>
              <a:t>Methods can access information from the spec as they need it</a:t>
            </a:r>
          </a:p>
          <a:p>
            <a:pPr marL="342900" indent="-342900" algn="just">
              <a:lnSpc>
                <a:spcPct val="90000"/>
              </a:lnSpc>
              <a:spcBef>
                <a:spcPct val="20000"/>
              </a:spcBef>
              <a:buClr>
                <a:schemeClr val="accent2"/>
              </a:buClr>
              <a:buFont typeface="Wingdings" pitchFamily="2" charset="2"/>
              <a:buChar char="§"/>
            </a:pPr>
            <a:endParaRPr lang="en-US" sz="2400" kern="0" dirty="0" smtClean="0"/>
          </a:p>
          <a:p>
            <a:pPr marL="342900" indent="-342900" algn="just">
              <a:lnSpc>
                <a:spcPct val="90000"/>
              </a:lnSpc>
              <a:spcBef>
                <a:spcPct val="20000"/>
              </a:spcBef>
              <a:buClr>
                <a:schemeClr val="accent2"/>
              </a:buClr>
              <a:buFont typeface="Wingdings" pitchFamily="2" charset="2"/>
              <a:buChar char="§"/>
            </a:pPr>
            <a:r>
              <a:rPr lang="en-US" sz="2400" kern="0" dirty="0" smtClean="0"/>
              <a:t>‘my’ object is a container of secrets that are shared by the constructors in the inheritance chain</a:t>
            </a:r>
          </a:p>
          <a:p>
            <a:pPr marL="800100" lvl="1" indent="-342900" algn="just">
              <a:lnSpc>
                <a:spcPct val="90000"/>
              </a:lnSpc>
              <a:spcBef>
                <a:spcPct val="20000"/>
              </a:spcBef>
              <a:buClr>
                <a:schemeClr val="accent2"/>
              </a:buClr>
              <a:buFont typeface="Wingdings" pitchFamily="2" charset="2"/>
              <a:buChar char="§"/>
            </a:pPr>
            <a:r>
              <a:rPr lang="en-US" kern="0" dirty="0" smtClean="0"/>
              <a:t>Use of my object is optional</a:t>
            </a:r>
          </a:p>
          <a:p>
            <a:pPr marL="800100" lvl="1" indent="-342900" algn="just">
              <a:lnSpc>
                <a:spcPct val="90000"/>
              </a:lnSpc>
              <a:spcBef>
                <a:spcPct val="20000"/>
              </a:spcBef>
              <a:buClr>
                <a:schemeClr val="accent2"/>
              </a:buClr>
              <a:buFont typeface="Wingdings" pitchFamily="2" charset="2"/>
              <a:buChar char="§"/>
            </a:pPr>
            <a:endParaRPr lang="en-US" kern="0" dirty="0" smtClean="0"/>
          </a:p>
          <a:p>
            <a:pPr marL="342900" indent="-342900" algn="just">
              <a:lnSpc>
                <a:spcPct val="90000"/>
              </a:lnSpc>
              <a:spcBef>
                <a:spcPct val="20000"/>
              </a:spcBef>
              <a:buClr>
                <a:schemeClr val="accent2"/>
              </a:buClr>
              <a:buFont typeface="Wingdings" pitchFamily="2" charset="2"/>
              <a:buChar char="§"/>
            </a:pPr>
            <a:r>
              <a:rPr lang="en-US" sz="2400" kern="0" dirty="0" smtClean="0"/>
              <a:t>Let us look at the mammal example now</a:t>
            </a:r>
          </a:p>
          <a:p>
            <a:pPr marL="800100" lvl="1" indent="-342900" algn="just">
              <a:lnSpc>
                <a:spcPct val="90000"/>
              </a:lnSpc>
              <a:spcBef>
                <a:spcPct val="20000"/>
              </a:spcBef>
              <a:buClr>
                <a:schemeClr val="accent2"/>
              </a:buClr>
            </a:pPr>
            <a:endParaRPr lang="en-US" sz="2400" kern="0" dirty="0" smtClean="0"/>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Inheritance - Functional</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pPr>
            <a:r>
              <a:rPr lang="en-US" sz="2400" kern="0" dirty="0" smtClean="0"/>
              <a:t>	</a:t>
            </a:r>
            <a:r>
              <a:rPr lang="en-US" sz="2400" kern="0" dirty="0" err="1" smtClean="0"/>
              <a:t>var</a:t>
            </a:r>
            <a:r>
              <a:rPr lang="en-US" sz="2400" kern="0" dirty="0" smtClean="0"/>
              <a:t> mammal = function (spec) {</a:t>
            </a:r>
          </a:p>
          <a:p>
            <a:pPr marL="342900" indent="-342900" algn="just">
              <a:lnSpc>
                <a:spcPct val="90000"/>
              </a:lnSpc>
              <a:spcBef>
                <a:spcPct val="20000"/>
              </a:spcBef>
              <a:buClr>
                <a:schemeClr val="accent2"/>
              </a:buClr>
            </a:pPr>
            <a:r>
              <a:rPr lang="en-US" sz="2400" kern="0" dirty="0" smtClean="0"/>
              <a:t>		</a:t>
            </a:r>
            <a:r>
              <a:rPr lang="en-US" sz="2400" kern="0" dirty="0" err="1" smtClean="0"/>
              <a:t>var</a:t>
            </a:r>
            <a:r>
              <a:rPr lang="en-US" sz="2400" kern="0" dirty="0" smtClean="0"/>
              <a:t> that = {};</a:t>
            </a:r>
          </a:p>
          <a:p>
            <a:pPr marL="342900" indent="-342900" algn="just">
              <a:lnSpc>
                <a:spcPct val="90000"/>
              </a:lnSpc>
              <a:spcBef>
                <a:spcPct val="20000"/>
              </a:spcBef>
              <a:buClr>
                <a:schemeClr val="accent2"/>
              </a:buClr>
            </a:pPr>
            <a:r>
              <a:rPr lang="en-US" sz="2400" kern="0" dirty="0" smtClean="0"/>
              <a:t>		</a:t>
            </a:r>
          </a:p>
          <a:p>
            <a:pPr marL="342900" indent="-342900" algn="just">
              <a:lnSpc>
                <a:spcPct val="90000"/>
              </a:lnSpc>
              <a:spcBef>
                <a:spcPct val="20000"/>
              </a:spcBef>
              <a:buClr>
                <a:schemeClr val="accent2"/>
              </a:buClr>
            </a:pPr>
            <a:r>
              <a:rPr lang="en-US" sz="2400" kern="0" dirty="0" smtClean="0"/>
              <a:t>		</a:t>
            </a:r>
            <a:r>
              <a:rPr lang="en-US" sz="2400" kern="0" dirty="0" err="1" smtClean="0"/>
              <a:t>that.getname</a:t>
            </a:r>
            <a:r>
              <a:rPr lang="en-US" sz="2400" kern="0" dirty="0" smtClean="0"/>
              <a:t> = function() {</a:t>
            </a:r>
          </a:p>
          <a:p>
            <a:pPr marL="342900" indent="-342900" algn="just">
              <a:lnSpc>
                <a:spcPct val="90000"/>
              </a:lnSpc>
              <a:spcBef>
                <a:spcPct val="20000"/>
              </a:spcBef>
              <a:buClr>
                <a:schemeClr val="accent2"/>
              </a:buClr>
            </a:pPr>
            <a:r>
              <a:rPr lang="en-US" sz="2400" kern="0" dirty="0" smtClean="0"/>
              <a:t>			return spec.name;</a:t>
            </a:r>
          </a:p>
          <a:p>
            <a:pPr marL="342900" indent="-342900" algn="just">
              <a:lnSpc>
                <a:spcPct val="90000"/>
              </a:lnSpc>
              <a:spcBef>
                <a:spcPct val="20000"/>
              </a:spcBef>
              <a:buClr>
                <a:schemeClr val="accent2"/>
              </a:buClr>
            </a:pPr>
            <a:r>
              <a:rPr lang="en-US" sz="2400" kern="0" dirty="0" smtClean="0"/>
              <a:t>		};</a:t>
            </a:r>
          </a:p>
          <a:p>
            <a:pPr marL="342900" indent="-342900" algn="just">
              <a:lnSpc>
                <a:spcPct val="90000"/>
              </a:lnSpc>
              <a:spcBef>
                <a:spcPct val="20000"/>
              </a:spcBef>
              <a:buClr>
                <a:schemeClr val="accent2"/>
              </a:buClr>
            </a:pPr>
            <a:endParaRPr lang="en-US" sz="2400" kern="0" dirty="0" smtClean="0"/>
          </a:p>
          <a:p>
            <a:pPr marL="342900" indent="-342900" algn="just">
              <a:lnSpc>
                <a:spcPct val="90000"/>
              </a:lnSpc>
              <a:spcBef>
                <a:spcPct val="20000"/>
              </a:spcBef>
              <a:buClr>
                <a:schemeClr val="accent2"/>
              </a:buClr>
            </a:pPr>
            <a:r>
              <a:rPr lang="en-US" sz="2400" kern="0" dirty="0" smtClean="0"/>
              <a:t>		</a:t>
            </a:r>
            <a:r>
              <a:rPr lang="en-US" sz="2400" kern="0" dirty="0" err="1" smtClean="0"/>
              <a:t>that.says</a:t>
            </a:r>
            <a:r>
              <a:rPr lang="en-US" sz="2400" kern="0" dirty="0" smtClean="0"/>
              <a:t> = function() {</a:t>
            </a:r>
          </a:p>
          <a:p>
            <a:pPr marL="342900" indent="-342900" algn="just">
              <a:lnSpc>
                <a:spcPct val="90000"/>
              </a:lnSpc>
              <a:spcBef>
                <a:spcPct val="20000"/>
              </a:spcBef>
              <a:buClr>
                <a:schemeClr val="accent2"/>
              </a:buClr>
            </a:pPr>
            <a:r>
              <a:rPr lang="en-US" sz="2400" kern="0" dirty="0" smtClean="0"/>
              <a:t>			return </a:t>
            </a:r>
            <a:r>
              <a:rPr lang="en-US" sz="2400" kern="0" dirty="0" err="1" smtClean="0"/>
              <a:t>spec.saying</a:t>
            </a:r>
            <a:r>
              <a:rPr lang="en-US" sz="2400" kern="0" dirty="0" smtClean="0"/>
              <a:t> || ‘Nothing’;</a:t>
            </a:r>
          </a:p>
          <a:p>
            <a:pPr marL="342900" indent="-342900" algn="just">
              <a:lnSpc>
                <a:spcPct val="90000"/>
              </a:lnSpc>
              <a:spcBef>
                <a:spcPct val="20000"/>
              </a:spcBef>
              <a:buClr>
                <a:schemeClr val="accent2"/>
              </a:buClr>
            </a:pPr>
            <a:r>
              <a:rPr lang="en-US" sz="2400" kern="0" dirty="0" smtClean="0"/>
              <a:t>		};	</a:t>
            </a:r>
          </a:p>
          <a:p>
            <a:pPr marL="342900" indent="-342900" algn="just">
              <a:lnSpc>
                <a:spcPct val="90000"/>
              </a:lnSpc>
              <a:spcBef>
                <a:spcPct val="20000"/>
              </a:spcBef>
              <a:buClr>
                <a:schemeClr val="accent2"/>
              </a:buClr>
            </a:pPr>
            <a:r>
              <a:rPr lang="en-US" sz="2400" kern="0" dirty="0" smtClean="0"/>
              <a:t>		return that;</a:t>
            </a:r>
          </a:p>
          <a:p>
            <a:pPr marL="342900" indent="-342900" algn="just">
              <a:lnSpc>
                <a:spcPct val="90000"/>
              </a:lnSpc>
              <a:spcBef>
                <a:spcPct val="20000"/>
              </a:spcBef>
              <a:buClr>
                <a:schemeClr val="accent2"/>
              </a:buClr>
            </a:pPr>
            <a:r>
              <a:rPr lang="en-US" sz="2400" kern="0" dirty="0" smtClean="0"/>
              <a:t>	};</a:t>
            </a:r>
          </a:p>
          <a:p>
            <a:pPr marL="342900" indent="-342900" algn="just">
              <a:lnSpc>
                <a:spcPct val="90000"/>
              </a:lnSpc>
              <a:spcBef>
                <a:spcPct val="20000"/>
              </a:spcBef>
              <a:buClr>
                <a:schemeClr val="accent2"/>
              </a:buClr>
            </a:pPr>
            <a:endParaRPr lang="en-US" sz="2400" kern="0" dirty="0" smtClean="0"/>
          </a:p>
          <a:p>
            <a:pPr marL="342900" indent="-342900" algn="just">
              <a:lnSpc>
                <a:spcPct val="90000"/>
              </a:lnSpc>
              <a:spcBef>
                <a:spcPct val="20000"/>
              </a:spcBef>
              <a:buClr>
                <a:schemeClr val="accent2"/>
              </a:buClr>
            </a:pPr>
            <a:r>
              <a:rPr lang="en-US" sz="2400" kern="0" dirty="0" smtClean="0"/>
              <a:t>	</a:t>
            </a:r>
            <a:r>
              <a:rPr lang="en-US" sz="2400" kern="0" dirty="0" err="1" smtClean="0"/>
              <a:t>var</a:t>
            </a:r>
            <a:r>
              <a:rPr lang="en-US" sz="2400" kern="0" dirty="0" smtClean="0"/>
              <a:t> </a:t>
            </a:r>
            <a:r>
              <a:rPr lang="en-US" sz="2400" kern="0" dirty="0" err="1" smtClean="0"/>
              <a:t>myMammal</a:t>
            </a:r>
            <a:r>
              <a:rPr lang="en-US" sz="2400" kern="0" dirty="0" smtClean="0"/>
              <a:t> = mammal({name : ‘Herb’});</a:t>
            </a:r>
          </a:p>
          <a:p>
            <a:pPr marL="800100" lvl="1" indent="-342900" algn="just">
              <a:lnSpc>
                <a:spcPct val="90000"/>
              </a:lnSpc>
              <a:spcBef>
                <a:spcPct val="20000"/>
              </a:spcBef>
              <a:buClr>
                <a:schemeClr val="accent2"/>
              </a:buClr>
            </a:pPr>
            <a:endParaRPr lang="en-US" sz="2400" kern="0" dirty="0" smtClean="0"/>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Inheritance - Functional</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kern="0" dirty="0" smtClean="0"/>
              <a:t>In </a:t>
            </a:r>
            <a:r>
              <a:rPr lang="en-US" kern="0" dirty="0" err="1" smtClean="0"/>
              <a:t>pseudoclassical</a:t>
            </a:r>
            <a:r>
              <a:rPr lang="en-US" kern="0" dirty="0" smtClean="0"/>
              <a:t> pattern, Cat constructor function had to duplicate work that was done by Mammal constructor, but here Cat constructor allows Mammal do most of the work of object creation</a:t>
            </a:r>
          </a:p>
          <a:p>
            <a:pPr marL="342900" indent="-342900" algn="just">
              <a:lnSpc>
                <a:spcPct val="90000"/>
              </a:lnSpc>
              <a:spcBef>
                <a:spcPct val="20000"/>
              </a:spcBef>
              <a:buClr>
                <a:schemeClr val="accent2"/>
              </a:buClr>
              <a:buFont typeface="Wingdings" pitchFamily="2" charset="2"/>
              <a:buChar char="§"/>
            </a:pPr>
            <a:endParaRPr lang="en-US" kern="0" dirty="0" smtClean="0"/>
          </a:p>
          <a:p>
            <a:pPr marL="342900" indent="-342900" algn="just">
              <a:lnSpc>
                <a:spcPct val="90000"/>
              </a:lnSpc>
              <a:spcBef>
                <a:spcPct val="20000"/>
              </a:spcBef>
              <a:buClr>
                <a:schemeClr val="accent2"/>
              </a:buClr>
              <a:buFont typeface="Wingdings" pitchFamily="2" charset="2"/>
              <a:buChar char="§"/>
            </a:pPr>
            <a:r>
              <a:rPr lang="en-US" kern="0" dirty="0" smtClean="0">
                <a:latin typeface="+mn-lt"/>
              </a:rPr>
              <a:t>Cat has to concern itself with the difference</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rPr>
              <a:t>	</a:t>
            </a:r>
            <a:r>
              <a:rPr lang="en-US" sz="2000" kern="0" dirty="0" err="1" smtClean="0">
                <a:latin typeface="+mn-lt"/>
              </a:rPr>
              <a:t>var</a:t>
            </a:r>
            <a:r>
              <a:rPr lang="en-US" sz="2000" kern="0" dirty="0" smtClean="0">
                <a:latin typeface="+mn-lt"/>
              </a:rPr>
              <a:t> cat = function(spec) {</a:t>
            </a:r>
          </a:p>
          <a:p>
            <a:pPr marL="342900" indent="-342900" algn="just">
              <a:lnSpc>
                <a:spcPct val="90000"/>
              </a:lnSpc>
              <a:spcBef>
                <a:spcPct val="20000"/>
              </a:spcBef>
              <a:buClr>
                <a:schemeClr val="accent2"/>
              </a:buClr>
            </a:pPr>
            <a:r>
              <a:rPr lang="en-US" sz="2000" kern="0" dirty="0" smtClean="0">
                <a:latin typeface="+mn-lt"/>
              </a:rPr>
              <a:t>		</a:t>
            </a:r>
            <a:r>
              <a:rPr lang="en-US" sz="2000" kern="0" dirty="0" err="1" smtClean="0">
                <a:latin typeface="+mn-lt"/>
              </a:rPr>
              <a:t>spec.saying</a:t>
            </a:r>
            <a:r>
              <a:rPr lang="en-US" sz="2000" kern="0" dirty="0" smtClean="0">
                <a:latin typeface="+mn-lt"/>
              </a:rPr>
              <a:t> = </a:t>
            </a:r>
            <a:r>
              <a:rPr lang="en-US" sz="2000" kern="0" dirty="0" err="1" smtClean="0">
                <a:latin typeface="+mn-lt"/>
              </a:rPr>
              <a:t>spec.saying</a:t>
            </a:r>
            <a:r>
              <a:rPr lang="en-US" sz="2000" kern="0" dirty="0" smtClean="0">
                <a:latin typeface="+mn-lt"/>
              </a:rPr>
              <a:t> || ‘meow’;</a:t>
            </a:r>
          </a:p>
          <a:p>
            <a:pPr marL="342900" indent="-342900" algn="just">
              <a:lnSpc>
                <a:spcPct val="90000"/>
              </a:lnSpc>
              <a:spcBef>
                <a:spcPct val="20000"/>
              </a:spcBef>
              <a:buClr>
                <a:schemeClr val="accent2"/>
              </a:buClr>
            </a:pPr>
            <a:r>
              <a:rPr lang="en-US" sz="2000" kern="0" dirty="0" smtClean="0">
                <a:latin typeface="+mn-lt"/>
              </a:rPr>
              <a:t>		</a:t>
            </a:r>
          </a:p>
          <a:p>
            <a:pPr marL="342900" indent="-342900" algn="just">
              <a:lnSpc>
                <a:spcPct val="90000"/>
              </a:lnSpc>
              <a:spcBef>
                <a:spcPct val="20000"/>
              </a:spcBef>
              <a:buClr>
                <a:schemeClr val="accent2"/>
              </a:buClr>
            </a:pPr>
            <a:r>
              <a:rPr lang="en-US" sz="2000" kern="0" dirty="0" smtClean="0">
                <a:latin typeface="+mn-lt"/>
              </a:rPr>
              <a:t>		</a:t>
            </a:r>
            <a:r>
              <a:rPr lang="en-US" sz="2000" kern="0" dirty="0" err="1" smtClean="0">
                <a:latin typeface="+mn-lt"/>
              </a:rPr>
              <a:t>var</a:t>
            </a:r>
            <a:r>
              <a:rPr lang="en-US" sz="2000" kern="0" dirty="0" smtClean="0">
                <a:latin typeface="+mn-lt"/>
              </a:rPr>
              <a:t> that = mammal(spec);</a:t>
            </a:r>
          </a:p>
          <a:p>
            <a:pPr marL="342900" indent="-342900" algn="just">
              <a:lnSpc>
                <a:spcPct val="90000"/>
              </a:lnSpc>
              <a:spcBef>
                <a:spcPct val="20000"/>
              </a:spcBef>
              <a:buClr>
                <a:schemeClr val="accent2"/>
              </a:buClr>
            </a:pPr>
            <a:r>
              <a:rPr lang="en-US" sz="2000" kern="0" dirty="0" smtClean="0">
                <a:latin typeface="+mn-lt"/>
              </a:rPr>
              <a:t>		</a:t>
            </a:r>
            <a:r>
              <a:rPr lang="en-US" sz="2000" kern="0" dirty="0" err="1" smtClean="0">
                <a:latin typeface="+mn-lt"/>
              </a:rPr>
              <a:t>that.getname</a:t>
            </a:r>
            <a:r>
              <a:rPr lang="en-US" sz="2000" kern="0" dirty="0" smtClean="0">
                <a:latin typeface="+mn-lt"/>
              </a:rPr>
              <a:t> = function() {</a:t>
            </a:r>
          </a:p>
          <a:p>
            <a:pPr marL="342900" indent="-342900" algn="just">
              <a:lnSpc>
                <a:spcPct val="90000"/>
              </a:lnSpc>
              <a:spcBef>
                <a:spcPct val="20000"/>
              </a:spcBef>
              <a:buClr>
                <a:schemeClr val="accent2"/>
              </a:buClr>
            </a:pPr>
            <a:r>
              <a:rPr lang="en-US" sz="2000" kern="0" dirty="0" smtClean="0">
                <a:latin typeface="+mn-lt"/>
              </a:rPr>
              <a:t>			return </a:t>
            </a:r>
            <a:r>
              <a:rPr lang="en-US" sz="2000" kern="0" dirty="0" err="1" smtClean="0">
                <a:latin typeface="+mn-lt"/>
              </a:rPr>
              <a:t>that.says</a:t>
            </a:r>
            <a:r>
              <a:rPr lang="en-US" sz="2000" kern="0" dirty="0" smtClean="0">
                <a:latin typeface="+mn-lt"/>
              </a:rPr>
              <a:t>() + ‘ ‘ + spec.name;</a:t>
            </a:r>
          </a:p>
          <a:p>
            <a:pPr marL="342900" indent="-342900" algn="just">
              <a:lnSpc>
                <a:spcPct val="90000"/>
              </a:lnSpc>
              <a:spcBef>
                <a:spcPct val="20000"/>
              </a:spcBef>
              <a:buClr>
                <a:schemeClr val="accent2"/>
              </a:buClr>
            </a:pPr>
            <a:r>
              <a:rPr lang="en-US" sz="2000" kern="0" dirty="0" smtClean="0">
                <a:latin typeface="+mn-lt"/>
              </a:rPr>
              <a:t>		};</a:t>
            </a:r>
          </a:p>
          <a:p>
            <a:pPr marL="342900" indent="-342900" algn="just">
              <a:lnSpc>
                <a:spcPct val="90000"/>
              </a:lnSpc>
              <a:spcBef>
                <a:spcPct val="20000"/>
              </a:spcBef>
              <a:buClr>
                <a:schemeClr val="accent2"/>
              </a:buClr>
            </a:pPr>
            <a:r>
              <a:rPr lang="en-US" sz="2000" kern="0" dirty="0" smtClean="0">
                <a:latin typeface="+mn-lt"/>
              </a:rPr>
              <a:t>		</a:t>
            </a:r>
          </a:p>
          <a:p>
            <a:pPr marL="342900" indent="-342900" algn="just">
              <a:lnSpc>
                <a:spcPct val="90000"/>
              </a:lnSpc>
              <a:spcBef>
                <a:spcPct val="20000"/>
              </a:spcBef>
              <a:buClr>
                <a:schemeClr val="accent2"/>
              </a:buClr>
            </a:pPr>
            <a:r>
              <a:rPr lang="en-US" sz="2000" kern="0" dirty="0" smtClean="0">
                <a:latin typeface="+mn-lt"/>
              </a:rPr>
              <a:t>		return that;</a:t>
            </a:r>
          </a:p>
          <a:p>
            <a:pPr marL="342900" indent="-342900" algn="just">
              <a:lnSpc>
                <a:spcPct val="90000"/>
              </a:lnSpc>
              <a:spcBef>
                <a:spcPct val="20000"/>
              </a:spcBef>
              <a:buClr>
                <a:schemeClr val="accent2"/>
              </a:buClr>
            </a:pPr>
            <a:r>
              <a:rPr lang="en-US" sz="2000" kern="0" dirty="0" smtClean="0">
                <a:latin typeface="+mn-lt"/>
              </a:rPr>
              <a:t>	};</a:t>
            </a:r>
          </a:p>
          <a:p>
            <a:pPr marL="342900" indent="-342900" algn="just">
              <a:lnSpc>
                <a:spcPct val="90000"/>
              </a:lnSpc>
              <a:spcBef>
                <a:spcPct val="20000"/>
              </a:spcBef>
              <a:buClr>
                <a:schemeClr val="accent2"/>
              </a:buCl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rPr>
              <a:t>	</a:t>
            </a:r>
            <a:r>
              <a:rPr lang="en-US" sz="2000" kern="0" dirty="0" err="1" smtClean="0">
                <a:latin typeface="+mn-lt"/>
              </a:rPr>
              <a:t>var</a:t>
            </a:r>
            <a:r>
              <a:rPr lang="en-US" sz="2000" kern="0" dirty="0" smtClean="0">
                <a:latin typeface="+mn-lt"/>
              </a:rPr>
              <a:t> </a:t>
            </a:r>
            <a:r>
              <a:rPr lang="en-US" sz="2000" kern="0" dirty="0" err="1" smtClean="0">
                <a:latin typeface="+mn-lt"/>
              </a:rPr>
              <a:t>myCat</a:t>
            </a:r>
            <a:r>
              <a:rPr lang="en-US" sz="2000" kern="0" dirty="0" smtClean="0">
                <a:latin typeface="+mn-lt"/>
              </a:rPr>
              <a:t> = cat({name: ‘Pussy Cat’});</a:t>
            </a:r>
          </a:p>
          <a:p>
            <a:pPr marL="342900" indent="-342900" algn="just">
              <a:lnSpc>
                <a:spcPct val="90000"/>
              </a:lnSpc>
              <a:spcBef>
                <a:spcPct val="20000"/>
              </a:spcBef>
              <a:buClr>
                <a:schemeClr val="accent2"/>
              </a:buClr>
            </a:pPr>
            <a:endParaRPr lang="en-US" sz="2400" kern="0" dirty="0" smtClean="0"/>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Inheritance - Functional</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kern="0" dirty="0" smtClean="0"/>
              <a:t>Functional pattern has a </a:t>
            </a:r>
            <a:r>
              <a:rPr lang="en-US" sz="2400" kern="0" dirty="0" smtClean="0">
                <a:solidFill>
                  <a:srgbClr val="C00000"/>
                </a:solidFill>
              </a:rPr>
              <a:t>great deal of flexibility</a:t>
            </a:r>
          </a:p>
          <a:p>
            <a:pPr marL="342900" indent="-342900" algn="just">
              <a:lnSpc>
                <a:spcPct val="90000"/>
              </a:lnSpc>
              <a:spcBef>
                <a:spcPct val="20000"/>
              </a:spcBef>
              <a:buClr>
                <a:schemeClr val="accent2"/>
              </a:buClr>
              <a:buFont typeface="Wingdings" pitchFamily="2" charset="2"/>
              <a:buChar char="§"/>
            </a:pPr>
            <a:endParaRPr lang="en-US" sz="2400" kern="0" dirty="0" smtClean="0"/>
          </a:p>
          <a:p>
            <a:pPr marL="342900" indent="-342900" algn="just">
              <a:lnSpc>
                <a:spcPct val="90000"/>
              </a:lnSpc>
              <a:spcBef>
                <a:spcPct val="20000"/>
              </a:spcBef>
              <a:buClr>
                <a:schemeClr val="accent2"/>
              </a:buClr>
              <a:buFont typeface="Wingdings" pitchFamily="2" charset="2"/>
              <a:buChar char="§"/>
            </a:pPr>
            <a:r>
              <a:rPr lang="en-US" sz="2400" kern="0" dirty="0" smtClean="0"/>
              <a:t>Requires </a:t>
            </a:r>
            <a:r>
              <a:rPr lang="en-US" sz="2400" kern="0" dirty="0" smtClean="0">
                <a:solidFill>
                  <a:srgbClr val="C00000"/>
                </a:solidFill>
              </a:rPr>
              <a:t>less effort</a:t>
            </a:r>
            <a:r>
              <a:rPr lang="en-US" sz="2400" kern="0" dirty="0" smtClean="0"/>
              <a:t> than the </a:t>
            </a:r>
            <a:r>
              <a:rPr lang="en-US" sz="2400" kern="0" dirty="0" err="1" smtClean="0"/>
              <a:t>pseudoclassical</a:t>
            </a:r>
            <a:r>
              <a:rPr lang="en-US" sz="2400" kern="0" dirty="0" smtClean="0"/>
              <a:t> pattern</a:t>
            </a:r>
          </a:p>
          <a:p>
            <a:pPr marL="342900" indent="-342900" algn="just">
              <a:lnSpc>
                <a:spcPct val="90000"/>
              </a:lnSpc>
              <a:spcBef>
                <a:spcPct val="20000"/>
              </a:spcBef>
              <a:buClr>
                <a:schemeClr val="accent2"/>
              </a:buClr>
              <a:buFont typeface="Wingdings" pitchFamily="2" charset="2"/>
              <a:buChar char="§"/>
            </a:pPr>
            <a:endParaRPr lang="en-US" sz="2400" kern="0" dirty="0" smtClean="0"/>
          </a:p>
          <a:p>
            <a:pPr marL="342900" indent="-342900" algn="just">
              <a:lnSpc>
                <a:spcPct val="90000"/>
              </a:lnSpc>
              <a:spcBef>
                <a:spcPct val="20000"/>
              </a:spcBef>
              <a:buClr>
                <a:schemeClr val="accent2"/>
              </a:buClr>
              <a:buFont typeface="Wingdings" pitchFamily="2" charset="2"/>
              <a:buChar char="§"/>
            </a:pPr>
            <a:r>
              <a:rPr lang="en-US" sz="2400" kern="0" dirty="0" smtClean="0">
                <a:solidFill>
                  <a:srgbClr val="C00000"/>
                </a:solidFill>
              </a:rPr>
              <a:t>Better encapsulation</a:t>
            </a:r>
            <a:r>
              <a:rPr lang="en-US" sz="2400" kern="0" dirty="0" smtClean="0"/>
              <a:t> and </a:t>
            </a:r>
            <a:r>
              <a:rPr lang="en-US" sz="2400" kern="0" dirty="0" smtClean="0">
                <a:solidFill>
                  <a:srgbClr val="C00000"/>
                </a:solidFill>
              </a:rPr>
              <a:t>information hiding</a:t>
            </a:r>
            <a:r>
              <a:rPr lang="en-US" sz="2400" kern="0" dirty="0" smtClean="0"/>
              <a:t> and access to super methods</a:t>
            </a:r>
          </a:p>
          <a:p>
            <a:pPr marL="342900" indent="-342900" algn="just">
              <a:lnSpc>
                <a:spcPct val="90000"/>
              </a:lnSpc>
              <a:spcBef>
                <a:spcPct val="20000"/>
              </a:spcBef>
              <a:buClr>
                <a:schemeClr val="accent2"/>
              </a:buClr>
              <a:buFont typeface="Wingdings" pitchFamily="2" charset="2"/>
              <a:buChar char="§"/>
            </a:pPr>
            <a:endParaRPr lang="en-US" sz="2400" kern="0" dirty="0" smtClean="0"/>
          </a:p>
          <a:p>
            <a:pPr marL="342900" indent="-342900" algn="just">
              <a:lnSpc>
                <a:spcPct val="90000"/>
              </a:lnSpc>
              <a:spcBef>
                <a:spcPct val="20000"/>
              </a:spcBef>
              <a:buClr>
                <a:schemeClr val="accent2"/>
              </a:buClr>
              <a:buFont typeface="Wingdings" pitchFamily="2" charset="2"/>
              <a:buChar char="§"/>
            </a:pPr>
            <a:r>
              <a:rPr lang="en-US" sz="2400" kern="0" dirty="0" smtClean="0"/>
              <a:t>If all of the methods of the object make no use of </a:t>
            </a:r>
            <a:r>
              <a:rPr lang="en-US" sz="2400" i="1" kern="0" dirty="0" smtClean="0"/>
              <a:t>this</a:t>
            </a:r>
            <a:r>
              <a:rPr lang="en-US" sz="2400" kern="0" dirty="0" smtClean="0"/>
              <a:t> or </a:t>
            </a:r>
            <a:r>
              <a:rPr lang="en-US" sz="2400" i="1" kern="0" dirty="0" smtClean="0"/>
              <a:t>that</a:t>
            </a:r>
            <a:r>
              <a:rPr lang="en-US" sz="2400" kern="0" dirty="0" smtClean="0"/>
              <a:t>, then the object is </a:t>
            </a:r>
            <a:r>
              <a:rPr lang="en-US" sz="2400" i="1" kern="0" dirty="0" smtClean="0"/>
              <a:t>durable</a:t>
            </a:r>
          </a:p>
          <a:p>
            <a:pPr marL="342900" indent="-342900" algn="just">
              <a:lnSpc>
                <a:spcPct val="90000"/>
              </a:lnSpc>
              <a:spcBef>
                <a:spcPct val="20000"/>
              </a:spcBef>
              <a:buClr>
                <a:schemeClr val="accent2"/>
              </a:buClr>
              <a:buFont typeface="Wingdings" pitchFamily="2" charset="2"/>
              <a:buChar char="§"/>
            </a:pPr>
            <a:endParaRPr lang="en-US" sz="2400" i="1" kern="0" dirty="0" smtClean="0"/>
          </a:p>
          <a:p>
            <a:pPr marL="342900" indent="-342900" algn="just">
              <a:lnSpc>
                <a:spcPct val="90000"/>
              </a:lnSpc>
              <a:spcBef>
                <a:spcPct val="20000"/>
              </a:spcBef>
              <a:buClr>
                <a:schemeClr val="accent2"/>
              </a:buClr>
              <a:buFont typeface="Wingdings" pitchFamily="2" charset="2"/>
              <a:buChar char="§"/>
            </a:pPr>
            <a:r>
              <a:rPr lang="en-US" sz="2400" kern="0" dirty="0" smtClean="0"/>
              <a:t>A durable object cannot be compromised</a:t>
            </a:r>
          </a:p>
          <a:p>
            <a:pPr marL="800100" lvl="1" indent="-342900" algn="just">
              <a:lnSpc>
                <a:spcPct val="90000"/>
              </a:lnSpc>
              <a:spcBef>
                <a:spcPct val="20000"/>
              </a:spcBef>
              <a:buClr>
                <a:schemeClr val="accent2"/>
              </a:buClr>
            </a:pPr>
            <a:endParaRPr lang="en-US" sz="2400" kern="0" dirty="0" smtClean="0"/>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Design Patterns - Singleton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kern="0" dirty="0" smtClean="0">
                <a:latin typeface="+mn-lt"/>
              </a:rPr>
              <a:t>Patterns are about interfaces and relationships rather than implementation</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rPr>
              <a:t>Pattern that we are going to discuss is </a:t>
            </a:r>
          </a:p>
          <a:p>
            <a:pPr marL="800100" lvl="1" indent="-342900" algn="just">
              <a:lnSpc>
                <a:spcPct val="90000"/>
              </a:lnSpc>
              <a:spcBef>
                <a:spcPct val="20000"/>
              </a:spcBef>
              <a:buClr>
                <a:schemeClr val="accent2"/>
              </a:buClr>
              <a:buFont typeface="Wingdings" pitchFamily="2" charset="2"/>
              <a:buChar char="§"/>
            </a:pPr>
            <a:r>
              <a:rPr lang="en-US" sz="2000" kern="0" dirty="0" smtClean="0">
                <a:solidFill>
                  <a:srgbClr val="C00000"/>
                </a:solidFill>
                <a:latin typeface="+mn-lt"/>
              </a:rPr>
              <a:t>Singleton</a:t>
            </a:r>
          </a:p>
          <a:p>
            <a:pPr marL="800100" lvl="1"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rPr>
              <a:t>Singleton is a </a:t>
            </a:r>
            <a:r>
              <a:rPr lang="en-US" sz="2000" kern="0" dirty="0" smtClean="0">
                <a:solidFill>
                  <a:srgbClr val="C00000"/>
                </a:solidFill>
                <a:latin typeface="+mn-lt"/>
              </a:rPr>
              <a:t>creational design pattern</a:t>
            </a:r>
            <a:r>
              <a:rPr lang="en-US" sz="2000" kern="0" dirty="0" smtClean="0">
                <a:latin typeface="+mn-lt"/>
              </a:rPr>
              <a:t>. Focus is on creating objects</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dirty="0" smtClean="0">
                <a:latin typeface="+mn-lt"/>
              </a:rPr>
              <a:t>It is useful when you want to make sure there is only one object of a given kind or class </a:t>
            </a:r>
            <a:endParaRPr lang="en-US" sz="2000" kern="0" dirty="0" smtClean="0">
              <a:latin typeface="+mn-lt"/>
            </a:endParaRPr>
          </a:p>
          <a:p>
            <a:pPr marL="800100" lvl="1"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dirty="0" smtClean="0">
                <a:latin typeface="+mn-lt"/>
              </a:rPr>
              <a:t>In a classical language, this would mean that an instance of a class is only created once and any subsequent attempts to create new objects of the same class would return the original instance </a:t>
            </a: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800100" lvl="1" indent="-342900" algn="just">
              <a:lnSpc>
                <a:spcPct val="90000"/>
              </a:lnSpc>
              <a:spcBef>
                <a:spcPct val="20000"/>
              </a:spcBef>
              <a:buClr>
                <a:schemeClr val="accent2"/>
              </a:buCl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Design Patterns - Singleton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In JavaScript, because there are no classes, a singleton is the default and most natural pattern </a:t>
            </a: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dirty="0" smtClean="0"/>
              <a:t>Every object is a single object</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dirty="0" smtClean="0"/>
              <a:t>If you don't copy it and don't use it as a prototype of another object, it will remain the only object of its kind</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rPr>
              <a:t>The most basic implementation of the singleton in Javascript is the object literal</a:t>
            </a:r>
          </a:p>
          <a:p>
            <a:pPr marL="800100" lvl="1" indent="-342900" algn="just">
              <a:lnSpc>
                <a:spcPct val="90000"/>
              </a:lnSpc>
              <a:spcBef>
                <a:spcPct val="20000"/>
              </a:spcBef>
              <a:buClr>
                <a:schemeClr val="accent2"/>
              </a:buClr>
              <a:buFont typeface="Wingdings" pitchFamily="2" charset="2"/>
              <a:buChar char="§"/>
            </a:pPr>
            <a:r>
              <a:rPr lang="en-US" sz="2000" kern="0" dirty="0" err="1" smtClean="0">
                <a:latin typeface="+mn-lt"/>
              </a:rPr>
              <a:t>var</a:t>
            </a:r>
            <a:r>
              <a:rPr lang="en-US" sz="2000" kern="0" dirty="0" smtClean="0">
                <a:latin typeface="+mn-lt"/>
              </a:rPr>
              <a:t> single = {};</a:t>
            </a:r>
          </a:p>
          <a:p>
            <a:pPr marL="800100" lvl="1"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dirty="0" smtClean="0"/>
              <a:t>If you want to use class-like syntax and still implement the singleton, things can become a bit more interesting </a:t>
            </a:r>
            <a:endParaRPr lang="en-US" sz="2000" kern="0" dirty="0" smtClean="0">
              <a:latin typeface="+mn-lt"/>
            </a:endParaRPr>
          </a:p>
          <a:p>
            <a:pPr marL="800100" lvl="1" indent="-342900" algn="just">
              <a:lnSpc>
                <a:spcPct val="90000"/>
              </a:lnSpc>
              <a:spcBef>
                <a:spcPct val="20000"/>
              </a:spcBef>
              <a:buClr>
                <a:schemeClr val="accent2"/>
              </a:buCl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Design Patterns - Singleton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nSpc>
                <a:spcPct val="90000"/>
              </a:lnSpc>
              <a:spcBef>
                <a:spcPct val="20000"/>
              </a:spcBef>
              <a:buClr>
                <a:schemeClr val="accent2"/>
              </a:buClr>
              <a:buFont typeface="Wingdings" pitchFamily="2" charset="2"/>
              <a:buChar char="§"/>
            </a:pPr>
            <a:r>
              <a:rPr lang="en-US" sz="2000" dirty="0" smtClean="0"/>
              <a:t>Functions are </a:t>
            </a:r>
            <a:r>
              <a:rPr lang="en-US" sz="2000" dirty="0" smtClean="0">
                <a:solidFill>
                  <a:srgbClr val="C00000"/>
                </a:solidFill>
              </a:rPr>
              <a:t>objects</a:t>
            </a:r>
            <a:r>
              <a:rPr lang="en-US" sz="2000" dirty="0" smtClean="0"/>
              <a:t> and they have </a:t>
            </a:r>
            <a:r>
              <a:rPr lang="en-US" sz="2000" dirty="0" smtClean="0">
                <a:solidFill>
                  <a:srgbClr val="C00000"/>
                </a:solidFill>
              </a:rPr>
              <a:t>properties</a:t>
            </a:r>
          </a:p>
          <a:p>
            <a:pPr marL="342900" indent="-342900">
              <a:lnSpc>
                <a:spcPct val="90000"/>
              </a:lnSpc>
              <a:spcBef>
                <a:spcPct val="20000"/>
              </a:spcBef>
              <a:buClr>
                <a:schemeClr val="accent2"/>
              </a:buClr>
              <a:buFont typeface="Wingdings" pitchFamily="2" charset="2"/>
              <a:buChar char="§"/>
            </a:pPr>
            <a:endParaRPr lang="en-US" sz="2000" dirty="0" smtClean="0"/>
          </a:p>
          <a:p>
            <a:pPr marL="342900" indent="-342900">
              <a:lnSpc>
                <a:spcPct val="90000"/>
              </a:lnSpc>
              <a:spcBef>
                <a:spcPct val="20000"/>
              </a:spcBef>
              <a:buClr>
                <a:schemeClr val="accent2"/>
              </a:buClr>
              <a:buFont typeface="Wingdings" pitchFamily="2" charset="2"/>
              <a:buChar char="§"/>
            </a:pPr>
            <a:r>
              <a:rPr lang="en-US" sz="2000" dirty="0" smtClean="0"/>
              <a:t>You can assign the single instance to a property of the constructor function</a:t>
            </a:r>
          </a:p>
          <a:p>
            <a:pPr marL="342900" indent="-342900">
              <a:lnSpc>
                <a:spcPct val="90000"/>
              </a:lnSpc>
              <a:spcBef>
                <a:spcPct val="20000"/>
              </a:spcBef>
              <a:buClr>
                <a:schemeClr val="accent2"/>
              </a:buClr>
              <a:buFont typeface="Wingdings" pitchFamily="2" charset="2"/>
              <a:buChar char="§"/>
            </a:pPr>
            <a:endParaRPr lang="en-US" sz="2000" kern="0" dirty="0" smtClean="0">
              <a:latin typeface="+mn-lt"/>
            </a:endParaRPr>
          </a:p>
          <a:p>
            <a:pPr lvl="1"/>
            <a:r>
              <a:rPr lang="en-US" sz="2000" dirty="0" smtClean="0"/>
              <a:t>function Logger() { </a:t>
            </a:r>
          </a:p>
          <a:p>
            <a:pPr lvl="2"/>
            <a:r>
              <a:rPr lang="en-US" sz="2000" dirty="0" smtClean="0"/>
              <a:t>if (typeof </a:t>
            </a:r>
            <a:r>
              <a:rPr lang="en-US" sz="2000" dirty="0" err="1" smtClean="0"/>
              <a:t>Logger.single_instance</a:t>
            </a:r>
            <a:r>
              <a:rPr lang="en-US" sz="2000" dirty="0" smtClean="0"/>
              <a:t> === "undefined") { </a:t>
            </a:r>
          </a:p>
          <a:p>
            <a:r>
              <a:rPr lang="en-US" sz="2000" dirty="0" smtClean="0"/>
              <a:t>		</a:t>
            </a:r>
            <a:r>
              <a:rPr lang="en-US" sz="2000" dirty="0" err="1" smtClean="0"/>
              <a:t>Logger.single_instance</a:t>
            </a:r>
            <a:r>
              <a:rPr lang="en-US" sz="2000" dirty="0" smtClean="0"/>
              <a:t> = this; </a:t>
            </a:r>
          </a:p>
          <a:p>
            <a:r>
              <a:rPr lang="en-US" sz="2000" dirty="0" smtClean="0"/>
              <a:t>	} </a:t>
            </a:r>
          </a:p>
          <a:p>
            <a:r>
              <a:rPr lang="en-US" sz="2000" dirty="0" smtClean="0"/>
              <a:t>	return </a:t>
            </a:r>
            <a:r>
              <a:rPr lang="en-US" sz="2000" dirty="0" err="1" smtClean="0"/>
              <a:t>Logger.single_instance</a:t>
            </a:r>
            <a:r>
              <a:rPr lang="en-US" sz="2000" dirty="0" smtClean="0"/>
              <a:t>;</a:t>
            </a:r>
          </a:p>
          <a:p>
            <a:r>
              <a:rPr lang="en-US" sz="2000" dirty="0" smtClean="0"/>
              <a:t>       };</a:t>
            </a:r>
          </a:p>
          <a:p>
            <a:endParaRPr lang="en-US" sz="2000" kern="0" dirty="0" smtClean="0">
              <a:latin typeface="+mn-lt"/>
            </a:endParaRPr>
          </a:p>
          <a:p>
            <a:r>
              <a:rPr lang="en-US" sz="2000" kern="0" dirty="0" smtClean="0">
                <a:latin typeface="+mn-lt"/>
              </a:rPr>
              <a:t>       </a:t>
            </a:r>
            <a:r>
              <a:rPr lang="en-US" sz="2000" dirty="0" err="1" smtClean="0"/>
              <a:t>var</a:t>
            </a:r>
            <a:r>
              <a:rPr lang="en-US" sz="2000" dirty="0" smtClean="0"/>
              <a:t> a = new Logger(), a will point to the newly created 	</a:t>
            </a:r>
            <a:r>
              <a:rPr lang="en-US" sz="2000" dirty="0" err="1" smtClean="0"/>
              <a:t>Logger.single_instance</a:t>
            </a:r>
            <a:r>
              <a:rPr lang="en-US" sz="2000" dirty="0" smtClean="0"/>
              <a:t> property </a:t>
            </a:r>
            <a:endParaRPr lang="en-US" sz="2000" kern="0" dirty="0" smtClean="0">
              <a:latin typeface="+mn-lt"/>
            </a:endParaRPr>
          </a:p>
          <a:p>
            <a:pPr marL="800100" lvl="1" indent="-342900">
              <a:lnSpc>
                <a:spcPct val="90000"/>
              </a:lnSpc>
              <a:spcBef>
                <a:spcPct val="20000"/>
              </a:spcBef>
              <a:buClr>
                <a:schemeClr val="accent2"/>
              </a:buClr>
            </a:pPr>
            <a:r>
              <a:rPr lang="en-US" sz="2000" dirty="0" err="1" smtClean="0"/>
              <a:t>var</a:t>
            </a:r>
            <a:r>
              <a:rPr lang="en-US" sz="2000" dirty="0" smtClean="0"/>
              <a:t> b = new Logger() will result in b pointing to the same </a:t>
            </a:r>
            <a:r>
              <a:rPr lang="en-US" sz="2000" dirty="0" err="1" smtClean="0"/>
              <a:t>Logger.single_instance</a:t>
            </a:r>
            <a:r>
              <a:rPr lang="en-US" sz="2000" dirty="0" smtClean="0"/>
              <a:t> property </a:t>
            </a: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Object Literals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dirty="0" smtClean="0">
                <a:latin typeface="+mn-lt"/>
              </a:rPr>
              <a:t>Object literals provide a very convenient notation for creating new object values</a:t>
            </a:r>
            <a:endParaRPr lang="en-US" sz="2400" i="1"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40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400" dirty="0" smtClean="0">
                <a:latin typeface="+mn-lt"/>
              </a:rPr>
              <a:t>An object literal is a </a:t>
            </a:r>
            <a:r>
              <a:rPr lang="en-US" sz="2400" dirty="0" smtClean="0">
                <a:solidFill>
                  <a:srgbClr val="C00000"/>
                </a:solidFill>
                <a:latin typeface="+mn-lt"/>
              </a:rPr>
              <a:t>pair of curly braces surrounding zero or more name/value pairs</a:t>
            </a:r>
            <a:endParaRPr lang="en-US" sz="2400" i="1" dirty="0" smtClean="0">
              <a:solidFill>
                <a:srgbClr val="C00000"/>
              </a:solidFill>
              <a:latin typeface="+mn-lt"/>
            </a:endParaRP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baseline="0" noProof="0" dirty="0" smtClean="0">
                <a:ln>
                  <a:noFill/>
                </a:ln>
                <a:solidFill>
                  <a:schemeClr val="tx1"/>
                </a:solidFill>
                <a:effectLst/>
                <a:uLnTx/>
                <a:uFillTx/>
                <a:latin typeface="+mn-lt"/>
                <a:ea typeface="+mn-ea"/>
                <a:cs typeface="+mn-cs"/>
              </a:rPr>
              <a:t>For Ex:</a:t>
            </a:r>
            <a:endParaRPr kumimoji="0" lang="en-US" sz="2400" b="0" i="0" u="none" strike="noStrike" kern="0" cap="none" spc="0" normalizeH="0" noProof="0" dirty="0" smtClean="0">
              <a:ln>
                <a:noFill/>
              </a:ln>
              <a:solidFill>
                <a:schemeClr val="tx1"/>
              </a:solidFill>
              <a:effectLst/>
              <a:uLnTx/>
              <a:uFillTx/>
              <a:latin typeface="+mn-lt"/>
              <a:ea typeface="+mn-ea"/>
              <a:cs typeface="+mn-cs"/>
            </a:endParaRPr>
          </a:p>
          <a:p>
            <a:pPr marL="800100" lvl="1" indent="-342900" algn="just">
              <a:lnSpc>
                <a:spcPct val="90000"/>
              </a:lnSpc>
              <a:spcBef>
                <a:spcPct val="20000"/>
              </a:spcBef>
              <a:buClr>
                <a:schemeClr val="accent2"/>
              </a:buClr>
              <a:buFont typeface="Wingdings" pitchFamily="2" charset="2"/>
              <a:buChar char="§"/>
            </a:pPr>
            <a:r>
              <a:rPr lang="en-US" sz="2400" kern="0" dirty="0" err="1" smtClean="0">
                <a:latin typeface="+mn-lt"/>
                <a:cs typeface="+mn-cs"/>
              </a:rPr>
              <a:t>var</a:t>
            </a:r>
            <a:r>
              <a:rPr lang="en-US" sz="2400" kern="0" dirty="0" smtClean="0">
                <a:latin typeface="+mn-lt"/>
                <a:cs typeface="+mn-cs"/>
              </a:rPr>
              <a:t> </a:t>
            </a:r>
            <a:r>
              <a:rPr lang="en-US" sz="2400" kern="0" dirty="0" err="1" smtClean="0">
                <a:latin typeface="+mn-lt"/>
                <a:cs typeface="+mn-cs"/>
              </a:rPr>
              <a:t>empty_object</a:t>
            </a:r>
            <a:r>
              <a:rPr lang="en-US" sz="2400" kern="0" dirty="0" smtClean="0">
                <a:latin typeface="+mn-lt"/>
                <a:cs typeface="+mn-cs"/>
              </a:rPr>
              <a:t> = {};</a:t>
            </a:r>
          </a:p>
          <a:p>
            <a:pPr marL="800100" lvl="1" indent="-342900" algn="just">
              <a:lnSpc>
                <a:spcPct val="90000"/>
              </a:lnSpc>
              <a:spcBef>
                <a:spcPct val="20000"/>
              </a:spcBef>
              <a:buClr>
                <a:schemeClr val="accent2"/>
              </a:buClr>
              <a:buFont typeface="Wingdings" pitchFamily="2" charset="2"/>
              <a:buChar char="§"/>
            </a:pPr>
            <a:endParaRPr lang="en-US" sz="2400" kern="0" baseline="0" dirty="0" smtClean="0">
              <a:latin typeface="+mn-lt"/>
              <a:cs typeface="+mn-cs"/>
            </a:endParaRPr>
          </a:p>
          <a:p>
            <a:pPr marL="800100" lvl="1" indent="-342900" algn="just">
              <a:lnSpc>
                <a:spcPct val="90000"/>
              </a:lnSpc>
              <a:spcBef>
                <a:spcPct val="20000"/>
              </a:spcBef>
              <a:buClr>
                <a:schemeClr val="accent2"/>
              </a:buClr>
              <a:buFont typeface="Wingdings" pitchFamily="2" charset="2"/>
              <a:buChar char="§"/>
            </a:pPr>
            <a:r>
              <a:rPr lang="en-US" sz="2400" kern="0" dirty="0" err="1" smtClean="0">
                <a:latin typeface="+mn-lt"/>
                <a:cs typeface="+mn-cs"/>
              </a:rPr>
              <a:t>var</a:t>
            </a:r>
            <a:r>
              <a:rPr lang="en-US" sz="2400" kern="0" dirty="0" smtClean="0">
                <a:latin typeface="+mn-lt"/>
                <a:cs typeface="+mn-cs"/>
              </a:rPr>
              <a:t> </a:t>
            </a:r>
            <a:r>
              <a:rPr lang="en-US" sz="2400" kern="0" dirty="0" err="1" smtClean="0">
                <a:latin typeface="+mn-lt"/>
                <a:cs typeface="+mn-cs"/>
              </a:rPr>
              <a:t>fullName</a:t>
            </a:r>
            <a:r>
              <a:rPr lang="en-US" sz="2400" kern="0" dirty="0" smtClean="0">
                <a:latin typeface="+mn-lt"/>
                <a:cs typeface="+mn-cs"/>
              </a:rPr>
              <a:t> = {</a:t>
            </a:r>
          </a:p>
          <a:p>
            <a:pPr marL="800100" lvl="1" indent="-342900" algn="just">
              <a:lnSpc>
                <a:spcPct val="90000"/>
              </a:lnSpc>
              <a:spcBef>
                <a:spcPct val="20000"/>
              </a:spcBef>
              <a:buClr>
                <a:schemeClr val="accent2"/>
              </a:buClr>
            </a:pPr>
            <a:r>
              <a:rPr lang="en-US" sz="2400" kern="0" baseline="0" dirty="0" smtClean="0">
                <a:latin typeface="+mn-lt"/>
                <a:cs typeface="+mn-cs"/>
              </a:rPr>
              <a:t>		  </a:t>
            </a:r>
            <a:r>
              <a:rPr lang="en-US" sz="2400" kern="0" baseline="0" dirty="0" err="1" smtClean="0">
                <a:latin typeface="+mn-lt"/>
                <a:cs typeface="+mn-cs"/>
              </a:rPr>
              <a:t>first_name</a:t>
            </a:r>
            <a:r>
              <a:rPr lang="en-US" sz="2400" kern="0" baseline="0" dirty="0" smtClean="0">
                <a:latin typeface="+mn-lt"/>
                <a:cs typeface="+mn-cs"/>
              </a:rPr>
              <a:t>:</a:t>
            </a:r>
            <a:r>
              <a:rPr lang="en-US" sz="2400" kern="0" dirty="0" smtClean="0">
                <a:latin typeface="+mn-lt"/>
                <a:cs typeface="+mn-cs"/>
              </a:rPr>
              <a:t> “Krishna”,</a:t>
            </a:r>
          </a:p>
          <a:p>
            <a:pPr marL="800100" lvl="1" indent="-342900" algn="just">
              <a:lnSpc>
                <a:spcPct val="90000"/>
              </a:lnSpc>
              <a:spcBef>
                <a:spcPct val="20000"/>
              </a:spcBef>
              <a:buClr>
                <a:schemeClr val="accent2"/>
              </a:buClr>
            </a:pPr>
            <a:r>
              <a:rPr lang="en-US" sz="2400" kern="0" baseline="0" dirty="0" smtClean="0">
                <a:latin typeface="+mn-lt"/>
                <a:cs typeface="+mn-cs"/>
              </a:rPr>
              <a:t>		  </a:t>
            </a:r>
            <a:r>
              <a:rPr lang="en-US" sz="2400" kern="0" baseline="0" dirty="0" err="1" smtClean="0">
                <a:latin typeface="+mn-lt"/>
                <a:cs typeface="+mn-cs"/>
              </a:rPr>
              <a:t>last_name</a:t>
            </a:r>
            <a:r>
              <a:rPr lang="en-US" sz="2400" kern="0" baseline="0" dirty="0" smtClean="0">
                <a:latin typeface="+mn-lt"/>
                <a:cs typeface="+mn-cs"/>
              </a:rPr>
              <a:t>:</a:t>
            </a:r>
            <a:r>
              <a:rPr lang="en-US" sz="2400" kern="0" dirty="0" smtClean="0">
                <a:latin typeface="+mn-lt"/>
                <a:cs typeface="+mn-cs"/>
              </a:rPr>
              <a:t> “Kumar”</a:t>
            </a:r>
          </a:p>
          <a:p>
            <a:pPr marL="800100" lvl="1" indent="-342900" algn="just">
              <a:lnSpc>
                <a:spcPct val="90000"/>
              </a:lnSpc>
              <a:spcBef>
                <a:spcPct val="20000"/>
              </a:spcBef>
              <a:buClr>
                <a:schemeClr val="accent2"/>
              </a:buClr>
            </a:pPr>
            <a:r>
              <a:rPr lang="en-US" sz="2400" kern="0" baseline="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endParaRPr lang="en-US" sz="2400" kern="0" baseline="0" dirty="0" smtClean="0">
              <a:latin typeface="+mn-lt"/>
              <a:cs typeface="+mn-cs"/>
            </a:endParaRP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Design Patterns - Singleton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latin typeface="+mn-lt"/>
              </a:rPr>
              <a:t>The only drawback is that the property of the Logger constructor is publicly visible, so it can be overwritten at any time</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dirty="0" smtClean="0"/>
              <a:t>In such cases, the single instance can be lost or modified</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dirty="0" smtClean="0"/>
              <a:t>The solution to the problem of overwriting the publicly-visible property is to not use a public property, but a private one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rPr>
              <a:t>Closure and module pattern will help us achieve this</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ChangeArrowheads="1"/>
          </p:cNvSpPr>
          <p:nvPr/>
        </p:nvSpPr>
        <p:spPr bwMode="auto">
          <a:xfrm>
            <a:off x="914400" y="990600"/>
            <a:ext cx="7924800" cy="457200"/>
          </a:xfrm>
          <a:prstGeom prst="rect">
            <a:avLst/>
          </a:prstGeom>
          <a:noFill/>
          <a:ln w="9525">
            <a:noFill/>
            <a:miter lim="800000"/>
            <a:headEnd/>
            <a:tailEnd/>
          </a:ln>
        </p:spPr>
        <p:txBody>
          <a:bodyPr/>
          <a:lstStyle/>
          <a:p>
            <a:pPr marL="342900" indent="-342900">
              <a:lnSpc>
                <a:spcPct val="130000"/>
              </a:lnSpc>
              <a:spcBef>
                <a:spcPct val="20000"/>
              </a:spcBef>
              <a:buClr>
                <a:schemeClr val="folHlink"/>
              </a:buClr>
              <a:buSzPct val="90000"/>
              <a:buFont typeface="Wingdings" pitchFamily="2" charset="2"/>
              <a:buNone/>
            </a:pPr>
            <a:r>
              <a:rPr lang="en-US" sz="1400">
                <a:solidFill>
                  <a:srgbClr val="000000"/>
                </a:solidFill>
                <a:latin typeface="Arial Unicode MS" pitchFamily="34" charset="-128"/>
              </a:rPr>
              <a:t>Please try to limit the questions to the topics discussed during the session. Thank you.</a:t>
            </a:r>
          </a:p>
        </p:txBody>
      </p:sp>
      <p:sp>
        <p:nvSpPr>
          <p:cNvPr id="46083" name="Rectangle 1028"/>
          <p:cNvSpPr>
            <a:spLocks noGrp="1" noChangeArrowheads="1"/>
          </p:cNvSpPr>
          <p:nvPr>
            <p:ph type="title" idx="4294967295"/>
          </p:nvPr>
        </p:nvSpPr>
        <p:spPr/>
        <p:txBody>
          <a:bodyPr/>
          <a:lstStyle/>
          <a:p>
            <a:pPr eaLnBrk="1" hangingPunct="1"/>
            <a:r>
              <a:rPr lang="en-US" smtClean="0"/>
              <a:t>Question time</a:t>
            </a:r>
          </a:p>
        </p:txBody>
      </p:sp>
      <p:pic>
        <p:nvPicPr>
          <p:cNvPr id="10" name="Picture 9"/>
          <p:cNvPicPr>
            <a:picLocks noChangeArrowheads="1"/>
          </p:cNvPicPr>
          <p:nvPr/>
        </p:nvPicPr>
        <p:blipFill>
          <a:blip r:embed="rId3" cstate="print"/>
          <a:srcRect/>
          <a:stretch>
            <a:fillRect/>
          </a:stretch>
        </p:blipFill>
        <p:spPr bwMode="auto">
          <a:xfrm>
            <a:off x="3505200" y="1752600"/>
            <a:ext cx="2209800" cy="3409950"/>
          </a:xfrm>
          <a:prstGeom prst="rect">
            <a:avLst/>
          </a:prstGeom>
          <a:noFill/>
          <a:ln w="12700">
            <a:noFill/>
            <a:miter lim="800000"/>
            <a:headEnd/>
            <a:tailEnd/>
          </a:ln>
          <a:effectLst/>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Cookies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Cookies were originally invented by Netscape to give 'memory' to web servers and browsers</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dirty="0" smtClean="0"/>
              <a:t>The HTTP protocol, which arranges for the transfer of web pages to your browser and browser requests for pages to servers, is </a:t>
            </a:r>
            <a:r>
              <a:rPr lang="en-US" sz="2000" i="1" dirty="0" smtClean="0"/>
              <a:t>state-less</a:t>
            </a:r>
          </a:p>
          <a:p>
            <a:pPr marL="342900" indent="-342900" algn="just">
              <a:lnSpc>
                <a:spcPct val="90000"/>
              </a:lnSpc>
              <a:spcBef>
                <a:spcPct val="20000"/>
              </a:spcBef>
              <a:buClr>
                <a:schemeClr val="accent2"/>
              </a:buClr>
              <a:buFont typeface="Wingdings" pitchFamily="2" charset="2"/>
              <a:buChar char="§"/>
            </a:pPr>
            <a:endParaRPr lang="en-US" sz="2000" i="1"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dirty="0" smtClean="0"/>
              <a:t>The server cannot remember if you identified yourself when you want to access protected pages</a:t>
            </a: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dirty="0" smtClean="0"/>
              <a:t>Cookies were invented to solve this problem</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dirty="0" smtClean="0"/>
              <a:t>Cookies are easy to maintain and very versatile</a:t>
            </a: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Cookies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A cookie is nothing but a small text file that's stored in your browser. It contains some data</a:t>
            </a:r>
          </a:p>
          <a:p>
            <a:pPr marL="800100" lvl="1" indent="-342900" algn="just">
              <a:lnSpc>
                <a:spcPct val="90000"/>
              </a:lnSpc>
              <a:spcBef>
                <a:spcPct val="20000"/>
              </a:spcBef>
              <a:buClr>
                <a:schemeClr val="accent2"/>
              </a:buClr>
              <a:buFont typeface="Wingdings" pitchFamily="2" charset="2"/>
              <a:buChar char="§"/>
            </a:pPr>
            <a:r>
              <a:rPr lang="en-US" sz="1800" kern="0" dirty="0" smtClean="0">
                <a:latin typeface="+mn-lt"/>
              </a:rPr>
              <a:t>A name value pair containing the actual data</a:t>
            </a:r>
          </a:p>
          <a:p>
            <a:pPr marL="800100" lvl="1" indent="-342900" algn="just">
              <a:lnSpc>
                <a:spcPct val="90000"/>
              </a:lnSpc>
              <a:spcBef>
                <a:spcPct val="20000"/>
              </a:spcBef>
              <a:buClr>
                <a:schemeClr val="accent2"/>
              </a:buClr>
              <a:buFont typeface="Wingdings" pitchFamily="2" charset="2"/>
              <a:buChar char="§"/>
            </a:pPr>
            <a:r>
              <a:rPr lang="en-US" sz="1800" kern="0" dirty="0" smtClean="0">
                <a:latin typeface="+mn-lt"/>
              </a:rPr>
              <a:t>An expiry date after which it is no longer valid</a:t>
            </a:r>
          </a:p>
          <a:p>
            <a:pPr marL="800100" lvl="1" indent="-342900" algn="just">
              <a:lnSpc>
                <a:spcPct val="90000"/>
              </a:lnSpc>
              <a:spcBef>
                <a:spcPct val="20000"/>
              </a:spcBef>
              <a:buClr>
                <a:schemeClr val="accent2"/>
              </a:buClr>
              <a:buFont typeface="Wingdings" pitchFamily="2" charset="2"/>
              <a:buChar char="§"/>
            </a:pPr>
            <a:r>
              <a:rPr lang="en-US" sz="1800" kern="0" dirty="0" smtClean="0">
                <a:latin typeface="+mn-lt"/>
              </a:rPr>
              <a:t>Domain and path of the server it should be sent to</a:t>
            </a:r>
          </a:p>
          <a:p>
            <a:pPr marL="800100" lvl="1" indent="-342900" algn="just">
              <a:lnSpc>
                <a:spcPct val="90000"/>
              </a:lnSpc>
              <a:spcBef>
                <a:spcPct val="20000"/>
              </a:spcBef>
              <a:buClr>
                <a:schemeClr val="accent2"/>
              </a:buCl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rPr>
              <a:t>name – value</a:t>
            </a:r>
          </a:p>
          <a:p>
            <a:pPr marL="800100" lvl="1" indent="-342900" algn="just">
              <a:lnSpc>
                <a:spcPct val="90000"/>
              </a:lnSpc>
              <a:spcBef>
                <a:spcPct val="20000"/>
              </a:spcBef>
              <a:buClr>
                <a:schemeClr val="accent2"/>
              </a:buClr>
              <a:buFont typeface="Wingdings" pitchFamily="2" charset="2"/>
              <a:buChar char="§"/>
            </a:pPr>
            <a:r>
              <a:rPr lang="en-US" sz="2000" dirty="0" smtClean="0"/>
              <a:t>You will search for this name when reading out the cookie information</a:t>
            </a:r>
          </a:p>
          <a:p>
            <a:pPr marL="800100" lvl="1"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rPr>
              <a:t>expiry date</a:t>
            </a:r>
          </a:p>
          <a:p>
            <a:pPr marL="800100" lvl="1" indent="-342900" algn="just">
              <a:lnSpc>
                <a:spcPct val="90000"/>
              </a:lnSpc>
              <a:spcBef>
                <a:spcPct val="20000"/>
              </a:spcBef>
              <a:buClr>
                <a:schemeClr val="accent2"/>
              </a:buClr>
              <a:buFont typeface="Wingdings" pitchFamily="2" charset="2"/>
              <a:buChar char="§"/>
            </a:pPr>
            <a:r>
              <a:rPr lang="en-US" sz="2000" dirty="0" smtClean="0"/>
              <a:t>Each cookie has an </a:t>
            </a:r>
            <a:r>
              <a:rPr lang="en-US" sz="2000" i="1" dirty="0" smtClean="0"/>
              <a:t>expiry date</a:t>
            </a:r>
            <a:r>
              <a:rPr lang="en-US" sz="2000" dirty="0" smtClean="0"/>
              <a:t> after which it is trashed</a:t>
            </a:r>
          </a:p>
          <a:p>
            <a:pPr marL="800100" lvl="1" indent="-342900" algn="just">
              <a:lnSpc>
                <a:spcPct val="90000"/>
              </a:lnSpc>
              <a:spcBef>
                <a:spcPct val="20000"/>
              </a:spcBef>
              <a:buClr>
                <a:schemeClr val="accent2"/>
              </a:buClr>
              <a:buFont typeface="Wingdings" pitchFamily="2" charset="2"/>
              <a:buChar char="§"/>
            </a:pPr>
            <a:r>
              <a:rPr lang="en-US" sz="2000" dirty="0" smtClean="0"/>
              <a:t>If you don't specify the expiry date the cookie is trashed when you close the browser</a:t>
            </a:r>
          </a:p>
          <a:p>
            <a:pPr marL="800100" lvl="1" indent="-342900" algn="just">
              <a:lnSpc>
                <a:spcPct val="90000"/>
              </a:lnSpc>
              <a:spcBef>
                <a:spcPct val="20000"/>
              </a:spcBef>
              <a:buClr>
                <a:schemeClr val="accent2"/>
              </a:buClr>
              <a:buFont typeface="Wingdings" pitchFamily="2" charset="2"/>
              <a:buChar char="§"/>
            </a:pPr>
            <a:r>
              <a:rPr lang="en-US" sz="2000" dirty="0" smtClean="0"/>
              <a:t>This expiry date should be in UTC (Greenwich) time</a:t>
            </a:r>
          </a:p>
          <a:p>
            <a:pPr marL="800100" lvl="1"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Cookies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domain and path</a:t>
            </a:r>
          </a:p>
          <a:p>
            <a:pPr marL="800100" lvl="1" indent="-342900" algn="just">
              <a:lnSpc>
                <a:spcPct val="90000"/>
              </a:lnSpc>
              <a:spcBef>
                <a:spcPct val="20000"/>
              </a:spcBef>
              <a:buClr>
                <a:schemeClr val="accent2"/>
              </a:buClr>
              <a:buFont typeface="Wingdings" pitchFamily="2" charset="2"/>
              <a:buChar char="§"/>
            </a:pPr>
            <a:r>
              <a:rPr lang="en-US" sz="2000" dirty="0" smtClean="0"/>
              <a:t>Each cookie also has a </a:t>
            </a:r>
            <a:r>
              <a:rPr lang="en-US" sz="2000" i="1" dirty="0" smtClean="0"/>
              <a:t>domain</a:t>
            </a:r>
            <a:r>
              <a:rPr lang="en-US" sz="2000" dirty="0" smtClean="0"/>
              <a:t> and a </a:t>
            </a:r>
            <a:r>
              <a:rPr lang="en-US" sz="2000" i="1" dirty="0" smtClean="0"/>
              <a:t>path</a:t>
            </a:r>
          </a:p>
          <a:p>
            <a:pPr marL="800100" lvl="1" indent="-342900" algn="just">
              <a:lnSpc>
                <a:spcPct val="90000"/>
              </a:lnSpc>
              <a:spcBef>
                <a:spcPct val="20000"/>
              </a:spcBef>
              <a:buClr>
                <a:schemeClr val="accent2"/>
              </a:buClr>
              <a:buFont typeface="Wingdings" pitchFamily="2" charset="2"/>
              <a:buChar char="§"/>
            </a:pPr>
            <a:r>
              <a:rPr lang="en-US" sz="2000" dirty="0" smtClean="0"/>
              <a:t>The domain tells the browser to which domain the cookie should be sent</a:t>
            </a:r>
          </a:p>
          <a:p>
            <a:pPr marL="800100" lvl="1" indent="-342900" algn="just">
              <a:lnSpc>
                <a:spcPct val="90000"/>
              </a:lnSpc>
              <a:spcBef>
                <a:spcPct val="20000"/>
              </a:spcBef>
              <a:buClr>
                <a:schemeClr val="accent2"/>
              </a:buClr>
              <a:buFont typeface="Wingdings" pitchFamily="2" charset="2"/>
              <a:buChar char="§"/>
            </a:pPr>
            <a:r>
              <a:rPr lang="en-US" sz="2000" dirty="0" smtClean="0"/>
              <a:t>If you don't specify, the domain of the page that sets the cookie is considered</a:t>
            </a:r>
          </a:p>
          <a:p>
            <a:pPr marL="800100" lvl="1" indent="-342900" algn="just">
              <a:lnSpc>
                <a:spcPct val="90000"/>
              </a:lnSpc>
              <a:spcBef>
                <a:spcPct val="20000"/>
              </a:spcBef>
              <a:buClr>
                <a:schemeClr val="accent2"/>
              </a:buClr>
              <a:buFont typeface="Wingdings" pitchFamily="2" charset="2"/>
              <a:buChar char="§"/>
            </a:pPr>
            <a:r>
              <a:rPr lang="en-US" sz="2000" dirty="0" smtClean="0"/>
              <a:t>Can also apply to sub-domain</a:t>
            </a:r>
          </a:p>
          <a:p>
            <a:pPr marL="800100" lvl="1" indent="-342900" algn="just">
              <a:lnSpc>
                <a:spcPct val="90000"/>
              </a:lnSpc>
              <a:spcBef>
                <a:spcPct val="20000"/>
              </a:spcBef>
              <a:buClr>
                <a:schemeClr val="accent2"/>
              </a:buClr>
              <a:buFont typeface="Wingdings" pitchFamily="2" charset="2"/>
              <a:buChar char="§"/>
            </a:pPr>
            <a:r>
              <a:rPr lang="en-US" sz="2000" dirty="0" smtClean="0"/>
              <a:t>Path is usually ‘/’ else it can be /admin [specific path]</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r>
              <a:rPr lang="en-US" sz="2000" b="1" dirty="0" smtClean="0"/>
              <a:t>document.cookie</a:t>
            </a:r>
          </a:p>
          <a:p>
            <a:pPr marL="800100" lvl="1" indent="-342900" algn="just">
              <a:lnSpc>
                <a:spcPct val="90000"/>
              </a:lnSpc>
              <a:spcBef>
                <a:spcPct val="20000"/>
              </a:spcBef>
              <a:buClr>
                <a:schemeClr val="accent2"/>
              </a:buClr>
              <a:buFont typeface="Wingdings" pitchFamily="2" charset="2"/>
              <a:buChar char="§"/>
            </a:pPr>
            <a:r>
              <a:rPr lang="en-US" sz="2000" dirty="0" smtClean="0"/>
              <a:t>Cookies can be created, read and erased by JavaScript</a:t>
            </a:r>
          </a:p>
          <a:p>
            <a:pPr marL="800100" lvl="1" indent="-342900" algn="just">
              <a:lnSpc>
                <a:spcPct val="90000"/>
              </a:lnSpc>
              <a:spcBef>
                <a:spcPct val="20000"/>
              </a:spcBef>
              <a:buClr>
                <a:schemeClr val="accent2"/>
              </a:buClr>
              <a:buFont typeface="Wingdings" pitchFamily="2" charset="2"/>
              <a:buChar char="§"/>
            </a:pPr>
            <a:r>
              <a:rPr lang="en-US" sz="2000" dirty="0" smtClean="0"/>
              <a:t>They are accessible through the property document.cookie</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pPr>
            <a:r>
              <a:rPr lang="en-US" sz="2000" dirty="0" smtClean="0"/>
              <a:t>For Ex:</a:t>
            </a:r>
          </a:p>
          <a:p>
            <a:pPr marL="800100" lvl="1" indent="-342900" algn="just">
              <a:lnSpc>
                <a:spcPct val="90000"/>
              </a:lnSpc>
              <a:spcBef>
                <a:spcPct val="20000"/>
              </a:spcBef>
              <a:buClr>
                <a:schemeClr val="accent2"/>
              </a:buClr>
            </a:pPr>
            <a:r>
              <a:rPr lang="en-US" sz="2000" dirty="0" smtClean="0"/>
              <a:t>document.cookie = ‘name=</a:t>
            </a:r>
            <a:r>
              <a:rPr lang="en-US" sz="2000" dirty="0" err="1" smtClean="0"/>
              <a:t>krishna</a:t>
            </a:r>
            <a:r>
              <a:rPr lang="en-US" sz="2000" dirty="0" smtClean="0"/>
              <a:t>; expires=Thu, 2 Aug 2001 20:47:11 UTC; path=/‘</a:t>
            </a:r>
          </a:p>
          <a:p>
            <a:pPr marL="342900" indent="-342900" algn="just">
              <a:lnSpc>
                <a:spcPct val="90000"/>
              </a:lnSpc>
              <a:spcBef>
                <a:spcPct val="20000"/>
              </a:spcBef>
              <a:buClr>
                <a:schemeClr val="accent2"/>
              </a:buClr>
            </a:pPr>
            <a:endParaRPr lang="en-US" sz="2000" dirty="0" smtClean="0"/>
          </a:p>
          <a:p>
            <a:pPr marL="800100" lvl="1" indent="-342900" algn="just">
              <a:lnSpc>
                <a:spcPct val="90000"/>
              </a:lnSpc>
              <a:spcBef>
                <a:spcPct val="20000"/>
              </a:spcBef>
              <a:buClr>
                <a:schemeClr val="accent2"/>
              </a:buClr>
            </a:pPr>
            <a:endParaRPr lang="en-US" sz="2000" dirty="0" smtClean="0"/>
          </a:p>
          <a:p>
            <a:pPr marL="800100" lvl="1" indent="-342900" algn="just">
              <a:lnSpc>
                <a:spcPct val="90000"/>
              </a:lnSpc>
              <a:spcBef>
                <a:spcPct val="20000"/>
              </a:spcBef>
              <a:buClr>
                <a:schemeClr val="accent2"/>
              </a:buClr>
              <a:buFont typeface="Wingdings" pitchFamily="2" charset="2"/>
              <a:buChar char="§"/>
            </a:pPr>
            <a:endParaRPr lang="en-US" sz="2000" i="1" dirty="0" smtClean="0"/>
          </a:p>
          <a:p>
            <a:pPr marL="800100" lvl="1" indent="-342900" algn="just">
              <a:lnSpc>
                <a:spcPct val="90000"/>
              </a:lnSpc>
              <a:spcBef>
                <a:spcPct val="20000"/>
              </a:spcBef>
              <a:buClr>
                <a:schemeClr val="accent2"/>
              </a:buClr>
              <a:buFont typeface="Wingdings" pitchFamily="2" charset="2"/>
              <a:buChar char="§"/>
            </a:pPr>
            <a:endParaRPr lang="en-US" sz="1800" kern="0" dirty="0" smtClean="0">
              <a:latin typeface="+mn-lt"/>
            </a:endParaRPr>
          </a:p>
          <a:p>
            <a:pPr marL="800100" lvl="1" indent="-342900" algn="just">
              <a:lnSpc>
                <a:spcPct val="90000"/>
              </a:lnSpc>
              <a:spcBef>
                <a:spcPct val="20000"/>
              </a:spcBef>
              <a:buClr>
                <a:schemeClr val="accent2"/>
              </a:buClr>
            </a:pPr>
            <a:endParaRPr lang="en-US" sz="2000" kern="0" dirty="0" smtClean="0">
              <a:latin typeface="+mn-lt"/>
            </a:endParaRPr>
          </a:p>
          <a:p>
            <a:pPr marL="800100" lvl="1"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Cookies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If I want to set another cookie, I again do</a:t>
            </a:r>
          </a:p>
          <a:p>
            <a:pPr marL="800100" lvl="1" indent="-342900" algn="just">
              <a:lnSpc>
                <a:spcPct val="90000"/>
              </a:lnSpc>
              <a:spcBef>
                <a:spcPct val="20000"/>
              </a:spcBef>
              <a:buClr>
                <a:schemeClr val="accent2"/>
              </a:buClr>
            </a:pPr>
            <a:r>
              <a:rPr lang="en-US" sz="2000" dirty="0" smtClean="0"/>
              <a:t>document.cookie = ‘email=kk@pratian.com; expires=Fri, 3 Aug 2001 20:47:11 UTC; path=/'</a:t>
            </a:r>
          </a:p>
          <a:p>
            <a:pPr marL="800100" lvl="1" indent="-342900" algn="just">
              <a:lnSpc>
                <a:spcPct val="90000"/>
              </a:lnSpc>
              <a:spcBef>
                <a:spcPct val="20000"/>
              </a:spcBef>
              <a:buClr>
                <a:schemeClr val="accent2"/>
              </a:buClr>
            </a:pPr>
            <a:endParaRPr lang="en-US" sz="2000" dirty="0" smtClean="0"/>
          </a:p>
          <a:p>
            <a:pPr marL="342900" indent="-342900" algn="just">
              <a:lnSpc>
                <a:spcPct val="90000"/>
              </a:lnSpc>
              <a:spcBef>
                <a:spcPct val="20000"/>
              </a:spcBef>
              <a:buClr>
                <a:schemeClr val="accent2"/>
              </a:buClr>
              <a:buFont typeface="Wingdings" pitchFamily="2" charset="2"/>
              <a:buChar char="§"/>
            </a:pPr>
            <a:r>
              <a:rPr lang="en-US" sz="2000" dirty="0" smtClean="0"/>
              <a:t>The first cookie is not overwritten, instead the second one is added to document.cookie</a:t>
            </a:r>
          </a:p>
          <a:p>
            <a:pPr marL="342900" indent="-342900" algn="just">
              <a:lnSpc>
                <a:spcPct val="90000"/>
              </a:lnSpc>
              <a:spcBef>
                <a:spcPct val="20000"/>
              </a:spcBef>
              <a:buClr>
                <a:schemeClr val="accent2"/>
              </a:buClr>
              <a:buFont typeface="Wingdings" pitchFamily="2" charset="2"/>
              <a:buChar char="§"/>
            </a:pPr>
            <a:endParaRPr lang="en-US" sz="2000" i="1" dirty="0" smtClean="0"/>
          </a:p>
          <a:p>
            <a:pPr marL="342900" indent="-342900" algn="just">
              <a:lnSpc>
                <a:spcPct val="90000"/>
              </a:lnSpc>
              <a:spcBef>
                <a:spcPct val="20000"/>
              </a:spcBef>
              <a:buClr>
                <a:schemeClr val="accent2"/>
              </a:buClr>
              <a:buFont typeface="Wingdings" pitchFamily="2" charset="2"/>
              <a:buChar char="§"/>
            </a:pPr>
            <a:r>
              <a:rPr lang="en-US" sz="2000" dirty="0" smtClean="0"/>
              <a:t>To read out a cookie you have to treat document.cookie as a </a:t>
            </a:r>
            <a:r>
              <a:rPr lang="en-US" sz="2000" dirty="0" smtClean="0">
                <a:hlinkClick r:id="rId2"/>
              </a:rPr>
              <a:t>string</a:t>
            </a:r>
            <a:r>
              <a:rPr lang="en-US" sz="2000" dirty="0" smtClean="0"/>
              <a:t> and search for certain characters like ;</a:t>
            </a:r>
            <a:endParaRPr lang="en-US" sz="2000" i="1" dirty="0" smtClean="0"/>
          </a:p>
          <a:p>
            <a:pPr marL="800100" lvl="1" indent="-342900" algn="just">
              <a:lnSpc>
                <a:spcPct val="90000"/>
              </a:lnSpc>
              <a:spcBef>
                <a:spcPct val="20000"/>
              </a:spcBef>
              <a:buClr>
                <a:schemeClr val="accent2"/>
              </a:buClr>
              <a:buFont typeface="Wingdings" pitchFamily="2" charset="2"/>
              <a:buChar char="§"/>
            </a:pPr>
            <a:endParaRPr lang="en-US" sz="1800" kern="0" dirty="0" smtClean="0">
              <a:latin typeface="+mn-lt"/>
            </a:endParaRPr>
          </a:p>
          <a:p>
            <a:pPr marL="800100" lvl="1" indent="-342900" algn="just">
              <a:lnSpc>
                <a:spcPct val="90000"/>
              </a:lnSpc>
              <a:spcBef>
                <a:spcPct val="20000"/>
              </a:spcBef>
              <a:buClr>
                <a:schemeClr val="accent2"/>
              </a:buCl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i="1" kern="0" dirty="0" smtClean="0">
                <a:latin typeface="+mn-lt"/>
              </a:rPr>
              <a:t>See DemoCookie.html</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ChangeArrowheads="1"/>
          </p:cNvSpPr>
          <p:nvPr/>
        </p:nvSpPr>
        <p:spPr bwMode="auto">
          <a:xfrm>
            <a:off x="914400" y="990600"/>
            <a:ext cx="7924800" cy="457200"/>
          </a:xfrm>
          <a:prstGeom prst="rect">
            <a:avLst/>
          </a:prstGeom>
          <a:noFill/>
          <a:ln w="9525">
            <a:noFill/>
            <a:miter lim="800000"/>
            <a:headEnd/>
            <a:tailEnd/>
          </a:ln>
        </p:spPr>
        <p:txBody>
          <a:bodyPr/>
          <a:lstStyle/>
          <a:p>
            <a:pPr marL="342900" indent="-342900">
              <a:lnSpc>
                <a:spcPct val="130000"/>
              </a:lnSpc>
              <a:spcBef>
                <a:spcPct val="20000"/>
              </a:spcBef>
              <a:buClr>
                <a:schemeClr val="folHlink"/>
              </a:buClr>
              <a:buSzPct val="90000"/>
              <a:buFont typeface="Wingdings" pitchFamily="2" charset="2"/>
              <a:buNone/>
            </a:pPr>
            <a:r>
              <a:rPr lang="en-US" sz="1400">
                <a:solidFill>
                  <a:srgbClr val="000000"/>
                </a:solidFill>
                <a:latin typeface="Arial Unicode MS" pitchFamily="34" charset="-128"/>
              </a:rPr>
              <a:t>Please try to limit the questions to the topics discussed during the session. Thank you.</a:t>
            </a:r>
          </a:p>
        </p:txBody>
      </p:sp>
      <p:sp>
        <p:nvSpPr>
          <p:cNvPr id="46083" name="Rectangle 1028"/>
          <p:cNvSpPr>
            <a:spLocks noGrp="1" noChangeArrowheads="1"/>
          </p:cNvSpPr>
          <p:nvPr>
            <p:ph type="title" idx="4294967295"/>
          </p:nvPr>
        </p:nvSpPr>
        <p:spPr/>
        <p:txBody>
          <a:bodyPr/>
          <a:lstStyle/>
          <a:p>
            <a:pPr eaLnBrk="1" hangingPunct="1"/>
            <a:r>
              <a:rPr lang="en-US" smtClean="0"/>
              <a:t>Question time</a:t>
            </a:r>
          </a:p>
        </p:txBody>
      </p:sp>
      <p:pic>
        <p:nvPicPr>
          <p:cNvPr id="10" name="Picture 9"/>
          <p:cNvPicPr>
            <a:picLocks noChangeArrowheads="1"/>
          </p:cNvPicPr>
          <p:nvPr/>
        </p:nvPicPr>
        <p:blipFill>
          <a:blip r:embed="rId3" cstate="print"/>
          <a:srcRect/>
          <a:stretch>
            <a:fillRect/>
          </a:stretch>
        </p:blipFill>
        <p:spPr bwMode="auto">
          <a:xfrm>
            <a:off x="3505200" y="1752600"/>
            <a:ext cx="2209800" cy="3409950"/>
          </a:xfrm>
          <a:prstGeom prst="rect">
            <a:avLst/>
          </a:prstGeom>
          <a:noFill/>
          <a:ln w="12700">
            <a:noFill/>
            <a:miter lim="800000"/>
            <a:headEnd/>
            <a:tailEnd/>
          </a:ln>
          <a:effectLst/>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Exception handling</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Errors find their way into your code most often</a:t>
            </a:r>
          </a:p>
          <a:p>
            <a:pPr marL="342900"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r>
              <a:rPr lang="en-US" sz="2000" dirty="0" smtClean="0"/>
              <a:t>Sometimes they are runtime errors caused by unpredicted scenarios</a:t>
            </a:r>
          </a:p>
          <a:p>
            <a:pPr marL="342900"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r>
              <a:rPr lang="en-US" sz="2000" dirty="0" smtClean="0"/>
              <a:t>Sometimes the errors are just incorrect behavior of your code, popularly known as </a:t>
            </a:r>
            <a:r>
              <a:rPr lang="en-US" sz="2000" i="1" dirty="0" smtClean="0"/>
              <a:t>bugs</a:t>
            </a:r>
            <a:endParaRPr lang="en-US" sz="2000" dirty="0" smtClean="0"/>
          </a:p>
          <a:p>
            <a:pPr marL="342900"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r>
              <a:rPr lang="en-US" sz="2000" dirty="0" smtClean="0"/>
              <a:t>Globally handled errors</a:t>
            </a:r>
          </a:p>
          <a:p>
            <a:pPr marL="800100" lvl="1" indent="-342900" algn="just">
              <a:lnSpc>
                <a:spcPct val="90000"/>
              </a:lnSpc>
              <a:spcBef>
                <a:spcPct val="20000"/>
              </a:spcBef>
              <a:buClr>
                <a:schemeClr val="accent2"/>
              </a:buClr>
              <a:buFont typeface="Wingdings" pitchFamily="2" charset="2"/>
              <a:buChar char="§"/>
            </a:pPr>
            <a:r>
              <a:rPr lang="en-US" sz="2000" dirty="0" smtClean="0"/>
              <a:t>window object has an event called </a:t>
            </a:r>
            <a:r>
              <a:rPr lang="en-US" sz="2000" dirty="0" err="1" smtClean="0"/>
              <a:t>onerror</a:t>
            </a:r>
            <a:r>
              <a:rPr lang="en-US" sz="2000" dirty="0" smtClean="0"/>
              <a:t> whenever there is any unhandled error in the page</a:t>
            </a:r>
          </a:p>
          <a:p>
            <a:pPr marL="800100" lvl="1" indent="-342900" algn="just">
              <a:lnSpc>
                <a:spcPct val="90000"/>
              </a:lnSpc>
              <a:spcBef>
                <a:spcPct val="20000"/>
              </a:spcBef>
              <a:buClr>
                <a:schemeClr val="accent2"/>
              </a:buClr>
              <a:buFont typeface="Wingdings" pitchFamily="2" charset="2"/>
              <a:buChar char="§"/>
            </a:pPr>
            <a:r>
              <a:rPr lang="en-US" sz="2000" dirty="0" smtClean="0"/>
              <a:t>We can write an event handler and get to know about the error</a:t>
            </a:r>
          </a:p>
          <a:p>
            <a:pPr marL="800100" lvl="1" indent="-342900" algn="just">
              <a:lnSpc>
                <a:spcPct val="90000"/>
              </a:lnSpc>
              <a:spcBef>
                <a:spcPct val="20000"/>
              </a:spcBef>
              <a:buClr>
                <a:schemeClr val="accent2"/>
              </a:buClr>
              <a:buFont typeface="Wingdings" pitchFamily="2" charset="2"/>
              <a:buChar char="§"/>
            </a:pPr>
            <a:r>
              <a:rPr lang="en-US" sz="2000" dirty="0" err="1" smtClean="0"/>
              <a:t>onerror</a:t>
            </a:r>
            <a:r>
              <a:rPr lang="en-US" sz="2000" dirty="0" smtClean="0"/>
              <a:t> event will pass 3 parameters to the event handler </a:t>
            </a:r>
          </a:p>
          <a:p>
            <a:pPr marL="1257300" lvl="2" indent="-342900" algn="just">
              <a:lnSpc>
                <a:spcPct val="90000"/>
              </a:lnSpc>
              <a:spcBef>
                <a:spcPct val="20000"/>
              </a:spcBef>
              <a:buClr>
                <a:schemeClr val="accent2"/>
              </a:buClr>
              <a:buFont typeface="Wingdings" pitchFamily="2" charset="2"/>
              <a:buChar char="§"/>
            </a:pPr>
            <a:r>
              <a:rPr lang="en-US" sz="2000" dirty="0" smtClean="0"/>
              <a:t>Actual message</a:t>
            </a:r>
          </a:p>
          <a:p>
            <a:pPr marL="1257300" lvl="2" indent="-342900" algn="just">
              <a:lnSpc>
                <a:spcPct val="90000"/>
              </a:lnSpc>
              <a:spcBef>
                <a:spcPct val="20000"/>
              </a:spcBef>
              <a:buClr>
                <a:schemeClr val="accent2"/>
              </a:buClr>
              <a:buFont typeface="Wingdings" pitchFamily="2" charset="2"/>
              <a:buChar char="§"/>
            </a:pPr>
            <a:r>
              <a:rPr lang="en-US" sz="2000" dirty="0" smtClean="0"/>
              <a:t>URL of the file containing the error</a:t>
            </a:r>
          </a:p>
          <a:p>
            <a:pPr marL="1257300" lvl="2" indent="-342900" algn="just">
              <a:lnSpc>
                <a:spcPct val="90000"/>
              </a:lnSpc>
              <a:spcBef>
                <a:spcPct val="20000"/>
              </a:spcBef>
              <a:buClr>
                <a:schemeClr val="accent2"/>
              </a:buClr>
              <a:buFont typeface="Wingdings" pitchFamily="2" charset="2"/>
              <a:buChar char="§"/>
            </a:pPr>
            <a:r>
              <a:rPr lang="en-US" sz="2000" dirty="0" smtClean="0"/>
              <a:t>Line no in the file where the error exists</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pPr>
            <a:endParaRPr lang="en-US" sz="2000" i="1"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Exception handling</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800100" lvl="1" indent="-342900" algn="just">
              <a:lnSpc>
                <a:spcPct val="90000"/>
              </a:lnSpc>
              <a:spcBef>
                <a:spcPct val="20000"/>
              </a:spcBef>
              <a:buClr>
                <a:schemeClr val="accent2"/>
              </a:buClr>
              <a:buFont typeface="Wingdings" pitchFamily="2" charset="2"/>
              <a:buChar char="§"/>
            </a:pPr>
            <a:r>
              <a:rPr lang="en-US" sz="2000" dirty="0" smtClean="0"/>
              <a:t>Returning true tells the browser that you have taken care of the problem</a:t>
            </a:r>
          </a:p>
          <a:p>
            <a:pPr marL="342900"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buFont typeface="Wingdings" pitchFamily="2" charset="2"/>
              <a:buChar char="§"/>
            </a:pPr>
            <a:r>
              <a:rPr lang="en-US" sz="2000" dirty="0" smtClean="0"/>
              <a:t>If you return false instead, the browser will proceed to treat the error as unhandled, showing the error message and the status bar icon</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pPr>
            <a:r>
              <a:rPr lang="en-US" sz="2000" dirty="0" smtClean="0"/>
              <a:t>	</a:t>
            </a:r>
            <a:r>
              <a:rPr lang="en-US" sz="2000" dirty="0" err="1" smtClean="0"/>
              <a:t>window.onerror</a:t>
            </a:r>
            <a:r>
              <a:rPr lang="en-US" sz="2000" dirty="0" smtClean="0"/>
              <a:t> = function (message, </a:t>
            </a:r>
            <a:r>
              <a:rPr lang="en-US" sz="2000" dirty="0" err="1" smtClean="0"/>
              <a:t>url</a:t>
            </a:r>
            <a:r>
              <a:rPr lang="en-US" sz="2000" dirty="0" smtClean="0"/>
              <a:t>, </a:t>
            </a:r>
            <a:r>
              <a:rPr lang="en-US" sz="2000" dirty="0" err="1" smtClean="0"/>
              <a:t>lineNo</a:t>
            </a:r>
            <a:r>
              <a:rPr lang="en-US" sz="2000" dirty="0" smtClean="0"/>
              <a:t>) </a:t>
            </a:r>
          </a:p>
          <a:p>
            <a:pPr marL="800100" lvl="1" indent="-342900" algn="just">
              <a:lnSpc>
                <a:spcPct val="90000"/>
              </a:lnSpc>
              <a:spcBef>
                <a:spcPct val="20000"/>
              </a:spcBef>
              <a:buClr>
                <a:schemeClr val="accent2"/>
              </a:buClr>
            </a:pPr>
            <a:r>
              <a:rPr lang="en-US" sz="2000" dirty="0" smtClean="0"/>
              <a:t>	{ </a:t>
            </a:r>
          </a:p>
          <a:p>
            <a:pPr marL="800100" lvl="1" indent="-342900" algn="just">
              <a:lnSpc>
                <a:spcPct val="90000"/>
              </a:lnSpc>
              <a:spcBef>
                <a:spcPct val="20000"/>
              </a:spcBef>
              <a:buClr>
                <a:schemeClr val="accent2"/>
              </a:buClr>
            </a:pPr>
            <a:r>
              <a:rPr lang="en-US" sz="2000" dirty="0" smtClean="0"/>
              <a:t>		alert( 'Error: ' + message + '\n </a:t>
            </a:r>
            <a:r>
              <a:rPr lang="en-US" sz="2000" dirty="0" err="1" smtClean="0"/>
              <a:t>Url</a:t>
            </a:r>
            <a:r>
              <a:rPr lang="en-US" sz="2000" dirty="0" smtClean="0"/>
              <a:t>: ' + </a:t>
            </a:r>
            <a:r>
              <a:rPr lang="en-US" sz="2000" dirty="0" err="1" smtClean="0"/>
              <a:t>url</a:t>
            </a:r>
            <a:r>
              <a:rPr lang="en-US" sz="2000" dirty="0" smtClean="0"/>
              <a:t> + '\n Line Number: ' + </a:t>
            </a:r>
            <a:r>
              <a:rPr lang="en-US" sz="2000" dirty="0" err="1" smtClean="0"/>
              <a:t>lineNo</a:t>
            </a:r>
            <a:r>
              <a:rPr lang="en-US" sz="2000" dirty="0" smtClean="0"/>
              <a:t>); </a:t>
            </a:r>
          </a:p>
          <a:p>
            <a:pPr marL="800100" lvl="1" indent="-342900" algn="just">
              <a:lnSpc>
                <a:spcPct val="90000"/>
              </a:lnSpc>
              <a:spcBef>
                <a:spcPct val="20000"/>
              </a:spcBef>
              <a:buClr>
                <a:schemeClr val="accent2"/>
              </a:buClr>
            </a:pPr>
            <a:r>
              <a:rPr lang="en-US" sz="2000" dirty="0" smtClean="0"/>
              <a:t>		return true; </a:t>
            </a:r>
          </a:p>
          <a:p>
            <a:pPr marL="800100" lvl="1" indent="-342900" algn="just">
              <a:lnSpc>
                <a:spcPct val="90000"/>
              </a:lnSpc>
              <a:spcBef>
                <a:spcPct val="20000"/>
              </a:spcBef>
              <a:buClr>
                <a:schemeClr val="accent2"/>
              </a:buClr>
            </a:pPr>
            <a:r>
              <a:rPr lang="en-US" sz="2000" dirty="0" smtClean="0"/>
              <a:t>	}</a:t>
            </a:r>
          </a:p>
          <a:p>
            <a:pPr marL="342900"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pPr>
            <a:endParaRPr lang="en-US" sz="2000" i="1"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Exception handling</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Structured error handling</a:t>
            </a:r>
          </a:p>
          <a:p>
            <a:pPr marL="800100" lvl="1" indent="-342900" algn="just">
              <a:lnSpc>
                <a:spcPct val="90000"/>
              </a:lnSpc>
              <a:spcBef>
                <a:spcPct val="20000"/>
              </a:spcBef>
              <a:buClr>
                <a:schemeClr val="accent2"/>
              </a:buClr>
              <a:buFont typeface="Wingdings" pitchFamily="2" charset="2"/>
              <a:buChar char="§"/>
            </a:pPr>
            <a:r>
              <a:rPr lang="en-US" sz="2000" dirty="0" smtClean="0"/>
              <a:t>The best way to deal with errors is to detect them the closest possible to where they happen</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buFont typeface="Wingdings" pitchFamily="2" charset="2"/>
              <a:buChar char="§"/>
            </a:pPr>
            <a:r>
              <a:rPr lang="en-US" sz="2000" dirty="0" smtClean="0"/>
              <a:t>JavaScript implements structured error handling, via the try...catch...finally block, also present in many other languages</a:t>
            </a:r>
          </a:p>
          <a:p>
            <a:r>
              <a:rPr lang="en-US" sz="1800" b="1" dirty="0" smtClean="0"/>
              <a:t>	Syntax</a:t>
            </a:r>
          </a:p>
          <a:p>
            <a:r>
              <a:rPr lang="en-US" sz="1800" dirty="0" smtClean="0"/>
              <a:t>	try </a:t>
            </a:r>
          </a:p>
          <a:p>
            <a:r>
              <a:rPr lang="en-US" sz="1800" dirty="0" smtClean="0"/>
              <a:t>	{ </a:t>
            </a:r>
          </a:p>
          <a:p>
            <a:r>
              <a:rPr lang="en-US" sz="1800" dirty="0" smtClean="0"/>
              <a:t>		statements; </a:t>
            </a:r>
          </a:p>
          <a:p>
            <a:r>
              <a:rPr lang="en-US" sz="1800" dirty="0" smtClean="0"/>
              <a:t>	} </a:t>
            </a:r>
          </a:p>
          <a:p>
            <a:r>
              <a:rPr lang="en-US" sz="1800" dirty="0" smtClean="0"/>
              <a:t>	catch (error) </a:t>
            </a:r>
          </a:p>
          <a:p>
            <a:r>
              <a:rPr lang="en-US" sz="1800" dirty="0" smtClean="0"/>
              <a:t>	{ </a:t>
            </a:r>
          </a:p>
          <a:p>
            <a:r>
              <a:rPr lang="en-US" sz="1800" dirty="0" smtClean="0"/>
              <a:t>		statements; </a:t>
            </a:r>
          </a:p>
          <a:p>
            <a:r>
              <a:rPr lang="en-US" sz="1800" dirty="0" smtClean="0"/>
              <a:t>	} </a:t>
            </a:r>
          </a:p>
          <a:p>
            <a:r>
              <a:rPr lang="en-US" sz="1800" dirty="0" smtClean="0"/>
              <a:t>	finally </a:t>
            </a:r>
          </a:p>
          <a:p>
            <a:r>
              <a:rPr lang="en-US" sz="1800" dirty="0" smtClean="0"/>
              <a:t>	{ </a:t>
            </a:r>
          </a:p>
          <a:p>
            <a:r>
              <a:rPr lang="en-US" sz="1800" dirty="0" smtClean="0"/>
              <a:t>		statements; </a:t>
            </a:r>
          </a:p>
          <a:p>
            <a:r>
              <a:rPr lang="en-US" sz="1800" dirty="0" smtClean="0"/>
              <a:t>	}</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pPr>
            <a:endParaRPr lang="en-US" sz="2000" i="1" kern="0" dirty="0" smtClean="0">
              <a:latin typeface="+mn-lt"/>
            </a:endParaRPr>
          </a:p>
          <a:p>
            <a:pPr marL="342900" indent="-342900" algn="just">
              <a:lnSpc>
                <a:spcPct val="90000"/>
              </a:lnSpc>
              <a:spcBef>
                <a:spcPct val="20000"/>
              </a:spcBef>
              <a:buClr>
                <a:schemeClr val="accent2"/>
              </a:buClr>
            </a:pPr>
            <a:endParaRPr lang="en-US" sz="2000" kern="0" dirty="0" smtClean="0">
              <a:latin typeface="+mn-lt"/>
            </a:endParaRPr>
          </a:p>
          <a:p>
            <a:pPr marL="342900" indent="-342900" algn="just">
              <a:lnSpc>
                <a:spcPct val="90000"/>
              </a:lnSpc>
              <a:spcBef>
                <a:spcPct val="20000"/>
              </a:spcBef>
              <a:buClr>
                <a:schemeClr val="accent2"/>
              </a:buCl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Object Literals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dirty="0" smtClean="0">
                <a:latin typeface="+mn-lt"/>
              </a:rPr>
              <a:t>Values can be retrieved from objects by wrapping a string expression in a [ ] suffix</a:t>
            </a:r>
          </a:p>
          <a:p>
            <a:pPr marL="342900" indent="-342900" algn="just">
              <a:lnSpc>
                <a:spcPct val="90000"/>
              </a:lnSpc>
              <a:spcBef>
                <a:spcPct val="20000"/>
              </a:spcBef>
              <a:buClr>
                <a:schemeClr val="accent2"/>
              </a:buClr>
              <a:buFont typeface="Wingdings" pitchFamily="2" charset="2"/>
              <a:buChar char="§"/>
            </a:pPr>
            <a:endParaRPr lang="en-US" sz="2400" i="1"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400" i="1" dirty="0" smtClean="0">
                <a:latin typeface="+mn-lt"/>
              </a:rPr>
              <a:t>However, the . Notation is preferred because it is more compact and reads better</a:t>
            </a:r>
          </a:p>
          <a:p>
            <a:pPr marL="342900" indent="-342900" algn="just">
              <a:lnSpc>
                <a:spcPct val="90000"/>
              </a:lnSpc>
              <a:spcBef>
                <a:spcPct val="20000"/>
              </a:spcBef>
              <a:buClr>
                <a:schemeClr val="accent2"/>
              </a:buClr>
              <a:buFont typeface="Wingdings" pitchFamily="2" charset="2"/>
              <a:buChar char="§"/>
            </a:pPr>
            <a:endParaRPr lang="en-US" sz="2400" dirty="0" smtClean="0">
              <a:latin typeface="+mn-lt"/>
            </a:endParaRPr>
          </a:p>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noProof="0" dirty="0" smtClean="0">
                <a:ln>
                  <a:noFill/>
                </a:ln>
                <a:solidFill>
                  <a:schemeClr val="tx1"/>
                </a:solidFill>
                <a:effectLst/>
                <a:uLnTx/>
                <a:uFillTx/>
                <a:latin typeface="+mn-lt"/>
                <a:ea typeface="+mn-ea"/>
                <a:cs typeface="+mn-cs"/>
              </a:rPr>
              <a:t>For Ex: [From the previous example given]</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800100" lvl="1"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noProof="0" dirty="0" err="1" smtClean="0">
                <a:ln>
                  <a:noFill/>
                </a:ln>
                <a:solidFill>
                  <a:srgbClr val="C00000"/>
                </a:solidFill>
                <a:effectLst/>
                <a:uLnTx/>
                <a:uFillTx/>
                <a:latin typeface="+mn-lt"/>
                <a:ea typeface="+mn-ea"/>
                <a:cs typeface="+mn-cs"/>
              </a:rPr>
              <a:t>fullName</a:t>
            </a:r>
            <a:r>
              <a:rPr kumimoji="0" lang="en-US" sz="2400" b="0" i="0" u="none" strike="noStrike" kern="0" cap="none" spc="0" normalizeH="0" noProof="0" dirty="0" smtClean="0">
                <a:ln>
                  <a:noFill/>
                </a:ln>
                <a:solidFill>
                  <a:srgbClr val="C00000"/>
                </a:solidFill>
                <a:effectLst/>
                <a:uLnTx/>
                <a:uFillTx/>
                <a:latin typeface="+mn-lt"/>
                <a:ea typeface="+mn-ea"/>
                <a:cs typeface="+mn-cs"/>
              </a:rPr>
              <a:t>[“</a:t>
            </a:r>
            <a:r>
              <a:rPr kumimoji="0" lang="en-US" sz="2400" b="0" i="0" u="none" strike="noStrike" kern="0" cap="none" spc="0" normalizeH="0" noProof="0" dirty="0" err="1" smtClean="0">
                <a:ln>
                  <a:noFill/>
                </a:ln>
                <a:solidFill>
                  <a:srgbClr val="C00000"/>
                </a:solidFill>
                <a:effectLst/>
                <a:uLnTx/>
                <a:uFillTx/>
                <a:latin typeface="+mn-lt"/>
                <a:ea typeface="+mn-ea"/>
                <a:cs typeface="+mn-cs"/>
              </a:rPr>
              <a:t>first_name</a:t>
            </a:r>
            <a:r>
              <a:rPr kumimoji="0" lang="en-US" sz="2400" b="0" i="0" u="none" strike="noStrike" kern="0" cap="none" spc="0" normalizeH="0" noProof="0" dirty="0" smtClean="0">
                <a:ln>
                  <a:noFill/>
                </a:ln>
                <a:solidFill>
                  <a:srgbClr val="C00000"/>
                </a:solidFill>
                <a:effectLst/>
                <a:uLnTx/>
                <a:uFillTx/>
                <a:latin typeface="+mn-lt"/>
                <a:ea typeface="+mn-ea"/>
                <a:cs typeface="+mn-cs"/>
              </a:rPr>
              <a:t>”];</a:t>
            </a:r>
          </a:p>
          <a:p>
            <a:pPr marL="800100" lvl="1"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800100" lvl="1"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noProof="0" dirty="0" smtClean="0">
                <a:ln>
                  <a:noFill/>
                </a:ln>
                <a:solidFill>
                  <a:schemeClr val="tx1"/>
                </a:solidFill>
                <a:effectLst/>
                <a:uLnTx/>
                <a:uFillTx/>
                <a:latin typeface="+mn-lt"/>
                <a:ea typeface="+mn-ea"/>
                <a:cs typeface="+mn-cs"/>
              </a:rPr>
              <a:t>OR</a:t>
            </a:r>
          </a:p>
          <a:p>
            <a:pPr marL="800100" lvl="1"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800100" lvl="1"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noProof="0" dirty="0" err="1" smtClean="0">
                <a:ln>
                  <a:noFill/>
                </a:ln>
                <a:solidFill>
                  <a:srgbClr val="C00000"/>
                </a:solidFill>
                <a:effectLst/>
                <a:uLnTx/>
                <a:uFillTx/>
                <a:latin typeface="+mn-lt"/>
                <a:ea typeface="+mn-ea"/>
                <a:cs typeface="+mn-cs"/>
              </a:rPr>
              <a:t>fullName.first_name</a:t>
            </a:r>
            <a:r>
              <a:rPr kumimoji="0" lang="en-US" sz="2400" b="0" i="0" u="none" strike="noStrike" kern="0" cap="none" spc="0" normalizeH="0" noProof="0" dirty="0" smtClean="0">
                <a:ln>
                  <a:noFill/>
                </a:ln>
                <a:solidFill>
                  <a:srgbClr val="C00000"/>
                </a:solidFill>
                <a:effectLst/>
                <a:uLnTx/>
                <a:uFillTx/>
                <a:latin typeface="+mn-lt"/>
                <a:ea typeface="+mn-ea"/>
                <a:cs typeface="+mn-cs"/>
              </a:rPr>
              <a:t> (preferred option)</a:t>
            </a:r>
          </a:p>
          <a:p>
            <a:pPr marL="342900" indent="-342900" algn="just">
              <a:lnSpc>
                <a:spcPct val="90000"/>
              </a:lnSpc>
              <a:spcBef>
                <a:spcPct val="20000"/>
              </a:spcBef>
              <a:buClr>
                <a:schemeClr val="accent2"/>
              </a:buClr>
              <a:buFont typeface="Wingdings" pitchFamily="2" charset="2"/>
              <a:buChar char="§"/>
            </a:pPr>
            <a:endParaRPr lang="en-US" sz="2400" kern="0" baseline="0" dirty="0" smtClean="0">
              <a:latin typeface="+mn-lt"/>
              <a:cs typeface="+mn-cs"/>
            </a:endParaRP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Exception handling</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Structured error handling</a:t>
            </a:r>
          </a:p>
          <a:p>
            <a:pPr marL="800100" lvl="1" indent="-342900">
              <a:lnSpc>
                <a:spcPct val="90000"/>
              </a:lnSpc>
              <a:spcBef>
                <a:spcPct val="20000"/>
              </a:spcBef>
              <a:buClr>
                <a:schemeClr val="accent2"/>
              </a:buClr>
              <a:buFont typeface="Wingdings" pitchFamily="2" charset="2"/>
              <a:buChar char="§"/>
            </a:pPr>
            <a:r>
              <a:rPr lang="en-US" sz="2000" dirty="0" smtClean="0"/>
              <a:t>The error object has two important properties  : name and message</a:t>
            </a:r>
          </a:p>
          <a:p>
            <a:pPr marL="800100" lvl="1" indent="-342900">
              <a:lnSpc>
                <a:spcPct val="90000"/>
              </a:lnSpc>
              <a:spcBef>
                <a:spcPct val="20000"/>
              </a:spcBef>
              <a:buClr>
                <a:schemeClr val="accent2"/>
              </a:buClr>
              <a:buFont typeface="Wingdings" pitchFamily="2" charset="2"/>
              <a:buChar char="§"/>
            </a:pPr>
            <a:r>
              <a:rPr lang="en-US" sz="2000" dirty="0" smtClean="0"/>
              <a:t>The message property contains the error message description</a:t>
            </a:r>
          </a:p>
          <a:p>
            <a:pPr marL="800100" lvl="1" indent="-342900">
              <a:lnSpc>
                <a:spcPct val="90000"/>
              </a:lnSpc>
              <a:spcBef>
                <a:spcPct val="20000"/>
              </a:spcBef>
              <a:buClr>
                <a:schemeClr val="accent2"/>
              </a:buClr>
              <a:buFont typeface="Wingdings" pitchFamily="2" charset="2"/>
              <a:buChar char="§"/>
            </a:pPr>
            <a:r>
              <a:rPr lang="en-US" sz="2000" dirty="0" smtClean="0"/>
              <a:t>The name property contains the kind of error that happened</a:t>
            </a:r>
          </a:p>
          <a:p>
            <a:pPr marL="800100" lvl="1" indent="-342900">
              <a:lnSpc>
                <a:spcPct val="90000"/>
              </a:lnSpc>
              <a:spcBef>
                <a:spcPct val="20000"/>
              </a:spcBef>
              <a:buClr>
                <a:schemeClr val="accent2"/>
              </a:buClr>
            </a:pPr>
            <a:r>
              <a:rPr lang="en-US" sz="1800" dirty="0" smtClean="0"/>
              <a:t>	try </a:t>
            </a:r>
          </a:p>
          <a:p>
            <a:pPr marL="800100" lvl="1" indent="-342900">
              <a:lnSpc>
                <a:spcPct val="90000"/>
              </a:lnSpc>
              <a:spcBef>
                <a:spcPct val="20000"/>
              </a:spcBef>
              <a:buClr>
                <a:schemeClr val="accent2"/>
              </a:buClr>
            </a:pPr>
            <a:r>
              <a:rPr lang="en-US" sz="1800" dirty="0" smtClean="0"/>
              <a:t>	{ </a:t>
            </a:r>
          </a:p>
          <a:p>
            <a:pPr marL="800100" lvl="1" indent="-342900">
              <a:lnSpc>
                <a:spcPct val="90000"/>
              </a:lnSpc>
              <a:spcBef>
                <a:spcPct val="20000"/>
              </a:spcBef>
              <a:buClr>
                <a:schemeClr val="accent2"/>
              </a:buClr>
            </a:pPr>
            <a:r>
              <a:rPr lang="en-US" sz="1800" dirty="0" smtClean="0"/>
              <a:t>		</a:t>
            </a:r>
            <a:r>
              <a:rPr lang="en-US" sz="1800" dirty="0" err="1" smtClean="0"/>
              <a:t>var</a:t>
            </a:r>
            <a:r>
              <a:rPr lang="en-US" sz="1800" dirty="0" smtClean="0"/>
              <a:t> name = </a:t>
            </a:r>
            <a:r>
              <a:rPr lang="en-US" sz="1800" dirty="0" err="1" smtClean="0"/>
              <a:t>window.prompt</a:t>
            </a:r>
            <a:r>
              <a:rPr lang="en-US" sz="1800" dirty="0" smtClean="0"/>
              <a:t>('Type your name', ''); 	</a:t>
            </a:r>
          </a:p>
          <a:p>
            <a:pPr marL="800100" lvl="1" indent="-342900">
              <a:lnSpc>
                <a:spcPct val="90000"/>
              </a:lnSpc>
              <a:spcBef>
                <a:spcPct val="20000"/>
              </a:spcBef>
              <a:buClr>
                <a:schemeClr val="accent2"/>
              </a:buClr>
            </a:pPr>
            <a:r>
              <a:rPr lang="en-US" sz="1800" dirty="0" smtClean="0"/>
              <a:t>		alert('Your name has ' + </a:t>
            </a:r>
            <a:r>
              <a:rPr lang="en-US" sz="1800" b="1" dirty="0" err="1" smtClean="0"/>
              <a:t>name.llength</a:t>
            </a:r>
            <a:r>
              <a:rPr lang="en-US" sz="1800" dirty="0" smtClean="0"/>
              <a:t> + ' letters.'); </a:t>
            </a:r>
          </a:p>
          <a:p>
            <a:pPr marL="800100" lvl="1" indent="-342900">
              <a:lnSpc>
                <a:spcPct val="90000"/>
              </a:lnSpc>
              <a:spcBef>
                <a:spcPct val="20000"/>
              </a:spcBef>
              <a:buClr>
                <a:schemeClr val="accent2"/>
              </a:buClr>
            </a:pPr>
            <a:r>
              <a:rPr lang="en-US" sz="1800" dirty="0" smtClean="0"/>
              <a:t>	} </a:t>
            </a:r>
          </a:p>
          <a:p>
            <a:pPr marL="800100" lvl="1" indent="-342900">
              <a:lnSpc>
                <a:spcPct val="90000"/>
              </a:lnSpc>
              <a:spcBef>
                <a:spcPct val="20000"/>
              </a:spcBef>
              <a:buClr>
                <a:schemeClr val="accent2"/>
              </a:buClr>
            </a:pPr>
            <a:r>
              <a:rPr lang="en-US" sz="1800" dirty="0" smtClean="0"/>
              <a:t>	catch (error)</a:t>
            </a:r>
          </a:p>
          <a:p>
            <a:pPr marL="800100" lvl="1" indent="-342900">
              <a:lnSpc>
                <a:spcPct val="90000"/>
              </a:lnSpc>
              <a:spcBef>
                <a:spcPct val="20000"/>
              </a:spcBef>
              <a:buClr>
                <a:schemeClr val="accent2"/>
              </a:buClr>
            </a:pPr>
            <a:r>
              <a:rPr lang="en-US" sz="1800" dirty="0" smtClean="0"/>
              <a:t>	{ </a:t>
            </a:r>
          </a:p>
          <a:p>
            <a:pPr marL="800100" lvl="1" indent="-342900">
              <a:lnSpc>
                <a:spcPct val="90000"/>
              </a:lnSpc>
              <a:spcBef>
                <a:spcPct val="20000"/>
              </a:spcBef>
              <a:buClr>
                <a:schemeClr val="accent2"/>
              </a:buClr>
            </a:pPr>
            <a:r>
              <a:rPr lang="en-US" sz="1800" dirty="0" smtClean="0"/>
              <a:t>		alert(</a:t>
            </a:r>
            <a:r>
              <a:rPr lang="en-US" sz="1800" dirty="0" err="1" smtClean="0"/>
              <a:t>error.message</a:t>
            </a:r>
            <a:r>
              <a:rPr lang="en-US" sz="1800" dirty="0" smtClean="0"/>
              <a:t>); </a:t>
            </a:r>
          </a:p>
          <a:p>
            <a:pPr marL="800100" lvl="1" indent="-342900">
              <a:lnSpc>
                <a:spcPct val="90000"/>
              </a:lnSpc>
              <a:spcBef>
                <a:spcPct val="20000"/>
              </a:spcBef>
              <a:buClr>
                <a:schemeClr val="accent2"/>
              </a:buClr>
            </a:pPr>
            <a:r>
              <a:rPr lang="en-US" sz="1800" dirty="0" smtClean="0"/>
              <a:t>	} </a:t>
            </a:r>
          </a:p>
          <a:p>
            <a:pPr marL="800100" lvl="1" indent="-342900">
              <a:lnSpc>
                <a:spcPct val="90000"/>
              </a:lnSpc>
              <a:spcBef>
                <a:spcPct val="20000"/>
              </a:spcBef>
              <a:buClr>
                <a:schemeClr val="accent2"/>
              </a:buClr>
            </a:pPr>
            <a:r>
              <a:rPr lang="en-US" sz="1800" dirty="0" smtClean="0"/>
              <a:t>	finally </a:t>
            </a:r>
          </a:p>
          <a:p>
            <a:pPr marL="800100" lvl="1" indent="-342900">
              <a:lnSpc>
                <a:spcPct val="90000"/>
              </a:lnSpc>
              <a:spcBef>
                <a:spcPct val="20000"/>
              </a:spcBef>
              <a:buClr>
                <a:schemeClr val="accent2"/>
              </a:buClr>
            </a:pPr>
            <a:r>
              <a:rPr lang="en-US" sz="1800" dirty="0" smtClean="0"/>
              <a:t>	{ </a:t>
            </a:r>
          </a:p>
          <a:p>
            <a:pPr marL="800100" lvl="1" indent="-342900">
              <a:lnSpc>
                <a:spcPct val="90000"/>
              </a:lnSpc>
              <a:spcBef>
                <a:spcPct val="20000"/>
              </a:spcBef>
              <a:buClr>
                <a:schemeClr val="accent2"/>
              </a:buClr>
            </a:pPr>
            <a:r>
              <a:rPr lang="en-US" sz="1800" dirty="0" smtClean="0"/>
              <a:t>		//do cleanup </a:t>
            </a:r>
          </a:p>
          <a:p>
            <a:pPr marL="800100" lvl="1" indent="-342900">
              <a:lnSpc>
                <a:spcPct val="90000"/>
              </a:lnSpc>
              <a:spcBef>
                <a:spcPct val="20000"/>
              </a:spcBef>
              <a:buClr>
                <a:schemeClr val="accent2"/>
              </a:buClr>
            </a:pPr>
            <a:r>
              <a:rPr lang="en-US" sz="1800" dirty="0" smtClean="0"/>
              <a:t>	} </a:t>
            </a:r>
          </a:p>
          <a:p>
            <a:pPr marL="1257300" lvl="2" indent="-342900">
              <a:lnSpc>
                <a:spcPct val="90000"/>
              </a:lnSpc>
              <a:spcBef>
                <a:spcPct val="20000"/>
              </a:spcBef>
              <a:buClr>
                <a:schemeClr val="accent2"/>
              </a:buClr>
            </a:pPr>
            <a:endParaRPr lang="en-US" sz="1800" dirty="0" smtClean="0"/>
          </a:p>
          <a:p>
            <a:pPr marL="800100" lvl="1" indent="-342900" algn="just">
              <a:lnSpc>
                <a:spcPct val="90000"/>
              </a:lnSpc>
              <a:spcBef>
                <a:spcPct val="20000"/>
              </a:spcBef>
              <a:buClr>
                <a:schemeClr val="accent2"/>
              </a:buClr>
            </a:pPr>
            <a:endParaRPr lang="en-US" sz="2000" dirty="0" smtClean="0"/>
          </a:p>
          <a:p>
            <a:pPr marL="800100" lvl="1" indent="-342900" algn="just">
              <a:lnSpc>
                <a:spcPct val="90000"/>
              </a:lnSpc>
              <a:spcBef>
                <a:spcPct val="20000"/>
              </a:spcBef>
              <a:buClr>
                <a:schemeClr val="accent2"/>
              </a:buClr>
            </a:pPr>
            <a:endParaRPr lang="en-US" sz="2000" i="1" kern="0" dirty="0" smtClean="0">
              <a:latin typeface="+mn-lt"/>
            </a:endParaRPr>
          </a:p>
          <a:p>
            <a:pPr marL="342900" indent="-342900" algn="just">
              <a:lnSpc>
                <a:spcPct val="90000"/>
              </a:lnSpc>
              <a:spcBef>
                <a:spcPct val="20000"/>
              </a:spcBef>
              <a:buClr>
                <a:schemeClr val="accent2"/>
              </a:buClr>
            </a:pPr>
            <a:endParaRPr lang="en-US" sz="2000" kern="0" dirty="0" smtClean="0">
              <a:latin typeface="+mn-lt"/>
            </a:endParaRPr>
          </a:p>
          <a:p>
            <a:pPr marL="342900" indent="-342900" algn="just">
              <a:lnSpc>
                <a:spcPct val="90000"/>
              </a:lnSpc>
              <a:spcBef>
                <a:spcPct val="20000"/>
              </a:spcBef>
              <a:buClr>
                <a:schemeClr val="accent2"/>
              </a:buCl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Exception handling</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Structured error handling</a:t>
            </a:r>
          </a:p>
          <a:p>
            <a:pPr marL="800100" lvl="1" indent="-342900" algn="just">
              <a:lnSpc>
                <a:spcPct val="90000"/>
              </a:lnSpc>
              <a:spcBef>
                <a:spcPct val="20000"/>
              </a:spcBef>
              <a:buClr>
                <a:schemeClr val="accent2"/>
              </a:buClr>
              <a:buFont typeface="Wingdings" pitchFamily="2" charset="2"/>
              <a:buChar char="§"/>
            </a:pPr>
            <a:r>
              <a:rPr lang="en-US" sz="2000" dirty="0" smtClean="0"/>
              <a:t>The </a:t>
            </a:r>
            <a:r>
              <a:rPr lang="en-US" sz="2000" i="1" dirty="0" smtClean="0"/>
              <a:t>throw</a:t>
            </a:r>
            <a:r>
              <a:rPr lang="en-US" sz="2000" dirty="0" smtClean="0"/>
              <a:t> statement will forward the error as if we never had this try...catch...finally block</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r>
              <a:rPr lang="en-US" sz="2000" dirty="0" smtClean="0"/>
              <a:t>Throwing our own errors</a:t>
            </a:r>
          </a:p>
          <a:p>
            <a:pPr marL="800100" lvl="1" indent="-342900" algn="just">
              <a:lnSpc>
                <a:spcPct val="90000"/>
              </a:lnSpc>
              <a:spcBef>
                <a:spcPct val="20000"/>
              </a:spcBef>
              <a:buClr>
                <a:schemeClr val="accent2"/>
              </a:buClr>
              <a:buFont typeface="Wingdings" pitchFamily="2" charset="2"/>
              <a:buChar char="§"/>
            </a:pPr>
            <a:r>
              <a:rPr lang="en-US" sz="2000" dirty="0" smtClean="0"/>
              <a:t>We can use the throw statement to throw our own types of errors</a:t>
            </a:r>
          </a:p>
          <a:p>
            <a:pPr marL="800100" lvl="1" indent="-342900" algn="just">
              <a:lnSpc>
                <a:spcPct val="90000"/>
              </a:lnSpc>
              <a:spcBef>
                <a:spcPct val="20000"/>
              </a:spcBef>
              <a:buClr>
                <a:schemeClr val="accent2"/>
              </a:buClr>
              <a:buFont typeface="Wingdings" pitchFamily="2" charset="2"/>
              <a:buChar char="§"/>
            </a:pPr>
            <a:r>
              <a:rPr lang="en-US" sz="2000" dirty="0" smtClean="0"/>
              <a:t>The only recommendation is that our error object also has a name and message properties to be consistent in error handling</a:t>
            </a:r>
          </a:p>
          <a:p>
            <a:pPr marL="800100" lvl="1" indent="-342900" algn="just">
              <a:lnSpc>
                <a:spcPct val="90000"/>
              </a:lnSpc>
              <a:spcBef>
                <a:spcPct val="20000"/>
              </a:spcBef>
              <a:buClr>
                <a:schemeClr val="accent2"/>
              </a:buClr>
            </a:pPr>
            <a:r>
              <a:rPr lang="en-US" sz="2000" dirty="0" smtClean="0"/>
              <a:t>	</a:t>
            </a:r>
          </a:p>
          <a:p>
            <a:r>
              <a:rPr lang="en-US" sz="2000" dirty="0" smtClean="0"/>
              <a:t>	</a:t>
            </a:r>
            <a:r>
              <a:rPr lang="en-US" dirty="0" err="1" smtClean="0"/>
              <a:t>var</a:t>
            </a:r>
            <a:r>
              <a:rPr lang="en-US" dirty="0" smtClean="0"/>
              <a:t> </a:t>
            </a:r>
            <a:r>
              <a:rPr lang="en-US" dirty="0" err="1" smtClean="0"/>
              <a:t>newError</a:t>
            </a:r>
            <a:r>
              <a:rPr lang="en-US" dirty="0" smtClean="0"/>
              <a:t> = new Error();</a:t>
            </a:r>
          </a:p>
          <a:p>
            <a:r>
              <a:rPr lang="en-US" dirty="0" smtClean="0"/>
              <a:t>	newError.name = “</a:t>
            </a:r>
            <a:r>
              <a:rPr lang="en-US" dirty="0" err="1" smtClean="0"/>
              <a:t>ColorError</a:t>
            </a:r>
            <a:r>
              <a:rPr lang="en-US" dirty="0" smtClean="0"/>
              <a:t>";</a:t>
            </a:r>
          </a:p>
          <a:p>
            <a:r>
              <a:rPr lang="en-US" dirty="0" smtClean="0"/>
              <a:t>	</a:t>
            </a:r>
            <a:r>
              <a:rPr lang="en-US" dirty="0" err="1" smtClean="0"/>
              <a:t>newError.message</a:t>
            </a:r>
            <a:r>
              <a:rPr lang="en-US" dirty="0" smtClean="0"/>
              <a:t> = “The given color is not a valid color value.‘’;</a:t>
            </a:r>
            <a:endParaRPr lang="en-US" sz="2000" dirty="0" smtClean="0"/>
          </a:p>
          <a:p>
            <a:pPr marL="800100" lvl="1" indent="-342900" algn="just">
              <a:lnSpc>
                <a:spcPct val="90000"/>
              </a:lnSpc>
              <a:spcBef>
                <a:spcPct val="20000"/>
              </a:spcBef>
              <a:buClr>
                <a:schemeClr val="accent2"/>
              </a:buClr>
            </a:pPr>
            <a:r>
              <a:rPr lang="en-US" dirty="0" smtClean="0"/>
              <a:t>		throw(</a:t>
            </a:r>
            <a:r>
              <a:rPr lang="en-US" dirty="0" err="1" smtClean="0"/>
              <a:t>newError</a:t>
            </a:r>
            <a:r>
              <a:rPr lang="en-US" smtClean="0"/>
              <a:t>);</a:t>
            </a:r>
            <a:endParaRPr lang="en-US" dirty="0" smtClean="0"/>
          </a:p>
          <a:p>
            <a:pPr marL="800100" lvl="1" indent="-342900" algn="just">
              <a:lnSpc>
                <a:spcPct val="90000"/>
              </a:lnSpc>
              <a:spcBef>
                <a:spcPct val="20000"/>
              </a:spcBef>
              <a:buClr>
                <a:schemeClr val="accent2"/>
              </a:buClr>
            </a:pPr>
            <a:r>
              <a:rPr lang="en-US" dirty="0" smtClean="0"/>
              <a:t>		or</a:t>
            </a:r>
          </a:p>
          <a:p>
            <a:pPr marL="800100" lvl="1" indent="-342900" algn="just">
              <a:lnSpc>
                <a:spcPct val="90000"/>
              </a:lnSpc>
              <a:spcBef>
                <a:spcPct val="20000"/>
              </a:spcBef>
              <a:buClr>
                <a:schemeClr val="accent2"/>
              </a:buClr>
            </a:pPr>
            <a:r>
              <a:rPr lang="en-US" dirty="0" smtClean="0"/>
              <a:t>		</a:t>
            </a:r>
          </a:p>
          <a:p>
            <a:pPr marL="800100" lvl="1" indent="-342900" algn="just">
              <a:lnSpc>
                <a:spcPct val="90000"/>
              </a:lnSpc>
              <a:spcBef>
                <a:spcPct val="20000"/>
              </a:spcBef>
              <a:buClr>
                <a:schemeClr val="accent2"/>
              </a:buClr>
            </a:pPr>
            <a:r>
              <a:rPr lang="en-US" dirty="0" smtClean="0"/>
              <a:t>		throw new Error(“The given color is not a valid color value.‘’);</a:t>
            </a:r>
          </a:p>
          <a:p>
            <a:pPr marL="1257300" lvl="2" indent="-342900">
              <a:lnSpc>
                <a:spcPct val="90000"/>
              </a:lnSpc>
              <a:spcBef>
                <a:spcPct val="20000"/>
              </a:spcBef>
              <a:buClr>
                <a:schemeClr val="accent2"/>
              </a:buClr>
            </a:pPr>
            <a:endParaRPr lang="en-US" sz="1800" dirty="0" smtClean="0"/>
          </a:p>
          <a:p>
            <a:pPr marL="800100" lvl="1" indent="-342900" algn="just">
              <a:lnSpc>
                <a:spcPct val="90000"/>
              </a:lnSpc>
              <a:spcBef>
                <a:spcPct val="20000"/>
              </a:spcBef>
              <a:buClr>
                <a:schemeClr val="accent2"/>
              </a:buClr>
            </a:pPr>
            <a:endParaRPr lang="en-US" sz="2000" dirty="0" smtClean="0"/>
          </a:p>
          <a:p>
            <a:pPr marL="800100" lvl="1" indent="-342900" algn="just">
              <a:lnSpc>
                <a:spcPct val="90000"/>
              </a:lnSpc>
              <a:spcBef>
                <a:spcPct val="20000"/>
              </a:spcBef>
              <a:buClr>
                <a:schemeClr val="accent2"/>
              </a:buClr>
            </a:pPr>
            <a:endParaRPr lang="en-US" sz="2000" i="1" kern="0" dirty="0" smtClean="0">
              <a:latin typeface="+mn-lt"/>
            </a:endParaRPr>
          </a:p>
          <a:p>
            <a:pPr marL="342900" indent="-342900" algn="just">
              <a:lnSpc>
                <a:spcPct val="90000"/>
              </a:lnSpc>
              <a:spcBef>
                <a:spcPct val="20000"/>
              </a:spcBef>
              <a:buClr>
                <a:schemeClr val="accent2"/>
              </a:buClr>
            </a:pPr>
            <a:endParaRPr lang="en-US" sz="2000" kern="0" dirty="0" smtClean="0">
              <a:latin typeface="+mn-lt"/>
            </a:endParaRPr>
          </a:p>
          <a:p>
            <a:pPr marL="342900" indent="-342900" algn="just">
              <a:lnSpc>
                <a:spcPct val="90000"/>
              </a:lnSpc>
              <a:spcBef>
                <a:spcPct val="20000"/>
              </a:spcBef>
              <a:buClr>
                <a:schemeClr val="accent2"/>
              </a:buCl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ChangeArrowheads="1"/>
          </p:cNvSpPr>
          <p:nvPr/>
        </p:nvSpPr>
        <p:spPr bwMode="auto">
          <a:xfrm>
            <a:off x="914400" y="990600"/>
            <a:ext cx="7924800" cy="457200"/>
          </a:xfrm>
          <a:prstGeom prst="rect">
            <a:avLst/>
          </a:prstGeom>
          <a:noFill/>
          <a:ln w="9525">
            <a:noFill/>
            <a:miter lim="800000"/>
            <a:headEnd/>
            <a:tailEnd/>
          </a:ln>
        </p:spPr>
        <p:txBody>
          <a:bodyPr/>
          <a:lstStyle/>
          <a:p>
            <a:pPr marL="342900" indent="-342900">
              <a:lnSpc>
                <a:spcPct val="130000"/>
              </a:lnSpc>
              <a:spcBef>
                <a:spcPct val="20000"/>
              </a:spcBef>
              <a:buClr>
                <a:schemeClr val="folHlink"/>
              </a:buClr>
              <a:buSzPct val="90000"/>
              <a:buFont typeface="Wingdings" pitchFamily="2" charset="2"/>
              <a:buNone/>
            </a:pPr>
            <a:r>
              <a:rPr lang="en-US" sz="1400">
                <a:solidFill>
                  <a:srgbClr val="000000"/>
                </a:solidFill>
                <a:latin typeface="Arial Unicode MS" pitchFamily="34" charset="-128"/>
              </a:rPr>
              <a:t>Please try to limit the questions to the topics discussed during the session. Thank you.</a:t>
            </a:r>
          </a:p>
        </p:txBody>
      </p:sp>
      <p:sp>
        <p:nvSpPr>
          <p:cNvPr id="46083" name="Rectangle 1028"/>
          <p:cNvSpPr>
            <a:spLocks noGrp="1" noChangeArrowheads="1"/>
          </p:cNvSpPr>
          <p:nvPr>
            <p:ph type="title" idx="4294967295"/>
          </p:nvPr>
        </p:nvSpPr>
        <p:spPr/>
        <p:txBody>
          <a:bodyPr/>
          <a:lstStyle/>
          <a:p>
            <a:pPr eaLnBrk="1" hangingPunct="1"/>
            <a:r>
              <a:rPr lang="en-US" smtClean="0"/>
              <a:t>Question time</a:t>
            </a:r>
          </a:p>
        </p:txBody>
      </p:sp>
      <p:pic>
        <p:nvPicPr>
          <p:cNvPr id="10" name="Picture 9"/>
          <p:cNvPicPr>
            <a:picLocks noChangeArrowheads="1"/>
          </p:cNvPicPr>
          <p:nvPr/>
        </p:nvPicPr>
        <p:blipFill>
          <a:blip r:embed="rId3" cstate="print"/>
          <a:srcRect/>
          <a:stretch>
            <a:fillRect/>
          </a:stretch>
        </p:blipFill>
        <p:spPr bwMode="auto">
          <a:xfrm>
            <a:off x="3505200" y="1752600"/>
            <a:ext cx="2209800" cy="3409950"/>
          </a:xfrm>
          <a:prstGeom prst="rect">
            <a:avLst/>
          </a:prstGeom>
          <a:noFill/>
          <a:ln w="12700">
            <a:noFill/>
            <a:miter lim="800000"/>
            <a:headEnd/>
            <a:tailEnd/>
          </a:ln>
          <a:effectLst/>
        </p:spPr>
      </p:pic>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AJAX</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The term </a:t>
            </a:r>
            <a:r>
              <a:rPr lang="en-US" sz="2000" i="1" dirty="0" smtClean="0"/>
              <a:t>AJAX</a:t>
            </a:r>
            <a:r>
              <a:rPr lang="en-US" sz="2000" dirty="0" smtClean="0"/>
              <a:t> is a pseudo-acronym for "Asynchronous JavaScript And XML”</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dirty="0" smtClean="0"/>
              <a:t>Now used much more broadly to cover all methods of communication with a server using JavaScript</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rPr>
              <a:t>Ajax is not a technology, but its really several technologies, each flourishing in its own right and coming together in powerful new ways</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dirty="0" smtClean="0"/>
              <a:t>Ajax is not always </a:t>
            </a:r>
            <a:r>
              <a:rPr lang="en-US" sz="2000" i="1" dirty="0" smtClean="0"/>
              <a:t>asynchronous</a:t>
            </a:r>
            <a:r>
              <a:rPr lang="en-US" sz="2000" dirty="0" smtClean="0"/>
              <a:t> and does not always involve </a:t>
            </a:r>
            <a:r>
              <a:rPr lang="en-US" sz="2000" i="1" dirty="0" smtClean="0"/>
              <a:t>XML</a:t>
            </a:r>
            <a:endParaRPr lang="en-US" sz="2000" kern="0" dirty="0" smtClean="0"/>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
                                            <p:txEl>
                                              <p:pRg st="12" end="12"/>
                                            </p:txEl>
                                          </p:spTgt>
                                        </p:tgtEl>
                                        <p:attrNameLst>
                                          <p:attrName>style.visibility</p:attrName>
                                        </p:attrNameLst>
                                      </p:cBhvr>
                                      <p:to>
                                        <p:strVal val="visible"/>
                                      </p:to>
                                    </p:set>
                                    <p:anim to="" calcmode="lin" valueType="num">
                                      <p:cBhvr>
                                        <p:cTn id="7" dur="1" fill="hold"/>
                                        <p:tgtEl>
                                          <p:spTgt spid="5">
                                            <p:txEl>
                                              <p:pRg st="12" end="12"/>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
                                            <p:txEl>
                                              <p:pRg st="13" end="13"/>
                                            </p:txEl>
                                          </p:spTgt>
                                        </p:tgtEl>
                                        <p:attrNameLst>
                                          <p:attrName>style.visibility</p:attrName>
                                        </p:attrNameLst>
                                      </p:cBhvr>
                                      <p:to>
                                        <p:strVal val="visible"/>
                                      </p:to>
                                    </p:set>
                                    <p:anim to="" calcmode="lin" valueType="num">
                                      <p:cBhvr>
                                        <p:cTn id="12" dur="1" fill="hold"/>
                                        <p:tgtEl>
                                          <p:spTgt spid="5">
                                            <p:txEl>
                                              <p:pRg st="13" end="13"/>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
                                            <p:txEl>
                                              <p:pRg st="14" end="14"/>
                                            </p:txEl>
                                          </p:spTgt>
                                        </p:tgtEl>
                                        <p:attrNameLst>
                                          <p:attrName>style.visibility</p:attrName>
                                        </p:attrNameLst>
                                      </p:cBhvr>
                                      <p:to>
                                        <p:strVal val="visible"/>
                                      </p:to>
                                    </p:set>
                                    <p:anim to="" calcmode="lin" valueType="num">
                                      <p:cBhvr>
                                        <p:cTn id="17" dur="1" fill="hold"/>
                                        <p:tgtEl>
                                          <p:spTgt spid="5">
                                            <p:txEl>
                                              <p:pRg st="14" end="14"/>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5">
                                            <p:txEl>
                                              <p:pRg st="16" end="16"/>
                                            </p:txEl>
                                          </p:spTgt>
                                        </p:tgtEl>
                                        <p:attrNameLst>
                                          <p:attrName>style.visibility</p:attrName>
                                        </p:attrNameLst>
                                      </p:cBhvr>
                                      <p:to>
                                        <p:strVal val="visible"/>
                                      </p:to>
                                    </p:set>
                                    <p:anim to="" calcmode="lin" valueType="num">
                                      <p:cBhvr>
                                        <p:cTn id="22" dur="1" fill="hold"/>
                                        <p:tgtEl>
                                          <p:spTgt spid="5">
                                            <p:txEl>
                                              <p:pRg st="16" end="1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AJAX</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Ajax incorporates</a:t>
            </a:r>
          </a:p>
          <a:p>
            <a:pPr marL="800100" lvl="1" indent="-342900" algn="just">
              <a:lnSpc>
                <a:spcPct val="90000"/>
              </a:lnSpc>
              <a:spcBef>
                <a:spcPct val="20000"/>
              </a:spcBef>
              <a:buClr>
                <a:schemeClr val="accent2"/>
              </a:buClr>
              <a:buFont typeface="Wingdings" pitchFamily="2" charset="2"/>
              <a:buChar char="§"/>
            </a:pPr>
            <a:r>
              <a:rPr lang="en-US" sz="2000" dirty="0" smtClean="0"/>
              <a:t>Standards based presentation using XHTML and CSS</a:t>
            </a:r>
          </a:p>
          <a:p>
            <a:pPr marL="800100" lvl="1" indent="-342900" algn="just">
              <a:lnSpc>
                <a:spcPct val="90000"/>
              </a:lnSpc>
              <a:spcBef>
                <a:spcPct val="20000"/>
              </a:spcBef>
              <a:buClr>
                <a:schemeClr val="accent2"/>
              </a:buClr>
              <a:buFont typeface="Wingdings" pitchFamily="2" charset="2"/>
              <a:buChar char="§"/>
            </a:pPr>
            <a:r>
              <a:rPr lang="en-US" sz="2000" dirty="0" smtClean="0"/>
              <a:t>Dynamic display and interaction using the Document Object Model</a:t>
            </a:r>
          </a:p>
          <a:p>
            <a:pPr marL="800100" lvl="1" indent="-342900" algn="just">
              <a:lnSpc>
                <a:spcPct val="90000"/>
              </a:lnSpc>
              <a:spcBef>
                <a:spcPct val="20000"/>
              </a:spcBef>
              <a:buClr>
                <a:schemeClr val="accent2"/>
              </a:buClr>
              <a:buFont typeface="Wingdings" pitchFamily="2" charset="2"/>
              <a:buChar char="§"/>
            </a:pPr>
            <a:r>
              <a:rPr lang="en-US" sz="2000" dirty="0" smtClean="0"/>
              <a:t>Data interchange and manipulation using XML and XSLT</a:t>
            </a:r>
          </a:p>
          <a:p>
            <a:pPr marL="800100" lvl="1" indent="-342900" algn="just">
              <a:lnSpc>
                <a:spcPct val="90000"/>
              </a:lnSpc>
              <a:spcBef>
                <a:spcPct val="20000"/>
              </a:spcBef>
              <a:buClr>
                <a:schemeClr val="accent2"/>
              </a:buClr>
              <a:buFont typeface="Wingdings" pitchFamily="2" charset="2"/>
              <a:buChar char="§"/>
            </a:pPr>
            <a:r>
              <a:rPr lang="en-US" sz="2000" dirty="0" smtClean="0"/>
              <a:t>Asynchronous data retrieval using </a:t>
            </a:r>
            <a:r>
              <a:rPr lang="en-US" sz="2000" dirty="0" err="1" smtClean="0"/>
              <a:t>XMLHttpRequest</a:t>
            </a:r>
            <a:endParaRPr lang="en-US" sz="2000" dirty="0" smtClean="0"/>
          </a:p>
          <a:p>
            <a:pPr marL="800100" lvl="1" indent="-342900" algn="just">
              <a:lnSpc>
                <a:spcPct val="90000"/>
              </a:lnSpc>
              <a:spcBef>
                <a:spcPct val="20000"/>
              </a:spcBef>
              <a:buClr>
                <a:schemeClr val="accent2"/>
              </a:buClr>
              <a:buFont typeface="Wingdings" pitchFamily="2" charset="2"/>
              <a:buChar char="§"/>
            </a:pPr>
            <a:r>
              <a:rPr lang="en-US" sz="2000" dirty="0" smtClean="0"/>
              <a:t>Javascript binding everything together</a:t>
            </a:r>
          </a:p>
          <a:p>
            <a:pPr marL="800100" lvl="1" indent="-342900" algn="just">
              <a:lnSpc>
                <a:spcPct val="90000"/>
              </a:lnSpc>
              <a:spcBef>
                <a:spcPct val="20000"/>
              </a:spcBef>
              <a:buClr>
                <a:schemeClr val="accent2"/>
              </a:buClr>
              <a:buFont typeface="Wingdings" pitchFamily="2" charset="2"/>
              <a:buChar char="§"/>
            </a:pPr>
            <a:r>
              <a:rPr lang="en-US" sz="2000" dirty="0" smtClean="0"/>
              <a:t> </a:t>
            </a:r>
          </a:p>
          <a:p>
            <a:pPr marL="342900" indent="-342900" algn="just">
              <a:lnSpc>
                <a:spcPct val="90000"/>
              </a:lnSpc>
              <a:spcBef>
                <a:spcPct val="20000"/>
              </a:spcBef>
              <a:buClr>
                <a:schemeClr val="accent2"/>
              </a:buClr>
              <a:buFont typeface="Wingdings" pitchFamily="2" charset="2"/>
              <a:buChar char="§"/>
            </a:pPr>
            <a:r>
              <a:rPr lang="en-US" sz="2000" dirty="0" smtClean="0"/>
              <a:t>Earlier we had to wait for the server to process the request sent from a form in one page and then would be redirected to the next page</a:t>
            </a:r>
          </a:p>
          <a:p>
            <a:pPr marL="342900"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r>
              <a:rPr lang="en-US" sz="2000" dirty="0" smtClean="0"/>
              <a:t>Ajax attempts to solve this problem by letting javascript communicate directly with the server</a:t>
            </a:r>
          </a:p>
          <a:p>
            <a:pPr marL="342900"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r>
              <a:rPr lang="en-US" sz="2000" dirty="0" smtClean="0"/>
              <a:t>You can get information from the server without having to reload the page</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AJAX</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err="1" smtClean="0"/>
              <a:t>XMLHttpRequest</a:t>
            </a:r>
            <a:endParaRPr lang="en-US" sz="2000" dirty="0" smtClean="0"/>
          </a:p>
          <a:p>
            <a:pPr marL="800100" lvl="1" indent="-342900" algn="just">
              <a:lnSpc>
                <a:spcPct val="90000"/>
              </a:lnSpc>
              <a:spcBef>
                <a:spcPct val="20000"/>
              </a:spcBef>
              <a:buClr>
                <a:schemeClr val="accent2"/>
              </a:buClr>
              <a:buFont typeface="Wingdings" pitchFamily="2" charset="2"/>
              <a:buChar char="§"/>
            </a:pPr>
            <a:r>
              <a:rPr lang="en-US" sz="2000" dirty="0" smtClean="0"/>
              <a:t>The mechanism for sending data to and retrieving data from the server with Ajax is the </a:t>
            </a:r>
            <a:r>
              <a:rPr lang="en-US" sz="2000" dirty="0" err="1" smtClean="0"/>
              <a:t>XMLHttpRequest</a:t>
            </a:r>
            <a:r>
              <a:rPr lang="en-US" sz="2000" dirty="0" smtClean="0"/>
              <a:t> object</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buFont typeface="Wingdings" pitchFamily="2" charset="2"/>
              <a:buChar char="§"/>
            </a:pPr>
            <a:r>
              <a:rPr lang="en-US" sz="2000" dirty="0" smtClean="0"/>
              <a:t>Simple </a:t>
            </a:r>
            <a:r>
              <a:rPr lang="en-US" sz="2000" dirty="0" err="1" smtClean="0"/>
              <a:t>XMLHttpRequest</a:t>
            </a:r>
            <a:r>
              <a:rPr lang="en-US" sz="2000" dirty="0" smtClean="0"/>
              <a:t>() constructor is used to create the object</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buFont typeface="Wingdings" pitchFamily="2" charset="2"/>
              <a:buChar char="§"/>
            </a:pPr>
            <a:r>
              <a:rPr lang="en-US" sz="2000" b="1" dirty="0" err="1" smtClean="0"/>
              <a:t>xmlhttp</a:t>
            </a:r>
            <a:r>
              <a:rPr lang="en-US" sz="2000" b="1" dirty="0" smtClean="0"/>
              <a:t> = new </a:t>
            </a:r>
            <a:r>
              <a:rPr lang="en-US" sz="2000" b="1" dirty="0" err="1" smtClean="0"/>
              <a:t>XMLHttpRequest</a:t>
            </a:r>
            <a:r>
              <a:rPr lang="en-US" sz="2000" b="1" dirty="0" smtClean="0"/>
              <a:t>();</a:t>
            </a:r>
          </a:p>
          <a:p>
            <a:pPr marL="800100" lvl="1" indent="-342900" algn="just">
              <a:lnSpc>
                <a:spcPct val="90000"/>
              </a:lnSpc>
              <a:spcBef>
                <a:spcPct val="20000"/>
              </a:spcBef>
              <a:buClr>
                <a:schemeClr val="accent2"/>
              </a:buClr>
              <a:buFont typeface="Wingdings" pitchFamily="2" charset="2"/>
              <a:buChar char="§"/>
            </a:pPr>
            <a:endParaRPr lang="en-US" sz="2000" b="1" dirty="0" smtClean="0"/>
          </a:p>
          <a:p>
            <a:pPr marL="800100" lvl="1" indent="-342900" algn="just">
              <a:lnSpc>
                <a:spcPct val="90000"/>
              </a:lnSpc>
              <a:spcBef>
                <a:spcPct val="20000"/>
              </a:spcBef>
              <a:buClr>
                <a:schemeClr val="accent2"/>
              </a:buClr>
              <a:buFont typeface="Wingdings" pitchFamily="2" charset="2"/>
              <a:buChar char="§"/>
            </a:pPr>
            <a:r>
              <a:rPr lang="en-US" sz="2000" dirty="0" smtClean="0"/>
              <a:t>Prior to IE 7.0 browsers, the same object has to be created using </a:t>
            </a:r>
            <a:r>
              <a:rPr lang="en-US" sz="2000" dirty="0" err="1" smtClean="0"/>
              <a:t>xmlhttp</a:t>
            </a:r>
            <a:r>
              <a:rPr lang="en-US" sz="2000" dirty="0" smtClean="0"/>
              <a:t> = </a:t>
            </a:r>
            <a:r>
              <a:rPr lang="en-US" sz="2000" dirty="0" err="1" smtClean="0"/>
              <a:t>ActiveXObject</a:t>
            </a:r>
            <a:r>
              <a:rPr lang="en-US" sz="2000" dirty="0" smtClean="0"/>
              <a:t>("MSXML2.XMLHTTP.3.0");</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AJAX - GET</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sz="1200" u="sng" dirty="0" smtClean="0"/>
              <a:t>&lt;html&gt; </a:t>
            </a:r>
          </a:p>
          <a:p>
            <a:r>
              <a:rPr lang="en-US" sz="1200" dirty="0" smtClean="0"/>
              <a:t>&lt;body&gt; </a:t>
            </a:r>
          </a:p>
          <a:p>
            <a:r>
              <a:rPr lang="en-US" sz="1200" dirty="0" smtClean="0"/>
              <a:t>	&lt;script language=</a:t>
            </a:r>
            <a:r>
              <a:rPr lang="en-US" sz="1200" i="1" dirty="0" smtClean="0"/>
              <a:t>"javascript" type="text/javascript"&gt; </a:t>
            </a:r>
          </a:p>
          <a:p>
            <a:r>
              <a:rPr lang="en-US" sz="1200" b="1" dirty="0" smtClean="0"/>
              <a:t>	function </a:t>
            </a:r>
            <a:r>
              <a:rPr lang="en-US" sz="1200" b="1" dirty="0" err="1" smtClean="0"/>
              <a:t>ajaxFunction</a:t>
            </a:r>
            <a:r>
              <a:rPr lang="en-US" sz="1200" b="1" dirty="0" smtClean="0"/>
              <a:t>(){ </a:t>
            </a:r>
          </a:p>
          <a:p>
            <a:r>
              <a:rPr lang="en-US" sz="1200" dirty="0" smtClean="0"/>
              <a:t>   		</a:t>
            </a:r>
            <a:r>
              <a:rPr lang="en-US" sz="1200" b="1" dirty="0" err="1" smtClean="0"/>
              <a:t>var</a:t>
            </a:r>
            <a:r>
              <a:rPr lang="en-US" sz="1200" b="1" dirty="0" smtClean="0"/>
              <a:t> </a:t>
            </a:r>
            <a:r>
              <a:rPr lang="en-US" sz="1200" b="1" dirty="0" err="1" smtClean="0"/>
              <a:t>ajaxRequest</a:t>
            </a:r>
            <a:r>
              <a:rPr lang="en-US" sz="1200" b="1" dirty="0" smtClean="0"/>
              <a:t>; </a:t>
            </a:r>
          </a:p>
          <a:p>
            <a:r>
              <a:rPr lang="en-US" sz="1200" dirty="0" smtClean="0"/>
              <a:t>   		</a:t>
            </a:r>
            <a:r>
              <a:rPr lang="en-US" sz="1200" b="1" dirty="0" smtClean="0"/>
              <a:t>try{ </a:t>
            </a:r>
          </a:p>
          <a:p>
            <a:r>
              <a:rPr lang="en-US" sz="1200" dirty="0" smtClean="0"/>
              <a:t>		</a:t>
            </a:r>
            <a:r>
              <a:rPr lang="en-US" sz="1200" dirty="0" err="1" smtClean="0"/>
              <a:t>ajaxRequest</a:t>
            </a:r>
            <a:r>
              <a:rPr lang="en-US" sz="1200" dirty="0" smtClean="0"/>
              <a:t> = </a:t>
            </a:r>
            <a:r>
              <a:rPr lang="en-US" sz="1200" b="1" dirty="0" smtClean="0"/>
              <a:t>new </a:t>
            </a:r>
            <a:r>
              <a:rPr lang="en-US" sz="1200" b="1" dirty="0" err="1" smtClean="0"/>
              <a:t>XMLHttpRequest</a:t>
            </a:r>
            <a:r>
              <a:rPr lang="en-US" sz="1200" b="1" dirty="0" smtClean="0"/>
              <a:t>(); </a:t>
            </a:r>
          </a:p>
          <a:p>
            <a:r>
              <a:rPr lang="en-US" sz="1200" dirty="0" smtClean="0"/>
              <a:t>   		} </a:t>
            </a:r>
            <a:r>
              <a:rPr lang="en-US" sz="1200" b="1" dirty="0" smtClean="0"/>
              <a:t>catch (e){</a:t>
            </a:r>
          </a:p>
          <a:p>
            <a:r>
              <a:rPr lang="en-US" sz="1200" b="1" dirty="0" smtClean="0"/>
              <a:t>			try{ </a:t>
            </a:r>
          </a:p>
          <a:p>
            <a:r>
              <a:rPr lang="en-US" sz="1200" dirty="0" smtClean="0"/>
              <a:t>			</a:t>
            </a:r>
            <a:r>
              <a:rPr lang="en-US" sz="1200" dirty="0" err="1" smtClean="0"/>
              <a:t>ajaxRequest</a:t>
            </a:r>
            <a:r>
              <a:rPr lang="en-US" sz="1200" dirty="0" smtClean="0"/>
              <a:t> = </a:t>
            </a:r>
            <a:r>
              <a:rPr lang="en-US" sz="1200" b="1" dirty="0" smtClean="0"/>
              <a:t>new </a:t>
            </a:r>
            <a:r>
              <a:rPr lang="en-US" sz="1200" b="1" dirty="0" err="1" smtClean="0"/>
              <a:t>ActiveXObject</a:t>
            </a:r>
            <a:r>
              <a:rPr lang="en-US" sz="1200" b="1" dirty="0" smtClean="0"/>
              <a:t>("Msxml2.XMLHTTP3.0"); }</a:t>
            </a:r>
          </a:p>
          <a:p>
            <a:r>
              <a:rPr lang="en-US" sz="1200" dirty="0" smtClean="0"/>
              <a:t> 			</a:t>
            </a:r>
            <a:r>
              <a:rPr lang="en-US" sz="1200" b="1" dirty="0" smtClean="0"/>
              <a:t>catch (e){alert("Your browser broke!"); 				return false; </a:t>
            </a:r>
          </a:p>
          <a:p>
            <a:r>
              <a:rPr lang="en-US" sz="1200" dirty="0" smtClean="0"/>
              <a:t> 			} </a:t>
            </a:r>
          </a:p>
          <a:p>
            <a:r>
              <a:rPr lang="en-US" sz="1200" dirty="0" smtClean="0"/>
              <a:t> 		} </a:t>
            </a:r>
          </a:p>
          <a:p>
            <a:endParaRPr lang="en-US" sz="1200" dirty="0" smtClean="0"/>
          </a:p>
          <a:p>
            <a:r>
              <a:rPr lang="en-US" sz="1200" dirty="0" smtClean="0"/>
              <a:t>		</a:t>
            </a:r>
            <a:r>
              <a:rPr lang="en-US" sz="1200" dirty="0" err="1" smtClean="0"/>
              <a:t>ajaxRequest.onreadystatechange</a:t>
            </a:r>
            <a:r>
              <a:rPr lang="en-US" sz="1200" dirty="0" smtClean="0"/>
              <a:t> = </a:t>
            </a:r>
            <a:r>
              <a:rPr lang="en-US" sz="1200" b="1" dirty="0" smtClean="0"/>
              <a:t>function(){ </a:t>
            </a:r>
          </a:p>
          <a:p>
            <a:r>
              <a:rPr lang="en-US" sz="1200" b="1" dirty="0" smtClean="0"/>
              <a:t>		if(</a:t>
            </a:r>
            <a:r>
              <a:rPr lang="en-US" sz="1200" b="1" dirty="0" err="1" smtClean="0"/>
              <a:t>ajaxRequest.readyState</a:t>
            </a:r>
            <a:r>
              <a:rPr lang="en-US" sz="1200" b="1" dirty="0" smtClean="0"/>
              <a:t> == 4 &amp;&amp; </a:t>
            </a:r>
            <a:r>
              <a:rPr lang="en-US" sz="1200" b="1" dirty="0" err="1" smtClean="0"/>
              <a:t>ajaxRequest.status</a:t>
            </a:r>
            <a:r>
              <a:rPr lang="en-US" sz="1200" b="1" dirty="0" smtClean="0"/>
              <a:t> == 200){    </a:t>
            </a:r>
          </a:p>
          <a:p>
            <a:r>
              <a:rPr lang="en-US" sz="1200" dirty="0" smtClean="0"/>
              <a:t>			</a:t>
            </a:r>
            <a:r>
              <a:rPr lang="en-US" sz="1200" dirty="0" err="1" smtClean="0"/>
              <a:t>document.myForm.lastname.value</a:t>
            </a:r>
            <a:r>
              <a:rPr lang="en-US" sz="1200" dirty="0" smtClean="0"/>
              <a:t> = </a:t>
            </a:r>
            <a:r>
              <a:rPr lang="en-US" sz="1200" dirty="0" err="1" smtClean="0"/>
              <a:t>ajaxRequest.responseText</a:t>
            </a:r>
            <a:r>
              <a:rPr lang="en-US" sz="1200" dirty="0" smtClean="0"/>
              <a:t>; </a:t>
            </a:r>
          </a:p>
          <a:p>
            <a:r>
              <a:rPr lang="en-US" sz="1200" dirty="0" smtClean="0"/>
              <a:t>			} </a:t>
            </a:r>
          </a:p>
          <a:p>
            <a:r>
              <a:rPr lang="en-US" sz="1200" dirty="0" smtClean="0"/>
              <a:t>		} </a:t>
            </a:r>
          </a:p>
          <a:p>
            <a:r>
              <a:rPr lang="en-US" sz="1200" dirty="0" smtClean="0"/>
              <a:t>    </a:t>
            </a:r>
          </a:p>
          <a:p>
            <a:r>
              <a:rPr lang="en-US" sz="1200" dirty="0" smtClean="0"/>
              <a:t>		</a:t>
            </a:r>
            <a:r>
              <a:rPr lang="en-US" sz="1200" dirty="0" err="1" smtClean="0"/>
              <a:t>ajaxRequest.open</a:t>
            </a:r>
            <a:r>
              <a:rPr lang="en-US" sz="1200" dirty="0" smtClean="0"/>
              <a:t>("GET", “ajax_info.txt", </a:t>
            </a:r>
            <a:r>
              <a:rPr lang="en-US" sz="1200" b="1" dirty="0" smtClean="0"/>
              <a:t>true); </a:t>
            </a:r>
          </a:p>
          <a:p>
            <a:r>
              <a:rPr lang="en-US" sz="1200" dirty="0" smtClean="0"/>
              <a:t>		</a:t>
            </a:r>
            <a:r>
              <a:rPr lang="en-US" sz="1200" dirty="0" err="1" smtClean="0"/>
              <a:t>ajaxRequest.send</a:t>
            </a:r>
            <a:r>
              <a:rPr lang="en-US" sz="1200" dirty="0" smtClean="0"/>
              <a:t>(</a:t>
            </a:r>
            <a:r>
              <a:rPr lang="en-US" sz="1200" b="1" dirty="0" smtClean="0"/>
              <a:t>null); </a:t>
            </a:r>
          </a:p>
          <a:p>
            <a:r>
              <a:rPr lang="en-US" sz="1200" dirty="0" smtClean="0"/>
              <a:t>	}</a:t>
            </a:r>
          </a:p>
          <a:p>
            <a:r>
              <a:rPr lang="en-US" sz="1200" dirty="0" smtClean="0"/>
              <a:t>&lt;/script&gt; </a:t>
            </a:r>
          </a:p>
          <a:p>
            <a:r>
              <a:rPr lang="en-US" sz="1200" dirty="0" smtClean="0"/>
              <a:t>&lt;form name=</a:t>
            </a:r>
            <a:r>
              <a:rPr lang="en-US" sz="1200" i="1" dirty="0" smtClean="0"/>
              <a:t>'</a:t>
            </a:r>
            <a:r>
              <a:rPr lang="en-US" sz="1200" i="1" dirty="0" err="1" smtClean="0"/>
              <a:t>myForm</a:t>
            </a:r>
            <a:r>
              <a:rPr lang="en-US" sz="1200" i="1" dirty="0" smtClean="0"/>
              <a:t>'&gt; </a:t>
            </a:r>
          </a:p>
          <a:p>
            <a:r>
              <a:rPr lang="en-US" sz="1200" dirty="0" smtClean="0"/>
              <a:t>Name: &lt;input type=</a:t>
            </a:r>
            <a:r>
              <a:rPr lang="en-US" sz="1200" i="1" dirty="0" smtClean="0"/>
              <a:t>'text' </a:t>
            </a:r>
            <a:r>
              <a:rPr lang="en-US" sz="1200" i="1" dirty="0" err="1" smtClean="0"/>
              <a:t>onChange</a:t>
            </a:r>
            <a:r>
              <a:rPr lang="en-US" sz="1200" i="1" dirty="0" smtClean="0"/>
              <a:t>="</a:t>
            </a:r>
            <a:r>
              <a:rPr lang="en-US" sz="1200" i="1" dirty="0" err="1" smtClean="0"/>
              <a:t>ajaxFunction</a:t>
            </a:r>
            <a:r>
              <a:rPr lang="en-US" sz="1200" i="1" dirty="0" smtClean="0"/>
              <a:t>();" name='username' /&gt; &lt;</a:t>
            </a:r>
            <a:r>
              <a:rPr lang="en-US" sz="1200" i="1" dirty="0" err="1" smtClean="0"/>
              <a:t>br</a:t>
            </a:r>
            <a:r>
              <a:rPr lang="en-US" sz="1200" i="1" dirty="0" smtClean="0"/>
              <a:t> /&gt; </a:t>
            </a:r>
          </a:p>
          <a:p>
            <a:r>
              <a:rPr lang="en-US" sz="1200" dirty="0" smtClean="0"/>
              <a:t>Last  Name: &lt;input type=</a:t>
            </a:r>
            <a:r>
              <a:rPr lang="en-US" sz="1200" i="1" dirty="0" smtClean="0"/>
              <a:t>'text' name=‘</a:t>
            </a:r>
            <a:r>
              <a:rPr lang="en-US" sz="1200" i="1" dirty="0" err="1" smtClean="0"/>
              <a:t>lastname</a:t>
            </a:r>
            <a:r>
              <a:rPr lang="en-US" sz="1200" i="1" dirty="0" smtClean="0"/>
              <a:t>' /&gt; </a:t>
            </a:r>
          </a:p>
          <a:p>
            <a:r>
              <a:rPr lang="en-US" sz="1200" dirty="0" smtClean="0"/>
              <a:t>&lt;/form&gt; </a:t>
            </a:r>
          </a:p>
          <a:p>
            <a:r>
              <a:rPr lang="en-US" sz="1200" dirty="0" smtClean="0"/>
              <a:t>&lt;/body&gt; </a:t>
            </a:r>
          </a:p>
          <a:p>
            <a:r>
              <a:rPr lang="en-US" sz="1200" dirty="0" smtClean="0"/>
              <a:t>&lt;/html&gt;</a:t>
            </a:r>
            <a:endParaRPr lang="en-US" sz="1200" kern="0" dirty="0" smtClean="0">
              <a:latin typeface="+mn-lt"/>
            </a:endParaRPr>
          </a:p>
          <a:p>
            <a:pPr marL="342900" indent="-342900">
              <a:lnSpc>
                <a:spcPct val="90000"/>
              </a:lnSpc>
              <a:spcBef>
                <a:spcPct val="20000"/>
              </a:spcBef>
              <a:buClr>
                <a:schemeClr val="accent2"/>
              </a:buClr>
              <a:buFont typeface="Wingdings" pitchFamily="2" charset="2"/>
              <a:buChar char="§"/>
            </a:pPr>
            <a:endParaRPr lang="en-US" sz="1200" kern="0" dirty="0" smtClean="0">
              <a:latin typeface="+mn-lt"/>
            </a:endParaRPr>
          </a:p>
          <a:p>
            <a:pPr marL="342900" indent="-342900">
              <a:lnSpc>
                <a:spcPct val="90000"/>
              </a:lnSpc>
              <a:spcBef>
                <a:spcPct val="20000"/>
              </a:spcBef>
              <a:buClr>
                <a:schemeClr val="accent2"/>
              </a:buClr>
              <a:buFont typeface="Wingdings" pitchFamily="2" charset="2"/>
              <a:buChar char="§"/>
            </a:pPr>
            <a:endParaRPr lang="en-US" sz="1200" kern="0" dirty="0" smtClean="0">
              <a:latin typeface="+mn-lt"/>
            </a:endParaRPr>
          </a:p>
          <a:p>
            <a:pPr marL="342900" indent="-342900">
              <a:lnSpc>
                <a:spcPct val="90000"/>
              </a:lnSpc>
              <a:spcBef>
                <a:spcPct val="20000"/>
              </a:spcBef>
              <a:buClr>
                <a:schemeClr val="accent2"/>
              </a:buClr>
              <a:buFont typeface="Wingdings" pitchFamily="2" charset="2"/>
              <a:buChar char="§"/>
            </a:pPr>
            <a:endParaRPr lang="en-US" sz="1200" kern="0" dirty="0" smtClean="0">
              <a:latin typeface="+mn-lt"/>
            </a:endParaRPr>
          </a:p>
          <a:p>
            <a:pPr marL="342900" indent="-342900">
              <a:lnSpc>
                <a:spcPct val="90000"/>
              </a:lnSpc>
              <a:spcBef>
                <a:spcPct val="20000"/>
              </a:spcBef>
              <a:buClr>
                <a:schemeClr val="accent2"/>
              </a:buClr>
            </a:pPr>
            <a:r>
              <a:rPr lang="en-US" sz="1200" kern="0" dirty="0" smtClean="0">
                <a:latin typeface="+mn-lt"/>
                <a:cs typeface="+mn-cs"/>
              </a:rPr>
              <a:t>	</a:t>
            </a:r>
          </a:p>
          <a:p>
            <a:pPr marL="342900" indent="-342900">
              <a:lnSpc>
                <a:spcPct val="90000"/>
              </a:lnSpc>
              <a:spcBef>
                <a:spcPct val="20000"/>
              </a:spcBef>
              <a:buClr>
                <a:schemeClr val="accent2"/>
              </a:buClr>
            </a:pPr>
            <a:r>
              <a:rPr lang="en-US" sz="1200" kern="0" dirty="0" smtClean="0">
                <a:latin typeface="+mn-lt"/>
                <a:cs typeface="+mn-cs"/>
              </a:rPr>
              <a:t>			</a:t>
            </a:r>
          </a:p>
          <a:p>
            <a:pPr marL="342900" indent="-342900">
              <a:lnSpc>
                <a:spcPct val="90000"/>
              </a:lnSpc>
              <a:spcBef>
                <a:spcPct val="20000"/>
              </a:spcBef>
              <a:buClr>
                <a:schemeClr val="accent2"/>
              </a:buClr>
            </a:pPr>
            <a:r>
              <a:rPr lang="en-US" sz="1200" kern="0" dirty="0" smtClean="0">
                <a:latin typeface="+mn-lt"/>
                <a:cs typeface="+mn-cs"/>
              </a:rPr>
              <a:t>	</a:t>
            </a:r>
          </a:p>
          <a:p>
            <a:pPr marL="342900" indent="-342900">
              <a:lnSpc>
                <a:spcPct val="90000"/>
              </a:lnSpc>
              <a:spcBef>
                <a:spcPct val="20000"/>
              </a:spcBef>
              <a:buClr>
                <a:schemeClr val="accent2"/>
              </a:buClr>
              <a:buFont typeface="Wingdings" pitchFamily="2" charset="2"/>
              <a:buChar char="§"/>
            </a:pPr>
            <a:endParaRPr lang="en-US" sz="1200" kern="0" dirty="0" smtClean="0">
              <a:latin typeface="+mn-lt"/>
              <a:cs typeface="+mn-cs"/>
            </a:endParaRPr>
          </a:p>
          <a:p>
            <a:pPr marL="342900" indent="-342900">
              <a:lnSpc>
                <a:spcPct val="90000"/>
              </a:lnSpc>
              <a:spcBef>
                <a:spcPct val="20000"/>
              </a:spcBef>
              <a:buClr>
                <a:schemeClr val="accent2"/>
              </a:buClr>
            </a:pPr>
            <a:r>
              <a:rPr lang="en-US" sz="1200" kern="0" dirty="0" smtClean="0">
                <a:latin typeface="+mn-lt"/>
                <a:cs typeface="+mn-cs"/>
              </a:rPr>
              <a:t> </a:t>
            </a:r>
          </a:p>
          <a:p>
            <a:pPr marL="342900" indent="-342900">
              <a:lnSpc>
                <a:spcPct val="90000"/>
              </a:lnSpc>
              <a:spcBef>
                <a:spcPct val="20000"/>
              </a:spcBef>
              <a:buClr>
                <a:schemeClr val="accent2"/>
              </a:buClr>
              <a:buFont typeface="Wingdings" pitchFamily="2" charset="2"/>
              <a:buChar char="§"/>
            </a:pPr>
            <a:endParaRPr lang="en-US" sz="12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AJAX - POST</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sz="1200" u="sng" dirty="0" smtClean="0"/>
              <a:t>&lt;html&gt; </a:t>
            </a:r>
          </a:p>
          <a:p>
            <a:r>
              <a:rPr lang="en-US" sz="1200" dirty="0" smtClean="0"/>
              <a:t>&lt;body&gt; </a:t>
            </a:r>
          </a:p>
          <a:p>
            <a:r>
              <a:rPr lang="en-US" sz="1200" dirty="0" smtClean="0"/>
              <a:t>	&lt;script language=</a:t>
            </a:r>
            <a:r>
              <a:rPr lang="en-US" sz="1200" i="1" dirty="0" smtClean="0"/>
              <a:t>"javascript" type="text/javascript"&gt; </a:t>
            </a:r>
          </a:p>
          <a:p>
            <a:r>
              <a:rPr lang="en-US" sz="1200" b="1" dirty="0" smtClean="0"/>
              <a:t>	function </a:t>
            </a:r>
            <a:r>
              <a:rPr lang="en-US" sz="1200" b="1" dirty="0" err="1" smtClean="0"/>
              <a:t>ajaxFunction</a:t>
            </a:r>
            <a:r>
              <a:rPr lang="en-US" sz="1200" b="1" dirty="0" smtClean="0"/>
              <a:t>(){ </a:t>
            </a:r>
          </a:p>
          <a:p>
            <a:r>
              <a:rPr lang="en-US" sz="1200" dirty="0" smtClean="0"/>
              <a:t>   		</a:t>
            </a:r>
            <a:r>
              <a:rPr lang="en-US" sz="1200" b="1" dirty="0" err="1" smtClean="0"/>
              <a:t>var</a:t>
            </a:r>
            <a:r>
              <a:rPr lang="en-US" sz="1200" b="1" dirty="0" smtClean="0"/>
              <a:t> </a:t>
            </a:r>
            <a:r>
              <a:rPr lang="en-US" sz="1200" b="1" dirty="0" err="1" smtClean="0"/>
              <a:t>ajaxRequest</a:t>
            </a:r>
            <a:r>
              <a:rPr lang="en-US" sz="1200" b="1" dirty="0" smtClean="0"/>
              <a:t>; </a:t>
            </a:r>
          </a:p>
          <a:p>
            <a:r>
              <a:rPr lang="en-US" sz="1200" dirty="0" smtClean="0"/>
              <a:t>   		</a:t>
            </a:r>
            <a:r>
              <a:rPr lang="en-US" sz="1200" b="1" dirty="0" smtClean="0"/>
              <a:t>try{ </a:t>
            </a:r>
          </a:p>
          <a:p>
            <a:r>
              <a:rPr lang="en-US" sz="1200" dirty="0" smtClean="0"/>
              <a:t>		</a:t>
            </a:r>
            <a:r>
              <a:rPr lang="en-US" sz="1200" dirty="0" err="1" smtClean="0"/>
              <a:t>ajaxRequest</a:t>
            </a:r>
            <a:r>
              <a:rPr lang="en-US" sz="1200" dirty="0" smtClean="0"/>
              <a:t> = </a:t>
            </a:r>
            <a:r>
              <a:rPr lang="en-US" sz="1200" b="1" dirty="0" smtClean="0"/>
              <a:t>new </a:t>
            </a:r>
            <a:r>
              <a:rPr lang="en-US" sz="1200" b="1" dirty="0" err="1" smtClean="0"/>
              <a:t>XMLHttpRequest</a:t>
            </a:r>
            <a:r>
              <a:rPr lang="en-US" sz="1200" b="1" dirty="0" smtClean="0"/>
              <a:t>(); </a:t>
            </a:r>
          </a:p>
          <a:p>
            <a:r>
              <a:rPr lang="en-US" sz="1200" dirty="0" smtClean="0"/>
              <a:t>   		} </a:t>
            </a:r>
            <a:r>
              <a:rPr lang="en-US" sz="1200" b="1" dirty="0" smtClean="0"/>
              <a:t>catch (e){</a:t>
            </a:r>
          </a:p>
          <a:p>
            <a:r>
              <a:rPr lang="en-US" sz="1200" b="1" dirty="0" smtClean="0"/>
              <a:t>			try{ </a:t>
            </a:r>
          </a:p>
          <a:p>
            <a:r>
              <a:rPr lang="en-US" sz="1200" dirty="0" smtClean="0"/>
              <a:t>			</a:t>
            </a:r>
            <a:r>
              <a:rPr lang="en-US" sz="1200" dirty="0" err="1" smtClean="0"/>
              <a:t>ajaxRequest</a:t>
            </a:r>
            <a:r>
              <a:rPr lang="en-US" sz="1200" dirty="0" smtClean="0"/>
              <a:t> = </a:t>
            </a:r>
            <a:r>
              <a:rPr lang="en-US" sz="1200" b="1" dirty="0" smtClean="0"/>
              <a:t>new </a:t>
            </a:r>
            <a:r>
              <a:rPr lang="en-US" sz="1200" b="1" dirty="0" err="1" smtClean="0"/>
              <a:t>ActiveXObject</a:t>
            </a:r>
            <a:r>
              <a:rPr lang="en-US" sz="1200" b="1" dirty="0" smtClean="0"/>
              <a:t>("Msxml2.XMLHTTP3.0"); }</a:t>
            </a:r>
          </a:p>
          <a:p>
            <a:r>
              <a:rPr lang="en-US" sz="1200" dirty="0" smtClean="0"/>
              <a:t> 			</a:t>
            </a:r>
            <a:r>
              <a:rPr lang="en-US" sz="1200" b="1" dirty="0" smtClean="0"/>
              <a:t>catch (e){alert("Your browser broke!"); 				return false; </a:t>
            </a:r>
          </a:p>
          <a:p>
            <a:r>
              <a:rPr lang="en-US" sz="1200" dirty="0" smtClean="0"/>
              <a:t> 			} </a:t>
            </a:r>
          </a:p>
          <a:p>
            <a:r>
              <a:rPr lang="en-US" sz="1200" dirty="0" smtClean="0"/>
              <a:t> 		} </a:t>
            </a:r>
          </a:p>
          <a:p>
            <a:endParaRPr lang="en-US" sz="1200" dirty="0" smtClean="0"/>
          </a:p>
          <a:p>
            <a:r>
              <a:rPr lang="en-US" sz="1200" dirty="0" smtClean="0"/>
              <a:t>		</a:t>
            </a:r>
            <a:r>
              <a:rPr lang="en-US" sz="1200" dirty="0" err="1" smtClean="0"/>
              <a:t>ajaxRequest.onreadystatechange</a:t>
            </a:r>
            <a:r>
              <a:rPr lang="en-US" sz="1200" dirty="0" smtClean="0"/>
              <a:t> = </a:t>
            </a:r>
            <a:r>
              <a:rPr lang="en-US" sz="1200" b="1" dirty="0" smtClean="0"/>
              <a:t>function(){ </a:t>
            </a:r>
          </a:p>
          <a:p>
            <a:r>
              <a:rPr lang="en-US" sz="1200" b="1" dirty="0" smtClean="0"/>
              <a:t>		if(</a:t>
            </a:r>
            <a:r>
              <a:rPr lang="en-US" sz="1200" b="1" dirty="0" err="1" smtClean="0"/>
              <a:t>ajaxRequest.readyState</a:t>
            </a:r>
            <a:r>
              <a:rPr lang="en-US" sz="1200" b="1" dirty="0" smtClean="0"/>
              <a:t> == 4 &amp;&amp; </a:t>
            </a:r>
            <a:r>
              <a:rPr lang="en-US" sz="1200" b="1" dirty="0" err="1" smtClean="0"/>
              <a:t>ajaxRequest.status</a:t>
            </a:r>
            <a:r>
              <a:rPr lang="en-US" sz="1200" b="1" dirty="0" smtClean="0"/>
              <a:t> == 200){    </a:t>
            </a:r>
          </a:p>
          <a:p>
            <a:r>
              <a:rPr lang="en-US" sz="1200" dirty="0" smtClean="0"/>
              <a:t>			</a:t>
            </a:r>
            <a:r>
              <a:rPr lang="en-US" sz="1200" dirty="0" err="1" smtClean="0"/>
              <a:t>document.myForm.lastname.value</a:t>
            </a:r>
            <a:r>
              <a:rPr lang="en-US" sz="1200" dirty="0" smtClean="0"/>
              <a:t> = </a:t>
            </a:r>
            <a:r>
              <a:rPr lang="en-US" sz="1200" dirty="0" err="1" smtClean="0"/>
              <a:t>ajaxRequest.responseText</a:t>
            </a:r>
            <a:r>
              <a:rPr lang="en-US" sz="1200" dirty="0" smtClean="0"/>
              <a:t>; </a:t>
            </a:r>
          </a:p>
          <a:p>
            <a:r>
              <a:rPr lang="en-US" sz="1200" dirty="0" smtClean="0"/>
              <a:t>			} </a:t>
            </a:r>
          </a:p>
          <a:p>
            <a:r>
              <a:rPr lang="en-US" sz="1200" dirty="0" smtClean="0"/>
              <a:t>		} </a:t>
            </a:r>
          </a:p>
          <a:p>
            <a:r>
              <a:rPr lang="en-US" sz="1200" dirty="0" smtClean="0"/>
              <a:t>    </a:t>
            </a:r>
          </a:p>
          <a:p>
            <a:r>
              <a:rPr lang="en-US" sz="1200" dirty="0" smtClean="0"/>
              <a:t>		</a:t>
            </a:r>
            <a:r>
              <a:rPr lang="en-US" sz="1200" dirty="0" err="1" smtClean="0"/>
              <a:t>ajaxRequest.open</a:t>
            </a:r>
            <a:r>
              <a:rPr lang="en-US" sz="1200" dirty="0" smtClean="0"/>
              <a:t>(“POST", “ajax.asp”, </a:t>
            </a:r>
            <a:r>
              <a:rPr lang="en-US" sz="1200" b="1" dirty="0" smtClean="0"/>
              <a:t>true); </a:t>
            </a:r>
          </a:p>
          <a:p>
            <a:r>
              <a:rPr lang="en-US" sz="1200" dirty="0" smtClean="0"/>
              <a:t>		</a:t>
            </a:r>
            <a:r>
              <a:rPr lang="en-US" sz="1200" dirty="0" err="1" smtClean="0"/>
              <a:t>xmlhttp.setRequestHeader</a:t>
            </a:r>
            <a:r>
              <a:rPr lang="en-US" sz="1200" dirty="0" smtClean="0"/>
              <a:t>("Content-</a:t>
            </a:r>
            <a:r>
              <a:rPr lang="en-US" sz="1200" dirty="0" err="1" smtClean="0"/>
              <a:t>Type","application</a:t>
            </a:r>
            <a:r>
              <a:rPr lang="en-US" sz="1200" dirty="0" smtClean="0"/>
              <a:t>/x-www-form-</a:t>
            </a:r>
            <a:r>
              <a:rPr lang="en-US" sz="1200" dirty="0" err="1" smtClean="0"/>
              <a:t>urlencoded</a:t>
            </a:r>
            <a:r>
              <a:rPr lang="en-US" sz="1200" dirty="0" smtClean="0"/>
              <a:t>;"); 		</a:t>
            </a:r>
            <a:r>
              <a:rPr lang="en-US" sz="1200" dirty="0" err="1" smtClean="0"/>
              <a:t>xmlhttp.send</a:t>
            </a:r>
            <a:r>
              <a:rPr lang="en-US" sz="1200" dirty="0" smtClean="0"/>
              <a:t>("</a:t>
            </a:r>
            <a:r>
              <a:rPr lang="en-US" sz="1200" dirty="0" err="1" smtClean="0"/>
              <a:t>FirstName</a:t>
            </a:r>
            <a:r>
              <a:rPr lang="en-US" sz="1200" dirty="0" smtClean="0"/>
              <a:t>=</a:t>
            </a:r>
            <a:r>
              <a:rPr lang="en-US" sz="1200" dirty="0" err="1" smtClean="0"/>
              <a:t>krishna&amp;LastName</a:t>
            </a:r>
            <a:r>
              <a:rPr lang="en-US" sz="1200" dirty="0" smtClean="0"/>
              <a:t>=Kumar");</a:t>
            </a:r>
            <a:endParaRPr lang="en-US" sz="1200" b="1" dirty="0" smtClean="0"/>
          </a:p>
          <a:p>
            <a:r>
              <a:rPr lang="en-US" sz="1200" dirty="0" smtClean="0"/>
              <a:t>			}</a:t>
            </a:r>
          </a:p>
          <a:p>
            <a:r>
              <a:rPr lang="en-US" sz="1200" dirty="0" smtClean="0"/>
              <a:t>&lt;/script&gt; </a:t>
            </a:r>
          </a:p>
          <a:p>
            <a:r>
              <a:rPr lang="en-US" sz="1200" dirty="0" smtClean="0"/>
              <a:t>&lt;form name=</a:t>
            </a:r>
            <a:r>
              <a:rPr lang="en-US" sz="1200" i="1" dirty="0" smtClean="0"/>
              <a:t>'</a:t>
            </a:r>
            <a:r>
              <a:rPr lang="en-US" sz="1200" i="1" dirty="0" err="1" smtClean="0"/>
              <a:t>myForm</a:t>
            </a:r>
            <a:r>
              <a:rPr lang="en-US" sz="1200" i="1" dirty="0" smtClean="0"/>
              <a:t>'&gt; </a:t>
            </a:r>
          </a:p>
          <a:p>
            <a:r>
              <a:rPr lang="en-US" sz="1200" dirty="0" smtClean="0"/>
              <a:t>Name: &lt;input type=</a:t>
            </a:r>
            <a:r>
              <a:rPr lang="en-US" sz="1200" i="1" dirty="0" smtClean="0"/>
              <a:t>'text' </a:t>
            </a:r>
            <a:r>
              <a:rPr lang="en-US" sz="1200" i="1" dirty="0" err="1" smtClean="0"/>
              <a:t>onChange</a:t>
            </a:r>
            <a:r>
              <a:rPr lang="en-US" sz="1200" i="1" dirty="0" smtClean="0"/>
              <a:t>="</a:t>
            </a:r>
            <a:r>
              <a:rPr lang="en-US" sz="1200" i="1" dirty="0" err="1" smtClean="0"/>
              <a:t>ajaxFunction</a:t>
            </a:r>
            <a:r>
              <a:rPr lang="en-US" sz="1200" i="1" dirty="0" smtClean="0"/>
              <a:t>();" name='username' /&gt; &lt;</a:t>
            </a:r>
            <a:r>
              <a:rPr lang="en-US" sz="1200" i="1" dirty="0" err="1" smtClean="0"/>
              <a:t>br</a:t>
            </a:r>
            <a:r>
              <a:rPr lang="en-US" sz="1200" i="1" dirty="0" smtClean="0"/>
              <a:t> /&gt; </a:t>
            </a:r>
          </a:p>
          <a:p>
            <a:r>
              <a:rPr lang="en-US" sz="1200" dirty="0" smtClean="0"/>
              <a:t>Last  Name: &lt;input type=</a:t>
            </a:r>
            <a:r>
              <a:rPr lang="en-US" sz="1200" i="1" dirty="0" smtClean="0"/>
              <a:t>'text' name=‘</a:t>
            </a:r>
            <a:r>
              <a:rPr lang="en-US" sz="1200" i="1" dirty="0" err="1" smtClean="0"/>
              <a:t>lastname</a:t>
            </a:r>
            <a:r>
              <a:rPr lang="en-US" sz="1200" i="1" dirty="0" smtClean="0"/>
              <a:t>' /&gt; </a:t>
            </a:r>
          </a:p>
          <a:p>
            <a:r>
              <a:rPr lang="en-US" sz="1200" dirty="0" smtClean="0"/>
              <a:t>&lt;/form&gt; </a:t>
            </a:r>
          </a:p>
          <a:p>
            <a:r>
              <a:rPr lang="en-US" sz="1200" dirty="0" smtClean="0"/>
              <a:t>&lt;/body&gt; </a:t>
            </a:r>
          </a:p>
          <a:p>
            <a:r>
              <a:rPr lang="en-US" sz="1200" dirty="0" smtClean="0"/>
              <a:t>&lt;/html&gt;</a:t>
            </a:r>
            <a:endParaRPr lang="en-US" sz="1200" kern="0" dirty="0" smtClean="0">
              <a:latin typeface="+mn-lt"/>
            </a:endParaRPr>
          </a:p>
          <a:p>
            <a:pPr marL="342900" indent="-342900">
              <a:lnSpc>
                <a:spcPct val="90000"/>
              </a:lnSpc>
              <a:spcBef>
                <a:spcPct val="20000"/>
              </a:spcBef>
              <a:buClr>
                <a:schemeClr val="accent2"/>
              </a:buClr>
              <a:buFont typeface="Wingdings" pitchFamily="2" charset="2"/>
              <a:buChar char="§"/>
            </a:pPr>
            <a:endParaRPr lang="en-US" sz="1200" kern="0" dirty="0" smtClean="0">
              <a:latin typeface="+mn-lt"/>
            </a:endParaRPr>
          </a:p>
          <a:p>
            <a:pPr marL="342900" indent="-342900">
              <a:lnSpc>
                <a:spcPct val="90000"/>
              </a:lnSpc>
              <a:spcBef>
                <a:spcPct val="20000"/>
              </a:spcBef>
              <a:buClr>
                <a:schemeClr val="accent2"/>
              </a:buClr>
              <a:buFont typeface="Wingdings" pitchFamily="2" charset="2"/>
              <a:buChar char="§"/>
            </a:pPr>
            <a:endParaRPr lang="en-US" sz="1200" kern="0" dirty="0" smtClean="0">
              <a:latin typeface="+mn-lt"/>
            </a:endParaRPr>
          </a:p>
          <a:p>
            <a:pPr marL="342900" indent="-342900">
              <a:lnSpc>
                <a:spcPct val="90000"/>
              </a:lnSpc>
              <a:spcBef>
                <a:spcPct val="20000"/>
              </a:spcBef>
              <a:buClr>
                <a:schemeClr val="accent2"/>
              </a:buClr>
              <a:buFont typeface="Wingdings" pitchFamily="2" charset="2"/>
              <a:buChar char="§"/>
            </a:pPr>
            <a:endParaRPr lang="en-US" sz="1200" kern="0" dirty="0" smtClean="0">
              <a:latin typeface="+mn-lt"/>
            </a:endParaRPr>
          </a:p>
          <a:p>
            <a:pPr marL="342900" indent="-342900">
              <a:lnSpc>
                <a:spcPct val="90000"/>
              </a:lnSpc>
              <a:spcBef>
                <a:spcPct val="20000"/>
              </a:spcBef>
              <a:buClr>
                <a:schemeClr val="accent2"/>
              </a:buClr>
            </a:pPr>
            <a:r>
              <a:rPr lang="en-US" sz="1200" kern="0" dirty="0" smtClean="0">
                <a:latin typeface="+mn-lt"/>
                <a:cs typeface="+mn-cs"/>
              </a:rPr>
              <a:t>	</a:t>
            </a:r>
          </a:p>
          <a:p>
            <a:pPr marL="342900" indent="-342900">
              <a:lnSpc>
                <a:spcPct val="90000"/>
              </a:lnSpc>
              <a:spcBef>
                <a:spcPct val="20000"/>
              </a:spcBef>
              <a:buClr>
                <a:schemeClr val="accent2"/>
              </a:buClr>
            </a:pPr>
            <a:r>
              <a:rPr lang="en-US" sz="1200" kern="0" dirty="0" smtClean="0">
                <a:latin typeface="+mn-lt"/>
                <a:cs typeface="+mn-cs"/>
              </a:rPr>
              <a:t>			</a:t>
            </a:r>
          </a:p>
          <a:p>
            <a:pPr marL="342900" indent="-342900">
              <a:lnSpc>
                <a:spcPct val="90000"/>
              </a:lnSpc>
              <a:spcBef>
                <a:spcPct val="20000"/>
              </a:spcBef>
              <a:buClr>
                <a:schemeClr val="accent2"/>
              </a:buClr>
            </a:pPr>
            <a:r>
              <a:rPr lang="en-US" sz="1200" kern="0" dirty="0" smtClean="0">
                <a:latin typeface="+mn-lt"/>
                <a:cs typeface="+mn-cs"/>
              </a:rPr>
              <a:t>	</a:t>
            </a:r>
          </a:p>
          <a:p>
            <a:pPr marL="342900" indent="-342900">
              <a:lnSpc>
                <a:spcPct val="90000"/>
              </a:lnSpc>
              <a:spcBef>
                <a:spcPct val="20000"/>
              </a:spcBef>
              <a:buClr>
                <a:schemeClr val="accent2"/>
              </a:buClr>
              <a:buFont typeface="Wingdings" pitchFamily="2" charset="2"/>
              <a:buChar char="§"/>
            </a:pPr>
            <a:endParaRPr lang="en-US" sz="1200" kern="0" dirty="0" smtClean="0">
              <a:latin typeface="+mn-lt"/>
              <a:cs typeface="+mn-cs"/>
            </a:endParaRPr>
          </a:p>
          <a:p>
            <a:pPr marL="342900" indent="-342900">
              <a:lnSpc>
                <a:spcPct val="90000"/>
              </a:lnSpc>
              <a:spcBef>
                <a:spcPct val="20000"/>
              </a:spcBef>
              <a:buClr>
                <a:schemeClr val="accent2"/>
              </a:buClr>
            </a:pPr>
            <a:r>
              <a:rPr lang="en-US" sz="1200" kern="0" dirty="0" smtClean="0">
                <a:latin typeface="+mn-lt"/>
                <a:cs typeface="+mn-cs"/>
              </a:rPr>
              <a:t> </a:t>
            </a:r>
          </a:p>
          <a:p>
            <a:pPr marL="342900" indent="-342900">
              <a:lnSpc>
                <a:spcPct val="90000"/>
              </a:lnSpc>
              <a:spcBef>
                <a:spcPct val="20000"/>
              </a:spcBef>
              <a:buClr>
                <a:schemeClr val="accent2"/>
              </a:buClr>
              <a:buFont typeface="Wingdings" pitchFamily="2" charset="2"/>
              <a:buChar char="§"/>
            </a:pPr>
            <a:endParaRPr lang="en-US" sz="12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AJAX</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pic>
        <p:nvPicPr>
          <p:cNvPr id="1026" name="Picture 2" descr="C:\Users\Public\Pictures\Sample Pictures\Misc\ajaxprops.jpg"/>
          <p:cNvPicPr>
            <a:picLocks noChangeAspect="1" noChangeArrowheads="1"/>
          </p:cNvPicPr>
          <p:nvPr/>
        </p:nvPicPr>
        <p:blipFill>
          <a:blip r:embed="rId2" cstate="print"/>
          <a:srcRect/>
          <a:stretch>
            <a:fillRect/>
          </a:stretch>
        </p:blipFill>
        <p:spPr bwMode="auto">
          <a:xfrm>
            <a:off x="895350" y="838200"/>
            <a:ext cx="7715250" cy="4660368"/>
          </a:xfrm>
          <a:prstGeom prst="rect">
            <a:avLst/>
          </a:prstGeom>
          <a:noFill/>
        </p:spPr>
      </p:pic>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AJAX</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pic>
        <p:nvPicPr>
          <p:cNvPr id="2050" name="Picture 2" descr="C:\Users\Public\Pictures\Sample Pictures\Misc\ajaxprops2.jpg"/>
          <p:cNvPicPr>
            <a:picLocks noChangeAspect="1" noChangeArrowheads="1"/>
          </p:cNvPicPr>
          <p:nvPr/>
        </p:nvPicPr>
        <p:blipFill>
          <a:blip r:embed="rId2" cstate="print"/>
          <a:srcRect/>
          <a:stretch>
            <a:fillRect/>
          </a:stretch>
        </p:blipFill>
        <p:spPr bwMode="auto">
          <a:xfrm>
            <a:off x="762000" y="914400"/>
            <a:ext cx="7848600" cy="4572000"/>
          </a:xfrm>
          <a:prstGeom prst="rect">
            <a:avLst/>
          </a:prstGeom>
          <a:noFill/>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Objects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dirty="0" smtClean="0">
                <a:latin typeface="+mn-lt"/>
              </a:rPr>
              <a:t>A value in an object can be </a:t>
            </a:r>
            <a:r>
              <a:rPr lang="en-US" sz="2400" dirty="0" smtClean="0">
                <a:solidFill>
                  <a:srgbClr val="C00000"/>
                </a:solidFill>
                <a:latin typeface="+mn-lt"/>
              </a:rPr>
              <a:t>updated by assignment</a:t>
            </a:r>
          </a:p>
          <a:p>
            <a:pPr marL="342900" indent="-342900" algn="just">
              <a:lnSpc>
                <a:spcPct val="90000"/>
              </a:lnSpc>
              <a:spcBef>
                <a:spcPct val="20000"/>
              </a:spcBef>
              <a:buClr>
                <a:schemeClr val="accent2"/>
              </a:buClr>
              <a:buFont typeface="Wingdings" pitchFamily="2" charset="2"/>
              <a:buChar char="§"/>
            </a:pPr>
            <a:endParaRPr lang="en-US" sz="240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400" dirty="0" smtClean="0">
                <a:latin typeface="+mn-lt"/>
              </a:rPr>
              <a:t>If property value already exists in the object, the property value is replaced, else it is </a:t>
            </a:r>
            <a:r>
              <a:rPr lang="en-US" sz="2400" dirty="0" smtClean="0">
                <a:solidFill>
                  <a:srgbClr val="C00000"/>
                </a:solidFill>
                <a:latin typeface="+mn-lt"/>
              </a:rPr>
              <a:t>augmented</a:t>
            </a:r>
          </a:p>
          <a:p>
            <a:pPr marL="342900" indent="-342900" algn="just">
              <a:lnSpc>
                <a:spcPct val="90000"/>
              </a:lnSpc>
              <a:spcBef>
                <a:spcPct val="20000"/>
              </a:spcBef>
              <a:buClr>
                <a:schemeClr val="accent2"/>
              </a:buClr>
              <a:buFont typeface="Wingdings" pitchFamily="2" charset="2"/>
              <a:buChar char="§"/>
            </a:pPr>
            <a:endParaRPr lang="en-US" sz="2400" i="1"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For Ex:</a:t>
            </a:r>
          </a:p>
          <a:p>
            <a:pPr marL="800100" lvl="1" indent="-342900" algn="just">
              <a:lnSpc>
                <a:spcPct val="90000"/>
              </a:lnSpc>
              <a:spcBef>
                <a:spcPct val="20000"/>
              </a:spcBef>
              <a:buClr>
                <a:schemeClr val="accent2"/>
              </a:buClr>
              <a:buFont typeface="Wingdings" pitchFamily="2" charset="2"/>
              <a:buChar char="§"/>
            </a:pPr>
            <a:r>
              <a:rPr lang="en-US" sz="2400" kern="0" baseline="0" dirty="0" err="1" smtClean="0">
                <a:solidFill>
                  <a:srgbClr val="C00000"/>
                </a:solidFill>
                <a:latin typeface="+mn-lt"/>
                <a:cs typeface="+mn-cs"/>
              </a:rPr>
              <a:t>fullName.first_name</a:t>
            </a:r>
            <a:r>
              <a:rPr lang="en-US" sz="2400" kern="0" dirty="0" smtClean="0">
                <a:solidFill>
                  <a:srgbClr val="C00000"/>
                </a:solidFill>
                <a:latin typeface="+mn-lt"/>
                <a:cs typeface="+mn-cs"/>
              </a:rPr>
              <a:t> = “</a:t>
            </a:r>
            <a:r>
              <a:rPr lang="en-US" sz="2400" kern="0" dirty="0" err="1" smtClean="0">
                <a:solidFill>
                  <a:srgbClr val="C00000"/>
                </a:solidFill>
                <a:latin typeface="+mn-lt"/>
                <a:cs typeface="+mn-cs"/>
              </a:rPr>
              <a:t>Prasanna</a:t>
            </a:r>
            <a:r>
              <a:rPr lang="en-US" sz="2400" kern="0" dirty="0" smtClean="0">
                <a:solidFill>
                  <a:srgbClr val="C00000"/>
                </a:solidFill>
                <a:latin typeface="+mn-lt"/>
                <a:cs typeface="+mn-cs"/>
              </a:rPr>
              <a:t>”;</a:t>
            </a:r>
          </a:p>
          <a:p>
            <a:pPr marL="800100" lvl="1" indent="-342900" algn="just">
              <a:lnSpc>
                <a:spcPct val="90000"/>
              </a:lnSpc>
              <a:spcBef>
                <a:spcPct val="20000"/>
              </a:spcBef>
              <a:buClr>
                <a:schemeClr val="accent2"/>
              </a:buClr>
              <a:buFont typeface="Wingdings" pitchFamily="2" charset="2"/>
              <a:buChar char="§"/>
            </a:pPr>
            <a:endParaRPr lang="en-US" sz="2400" kern="0" baseline="0" dirty="0" smtClean="0">
              <a:latin typeface="+mn-lt"/>
              <a:cs typeface="+mn-cs"/>
            </a:endParaRPr>
          </a:p>
          <a:p>
            <a:pPr marL="800100" lvl="1" indent="-342900" algn="just">
              <a:lnSpc>
                <a:spcPct val="90000"/>
              </a:lnSpc>
              <a:spcBef>
                <a:spcPct val="20000"/>
              </a:spcBef>
              <a:buClr>
                <a:schemeClr val="accent2"/>
              </a:buClr>
              <a:buFont typeface="Wingdings" pitchFamily="2" charset="2"/>
              <a:buChar char="§"/>
            </a:pPr>
            <a:r>
              <a:rPr lang="en-US" sz="2400" kern="0" dirty="0" err="1" smtClean="0">
                <a:solidFill>
                  <a:srgbClr val="C00000"/>
                </a:solidFill>
                <a:latin typeface="+mn-lt"/>
                <a:cs typeface="+mn-cs"/>
              </a:rPr>
              <a:t>fullName.middle_name</a:t>
            </a:r>
            <a:r>
              <a:rPr lang="en-US" sz="2400" kern="0" dirty="0" smtClean="0">
                <a:solidFill>
                  <a:srgbClr val="C00000"/>
                </a:solidFill>
                <a:latin typeface="+mn-lt"/>
                <a:cs typeface="+mn-cs"/>
              </a:rPr>
              <a:t> = “</a:t>
            </a:r>
            <a:r>
              <a:rPr lang="en-US" sz="2400" kern="0" dirty="0" err="1" smtClean="0">
                <a:solidFill>
                  <a:srgbClr val="C00000"/>
                </a:solidFill>
                <a:latin typeface="+mn-lt"/>
                <a:cs typeface="+mn-cs"/>
              </a:rPr>
              <a:t>Shandilya</a:t>
            </a:r>
            <a:r>
              <a:rPr lang="en-US" sz="2400" kern="0" dirty="0" smtClean="0">
                <a:solidFill>
                  <a:srgbClr val="C00000"/>
                </a:solidFill>
                <a:latin typeface="+mn-lt"/>
                <a:cs typeface="+mn-cs"/>
              </a:rPr>
              <a:t>”;</a:t>
            </a:r>
            <a:endParaRPr lang="en-US" sz="2400" kern="0" baseline="0" dirty="0" smtClean="0">
              <a:solidFill>
                <a:srgbClr val="C00000"/>
              </a:solidFill>
              <a:latin typeface="+mn-lt"/>
              <a:cs typeface="+mn-cs"/>
            </a:endParaRP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AJAX</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Handling the response</a:t>
            </a:r>
          </a:p>
          <a:p>
            <a:pPr marL="800100" lvl="1" indent="-342900" algn="just">
              <a:lnSpc>
                <a:spcPct val="90000"/>
              </a:lnSpc>
              <a:spcBef>
                <a:spcPct val="20000"/>
              </a:spcBef>
              <a:buClr>
                <a:schemeClr val="accent2"/>
              </a:buClr>
              <a:buFont typeface="Wingdings" pitchFamily="2" charset="2"/>
              <a:buChar char="§"/>
            </a:pPr>
            <a:r>
              <a:rPr lang="en-US" sz="2000" dirty="0" smtClean="0"/>
              <a:t>When using asynchronous calls, we cannot be sure when the response will come</a:t>
            </a:r>
          </a:p>
          <a:p>
            <a:pPr marL="800100" lvl="1" indent="-342900" algn="just">
              <a:lnSpc>
                <a:spcPct val="90000"/>
              </a:lnSpc>
              <a:spcBef>
                <a:spcPct val="20000"/>
              </a:spcBef>
              <a:buClr>
                <a:schemeClr val="accent2"/>
              </a:buClr>
              <a:buFont typeface="Wingdings" pitchFamily="2" charset="2"/>
              <a:buChar char="§"/>
            </a:pPr>
            <a:r>
              <a:rPr lang="en-US" sz="2000" dirty="0" smtClean="0"/>
              <a:t>We must write code that waits for the response and handles it when it arrives</a:t>
            </a:r>
          </a:p>
          <a:p>
            <a:pPr marL="800100" lvl="1" indent="-342900" algn="just">
              <a:lnSpc>
                <a:spcPct val="90000"/>
              </a:lnSpc>
              <a:spcBef>
                <a:spcPct val="20000"/>
              </a:spcBef>
              <a:buClr>
                <a:schemeClr val="accent2"/>
              </a:buClr>
              <a:buFont typeface="Wingdings" pitchFamily="2" charset="2"/>
              <a:buChar char="§"/>
            </a:pPr>
            <a:r>
              <a:rPr lang="en-US" sz="2000" dirty="0" smtClean="0"/>
              <a:t>We do this with a callback function</a:t>
            </a:r>
          </a:p>
          <a:p>
            <a:pPr marL="800100" lvl="1" indent="-342900" algn="just">
              <a:lnSpc>
                <a:spcPct val="90000"/>
              </a:lnSpc>
              <a:spcBef>
                <a:spcPct val="20000"/>
              </a:spcBef>
              <a:buClr>
                <a:schemeClr val="accent2"/>
              </a:buClr>
              <a:buFont typeface="Wingdings" pitchFamily="2" charset="2"/>
              <a:buChar char="§"/>
            </a:pPr>
            <a:r>
              <a:rPr lang="en-US" sz="2000" dirty="0" smtClean="0"/>
              <a:t>Callback functions are functions that are triggered by some event</a:t>
            </a:r>
          </a:p>
          <a:p>
            <a:pPr marL="800100" lvl="1" indent="-342900" algn="just">
              <a:lnSpc>
                <a:spcPct val="90000"/>
              </a:lnSpc>
              <a:spcBef>
                <a:spcPct val="20000"/>
              </a:spcBef>
              <a:buClr>
                <a:schemeClr val="accent2"/>
              </a:buClr>
            </a:pPr>
            <a:r>
              <a:rPr lang="en-US" sz="2000" dirty="0" err="1" smtClean="0"/>
              <a:t>xmlhttp.onreadystatechange</a:t>
            </a:r>
            <a:r>
              <a:rPr lang="en-US" sz="2000" dirty="0" smtClean="0"/>
              <a:t>=function() </a:t>
            </a:r>
          </a:p>
          <a:p>
            <a:pPr marL="800100" lvl="1" indent="-342900" algn="just">
              <a:lnSpc>
                <a:spcPct val="90000"/>
              </a:lnSpc>
              <a:spcBef>
                <a:spcPct val="20000"/>
              </a:spcBef>
              <a:buClr>
                <a:schemeClr val="accent2"/>
              </a:buClr>
            </a:pPr>
            <a:r>
              <a:rPr lang="en-US" sz="2000" dirty="0" smtClean="0"/>
              <a:t>{ </a:t>
            </a:r>
          </a:p>
          <a:p>
            <a:pPr marL="800100" lvl="1" indent="-342900" algn="just">
              <a:lnSpc>
                <a:spcPct val="90000"/>
              </a:lnSpc>
              <a:spcBef>
                <a:spcPct val="20000"/>
              </a:spcBef>
              <a:buClr>
                <a:schemeClr val="accent2"/>
              </a:buClr>
            </a:pPr>
            <a:r>
              <a:rPr lang="en-US" sz="2000" dirty="0" smtClean="0"/>
              <a:t>	//Do something here </a:t>
            </a:r>
          </a:p>
          <a:p>
            <a:pPr marL="800100" lvl="1" indent="-342900" algn="just">
              <a:lnSpc>
                <a:spcPct val="90000"/>
              </a:lnSpc>
              <a:spcBef>
                <a:spcPct val="20000"/>
              </a:spcBef>
              <a:buClr>
                <a:schemeClr val="accent2"/>
              </a:buClr>
            </a:pPr>
            <a:r>
              <a:rPr lang="en-US" sz="2000" dirty="0" smtClean="0"/>
              <a:t>}</a:t>
            </a:r>
          </a:p>
          <a:p>
            <a:pPr marL="342900" indent="-342900" algn="just">
              <a:lnSpc>
                <a:spcPct val="90000"/>
              </a:lnSpc>
              <a:spcBef>
                <a:spcPct val="20000"/>
              </a:spcBef>
              <a:buClr>
                <a:schemeClr val="accent2"/>
              </a:buClr>
              <a:buFont typeface="Wingdings" pitchFamily="2" charset="2"/>
              <a:buChar char="§"/>
            </a:pPr>
            <a:r>
              <a:rPr lang="en-US" sz="2000" dirty="0" smtClean="0"/>
              <a:t>The </a:t>
            </a:r>
            <a:r>
              <a:rPr lang="en-US" sz="2000" dirty="0" err="1" smtClean="0"/>
              <a:t>xmlhttp</a:t>
            </a:r>
            <a:r>
              <a:rPr lang="en-US" sz="2000" dirty="0" smtClean="0"/>
              <a:t> object's </a:t>
            </a:r>
            <a:r>
              <a:rPr lang="en-US" sz="2000" dirty="0" err="1" smtClean="0"/>
              <a:t>readyState</a:t>
            </a:r>
            <a:r>
              <a:rPr lang="en-US" sz="2000" dirty="0" smtClean="0"/>
              <a:t> property holds the current state of the response</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
                                            <p:txEl>
                                              <p:pRg st="17" end="17"/>
                                            </p:txEl>
                                          </p:spTgt>
                                        </p:tgtEl>
                                        <p:attrNameLst>
                                          <p:attrName>style.visibility</p:attrName>
                                        </p:attrNameLst>
                                      </p:cBhvr>
                                      <p:to>
                                        <p:strVal val="visible"/>
                                      </p:to>
                                    </p:set>
                                    <p:anim to="" calcmode="lin" valueType="num">
                                      <p:cBhvr>
                                        <p:cTn id="7" dur="1" fill="hold"/>
                                        <p:tgtEl>
                                          <p:spTgt spid="5">
                                            <p:txEl>
                                              <p:pRg st="17" end="17"/>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
                                            <p:txEl>
                                              <p:pRg st="18" end="18"/>
                                            </p:txEl>
                                          </p:spTgt>
                                        </p:tgtEl>
                                        <p:attrNameLst>
                                          <p:attrName>style.visibility</p:attrName>
                                        </p:attrNameLst>
                                      </p:cBhvr>
                                      <p:to>
                                        <p:strVal val="visible"/>
                                      </p:to>
                                    </p:set>
                                    <p:anim to="" calcmode="lin" valueType="num">
                                      <p:cBhvr>
                                        <p:cTn id="12" dur="1" fill="hold"/>
                                        <p:tgtEl>
                                          <p:spTgt spid="5">
                                            <p:txEl>
                                              <p:pRg st="18" end="18"/>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
                                            <p:txEl>
                                              <p:pRg st="19" end="19"/>
                                            </p:txEl>
                                          </p:spTgt>
                                        </p:tgtEl>
                                        <p:attrNameLst>
                                          <p:attrName>style.visibility</p:attrName>
                                        </p:attrNameLst>
                                      </p:cBhvr>
                                      <p:to>
                                        <p:strVal val="visible"/>
                                      </p:to>
                                    </p:set>
                                    <p:anim to="" calcmode="lin" valueType="num">
                                      <p:cBhvr>
                                        <p:cTn id="17" dur="1" fill="hold"/>
                                        <p:tgtEl>
                                          <p:spTgt spid="5">
                                            <p:txEl>
                                              <p:pRg st="19" end="19"/>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5">
                                            <p:txEl>
                                              <p:pRg st="21" end="21"/>
                                            </p:txEl>
                                          </p:spTgt>
                                        </p:tgtEl>
                                        <p:attrNameLst>
                                          <p:attrName>style.visibility</p:attrName>
                                        </p:attrNameLst>
                                      </p:cBhvr>
                                      <p:to>
                                        <p:strVal val="visible"/>
                                      </p:to>
                                    </p:set>
                                    <p:anim to="" calcmode="lin" valueType="num">
                                      <p:cBhvr>
                                        <p:cTn id="22" dur="1" fill="hold"/>
                                        <p:tgtEl>
                                          <p:spTgt spid="5">
                                            <p:txEl>
                                              <p:pRg st="21" end="2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AJAX</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err="1" smtClean="0"/>
              <a:t>readystate</a:t>
            </a:r>
            <a:r>
              <a:rPr lang="en-US" sz="2000" dirty="0" smtClean="0"/>
              <a:t> property values</a:t>
            </a:r>
          </a:p>
          <a:p>
            <a:pPr marL="800100" lvl="1" indent="-342900" algn="just">
              <a:lnSpc>
                <a:spcPct val="90000"/>
              </a:lnSpc>
              <a:spcBef>
                <a:spcPct val="20000"/>
              </a:spcBef>
              <a:buClr>
                <a:schemeClr val="accent2"/>
              </a:buClr>
              <a:buFont typeface="Wingdings" pitchFamily="2" charset="2"/>
              <a:buChar char="§"/>
            </a:pPr>
            <a:r>
              <a:rPr lang="en-US" sz="2000" dirty="0" smtClean="0"/>
              <a:t>0 – Request Uninitialized</a:t>
            </a:r>
          </a:p>
          <a:p>
            <a:pPr marL="800100" lvl="1" indent="-342900" algn="just">
              <a:lnSpc>
                <a:spcPct val="90000"/>
              </a:lnSpc>
              <a:spcBef>
                <a:spcPct val="20000"/>
              </a:spcBef>
              <a:buClr>
                <a:schemeClr val="accent2"/>
              </a:buClr>
              <a:buFont typeface="Wingdings" pitchFamily="2" charset="2"/>
              <a:buChar char="§"/>
            </a:pPr>
            <a:r>
              <a:rPr lang="en-US" sz="2000" dirty="0" smtClean="0"/>
              <a:t>1 – Request setup</a:t>
            </a:r>
          </a:p>
          <a:p>
            <a:pPr marL="800100" lvl="1" indent="-342900" algn="just">
              <a:lnSpc>
                <a:spcPct val="90000"/>
              </a:lnSpc>
              <a:spcBef>
                <a:spcPct val="20000"/>
              </a:spcBef>
              <a:buClr>
                <a:schemeClr val="accent2"/>
              </a:buClr>
              <a:buFont typeface="Wingdings" pitchFamily="2" charset="2"/>
              <a:buChar char="§"/>
            </a:pPr>
            <a:r>
              <a:rPr lang="en-US" sz="2000" dirty="0" smtClean="0"/>
              <a:t>2 – Request sent</a:t>
            </a:r>
          </a:p>
          <a:p>
            <a:pPr marL="800100" lvl="1" indent="-342900" algn="just">
              <a:lnSpc>
                <a:spcPct val="90000"/>
              </a:lnSpc>
              <a:spcBef>
                <a:spcPct val="20000"/>
              </a:spcBef>
              <a:buClr>
                <a:schemeClr val="accent2"/>
              </a:buClr>
              <a:buFont typeface="Wingdings" pitchFamily="2" charset="2"/>
              <a:buChar char="§"/>
            </a:pPr>
            <a:r>
              <a:rPr lang="en-US" sz="2000" dirty="0" smtClean="0"/>
              <a:t>3 – Request in process</a:t>
            </a:r>
          </a:p>
          <a:p>
            <a:pPr marL="800100" lvl="1" indent="-342900" algn="just">
              <a:lnSpc>
                <a:spcPct val="90000"/>
              </a:lnSpc>
              <a:spcBef>
                <a:spcPct val="20000"/>
              </a:spcBef>
              <a:buClr>
                <a:schemeClr val="accent2"/>
              </a:buClr>
              <a:buFont typeface="Wingdings" pitchFamily="2" charset="2"/>
              <a:buChar char="§"/>
            </a:pPr>
            <a:r>
              <a:rPr lang="en-US" sz="2000" dirty="0" smtClean="0"/>
              <a:t>4 – Request Completed</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r>
              <a:rPr lang="en-US" sz="2000" dirty="0" smtClean="0"/>
              <a:t>status property values</a:t>
            </a:r>
          </a:p>
          <a:p>
            <a:pPr marL="800100" lvl="1" indent="-342900" algn="just">
              <a:lnSpc>
                <a:spcPct val="90000"/>
              </a:lnSpc>
              <a:spcBef>
                <a:spcPct val="20000"/>
              </a:spcBef>
              <a:buClr>
                <a:schemeClr val="accent2"/>
              </a:buClr>
              <a:buFont typeface="Wingdings" pitchFamily="2" charset="2"/>
              <a:buChar char="§"/>
            </a:pPr>
            <a:r>
              <a:rPr lang="en-US" sz="2000" dirty="0" smtClean="0"/>
              <a:t>200 – OK</a:t>
            </a:r>
          </a:p>
          <a:p>
            <a:pPr marL="800100" lvl="1" indent="-342900" algn="just">
              <a:lnSpc>
                <a:spcPct val="90000"/>
              </a:lnSpc>
              <a:spcBef>
                <a:spcPct val="20000"/>
              </a:spcBef>
              <a:buClr>
                <a:schemeClr val="accent2"/>
              </a:buClr>
              <a:buFont typeface="Wingdings" pitchFamily="2" charset="2"/>
              <a:buChar char="§"/>
            </a:pPr>
            <a:r>
              <a:rPr lang="en-US" sz="2000" dirty="0" smtClean="0"/>
              <a:t>302 – Found</a:t>
            </a:r>
          </a:p>
          <a:p>
            <a:pPr marL="800100" lvl="1" indent="-342900" algn="just">
              <a:lnSpc>
                <a:spcPct val="90000"/>
              </a:lnSpc>
              <a:spcBef>
                <a:spcPct val="20000"/>
              </a:spcBef>
              <a:buClr>
                <a:schemeClr val="accent2"/>
              </a:buClr>
              <a:buFont typeface="Wingdings" pitchFamily="2" charset="2"/>
              <a:buChar char="§"/>
            </a:pPr>
            <a:r>
              <a:rPr lang="en-US" sz="2000" dirty="0" smtClean="0"/>
              <a:t>403 – Forbidden</a:t>
            </a:r>
          </a:p>
          <a:p>
            <a:pPr marL="800100" lvl="1" indent="-342900" algn="just">
              <a:lnSpc>
                <a:spcPct val="90000"/>
              </a:lnSpc>
              <a:spcBef>
                <a:spcPct val="20000"/>
              </a:spcBef>
              <a:buClr>
                <a:schemeClr val="accent2"/>
              </a:buClr>
              <a:buFont typeface="Wingdings" pitchFamily="2" charset="2"/>
              <a:buChar char="§"/>
            </a:pPr>
            <a:r>
              <a:rPr lang="en-US" sz="2000" dirty="0" smtClean="0"/>
              <a:t>404 – Not found</a:t>
            </a:r>
          </a:p>
          <a:p>
            <a:pPr marL="800100" lvl="1" indent="-342900" algn="just">
              <a:lnSpc>
                <a:spcPct val="90000"/>
              </a:lnSpc>
              <a:spcBef>
                <a:spcPct val="20000"/>
              </a:spcBef>
              <a:buClr>
                <a:schemeClr val="accent2"/>
              </a:buClr>
              <a:buFont typeface="Wingdings" pitchFamily="2" charset="2"/>
              <a:buChar char="§"/>
            </a:pPr>
            <a:r>
              <a:rPr lang="en-US" sz="2000" dirty="0" smtClean="0"/>
              <a:t>500 – Internal server error</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
                                            <p:txEl>
                                              <p:pRg st="21" end="21"/>
                                            </p:txEl>
                                          </p:spTgt>
                                        </p:tgtEl>
                                        <p:attrNameLst>
                                          <p:attrName>style.visibility</p:attrName>
                                        </p:attrNameLst>
                                      </p:cBhvr>
                                      <p:to>
                                        <p:strVal val="visible"/>
                                      </p:to>
                                    </p:set>
                                    <p:anim to="" calcmode="lin" valueType="num">
                                      <p:cBhvr>
                                        <p:cTn id="7" dur="1" fill="hold"/>
                                        <p:tgtEl>
                                          <p:spTgt spid="5">
                                            <p:txEl>
                                              <p:pRg st="21" end="21"/>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
                                            <p:txEl>
                                              <p:pRg st="22" end="22"/>
                                            </p:txEl>
                                          </p:spTgt>
                                        </p:tgtEl>
                                        <p:attrNameLst>
                                          <p:attrName>style.visibility</p:attrName>
                                        </p:attrNameLst>
                                      </p:cBhvr>
                                      <p:to>
                                        <p:strVal val="visible"/>
                                      </p:to>
                                    </p:set>
                                    <p:anim to="" calcmode="lin" valueType="num">
                                      <p:cBhvr>
                                        <p:cTn id="12" dur="1" fill="hold"/>
                                        <p:tgtEl>
                                          <p:spTgt spid="5">
                                            <p:txEl>
                                              <p:pRg st="22" end="22"/>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
                                            <p:txEl>
                                              <p:pRg st="23" end="23"/>
                                            </p:txEl>
                                          </p:spTgt>
                                        </p:tgtEl>
                                        <p:attrNameLst>
                                          <p:attrName>style.visibility</p:attrName>
                                        </p:attrNameLst>
                                      </p:cBhvr>
                                      <p:to>
                                        <p:strVal val="visible"/>
                                      </p:to>
                                    </p:set>
                                    <p:anim to="" calcmode="lin" valueType="num">
                                      <p:cBhvr>
                                        <p:cTn id="17" dur="1" fill="hold"/>
                                        <p:tgtEl>
                                          <p:spTgt spid="5">
                                            <p:txEl>
                                              <p:pRg st="23" end="23"/>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5">
                                            <p:txEl>
                                              <p:pRg st="25" end="25"/>
                                            </p:txEl>
                                          </p:spTgt>
                                        </p:tgtEl>
                                        <p:attrNameLst>
                                          <p:attrName>style.visibility</p:attrName>
                                        </p:attrNameLst>
                                      </p:cBhvr>
                                      <p:to>
                                        <p:strVal val="visible"/>
                                      </p:to>
                                    </p:set>
                                    <p:anim to="" calcmode="lin" valueType="num">
                                      <p:cBhvr>
                                        <p:cTn id="22" dur="1" fill="hold"/>
                                        <p:tgtEl>
                                          <p:spTgt spid="5">
                                            <p:txEl>
                                              <p:pRg st="25" end="2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AJAX - Frameworks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JavaScript frameworks can serve several purposes:</a:t>
            </a:r>
          </a:p>
          <a:p>
            <a:pPr marL="800100" lvl="1" indent="-342900" algn="just">
              <a:lnSpc>
                <a:spcPct val="90000"/>
              </a:lnSpc>
              <a:spcBef>
                <a:spcPct val="20000"/>
              </a:spcBef>
              <a:buClr>
                <a:schemeClr val="accent2"/>
              </a:buClr>
              <a:buFont typeface="Wingdings" pitchFamily="2" charset="2"/>
              <a:buChar char="§"/>
            </a:pPr>
            <a:r>
              <a:rPr lang="en-US" sz="2000" dirty="0" smtClean="0"/>
              <a:t>Abstraction. </a:t>
            </a:r>
          </a:p>
          <a:p>
            <a:pPr marL="1257300" lvl="2" indent="-342900" algn="just">
              <a:lnSpc>
                <a:spcPct val="90000"/>
              </a:lnSpc>
              <a:spcBef>
                <a:spcPct val="20000"/>
              </a:spcBef>
              <a:buClr>
                <a:schemeClr val="accent2"/>
              </a:buClr>
              <a:buFont typeface="Wingdings" pitchFamily="2" charset="2"/>
              <a:buChar char="§"/>
            </a:pPr>
            <a:r>
              <a:rPr lang="en-US" sz="2000" dirty="0" smtClean="0"/>
              <a:t>Writing JavaScript is notoriously difficult in large part because of the browser and platform differences. </a:t>
            </a:r>
          </a:p>
          <a:p>
            <a:pPr marL="1257300" lvl="2" indent="-342900" algn="just">
              <a:lnSpc>
                <a:spcPct val="90000"/>
              </a:lnSpc>
              <a:spcBef>
                <a:spcPct val="20000"/>
              </a:spcBef>
              <a:buClr>
                <a:schemeClr val="accent2"/>
              </a:buClr>
              <a:buFont typeface="Wingdings" pitchFamily="2" charset="2"/>
              <a:buChar char="§"/>
            </a:pPr>
            <a:r>
              <a:rPr lang="en-US" sz="2000" kern="0" dirty="0" smtClean="0">
                <a:latin typeface="+mn-lt"/>
              </a:rPr>
              <a:t>Browser compatibility is handled well by these frameworks</a:t>
            </a:r>
          </a:p>
          <a:p>
            <a:pPr marL="800100" lvl="1" indent="-342900" algn="just">
              <a:lnSpc>
                <a:spcPct val="90000"/>
              </a:lnSpc>
              <a:spcBef>
                <a:spcPct val="20000"/>
              </a:spcBef>
              <a:buClr>
                <a:schemeClr val="accent2"/>
              </a:buClr>
              <a:buFont typeface="Wingdings" pitchFamily="2" charset="2"/>
              <a:buChar char="§"/>
            </a:pPr>
            <a:r>
              <a:rPr lang="en-US" sz="2000" dirty="0" smtClean="0"/>
              <a:t>Widget Libraries</a:t>
            </a:r>
          </a:p>
          <a:p>
            <a:pPr marL="1257300" lvl="2" indent="-342900" algn="just">
              <a:lnSpc>
                <a:spcPct val="90000"/>
              </a:lnSpc>
              <a:spcBef>
                <a:spcPct val="20000"/>
              </a:spcBef>
              <a:buClr>
                <a:schemeClr val="accent2"/>
              </a:buClr>
              <a:buFont typeface="Wingdings" pitchFamily="2" charset="2"/>
              <a:buChar char="§"/>
            </a:pPr>
            <a:r>
              <a:rPr lang="en-US" sz="2000" dirty="0" smtClean="0"/>
              <a:t>Many frameworks provide libraries of pre-written, customizable widgets (expandable trees, accordions, </a:t>
            </a:r>
            <a:r>
              <a:rPr lang="en-US" sz="2000" dirty="0" err="1" smtClean="0"/>
              <a:t>autocompletes</a:t>
            </a:r>
            <a:r>
              <a:rPr lang="en-US" sz="2000" dirty="0" smtClean="0"/>
              <a:t>, drag-and-drop controls, etc.).</a:t>
            </a:r>
          </a:p>
          <a:p>
            <a:pPr marL="800100" lvl="1" indent="-342900" algn="just">
              <a:lnSpc>
                <a:spcPct val="90000"/>
              </a:lnSpc>
              <a:spcBef>
                <a:spcPct val="20000"/>
              </a:spcBef>
              <a:buClr>
                <a:schemeClr val="accent2"/>
              </a:buClr>
              <a:buFont typeface="Wingdings" pitchFamily="2" charset="2"/>
              <a:buChar char="§"/>
            </a:pPr>
            <a:r>
              <a:rPr lang="en-US" sz="2000" kern="0" dirty="0" smtClean="0">
                <a:latin typeface="+mn-lt"/>
              </a:rPr>
              <a:t>D</a:t>
            </a:r>
            <a:r>
              <a:rPr lang="en-US" sz="2000" dirty="0" smtClean="0"/>
              <a:t>evelopment Structure</a:t>
            </a:r>
          </a:p>
          <a:p>
            <a:pPr marL="1257300" lvl="2" indent="-342900" algn="just">
              <a:lnSpc>
                <a:spcPct val="90000"/>
              </a:lnSpc>
              <a:spcBef>
                <a:spcPct val="20000"/>
              </a:spcBef>
              <a:buClr>
                <a:schemeClr val="accent2"/>
              </a:buClr>
              <a:buFont typeface="Wingdings" pitchFamily="2" charset="2"/>
              <a:buChar char="§"/>
            </a:pPr>
            <a:r>
              <a:rPr lang="en-US" sz="2000" dirty="0" smtClean="0"/>
              <a:t>Some frameworks make it easier to create structured, object-oriented Ajax applications</a:t>
            </a:r>
            <a:endParaRPr lang="en-US" sz="2000" kern="0" dirty="0" smtClean="0">
              <a:latin typeface="+mn-lt"/>
            </a:endParaRPr>
          </a:p>
          <a:p>
            <a:pPr marL="800100" lvl="1"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AJAX - Frameworks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Dojo</a:t>
            </a:r>
          </a:p>
          <a:p>
            <a:pPr marL="800100" lvl="1" indent="-342900" algn="just">
              <a:lnSpc>
                <a:spcPct val="90000"/>
              </a:lnSpc>
              <a:spcBef>
                <a:spcPct val="20000"/>
              </a:spcBef>
              <a:buClr>
                <a:schemeClr val="accent2"/>
              </a:buClr>
              <a:buFont typeface="Wingdings" pitchFamily="2" charset="2"/>
              <a:buChar char="§"/>
            </a:pPr>
            <a:r>
              <a:rPr lang="en-US" sz="2000" dirty="0" smtClean="0"/>
              <a:t>Is a multi-purpose JavaScript toolkit that allows you to easily build dynamic capabilities into web pages and any other environment that supports JavaScript</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buFont typeface="Wingdings" pitchFamily="2" charset="2"/>
              <a:buChar char="§"/>
            </a:pPr>
            <a:r>
              <a:rPr lang="en-US" sz="2000" dirty="0" smtClean="0"/>
              <a:t>The documentation for Dojo is relatively good compared with other frameworks</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buFont typeface="Wingdings" pitchFamily="2" charset="2"/>
              <a:buChar char="§"/>
            </a:pPr>
            <a:r>
              <a:rPr lang="en-US" sz="2000" dirty="0" smtClean="0"/>
              <a:t>The latest version of Dojo is freely available for download at </a:t>
            </a:r>
            <a:r>
              <a:rPr lang="en-US" sz="2000" dirty="0" smtClean="0">
                <a:hlinkClick r:id="rId2"/>
              </a:rPr>
              <a:t>http://dojotoolkit.org/downloads</a:t>
            </a:r>
            <a:endParaRPr lang="en-US" sz="2000" dirty="0" smtClean="0"/>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buFont typeface="Wingdings" pitchFamily="2" charset="2"/>
              <a:buChar char="§"/>
            </a:pPr>
            <a:r>
              <a:rPr lang="en-US" sz="2000" dirty="0" smtClean="0"/>
              <a:t>Dojo is included with your class files (</a:t>
            </a:r>
            <a:r>
              <a:rPr lang="en-US" sz="2000" u="sng" dirty="0" smtClean="0"/>
              <a:t>/dojo/dojo.js</a:t>
            </a:r>
            <a:r>
              <a:rPr lang="en-US" sz="2000" dirty="0" smtClean="0"/>
              <a:t>)</a:t>
            </a:r>
          </a:p>
          <a:p>
            <a:pPr marL="800100" lvl="1"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AJAX - Frameworks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nSpc>
                <a:spcPct val="90000"/>
              </a:lnSpc>
              <a:spcBef>
                <a:spcPct val="20000"/>
              </a:spcBef>
              <a:buClr>
                <a:schemeClr val="accent2"/>
              </a:buClr>
            </a:pPr>
            <a:r>
              <a:rPr lang="en-US" b="1" dirty="0" smtClean="0"/>
              <a:t>	&lt;script type="text/javascript" src=“dojo/</a:t>
            </a:r>
            <a:r>
              <a:rPr lang="en-US" b="1" dirty="0" err="1" smtClean="0"/>
              <a:t>dojo.xd.js</a:t>
            </a:r>
            <a:r>
              <a:rPr lang="en-US" b="1" dirty="0" smtClean="0"/>
              <a:t>"&gt;&lt;/script&gt;</a:t>
            </a:r>
          </a:p>
          <a:p>
            <a:pPr marL="342900" indent="-342900">
              <a:lnSpc>
                <a:spcPct val="90000"/>
              </a:lnSpc>
              <a:spcBef>
                <a:spcPct val="20000"/>
              </a:spcBef>
              <a:buClr>
                <a:schemeClr val="accent2"/>
              </a:buClr>
            </a:pPr>
            <a:r>
              <a:rPr lang="en-US" dirty="0" smtClean="0"/>
              <a:t>	&lt;script type="text/javascript"&gt; </a:t>
            </a:r>
          </a:p>
          <a:p>
            <a:pPr marL="342900" indent="-342900">
              <a:lnSpc>
                <a:spcPct val="90000"/>
              </a:lnSpc>
              <a:spcBef>
                <a:spcPct val="20000"/>
              </a:spcBef>
              <a:buClr>
                <a:schemeClr val="accent2"/>
              </a:buClr>
            </a:pPr>
            <a:r>
              <a:rPr lang="en-US" dirty="0" smtClean="0"/>
              <a:t>	</a:t>
            </a:r>
            <a:r>
              <a:rPr lang="en-US" dirty="0" err="1" smtClean="0"/>
              <a:t>var</a:t>
            </a:r>
            <a:r>
              <a:rPr lang="en-US" dirty="0" smtClean="0"/>
              <a:t> </a:t>
            </a:r>
            <a:r>
              <a:rPr lang="en-US" dirty="0" err="1" smtClean="0"/>
              <a:t>OutputDiv</a:t>
            </a:r>
            <a:r>
              <a:rPr lang="en-US" dirty="0" smtClean="0"/>
              <a:t>; </a:t>
            </a:r>
          </a:p>
          <a:p>
            <a:pPr marL="342900" indent="-342900">
              <a:lnSpc>
                <a:spcPct val="90000"/>
              </a:lnSpc>
              <a:spcBef>
                <a:spcPct val="20000"/>
              </a:spcBef>
              <a:buClr>
                <a:schemeClr val="accent2"/>
              </a:buClr>
            </a:pPr>
            <a:r>
              <a:rPr lang="en-US" dirty="0" smtClean="0"/>
              <a:t>	function </a:t>
            </a:r>
            <a:r>
              <a:rPr lang="en-US" dirty="0" err="1" smtClean="0"/>
              <a:t>GetEmployeeList</a:t>
            </a:r>
            <a:r>
              <a:rPr lang="en-US" dirty="0" smtClean="0"/>
              <a:t>(URL) </a:t>
            </a:r>
          </a:p>
          <a:p>
            <a:pPr marL="342900" indent="-342900">
              <a:lnSpc>
                <a:spcPct val="90000"/>
              </a:lnSpc>
              <a:spcBef>
                <a:spcPct val="20000"/>
              </a:spcBef>
              <a:buClr>
                <a:schemeClr val="accent2"/>
              </a:buClr>
            </a:pPr>
            <a:r>
              <a:rPr lang="en-US" dirty="0" smtClean="0"/>
              <a:t>	{ </a:t>
            </a:r>
          </a:p>
          <a:p>
            <a:pPr marL="342900" indent="-342900">
              <a:lnSpc>
                <a:spcPct val="90000"/>
              </a:lnSpc>
              <a:spcBef>
                <a:spcPct val="20000"/>
              </a:spcBef>
              <a:buClr>
                <a:schemeClr val="accent2"/>
              </a:buClr>
            </a:pPr>
            <a:r>
              <a:rPr lang="en-US" dirty="0" smtClean="0"/>
              <a:t>		</a:t>
            </a:r>
            <a:r>
              <a:rPr lang="en-US" dirty="0" err="1" smtClean="0"/>
              <a:t>OutputDiv</a:t>
            </a:r>
            <a:r>
              <a:rPr lang="en-US" dirty="0" smtClean="0"/>
              <a:t> = </a:t>
            </a:r>
            <a:r>
              <a:rPr lang="en-US" dirty="0" err="1" smtClean="0"/>
              <a:t>document.getElementById</a:t>
            </a:r>
            <a:r>
              <a:rPr lang="en-US" dirty="0" smtClean="0"/>
              <a:t>("</a:t>
            </a:r>
            <a:r>
              <a:rPr lang="en-US" dirty="0" err="1" smtClean="0"/>
              <a:t>EmployeeList</a:t>
            </a:r>
            <a:r>
              <a:rPr lang="en-US" dirty="0" smtClean="0"/>
              <a:t>"); 	</a:t>
            </a:r>
            <a:r>
              <a:rPr lang="en-US" dirty="0" err="1" smtClean="0"/>
              <a:t>OutputDiv.innerHTML</a:t>
            </a:r>
            <a:r>
              <a:rPr lang="en-US" dirty="0" smtClean="0"/>
              <a:t>="&lt;h2&gt;Loading...&lt;/h2&gt;"; 	</a:t>
            </a:r>
          </a:p>
          <a:p>
            <a:pPr marL="342900" indent="-342900">
              <a:lnSpc>
                <a:spcPct val="90000"/>
              </a:lnSpc>
              <a:spcBef>
                <a:spcPct val="20000"/>
              </a:spcBef>
              <a:buClr>
                <a:schemeClr val="accent2"/>
              </a:buClr>
            </a:pPr>
            <a:r>
              <a:rPr lang="en-US" b="1" dirty="0" smtClean="0"/>
              <a:t>		</a:t>
            </a:r>
            <a:r>
              <a:rPr lang="en-US" b="1" dirty="0" err="1" smtClean="0"/>
              <a:t>dojo.xhrPost</a:t>
            </a:r>
            <a:r>
              <a:rPr lang="en-US" b="1" dirty="0" smtClean="0"/>
              <a:t>( { </a:t>
            </a:r>
            <a:r>
              <a:rPr lang="en-US" b="1" dirty="0" err="1" smtClean="0"/>
              <a:t>url</a:t>
            </a:r>
            <a:r>
              <a:rPr lang="en-US" b="1" dirty="0" smtClean="0"/>
              <a:t>: URL, </a:t>
            </a:r>
            <a:r>
              <a:rPr lang="en-US" b="1" dirty="0" err="1" smtClean="0"/>
              <a:t>handleAs</a:t>
            </a:r>
            <a:r>
              <a:rPr lang="en-US" b="1" dirty="0" smtClean="0"/>
              <a:t>: "text", load: Display });</a:t>
            </a:r>
            <a:r>
              <a:rPr lang="en-US" dirty="0" smtClean="0"/>
              <a:t> </a:t>
            </a:r>
          </a:p>
          <a:p>
            <a:pPr marL="342900" indent="-342900">
              <a:lnSpc>
                <a:spcPct val="90000"/>
              </a:lnSpc>
              <a:spcBef>
                <a:spcPct val="20000"/>
              </a:spcBef>
              <a:buClr>
                <a:schemeClr val="accent2"/>
              </a:buClr>
            </a:pPr>
            <a:r>
              <a:rPr lang="en-US" dirty="0" smtClean="0"/>
              <a:t>	} </a:t>
            </a:r>
          </a:p>
          <a:p>
            <a:pPr marL="342900" indent="-342900">
              <a:lnSpc>
                <a:spcPct val="90000"/>
              </a:lnSpc>
              <a:spcBef>
                <a:spcPct val="20000"/>
              </a:spcBef>
              <a:buClr>
                <a:schemeClr val="accent2"/>
              </a:buClr>
            </a:pPr>
            <a:r>
              <a:rPr lang="en-US" dirty="0" smtClean="0"/>
              <a:t>	function Display(</a:t>
            </a:r>
            <a:r>
              <a:rPr lang="en-US" b="1" dirty="0" smtClean="0"/>
              <a:t>DATA</a:t>
            </a:r>
            <a:r>
              <a:rPr lang="en-US" dirty="0" smtClean="0"/>
              <a:t>) </a:t>
            </a:r>
          </a:p>
          <a:p>
            <a:pPr marL="342900" indent="-342900">
              <a:lnSpc>
                <a:spcPct val="90000"/>
              </a:lnSpc>
              <a:spcBef>
                <a:spcPct val="20000"/>
              </a:spcBef>
              <a:buClr>
                <a:schemeClr val="accent2"/>
              </a:buClr>
            </a:pPr>
            <a:r>
              <a:rPr lang="en-US" dirty="0" smtClean="0"/>
              <a:t>	{ </a:t>
            </a:r>
          </a:p>
          <a:p>
            <a:pPr marL="342900" indent="-342900">
              <a:lnSpc>
                <a:spcPct val="90000"/>
              </a:lnSpc>
              <a:spcBef>
                <a:spcPct val="20000"/>
              </a:spcBef>
              <a:buClr>
                <a:schemeClr val="accent2"/>
              </a:buClr>
            </a:pPr>
            <a:r>
              <a:rPr lang="en-US" dirty="0" smtClean="0"/>
              <a:t>		</a:t>
            </a:r>
            <a:r>
              <a:rPr lang="en-US" dirty="0" err="1" smtClean="0"/>
              <a:t>OutputDiv.style.display</a:t>
            </a:r>
            <a:r>
              <a:rPr lang="en-US" dirty="0" smtClean="0"/>
              <a:t>="block"; </a:t>
            </a:r>
          </a:p>
          <a:p>
            <a:pPr marL="342900" indent="-342900">
              <a:lnSpc>
                <a:spcPct val="90000"/>
              </a:lnSpc>
              <a:spcBef>
                <a:spcPct val="20000"/>
              </a:spcBef>
              <a:buClr>
                <a:schemeClr val="accent2"/>
              </a:buClr>
            </a:pPr>
            <a:r>
              <a:rPr lang="en-US" dirty="0" smtClean="0"/>
              <a:t>		if (</a:t>
            </a:r>
            <a:r>
              <a:rPr lang="en-US" b="1" dirty="0" err="1" smtClean="0"/>
              <a:t>DATA</a:t>
            </a:r>
            <a:r>
              <a:rPr lang="en-US" dirty="0" err="1" smtClean="0"/>
              <a:t>.indexOf</a:t>
            </a:r>
            <a:r>
              <a:rPr lang="en-US" dirty="0" smtClean="0"/>
              <a:t>("Failed") != -1) { 						</a:t>
            </a:r>
            <a:r>
              <a:rPr lang="en-US" dirty="0" err="1" smtClean="0"/>
              <a:t>OutputDiv.className</a:t>
            </a:r>
            <a:r>
              <a:rPr lang="en-US" dirty="0" smtClean="0"/>
              <a:t>="Warning"; 					</a:t>
            </a:r>
            <a:r>
              <a:rPr lang="en-US" dirty="0" err="1" smtClean="0"/>
              <a:t>OutputDiv.innerHTML</a:t>
            </a:r>
            <a:r>
              <a:rPr lang="en-US" dirty="0" smtClean="0"/>
              <a:t>=</a:t>
            </a:r>
            <a:r>
              <a:rPr lang="en-US" b="1" dirty="0" smtClean="0"/>
              <a:t>DATA</a:t>
            </a:r>
            <a:r>
              <a:rPr lang="en-US" dirty="0" smtClean="0"/>
              <a:t>; </a:t>
            </a:r>
          </a:p>
          <a:p>
            <a:pPr marL="342900" indent="-342900">
              <a:lnSpc>
                <a:spcPct val="90000"/>
              </a:lnSpc>
              <a:spcBef>
                <a:spcPct val="20000"/>
              </a:spcBef>
              <a:buClr>
                <a:schemeClr val="accent2"/>
              </a:buClr>
            </a:pPr>
            <a:r>
              <a:rPr lang="en-US" dirty="0" smtClean="0"/>
              <a:t>		} </a:t>
            </a:r>
          </a:p>
          <a:p>
            <a:pPr marL="342900" indent="-342900">
              <a:lnSpc>
                <a:spcPct val="90000"/>
              </a:lnSpc>
              <a:spcBef>
                <a:spcPct val="20000"/>
              </a:spcBef>
              <a:buClr>
                <a:schemeClr val="accent2"/>
              </a:buClr>
            </a:pPr>
            <a:r>
              <a:rPr lang="en-US" dirty="0" smtClean="0"/>
              <a:t>		else { </a:t>
            </a:r>
          </a:p>
          <a:p>
            <a:pPr marL="342900" indent="-342900">
              <a:lnSpc>
                <a:spcPct val="90000"/>
              </a:lnSpc>
              <a:spcBef>
                <a:spcPct val="20000"/>
              </a:spcBef>
              <a:buClr>
                <a:schemeClr val="accent2"/>
              </a:buClr>
            </a:pPr>
            <a:r>
              <a:rPr lang="en-US" dirty="0" smtClean="0"/>
              <a:t>			</a:t>
            </a:r>
            <a:r>
              <a:rPr lang="en-US" dirty="0" err="1" smtClean="0"/>
              <a:t>OutputDiv.innerHTML</a:t>
            </a:r>
            <a:r>
              <a:rPr lang="en-US" dirty="0" smtClean="0"/>
              <a:t> = </a:t>
            </a:r>
            <a:r>
              <a:rPr lang="en-US" b="1" dirty="0" smtClean="0"/>
              <a:t>DATA</a:t>
            </a:r>
            <a:r>
              <a:rPr lang="en-US" dirty="0" smtClean="0"/>
              <a:t>; </a:t>
            </a:r>
          </a:p>
          <a:p>
            <a:pPr marL="342900" indent="-342900">
              <a:lnSpc>
                <a:spcPct val="90000"/>
              </a:lnSpc>
              <a:spcBef>
                <a:spcPct val="20000"/>
              </a:spcBef>
              <a:buClr>
                <a:schemeClr val="accent2"/>
              </a:buClr>
            </a:pPr>
            <a:r>
              <a:rPr lang="en-US" dirty="0" smtClean="0"/>
              <a:t>		} </a:t>
            </a:r>
          </a:p>
          <a:p>
            <a:pPr marL="342900" indent="-342900">
              <a:lnSpc>
                <a:spcPct val="90000"/>
              </a:lnSpc>
              <a:spcBef>
                <a:spcPct val="20000"/>
              </a:spcBef>
              <a:buClr>
                <a:schemeClr val="accent2"/>
              </a:buClr>
            </a:pPr>
            <a:r>
              <a:rPr lang="en-US" dirty="0" smtClean="0"/>
              <a:t>	}</a:t>
            </a:r>
          </a:p>
          <a:p>
            <a:pPr marL="342900" indent="-342900">
              <a:lnSpc>
                <a:spcPct val="90000"/>
              </a:lnSpc>
              <a:spcBef>
                <a:spcPct val="20000"/>
              </a:spcBef>
              <a:buClr>
                <a:schemeClr val="accent2"/>
              </a:buClr>
            </a:pPr>
            <a:r>
              <a:rPr lang="en-US" dirty="0" smtClean="0"/>
              <a:t>	</a:t>
            </a:r>
            <a:r>
              <a:rPr lang="en-US" dirty="0" err="1" smtClean="0"/>
              <a:t>window.onload</a:t>
            </a:r>
            <a:r>
              <a:rPr lang="en-US" dirty="0" smtClean="0"/>
              <a:t> = function() {</a:t>
            </a:r>
          </a:p>
          <a:p>
            <a:pPr marL="342900" indent="-342900">
              <a:lnSpc>
                <a:spcPct val="90000"/>
              </a:lnSpc>
              <a:spcBef>
                <a:spcPct val="20000"/>
              </a:spcBef>
              <a:buClr>
                <a:schemeClr val="accent2"/>
              </a:buClr>
            </a:pPr>
            <a:r>
              <a:rPr lang="en-US" dirty="0" smtClean="0"/>
              <a:t>		</a:t>
            </a:r>
            <a:r>
              <a:rPr lang="en-US" dirty="0" err="1" smtClean="0"/>
              <a:t>GetEmployeeList</a:t>
            </a:r>
            <a:r>
              <a:rPr lang="en-US" dirty="0" smtClean="0"/>
              <a:t>("../EmployeeList.jsp"); </a:t>
            </a:r>
          </a:p>
          <a:p>
            <a:pPr marL="342900" indent="-342900">
              <a:lnSpc>
                <a:spcPct val="90000"/>
              </a:lnSpc>
              <a:spcBef>
                <a:spcPct val="20000"/>
              </a:spcBef>
              <a:buClr>
                <a:schemeClr val="accent2"/>
              </a:buClr>
            </a:pPr>
            <a:r>
              <a:rPr lang="en-US" dirty="0" smtClean="0"/>
              <a:t>	} &lt;/script&gt;</a:t>
            </a:r>
            <a:endParaRPr lang="en-US"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AJAX - Frameworks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Prototype</a:t>
            </a:r>
          </a:p>
          <a:p>
            <a:pPr marL="800100" lvl="1" indent="-342900" algn="just">
              <a:lnSpc>
                <a:spcPct val="90000"/>
              </a:lnSpc>
              <a:spcBef>
                <a:spcPct val="20000"/>
              </a:spcBef>
              <a:buClr>
                <a:schemeClr val="accent2"/>
              </a:buClr>
              <a:buFont typeface="Wingdings" pitchFamily="2" charset="2"/>
              <a:buChar char="§"/>
            </a:pPr>
            <a:r>
              <a:rPr lang="en-US" sz="2000" dirty="0" smtClean="0"/>
              <a:t>Is a multi-purpose JavaScript toolkit that aims to ease development of dynamic web applications</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buFont typeface="Wingdings" pitchFamily="2" charset="2"/>
              <a:buChar char="§"/>
            </a:pPr>
            <a:r>
              <a:rPr lang="en-US" sz="2000" dirty="0" smtClean="0"/>
              <a:t>The latest version of Prototype is freely available for download at </a:t>
            </a:r>
            <a:r>
              <a:rPr lang="en-US" sz="2000" dirty="0" smtClean="0">
                <a:hlinkClick r:id="rId2"/>
              </a:rPr>
              <a:t>http://www.prototypejs.org/download</a:t>
            </a:r>
            <a:r>
              <a:rPr lang="en-US" sz="2000" dirty="0" smtClean="0"/>
              <a:t> as a .</a:t>
            </a:r>
            <a:r>
              <a:rPr lang="en-US" sz="2000" dirty="0" err="1" smtClean="0"/>
              <a:t>js</a:t>
            </a:r>
            <a:r>
              <a:rPr lang="en-US" sz="2000" dirty="0" smtClean="0"/>
              <a:t> file</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buFont typeface="Wingdings" pitchFamily="2" charset="2"/>
              <a:buChar char="§"/>
            </a:pPr>
            <a:r>
              <a:rPr lang="en-US" sz="2000" dirty="0" smtClean="0"/>
              <a:t>&lt;script language="javascript" src="prototype.js"&gt;&lt;/script&gt; include this in your files</a:t>
            </a:r>
          </a:p>
          <a:p>
            <a:pPr marL="800100" lvl="1" indent="-342900" algn="just">
              <a:lnSpc>
                <a:spcPct val="90000"/>
              </a:lnSpc>
              <a:spcBef>
                <a:spcPct val="20000"/>
              </a:spcBef>
              <a:buClr>
                <a:schemeClr val="accent2"/>
              </a:buClr>
              <a:buFont typeface="Wingdings" pitchFamily="2" charset="2"/>
              <a:buChar char="§"/>
            </a:pPr>
            <a:endParaRPr lang="en-US" sz="2000" kern="0" dirty="0" smtClean="0">
              <a:latin typeface="+mn-lt"/>
            </a:endParaRPr>
          </a:p>
          <a:p>
            <a:r>
              <a:rPr lang="en-US" b="1" dirty="0" smtClean="0"/>
              <a:t>	Syntax</a:t>
            </a:r>
          </a:p>
          <a:p>
            <a:r>
              <a:rPr lang="en-US" dirty="0" smtClean="0"/>
              <a:t>	new </a:t>
            </a:r>
            <a:r>
              <a:rPr lang="en-US" dirty="0" err="1" smtClean="0"/>
              <a:t>Ajax.Request</a:t>
            </a:r>
            <a:r>
              <a:rPr lang="en-US" dirty="0" smtClean="0"/>
              <a:t>(URL, </a:t>
            </a:r>
          </a:p>
          <a:p>
            <a:r>
              <a:rPr lang="en-US" dirty="0" smtClean="0"/>
              <a:t>	{ </a:t>
            </a:r>
          </a:p>
          <a:p>
            <a:r>
              <a:rPr lang="en-US" dirty="0" smtClean="0"/>
              <a:t>	    method: "get", //or "post" </a:t>
            </a:r>
          </a:p>
          <a:p>
            <a:r>
              <a:rPr lang="en-US" dirty="0" smtClean="0"/>
              <a:t>	    </a:t>
            </a:r>
            <a:r>
              <a:rPr lang="en-US" dirty="0" err="1" smtClean="0"/>
              <a:t>onComplete</a:t>
            </a:r>
            <a:r>
              <a:rPr lang="en-US" dirty="0" smtClean="0"/>
              <a:t>: </a:t>
            </a:r>
            <a:r>
              <a:rPr lang="en-US" dirty="0" err="1" smtClean="0"/>
              <a:t>CallBackFunction</a:t>
            </a:r>
            <a:r>
              <a:rPr lang="en-US" dirty="0" smtClean="0"/>
              <a:t>, </a:t>
            </a:r>
          </a:p>
          <a:p>
            <a:r>
              <a:rPr lang="en-US" dirty="0" smtClean="0"/>
              <a:t>	    parameters: "param1=value&amp;param2=value&amp;param3=value" </a:t>
            </a:r>
          </a:p>
          <a:p>
            <a:r>
              <a:rPr lang="en-US" dirty="0" smtClean="0"/>
              <a:t>	});</a:t>
            </a:r>
            <a:endParaRPr lang="en-US" sz="2000" kern="0" dirty="0" smtClean="0">
              <a:latin typeface="+mn-lt"/>
            </a:endParaRPr>
          </a:p>
          <a:p>
            <a:pPr marL="800100" lvl="1" indent="-342900" algn="just">
              <a:lnSpc>
                <a:spcPct val="90000"/>
              </a:lnSpc>
              <a:spcBef>
                <a:spcPct val="20000"/>
              </a:spcBef>
              <a:buClr>
                <a:schemeClr val="accent2"/>
              </a:buClr>
            </a:pPr>
            <a:r>
              <a:rPr lang="en-US" sz="2000" kern="0" dirty="0" smtClean="0">
                <a:latin typeface="+mn-lt"/>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AJAX - Frameworks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nSpc>
                <a:spcPct val="90000"/>
              </a:lnSpc>
              <a:spcBef>
                <a:spcPct val="20000"/>
              </a:spcBef>
              <a:buClr>
                <a:schemeClr val="accent2"/>
              </a:buClr>
            </a:pPr>
            <a:r>
              <a:rPr lang="en-US" b="1" dirty="0" smtClean="0"/>
              <a:t>	&lt;script type="text/javascript" src=“prototype/prototype.js"&gt;&lt;/script&gt;</a:t>
            </a:r>
          </a:p>
          <a:p>
            <a:pPr marL="342900" indent="-342900">
              <a:lnSpc>
                <a:spcPct val="90000"/>
              </a:lnSpc>
              <a:spcBef>
                <a:spcPct val="20000"/>
              </a:spcBef>
              <a:buClr>
                <a:schemeClr val="accent2"/>
              </a:buClr>
            </a:pPr>
            <a:r>
              <a:rPr lang="en-US" dirty="0" smtClean="0"/>
              <a:t>	&lt;script type="text/javascript"&gt; </a:t>
            </a:r>
          </a:p>
          <a:p>
            <a:pPr marL="342900" indent="-342900">
              <a:lnSpc>
                <a:spcPct val="90000"/>
              </a:lnSpc>
              <a:spcBef>
                <a:spcPct val="20000"/>
              </a:spcBef>
              <a:buClr>
                <a:schemeClr val="accent2"/>
              </a:buClr>
            </a:pPr>
            <a:r>
              <a:rPr lang="en-US" dirty="0" smtClean="0"/>
              <a:t>	</a:t>
            </a:r>
            <a:r>
              <a:rPr lang="en-US" dirty="0" err="1" smtClean="0"/>
              <a:t>var</a:t>
            </a:r>
            <a:r>
              <a:rPr lang="en-US" dirty="0" smtClean="0"/>
              <a:t> </a:t>
            </a:r>
            <a:r>
              <a:rPr lang="en-US" dirty="0" err="1" smtClean="0"/>
              <a:t>OutputDiv</a:t>
            </a:r>
            <a:r>
              <a:rPr lang="en-US" dirty="0" smtClean="0"/>
              <a:t>; </a:t>
            </a:r>
          </a:p>
          <a:p>
            <a:pPr marL="342900" indent="-342900">
              <a:lnSpc>
                <a:spcPct val="90000"/>
              </a:lnSpc>
              <a:spcBef>
                <a:spcPct val="20000"/>
              </a:spcBef>
              <a:buClr>
                <a:schemeClr val="accent2"/>
              </a:buClr>
            </a:pPr>
            <a:r>
              <a:rPr lang="en-US" dirty="0" smtClean="0"/>
              <a:t>	function </a:t>
            </a:r>
            <a:r>
              <a:rPr lang="en-US" dirty="0" err="1" smtClean="0"/>
              <a:t>GetEmployeeList</a:t>
            </a:r>
            <a:r>
              <a:rPr lang="en-US" dirty="0" smtClean="0"/>
              <a:t>(URL) </a:t>
            </a:r>
          </a:p>
          <a:p>
            <a:pPr marL="342900" indent="-342900">
              <a:lnSpc>
                <a:spcPct val="90000"/>
              </a:lnSpc>
              <a:spcBef>
                <a:spcPct val="20000"/>
              </a:spcBef>
              <a:buClr>
                <a:schemeClr val="accent2"/>
              </a:buClr>
            </a:pPr>
            <a:r>
              <a:rPr lang="en-US" dirty="0" smtClean="0"/>
              <a:t>	{ </a:t>
            </a:r>
          </a:p>
          <a:p>
            <a:pPr marL="342900" indent="-342900">
              <a:lnSpc>
                <a:spcPct val="90000"/>
              </a:lnSpc>
              <a:spcBef>
                <a:spcPct val="20000"/>
              </a:spcBef>
              <a:buClr>
                <a:schemeClr val="accent2"/>
              </a:buClr>
            </a:pPr>
            <a:r>
              <a:rPr lang="en-US" dirty="0" smtClean="0"/>
              <a:t>		</a:t>
            </a:r>
            <a:r>
              <a:rPr lang="en-US" dirty="0" err="1" smtClean="0"/>
              <a:t>OutputDiv</a:t>
            </a:r>
            <a:r>
              <a:rPr lang="en-US" dirty="0" smtClean="0"/>
              <a:t> = </a:t>
            </a:r>
            <a:r>
              <a:rPr lang="en-US" dirty="0" err="1" smtClean="0"/>
              <a:t>document.getElementById</a:t>
            </a:r>
            <a:r>
              <a:rPr lang="en-US" dirty="0" smtClean="0"/>
              <a:t>("</a:t>
            </a:r>
            <a:r>
              <a:rPr lang="en-US" dirty="0" err="1" smtClean="0"/>
              <a:t>EmployeeList</a:t>
            </a:r>
            <a:r>
              <a:rPr lang="en-US" dirty="0" smtClean="0"/>
              <a:t>"); 	</a:t>
            </a:r>
            <a:r>
              <a:rPr lang="en-US" dirty="0" err="1" smtClean="0"/>
              <a:t>OutputDiv.innerHTML</a:t>
            </a:r>
            <a:r>
              <a:rPr lang="en-US" dirty="0" smtClean="0"/>
              <a:t>="&lt;h2&gt;Loading...&lt;/h2&gt;"; 	</a:t>
            </a:r>
          </a:p>
          <a:p>
            <a:pPr marL="342900" indent="-342900">
              <a:lnSpc>
                <a:spcPct val="90000"/>
              </a:lnSpc>
              <a:spcBef>
                <a:spcPct val="20000"/>
              </a:spcBef>
              <a:buClr>
                <a:schemeClr val="accent2"/>
              </a:buClr>
            </a:pPr>
            <a:r>
              <a:rPr lang="en-US" b="1" dirty="0" smtClean="0"/>
              <a:t>		new </a:t>
            </a:r>
            <a:r>
              <a:rPr lang="en-US" b="1" dirty="0" err="1" smtClean="0"/>
              <a:t>Ajax.Request</a:t>
            </a:r>
            <a:r>
              <a:rPr lang="en-US" b="1" dirty="0" smtClean="0"/>
              <a:t>(URL, { method: "post", </a:t>
            </a:r>
            <a:r>
              <a:rPr lang="en-US" b="1" dirty="0" err="1" smtClean="0"/>
              <a:t>onComplete</a:t>
            </a:r>
            <a:r>
              <a:rPr lang="en-US" b="1" dirty="0" smtClean="0"/>
              <a:t>: Display });</a:t>
            </a:r>
            <a:r>
              <a:rPr lang="en-US" dirty="0" smtClean="0"/>
              <a:t>	</a:t>
            </a:r>
          </a:p>
          <a:p>
            <a:pPr marL="342900" indent="-342900">
              <a:lnSpc>
                <a:spcPct val="90000"/>
              </a:lnSpc>
              <a:spcBef>
                <a:spcPct val="20000"/>
              </a:spcBef>
              <a:buClr>
                <a:schemeClr val="accent2"/>
              </a:buClr>
            </a:pPr>
            <a:r>
              <a:rPr lang="en-US" dirty="0" smtClean="0"/>
              <a:t>	} </a:t>
            </a:r>
          </a:p>
          <a:p>
            <a:pPr marL="342900" indent="-342900">
              <a:lnSpc>
                <a:spcPct val="90000"/>
              </a:lnSpc>
              <a:spcBef>
                <a:spcPct val="20000"/>
              </a:spcBef>
              <a:buClr>
                <a:schemeClr val="accent2"/>
              </a:buClr>
            </a:pPr>
            <a:r>
              <a:rPr lang="en-US" dirty="0" smtClean="0"/>
              <a:t>	function Display(</a:t>
            </a:r>
            <a:r>
              <a:rPr lang="en-US" b="1" dirty="0" smtClean="0"/>
              <a:t>REQ</a:t>
            </a:r>
            <a:r>
              <a:rPr lang="en-US" dirty="0" smtClean="0"/>
              <a:t>)</a:t>
            </a:r>
          </a:p>
          <a:p>
            <a:pPr marL="342900" indent="-342900">
              <a:lnSpc>
                <a:spcPct val="90000"/>
              </a:lnSpc>
              <a:spcBef>
                <a:spcPct val="20000"/>
              </a:spcBef>
              <a:buClr>
                <a:schemeClr val="accent2"/>
              </a:buClr>
            </a:pPr>
            <a:r>
              <a:rPr lang="en-US" dirty="0" smtClean="0"/>
              <a:t>	 { </a:t>
            </a:r>
          </a:p>
          <a:p>
            <a:pPr marL="342900" indent="-342900">
              <a:lnSpc>
                <a:spcPct val="90000"/>
              </a:lnSpc>
              <a:spcBef>
                <a:spcPct val="20000"/>
              </a:spcBef>
              <a:buClr>
                <a:schemeClr val="accent2"/>
              </a:buClr>
            </a:pPr>
            <a:r>
              <a:rPr lang="en-US" dirty="0" smtClean="0"/>
              <a:t>		</a:t>
            </a:r>
            <a:r>
              <a:rPr lang="en-US" dirty="0" err="1" smtClean="0"/>
              <a:t>OutputDiv.style.display</a:t>
            </a:r>
            <a:r>
              <a:rPr lang="en-US" dirty="0" smtClean="0"/>
              <a:t>="block"; </a:t>
            </a:r>
          </a:p>
          <a:p>
            <a:pPr marL="342900" indent="-342900">
              <a:lnSpc>
                <a:spcPct val="90000"/>
              </a:lnSpc>
              <a:spcBef>
                <a:spcPct val="20000"/>
              </a:spcBef>
              <a:buClr>
                <a:schemeClr val="accent2"/>
              </a:buClr>
            </a:pPr>
            <a:r>
              <a:rPr lang="en-US" dirty="0" smtClean="0"/>
              <a:t>		if (</a:t>
            </a:r>
            <a:r>
              <a:rPr lang="en-US" b="1" dirty="0" err="1" smtClean="0"/>
              <a:t>REQ</a:t>
            </a:r>
            <a:r>
              <a:rPr lang="en-US" dirty="0" err="1" smtClean="0"/>
              <a:t>.responseText.indexOf</a:t>
            </a:r>
            <a:r>
              <a:rPr lang="en-US" dirty="0" smtClean="0"/>
              <a:t>("Failed") != -1) { 					</a:t>
            </a:r>
            <a:r>
              <a:rPr lang="en-US" dirty="0" err="1" smtClean="0"/>
              <a:t>OutputDiv.className</a:t>
            </a:r>
            <a:r>
              <a:rPr lang="en-US" dirty="0" smtClean="0"/>
              <a:t>="Warning"; 			</a:t>
            </a:r>
            <a:r>
              <a:rPr lang="en-US" dirty="0" err="1" smtClean="0"/>
              <a:t>OutputDiv.innerHTML</a:t>
            </a:r>
            <a:r>
              <a:rPr lang="en-US" dirty="0" smtClean="0"/>
              <a:t>=</a:t>
            </a:r>
            <a:r>
              <a:rPr lang="en-US" b="1" dirty="0" err="1" smtClean="0"/>
              <a:t>REQ</a:t>
            </a:r>
            <a:r>
              <a:rPr lang="en-US" dirty="0" err="1" smtClean="0"/>
              <a:t>.responseText</a:t>
            </a:r>
            <a:r>
              <a:rPr lang="en-US" dirty="0" smtClean="0"/>
              <a:t>; </a:t>
            </a:r>
          </a:p>
          <a:p>
            <a:pPr marL="342900" indent="-342900">
              <a:lnSpc>
                <a:spcPct val="90000"/>
              </a:lnSpc>
              <a:spcBef>
                <a:spcPct val="20000"/>
              </a:spcBef>
              <a:buClr>
                <a:schemeClr val="accent2"/>
              </a:buClr>
            </a:pPr>
            <a:r>
              <a:rPr lang="en-US" dirty="0" smtClean="0"/>
              <a:t>	} </a:t>
            </a:r>
          </a:p>
          <a:p>
            <a:pPr marL="342900" indent="-342900">
              <a:lnSpc>
                <a:spcPct val="90000"/>
              </a:lnSpc>
              <a:spcBef>
                <a:spcPct val="20000"/>
              </a:spcBef>
              <a:buClr>
                <a:schemeClr val="accent2"/>
              </a:buClr>
            </a:pPr>
            <a:r>
              <a:rPr lang="en-US" dirty="0" smtClean="0"/>
              <a:t>	else { </a:t>
            </a:r>
          </a:p>
          <a:p>
            <a:pPr marL="342900" indent="-342900">
              <a:lnSpc>
                <a:spcPct val="90000"/>
              </a:lnSpc>
              <a:spcBef>
                <a:spcPct val="20000"/>
              </a:spcBef>
              <a:buClr>
                <a:schemeClr val="accent2"/>
              </a:buClr>
            </a:pPr>
            <a:r>
              <a:rPr lang="en-US" dirty="0" smtClean="0"/>
              <a:t>		</a:t>
            </a:r>
            <a:r>
              <a:rPr lang="en-US" dirty="0" err="1" smtClean="0"/>
              <a:t>OutputDiv.innerHTML</a:t>
            </a:r>
            <a:r>
              <a:rPr lang="en-US" dirty="0" smtClean="0"/>
              <a:t> = </a:t>
            </a:r>
            <a:r>
              <a:rPr lang="en-US" b="1" dirty="0" err="1" smtClean="0"/>
              <a:t>REQ</a:t>
            </a:r>
            <a:r>
              <a:rPr lang="en-US" dirty="0" err="1" smtClean="0"/>
              <a:t>.responseText</a:t>
            </a:r>
            <a:r>
              <a:rPr lang="en-US" dirty="0" smtClean="0"/>
              <a:t>; } </a:t>
            </a:r>
          </a:p>
          <a:p>
            <a:pPr marL="342900" indent="-342900">
              <a:lnSpc>
                <a:spcPct val="90000"/>
              </a:lnSpc>
              <a:spcBef>
                <a:spcPct val="20000"/>
              </a:spcBef>
              <a:buClr>
                <a:schemeClr val="accent2"/>
              </a:buClr>
            </a:pPr>
            <a:r>
              <a:rPr lang="en-US" dirty="0" smtClean="0"/>
              <a:t>	}</a:t>
            </a:r>
          </a:p>
          <a:p>
            <a:pPr marL="342900" indent="-342900">
              <a:lnSpc>
                <a:spcPct val="90000"/>
              </a:lnSpc>
              <a:spcBef>
                <a:spcPct val="20000"/>
              </a:spcBef>
              <a:buClr>
                <a:schemeClr val="accent2"/>
              </a:buClr>
            </a:pPr>
            <a:r>
              <a:rPr lang="en-US" dirty="0" smtClean="0"/>
              <a:t>	</a:t>
            </a:r>
            <a:r>
              <a:rPr lang="en-US" dirty="0" err="1" smtClean="0"/>
              <a:t>window.onload</a:t>
            </a:r>
            <a:r>
              <a:rPr lang="en-US" dirty="0" smtClean="0"/>
              <a:t> = function() {</a:t>
            </a:r>
          </a:p>
          <a:p>
            <a:pPr marL="342900" indent="-342900">
              <a:lnSpc>
                <a:spcPct val="90000"/>
              </a:lnSpc>
              <a:spcBef>
                <a:spcPct val="20000"/>
              </a:spcBef>
              <a:buClr>
                <a:schemeClr val="accent2"/>
              </a:buClr>
            </a:pPr>
            <a:r>
              <a:rPr lang="en-US" dirty="0" smtClean="0"/>
              <a:t>		</a:t>
            </a:r>
            <a:r>
              <a:rPr lang="en-US" dirty="0" err="1" smtClean="0"/>
              <a:t>GetEmployeeList</a:t>
            </a:r>
            <a:r>
              <a:rPr lang="en-US" dirty="0" smtClean="0"/>
              <a:t>("../EmployeeList.jsp"); </a:t>
            </a:r>
          </a:p>
          <a:p>
            <a:pPr marL="342900" indent="-342900">
              <a:lnSpc>
                <a:spcPct val="90000"/>
              </a:lnSpc>
              <a:spcBef>
                <a:spcPct val="20000"/>
              </a:spcBef>
              <a:buClr>
                <a:schemeClr val="accent2"/>
              </a:buClr>
            </a:pPr>
            <a:r>
              <a:rPr lang="en-US" dirty="0" smtClean="0"/>
              <a:t>	} &lt;/script&gt;</a:t>
            </a:r>
            <a:endParaRPr lang="en-US"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ChangeArrowheads="1"/>
          </p:cNvSpPr>
          <p:nvPr/>
        </p:nvSpPr>
        <p:spPr bwMode="auto">
          <a:xfrm>
            <a:off x="914400" y="990600"/>
            <a:ext cx="7924800" cy="457200"/>
          </a:xfrm>
          <a:prstGeom prst="rect">
            <a:avLst/>
          </a:prstGeom>
          <a:noFill/>
          <a:ln w="9525">
            <a:noFill/>
            <a:miter lim="800000"/>
            <a:headEnd/>
            <a:tailEnd/>
          </a:ln>
        </p:spPr>
        <p:txBody>
          <a:bodyPr/>
          <a:lstStyle/>
          <a:p>
            <a:pPr marL="342900" indent="-342900">
              <a:lnSpc>
                <a:spcPct val="130000"/>
              </a:lnSpc>
              <a:spcBef>
                <a:spcPct val="20000"/>
              </a:spcBef>
              <a:buClr>
                <a:schemeClr val="folHlink"/>
              </a:buClr>
              <a:buSzPct val="90000"/>
              <a:buFont typeface="Wingdings" pitchFamily="2" charset="2"/>
              <a:buNone/>
            </a:pPr>
            <a:r>
              <a:rPr lang="en-US" sz="1400">
                <a:solidFill>
                  <a:srgbClr val="000000"/>
                </a:solidFill>
                <a:latin typeface="Arial Unicode MS" pitchFamily="34" charset="-128"/>
              </a:rPr>
              <a:t>Please try to limit the questions to the topics discussed during the session. Thank you.</a:t>
            </a:r>
          </a:p>
        </p:txBody>
      </p:sp>
      <p:sp>
        <p:nvSpPr>
          <p:cNvPr id="46083" name="Rectangle 1028"/>
          <p:cNvSpPr>
            <a:spLocks noGrp="1" noChangeArrowheads="1"/>
          </p:cNvSpPr>
          <p:nvPr>
            <p:ph type="title" idx="4294967295"/>
          </p:nvPr>
        </p:nvSpPr>
        <p:spPr/>
        <p:txBody>
          <a:bodyPr/>
          <a:lstStyle/>
          <a:p>
            <a:pPr eaLnBrk="1" hangingPunct="1"/>
            <a:r>
              <a:rPr lang="en-US" smtClean="0"/>
              <a:t>Question time</a:t>
            </a:r>
          </a:p>
        </p:txBody>
      </p:sp>
      <p:pic>
        <p:nvPicPr>
          <p:cNvPr id="10" name="Picture 9"/>
          <p:cNvPicPr>
            <a:picLocks noChangeArrowheads="1"/>
          </p:cNvPicPr>
          <p:nvPr/>
        </p:nvPicPr>
        <p:blipFill>
          <a:blip r:embed="rId3" cstate="print"/>
          <a:srcRect/>
          <a:stretch>
            <a:fillRect/>
          </a:stretch>
        </p:blipFill>
        <p:spPr bwMode="auto">
          <a:xfrm>
            <a:off x="3505200" y="1752600"/>
            <a:ext cx="2209800" cy="3409950"/>
          </a:xfrm>
          <a:prstGeom prst="rect">
            <a:avLst/>
          </a:prstGeom>
          <a:noFill/>
          <a:ln w="12700">
            <a:noFill/>
            <a:miter lim="800000"/>
            <a:headEnd/>
            <a:tailEnd/>
          </a:ln>
          <a:effectLst/>
        </p:spPr>
      </p:pic>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JSON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JSON is a lightweight format for exchanging data between the client and server</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dirty="0" smtClean="0"/>
              <a:t>Often used in Ajax applications </a:t>
            </a:r>
          </a:p>
          <a:p>
            <a:pPr marL="800100" lvl="1" indent="-342900" algn="just">
              <a:lnSpc>
                <a:spcPct val="90000"/>
              </a:lnSpc>
              <a:spcBef>
                <a:spcPct val="20000"/>
              </a:spcBef>
              <a:buClr>
                <a:schemeClr val="accent2"/>
              </a:buClr>
              <a:buFont typeface="Wingdings" pitchFamily="2" charset="2"/>
              <a:buChar char="§"/>
            </a:pPr>
            <a:r>
              <a:rPr lang="en-US" sz="2000" kern="0" dirty="0" smtClean="0">
                <a:latin typeface="+mn-lt"/>
              </a:rPr>
              <a:t>Simplicity</a:t>
            </a:r>
          </a:p>
          <a:p>
            <a:pPr marL="800100" lvl="1" indent="-342900" algn="just">
              <a:lnSpc>
                <a:spcPct val="90000"/>
              </a:lnSpc>
              <a:spcBef>
                <a:spcPct val="20000"/>
              </a:spcBef>
              <a:buClr>
                <a:schemeClr val="accent2"/>
              </a:buClr>
              <a:buFont typeface="Wingdings" pitchFamily="2" charset="2"/>
              <a:buChar char="§"/>
            </a:pPr>
            <a:r>
              <a:rPr lang="en-US" sz="2000" dirty="0" smtClean="0"/>
              <a:t>Format based on JavaScript object literals</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r>
              <a:rPr lang="en-US" sz="2000" dirty="0" smtClean="0"/>
              <a:t>Array literals are created with square brackets</a:t>
            </a:r>
          </a:p>
          <a:p>
            <a:pPr marL="342900" indent="-342900" algn="just">
              <a:lnSpc>
                <a:spcPct val="90000"/>
              </a:lnSpc>
              <a:spcBef>
                <a:spcPct val="20000"/>
              </a:spcBef>
              <a:buClr>
                <a:schemeClr val="accent2"/>
              </a:buClr>
            </a:pPr>
            <a:r>
              <a:rPr lang="en-US" sz="2000" dirty="0" smtClean="0"/>
              <a:t>	</a:t>
            </a:r>
            <a:r>
              <a:rPr lang="en-US" sz="2000" dirty="0" err="1" smtClean="0"/>
              <a:t>var</a:t>
            </a:r>
            <a:r>
              <a:rPr lang="en-US" sz="2000" dirty="0" smtClean="0"/>
              <a:t> Cars = [“</a:t>
            </a:r>
            <a:r>
              <a:rPr lang="en-US" sz="2000" dirty="0" err="1" smtClean="0"/>
              <a:t>Maruti",“Hyundai",“Toyota",“Ford</a:t>
            </a:r>
            <a:r>
              <a:rPr lang="en-US" sz="2000" dirty="0" smtClean="0"/>
              <a:t>"];</a:t>
            </a:r>
          </a:p>
          <a:p>
            <a:pPr marL="342900" indent="-342900" algn="just">
              <a:lnSpc>
                <a:spcPct val="90000"/>
              </a:lnSpc>
              <a:spcBef>
                <a:spcPct val="20000"/>
              </a:spcBef>
              <a:buClr>
                <a:schemeClr val="accent2"/>
              </a:buClr>
            </a:pPr>
            <a:r>
              <a:rPr lang="en-US" sz="2000" kern="0" dirty="0" smtClean="0"/>
              <a:t>	or</a:t>
            </a:r>
          </a:p>
          <a:p>
            <a:pPr marL="342900" indent="-342900" algn="just">
              <a:lnSpc>
                <a:spcPct val="90000"/>
              </a:lnSpc>
              <a:spcBef>
                <a:spcPct val="20000"/>
              </a:spcBef>
              <a:buClr>
                <a:schemeClr val="accent2"/>
              </a:buClr>
            </a:pPr>
            <a:r>
              <a:rPr lang="en-US" sz="2000" kern="0" dirty="0" smtClean="0"/>
              <a:t>	</a:t>
            </a:r>
            <a:r>
              <a:rPr lang="en-US" sz="2000" dirty="0" err="1" smtClean="0"/>
              <a:t>var</a:t>
            </a:r>
            <a:r>
              <a:rPr lang="en-US" sz="2000" dirty="0" smtClean="0"/>
              <a:t> Cars = Array(“</a:t>
            </a:r>
            <a:r>
              <a:rPr lang="en-US" sz="2000" dirty="0" err="1" smtClean="0"/>
              <a:t>Maruti",“Hyundai",“Toyota",“Ford</a:t>
            </a:r>
            <a:r>
              <a:rPr lang="en-US" sz="2000" dirty="0" smtClean="0"/>
              <a:t>“);</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Object literals are created with curly braces</a:t>
            </a:r>
          </a:p>
          <a:p>
            <a:pPr marL="342900" indent="-342900" algn="just">
              <a:lnSpc>
                <a:spcPct val="90000"/>
              </a:lnSpc>
              <a:spcBef>
                <a:spcPct val="20000"/>
              </a:spcBef>
              <a:buClr>
                <a:schemeClr val="accent2"/>
              </a:buClr>
            </a:pPr>
            <a:r>
              <a:rPr lang="en-US" sz="2000" kern="0" dirty="0" smtClean="0">
                <a:latin typeface="+mn-lt"/>
                <a:cs typeface="+mn-cs"/>
              </a:rPr>
              <a:t>	</a:t>
            </a:r>
            <a:r>
              <a:rPr lang="en-US" sz="2000" kern="0" dirty="0" err="1" smtClean="0">
                <a:latin typeface="+mn-lt"/>
                <a:cs typeface="+mn-cs"/>
              </a:rPr>
              <a:t>var</a:t>
            </a:r>
            <a:r>
              <a:rPr lang="en-US" sz="2000" kern="0" dirty="0" smtClean="0">
                <a:latin typeface="+mn-lt"/>
                <a:cs typeface="+mn-cs"/>
              </a:rPr>
              <a:t> Car = {	</a:t>
            </a:r>
          </a:p>
          <a:p>
            <a:pPr marL="342900" indent="-342900" algn="just">
              <a:lnSpc>
                <a:spcPct val="90000"/>
              </a:lnSpc>
              <a:spcBef>
                <a:spcPct val="20000"/>
              </a:spcBef>
              <a:buClr>
                <a:schemeClr val="accent2"/>
              </a:buClr>
            </a:pPr>
            <a:r>
              <a:rPr lang="en-US" sz="2000" kern="0" dirty="0" smtClean="0">
                <a:latin typeface="+mn-lt"/>
                <a:cs typeface="+mn-cs"/>
              </a:rPr>
              <a:t>		make: “Toyota”,</a:t>
            </a:r>
          </a:p>
          <a:p>
            <a:pPr marL="342900" indent="-342900" algn="just">
              <a:lnSpc>
                <a:spcPct val="90000"/>
              </a:lnSpc>
              <a:spcBef>
                <a:spcPct val="20000"/>
              </a:spcBef>
              <a:buClr>
                <a:schemeClr val="accent2"/>
              </a:buClr>
            </a:pPr>
            <a:r>
              <a:rPr lang="en-US" sz="2000" kern="0" dirty="0" smtClean="0">
                <a:latin typeface="+mn-lt"/>
                <a:cs typeface="+mn-cs"/>
              </a:rPr>
              <a:t>		name: “Corolla”,</a:t>
            </a:r>
          </a:p>
          <a:p>
            <a:pPr marL="342900" indent="-342900" algn="just">
              <a:lnSpc>
                <a:spcPct val="90000"/>
              </a:lnSpc>
              <a:spcBef>
                <a:spcPct val="20000"/>
              </a:spcBef>
              <a:buClr>
                <a:schemeClr val="accent2"/>
              </a:buClr>
            </a:pPr>
            <a:r>
              <a:rPr lang="en-US" sz="2000" kern="0" dirty="0" smtClean="0">
                <a:latin typeface="+mn-lt"/>
                <a:cs typeface="+mn-cs"/>
              </a:rPr>
              <a:t>		variant : “Diesel”</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JSON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Or</a:t>
            </a:r>
          </a:p>
          <a:p>
            <a:pPr marL="342900" indent="-342900" algn="just">
              <a:lnSpc>
                <a:spcPct val="90000"/>
              </a:lnSpc>
              <a:spcBef>
                <a:spcPct val="20000"/>
              </a:spcBef>
              <a:buClr>
                <a:schemeClr val="accent2"/>
              </a:buClr>
            </a:pPr>
            <a:r>
              <a:rPr lang="en-US" sz="2000" kern="0" dirty="0" smtClean="0">
                <a:latin typeface="+mn-lt"/>
                <a:cs typeface="+mn-cs"/>
              </a:rPr>
              <a:t>	</a:t>
            </a:r>
            <a:r>
              <a:rPr lang="en-US" sz="2000" kern="0" dirty="0" err="1" smtClean="0">
                <a:latin typeface="+mn-lt"/>
                <a:cs typeface="+mn-cs"/>
              </a:rPr>
              <a:t>var</a:t>
            </a:r>
            <a:r>
              <a:rPr lang="en-US" sz="2000" kern="0" dirty="0" smtClean="0">
                <a:latin typeface="+mn-lt"/>
                <a:cs typeface="+mn-cs"/>
              </a:rPr>
              <a:t> Car = new Object();</a:t>
            </a:r>
          </a:p>
          <a:p>
            <a:pPr marL="342900" indent="-342900" algn="just">
              <a:lnSpc>
                <a:spcPct val="90000"/>
              </a:lnSpc>
              <a:spcBef>
                <a:spcPct val="20000"/>
              </a:spcBef>
              <a:buClr>
                <a:schemeClr val="accent2"/>
              </a:buClr>
            </a:pPr>
            <a:r>
              <a:rPr lang="en-US" sz="2000" kern="0" dirty="0" smtClean="0">
                <a:latin typeface="+mn-lt"/>
                <a:cs typeface="+mn-cs"/>
              </a:rPr>
              <a:t>	</a:t>
            </a:r>
            <a:r>
              <a:rPr lang="en-US" sz="2000" kern="0" dirty="0" err="1" smtClean="0">
                <a:latin typeface="+mn-lt"/>
                <a:cs typeface="+mn-cs"/>
              </a:rPr>
              <a:t>Car.make</a:t>
            </a:r>
            <a:r>
              <a:rPr lang="en-US" sz="2000" kern="0" dirty="0" smtClean="0">
                <a:latin typeface="+mn-lt"/>
                <a:cs typeface="+mn-cs"/>
              </a:rPr>
              <a:t> = “Toyota”;</a:t>
            </a:r>
          </a:p>
          <a:p>
            <a:pPr marL="342900" indent="-342900" algn="just">
              <a:lnSpc>
                <a:spcPct val="90000"/>
              </a:lnSpc>
              <a:spcBef>
                <a:spcPct val="20000"/>
              </a:spcBef>
              <a:buClr>
                <a:schemeClr val="accent2"/>
              </a:buClr>
            </a:pPr>
            <a:r>
              <a:rPr lang="en-US" sz="2000" kern="0" dirty="0" smtClean="0">
                <a:latin typeface="+mn-lt"/>
                <a:cs typeface="+mn-cs"/>
              </a:rPr>
              <a:t>	Car.name = “Corolla”;</a:t>
            </a:r>
          </a:p>
          <a:p>
            <a:pPr marL="342900" indent="-342900" algn="just">
              <a:lnSpc>
                <a:spcPct val="90000"/>
              </a:lnSpc>
              <a:spcBef>
                <a:spcPct val="20000"/>
              </a:spcBef>
              <a:buClr>
                <a:schemeClr val="accent2"/>
              </a:buClr>
            </a:pPr>
            <a:r>
              <a:rPr lang="en-US" sz="2000" kern="0" dirty="0" smtClean="0">
                <a:latin typeface="+mn-lt"/>
                <a:cs typeface="+mn-cs"/>
              </a:rPr>
              <a:t>	</a:t>
            </a:r>
            <a:r>
              <a:rPr lang="en-US" sz="2000" kern="0" dirty="0" err="1" smtClean="0">
                <a:latin typeface="+mn-lt"/>
                <a:cs typeface="+mn-cs"/>
              </a:rPr>
              <a:t>Car.variant</a:t>
            </a:r>
            <a:r>
              <a:rPr lang="en-US" sz="2000" kern="0" dirty="0" smtClean="0">
                <a:latin typeface="+mn-lt"/>
                <a:cs typeface="+mn-cs"/>
              </a:rPr>
              <a:t> = “Diesel”;</a:t>
            </a:r>
          </a:p>
          <a:p>
            <a:pPr marL="342900" indent="-342900" algn="just">
              <a:lnSpc>
                <a:spcPct val="90000"/>
              </a:lnSpc>
              <a:spcBef>
                <a:spcPct val="20000"/>
              </a:spcBef>
              <a:buClr>
                <a:schemeClr val="accent2"/>
              </a:buClr>
            </a:pPr>
            <a:endParaRPr lang="en-US" sz="20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000" dirty="0" smtClean="0"/>
              <a:t>Properties can be referenced using dot notation or bracket notation</a:t>
            </a:r>
          </a:p>
          <a:p>
            <a:pPr marL="342900" indent="-342900" algn="just">
              <a:lnSpc>
                <a:spcPct val="90000"/>
              </a:lnSpc>
              <a:spcBef>
                <a:spcPct val="20000"/>
              </a:spcBef>
              <a:buClr>
                <a:schemeClr val="accent2"/>
              </a:buClr>
            </a:pPr>
            <a:r>
              <a:rPr lang="en-US" sz="2000" kern="0" dirty="0" smtClean="0">
                <a:latin typeface="+mn-lt"/>
                <a:cs typeface="+mn-cs"/>
              </a:rPr>
              <a:t>	alert(Car[“make”]); or alert(</a:t>
            </a:r>
            <a:r>
              <a:rPr lang="en-US" sz="2000" kern="0" dirty="0" err="1" smtClean="0">
                <a:latin typeface="+mn-lt"/>
                <a:cs typeface="+mn-cs"/>
              </a:rPr>
              <a:t>Car.make</a:t>
            </a:r>
            <a:r>
              <a:rPr lang="en-US" sz="2000" kern="0" dirty="0" smtClean="0">
                <a:latin typeface="+mn-lt"/>
                <a:cs typeface="+mn-cs"/>
              </a:rPr>
              <a:t>);</a:t>
            </a:r>
          </a:p>
          <a:p>
            <a:pPr marL="342900" indent="-342900" algn="just">
              <a:lnSpc>
                <a:spcPct val="90000"/>
              </a:lnSpc>
              <a:spcBef>
                <a:spcPct val="20000"/>
              </a:spcBef>
              <a:buClr>
                <a:schemeClr val="accent2"/>
              </a:buClr>
            </a:pPr>
            <a:endParaRPr lang="en-US" sz="20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Arrays in objects</a:t>
            </a:r>
          </a:p>
          <a:p>
            <a:pPr marL="342900" indent="-342900" algn="just">
              <a:lnSpc>
                <a:spcPct val="90000"/>
              </a:lnSpc>
              <a:spcBef>
                <a:spcPct val="20000"/>
              </a:spcBef>
              <a:buClr>
                <a:schemeClr val="accent2"/>
              </a:buClr>
            </a:pPr>
            <a:r>
              <a:rPr lang="en-US" sz="2000" kern="0" dirty="0" smtClean="0">
                <a:latin typeface="+mn-lt"/>
                <a:cs typeface="+mn-cs"/>
              </a:rPr>
              <a:t> 	</a:t>
            </a:r>
            <a:r>
              <a:rPr lang="en-US" sz="2000" kern="0" dirty="0" err="1" smtClean="0"/>
              <a:t>var</a:t>
            </a:r>
            <a:r>
              <a:rPr lang="en-US" sz="2000" kern="0" dirty="0" smtClean="0"/>
              <a:t> Car = {	</a:t>
            </a:r>
          </a:p>
          <a:p>
            <a:pPr marL="342900" indent="-342900" algn="just">
              <a:lnSpc>
                <a:spcPct val="90000"/>
              </a:lnSpc>
              <a:spcBef>
                <a:spcPct val="20000"/>
              </a:spcBef>
              <a:buClr>
                <a:schemeClr val="accent2"/>
              </a:buClr>
            </a:pPr>
            <a:r>
              <a:rPr lang="en-US" sz="2000" kern="0" dirty="0" smtClean="0"/>
              <a:t>		make: “Toyota”,</a:t>
            </a:r>
          </a:p>
          <a:p>
            <a:pPr marL="342900" indent="-342900" algn="just">
              <a:lnSpc>
                <a:spcPct val="90000"/>
              </a:lnSpc>
              <a:spcBef>
                <a:spcPct val="20000"/>
              </a:spcBef>
              <a:buClr>
                <a:schemeClr val="accent2"/>
              </a:buClr>
            </a:pPr>
            <a:r>
              <a:rPr lang="en-US" sz="2000" kern="0" dirty="0" smtClean="0"/>
              <a:t>		name: “Corolla”,</a:t>
            </a:r>
          </a:p>
          <a:p>
            <a:pPr marL="342900" indent="-342900" algn="just">
              <a:lnSpc>
                <a:spcPct val="90000"/>
              </a:lnSpc>
              <a:spcBef>
                <a:spcPct val="20000"/>
              </a:spcBef>
              <a:buClr>
                <a:schemeClr val="accent2"/>
              </a:buClr>
            </a:pPr>
            <a:r>
              <a:rPr lang="en-US" sz="2000" kern="0" dirty="0" smtClean="0"/>
              <a:t>		variant : “Diesel”,</a:t>
            </a:r>
          </a:p>
          <a:p>
            <a:pPr marL="342900" indent="-342900" algn="just">
              <a:lnSpc>
                <a:spcPct val="90000"/>
              </a:lnSpc>
              <a:spcBef>
                <a:spcPct val="20000"/>
              </a:spcBef>
              <a:buClr>
                <a:schemeClr val="accent2"/>
              </a:buClr>
            </a:pPr>
            <a:r>
              <a:rPr lang="en-US" sz="2000" kern="0" dirty="0" smtClean="0"/>
              <a:t>		colors : [“Red”, “Black”, “White”, “Silver”]</a:t>
            </a:r>
          </a:p>
          <a:p>
            <a:pPr marL="342900" indent="-342900" algn="just">
              <a:lnSpc>
                <a:spcPct val="90000"/>
              </a:lnSpc>
              <a:spcBef>
                <a:spcPct val="20000"/>
              </a:spcBef>
              <a:buClr>
                <a:schemeClr val="accent2"/>
              </a:buClr>
            </a:pPr>
            <a:r>
              <a:rPr lang="en-US" sz="2000" kern="0" dirty="0" smtClean="0"/>
              <a:t>	}</a:t>
            </a:r>
          </a:p>
          <a:p>
            <a:pPr marL="342900" indent="-342900" algn="just">
              <a:lnSpc>
                <a:spcPct val="90000"/>
              </a:lnSpc>
              <a:spcBef>
                <a:spcPct val="20000"/>
              </a:spcBef>
              <a:buClr>
                <a:schemeClr val="accent2"/>
              </a:buClr>
            </a:pPr>
            <a:endParaRPr lang="en-US" sz="20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Objects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dirty="0" smtClean="0">
                <a:latin typeface="+mn-lt"/>
              </a:rPr>
              <a:t>Objects are passed around by reference</a:t>
            </a:r>
          </a:p>
          <a:p>
            <a:pPr marL="342900" indent="-342900" algn="just">
              <a:lnSpc>
                <a:spcPct val="90000"/>
              </a:lnSpc>
              <a:spcBef>
                <a:spcPct val="20000"/>
              </a:spcBef>
              <a:buClr>
                <a:schemeClr val="accent2"/>
              </a:buClr>
              <a:buFont typeface="Wingdings" pitchFamily="2" charset="2"/>
              <a:buChar char="§"/>
            </a:pPr>
            <a:endParaRPr lang="en-US" sz="240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400" dirty="0" smtClean="0">
                <a:latin typeface="+mn-lt"/>
              </a:rPr>
              <a:t>They are never copied</a:t>
            </a:r>
          </a:p>
          <a:p>
            <a:pPr marL="342900" indent="-342900" algn="just">
              <a:lnSpc>
                <a:spcPct val="90000"/>
              </a:lnSpc>
              <a:spcBef>
                <a:spcPct val="20000"/>
              </a:spcBef>
              <a:buClr>
                <a:schemeClr val="accent2"/>
              </a:buClr>
              <a:buFont typeface="Wingdings" pitchFamily="2" charset="2"/>
              <a:buChar char="§"/>
            </a:pPr>
            <a:endParaRPr lang="en-US" sz="2400" i="1"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For Ex:</a:t>
            </a:r>
          </a:p>
          <a:p>
            <a:pPr marL="800100" lvl="1" indent="-342900" algn="just">
              <a:lnSpc>
                <a:spcPct val="90000"/>
              </a:lnSpc>
              <a:spcBef>
                <a:spcPct val="20000"/>
              </a:spcBef>
              <a:buClr>
                <a:schemeClr val="accent2"/>
              </a:buClr>
            </a:pPr>
            <a:r>
              <a:rPr lang="en-US" sz="2400" kern="0" dirty="0" err="1" smtClean="0">
                <a:solidFill>
                  <a:srgbClr val="C00000"/>
                </a:solidFill>
                <a:latin typeface="+mn-lt"/>
                <a:cs typeface="+mn-cs"/>
              </a:rPr>
              <a:t>var</a:t>
            </a:r>
            <a:r>
              <a:rPr lang="en-US" sz="2400" kern="0" dirty="0" smtClean="0">
                <a:solidFill>
                  <a:srgbClr val="C00000"/>
                </a:solidFill>
                <a:latin typeface="+mn-lt"/>
                <a:cs typeface="+mn-cs"/>
              </a:rPr>
              <a:t> </a:t>
            </a:r>
            <a:r>
              <a:rPr lang="en-US" sz="2400" kern="0" dirty="0" err="1" smtClean="0">
                <a:solidFill>
                  <a:srgbClr val="C00000"/>
                </a:solidFill>
                <a:latin typeface="+mn-lt"/>
                <a:cs typeface="+mn-cs"/>
              </a:rPr>
              <a:t>completeName</a:t>
            </a:r>
            <a:r>
              <a:rPr lang="en-US" sz="2400" kern="0" dirty="0" smtClean="0">
                <a:solidFill>
                  <a:srgbClr val="C00000"/>
                </a:solidFill>
                <a:latin typeface="+mn-lt"/>
                <a:cs typeface="+mn-cs"/>
              </a:rPr>
              <a:t> = </a:t>
            </a:r>
            <a:r>
              <a:rPr lang="en-US" sz="2400" kern="0" dirty="0" err="1" smtClean="0">
                <a:solidFill>
                  <a:srgbClr val="C00000"/>
                </a:solidFill>
                <a:latin typeface="+mn-lt"/>
                <a:cs typeface="+mn-cs"/>
              </a:rPr>
              <a:t>fullName</a:t>
            </a:r>
            <a:r>
              <a:rPr lang="en-US" sz="2400" kern="0" dirty="0" smtClean="0">
                <a:solidFill>
                  <a:srgbClr val="C00000"/>
                </a:solidFill>
                <a:latin typeface="+mn-lt"/>
                <a:cs typeface="+mn-cs"/>
              </a:rPr>
              <a:t>;</a:t>
            </a:r>
          </a:p>
          <a:p>
            <a:pPr marL="800100" lvl="1" indent="-342900" algn="just">
              <a:lnSpc>
                <a:spcPct val="90000"/>
              </a:lnSpc>
              <a:spcBef>
                <a:spcPct val="20000"/>
              </a:spcBef>
              <a:buClr>
                <a:schemeClr val="accent2"/>
              </a:buClr>
            </a:pPr>
            <a:endParaRPr kumimoji="0" lang="en-US" sz="2400" b="0" i="0" u="none" strike="noStrike" kern="0" cap="none" spc="0" normalizeH="0" baseline="0" noProof="0" dirty="0" smtClean="0">
              <a:ln>
                <a:noFill/>
              </a:ln>
              <a:solidFill>
                <a:srgbClr val="C00000"/>
              </a:solidFill>
              <a:effectLst/>
              <a:uLnTx/>
              <a:uFillTx/>
              <a:latin typeface="+mn-lt"/>
              <a:ea typeface="+mn-ea"/>
              <a:cs typeface="+mn-cs"/>
            </a:endParaRPr>
          </a:p>
          <a:p>
            <a:pPr marL="800100" lvl="1" indent="-342900" algn="just">
              <a:lnSpc>
                <a:spcPct val="90000"/>
              </a:lnSpc>
              <a:spcBef>
                <a:spcPct val="20000"/>
              </a:spcBef>
              <a:buClr>
                <a:schemeClr val="accent2"/>
              </a:buClr>
            </a:pPr>
            <a:r>
              <a:rPr lang="en-US" sz="2400" kern="0" dirty="0" err="1" smtClean="0">
                <a:solidFill>
                  <a:srgbClr val="C00000"/>
                </a:solidFill>
                <a:latin typeface="+mn-lt"/>
                <a:cs typeface="+mn-cs"/>
              </a:rPr>
              <a:t>completeName.middle_name</a:t>
            </a:r>
            <a:r>
              <a:rPr lang="en-US" sz="2400" kern="0" dirty="0" smtClean="0">
                <a:solidFill>
                  <a:srgbClr val="C00000"/>
                </a:solidFill>
                <a:latin typeface="+mn-lt"/>
                <a:cs typeface="+mn-cs"/>
              </a:rPr>
              <a:t> = “</a:t>
            </a:r>
            <a:r>
              <a:rPr lang="en-US" sz="2400" kern="0" dirty="0" err="1" smtClean="0">
                <a:solidFill>
                  <a:srgbClr val="C00000"/>
                </a:solidFill>
                <a:latin typeface="+mn-lt"/>
                <a:cs typeface="+mn-cs"/>
              </a:rPr>
              <a:t>Rao</a:t>
            </a:r>
            <a:r>
              <a:rPr lang="en-US" sz="2400" kern="0" dirty="0" smtClean="0">
                <a:solidFill>
                  <a:srgbClr val="C00000"/>
                </a:solidFill>
                <a:latin typeface="+mn-lt"/>
                <a:cs typeface="+mn-cs"/>
              </a:rPr>
              <a:t>”;</a:t>
            </a:r>
          </a:p>
          <a:p>
            <a:pPr marL="800100" lvl="1" indent="-342900" algn="just">
              <a:lnSpc>
                <a:spcPct val="90000"/>
              </a:lnSpc>
              <a:spcBef>
                <a:spcPct val="20000"/>
              </a:spcBef>
              <a:buClr>
                <a:schemeClr val="accent2"/>
              </a:buClr>
            </a:pPr>
            <a:endParaRPr kumimoji="0" lang="en-US" sz="2400" b="0" i="0" u="none" strike="noStrike" kern="0" cap="none" spc="0" normalizeH="0" baseline="0" noProof="0" dirty="0" smtClean="0">
              <a:ln>
                <a:noFill/>
              </a:ln>
              <a:solidFill>
                <a:srgbClr val="C00000"/>
              </a:solidFill>
              <a:effectLst/>
              <a:uLnTx/>
              <a:uFillTx/>
              <a:latin typeface="+mn-lt"/>
              <a:ea typeface="+mn-ea"/>
              <a:cs typeface="+mn-cs"/>
            </a:endParaRPr>
          </a:p>
          <a:p>
            <a:pPr marL="800100" lvl="1" indent="-342900" algn="just">
              <a:lnSpc>
                <a:spcPct val="90000"/>
              </a:lnSpc>
              <a:spcBef>
                <a:spcPct val="20000"/>
              </a:spcBef>
              <a:buClr>
                <a:schemeClr val="accent2"/>
              </a:buClr>
            </a:pPr>
            <a:r>
              <a:rPr lang="en-US" sz="2400" kern="0" noProof="0" dirty="0" err="1" smtClean="0">
                <a:solidFill>
                  <a:srgbClr val="C00000"/>
                </a:solidFill>
                <a:latin typeface="+mn-lt"/>
                <a:cs typeface="+mn-cs"/>
              </a:rPr>
              <a:t>var</a:t>
            </a:r>
            <a:r>
              <a:rPr lang="en-US" sz="2400" kern="0" noProof="0" dirty="0" smtClean="0">
                <a:solidFill>
                  <a:srgbClr val="C00000"/>
                </a:solidFill>
                <a:latin typeface="+mn-lt"/>
                <a:cs typeface="+mn-cs"/>
              </a:rPr>
              <a:t> middle = </a:t>
            </a:r>
            <a:r>
              <a:rPr lang="en-US" sz="2400" kern="0" noProof="0" dirty="0" err="1" smtClean="0">
                <a:solidFill>
                  <a:srgbClr val="C00000"/>
                </a:solidFill>
                <a:latin typeface="+mn-lt"/>
                <a:cs typeface="+mn-cs"/>
              </a:rPr>
              <a:t>fullName.middle_name</a:t>
            </a:r>
            <a:r>
              <a:rPr lang="en-US" sz="2400" kern="0" noProof="0" dirty="0" smtClean="0">
                <a:solidFill>
                  <a:srgbClr val="C00000"/>
                </a:solidFill>
                <a:latin typeface="+mn-lt"/>
                <a:cs typeface="+mn-cs"/>
              </a:rPr>
              <a:t>;</a:t>
            </a:r>
          </a:p>
          <a:p>
            <a:pPr marL="800100" lvl="1" indent="-342900" algn="just">
              <a:lnSpc>
                <a:spcPct val="90000"/>
              </a:lnSpc>
              <a:spcBef>
                <a:spcPct val="20000"/>
              </a:spcBef>
              <a:buClr>
                <a:schemeClr val="accent2"/>
              </a:buClr>
            </a:pPr>
            <a:endParaRPr kumimoji="0" lang="en-US" sz="2400" b="0" i="0" u="none" strike="noStrike" kern="0" cap="none" spc="0" normalizeH="0" baseline="0" dirty="0" smtClean="0">
              <a:ln>
                <a:noFill/>
              </a:ln>
              <a:solidFill>
                <a:srgbClr val="C00000"/>
              </a:solidFill>
              <a:effectLst/>
              <a:uLnTx/>
              <a:uFillTx/>
              <a:latin typeface="+mn-lt"/>
              <a:ea typeface="+mn-ea"/>
              <a:cs typeface="+mn-cs"/>
            </a:endParaRPr>
          </a:p>
          <a:p>
            <a:pPr marL="800100" lvl="1" indent="-342900" algn="just">
              <a:lnSpc>
                <a:spcPct val="90000"/>
              </a:lnSpc>
              <a:spcBef>
                <a:spcPct val="20000"/>
              </a:spcBef>
              <a:buClr>
                <a:schemeClr val="accent2"/>
              </a:buClr>
            </a:pPr>
            <a:r>
              <a:rPr kumimoji="0" lang="en-US" sz="2400" b="0" i="0" u="none" strike="noStrike" kern="0" cap="none" spc="0" normalizeH="0" baseline="0" noProof="0" dirty="0" smtClean="0">
                <a:ln>
                  <a:noFill/>
                </a:ln>
                <a:solidFill>
                  <a:srgbClr val="C00000"/>
                </a:solidFill>
                <a:effectLst/>
                <a:uLnTx/>
                <a:uFillTx/>
                <a:latin typeface="+mn-lt"/>
                <a:ea typeface="+mn-ea"/>
                <a:cs typeface="+mn-cs"/>
              </a:rPr>
              <a:t>//middle will be “</a:t>
            </a:r>
            <a:r>
              <a:rPr kumimoji="0" lang="en-US" sz="2400" b="0" i="0" u="none" strike="noStrike" kern="0" cap="none" spc="0" normalizeH="0" baseline="0" noProof="0" dirty="0" err="1" smtClean="0">
                <a:ln>
                  <a:noFill/>
                </a:ln>
                <a:solidFill>
                  <a:srgbClr val="C00000"/>
                </a:solidFill>
                <a:effectLst/>
                <a:uLnTx/>
                <a:uFillTx/>
                <a:latin typeface="+mn-lt"/>
                <a:ea typeface="+mn-ea"/>
                <a:cs typeface="+mn-cs"/>
              </a:rPr>
              <a:t>Rao</a:t>
            </a:r>
            <a:r>
              <a:rPr kumimoji="0" lang="en-US" sz="2400" b="0" i="0" u="none" strike="noStrike" kern="0" cap="none" spc="0" normalizeH="0" baseline="0" noProof="0" dirty="0" smtClean="0">
                <a:ln>
                  <a:noFill/>
                </a:ln>
                <a:solidFill>
                  <a:srgbClr val="C00000"/>
                </a:solidFill>
                <a:effectLst/>
                <a:uLnTx/>
                <a:uFillTx/>
                <a:latin typeface="+mn-lt"/>
                <a:ea typeface="+mn-ea"/>
                <a:cs typeface="+mn-cs"/>
              </a:rPr>
              <a:t>” because </a:t>
            </a:r>
            <a:r>
              <a:rPr kumimoji="0" lang="en-US" sz="2400" b="0" i="0" u="none" strike="noStrike" kern="0" cap="none" spc="0" normalizeH="0" baseline="0" noProof="0" dirty="0" err="1" smtClean="0">
                <a:ln>
                  <a:noFill/>
                </a:ln>
                <a:solidFill>
                  <a:srgbClr val="C00000"/>
                </a:solidFill>
                <a:effectLst/>
                <a:uLnTx/>
                <a:uFillTx/>
                <a:latin typeface="+mn-lt"/>
                <a:ea typeface="+mn-ea"/>
                <a:cs typeface="+mn-cs"/>
              </a:rPr>
              <a:t>fullName</a:t>
            </a:r>
            <a:r>
              <a:rPr kumimoji="0" lang="en-US" sz="2400" b="0" i="0" u="none" strike="noStrike" kern="0" cap="none" spc="0" normalizeH="0" baseline="0" noProof="0" dirty="0" smtClean="0">
                <a:ln>
                  <a:noFill/>
                </a:ln>
                <a:solidFill>
                  <a:srgbClr val="C00000"/>
                </a:solidFill>
                <a:effectLst/>
                <a:uLnTx/>
                <a:uFillTx/>
                <a:latin typeface="+mn-lt"/>
                <a:ea typeface="+mn-ea"/>
                <a:cs typeface="+mn-cs"/>
              </a:rPr>
              <a:t> and </a:t>
            </a:r>
          </a:p>
          <a:p>
            <a:pPr marL="800100" lvl="1" indent="-342900" algn="just">
              <a:lnSpc>
                <a:spcPct val="90000"/>
              </a:lnSpc>
              <a:spcBef>
                <a:spcPct val="20000"/>
              </a:spcBef>
              <a:buClr>
                <a:schemeClr val="accent2"/>
              </a:buClr>
            </a:pPr>
            <a:r>
              <a:rPr lang="en-US" sz="2400" kern="0" dirty="0" smtClean="0">
                <a:solidFill>
                  <a:srgbClr val="C00000"/>
                </a:solidFill>
                <a:latin typeface="+mn-lt"/>
                <a:cs typeface="+mn-cs"/>
              </a:rPr>
              <a:t>//</a:t>
            </a:r>
            <a:r>
              <a:rPr lang="en-US" sz="2400" kern="0" dirty="0" err="1" smtClean="0">
                <a:solidFill>
                  <a:srgbClr val="C00000"/>
                </a:solidFill>
                <a:latin typeface="+mn-lt"/>
                <a:cs typeface="+mn-cs"/>
              </a:rPr>
              <a:t>completeName</a:t>
            </a:r>
            <a:r>
              <a:rPr lang="en-US" sz="2400" kern="0" dirty="0" smtClean="0">
                <a:solidFill>
                  <a:srgbClr val="C00000"/>
                </a:solidFill>
                <a:latin typeface="+mn-lt"/>
                <a:cs typeface="+mn-cs"/>
              </a:rPr>
              <a:t> are references to same object</a:t>
            </a:r>
            <a:endParaRPr kumimoji="0" lang="en-US" sz="2400" b="0" i="0" u="none" strike="noStrike" kern="0" cap="none" spc="0" normalizeH="0" baseline="0" noProof="0" dirty="0" smtClean="0">
              <a:ln>
                <a:noFill/>
              </a:ln>
              <a:solidFill>
                <a:srgbClr val="C00000"/>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JSON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Objects in arrays</a:t>
            </a:r>
          </a:p>
          <a:p>
            <a:pPr marL="342900" indent="-342900" algn="just">
              <a:lnSpc>
                <a:spcPct val="90000"/>
              </a:lnSpc>
              <a:spcBef>
                <a:spcPct val="20000"/>
              </a:spcBef>
              <a:buClr>
                <a:schemeClr val="accent2"/>
              </a:buCl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r>
              <a:rPr lang="en-US" sz="2000" kern="0" dirty="0" err="1" smtClean="0">
                <a:latin typeface="+mn-lt"/>
                <a:cs typeface="+mn-cs"/>
              </a:rPr>
              <a:t>var</a:t>
            </a:r>
            <a:r>
              <a:rPr lang="en-US" sz="2000" kern="0" dirty="0" smtClean="0">
                <a:latin typeface="+mn-lt"/>
                <a:cs typeface="+mn-cs"/>
              </a:rPr>
              <a:t> Cars = [</a:t>
            </a:r>
          </a:p>
          <a:p>
            <a:pPr marL="342900" indent="-342900" algn="just">
              <a:lnSpc>
                <a:spcPct val="90000"/>
              </a:lnSpc>
              <a:spcBef>
                <a:spcPct val="20000"/>
              </a:spcBef>
              <a:buClr>
                <a:schemeClr val="accent2"/>
              </a:buClr>
            </a:pPr>
            <a:r>
              <a:rPr lang="en-US" sz="2000" kern="0" dirty="0" smtClean="0"/>
              <a:t>		{	</a:t>
            </a:r>
          </a:p>
          <a:p>
            <a:pPr marL="342900" indent="-342900" algn="just">
              <a:lnSpc>
                <a:spcPct val="90000"/>
              </a:lnSpc>
              <a:spcBef>
                <a:spcPct val="20000"/>
              </a:spcBef>
              <a:buClr>
                <a:schemeClr val="accent2"/>
              </a:buClr>
            </a:pPr>
            <a:r>
              <a:rPr lang="en-US" sz="2000" kern="0" dirty="0" smtClean="0"/>
              <a:t>		make: “Toyota”,</a:t>
            </a:r>
          </a:p>
          <a:p>
            <a:pPr marL="342900" indent="-342900" algn="just">
              <a:lnSpc>
                <a:spcPct val="90000"/>
              </a:lnSpc>
              <a:spcBef>
                <a:spcPct val="20000"/>
              </a:spcBef>
              <a:buClr>
                <a:schemeClr val="accent2"/>
              </a:buClr>
            </a:pPr>
            <a:r>
              <a:rPr lang="en-US" sz="2000" kern="0" dirty="0" smtClean="0"/>
              <a:t>		name: “Corolla”,</a:t>
            </a:r>
          </a:p>
          <a:p>
            <a:pPr marL="342900" indent="-342900" algn="just">
              <a:lnSpc>
                <a:spcPct val="90000"/>
              </a:lnSpc>
              <a:spcBef>
                <a:spcPct val="20000"/>
              </a:spcBef>
              <a:buClr>
                <a:schemeClr val="accent2"/>
              </a:buClr>
            </a:pPr>
            <a:r>
              <a:rPr lang="en-US" sz="2000" kern="0" dirty="0" smtClean="0"/>
              <a:t>		variant : “Diesel”,</a:t>
            </a:r>
          </a:p>
          <a:p>
            <a:pPr marL="342900" indent="-342900" algn="just">
              <a:lnSpc>
                <a:spcPct val="90000"/>
              </a:lnSpc>
              <a:spcBef>
                <a:spcPct val="20000"/>
              </a:spcBef>
              <a:buClr>
                <a:schemeClr val="accent2"/>
              </a:buClr>
            </a:pPr>
            <a:r>
              <a:rPr lang="en-US" sz="2000" kern="0" dirty="0" smtClean="0"/>
              <a:t>		colors : [“Red”, “Black”, “White”, “Silver”]</a:t>
            </a:r>
          </a:p>
          <a:p>
            <a:pPr marL="342900" indent="-342900" algn="just">
              <a:lnSpc>
                <a:spcPct val="90000"/>
              </a:lnSpc>
              <a:spcBef>
                <a:spcPct val="20000"/>
              </a:spcBef>
              <a:buClr>
                <a:schemeClr val="accent2"/>
              </a:buClr>
            </a:pPr>
            <a:r>
              <a:rPr lang="en-US" sz="2000" kern="0" dirty="0" smtClean="0"/>
              <a:t>		},</a:t>
            </a:r>
          </a:p>
          <a:p>
            <a:pPr marL="342900" indent="-342900" algn="just">
              <a:lnSpc>
                <a:spcPct val="90000"/>
              </a:lnSpc>
              <a:spcBef>
                <a:spcPct val="20000"/>
              </a:spcBef>
              <a:buClr>
                <a:schemeClr val="accent2"/>
              </a:buClr>
            </a:pPr>
            <a:r>
              <a:rPr lang="en-US" sz="2000" kern="0" dirty="0" smtClean="0"/>
              <a:t>		{	</a:t>
            </a:r>
          </a:p>
          <a:p>
            <a:pPr marL="342900" indent="-342900" algn="just">
              <a:lnSpc>
                <a:spcPct val="90000"/>
              </a:lnSpc>
              <a:spcBef>
                <a:spcPct val="20000"/>
              </a:spcBef>
              <a:buClr>
                <a:schemeClr val="accent2"/>
              </a:buClr>
            </a:pPr>
            <a:r>
              <a:rPr lang="en-US" sz="2000" kern="0" dirty="0" smtClean="0"/>
              <a:t>		make: “Ford”,</a:t>
            </a:r>
          </a:p>
          <a:p>
            <a:pPr marL="342900" indent="-342900" algn="just">
              <a:lnSpc>
                <a:spcPct val="90000"/>
              </a:lnSpc>
              <a:spcBef>
                <a:spcPct val="20000"/>
              </a:spcBef>
              <a:buClr>
                <a:schemeClr val="accent2"/>
              </a:buClr>
            </a:pPr>
            <a:r>
              <a:rPr lang="en-US" sz="2000" kern="0" dirty="0" smtClean="0"/>
              <a:t>		name: “</a:t>
            </a:r>
            <a:r>
              <a:rPr lang="en-US" sz="2000" kern="0" dirty="0" err="1" smtClean="0"/>
              <a:t>Figo</a:t>
            </a:r>
            <a:r>
              <a:rPr lang="en-US" sz="2000" kern="0" dirty="0" smtClean="0"/>
              <a:t>”,</a:t>
            </a:r>
          </a:p>
          <a:p>
            <a:pPr marL="342900" indent="-342900" algn="just">
              <a:lnSpc>
                <a:spcPct val="90000"/>
              </a:lnSpc>
              <a:spcBef>
                <a:spcPct val="20000"/>
              </a:spcBef>
              <a:buClr>
                <a:schemeClr val="accent2"/>
              </a:buClr>
            </a:pPr>
            <a:r>
              <a:rPr lang="en-US" sz="2000" kern="0" dirty="0" smtClean="0"/>
              <a:t>		variant : “Diesel”,</a:t>
            </a:r>
          </a:p>
          <a:p>
            <a:pPr marL="342900" indent="-342900" algn="just">
              <a:lnSpc>
                <a:spcPct val="90000"/>
              </a:lnSpc>
              <a:spcBef>
                <a:spcPct val="20000"/>
              </a:spcBef>
              <a:buClr>
                <a:schemeClr val="accent2"/>
              </a:buClr>
            </a:pPr>
            <a:r>
              <a:rPr lang="en-US" sz="2000" kern="0" dirty="0" smtClean="0"/>
              <a:t>		colors : [“Blue”, “Black”, “Brown”, “Silver”]</a:t>
            </a:r>
          </a:p>
          <a:p>
            <a:pPr marL="342900" indent="-342900" algn="just">
              <a:lnSpc>
                <a:spcPct val="90000"/>
              </a:lnSpc>
              <a:spcBef>
                <a:spcPct val="20000"/>
              </a:spcBef>
              <a:buClr>
                <a:schemeClr val="accent2"/>
              </a:buClr>
            </a:pPr>
            <a:r>
              <a:rPr lang="en-US" sz="2000" kern="0" dirty="0" smtClean="0"/>
              <a:t>		}</a:t>
            </a:r>
          </a:p>
          <a:p>
            <a:pPr marL="342900" indent="-342900" algn="just">
              <a:lnSpc>
                <a:spcPct val="90000"/>
              </a:lnSpc>
              <a:spcBef>
                <a:spcPct val="20000"/>
              </a:spcBef>
              <a:buClr>
                <a:schemeClr val="accent2"/>
              </a:buClr>
            </a:pPr>
            <a:r>
              <a:rPr lang="en-US" sz="2000" kern="0" dirty="0" smtClean="0"/>
              <a:t>	]</a:t>
            </a:r>
          </a:p>
          <a:p>
            <a:pPr marL="342900" indent="-342900" algn="just">
              <a:lnSpc>
                <a:spcPct val="90000"/>
              </a:lnSpc>
              <a:spcBef>
                <a:spcPct val="20000"/>
              </a:spcBef>
              <a:buClr>
                <a:schemeClr val="accent2"/>
              </a:buClr>
            </a:pPr>
            <a:endParaRPr lang="en-US" sz="2000" kern="0" dirty="0" smtClean="0"/>
          </a:p>
          <a:p>
            <a:pPr marL="342900" indent="-342900" algn="just">
              <a:lnSpc>
                <a:spcPct val="90000"/>
              </a:lnSpc>
              <a:spcBef>
                <a:spcPct val="20000"/>
              </a:spcBef>
              <a:buClr>
                <a:schemeClr val="accent2"/>
              </a:buClr>
            </a:pPr>
            <a:endParaRPr lang="en-US" sz="20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JSON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JSON syntax is like JavaScript's object literal syntax </a:t>
            </a:r>
          </a:p>
          <a:p>
            <a:pPr marL="342900"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r>
              <a:rPr lang="en-US" sz="2000" dirty="0" smtClean="0"/>
              <a:t>But the objects cannot be assigned to a variable</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000" dirty="0" smtClean="0"/>
              <a:t>JSON just represents the data itself</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So Cars object would be defined as</a:t>
            </a:r>
          </a:p>
          <a:p>
            <a:pPr marL="342900" indent="-342900" algn="just">
              <a:lnSpc>
                <a:spcPct val="90000"/>
              </a:lnSpc>
              <a:spcBef>
                <a:spcPct val="20000"/>
              </a:spcBef>
              <a:buClr>
                <a:schemeClr val="accent2"/>
              </a:buClr>
            </a:pPr>
            <a:r>
              <a:rPr lang="en-US" sz="2000" kern="0" dirty="0" smtClean="0">
                <a:latin typeface="+mn-lt"/>
                <a:cs typeface="+mn-cs"/>
              </a:rPr>
              <a:t>	</a:t>
            </a:r>
            <a:r>
              <a:rPr lang="en-US" sz="2000" kern="0" dirty="0" smtClean="0"/>
              <a:t> {</a:t>
            </a:r>
          </a:p>
          <a:p>
            <a:pPr marL="342900" indent="-342900" algn="just">
              <a:lnSpc>
                <a:spcPct val="90000"/>
              </a:lnSpc>
              <a:spcBef>
                <a:spcPct val="20000"/>
              </a:spcBef>
              <a:buClr>
                <a:schemeClr val="accent2"/>
              </a:buClr>
            </a:pPr>
            <a:r>
              <a:rPr lang="en-US" sz="2000" kern="0" dirty="0" smtClean="0"/>
              <a:t>		make: “Toyota”,</a:t>
            </a:r>
          </a:p>
          <a:p>
            <a:pPr marL="342900" indent="-342900" algn="just">
              <a:lnSpc>
                <a:spcPct val="90000"/>
              </a:lnSpc>
              <a:spcBef>
                <a:spcPct val="20000"/>
              </a:spcBef>
              <a:buClr>
                <a:schemeClr val="accent2"/>
              </a:buClr>
            </a:pPr>
            <a:r>
              <a:rPr lang="en-US" sz="2000" kern="0" dirty="0" smtClean="0"/>
              <a:t>		name: “Corolla”,</a:t>
            </a:r>
          </a:p>
          <a:p>
            <a:pPr marL="342900" indent="-342900" algn="just">
              <a:lnSpc>
                <a:spcPct val="90000"/>
              </a:lnSpc>
              <a:spcBef>
                <a:spcPct val="20000"/>
              </a:spcBef>
              <a:buClr>
                <a:schemeClr val="accent2"/>
              </a:buClr>
            </a:pPr>
            <a:r>
              <a:rPr lang="en-US" sz="2000" kern="0" dirty="0" smtClean="0"/>
              <a:t>		variant : “Diesel”,</a:t>
            </a:r>
          </a:p>
          <a:p>
            <a:pPr marL="342900" indent="-342900" algn="just">
              <a:lnSpc>
                <a:spcPct val="90000"/>
              </a:lnSpc>
              <a:spcBef>
                <a:spcPct val="20000"/>
              </a:spcBef>
              <a:buClr>
                <a:schemeClr val="accent2"/>
              </a:buClr>
            </a:pPr>
            <a:r>
              <a:rPr lang="en-US" sz="2000" kern="0" dirty="0" smtClean="0"/>
              <a:t>		colors : [“Red”, “Black”, “White”, “Silver”]</a:t>
            </a: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endParaRPr lang="en-US" sz="20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000" dirty="0" smtClean="0"/>
              <a:t>JSON is just a string of text and not an object in and of itself</a:t>
            </a:r>
            <a:endParaRPr lang="en-US" sz="20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000" dirty="0" smtClean="0"/>
              <a:t>Needs to be converted to an object before we use it</a:t>
            </a: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JSON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We will use a JSON parser to do the same</a:t>
            </a:r>
          </a:p>
          <a:p>
            <a:pPr marL="342900" indent="-342900" algn="just">
              <a:lnSpc>
                <a:spcPct val="90000"/>
              </a:lnSpc>
              <a:spcBef>
                <a:spcPct val="20000"/>
              </a:spcBef>
              <a:buClr>
                <a:schemeClr val="accent2"/>
              </a:buClr>
              <a:buFont typeface="Wingdings" pitchFamily="2" charset="2"/>
              <a:buChar char="§"/>
            </a:pPr>
            <a:endParaRPr lang="en-US" sz="2000" dirty="0" smtClean="0"/>
          </a:p>
          <a:p>
            <a:pPr marL="342900" indent="-342900">
              <a:lnSpc>
                <a:spcPct val="90000"/>
              </a:lnSpc>
              <a:spcBef>
                <a:spcPct val="20000"/>
              </a:spcBef>
              <a:buClr>
                <a:schemeClr val="accent2"/>
              </a:buClr>
              <a:buFont typeface="Wingdings" pitchFamily="2" charset="2"/>
              <a:buChar char="§"/>
            </a:pPr>
            <a:r>
              <a:rPr lang="en-US" sz="2000" dirty="0" smtClean="0"/>
              <a:t>We can download the JavaScript JSON parser at  </a:t>
            </a:r>
            <a:r>
              <a:rPr lang="en-US" sz="2000" dirty="0" smtClean="0">
                <a:hlinkClick r:id="rId2"/>
              </a:rPr>
              <a:t>http://www.json.org/json.js</a:t>
            </a:r>
            <a:endParaRPr lang="en-US" sz="2000" dirty="0" smtClean="0"/>
          </a:p>
          <a:p>
            <a:pPr marL="342900" indent="-342900">
              <a:lnSpc>
                <a:spcPct val="90000"/>
              </a:lnSpc>
              <a:spcBef>
                <a:spcPct val="20000"/>
              </a:spcBef>
              <a:buClr>
                <a:schemeClr val="accent2"/>
              </a:buClr>
              <a:buFont typeface="Wingdings" pitchFamily="2" charset="2"/>
              <a:buChar char="§"/>
            </a:pPr>
            <a:endParaRPr lang="en-US" sz="2000" dirty="0" smtClean="0"/>
          </a:p>
          <a:p>
            <a:r>
              <a:rPr lang="en-US" sz="2000" dirty="0" smtClean="0"/>
              <a:t>    </a:t>
            </a:r>
            <a:r>
              <a:rPr lang="en-US" sz="2000" dirty="0" err="1" smtClean="0"/>
              <a:t>JSON.parse</a:t>
            </a:r>
            <a:r>
              <a:rPr lang="en-US" sz="2000" dirty="0" smtClean="0"/>
              <a:t>(</a:t>
            </a:r>
            <a:r>
              <a:rPr lang="en-US" sz="2000" dirty="0" err="1" smtClean="0"/>
              <a:t>strJSON</a:t>
            </a:r>
            <a:r>
              <a:rPr lang="en-US" sz="2000" dirty="0" smtClean="0"/>
              <a:t>) - </a:t>
            </a:r>
          </a:p>
          <a:p>
            <a:r>
              <a:rPr lang="en-US" sz="2000" dirty="0" smtClean="0"/>
              <a:t>		converts a JSON string into a JavaScript object</a:t>
            </a:r>
          </a:p>
          <a:p>
            <a:endParaRPr lang="en-US" sz="2000" dirty="0" smtClean="0"/>
          </a:p>
          <a:p>
            <a:r>
              <a:rPr lang="en-US" sz="2000" dirty="0" smtClean="0"/>
              <a:t>    </a:t>
            </a:r>
            <a:r>
              <a:rPr lang="en-US" sz="2000" dirty="0" err="1" smtClean="0"/>
              <a:t>JSON.stringify</a:t>
            </a:r>
            <a:r>
              <a:rPr lang="en-US" sz="2000" dirty="0" smtClean="0"/>
              <a:t>(</a:t>
            </a:r>
            <a:r>
              <a:rPr lang="en-US" sz="2000" dirty="0" err="1" smtClean="0"/>
              <a:t>objJSON</a:t>
            </a:r>
            <a:r>
              <a:rPr lang="en-US" sz="2000" dirty="0" smtClean="0"/>
              <a:t>) - </a:t>
            </a:r>
          </a:p>
          <a:p>
            <a:r>
              <a:rPr lang="en-US" sz="2000" dirty="0" smtClean="0"/>
              <a:t>		converts a JavaScript object into a JSON string</a:t>
            </a:r>
          </a:p>
          <a:p>
            <a:pPr marL="342900" indent="-342900">
              <a:lnSpc>
                <a:spcPct val="90000"/>
              </a:lnSpc>
              <a:spcBef>
                <a:spcPct val="20000"/>
              </a:spcBef>
              <a:buClr>
                <a:schemeClr val="accent2"/>
              </a:buClr>
              <a:buFont typeface="Wingdings" pitchFamily="2" charset="2"/>
              <a:buChar char="§"/>
            </a:pPr>
            <a:endParaRPr lang="en-US" sz="2000" dirty="0" smtClean="0"/>
          </a:p>
          <a:p>
            <a:pPr marL="800100" lvl="1" indent="-342900">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JSON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nSpc>
                <a:spcPct val="90000"/>
              </a:lnSpc>
              <a:spcBef>
                <a:spcPct val="20000"/>
              </a:spcBef>
              <a:buClr>
                <a:schemeClr val="accent2"/>
              </a:buClr>
              <a:buFont typeface="Wingdings" pitchFamily="2" charset="2"/>
              <a:buChar char="§"/>
            </a:pPr>
            <a:r>
              <a:rPr lang="en-US" sz="2000" dirty="0" smtClean="0"/>
              <a:t>The process for sending data between the browser and server with JSON is</a:t>
            </a:r>
          </a:p>
          <a:p>
            <a:pPr marL="342900" indent="-342900">
              <a:lnSpc>
                <a:spcPct val="90000"/>
              </a:lnSpc>
              <a:spcBef>
                <a:spcPct val="20000"/>
              </a:spcBef>
              <a:buClr>
                <a:schemeClr val="accent2"/>
              </a:buClr>
              <a:buFont typeface="Wingdings" pitchFamily="2" charset="2"/>
              <a:buChar char="§"/>
            </a:pPr>
            <a:endParaRPr lang="en-US" sz="2000" dirty="0" smtClean="0"/>
          </a:p>
          <a:p>
            <a:pPr marL="342900" indent="-342900">
              <a:lnSpc>
                <a:spcPct val="90000"/>
              </a:lnSpc>
              <a:spcBef>
                <a:spcPct val="20000"/>
              </a:spcBef>
              <a:buClr>
                <a:schemeClr val="accent2"/>
              </a:buClr>
              <a:buFont typeface="Wingdings" pitchFamily="2" charset="2"/>
              <a:buChar char="§"/>
            </a:pPr>
            <a:r>
              <a:rPr lang="en-US" sz="2000" dirty="0" smtClean="0"/>
              <a:t>Client side</a:t>
            </a:r>
          </a:p>
          <a:p>
            <a:pPr marL="800100" lvl="1" indent="-342900">
              <a:lnSpc>
                <a:spcPct val="90000"/>
              </a:lnSpc>
              <a:spcBef>
                <a:spcPct val="20000"/>
              </a:spcBef>
              <a:buClr>
                <a:schemeClr val="accent2"/>
              </a:buClr>
              <a:buFont typeface="Wingdings" pitchFamily="2" charset="2"/>
              <a:buChar char="§"/>
            </a:pPr>
            <a:r>
              <a:rPr lang="en-US" dirty="0" smtClean="0"/>
              <a:t>Create a JavaScript object using the standard or literal syntax.</a:t>
            </a:r>
          </a:p>
          <a:p>
            <a:pPr marL="800100" lvl="1" indent="-342900">
              <a:lnSpc>
                <a:spcPct val="90000"/>
              </a:lnSpc>
              <a:spcBef>
                <a:spcPct val="20000"/>
              </a:spcBef>
              <a:buClr>
                <a:schemeClr val="accent2"/>
              </a:buClr>
              <a:buFont typeface="Wingdings" pitchFamily="2" charset="2"/>
              <a:buChar char="§"/>
            </a:pPr>
            <a:r>
              <a:rPr lang="en-US" dirty="0" smtClean="0"/>
              <a:t>Use the JSON parser to </a:t>
            </a:r>
            <a:r>
              <a:rPr lang="en-US" dirty="0" err="1" smtClean="0"/>
              <a:t>stringify</a:t>
            </a:r>
            <a:r>
              <a:rPr lang="en-US" dirty="0" smtClean="0"/>
              <a:t> the object.</a:t>
            </a:r>
          </a:p>
          <a:p>
            <a:pPr marL="800100" lvl="1" indent="-342900">
              <a:lnSpc>
                <a:spcPct val="90000"/>
              </a:lnSpc>
              <a:spcBef>
                <a:spcPct val="20000"/>
              </a:spcBef>
              <a:buClr>
                <a:schemeClr val="accent2"/>
              </a:buClr>
              <a:buFont typeface="Wingdings" pitchFamily="2" charset="2"/>
              <a:buChar char="§"/>
            </a:pPr>
            <a:r>
              <a:rPr lang="en-US" dirty="0" smtClean="0"/>
              <a:t>Send the URL-encoded JSON string to the server as part of the HTTP Request. This can be done using the HEAD, GET or POST method by assigning the JSON string to a variable</a:t>
            </a:r>
          </a:p>
          <a:p>
            <a:pPr marL="342900"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r>
              <a:rPr lang="en-US" sz="2000" dirty="0" smtClean="0"/>
              <a:t>Server side</a:t>
            </a:r>
          </a:p>
          <a:p>
            <a:pPr marL="800100" lvl="1" indent="-342900" algn="just">
              <a:lnSpc>
                <a:spcPct val="90000"/>
              </a:lnSpc>
              <a:spcBef>
                <a:spcPct val="20000"/>
              </a:spcBef>
              <a:buClr>
                <a:schemeClr val="accent2"/>
              </a:buClr>
              <a:buFont typeface="Wingdings" pitchFamily="2" charset="2"/>
              <a:buChar char="§"/>
            </a:pPr>
            <a:r>
              <a:rPr lang="en-US" dirty="0" smtClean="0"/>
              <a:t>Decode the incoming JSON string and convert the result to an object using a JSON parser for the language of your choice</a:t>
            </a:r>
          </a:p>
          <a:p>
            <a:pPr marL="800100" lvl="1" indent="-342900" algn="just">
              <a:lnSpc>
                <a:spcPct val="90000"/>
              </a:lnSpc>
              <a:spcBef>
                <a:spcPct val="20000"/>
              </a:spcBef>
              <a:buClr>
                <a:schemeClr val="accent2"/>
              </a:buClr>
              <a:buFont typeface="Wingdings" pitchFamily="2" charset="2"/>
              <a:buChar char="§"/>
            </a:pPr>
            <a:r>
              <a:rPr lang="en-US" dirty="0" smtClean="0"/>
              <a:t>At </a:t>
            </a:r>
            <a:r>
              <a:rPr lang="en-US" dirty="0" smtClean="0">
                <a:hlinkClick r:id="rId2"/>
              </a:rPr>
              <a:t>http://www.json.org</a:t>
            </a:r>
            <a:r>
              <a:rPr lang="en-US" dirty="0" smtClean="0"/>
              <a:t>, you'll find JSON parsers for many modern programming languages</a:t>
            </a:r>
          </a:p>
          <a:p>
            <a:pPr marL="800100" lvl="1" indent="-342900" algn="just">
              <a:lnSpc>
                <a:spcPct val="90000"/>
              </a:lnSpc>
              <a:spcBef>
                <a:spcPct val="20000"/>
              </a:spcBef>
              <a:buClr>
                <a:schemeClr val="accent2"/>
              </a:buClr>
              <a:buFont typeface="Wingdings" pitchFamily="2" charset="2"/>
              <a:buChar char="§"/>
            </a:pPr>
            <a:endParaRPr lang="en-US" dirty="0" smtClean="0"/>
          </a:p>
          <a:p>
            <a:pPr marL="800100" lvl="1" indent="-342900" algn="just">
              <a:lnSpc>
                <a:spcPct val="90000"/>
              </a:lnSpc>
              <a:spcBef>
                <a:spcPct val="20000"/>
              </a:spcBef>
              <a:buClr>
                <a:schemeClr val="accent2"/>
              </a:buClr>
              <a:buFont typeface="Wingdings" pitchFamily="2" charset="2"/>
              <a:buChar char="§"/>
            </a:pPr>
            <a:endParaRPr lang="en-US" dirty="0" smtClean="0"/>
          </a:p>
          <a:p>
            <a:pPr marL="342900" indent="-342900" algn="just">
              <a:lnSpc>
                <a:spcPct val="90000"/>
              </a:lnSpc>
              <a:spcBef>
                <a:spcPct val="20000"/>
              </a:spcBef>
              <a:buClr>
                <a:schemeClr val="accent2"/>
              </a:buClr>
              <a:buFont typeface="Wingdings" pitchFamily="2" charset="2"/>
              <a:buChar char="§"/>
            </a:pPr>
            <a:endParaRPr lang="en-US" sz="2000" dirty="0" smtClean="0"/>
          </a:p>
          <a:p>
            <a:pPr marL="800100" lvl="1" indent="-342900">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ChangeArrowheads="1"/>
          </p:cNvSpPr>
          <p:nvPr/>
        </p:nvSpPr>
        <p:spPr bwMode="auto">
          <a:xfrm>
            <a:off x="914400" y="990600"/>
            <a:ext cx="7924800" cy="457200"/>
          </a:xfrm>
          <a:prstGeom prst="rect">
            <a:avLst/>
          </a:prstGeom>
          <a:noFill/>
          <a:ln w="9525">
            <a:noFill/>
            <a:miter lim="800000"/>
            <a:headEnd/>
            <a:tailEnd/>
          </a:ln>
        </p:spPr>
        <p:txBody>
          <a:bodyPr/>
          <a:lstStyle/>
          <a:p>
            <a:pPr marL="342900" indent="-342900">
              <a:lnSpc>
                <a:spcPct val="130000"/>
              </a:lnSpc>
              <a:spcBef>
                <a:spcPct val="20000"/>
              </a:spcBef>
              <a:buClr>
                <a:schemeClr val="folHlink"/>
              </a:buClr>
              <a:buSzPct val="90000"/>
              <a:buFont typeface="Wingdings" pitchFamily="2" charset="2"/>
              <a:buNone/>
            </a:pPr>
            <a:r>
              <a:rPr lang="en-US" sz="1400">
                <a:solidFill>
                  <a:srgbClr val="000000"/>
                </a:solidFill>
                <a:latin typeface="Arial Unicode MS" pitchFamily="34" charset="-128"/>
              </a:rPr>
              <a:t>Please try to limit the questions to the topics discussed during the session. Thank you.</a:t>
            </a:r>
          </a:p>
        </p:txBody>
      </p:sp>
      <p:sp>
        <p:nvSpPr>
          <p:cNvPr id="46083" name="Rectangle 1028"/>
          <p:cNvSpPr>
            <a:spLocks noGrp="1" noChangeArrowheads="1"/>
          </p:cNvSpPr>
          <p:nvPr>
            <p:ph type="title" idx="4294967295"/>
          </p:nvPr>
        </p:nvSpPr>
        <p:spPr/>
        <p:txBody>
          <a:bodyPr/>
          <a:lstStyle/>
          <a:p>
            <a:pPr eaLnBrk="1" hangingPunct="1"/>
            <a:r>
              <a:rPr lang="en-US" smtClean="0"/>
              <a:t>Question time</a:t>
            </a:r>
          </a:p>
        </p:txBody>
      </p:sp>
      <p:pic>
        <p:nvPicPr>
          <p:cNvPr id="10" name="Picture 9"/>
          <p:cNvPicPr>
            <a:picLocks noChangeArrowheads="1"/>
          </p:cNvPicPr>
          <p:nvPr/>
        </p:nvPicPr>
        <p:blipFill>
          <a:blip r:embed="rId3" cstate="print"/>
          <a:srcRect/>
          <a:stretch>
            <a:fillRect/>
          </a:stretch>
        </p:blipFill>
        <p:spPr bwMode="auto">
          <a:xfrm>
            <a:off x="3505200" y="1752600"/>
            <a:ext cx="2209800" cy="3409950"/>
          </a:xfrm>
          <a:prstGeom prst="rect">
            <a:avLst/>
          </a:prstGeom>
          <a:noFill/>
          <a:ln w="12700">
            <a:noFill/>
            <a:miter lim="800000"/>
            <a:headEnd/>
            <a:tailEnd/>
          </a:ln>
          <a:effectLst/>
        </p:spPr>
      </p:pic>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chemeClr val="bg2"/>
                </a:solidFill>
                <a:effectLst/>
                <a:uLnTx/>
                <a:uFillTx/>
                <a:latin typeface="+mj-lt"/>
                <a:ea typeface="+mj-ea"/>
                <a:cs typeface="+mj-cs"/>
              </a:rPr>
              <a:t>Fetching</a:t>
            </a:r>
            <a:r>
              <a:rPr kumimoji="0" lang="en-US" sz="3200" b="1" i="0" u="none" strike="noStrike" kern="0" cap="none" spc="0" normalizeH="0" noProof="0" dirty="0" smtClean="0">
                <a:ln>
                  <a:noFill/>
                </a:ln>
                <a:solidFill>
                  <a:schemeClr val="bg2"/>
                </a:solidFill>
                <a:effectLst/>
                <a:uLnTx/>
                <a:uFillTx/>
                <a:latin typeface="+mj-lt"/>
                <a:ea typeface="+mj-ea"/>
                <a:cs typeface="+mj-cs"/>
              </a:rPr>
              <a:t> DOM elements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kern="0" dirty="0" err="1" smtClean="0">
                <a:latin typeface="+mn-lt"/>
                <a:cs typeface="+mn-cs"/>
              </a:rPr>
              <a:t>getElementsByName</a:t>
            </a:r>
            <a:r>
              <a:rPr lang="en-US" sz="2400" kern="0" dirty="0" smtClean="0">
                <a:latin typeface="+mn-lt"/>
                <a:cs typeface="+mn-cs"/>
              </a:rPr>
              <a:t>(“name”);</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dirty="0" err="1" smtClean="0">
                <a:latin typeface="+mn-lt"/>
                <a:cs typeface="+mn-cs"/>
              </a:rPr>
              <a:t>getElementById</a:t>
            </a:r>
            <a:r>
              <a:rPr lang="en-US" sz="2400" kern="0" dirty="0" smtClean="0">
                <a:latin typeface="+mn-lt"/>
                <a:cs typeface="+mn-cs"/>
              </a:rPr>
              <a:t>(“id”);</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dirty="0" err="1" smtClean="0">
                <a:latin typeface="+mn-lt"/>
                <a:cs typeface="+mn-cs"/>
              </a:rPr>
              <a:t>getElementsByTagName</a:t>
            </a:r>
            <a:r>
              <a:rPr lang="en-US" sz="2400" kern="0" dirty="0" smtClean="0">
                <a:latin typeface="+mn-lt"/>
                <a:cs typeface="+mn-cs"/>
              </a:rPr>
              <a:t>(“tag”);</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eaLnBrk="1" hangingPunct="1">
              <a:defRPr/>
            </a:pPr>
            <a:r>
              <a:rPr lang="en-US" b="1" dirty="0" smtClean="0"/>
              <a:t>Adding DOM elements</a:t>
            </a:r>
          </a:p>
        </p:txBody>
      </p:sp>
      <p:sp>
        <p:nvSpPr>
          <p:cNvPr id="3" name="Content Placeholder 2"/>
          <p:cNvSpPr>
            <a:spLocks noGrp="1"/>
          </p:cNvSpPr>
          <p:nvPr>
            <p:ph idx="1"/>
          </p:nvPr>
        </p:nvSpPr>
        <p:spPr/>
        <p:txBody>
          <a:bodyPr/>
          <a:lstStyle/>
          <a:p>
            <a:pPr>
              <a:lnSpc>
                <a:spcPct val="90000"/>
              </a:lnSpc>
            </a:pPr>
            <a:r>
              <a:rPr lang="en-US" dirty="0" err="1" smtClean="0"/>
              <a:t>elementNode.appendChild</a:t>
            </a:r>
            <a:r>
              <a:rPr lang="en-US" dirty="0" smtClean="0"/>
              <a:t>(</a:t>
            </a:r>
            <a:r>
              <a:rPr lang="en-US" dirty="0" err="1" smtClean="0"/>
              <a:t>newNode</a:t>
            </a:r>
            <a:r>
              <a:rPr lang="en-US" dirty="0" smtClean="0"/>
              <a:t>);</a:t>
            </a:r>
          </a:p>
          <a:p>
            <a:pPr>
              <a:lnSpc>
                <a:spcPct val="90000"/>
              </a:lnSpc>
            </a:pPr>
            <a:endParaRPr lang="en-US" dirty="0" smtClean="0"/>
          </a:p>
          <a:p>
            <a:pPr>
              <a:lnSpc>
                <a:spcPct val="90000"/>
              </a:lnSpc>
            </a:pPr>
            <a:endParaRPr lang="en-US" dirty="0" smtClean="0"/>
          </a:p>
          <a:p>
            <a:pPr>
              <a:lnSpc>
                <a:spcPct val="90000"/>
              </a:lnSpc>
            </a:pPr>
            <a:r>
              <a:rPr lang="en-US" dirty="0" err="1" smtClean="0"/>
              <a:t>elementNode.insertBefore</a:t>
            </a:r>
            <a:r>
              <a:rPr lang="en-US" dirty="0" smtClean="0"/>
              <a:t>(</a:t>
            </a:r>
            <a:r>
              <a:rPr lang="en-US" dirty="0" err="1" smtClean="0"/>
              <a:t>new_node</a:t>
            </a:r>
            <a:r>
              <a:rPr lang="en-US" dirty="0" smtClean="0"/>
              <a:t>, </a:t>
            </a:r>
            <a:r>
              <a:rPr lang="en-US" dirty="0" err="1" smtClean="0"/>
              <a:t>existing_node</a:t>
            </a:r>
            <a:r>
              <a:rPr lang="en-US" dirty="0" smtClean="0"/>
              <a:t>);</a:t>
            </a:r>
          </a:p>
          <a:p>
            <a:pPr>
              <a:lnSpc>
                <a:spcPct val="90000"/>
              </a:lnSpc>
            </a:pPr>
            <a:endParaRPr lang="en-US" dirty="0" smtClean="0"/>
          </a:p>
          <a:p>
            <a:pPr>
              <a:lnSpc>
                <a:spcPct val="90000"/>
              </a:lnSpc>
              <a:buNone/>
            </a:pPr>
            <a:endParaRPr lang="en-US" dirty="0" smtClean="0"/>
          </a:p>
          <a:p>
            <a:endParaRPr lang="en-IN" dirty="0"/>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eaLnBrk="1" hangingPunct="1">
              <a:defRPr/>
            </a:pPr>
            <a:r>
              <a:rPr lang="en-US" b="1" dirty="0" smtClean="0"/>
              <a:t>Attributes</a:t>
            </a:r>
          </a:p>
        </p:txBody>
      </p:sp>
      <p:sp>
        <p:nvSpPr>
          <p:cNvPr id="3" name="Content Placeholder 2"/>
          <p:cNvSpPr>
            <a:spLocks noGrp="1"/>
          </p:cNvSpPr>
          <p:nvPr>
            <p:ph idx="1"/>
          </p:nvPr>
        </p:nvSpPr>
        <p:spPr/>
        <p:txBody>
          <a:bodyPr/>
          <a:lstStyle/>
          <a:p>
            <a:pPr>
              <a:lnSpc>
                <a:spcPct val="90000"/>
              </a:lnSpc>
            </a:pPr>
            <a:r>
              <a:rPr lang="en-US" dirty="0" err="1" smtClean="0"/>
              <a:t>elementNode.setAttribute</a:t>
            </a:r>
            <a:r>
              <a:rPr lang="en-US" dirty="0" smtClean="0"/>
              <a:t>(“</a:t>
            </a:r>
            <a:r>
              <a:rPr lang="en-US" dirty="0" err="1" smtClean="0"/>
              <a:t>attr_name”,”value</a:t>
            </a:r>
            <a:r>
              <a:rPr lang="en-US" dirty="0" smtClean="0"/>
              <a:t>”);</a:t>
            </a:r>
          </a:p>
          <a:p>
            <a:pPr>
              <a:lnSpc>
                <a:spcPct val="90000"/>
              </a:lnSpc>
            </a:pPr>
            <a:endParaRPr lang="en-US" dirty="0" smtClean="0"/>
          </a:p>
          <a:p>
            <a:pPr>
              <a:lnSpc>
                <a:spcPct val="90000"/>
              </a:lnSpc>
            </a:pPr>
            <a:endParaRPr lang="en-US" dirty="0" smtClean="0"/>
          </a:p>
          <a:p>
            <a:pPr>
              <a:lnSpc>
                <a:spcPct val="90000"/>
              </a:lnSpc>
            </a:pPr>
            <a:r>
              <a:rPr lang="en-US" dirty="0" err="1" smtClean="0"/>
              <a:t>elementNode.getAttribute</a:t>
            </a:r>
            <a:r>
              <a:rPr lang="en-US" dirty="0" smtClean="0"/>
              <a:t>(“</a:t>
            </a:r>
            <a:r>
              <a:rPr lang="en-US" dirty="0" err="1" smtClean="0"/>
              <a:t>attr_name</a:t>
            </a:r>
            <a:r>
              <a:rPr lang="en-US" dirty="0" smtClean="0"/>
              <a:t>”);</a:t>
            </a:r>
          </a:p>
          <a:p>
            <a:pPr>
              <a:lnSpc>
                <a:spcPct val="90000"/>
              </a:lnSpc>
            </a:pPr>
            <a:endParaRPr lang="en-US" dirty="0" smtClean="0"/>
          </a:p>
          <a:p>
            <a:pPr>
              <a:lnSpc>
                <a:spcPct val="90000"/>
              </a:lnSpc>
              <a:buNone/>
            </a:pPr>
            <a:endParaRPr lang="en-US" dirty="0" smtClean="0"/>
          </a:p>
          <a:p>
            <a:endParaRPr lang="en-IN" dirty="0"/>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Creating</a:t>
            </a:r>
            <a:r>
              <a:rPr kumimoji="0" lang="en-US" sz="3200" b="1" i="0" u="none" strike="noStrike" kern="0" cap="none" spc="0" normalizeH="0" noProof="0" dirty="0" smtClean="0">
                <a:ln>
                  <a:noFill/>
                </a:ln>
                <a:solidFill>
                  <a:schemeClr val="bg2"/>
                </a:solidFill>
                <a:effectLst/>
                <a:uLnTx/>
                <a:uFillTx/>
                <a:latin typeface="+mj-lt"/>
                <a:ea typeface="+mj-ea"/>
                <a:cs typeface="+mj-cs"/>
              </a:rPr>
              <a:t> DOM elements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kern="0" dirty="0" err="1" smtClean="0">
                <a:latin typeface="+mn-lt"/>
                <a:cs typeface="+mn-cs"/>
              </a:rPr>
              <a:t>document.createElement</a:t>
            </a:r>
            <a:r>
              <a:rPr lang="en-US" sz="2400" kern="0" dirty="0" smtClean="0">
                <a:latin typeface="+mn-lt"/>
                <a:cs typeface="+mn-cs"/>
              </a:rPr>
              <a:t>(“div”);</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dirty="0" err="1" smtClean="0">
                <a:latin typeface="+mn-lt"/>
                <a:cs typeface="+mn-cs"/>
              </a:rPr>
              <a:t>element.innerHTML</a:t>
            </a:r>
            <a:r>
              <a:rPr lang="en-US" sz="2400" kern="0" dirty="0" smtClean="0">
                <a:latin typeface="+mn-lt"/>
                <a:cs typeface="+mn-cs"/>
              </a:rPr>
              <a:t> = “&lt;div name=‘</a:t>
            </a:r>
            <a:r>
              <a:rPr lang="en-US" sz="2400" kern="0" dirty="0" err="1" smtClean="0">
                <a:latin typeface="+mn-lt"/>
                <a:cs typeface="+mn-cs"/>
              </a:rPr>
              <a:t>mydiv</a:t>
            </a:r>
            <a:r>
              <a:rPr lang="en-US" sz="2400" kern="0" dirty="0" smtClean="0">
                <a:latin typeface="+mn-lt"/>
                <a:cs typeface="+mn-cs"/>
              </a:rPr>
              <a:t>’&gt;&lt; / div&gt;”</a:t>
            </a:r>
          </a:p>
          <a:p>
            <a:pPr marL="342900" indent="-342900" algn="just">
              <a:lnSpc>
                <a:spcPct val="90000"/>
              </a:lnSpc>
              <a:spcBef>
                <a:spcPct val="20000"/>
              </a:spcBef>
              <a:buClr>
                <a:schemeClr val="accent2"/>
              </a:buClr>
            </a:pPr>
            <a:endParaRPr lang="en-US" sz="2400" kern="0" dirty="0" smtClean="0">
              <a:latin typeface="+mn-lt"/>
              <a:cs typeface="+mn-cs"/>
            </a:endParaRPr>
          </a:p>
          <a:p>
            <a:pPr marL="342900" indent="-342900" algn="just">
              <a:lnSpc>
                <a:spcPct val="90000"/>
              </a:lnSpc>
              <a:spcBef>
                <a:spcPct val="20000"/>
              </a:spcBef>
              <a:buClr>
                <a:schemeClr val="accent2"/>
              </a:buClr>
            </a:pPr>
            <a:endParaRPr lang="en-US" sz="24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a:buNone/>
            </a:pPr>
            <a:r>
              <a:rPr lang="en-IN" dirty="0" smtClean="0"/>
              <a:t>	Write </a:t>
            </a:r>
            <a:r>
              <a:rPr lang="en-IN" smtClean="0"/>
              <a:t>a program </a:t>
            </a:r>
            <a:r>
              <a:rPr lang="en-IN" dirty="0" smtClean="0"/>
              <a:t>to accept name, </a:t>
            </a:r>
            <a:r>
              <a:rPr lang="en-IN" dirty="0" err="1" smtClean="0"/>
              <a:t>empId</a:t>
            </a:r>
            <a:r>
              <a:rPr lang="en-IN" dirty="0" smtClean="0"/>
              <a:t>, basic, special allowances, percentage of bonus and monthly tax saving investments. The gross monthly salary is basic + special allowances. Compute the annual salary. The gross annual salary also includes the bonus. Compute the annual net salary, by deducting taxes as suggested.</a:t>
            </a:r>
          </a:p>
          <a:p>
            <a:pPr algn="l">
              <a:buNone/>
            </a:pPr>
            <a:r>
              <a:rPr lang="en-IN" dirty="0" smtClean="0"/>
              <a:t/>
            </a:r>
            <a:br>
              <a:rPr lang="en-IN" dirty="0" smtClean="0"/>
            </a:br>
            <a:r>
              <a:rPr lang="en-IN" dirty="0" smtClean="0"/>
              <a:t>Income </a:t>
            </a:r>
            <a:r>
              <a:rPr lang="en-IN" dirty="0" err="1" smtClean="0"/>
              <a:t>upto</a:t>
            </a:r>
            <a:r>
              <a:rPr lang="en-IN" dirty="0" smtClean="0"/>
              <a:t> 1 </a:t>
            </a:r>
            <a:r>
              <a:rPr lang="en-IN" dirty="0" err="1" smtClean="0"/>
              <a:t>lac</a:t>
            </a:r>
            <a:r>
              <a:rPr lang="en-IN" dirty="0" smtClean="0"/>
              <a:t> – exempted</a:t>
            </a:r>
            <a:br>
              <a:rPr lang="en-IN" dirty="0" smtClean="0"/>
            </a:br>
            <a:r>
              <a:rPr lang="en-IN" dirty="0" smtClean="0"/>
              <a:t>Income from 1 to 1.5 </a:t>
            </a:r>
            <a:r>
              <a:rPr lang="en-IN" dirty="0" err="1" smtClean="0"/>
              <a:t>lac</a:t>
            </a:r>
            <a:r>
              <a:rPr lang="en-IN" dirty="0" smtClean="0"/>
              <a:t> – 20%</a:t>
            </a:r>
            <a:br>
              <a:rPr lang="en-IN" dirty="0" smtClean="0"/>
            </a:br>
            <a:r>
              <a:rPr lang="en-IN" dirty="0" smtClean="0"/>
              <a:t>Income from 1.5 </a:t>
            </a:r>
            <a:r>
              <a:rPr lang="en-IN" dirty="0" err="1" smtClean="0"/>
              <a:t>lac</a:t>
            </a:r>
            <a:r>
              <a:rPr lang="en-IN" dirty="0" smtClean="0"/>
              <a:t> onwards – 30%</a:t>
            </a:r>
          </a:p>
          <a:p>
            <a:pPr algn="l">
              <a:buNone/>
            </a:pPr>
            <a:r>
              <a:rPr lang="en-IN" dirty="0" smtClean="0"/>
              <a:t/>
            </a:r>
            <a:br>
              <a:rPr lang="en-IN" dirty="0" smtClean="0"/>
            </a:br>
            <a:r>
              <a:rPr lang="en-IN" dirty="0" smtClean="0"/>
              <a:t>However if there is any tax saving investment, then there is further exemption of </a:t>
            </a:r>
            <a:r>
              <a:rPr lang="en-IN" dirty="0" err="1" smtClean="0"/>
              <a:t>upto</a:t>
            </a:r>
            <a:r>
              <a:rPr lang="en-IN" dirty="0" smtClean="0"/>
              <a:t> 1 </a:t>
            </a:r>
            <a:r>
              <a:rPr lang="en-IN" dirty="0" err="1" smtClean="0"/>
              <a:t>lac</a:t>
            </a:r>
            <a:r>
              <a:rPr lang="en-IN" dirty="0" smtClean="0"/>
              <a:t> annually. This would mean that by having tax saving investments of about 1 </a:t>
            </a:r>
            <a:r>
              <a:rPr lang="en-IN" dirty="0" err="1" smtClean="0"/>
              <a:t>lac</a:t>
            </a:r>
            <a:r>
              <a:rPr lang="en-IN" dirty="0" smtClean="0"/>
              <a:t>, an income of 2 </a:t>
            </a:r>
            <a:r>
              <a:rPr lang="en-IN" dirty="0" err="1" smtClean="0"/>
              <a:t>lacs</a:t>
            </a:r>
            <a:r>
              <a:rPr lang="en-IN" dirty="0" smtClean="0"/>
              <a:t> is non-taxable. Display the annual gross, annual net and tax payable.</a:t>
            </a:r>
            <a:endParaRPr lang="en-IN"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Objects Prototype</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dirty="0" smtClean="0">
                <a:latin typeface="+mn-lt"/>
              </a:rPr>
              <a:t>Every object is linked with a </a:t>
            </a:r>
            <a:r>
              <a:rPr lang="en-US" sz="2400" dirty="0" smtClean="0">
                <a:solidFill>
                  <a:srgbClr val="C00000"/>
                </a:solidFill>
                <a:latin typeface="+mn-lt"/>
              </a:rPr>
              <a:t>prototype object</a:t>
            </a:r>
            <a:r>
              <a:rPr lang="en-US" sz="2400" dirty="0" smtClean="0">
                <a:latin typeface="+mn-lt"/>
              </a:rPr>
              <a:t> from which it can inherit properties</a:t>
            </a:r>
          </a:p>
          <a:p>
            <a:pPr marL="342900" indent="-342900" algn="just">
              <a:lnSpc>
                <a:spcPct val="90000"/>
              </a:lnSpc>
              <a:spcBef>
                <a:spcPct val="20000"/>
              </a:spcBef>
              <a:buClr>
                <a:schemeClr val="accent2"/>
              </a:buClr>
              <a:buFont typeface="Wingdings" pitchFamily="2" charset="2"/>
              <a:buChar char="§"/>
            </a:pPr>
            <a:endParaRPr lang="en-US" sz="240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40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400" dirty="0" smtClean="0">
                <a:latin typeface="+mn-lt"/>
              </a:rPr>
              <a:t>All objects created from object literals are linked to </a:t>
            </a:r>
            <a:r>
              <a:rPr lang="en-US" sz="2400" dirty="0" err="1" smtClean="0">
                <a:solidFill>
                  <a:srgbClr val="C00000"/>
                </a:solidFill>
                <a:latin typeface="+mn-lt"/>
              </a:rPr>
              <a:t>Object.prototype</a:t>
            </a:r>
            <a:r>
              <a:rPr lang="en-US" sz="2400" dirty="0" smtClean="0">
                <a:latin typeface="+mn-lt"/>
              </a:rPr>
              <a:t>, that comes standard with javascript</a:t>
            </a:r>
          </a:p>
          <a:p>
            <a:pPr marL="342900" indent="-342900" algn="just">
              <a:lnSpc>
                <a:spcPct val="90000"/>
              </a:lnSpc>
              <a:spcBef>
                <a:spcPct val="20000"/>
              </a:spcBef>
              <a:buClr>
                <a:schemeClr val="accent2"/>
              </a:buClr>
              <a:buFont typeface="Wingdings" pitchFamily="2" charset="2"/>
              <a:buChar char="§"/>
            </a:pPr>
            <a:endParaRPr lang="en-US" sz="2400" i="1"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400" i="1"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400" dirty="0" smtClean="0">
                <a:latin typeface="+mn-lt"/>
              </a:rPr>
              <a:t>When you select a new object, you can select the object that should be its prototype</a:t>
            </a:r>
          </a:p>
          <a:p>
            <a:pPr marL="342900" indent="-342900" algn="just">
              <a:lnSpc>
                <a:spcPct val="90000"/>
              </a:lnSpc>
              <a:spcBef>
                <a:spcPct val="20000"/>
              </a:spcBef>
              <a:buClr>
                <a:schemeClr val="accent2"/>
              </a:buClr>
              <a:buFont typeface="Wingdings" pitchFamily="2" charset="2"/>
              <a:buChar char="§"/>
            </a:pPr>
            <a:endParaRPr lang="en-US" sz="2400" dirty="0" smtClean="0">
              <a:latin typeface="+mn-lt"/>
            </a:endParaRP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722313" y="2133600"/>
            <a:ext cx="7772400" cy="1500187"/>
          </a:xfrm>
        </p:spPr>
        <p:txBody>
          <a:bodyPr/>
          <a:lstStyle/>
          <a:p>
            <a:pPr algn="ctr"/>
            <a:r>
              <a:rPr lang="en-US" b="1" dirty="0"/>
              <a:t>Introduction to Application patterns &amp; Overview</a:t>
            </a:r>
            <a:endParaRPr lang="en-IN" dirty="0"/>
          </a:p>
        </p:txBody>
      </p:sp>
    </p:spTree>
    <p:extLst>
      <p:ext uri="{BB962C8B-B14F-4D97-AF65-F5344CB8AC3E}">
        <p14:creationId xmlns:p14="http://schemas.microsoft.com/office/powerpoint/2010/main" val="3877946737"/>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Observer Pattern Synchronization</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706438"/>
            <a:ext cx="6016557" cy="5891212"/>
          </a:xfrm>
          <a:prstGeom prst="rect">
            <a:avLst/>
          </a:prstGeom>
        </p:spPr>
      </p:pic>
    </p:spTree>
    <p:extLst>
      <p:ext uri="{BB962C8B-B14F-4D97-AF65-F5344CB8AC3E}">
        <p14:creationId xmlns:p14="http://schemas.microsoft.com/office/powerpoint/2010/main" val="2184468984"/>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
            </a:r>
            <a:br>
              <a:rPr lang="en-US" b="1" dirty="0" smtClean="0"/>
            </a:br>
            <a:r>
              <a:rPr lang="en-US" b="1" dirty="0" smtClean="0"/>
              <a:t>MVC </a:t>
            </a:r>
            <a:r>
              <a:rPr lang="en-US" b="1" dirty="0"/>
              <a:t>– Model View Controller</a:t>
            </a:r>
            <a:r>
              <a:rPr lang="en-IN" dirty="0"/>
              <a:t/>
            </a:r>
            <a:br>
              <a:rPr lang="en-IN" dirty="0"/>
            </a:b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408" y="1371600"/>
            <a:ext cx="7189984" cy="3806907"/>
          </a:xfrm>
          <a:prstGeom prst="rect">
            <a:avLst/>
          </a:prstGeom>
        </p:spPr>
      </p:pic>
    </p:spTree>
    <p:extLst>
      <p:ext uri="{BB962C8B-B14F-4D97-AF65-F5344CB8AC3E}">
        <p14:creationId xmlns:p14="http://schemas.microsoft.com/office/powerpoint/2010/main" val="2152247849"/>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
            </a:r>
            <a:br>
              <a:rPr lang="en-US" b="1" dirty="0" smtClean="0"/>
            </a:br>
            <a:r>
              <a:rPr lang="en-US" b="1" dirty="0" smtClean="0"/>
              <a:t>MVC </a:t>
            </a:r>
            <a:r>
              <a:rPr lang="en-US" b="1" dirty="0"/>
              <a:t>– Model View Controller</a:t>
            </a:r>
            <a:r>
              <a:rPr lang="en-IN" dirty="0"/>
              <a:t/>
            </a:r>
            <a:br>
              <a:rPr lang="en-IN" dirty="0"/>
            </a:b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838200"/>
            <a:ext cx="6705600" cy="5174489"/>
          </a:xfrm>
          <a:prstGeom prst="rect">
            <a:avLst/>
          </a:prstGeom>
        </p:spPr>
      </p:pic>
    </p:spTree>
    <p:extLst>
      <p:ext uri="{BB962C8B-B14F-4D97-AF65-F5344CB8AC3E}">
        <p14:creationId xmlns:p14="http://schemas.microsoft.com/office/powerpoint/2010/main" val="3155992011"/>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br>
              <a:rPr lang="en-US" b="1" dirty="0" smtClean="0"/>
            </a:br>
            <a:r>
              <a:rPr lang="en-US" b="1" dirty="0" smtClean="0"/>
              <a:t>MVVM </a:t>
            </a:r>
            <a:r>
              <a:rPr lang="en-US" b="1" dirty="0"/>
              <a:t>– Model View </a:t>
            </a:r>
            <a:r>
              <a:rPr lang="en-US" b="1" dirty="0" err="1"/>
              <a:t>ViewModel</a:t>
            </a:r>
            <a:r>
              <a:rPr lang="en-IN" dirty="0"/>
              <a:t/>
            </a:r>
            <a:br>
              <a:rPr lang="en-IN"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020" y="1143000"/>
            <a:ext cx="6997960" cy="4572000"/>
          </a:xfrm>
          <a:prstGeom prst="rect">
            <a:avLst/>
          </a:prstGeom>
        </p:spPr>
      </p:pic>
    </p:spTree>
    <p:extLst>
      <p:ext uri="{BB962C8B-B14F-4D97-AF65-F5344CB8AC3E}">
        <p14:creationId xmlns:p14="http://schemas.microsoft.com/office/powerpoint/2010/main" val="3825911009"/>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br>
              <a:rPr lang="en-US" b="1" dirty="0" smtClean="0"/>
            </a:br>
            <a:r>
              <a:rPr lang="en-US" b="1" dirty="0" smtClean="0"/>
              <a:t>MVVM </a:t>
            </a:r>
            <a:r>
              <a:rPr lang="en-US" b="1" dirty="0"/>
              <a:t>– Model View </a:t>
            </a:r>
            <a:r>
              <a:rPr lang="en-US" b="1" dirty="0" err="1"/>
              <a:t>ViewModel</a:t>
            </a:r>
            <a:r>
              <a:rPr lang="en-IN" dirty="0"/>
              <a:t/>
            </a:r>
            <a:br>
              <a:rPr lang="en-IN" dirty="0"/>
            </a:b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981200"/>
            <a:ext cx="7771772" cy="2603543"/>
          </a:xfrm>
          <a:prstGeom prst="rect">
            <a:avLst/>
          </a:prstGeom>
        </p:spPr>
      </p:pic>
    </p:spTree>
    <p:extLst>
      <p:ext uri="{BB962C8B-B14F-4D97-AF65-F5344CB8AC3E}">
        <p14:creationId xmlns:p14="http://schemas.microsoft.com/office/powerpoint/2010/main" val="3318461484"/>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r>
              <a:rPr lang="en-US" b="1" dirty="0" smtClean="0"/>
              <a:t/>
            </a:r>
            <a:br>
              <a:rPr lang="en-US" b="1" dirty="0" smtClean="0"/>
            </a:br>
            <a:r>
              <a:rPr lang="en-US" b="1" dirty="0"/>
              <a:t/>
            </a:r>
            <a:br>
              <a:rPr lang="en-US" b="1" dirty="0"/>
            </a:br>
            <a:r>
              <a:rPr lang="en-US" b="1" dirty="0" smtClean="0"/>
              <a:t>MVP </a:t>
            </a:r>
            <a:r>
              <a:rPr lang="en-US" b="1" dirty="0"/>
              <a:t>– Model View Presenter</a:t>
            </a:r>
            <a:r>
              <a:rPr lang="en-IN" dirty="0"/>
              <a:t/>
            </a:r>
            <a:br>
              <a:rPr lang="en-IN" dirty="0"/>
            </a:br>
            <a:r>
              <a:rPr lang="en-US" b="1" dirty="0"/>
              <a:t> </a:t>
            </a:r>
            <a:r>
              <a:rPr lang="en-IN" dirty="0"/>
              <a:t/>
            </a:r>
            <a:br>
              <a:rPr lang="en-IN"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8221" y="1981200"/>
            <a:ext cx="6752357" cy="2033722"/>
          </a:xfrm>
          <a:prstGeom prst="rect">
            <a:avLst/>
          </a:prstGeom>
        </p:spPr>
      </p:pic>
    </p:spTree>
    <p:extLst>
      <p:ext uri="{BB962C8B-B14F-4D97-AF65-F5344CB8AC3E}">
        <p14:creationId xmlns:p14="http://schemas.microsoft.com/office/powerpoint/2010/main" val="1593133649"/>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r>
              <a:rPr lang="en-US" b="1" dirty="0" smtClean="0"/>
              <a:t/>
            </a:r>
            <a:br>
              <a:rPr lang="en-US" b="1" dirty="0" smtClean="0"/>
            </a:br>
            <a:r>
              <a:rPr lang="en-US" b="1" dirty="0"/>
              <a:t/>
            </a:r>
            <a:br>
              <a:rPr lang="en-US" b="1" dirty="0"/>
            </a:br>
            <a:r>
              <a:rPr lang="en-US" b="1" dirty="0" smtClean="0"/>
              <a:t>MVP </a:t>
            </a:r>
            <a:r>
              <a:rPr lang="en-US" b="1" dirty="0"/>
              <a:t>– Model View Presenter</a:t>
            </a:r>
            <a:r>
              <a:rPr lang="en-IN" dirty="0"/>
              <a:t/>
            </a:r>
            <a:br>
              <a:rPr lang="en-IN" dirty="0"/>
            </a:br>
            <a:r>
              <a:rPr lang="en-US" b="1" dirty="0"/>
              <a:t> </a:t>
            </a:r>
            <a:r>
              <a:rPr lang="en-IN" dirty="0"/>
              <a:t/>
            </a:r>
            <a:br>
              <a:rPr lang="en-IN" dirty="0"/>
            </a:b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957" y="1600200"/>
            <a:ext cx="6686184" cy="3537038"/>
          </a:xfrm>
          <a:prstGeom prst="rect">
            <a:avLst/>
          </a:prstGeom>
        </p:spPr>
      </p:pic>
    </p:spTree>
    <p:extLst>
      <p:ext uri="{BB962C8B-B14F-4D97-AF65-F5344CB8AC3E}">
        <p14:creationId xmlns:p14="http://schemas.microsoft.com/office/powerpoint/2010/main" val="3924409188"/>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RWD</a:t>
            </a:r>
            <a:endParaRPr lang="en-IN" dirty="0"/>
          </a:p>
        </p:txBody>
      </p:sp>
      <p:sp>
        <p:nvSpPr>
          <p:cNvPr id="3" name="Content Placeholder 2"/>
          <p:cNvSpPr>
            <a:spLocks noGrp="1"/>
          </p:cNvSpPr>
          <p:nvPr>
            <p:ph idx="1"/>
          </p:nvPr>
        </p:nvSpPr>
        <p:spPr/>
        <p:txBody>
          <a:bodyPr/>
          <a:lstStyle/>
          <a:p>
            <a:r>
              <a:rPr lang="en-IN" b="1" dirty="0"/>
              <a:t>Responsive web design</a:t>
            </a:r>
            <a:r>
              <a:rPr lang="en-IN" dirty="0"/>
              <a:t> (</a:t>
            </a:r>
            <a:r>
              <a:rPr lang="en-IN" b="1" dirty="0"/>
              <a:t>RWD</a:t>
            </a:r>
            <a:r>
              <a:rPr lang="en-IN" dirty="0"/>
              <a:t>) is an approach to web design aimed at crafting sites to provide an optimal viewing experience—easy reading and navigation with a minimum of resizing, panning, and scrolling—across a wide range of devices (from desktop computer monitors to mobile phones</a:t>
            </a:r>
            <a:r>
              <a:rPr lang="en-IN" dirty="0" smtClean="0"/>
              <a:t>).</a:t>
            </a:r>
            <a:r>
              <a:rPr lang="en-IN" baseline="30000" dirty="0" smtClean="0"/>
              <a:t>[</a:t>
            </a:r>
          </a:p>
          <a:p>
            <a:endParaRPr lang="en-IN" baseline="30000" dirty="0"/>
          </a:p>
        </p:txBody>
      </p:sp>
    </p:spTree>
    <p:extLst>
      <p:ext uri="{BB962C8B-B14F-4D97-AF65-F5344CB8AC3E}">
        <p14:creationId xmlns:p14="http://schemas.microsoft.com/office/powerpoint/2010/main" val="1219948570"/>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RWD</a:t>
            </a:r>
            <a:endParaRPr lang="en-IN" dirty="0"/>
          </a:p>
        </p:txBody>
      </p:sp>
      <p:sp>
        <p:nvSpPr>
          <p:cNvPr id="3" name="Content Placeholder 2"/>
          <p:cNvSpPr>
            <a:spLocks noGrp="1"/>
          </p:cNvSpPr>
          <p:nvPr>
            <p:ph idx="1"/>
          </p:nvPr>
        </p:nvSpPr>
        <p:spPr/>
        <p:txBody>
          <a:bodyPr/>
          <a:lstStyle/>
          <a:p>
            <a:r>
              <a:rPr lang="en-IN" dirty="0"/>
              <a:t>A site designed with RWD adapts the layout to the viewing environment by using </a:t>
            </a:r>
          </a:p>
          <a:p>
            <a:pPr lvl="1"/>
            <a:r>
              <a:rPr lang="en-IN" dirty="0"/>
              <a:t>Fluid</a:t>
            </a:r>
          </a:p>
          <a:p>
            <a:pPr lvl="1"/>
            <a:r>
              <a:rPr lang="en-IN" dirty="0"/>
              <a:t> proportion-based grids</a:t>
            </a:r>
          </a:p>
          <a:p>
            <a:pPr lvl="1"/>
            <a:r>
              <a:rPr lang="en-IN" dirty="0"/>
              <a:t>flexible images</a:t>
            </a:r>
          </a:p>
          <a:p>
            <a:pPr lvl="1"/>
            <a:r>
              <a:rPr lang="en-IN" dirty="0"/>
              <a:t>CSS3 media queries</a:t>
            </a:r>
          </a:p>
          <a:p>
            <a:pPr lvl="1"/>
            <a:r>
              <a:rPr lang="en-IN" dirty="0"/>
              <a:t>an extension of the @media rule</a:t>
            </a:r>
          </a:p>
        </p:txBody>
      </p:sp>
    </p:spTree>
    <p:extLst>
      <p:ext uri="{BB962C8B-B14F-4D97-AF65-F5344CB8AC3E}">
        <p14:creationId xmlns:p14="http://schemas.microsoft.com/office/powerpoint/2010/main" val="265750938"/>
      </p:ext>
    </p:extLst>
  </p:cSld>
  <p:clrMapOvr>
    <a:masterClrMapping/>
  </p:clrMapOvr>
  <p:transition/>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Designs\Bamboo.pot</Template>
  <TotalTime>27279</TotalTime>
  <Words>12769</Words>
  <Application>Microsoft Office PowerPoint</Application>
  <PresentationFormat>On-screen Show (4:3)</PresentationFormat>
  <Paragraphs>3076</Paragraphs>
  <Slides>300</Slides>
  <Notes>39</Notes>
  <HiddenSlides>2</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300</vt:i4>
      </vt:variant>
    </vt:vector>
  </HeadingPairs>
  <TitlesOfParts>
    <vt:vector size="313" baseType="lpstr">
      <vt:lpstr>Arial Unicode MS</vt:lpstr>
      <vt:lpstr>ＭＳ Ｐゴシック</vt:lpstr>
      <vt:lpstr>Arial</vt:lpstr>
      <vt:lpstr>Arial Black</vt:lpstr>
      <vt:lpstr>Courier</vt:lpstr>
      <vt:lpstr>Courier New</vt:lpstr>
      <vt:lpstr>Gill Sans</vt:lpstr>
      <vt:lpstr>Lucida Grande</vt:lpstr>
      <vt:lpstr>Wingdings</vt:lpstr>
      <vt:lpstr>Zapf Dingbats</vt:lpstr>
      <vt:lpstr>ヒラギノ角ゴ ProN W3</vt:lpstr>
      <vt:lpstr>1_Default Design</vt:lpstr>
      <vt:lpstr>Visio</vt:lpstr>
      <vt:lpstr>PowerPoint Presentation</vt:lpstr>
      <vt:lpstr>Topics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time</vt:lpstr>
      <vt:lpstr>PowerPoint Presentation</vt:lpstr>
      <vt:lpstr>PowerPoint Presentation</vt:lpstr>
      <vt:lpstr>PowerPoint Presentation</vt:lpstr>
      <vt:lpstr>PowerPoint Presentation</vt:lpstr>
      <vt:lpstr>Question time</vt:lpstr>
      <vt:lpstr>PowerPoint Presentation</vt:lpstr>
      <vt:lpstr>PowerPoint Presentation</vt:lpstr>
      <vt:lpstr>PowerPoint Presentation</vt:lpstr>
      <vt:lpstr>PowerPoint Presentation</vt:lpstr>
      <vt:lpstr>PowerPoint Presentation</vt:lpstr>
      <vt:lpstr>Question 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time</vt:lpstr>
      <vt:lpstr>PowerPoint Presentation</vt:lpstr>
      <vt:lpstr>PowerPoint Presentation</vt:lpstr>
      <vt:lpstr>PowerPoint Presentation</vt:lpstr>
      <vt:lpstr>PowerPoint Presentation</vt:lpstr>
      <vt:lpstr>PowerPoint Presentation</vt:lpstr>
      <vt:lpstr>PowerPoint Presentation</vt:lpstr>
      <vt:lpstr>Question time</vt:lpstr>
      <vt:lpstr>PowerPoint Presentation</vt:lpstr>
      <vt:lpstr>Adding DOM elements</vt:lpstr>
      <vt:lpstr>Attributes</vt:lpstr>
      <vt:lpstr>PowerPoint Presentation</vt:lpstr>
      <vt:lpstr>PowerPoint Presentation</vt:lpstr>
      <vt:lpstr>PowerPoint Presentation</vt:lpstr>
      <vt:lpstr>Observer Pattern Synchronization</vt:lpstr>
      <vt:lpstr> MVC – Model View Controller </vt:lpstr>
      <vt:lpstr> MVC – Model View Controller </vt:lpstr>
      <vt:lpstr>  MVVM – Model View ViewModel </vt:lpstr>
      <vt:lpstr>  MVVM – Model View ViewModel </vt:lpstr>
      <vt:lpstr>§     MVP – Model View Presenter   </vt:lpstr>
      <vt:lpstr>§     MVP – Model View Presenter   </vt:lpstr>
      <vt:lpstr>RWD</vt:lpstr>
      <vt:lpstr>Why RWD</vt:lpstr>
      <vt:lpstr>Why RWD</vt:lpstr>
      <vt:lpstr>Implementing RWD</vt:lpstr>
      <vt:lpstr>Media query syntax</vt:lpstr>
      <vt:lpstr>What can media queries test for?</vt:lpstr>
      <vt:lpstr>Fluid Layout</vt:lpstr>
      <vt:lpstr> Using ems rather than pixels for typography</vt:lpstr>
      <vt:lpstr>Fluid images</vt:lpstr>
      <vt:lpstr>What is a Fluid Grid?</vt:lpstr>
      <vt:lpstr>Responsive Design and Twitter Bootstrap</vt:lpstr>
      <vt:lpstr>Introductions</vt:lpstr>
      <vt:lpstr>Design</vt:lpstr>
      <vt:lpstr>Concepts</vt:lpstr>
      <vt:lpstr>PowerPoint Presentation</vt:lpstr>
      <vt:lpstr>State of Today’s Web</vt:lpstr>
      <vt:lpstr>51% of US mobile phones are smartphones</vt:lpstr>
      <vt:lpstr>PowerPoint Presentation</vt:lpstr>
      <vt:lpstr>PowerPoint Presentation</vt:lpstr>
      <vt:lpstr>PowerPoint Presentation</vt:lpstr>
      <vt:lpstr>PowerPoint Presentation</vt:lpstr>
      <vt:lpstr>PowerPoint Presentation</vt:lpstr>
      <vt:lpstr>Grids /  </vt:lpstr>
      <vt:lpstr>PowerPoint Presentation</vt:lpstr>
      <vt:lpstr>12 column version</vt:lpstr>
      <vt:lpstr>PowerPoint Presentation</vt:lpstr>
      <vt:lpstr>PowerPoint Presentation</vt:lpstr>
      <vt:lpstr>PowerPoint Presentation</vt:lpstr>
      <vt:lpstr>PowerPoint Presentation</vt:lpstr>
      <vt:lpstr>Frameworks</vt:lpstr>
      <vt:lpstr>Frameworks</vt:lpstr>
      <vt:lpstr>PowerPoint Presentation</vt:lpstr>
      <vt:lpstr>PowerPoint Presentation</vt:lpstr>
      <vt:lpstr>Twitter Bootstrap</vt:lpstr>
      <vt:lpstr>Created By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JSON The x in Ajax</vt:lpstr>
      <vt:lpstr>Data Interchange</vt:lpstr>
      <vt:lpstr>History of Data Formats</vt:lpstr>
      <vt:lpstr>JSON</vt:lpstr>
      <vt:lpstr>JSON</vt:lpstr>
      <vt:lpstr>JSON Is Not...</vt:lpstr>
      <vt:lpstr>History</vt:lpstr>
      <vt:lpstr>Languages</vt:lpstr>
      <vt:lpstr>Languages</vt:lpstr>
      <vt:lpstr>Object Quasi-Literals</vt:lpstr>
      <vt:lpstr>Values</vt:lpstr>
      <vt:lpstr>Value</vt:lpstr>
      <vt:lpstr>Strings</vt:lpstr>
      <vt:lpstr>String</vt:lpstr>
      <vt:lpstr>Numbers</vt:lpstr>
      <vt:lpstr>Number</vt:lpstr>
      <vt:lpstr>Booleans</vt:lpstr>
      <vt:lpstr>null</vt:lpstr>
      <vt:lpstr>Object</vt:lpstr>
      <vt:lpstr>Object</vt:lpstr>
      <vt:lpstr>Object</vt:lpstr>
      <vt:lpstr>Object</vt:lpstr>
      <vt:lpstr>Array</vt:lpstr>
      <vt:lpstr>Array</vt:lpstr>
      <vt:lpstr>Array</vt:lpstr>
      <vt:lpstr>Arrays vs Objects</vt:lpstr>
      <vt:lpstr>MIME Media Type</vt:lpstr>
      <vt:lpstr>Character Encoding</vt:lpstr>
      <vt:lpstr>Versionless</vt:lpstr>
      <vt:lpstr>Rules</vt:lpstr>
      <vt:lpstr>Supersets</vt:lpstr>
      <vt:lpstr>JSON is the X in Ajax</vt:lpstr>
      <vt:lpstr>JSON in Ajax</vt:lpstr>
      <vt:lpstr>JSON in Ajax</vt:lpstr>
      <vt:lpstr>JSON in Ajax</vt:lpstr>
      <vt:lpstr>JSON in Ajax</vt:lpstr>
      <vt:lpstr>JSON in Ajax</vt:lpstr>
      <vt:lpstr>JSONRequest</vt:lpstr>
      <vt:lpstr>JSONRequest</vt:lpstr>
      <vt:lpstr>JSONRequest</vt:lpstr>
      <vt:lpstr>JSONRequest</vt:lpstr>
      <vt:lpstr>ECMAScript Fourth Ed.</vt:lpstr>
      <vt:lpstr>supplant</vt:lpstr>
      <vt:lpstr>supplant</vt:lpstr>
      <vt:lpstr>JSONT</vt:lpstr>
      <vt:lpstr>http://goessner.net/articles/jsont/</vt:lpstr>
      <vt:lpstr>Some features that make it well-suited for data transfer</vt:lpstr>
      <vt:lpstr>JSON Looks Like Data</vt:lpstr>
      <vt:lpstr>Arguments against JSON</vt:lpstr>
      <vt:lpstr>JSON Doesn't Have Namespaces</vt:lpstr>
      <vt:lpstr>Namespace</vt:lpstr>
      <vt:lpstr>Namespace</vt:lpstr>
      <vt:lpstr>JSON Has No Validator</vt:lpstr>
      <vt:lpstr>JSON is Not Extensible</vt:lpstr>
      <vt:lpstr>JSON Is Not XML</vt:lpstr>
      <vt:lpstr>Data Interchange</vt:lpstr>
      <vt:lpstr>Why the Name?</vt:lpstr>
      <vt:lpstr>Going Meta</vt:lpstr>
      <vt:lpstr>Going Meta</vt:lpstr>
      <vt:lpstr>Going Meta</vt:lpstr>
      <vt:lpstr>Browser Innovation</vt:lpstr>
      <vt:lpstr>The Mashup Security Problem</vt:lpstr>
      <vt:lpstr>The Mashup Security Problem</vt:lpstr>
      <vt:lpstr>The Mashup Security Solution</vt:lpstr>
      <vt:lpstr>The Mashup Security Solution</vt:lpstr>
      <vt:lpstr>The Mashup Security Solution</vt:lpstr>
      <vt:lpstr>The Mashup Security Solution</vt:lpstr>
      <vt:lpstr>The Mashup Security Solution</vt:lpstr>
      <vt:lpstr>The Mashup Security Solution</vt:lpstr>
      <vt:lpstr>www.JSON.org</vt:lpstr>
      <vt:lpstr>Introduction to Jquery &amp; Syntax </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jQuery work?</vt:lpstr>
      <vt:lpstr>jQuery Syntax - $() Factory</vt:lpstr>
      <vt:lpstr>jQuery Chaining</vt:lpstr>
      <vt:lpstr>The Document Ready Function</vt:lpstr>
      <vt:lpstr>Ready vs Load</vt:lpstr>
      <vt:lpstr>$(document).ready() function </vt:lpstr>
      <vt:lpstr>How to write jQuery functions</vt:lpstr>
      <vt:lpstr>jQuery</vt:lpstr>
      <vt:lpstr>jQuery Selectors </vt:lpstr>
      <vt:lpstr>Objective</vt:lpstr>
      <vt:lpstr>jQuery Selectors</vt:lpstr>
      <vt:lpstr>jQuery Element Selectors</vt:lpstr>
      <vt:lpstr>jQuery CSS Selectors</vt:lpstr>
      <vt:lpstr>jQuery Attribute Selectors</vt:lpstr>
      <vt:lpstr>jQuery Advanced Selectors</vt:lpstr>
      <vt:lpstr>jQuery Advanced Selectors</vt:lpstr>
      <vt:lpstr>jQuery Selector Usage</vt:lpstr>
      <vt:lpstr>jQuery Selector Usage (cont'd)</vt:lpstr>
      <vt:lpstr>Attributes</vt:lpstr>
      <vt:lpstr>Pseudo-Selectors</vt:lpstr>
      <vt:lpstr>Refining &amp; Filtering Selections</vt:lpstr>
      <vt:lpstr>Selecting Form Elements</vt:lpstr>
      <vt:lpstr>Working with Selections</vt:lpstr>
      <vt:lpstr>Manipulating Elements</vt:lpstr>
      <vt:lpstr>Moving, Copying, and Removing Elements</vt:lpstr>
      <vt:lpstr>Moving, Copying, and Removing Elements</vt:lpstr>
      <vt:lpstr>Creating New Elements</vt:lpstr>
      <vt:lpstr>Creating New Elements</vt:lpstr>
      <vt:lpstr>Creating New Elements</vt:lpstr>
      <vt:lpstr>Manipulating Attributes</vt:lpstr>
      <vt:lpstr>Manipulating Attributes</vt:lpstr>
      <vt:lpstr>Traversing</vt:lpstr>
      <vt:lpstr>Traversing</vt:lpstr>
      <vt:lpstr>Traversing</vt:lpstr>
      <vt:lpstr>Traversing</vt:lpstr>
      <vt:lpstr>Traversing</vt:lpstr>
      <vt:lpstr>Traversing</vt:lpstr>
      <vt:lpstr>CSS, Styling, &amp; Dimensions</vt:lpstr>
      <vt:lpstr>Using CSS Classes for Styling</vt:lpstr>
      <vt:lpstr>Dimensions</vt:lpstr>
      <vt:lpstr>Dimensions</vt:lpstr>
      <vt:lpstr>Utility Methods</vt:lpstr>
      <vt:lpstr>Utility Methods</vt:lpstr>
      <vt:lpstr>Utility Methods</vt:lpstr>
      <vt:lpstr>Iterating over jQuery and non-jQuery Objects</vt:lpstr>
      <vt:lpstr>Iterating over jQuery and non-jQuery Objects</vt:lpstr>
      <vt:lpstr>Iterating over jQuery and non-jQuery Objects</vt:lpstr>
      <vt:lpstr>Using jQuery’s .index() Function</vt:lpstr>
      <vt:lpstr>Using jQuery’s .index() Function</vt:lpstr>
      <vt:lpstr>How do I replace text from the 3rd element of a list </vt:lpstr>
      <vt:lpstr>How do I get the text value of a selected option?</vt:lpstr>
      <vt:lpstr>How do I get the text value of a selected option?</vt:lpstr>
      <vt:lpstr>How do I check/uncheck a checkbox input or radio button?</vt:lpstr>
      <vt:lpstr>jQuery Event Basics</vt:lpstr>
      <vt:lpstr>Many events and handlers</vt:lpstr>
      <vt:lpstr>Many events and handlers</vt:lpstr>
      <vt:lpstr>Disconnecting Events</vt:lpstr>
      <vt:lpstr>Introduction to Effects</vt:lpstr>
      <vt:lpstr>Introduction to Effects</vt:lpstr>
      <vt:lpstr>Fade and Slide Animations</vt:lpstr>
      <vt:lpstr>Fade and Slide Animations</vt:lpstr>
      <vt:lpstr>Changing Display Based on Current Visibility State</vt:lpstr>
      <vt:lpstr>Doing Something After an Animation Completes</vt:lpstr>
      <vt:lpstr>Custom Effects with .animate()</vt:lpstr>
      <vt:lpstr>AJAX</vt:lpstr>
      <vt:lpstr>AJAX</vt:lpstr>
      <vt:lpstr>AJAX</vt:lpstr>
      <vt:lpstr>jQuery ajax() Method</vt:lpstr>
      <vt:lpstr>jQuery ajax() Method</vt:lpstr>
      <vt:lpstr>jQuery ajax() Method</vt:lpstr>
      <vt:lpstr>jQuery ajax() Method</vt:lpstr>
      <vt:lpstr>jQuery ajax() Method</vt:lpstr>
      <vt:lpstr>jQuery - AJAX get() and post() Methods</vt:lpstr>
      <vt:lpstr>jQuery $.get() Method</vt:lpstr>
      <vt:lpstr>jQuery $.post() Method</vt:lpstr>
      <vt:lpstr>Hands-On-Lab</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Database Fundamentals</dc:title>
  <dc:creator>Radhika</dc:creator>
  <cp:lastModifiedBy>Parameswari Bala</cp:lastModifiedBy>
  <cp:revision>2289</cp:revision>
  <dcterms:created xsi:type="dcterms:W3CDTF">2006-06-16T07:38:45Z</dcterms:created>
  <dcterms:modified xsi:type="dcterms:W3CDTF">2015-02-20T11:55:09Z</dcterms:modified>
</cp:coreProperties>
</file>