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13" r:id="rId3"/>
    <p:sldId id="370" r:id="rId4"/>
    <p:sldId id="371" r:id="rId5"/>
    <p:sldId id="372" r:id="rId6"/>
    <p:sldId id="373" r:id="rId7"/>
    <p:sldId id="257" r:id="rId8"/>
    <p:sldId id="258" r:id="rId9"/>
    <p:sldId id="259" r:id="rId10"/>
    <p:sldId id="374" r:id="rId11"/>
    <p:sldId id="375" r:id="rId12"/>
    <p:sldId id="316" r:id="rId13"/>
    <p:sldId id="317" r:id="rId14"/>
    <p:sldId id="355" r:id="rId15"/>
    <p:sldId id="321" r:id="rId16"/>
    <p:sldId id="322" r:id="rId17"/>
    <p:sldId id="323" r:id="rId18"/>
    <p:sldId id="345" r:id="rId19"/>
    <p:sldId id="348" r:id="rId20"/>
    <p:sldId id="356" r:id="rId21"/>
    <p:sldId id="327" r:id="rId22"/>
    <p:sldId id="328" r:id="rId23"/>
    <p:sldId id="347" r:id="rId24"/>
    <p:sldId id="349" r:id="rId25"/>
    <p:sldId id="351" r:id="rId26"/>
    <p:sldId id="352" r:id="rId27"/>
    <p:sldId id="358" r:id="rId28"/>
    <p:sldId id="359" r:id="rId29"/>
    <p:sldId id="360" r:id="rId30"/>
    <p:sldId id="361" r:id="rId31"/>
    <p:sldId id="363" r:id="rId32"/>
    <p:sldId id="364" r:id="rId33"/>
    <p:sldId id="353" r:id="rId34"/>
    <p:sldId id="365" r:id="rId35"/>
    <p:sldId id="357" r:id="rId36"/>
    <p:sldId id="354" r:id="rId37"/>
    <p:sldId id="366" r:id="rId38"/>
    <p:sldId id="367" r:id="rId39"/>
    <p:sldId id="368" r:id="rId40"/>
    <p:sldId id="369" r:id="rId41"/>
    <p:sldId id="338" r:id="rId42"/>
    <p:sldId id="310" r:id="rId43"/>
    <p:sldId id="300" r:id="rId44"/>
    <p:sldId id="261" r:id="rId45"/>
    <p:sldId id="262" r:id="rId46"/>
    <p:sldId id="263" r:id="rId47"/>
    <p:sldId id="264" r:id="rId48"/>
    <p:sldId id="265" r:id="rId49"/>
    <p:sldId id="266" r:id="rId50"/>
    <p:sldId id="267" r:id="rId51"/>
    <p:sldId id="278" r:id="rId52"/>
    <p:sldId id="268" r:id="rId53"/>
    <p:sldId id="279" r:id="rId54"/>
    <p:sldId id="280" r:id="rId55"/>
    <p:sldId id="281" r:id="rId56"/>
    <p:sldId id="282" r:id="rId57"/>
    <p:sldId id="283" r:id="rId58"/>
    <p:sldId id="269" r:id="rId59"/>
    <p:sldId id="284" r:id="rId60"/>
    <p:sldId id="286" r:id="rId61"/>
    <p:sldId id="285" r:id="rId62"/>
    <p:sldId id="287" r:id="rId63"/>
    <p:sldId id="288" r:id="rId64"/>
    <p:sldId id="289" r:id="rId65"/>
    <p:sldId id="290" r:id="rId66"/>
    <p:sldId id="295" r:id="rId67"/>
    <p:sldId id="270" r:id="rId68"/>
    <p:sldId id="271" r:id="rId69"/>
    <p:sldId id="272" r:id="rId70"/>
    <p:sldId id="273" r:id="rId71"/>
    <p:sldId id="274" r:id="rId72"/>
    <p:sldId id="292" r:id="rId73"/>
    <p:sldId id="293" r:id="rId74"/>
    <p:sldId id="294" r:id="rId75"/>
    <p:sldId id="291" r:id="rId76"/>
    <p:sldId id="275" r:id="rId77"/>
    <p:sldId id="296" r:id="rId78"/>
    <p:sldId id="299" r:id="rId79"/>
    <p:sldId id="297" r:id="rId80"/>
    <p:sldId id="298" r:id="rId81"/>
    <p:sldId id="276" r:id="rId82"/>
    <p:sldId id="302" r:id="rId83"/>
    <p:sldId id="303" r:id="rId84"/>
    <p:sldId id="304" r:id="rId85"/>
    <p:sldId id="277" r:id="rId86"/>
    <p:sldId id="305" r:id="rId87"/>
    <p:sldId id="306" r:id="rId88"/>
    <p:sldId id="307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960F788-6784-4219-876E-3FCE71A3E0E9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21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52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59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109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55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193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557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925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30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27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47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96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0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57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49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20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F788-6784-4219-876E-3FCE71A3E0E9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17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0F788-6784-4219-876E-3FCE71A3E0E9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8D59E-E514-417F-AE5B-06D48CE4B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575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AngularJS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Parameswari </a:t>
            </a:r>
            <a:r>
              <a:rPr lang="en-IN" dirty="0" err="1" smtClean="0"/>
              <a:t>Ettiappan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08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68708" y="58960"/>
            <a:ext cx="9905998" cy="1128395"/>
          </a:xfrm>
        </p:spPr>
        <p:txBody>
          <a:bodyPr/>
          <a:lstStyle/>
          <a:p>
            <a:r>
              <a:rPr lang="en-IN" dirty="0" smtClean="0"/>
              <a:t>Angular </a:t>
            </a:r>
            <a:r>
              <a:rPr lang="en-IN" dirty="0" err="1" smtClean="0"/>
              <a:t>js</a:t>
            </a:r>
            <a:r>
              <a:rPr lang="en-IN" dirty="0" smtClean="0"/>
              <a:t> architecture</a:t>
            </a:r>
            <a:endParaRPr lang="en-IN" dirty="0"/>
          </a:p>
        </p:txBody>
      </p:sp>
      <p:pic>
        <p:nvPicPr>
          <p:cNvPr id="8194" name="Picture 2" descr="https://docs.angularjs.org/img/guide/concepts-start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14" y="876496"/>
            <a:ext cx="6728345" cy="572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8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backstopmedia.booktype.pro/angularjs-book/chapter-6-the-directive-in-detail/static/AngularJS-compi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0" y="939990"/>
            <a:ext cx="9911916" cy="498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8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8268"/>
            <a:ext cx="9905998" cy="1046508"/>
          </a:xfrm>
        </p:spPr>
        <p:txBody>
          <a:bodyPr/>
          <a:lstStyle/>
          <a:p>
            <a:r>
              <a:rPr lang="en-IN" b="1" dirty="0"/>
              <a:t>Core Features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90" y="1951630"/>
            <a:ext cx="8912496" cy="405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3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86" y="458267"/>
            <a:ext cx="5363570" cy="59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99" y="122829"/>
            <a:ext cx="8989270" cy="649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2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Scope demystified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4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212093"/>
            <a:ext cx="9905998" cy="1478570"/>
          </a:xfrm>
        </p:spPr>
        <p:txBody>
          <a:bodyPr/>
          <a:lstStyle/>
          <a:p>
            <a:r>
              <a:rPr lang="en-IN" dirty="0" smtClean="0"/>
              <a:t>Request flow in AngularJS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4867445" y="1871708"/>
            <a:ext cx="1944710" cy="45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867445" y="3150316"/>
            <a:ext cx="1944710" cy="45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Routes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867445" y="2526386"/>
            <a:ext cx="1944710" cy="45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Config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942982" y="3357852"/>
            <a:ext cx="1944710" cy="45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Controller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791908" y="3375696"/>
            <a:ext cx="1944710" cy="45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View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1791908" y="4141958"/>
            <a:ext cx="1944710" cy="450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Directives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5086386" y="4007454"/>
            <a:ext cx="1506828" cy="463639"/>
          </a:xfrm>
          <a:prstGeom prst="ellipse">
            <a:avLst/>
          </a:prstGeom>
          <a:solidFill>
            <a:schemeClr val="tx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$scope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8125436" y="4467956"/>
            <a:ext cx="1584000" cy="324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Factory</a:t>
            </a:r>
            <a:endParaRPr lang="en-IN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8110409" y="4907058"/>
            <a:ext cx="1584000" cy="324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Service</a:t>
            </a:r>
            <a:endParaRPr lang="en-IN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8134978" y="5350678"/>
            <a:ext cx="1584000" cy="324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Provider</a:t>
            </a:r>
            <a:endParaRPr lang="en-IN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8134019" y="5789784"/>
            <a:ext cx="1584000" cy="324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Value</a:t>
            </a:r>
            <a:endParaRPr lang="en-IN" sz="1600" dirty="0"/>
          </a:p>
        </p:txBody>
      </p:sp>
      <p:sp>
        <p:nvSpPr>
          <p:cNvPr id="16" name="Rectangle 15"/>
          <p:cNvSpPr/>
          <p:nvPr/>
        </p:nvSpPr>
        <p:spPr>
          <a:xfrm>
            <a:off x="7765589" y="4282638"/>
            <a:ext cx="2349967" cy="1980768"/>
          </a:xfrm>
          <a:prstGeom prst="rect">
            <a:avLst/>
          </a:prstGeom>
          <a:noFill/>
          <a:ln w="3492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5627500" y="2252128"/>
            <a:ext cx="323557" cy="415744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own Arrow 17"/>
          <p:cNvSpPr/>
          <p:nvPr/>
        </p:nvSpPr>
        <p:spPr>
          <a:xfrm>
            <a:off x="5625152" y="2882831"/>
            <a:ext cx="323557" cy="415744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wn Arrow 18"/>
          <p:cNvSpPr/>
          <p:nvPr/>
        </p:nvSpPr>
        <p:spPr>
          <a:xfrm>
            <a:off x="2572466" y="3783157"/>
            <a:ext cx="323557" cy="415744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19"/>
          <p:cNvSpPr/>
          <p:nvPr/>
        </p:nvSpPr>
        <p:spPr>
          <a:xfrm>
            <a:off x="8703634" y="3837080"/>
            <a:ext cx="323557" cy="415744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own Arrow 21"/>
          <p:cNvSpPr/>
          <p:nvPr/>
        </p:nvSpPr>
        <p:spPr>
          <a:xfrm rot="3838472">
            <a:off x="4104788" y="3169989"/>
            <a:ext cx="324000" cy="604699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own Arrow 22"/>
          <p:cNvSpPr/>
          <p:nvPr/>
        </p:nvSpPr>
        <p:spPr>
          <a:xfrm rot="6936789">
            <a:off x="4165483" y="3677890"/>
            <a:ext cx="324000" cy="604699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Down Arrow 23"/>
          <p:cNvSpPr/>
          <p:nvPr/>
        </p:nvSpPr>
        <p:spPr>
          <a:xfrm rot="17054593">
            <a:off x="7090068" y="3208248"/>
            <a:ext cx="324000" cy="604699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Down Arrow 24"/>
          <p:cNvSpPr/>
          <p:nvPr/>
        </p:nvSpPr>
        <p:spPr>
          <a:xfrm rot="14908524">
            <a:off x="7153581" y="3832962"/>
            <a:ext cx="324000" cy="604699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9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8840"/>
            <a:ext cx="9905998" cy="998515"/>
          </a:xfrm>
        </p:spPr>
        <p:txBody>
          <a:bodyPr/>
          <a:lstStyle/>
          <a:p>
            <a:r>
              <a:rPr lang="en-IN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is an </a:t>
            </a:r>
            <a:r>
              <a:rPr lang="en-IN" b="1" dirty="0" smtClean="0"/>
              <a:t>object</a:t>
            </a:r>
            <a:r>
              <a:rPr lang="en-IN" dirty="0" smtClean="0"/>
              <a:t> that refers to the application model</a:t>
            </a:r>
          </a:p>
          <a:p>
            <a:r>
              <a:rPr lang="en-IN" dirty="0" smtClean="0"/>
              <a:t>Can have properties, functions attached to it</a:t>
            </a:r>
          </a:p>
          <a:p>
            <a:r>
              <a:rPr lang="en-IN" dirty="0" smtClean="0"/>
              <a:t>In case of AngularJS, it gets injected without a need to construct</a:t>
            </a:r>
          </a:p>
          <a:p>
            <a:r>
              <a:rPr lang="en-IN" dirty="0" smtClean="0"/>
              <a:t>Only one root scope, for every angular application</a:t>
            </a:r>
          </a:p>
          <a:p>
            <a:pPr lvl="1"/>
            <a:r>
              <a:rPr lang="en-IN" dirty="0" smtClean="0"/>
              <a:t>ng-app – creates the root scope of application</a:t>
            </a:r>
          </a:p>
          <a:p>
            <a:r>
              <a:rPr lang="en-IN" dirty="0" smtClean="0"/>
              <a:t>However can have multiple scopes/child scopes</a:t>
            </a:r>
          </a:p>
          <a:p>
            <a:r>
              <a:rPr lang="en-IN" dirty="0" smtClean="0"/>
              <a:t>Other directives, controllers in app creates these child scopes</a:t>
            </a:r>
          </a:p>
          <a:p>
            <a:endParaRPr lang="en-IN" dirty="0"/>
          </a:p>
          <a:p>
            <a:pPr lvl="1"/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32" y="1471511"/>
            <a:ext cx="4907705" cy="493819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1526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15" y="1"/>
            <a:ext cx="9280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19" y="351988"/>
            <a:ext cx="8857456" cy="62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9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13802"/>
            <a:ext cx="9905998" cy="800849"/>
          </a:xfrm>
        </p:spPr>
        <p:txBody>
          <a:bodyPr/>
          <a:lstStyle/>
          <a:p>
            <a:r>
              <a:rPr lang="en-IN" dirty="0" smtClean="0"/>
              <a:t>Course 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14650"/>
            <a:ext cx="9905999" cy="5390865"/>
          </a:xfrm>
        </p:spPr>
        <p:txBody>
          <a:bodyPr>
            <a:normAutofit/>
          </a:bodyPr>
          <a:lstStyle/>
          <a:p>
            <a:r>
              <a:rPr lang="en-IN" dirty="0" smtClean="0"/>
              <a:t>Attendees of the session you will be able to learn</a:t>
            </a:r>
            <a:r>
              <a:rPr lang="en-IN" dirty="0"/>
              <a:t>:</a:t>
            </a:r>
          </a:p>
          <a:p>
            <a:r>
              <a:rPr lang="en-IN" dirty="0" smtClean="0"/>
              <a:t>What is AngularJS</a:t>
            </a:r>
            <a:endParaRPr lang="en-IN" dirty="0"/>
          </a:p>
          <a:p>
            <a:r>
              <a:rPr lang="en-IN" dirty="0" smtClean="0"/>
              <a:t>Global opportunities for AngularJS</a:t>
            </a:r>
            <a:endParaRPr lang="en-IN" dirty="0"/>
          </a:p>
          <a:p>
            <a:r>
              <a:rPr lang="en-IN" dirty="0" smtClean="0"/>
              <a:t>Why you should learn AngularJS</a:t>
            </a:r>
            <a:endParaRPr lang="en-IN" dirty="0"/>
          </a:p>
          <a:p>
            <a:r>
              <a:rPr lang="en-IN" dirty="0" smtClean="0"/>
              <a:t>AngularJS Features</a:t>
            </a:r>
            <a:endParaRPr lang="en-IN" dirty="0"/>
          </a:p>
          <a:p>
            <a:r>
              <a:rPr lang="en-IN" dirty="0" smtClean="0"/>
              <a:t>MVW Architecture</a:t>
            </a:r>
            <a:endParaRPr lang="en-IN" dirty="0"/>
          </a:p>
          <a:p>
            <a:r>
              <a:rPr lang="en-IN" dirty="0" smtClean="0"/>
              <a:t>How to build a responsive single page application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474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ocs.angularjs.org/img/Two_Way_Data_B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93" y="725836"/>
            <a:ext cx="7888406" cy="571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70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04620"/>
            <a:ext cx="9905998" cy="937326"/>
          </a:xfrm>
        </p:spPr>
        <p:txBody>
          <a:bodyPr/>
          <a:lstStyle/>
          <a:p>
            <a:r>
              <a:rPr lang="en-IN" dirty="0" smtClean="0"/>
              <a:t>Scope – 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19367"/>
            <a:ext cx="9905999" cy="4371834"/>
          </a:xfrm>
        </p:spPr>
        <p:txBody>
          <a:bodyPr>
            <a:normAutofit/>
          </a:bodyPr>
          <a:lstStyle/>
          <a:p>
            <a:r>
              <a:rPr lang="en-IN" dirty="0" smtClean="0"/>
              <a:t>Scopes are attached to DOM. $scope is the data property that should be looked after</a:t>
            </a:r>
          </a:p>
          <a:p>
            <a:r>
              <a:rPr lang="en-IN" dirty="0"/>
              <a:t>To examine the scope in the debugger:</a:t>
            </a:r>
          </a:p>
          <a:p>
            <a:pPr lvl="1"/>
            <a:r>
              <a:rPr lang="en-IN" dirty="0" smtClean="0"/>
              <a:t>Right </a:t>
            </a:r>
            <a:r>
              <a:rPr lang="en-IN" dirty="0"/>
              <a:t>click on the element of interest in your browser and select 'inspect element'. You should see the browser debugger with the element you clicked on highlighted.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debugger allows you to access the currently selected element in the console as $0 variable.</a:t>
            </a:r>
          </a:p>
          <a:p>
            <a:pPr lvl="1"/>
            <a:r>
              <a:rPr lang="en-IN" dirty="0" smtClean="0"/>
              <a:t>To </a:t>
            </a:r>
            <a:r>
              <a:rPr lang="en-IN" dirty="0"/>
              <a:t>retrieve the associated scope in console execute: </a:t>
            </a:r>
            <a:r>
              <a:rPr lang="en-IN" dirty="0" err="1"/>
              <a:t>angular.element</a:t>
            </a:r>
            <a:r>
              <a:rPr lang="en-IN" dirty="0"/>
              <a:t>($0).scope() or just type $scope</a:t>
            </a:r>
          </a:p>
        </p:txBody>
      </p:sp>
    </p:spTree>
    <p:extLst>
      <p:ext uri="{BB962C8B-B14F-4D97-AF65-F5344CB8AC3E}">
        <p14:creationId xmlns:p14="http://schemas.microsoft.com/office/powerpoint/2010/main" val="839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3676"/>
            <a:ext cx="9905998" cy="950975"/>
          </a:xfrm>
        </p:spPr>
        <p:txBody>
          <a:bodyPr/>
          <a:lstStyle/>
          <a:p>
            <a:r>
              <a:rPr lang="en-IN" dirty="0" smtClean="0"/>
              <a:t>Scope - Examine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01" y="1473958"/>
            <a:ext cx="9952806" cy="5124787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9365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odeproject.com/KB/cross-platform/845939/Pictu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03" y="690734"/>
            <a:ext cx="8606287" cy="587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62066" y="136477"/>
            <a:ext cx="4725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/>
              <a:t>$Scope View Model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514340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766" y="197758"/>
            <a:ext cx="9905998" cy="894063"/>
          </a:xfrm>
        </p:spPr>
        <p:txBody>
          <a:bodyPr/>
          <a:lstStyle/>
          <a:p>
            <a:r>
              <a:rPr lang="en-IN" dirty="0" smtClean="0"/>
              <a:t>$digest</a:t>
            </a:r>
            <a:endParaRPr lang="en-IN" dirty="0"/>
          </a:p>
        </p:txBody>
      </p:sp>
      <p:pic>
        <p:nvPicPr>
          <p:cNvPr id="2050" name="Picture 2" descr="http://www.9pager.com/content/images/2016/04/something-about-angularjs-scope-lifecyc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" t="10665" b="16511"/>
          <a:stretch/>
        </p:blipFill>
        <p:spPr bwMode="auto">
          <a:xfrm>
            <a:off x="1127766" y="1364775"/>
            <a:ext cx="10278254" cy="4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705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595" y="195438"/>
            <a:ext cx="9905998" cy="978269"/>
          </a:xfrm>
        </p:spPr>
        <p:txBody>
          <a:bodyPr/>
          <a:lstStyle/>
          <a:p>
            <a:r>
              <a:rPr lang="en-IN" dirty="0" err="1" smtClean="0"/>
              <a:t>Rootscope</a:t>
            </a:r>
            <a:endParaRPr lang="en-IN" dirty="0"/>
          </a:p>
        </p:txBody>
      </p:sp>
      <p:pic>
        <p:nvPicPr>
          <p:cNvPr id="1026" name="Picture 2" descr="http://www.dotnet-tricks.com/Content/images/angularjs/rootscope-sco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95" y="1468839"/>
            <a:ext cx="9531136" cy="464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929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09085"/>
            <a:ext cx="9905998" cy="1478570"/>
          </a:xfrm>
        </p:spPr>
        <p:txBody>
          <a:bodyPr/>
          <a:lstStyle/>
          <a:p>
            <a:r>
              <a:rPr lang="en-IN" dirty="0" smtClean="0"/>
              <a:t>$</a:t>
            </a:r>
            <a:r>
              <a:rPr lang="en-IN" dirty="0" err="1" smtClean="0"/>
              <a:t>watch,$digest,$apply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343400"/>
          </a:xfrm>
        </p:spPr>
        <p:txBody>
          <a:bodyPr>
            <a:normAutofit/>
          </a:bodyPr>
          <a:lstStyle/>
          <a:p>
            <a:r>
              <a:rPr lang="en-IN" dirty="0"/>
              <a:t>The $</a:t>
            </a:r>
            <a:r>
              <a:rPr lang="en-IN" dirty="0" err="1"/>
              <a:t>scope.watch</a:t>
            </a:r>
            <a:r>
              <a:rPr lang="en-IN" dirty="0"/>
              <a:t>() function is used to observe changes in a variable on the $scope</a:t>
            </a:r>
            <a:r>
              <a:rPr lang="en-IN" dirty="0" smtClean="0"/>
              <a:t>.</a:t>
            </a:r>
          </a:p>
          <a:p>
            <a:r>
              <a:rPr lang="en-IN" dirty="0"/>
              <a:t>The $</a:t>
            </a:r>
            <a:r>
              <a:rPr lang="en-IN" dirty="0" err="1"/>
              <a:t>scope.$digest</a:t>
            </a:r>
            <a:r>
              <a:rPr lang="en-IN" dirty="0"/>
              <a:t>() function iterates through all the watches in the $scope object, and its child $scope objects (if it has any</a:t>
            </a:r>
            <a:r>
              <a:rPr lang="en-IN" dirty="0" smtClean="0"/>
              <a:t>).</a:t>
            </a:r>
          </a:p>
          <a:p>
            <a:r>
              <a:rPr lang="en-IN" dirty="0" smtClean="0"/>
              <a:t> </a:t>
            </a:r>
            <a:r>
              <a:rPr lang="en-IN" dirty="0"/>
              <a:t>When $digest() iterates over the watches, it checks if the value of the expression has changed.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value has changed, AngularJS calls the change </a:t>
            </a:r>
            <a:r>
              <a:rPr lang="en-IN" dirty="0" err="1"/>
              <a:t>callback</a:t>
            </a:r>
            <a:r>
              <a:rPr lang="en-IN" dirty="0"/>
              <a:t>(listener) with the new value and the old value.</a:t>
            </a:r>
          </a:p>
        </p:txBody>
      </p:sp>
    </p:spTree>
    <p:extLst>
      <p:ext uri="{BB962C8B-B14F-4D97-AF65-F5344CB8AC3E}">
        <p14:creationId xmlns:p14="http://schemas.microsoft.com/office/powerpoint/2010/main" val="3381971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2733"/>
            <a:ext cx="9905998" cy="1032861"/>
          </a:xfrm>
        </p:spPr>
        <p:txBody>
          <a:bodyPr/>
          <a:lstStyle/>
          <a:p>
            <a:r>
              <a:rPr lang="en-IN" dirty="0" smtClean="0"/>
              <a:t>Scope - watchers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19367"/>
            <a:ext cx="9905999" cy="4726676"/>
          </a:xfrm>
        </p:spPr>
        <p:txBody>
          <a:bodyPr>
            <a:normAutofit fontScale="92500"/>
          </a:bodyPr>
          <a:lstStyle/>
          <a:p>
            <a:r>
              <a:rPr lang="en-IN" i="1" dirty="0"/>
              <a:t>Dirty checking</a:t>
            </a:r>
            <a:r>
              <a:rPr lang="en-IN" dirty="0"/>
              <a:t> the scope for </a:t>
            </a:r>
            <a:r>
              <a:rPr lang="en-IN" b="1" dirty="0"/>
              <a:t>property changes</a:t>
            </a:r>
            <a:r>
              <a:rPr lang="en-IN" dirty="0"/>
              <a:t> is a common operation in </a:t>
            </a:r>
            <a:r>
              <a:rPr lang="en-IN" dirty="0" smtClean="0"/>
              <a:t>Angular.</a:t>
            </a:r>
          </a:p>
          <a:p>
            <a:r>
              <a:rPr lang="en-IN" dirty="0" smtClean="0"/>
              <a:t>For </a:t>
            </a:r>
            <a:r>
              <a:rPr lang="en-IN" dirty="0"/>
              <a:t>this reason the dirty checking function must be efficient. </a:t>
            </a:r>
            <a:endParaRPr lang="en-IN" dirty="0" smtClean="0"/>
          </a:p>
          <a:p>
            <a:r>
              <a:rPr lang="en-IN" dirty="0" smtClean="0"/>
              <a:t>Care </a:t>
            </a:r>
            <a:r>
              <a:rPr lang="en-IN" dirty="0"/>
              <a:t>should be taken that the dirty checking function does not do any DOM access, as DOM access is orders of magnitude slower than property access on JavaScript object.</a:t>
            </a:r>
          </a:p>
          <a:p>
            <a:r>
              <a:rPr lang="en-IN" dirty="0"/>
              <a:t>Dirty checking can be done with </a:t>
            </a:r>
            <a:r>
              <a:rPr lang="en-IN" b="1" dirty="0"/>
              <a:t>three strategies</a:t>
            </a:r>
            <a:r>
              <a:rPr lang="en-IN" dirty="0"/>
              <a:t>: </a:t>
            </a:r>
            <a:r>
              <a:rPr lang="en-IN" i="1" dirty="0"/>
              <a:t>By reference</a:t>
            </a:r>
            <a:r>
              <a:rPr lang="en-IN" dirty="0"/>
              <a:t>, </a:t>
            </a:r>
            <a:r>
              <a:rPr lang="en-IN" i="1" dirty="0"/>
              <a:t>by collection contents</a:t>
            </a:r>
            <a:r>
              <a:rPr lang="en-IN" dirty="0"/>
              <a:t>, and </a:t>
            </a:r>
            <a:r>
              <a:rPr lang="en-IN" i="1" dirty="0"/>
              <a:t>by value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strategies differ in the kinds of changes they detect, and in their performance characteristics</a:t>
            </a:r>
            <a:r>
              <a:rPr lang="en-IN" dirty="0" smtClean="0"/>
              <a:t>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2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406" y="263676"/>
            <a:ext cx="9905998" cy="841793"/>
          </a:xfrm>
        </p:spPr>
        <p:txBody>
          <a:bodyPr/>
          <a:lstStyle/>
          <a:p>
            <a:r>
              <a:rPr lang="en-IN" dirty="0" smtClean="0"/>
              <a:t>Scope – Watchers count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9" y="1392072"/>
            <a:ext cx="10353595" cy="53560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55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1101099"/>
          </a:xfrm>
        </p:spPr>
        <p:txBody>
          <a:bodyPr/>
          <a:lstStyle/>
          <a:p>
            <a:r>
              <a:rPr lang="en-IN" dirty="0" smtClean="0"/>
              <a:t>Scope - $watch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46663"/>
            <a:ext cx="9905999" cy="4421874"/>
          </a:xfrm>
        </p:spPr>
        <p:txBody>
          <a:bodyPr/>
          <a:lstStyle/>
          <a:p>
            <a:r>
              <a:rPr lang="en-IN" dirty="0"/>
              <a:t>Watching by reference (</a:t>
            </a:r>
            <a:r>
              <a:rPr lang="en-IN" dirty="0" err="1"/>
              <a:t>scope.$watch</a:t>
            </a:r>
            <a:r>
              <a:rPr lang="en-IN" dirty="0"/>
              <a:t> (</a:t>
            </a:r>
            <a:r>
              <a:rPr lang="en-IN" dirty="0" err="1"/>
              <a:t>watchExpression</a:t>
            </a:r>
            <a:r>
              <a:rPr lang="en-IN" dirty="0"/>
              <a:t>, listener)) </a:t>
            </a:r>
            <a:endParaRPr lang="en-IN" dirty="0" smtClean="0"/>
          </a:p>
          <a:p>
            <a:r>
              <a:rPr lang="en-IN" dirty="0" smtClean="0"/>
              <a:t>detects </a:t>
            </a:r>
            <a:r>
              <a:rPr lang="en-IN" dirty="0"/>
              <a:t>a change when the whole value returned by the watch expression switches to a new value.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value is an array or an object, changes inside it are not detected. This is the most efficient strategy.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42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7324"/>
            <a:ext cx="9905998" cy="1101100"/>
          </a:xfrm>
        </p:spPr>
        <p:txBody>
          <a:bodyPr/>
          <a:lstStyle/>
          <a:p>
            <a:r>
              <a:rPr lang="en-IN" dirty="0" smtClean="0"/>
              <a:t>Who are all using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07449"/>
            <a:ext cx="9763147" cy="444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69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88618"/>
          </a:xfrm>
        </p:spPr>
        <p:txBody>
          <a:bodyPr/>
          <a:lstStyle/>
          <a:p>
            <a:r>
              <a:rPr lang="en-IN" dirty="0" smtClean="0"/>
              <a:t>Scope - $watch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296" y="1451383"/>
            <a:ext cx="6273328" cy="49381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84758" y="1907843"/>
            <a:ext cx="10973546" cy="341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Expression</a:t>
            </a:r>
            <a:r>
              <a:rPr lang="en-IN" sz="2400" dirty="0"/>
              <a:t> that is evaluated on each $digest cycle. A change in the return value triggers a call to the listener</a:t>
            </a:r>
            <a:r>
              <a:rPr lang="en-IN" sz="2400" dirty="0" smtClean="0"/>
              <a:t>.</a:t>
            </a:r>
            <a:endParaRPr lang="en-IN" sz="2400" dirty="0"/>
          </a:p>
          <a:p>
            <a:pPr lvl="1"/>
            <a:r>
              <a:rPr lang="en-IN" sz="2400" i="1" dirty="0"/>
              <a:t>string</a:t>
            </a:r>
            <a:r>
              <a:rPr lang="en-IN" sz="2400" dirty="0"/>
              <a:t>: Evaluated as expression</a:t>
            </a:r>
          </a:p>
          <a:p>
            <a:pPr lvl="1"/>
            <a:r>
              <a:rPr lang="en-IN" sz="2400" i="1" dirty="0"/>
              <a:t>function(scope)</a:t>
            </a:r>
            <a:r>
              <a:rPr lang="en-IN" sz="2400" dirty="0"/>
              <a:t>: called with current scope as a parameter</a:t>
            </a:r>
            <a:r>
              <a:rPr lang="en-IN" sz="2400" dirty="0" smtClean="0"/>
              <a:t>.</a:t>
            </a:r>
          </a:p>
          <a:p>
            <a:r>
              <a:rPr lang="en-IN" sz="2400" b="1" dirty="0" err="1"/>
              <a:t>Callback</a:t>
            </a:r>
            <a:r>
              <a:rPr lang="en-IN" sz="2400" dirty="0"/>
              <a:t> called whenever the value of </a:t>
            </a:r>
            <a:r>
              <a:rPr lang="en-IN" sz="2400" dirty="0" err="1"/>
              <a:t>watchExpression</a:t>
            </a:r>
            <a:r>
              <a:rPr lang="en-IN" sz="2400" dirty="0"/>
              <a:t> changes.</a:t>
            </a:r>
          </a:p>
          <a:p>
            <a:pPr lvl="1"/>
            <a:r>
              <a:rPr lang="en-IN" sz="2400" i="1" dirty="0" err="1" smtClean="0"/>
              <a:t>newVal</a:t>
            </a:r>
            <a:r>
              <a:rPr lang="en-IN" sz="2400" dirty="0" smtClean="0"/>
              <a:t> </a:t>
            </a:r>
            <a:r>
              <a:rPr lang="en-IN" sz="2400" dirty="0"/>
              <a:t>contains the current value of the </a:t>
            </a:r>
            <a:r>
              <a:rPr lang="en-IN" sz="2400" dirty="0" err="1"/>
              <a:t>watchExpression</a:t>
            </a:r>
            <a:endParaRPr lang="en-IN" sz="2400" dirty="0"/>
          </a:p>
          <a:p>
            <a:pPr lvl="1"/>
            <a:r>
              <a:rPr lang="en-IN" sz="2400" i="1" dirty="0" err="1"/>
              <a:t>oldVal</a:t>
            </a:r>
            <a:r>
              <a:rPr lang="en-IN" sz="2400" dirty="0"/>
              <a:t> contains the previous value of the </a:t>
            </a:r>
            <a:r>
              <a:rPr lang="en-IN" sz="2400" dirty="0" err="1"/>
              <a:t>watchExpression</a:t>
            </a:r>
            <a:endParaRPr lang="en-IN" sz="2400" dirty="0"/>
          </a:p>
          <a:p>
            <a:pPr lvl="1"/>
            <a:r>
              <a:rPr lang="en-IN" sz="2400" i="1" dirty="0"/>
              <a:t>scope</a:t>
            </a:r>
            <a:r>
              <a:rPr lang="en-IN" sz="2400" dirty="0"/>
              <a:t> refers to the current </a:t>
            </a:r>
            <a:r>
              <a:rPr lang="en-IN" sz="2400" dirty="0" smtClean="0"/>
              <a:t>scope</a:t>
            </a:r>
          </a:p>
          <a:p>
            <a:r>
              <a:rPr lang="en-IN" sz="2400" dirty="0"/>
              <a:t>Compare for </a:t>
            </a:r>
            <a:r>
              <a:rPr lang="en-IN" sz="2400" b="1" dirty="0"/>
              <a:t>object equality</a:t>
            </a:r>
            <a:r>
              <a:rPr lang="en-IN" sz="2400" dirty="0"/>
              <a:t> using </a:t>
            </a:r>
            <a:r>
              <a:rPr lang="en-IN" sz="2400" dirty="0" err="1"/>
              <a:t>angular.equals</a:t>
            </a:r>
            <a:r>
              <a:rPr lang="en-IN" sz="2400" dirty="0"/>
              <a:t> instead of comparing for reference equality. (default: false)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659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48" y="168142"/>
            <a:ext cx="9905998" cy="787201"/>
          </a:xfrm>
        </p:spPr>
        <p:txBody>
          <a:bodyPr/>
          <a:lstStyle/>
          <a:p>
            <a:r>
              <a:rPr lang="en-IN" dirty="0" smtClean="0"/>
              <a:t>Scope - $</a:t>
            </a:r>
            <a:r>
              <a:rPr lang="en-IN" dirty="0" err="1" smtClean="0"/>
              <a:t>watchCollection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696" y="1214651"/>
            <a:ext cx="10345003" cy="4576550"/>
          </a:xfrm>
        </p:spPr>
        <p:txBody>
          <a:bodyPr>
            <a:normAutofit/>
          </a:bodyPr>
          <a:lstStyle/>
          <a:p>
            <a:r>
              <a:rPr lang="en-IN" dirty="0"/>
              <a:t>Watching collection contents (scope.$</a:t>
            </a:r>
            <a:r>
              <a:rPr lang="en-IN" dirty="0" err="1"/>
              <a:t>watchCollection</a:t>
            </a:r>
            <a:r>
              <a:rPr lang="en-IN" dirty="0"/>
              <a:t> (</a:t>
            </a:r>
            <a:r>
              <a:rPr lang="en-IN" dirty="0" err="1"/>
              <a:t>watchExpression</a:t>
            </a:r>
            <a:r>
              <a:rPr lang="en-IN" dirty="0"/>
              <a:t>, listener)) detects changes that occur inside an array or an object: When items are added, removed, or reordered.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detection is shallow - it does not reach into nested collections. </a:t>
            </a:r>
            <a:endParaRPr lang="en-IN" dirty="0" smtClean="0"/>
          </a:p>
          <a:p>
            <a:r>
              <a:rPr lang="en-IN" dirty="0" smtClean="0"/>
              <a:t>Watching </a:t>
            </a:r>
            <a:r>
              <a:rPr lang="en-IN" dirty="0"/>
              <a:t>collection contents is </a:t>
            </a:r>
            <a:r>
              <a:rPr lang="en-IN" dirty="0">
                <a:solidFill>
                  <a:srgbClr val="FF0000"/>
                </a:solidFill>
              </a:rPr>
              <a:t>more expensive</a:t>
            </a:r>
            <a:r>
              <a:rPr lang="en-IN" dirty="0"/>
              <a:t> than watching by reference, because copies of the collection contents need to be maintained. </a:t>
            </a:r>
            <a:endParaRPr lang="en-IN" dirty="0" smtClean="0"/>
          </a:p>
          <a:p>
            <a:r>
              <a:rPr lang="en-IN" dirty="0" smtClean="0"/>
              <a:t>However</a:t>
            </a:r>
            <a:r>
              <a:rPr lang="en-IN" dirty="0"/>
              <a:t>, the strategy attempts to minimize the amount of copying required.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0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5437"/>
            <a:ext cx="9905998" cy="978270"/>
          </a:xfrm>
        </p:spPr>
        <p:txBody>
          <a:bodyPr/>
          <a:lstStyle/>
          <a:p>
            <a:r>
              <a:rPr lang="en-IN" dirty="0" smtClean="0"/>
              <a:t>Scope - $watch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37481"/>
            <a:ext cx="10131639" cy="4453720"/>
          </a:xfrm>
        </p:spPr>
        <p:txBody>
          <a:bodyPr>
            <a:normAutofit/>
          </a:bodyPr>
          <a:lstStyle/>
          <a:p>
            <a:r>
              <a:rPr lang="en-IN" sz="2800" dirty="0"/>
              <a:t>Watching by value (</a:t>
            </a:r>
            <a:r>
              <a:rPr lang="en-IN" sz="2800" dirty="0" err="1"/>
              <a:t>scope.$watch</a:t>
            </a:r>
            <a:r>
              <a:rPr lang="en-IN" sz="2800" dirty="0"/>
              <a:t> (</a:t>
            </a:r>
            <a:r>
              <a:rPr lang="en-IN" sz="2800" dirty="0" err="1"/>
              <a:t>watchExpression</a:t>
            </a:r>
            <a:r>
              <a:rPr lang="en-IN" sz="2800" dirty="0"/>
              <a:t>, listener, true)) </a:t>
            </a:r>
            <a:endParaRPr lang="en-IN" sz="2800" dirty="0" smtClean="0"/>
          </a:p>
          <a:p>
            <a:r>
              <a:rPr lang="en-IN" sz="2800" dirty="0" smtClean="0"/>
              <a:t>detects </a:t>
            </a:r>
            <a:r>
              <a:rPr lang="en-IN" sz="2800" dirty="0"/>
              <a:t>any change in an arbitrarily nested data structure. </a:t>
            </a:r>
            <a:endParaRPr lang="en-IN" sz="2800" dirty="0" smtClean="0"/>
          </a:p>
          <a:p>
            <a:r>
              <a:rPr lang="en-IN" sz="2800" dirty="0" smtClean="0"/>
              <a:t>It </a:t>
            </a:r>
            <a:r>
              <a:rPr lang="en-IN" sz="2800" dirty="0"/>
              <a:t>is the most powerful change detection strategy, but also the </a:t>
            </a:r>
            <a:r>
              <a:rPr lang="en-IN" sz="2800" b="1" dirty="0">
                <a:solidFill>
                  <a:srgbClr val="FF0000"/>
                </a:solidFill>
              </a:rPr>
              <a:t>most expensive</a:t>
            </a:r>
            <a:r>
              <a:rPr lang="en-IN" sz="2800" dirty="0"/>
              <a:t>. </a:t>
            </a:r>
            <a:endParaRPr lang="en-IN" sz="2800" dirty="0" smtClean="0"/>
          </a:p>
          <a:p>
            <a:r>
              <a:rPr lang="en-IN" sz="2800" dirty="0" smtClean="0"/>
              <a:t>A </a:t>
            </a:r>
            <a:r>
              <a:rPr lang="en-IN" sz="2800" dirty="0"/>
              <a:t>full traversal of the nested data structure is needed on each digest, and a full copy of it needs to be held in memory.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4205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60206"/>
          </a:xfrm>
        </p:spPr>
        <p:txBody>
          <a:bodyPr/>
          <a:lstStyle/>
          <a:p>
            <a:r>
              <a:rPr lang="en-IN" dirty="0" smtClean="0"/>
              <a:t>$</a:t>
            </a:r>
            <a:r>
              <a:rPr lang="en-IN" dirty="0" err="1" smtClean="0"/>
              <a:t>watch,$digest,$apply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60060"/>
            <a:ext cx="9905999" cy="5012140"/>
          </a:xfrm>
        </p:spPr>
        <p:txBody>
          <a:bodyPr>
            <a:normAutofit/>
          </a:bodyPr>
          <a:lstStyle/>
          <a:p>
            <a:r>
              <a:rPr lang="en-IN" dirty="0"/>
              <a:t>$apply()</a:t>
            </a:r>
          </a:p>
          <a:p>
            <a:pPr fontAlgn="t"/>
            <a:r>
              <a:rPr lang="en-IN" dirty="0"/>
              <a:t>Angular do auto-magically updates only those model changes which are inside AngularJS context. </a:t>
            </a:r>
            <a:endParaRPr lang="en-IN" dirty="0" smtClean="0"/>
          </a:p>
          <a:p>
            <a:pPr fontAlgn="t"/>
            <a:r>
              <a:rPr lang="en-IN" dirty="0" smtClean="0"/>
              <a:t>When </a:t>
            </a:r>
            <a:r>
              <a:rPr lang="en-IN" dirty="0"/>
              <a:t>you do change in any model outside of the Angular context (like browser DOM events, </a:t>
            </a:r>
            <a:r>
              <a:rPr lang="en-IN" dirty="0" err="1"/>
              <a:t>setTimeout</a:t>
            </a:r>
            <a:r>
              <a:rPr lang="en-IN" dirty="0"/>
              <a:t>, XHR or third party libraries), then you need to inform Angular of the changes by calling $apply() manually. </a:t>
            </a:r>
            <a:endParaRPr lang="en-IN" dirty="0" smtClean="0"/>
          </a:p>
          <a:p>
            <a:pPr fontAlgn="t"/>
            <a:r>
              <a:rPr lang="en-IN" dirty="0" smtClean="0"/>
              <a:t>When </a:t>
            </a:r>
            <a:r>
              <a:rPr lang="en-IN" dirty="0"/>
              <a:t>the $apply() function call finishes AngularJS calls $digest() internally, so all data bindings are updated.</a:t>
            </a:r>
          </a:p>
        </p:txBody>
      </p:sp>
    </p:spTree>
    <p:extLst>
      <p:ext uri="{BB962C8B-B14F-4D97-AF65-F5344CB8AC3E}">
        <p14:creationId xmlns:p14="http://schemas.microsoft.com/office/powerpoint/2010/main" val="1051339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595" y="263676"/>
            <a:ext cx="9905998" cy="937327"/>
          </a:xfrm>
        </p:spPr>
        <p:txBody>
          <a:bodyPr/>
          <a:lstStyle/>
          <a:p>
            <a:r>
              <a:rPr lang="en-IN" dirty="0" smtClean="0"/>
              <a:t>Scope - $apply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1003"/>
            <a:ext cx="11244618" cy="4818797"/>
          </a:xfrm>
        </p:spPr>
        <p:txBody>
          <a:bodyPr>
            <a:normAutofit fontScale="92500"/>
          </a:bodyPr>
          <a:lstStyle/>
          <a:p>
            <a:r>
              <a:rPr lang="en-IN" dirty="0"/>
              <a:t>$apply() is used to execute an expression in angular from outside of the angular </a:t>
            </a:r>
            <a:r>
              <a:rPr lang="en-IN" dirty="0" smtClean="0"/>
              <a:t>framework.</a:t>
            </a:r>
          </a:p>
          <a:p>
            <a:r>
              <a:rPr lang="en-IN" dirty="0" smtClean="0"/>
              <a:t>For </a:t>
            </a:r>
            <a:r>
              <a:rPr lang="en-IN" dirty="0"/>
              <a:t>example from browser DOM events, </a:t>
            </a:r>
            <a:r>
              <a:rPr lang="en-IN" dirty="0" err="1"/>
              <a:t>setTimeout</a:t>
            </a:r>
            <a:r>
              <a:rPr lang="en-IN" dirty="0"/>
              <a:t>, XHR or third party </a:t>
            </a:r>
            <a:r>
              <a:rPr lang="en-IN" dirty="0" smtClean="0"/>
              <a:t>libraries.</a:t>
            </a:r>
          </a:p>
          <a:p>
            <a:r>
              <a:rPr lang="en-IN" dirty="0" smtClean="0"/>
              <a:t>Because </a:t>
            </a:r>
            <a:r>
              <a:rPr lang="en-IN" dirty="0"/>
              <a:t>we are calling into the angular framework we need to perform proper scope life cycle of exception handling, executing watches</a:t>
            </a:r>
            <a:r>
              <a:rPr lang="en-IN" dirty="0" smtClean="0"/>
              <a:t>.</a:t>
            </a:r>
          </a:p>
          <a:p>
            <a:r>
              <a:rPr lang="en-US" dirty="0"/>
              <a:t>An AngularJS </a:t>
            </a:r>
            <a:r>
              <a:rPr lang="en-US" b="1" dirty="0"/>
              <a:t>$scope</a:t>
            </a:r>
            <a:r>
              <a:rPr lang="en-US" dirty="0"/>
              <a:t> has a function called </a:t>
            </a:r>
            <a:r>
              <a:rPr lang="en-US" b="1" dirty="0"/>
              <a:t>$apply()</a:t>
            </a:r>
            <a:r>
              <a:rPr lang="en-US" dirty="0"/>
              <a:t> which takes a function as an argument. </a:t>
            </a:r>
            <a:endParaRPr lang="en-US" b="1" dirty="0"/>
          </a:p>
          <a:p>
            <a:r>
              <a:rPr lang="en-US" dirty="0"/>
              <a:t>So, you simply need to put the code that changes models inside a function and call </a:t>
            </a:r>
            <a:r>
              <a:rPr lang="en-US" b="1" dirty="0"/>
              <a:t>$</a:t>
            </a:r>
            <a:r>
              <a:rPr lang="en-US" b="1" dirty="0" err="1"/>
              <a:t>scope.$apply</a:t>
            </a:r>
            <a:r>
              <a:rPr lang="en-US" b="1" dirty="0"/>
              <a:t>() </a:t>
            </a:r>
            <a:r>
              <a:rPr lang="en-US" dirty="0"/>
              <a:t>passing that function as an argument</a:t>
            </a:r>
            <a:r>
              <a:rPr lang="en-US" dirty="0" smtClean="0"/>
              <a:t>.</a:t>
            </a:r>
          </a:p>
          <a:p>
            <a:r>
              <a:rPr lang="en-US" dirty="0"/>
              <a:t>After the </a:t>
            </a:r>
            <a:r>
              <a:rPr lang="en-US" b="1" dirty="0"/>
              <a:t>$apply() </a:t>
            </a:r>
            <a:r>
              <a:rPr lang="en-US" dirty="0"/>
              <a:t>function call ends, AngularJS knows that some model changes might have occurred. It then starts a digest cycle by calling another function </a:t>
            </a:r>
            <a:r>
              <a:rPr lang="en-US" b="1" dirty="0"/>
              <a:t>$</a:t>
            </a:r>
            <a:r>
              <a:rPr lang="en-US" b="1" dirty="0" err="1"/>
              <a:t>rootScope</a:t>
            </a:r>
            <a:r>
              <a:rPr lang="en-US" b="1" dirty="0"/>
              <a:t>.$digest()</a:t>
            </a:r>
            <a:r>
              <a:rPr lang="en-US" dirty="0"/>
              <a:t>―which propagates to all child scopes. </a:t>
            </a:r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8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154494"/>
            <a:ext cx="9905998" cy="1046509"/>
          </a:xfrm>
        </p:spPr>
        <p:txBody>
          <a:bodyPr/>
          <a:lstStyle/>
          <a:p>
            <a:r>
              <a:rPr lang="en-IN" dirty="0" smtClean="0"/>
              <a:t>Scope - $digest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201003"/>
            <a:ext cx="11309066" cy="5049672"/>
          </a:xfrm>
        </p:spPr>
        <p:txBody>
          <a:bodyPr>
            <a:normAutofit/>
          </a:bodyPr>
          <a:lstStyle/>
          <a:p>
            <a:r>
              <a:rPr lang="en-US" dirty="0"/>
              <a:t>After the </a:t>
            </a:r>
            <a:r>
              <a:rPr lang="en-US" b="1" dirty="0"/>
              <a:t>$apply() </a:t>
            </a:r>
            <a:r>
              <a:rPr lang="en-US" dirty="0"/>
              <a:t>function call ends, AngularJS knows that some model changes might have occurred. It then starts a digest cycle by calling another function </a:t>
            </a:r>
            <a:r>
              <a:rPr lang="en-US" b="1" dirty="0"/>
              <a:t>$</a:t>
            </a:r>
            <a:r>
              <a:rPr lang="en-US" b="1" dirty="0" err="1"/>
              <a:t>rootScope</a:t>
            </a:r>
            <a:r>
              <a:rPr lang="en-US" b="1" dirty="0"/>
              <a:t>.$digest()</a:t>
            </a:r>
            <a:r>
              <a:rPr lang="en-US" dirty="0"/>
              <a:t>―which propagates to all child scopes. </a:t>
            </a:r>
          </a:p>
          <a:p>
            <a:r>
              <a:rPr lang="en-US" dirty="0"/>
              <a:t>In the digest cycle all the watchers are called to check if the model value has changed.</a:t>
            </a:r>
          </a:p>
          <a:p>
            <a:r>
              <a:rPr lang="en-US" dirty="0"/>
              <a:t>After calling the listener functions, the digest cycle starts all over again and fires each watcher to check if any of the models have been mutated in the last loop. </a:t>
            </a:r>
            <a:endParaRPr lang="en-US" b="1" dirty="0"/>
          </a:p>
          <a:p>
            <a:r>
              <a:rPr lang="en-US" dirty="0"/>
              <a:t>The digest cycle continues to loop until no model changes have been detected or it hits the maximum loop count of </a:t>
            </a:r>
            <a:r>
              <a:rPr lang="en-US" b="1" dirty="0"/>
              <a:t>10</a:t>
            </a:r>
            <a:r>
              <a:rPr lang="en-US" dirty="0"/>
              <a:t> (whichever comes first). </a:t>
            </a:r>
            <a:endParaRPr lang="en-US" b="1" dirty="0"/>
          </a:p>
          <a:p>
            <a:r>
              <a:rPr lang="en-US" dirty="0"/>
              <a:t>At a minimum the </a:t>
            </a:r>
            <a:r>
              <a:rPr lang="en-US" b="1" dirty="0"/>
              <a:t>$digest() </a:t>
            </a:r>
            <a:r>
              <a:rPr lang="en-US" dirty="0"/>
              <a:t>cycle runs </a:t>
            </a:r>
            <a:r>
              <a:rPr lang="en-US" b="1" dirty="0"/>
              <a:t>twice</a:t>
            </a:r>
            <a:r>
              <a:rPr lang="en-US" dirty="0"/>
              <a:t> even if there are no model mutation in the listener functions.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4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dotnet-tricks.com/Content/images/angularjs/emit-broadc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33" y="353619"/>
            <a:ext cx="10031104" cy="632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487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8267"/>
            <a:ext cx="9905998" cy="1032861"/>
          </a:xfrm>
        </p:spPr>
        <p:txBody>
          <a:bodyPr/>
          <a:lstStyle/>
          <a:p>
            <a:r>
              <a:rPr lang="en-IN" dirty="0" smtClean="0"/>
              <a:t>Scope – Broadcast, Emit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51128"/>
            <a:ext cx="9905999" cy="4440073"/>
          </a:xfrm>
        </p:spPr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err="1"/>
              <a:t>scope.$broadcast</a:t>
            </a:r>
            <a:r>
              <a:rPr lang="en-US" dirty="0"/>
              <a:t>(</a:t>
            </a:r>
            <a:r>
              <a:rPr lang="en-US" dirty="0" err="1"/>
              <a:t>name,args</a:t>
            </a:r>
            <a:r>
              <a:rPr lang="en-US" dirty="0"/>
              <a:t>) For </a:t>
            </a:r>
            <a:r>
              <a:rPr lang="en-US" b="1" dirty="0"/>
              <a:t>Broadcasting Events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$broadcast()</a:t>
            </a:r>
            <a:r>
              <a:rPr lang="en-US" dirty="0"/>
              <a:t> function is the same as </a:t>
            </a:r>
            <a:r>
              <a:rPr lang="en-US" b="1" dirty="0"/>
              <a:t>$emit()</a:t>
            </a:r>
            <a:r>
              <a:rPr lang="en-US" dirty="0"/>
              <a:t> except the </a:t>
            </a:r>
            <a:r>
              <a:rPr lang="en-US" b="1" dirty="0"/>
              <a:t>event propagates downwards</a:t>
            </a:r>
            <a:r>
              <a:rPr lang="en-US" dirty="0"/>
              <a:t> in the scope hierarchy to all the child scopes. </a:t>
            </a:r>
            <a:endParaRPr lang="en-US" b="1" dirty="0"/>
          </a:p>
          <a:p>
            <a:r>
              <a:rPr lang="en-US" dirty="0"/>
              <a:t>The parameters list is also same as that of </a:t>
            </a:r>
            <a:r>
              <a:rPr lang="en-US" b="1" dirty="0"/>
              <a:t>$emit()</a:t>
            </a:r>
            <a:r>
              <a:rPr lang="en-US" dirty="0"/>
              <a:t>. </a:t>
            </a:r>
            <a:endParaRPr lang="en-US" b="1" dirty="0"/>
          </a:p>
          <a:p>
            <a:r>
              <a:rPr lang="en-US" dirty="0"/>
              <a:t>Like </a:t>
            </a:r>
            <a:r>
              <a:rPr lang="en-US" b="1" dirty="0"/>
              <a:t>$emit</a:t>
            </a:r>
            <a:r>
              <a:rPr lang="en-US" dirty="0"/>
              <a:t>, the </a:t>
            </a:r>
            <a:r>
              <a:rPr lang="en-US" b="1" dirty="0"/>
              <a:t>$scope</a:t>
            </a:r>
            <a:r>
              <a:rPr lang="en-US" dirty="0"/>
              <a:t> which broadcasts the event also receives a notification (via $on) when it's broadcast.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26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- 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$</a:t>
            </a:r>
            <a:r>
              <a:rPr lang="en-US" dirty="0" err="1"/>
              <a:t>scope.$on</a:t>
            </a:r>
            <a:r>
              <a:rPr lang="en-US" dirty="0"/>
              <a:t>(</a:t>
            </a:r>
            <a:r>
              <a:rPr lang="en-US" dirty="0" err="1"/>
              <a:t>name,handlerFunction</a:t>
            </a:r>
            <a:r>
              <a:rPr lang="en-US" dirty="0"/>
              <a:t>)</a:t>
            </a:r>
            <a:r>
              <a:rPr lang="en-US" b="1" dirty="0"/>
              <a:t> For Registering </a:t>
            </a:r>
            <a:r>
              <a:rPr lang="en-US" b="1" dirty="0" smtClean="0"/>
              <a:t>Listeners</a:t>
            </a:r>
          </a:p>
          <a:p>
            <a:endParaRPr lang="en-US" b="1" dirty="0"/>
          </a:p>
          <a:p>
            <a:r>
              <a:rPr lang="en-US" dirty="0"/>
              <a:t>The </a:t>
            </a:r>
            <a:r>
              <a:rPr lang="en-US" b="1" dirty="0"/>
              <a:t>$on</a:t>
            </a:r>
            <a:r>
              <a:rPr lang="en-US" dirty="0"/>
              <a:t> function registers event listeners that should be called when the event occurs. 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/>
              <a:t>first parameter </a:t>
            </a:r>
            <a:r>
              <a:rPr lang="en-US" dirty="0"/>
              <a:t>is the </a:t>
            </a:r>
            <a:r>
              <a:rPr lang="en-US" b="1" dirty="0"/>
              <a:t>name</a:t>
            </a:r>
            <a:r>
              <a:rPr lang="en-US" dirty="0"/>
              <a:t> of the event you are interested in.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/>
              <a:t>second parameter </a:t>
            </a:r>
            <a:r>
              <a:rPr lang="en-US" dirty="0"/>
              <a:t>is a callback function which gets called when the event occurs.</a:t>
            </a: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8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– Broadcast, Emit, 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760" y="4686421"/>
            <a:ext cx="4724400" cy="1952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13" y="2092825"/>
            <a:ext cx="5028798" cy="25675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820" y="2097088"/>
            <a:ext cx="5796633" cy="23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5563"/>
            <a:ext cx="9905998" cy="1060156"/>
          </a:xfrm>
        </p:spPr>
        <p:txBody>
          <a:bodyPr/>
          <a:lstStyle/>
          <a:p>
            <a:r>
              <a:rPr lang="en-IN" dirty="0" smtClean="0"/>
              <a:t>Global job opportunities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39" y="1534299"/>
            <a:ext cx="9935772" cy="452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73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- destroy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 scope is being destroyed a </a:t>
            </a:r>
            <a:r>
              <a:rPr lang="en-US" b="1" dirty="0"/>
              <a:t>$destroy </a:t>
            </a:r>
            <a:r>
              <a:rPr lang="en-US" dirty="0"/>
              <a:t>event is broadcast on the scope.</a:t>
            </a:r>
            <a:endParaRPr lang="en-US" b="1" dirty="0"/>
          </a:p>
          <a:p>
            <a:endParaRPr lang="en-IN" dirty="0" smtClean="0"/>
          </a:p>
          <a:p>
            <a:r>
              <a:rPr lang="en-US" dirty="0"/>
              <a:t>You can listen for this event and perform any necessary cleanups. </a:t>
            </a:r>
            <a:endParaRPr lang="en-US" b="1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59" y="4495247"/>
            <a:ext cx="4072481" cy="1042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77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1" y="209085"/>
            <a:ext cx="9905998" cy="978270"/>
          </a:xfrm>
        </p:spPr>
        <p:txBody>
          <a:bodyPr/>
          <a:lstStyle/>
          <a:p>
            <a:r>
              <a:rPr lang="en-IN" dirty="0" smtClean="0"/>
              <a:t>Scope - $digest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1187355"/>
            <a:ext cx="11229075" cy="5145206"/>
          </a:xfrm>
        </p:spPr>
        <p:txBody>
          <a:bodyPr>
            <a:normAutofit/>
          </a:bodyPr>
          <a:lstStyle/>
          <a:p>
            <a:r>
              <a:rPr lang="en-US" dirty="0"/>
              <a:t>The cycle runs once more to make sure the models are stable and no change has been made in last loop. This is called </a:t>
            </a:r>
            <a:r>
              <a:rPr lang="en-US" b="1" i="1" dirty="0"/>
              <a:t>dirty checking</a:t>
            </a:r>
            <a:r>
              <a:rPr lang="en-US" dirty="0"/>
              <a:t>.</a:t>
            </a:r>
          </a:p>
          <a:p>
            <a:r>
              <a:rPr lang="en-US" dirty="0"/>
              <a:t>If you want to get notified whenever </a:t>
            </a:r>
            <a:r>
              <a:rPr lang="en-US" b="1" dirty="0"/>
              <a:t>$digest() </a:t>
            </a:r>
            <a:r>
              <a:rPr lang="en-US" dirty="0"/>
              <a:t>is called, you can set up a watcher without any listener function. </a:t>
            </a:r>
          </a:p>
          <a:p>
            <a:r>
              <a:rPr lang="en-US" dirty="0"/>
              <a:t>The first and only argument to </a:t>
            </a:r>
            <a:r>
              <a:rPr lang="en-US" b="1" dirty="0"/>
              <a:t>$</a:t>
            </a:r>
            <a:r>
              <a:rPr lang="en-US" b="1" dirty="0" err="1"/>
              <a:t>scope.$watch</a:t>
            </a:r>
            <a:r>
              <a:rPr lang="en-US" b="1" dirty="0"/>
              <a:t>()</a:t>
            </a:r>
            <a:r>
              <a:rPr lang="en-US" dirty="0"/>
              <a:t> should be the function whose return value you want to monitor. </a:t>
            </a:r>
          </a:p>
          <a:p>
            <a:r>
              <a:rPr lang="en-US" dirty="0"/>
              <a:t>This function gets called in every </a:t>
            </a:r>
            <a:r>
              <a:rPr lang="en-US" b="1" dirty="0"/>
              <a:t>digest cycle</a:t>
            </a:r>
            <a:r>
              <a:rPr lang="en-US" dirty="0"/>
              <a:t>. </a:t>
            </a:r>
          </a:p>
          <a:p>
            <a:r>
              <a:rPr lang="en-US" dirty="0"/>
              <a:t>That is why the second argument to </a:t>
            </a:r>
            <a:r>
              <a:rPr lang="en-US" b="1" dirty="0"/>
              <a:t>$watch()</a:t>
            </a:r>
            <a:r>
              <a:rPr lang="en-US" dirty="0"/>
              <a:t> is optional.</a:t>
            </a:r>
          </a:p>
          <a:p>
            <a:r>
              <a:rPr lang="en-US" dirty="0"/>
              <a:t>Calling $apply() will automatically trigger a </a:t>
            </a:r>
            <a:r>
              <a:rPr lang="en-US" b="1" dirty="0"/>
              <a:t>$digest</a:t>
            </a:r>
            <a:r>
              <a:rPr lang="en-US" dirty="0"/>
              <a:t> on </a:t>
            </a:r>
            <a:r>
              <a:rPr lang="en-US" b="1" dirty="0"/>
              <a:t>$</a:t>
            </a:r>
            <a:r>
              <a:rPr lang="en-US" b="1" dirty="0" err="1"/>
              <a:t>rootScope</a:t>
            </a:r>
            <a:r>
              <a:rPr lang="en-US" dirty="0"/>
              <a:t> which subsequently visits all the child scopes calling the watchers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9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55" y="310727"/>
            <a:ext cx="9143999" cy="625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878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Core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Data-binding:</a:t>
            </a:r>
            <a:r>
              <a:rPr lang="en-IN" dirty="0"/>
              <a:t> It is the automatic synchronization of data between model and view components.</a:t>
            </a:r>
          </a:p>
          <a:p>
            <a:r>
              <a:rPr lang="en-IN" b="1" dirty="0"/>
              <a:t>Scope:</a:t>
            </a:r>
            <a:r>
              <a:rPr lang="en-IN" dirty="0"/>
              <a:t> These are objects that refer to the model. They act as a glue between controller and view.</a:t>
            </a:r>
          </a:p>
          <a:p>
            <a:r>
              <a:rPr lang="en-IN" b="1" dirty="0"/>
              <a:t>Controller:</a:t>
            </a:r>
            <a:r>
              <a:rPr lang="en-IN" dirty="0"/>
              <a:t> These are JavaScript functions bound to a particular scope.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140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2117"/>
            <a:ext cx="9905998" cy="1082784"/>
          </a:xfrm>
        </p:spPr>
        <p:txBody>
          <a:bodyPr/>
          <a:lstStyle/>
          <a:p>
            <a:r>
              <a:rPr lang="en-IN" b="1" dirty="0"/>
              <a:t>Core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1379"/>
            <a:ext cx="9905999" cy="4139822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Services:</a:t>
            </a:r>
            <a:r>
              <a:rPr lang="en-IN" dirty="0"/>
              <a:t> </a:t>
            </a:r>
            <a:r>
              <a:rPr lang="en-IN" dirty="0" err="1"/>
              <a:t>AngularJS</a:t>
            </a:r>
            <a:r>
              <a:rPr lang="en-IN" dirty="0"/>
              <a:t> comes with several built-in services such as $http to make a </a:t>
            </a:r>
            <a:r>
              <a:rPr lang="en-IN" dirty="0" err="1"/>
              <a:t>XMLHttpRequests</a:t>
            </a:r>
            <a:r>
              <a:rPr lang="en-IN" dirty="0"/>
              <a:t>. These are singleton objects which are instantiated only once in app.</a:t>
            </a:r>
          </a:p>
          <a:p>
            <a:r>
              <a:rPr lang="en-IN" b="1" dirty="0"/>
              <a:t>Filters:</a:t>
            </a:r>
            <a:r>
              <a:rPr lang="en-IN" dirty="0"/>
              <a:t> These select a subset of items from an array and returns a new array.</a:t>
            </a:r>
          </a:p>
          <a:p>
            <a:r>
              <a:rPr lang="en-IN" b="1" dirty="0"/>
              <a:t>Directives:</a:t>
            </a:r>
            <a:r>
              <a:rPr lang="en-IN" dirty="0"/>
              <a:t> Directives are markers on DOM elements such as elements, attributes, </a:t>
            </a:r>
            <a:r>
              <a:rPr lang="en-IN" dirty="0" err="1"/>
              <a:t>css</a:t>
            </a:r>
            <a:r>
              <a:rPr lang="en-IN" dirty="0"/>
              <a:t>, and more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These can be used to create custom HTML tags that serve as new, custom widgets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 err="1"/>
              <a:t>AngularJS</a:t>
            </a:r>
            <a:r>
              <a:rPr lang="en-IN" dirty="0"/>
              <a:t> has built-in directives such as </a:t>
            </a:r>
            <a:r>
              <a:rPr lang="en-IN" dirty="0" err="1"/>
              <a:t>ngBind</a:t>
            </a:r>
            <a:r>
              <a:rPr lang="en-IN" dirty="0"/>
              <a:t>, </a:t>
            </a:r>
            <a:r>
              <a:rPr lang="en-IN" dirty="0" err="1"/>
              <a:t>ngModel</a:t>
            </a:r>
            <a:r>
              <a:rPr lang="en-IN" dirty="0"/>
              <a:t>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260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2117"/>
            <a:ext cx="9905998" cy="1082784"/>
          </a:xfrm>
        </p:spPr>
        <p:txBody>
          <a:bodyPr/>
          <a:lstStyle/>
          <a:p>
            <a:r>
              <a:rPr lang="en-IN" b="1" dirty="0"/>
              <a:t>Core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1379"/>
            <a:ext cx="9905999" cy="4139822"/>
          </a:xfrm>
        </p:spPr>
        <p:txBody>
          <a:bodyPr>
            <a:normAutofit/>
          </a:bodyPr>
          <a:lstStyle/>
          <a:p>
            <a:r>
              <a:rPr lang="en-IN" b="1" dirty="0" err="1"/>
              <a:t>Templates:</a:t>
            </a:r>
            <a:r>
              <a:rPr lang="en-IN" dirty="0" err="1"/>
              <a:t>These</a:t>
            </a:r>
            <a:r>
              <a:rPr lang="en-IN" dirty="0"/>
              <a:t> are the rendered view with information from the controller and model. These can be a single file (such as index.html) or multiple views in one page using partials.</a:t>
            </a:r>
          </a:p>
          <a:p>
            <a:r>
              <a:rPr lang="en-IN" b="1" dirty="0"/>
              <a:t>Routing:</a:t>
            </a:r>
            <a:r>
              <a:rPr lang="en-IN" dirty="0"/>
              <a:t> It is concept of switching views.</a:t>
            </a:r>
          </a:p>
          <a:p>
            <a:r>
              <a:rPr lang="en-IN" b="1" dirty="0"/>
              <a:t>Model View Whatever:</a:t>
            </a:r>
            <a:r>
              <a:rPr lang="en-IN" dirty="0"/>
              <a:t> MVW is a design pattern for dividing an application into different parts called Model, View, and Controller, each with distinct responsibilities.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7211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2117"/>
            <a:ext cx="9905998" cy="1082784"/>
          </a:xfrm>
        </p:spPr>
        <p:txBody>
          <a:bodyPr/>
          <a:lstStyle/>
          <a:p>
            <a:r>
              <a:rPr lang="en-IN" b="1" dirty="0"/>
              <a:t>Core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1379"/>
            <a:ext cx="9905999" cy="4139822"/>
          </a:xfrm>
        </p:spPr>
        <p:txBody>
          <a:bodyPr>
            <a:normAutofit/>
          </a:bodyPr>
          <a:lstStyle/>
          <a:p>
            <a:r>
              <a:rPr lang="en-IN" b="1" dirty="0"/>
              <a:t>Deep Linking:</a:t>
            </a:r>
            <a:r>
              <a:rPr lang="en-IN" dirty="0"/>
              <a:t> Deep linking allows to encode the state of application in the URL so that it can be bookmarked.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application can then be restored from the URL to the same state.</a:t>
            </a:r>
          </a:p>
          <a:p>
            <a:r>
              <a:rPr lang="en-IN" b="1" dirty="0"/>
              <a:t>Dependency Injection:</a:t>
            </a:r>
            <a:r>
              <a:rPr lang="en-IN" dirty="0"/>
              <a:t> </a:t>
            </a:r>
            <a:r>
              <a:rPr lang="en-IN" dirty="0" err="1"/>
              <a:t>AngularJS</a:t>
            </a:r>
            <a:r>
              <a:rPr lang="en-IN" dirty="0"/>
              <a:t> has a built-in dependency injection subsystem that helps the developer to create, understand, and test the applications easily.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2486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5438"/>
            <a:ext cx="9905998" cy="841792"/>
          </a:xfrm>
        </p:spPr>
        <p:txBody>
          <a:bodyPr/>
          <a:lstStyle/>
          <a:p>
            <a:r>
              <a:rPr lang="en-IN" b="1" dirty="0"/>
              <a:t>Concepts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92" y="916404"/>
            <a:ext cx="7236725" cy="569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41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4494"/>
            <a:ext cx="9905998" cy="991918"/>
          </a:xfrm>
        </p:spPr>
        <p:txBody>
          <a:bodyPr/>
          <a:lstStyle/>
          <a:p>
            <a:r>
              <a:rPr lang="en-IN" b="1" dirty="0"/>
              <a:t>Advantages of </a:t>
            </a:r>
            <a:r>
              <a:rPr lang="en-IN" b="1" dirty="0" err="1"/>
              <a:t>AngularJS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46412"/>
            <a:ext cx="9905999" cy="464478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It provides the capability to create Single Page Application in a very clean and maintainable way.</a:t>
            </a:r>
          </a:p>
          <a:p>
            <a:r>
              <a:rPr lang="en-IN" dirty="0"/>
              <a:t>It provides data binding capability to HTML. Thus, it gives user a rich and responsive experience.</a:t>
            </a:r>
          </a:p>
          <a:p>
            <a:r>
              <a:rPr lang="en-IN" dirty="0" err="1"/>
              <a:t>AngularJS</a:t>
            </a:r>
            <a:r>
              <a:rPr lang="en-IN" dirty="0"/>
              <a:t> code is unit testable.</a:t>
            </a:r>
          </a:p>
          <a:p>
            <a:r>
              <a:rPr lang="en-IN" dirty="0" err="1"/>
              <a:t>AngularJS</a:t>
            </a:r>
            <a:r>
              <a:rPr lang="en-IN" dirty="0"/>
              <a:t> uses dependency injection and make use of separation of concerns.</a:t>
            </a:r>
          </a:p>
          <a:p>
            <a:r>
              <a:rPr lang="en-IN" dirty="0" err="1"/>
              <a:t>AngularJS</a:t>
            </a:r>
            <a:r>
              <a:rPr lang="en-IN" dirty="0"/>
              <a:t> provides reusable components.</a:t>
            </a:r>
          </a:p>
          <a:p>
            <a:r>
              <a:rPr lang="en-IN" dirty="0"/>
              <a:t>With </a:t>
            </a:r>
            <a:r>
              <a:rPr lang="en-IN" dirty="0" err="1"/>
              <a:t>AngularJS</a:t>
            </a:r>
            <a:r>
              <a:rPr lang="en-IN" dirty="0"/>
              <a:t>, the developers can achieve more functionality with short code.</a:t>
            </a:r>
          </a:p>
          <a:p>
            <a:r>
              <a:rPr lang="en-IN" dirty="0"/>
              <a:t>In </a:t>
            </a:r>
            <a:r>
              <a:rPr lang="en-IN" dirty="0" err="1"/>
              <a:t>AngularJS</a:t>
            </a:r>
            <a:r>
              <a:rPr lang="en-IN" dirty="0"/>
              <a:t>, views are pure html pages, and controllers written in JavaScript do the business processing.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043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95438"/>
            <a:ext cx="9905998" cy="1019213"/>
          </a:xfrm>
        </p:spPr>
        <p:txBody>
          <a:bodyPr/>
          <a:lstStyle/>
          <a:p>
            <a:r>
              <a:rPr lang="en-IN" b="1" dirty="0"/>
              <a:t>Disadvantages of </a:t>
            </a:r>
            <a:r>
              <a:rPr lang="en-IN" b="1" dirty="0" err="1"/>
              <a:t>AngularJS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14651"/>
            <a:ext cx="9905999" cy="4576550"/>
          </a:xfrm>
        </p:spPr>
        <p:txBody>
          <a:bodyPr/>
          <a:lstStyle/>
          <a:p>
            <a:r>
              <a:rPr lang="en-IN" b="1" dirty="0"/>
              <a:t>Not secure</a:t>
            </a:r>
            <a:r>
              <a:rPr lang="en-IN" dirty="0"/>
              <a:t> : Being JavaScript only framework, application written in </a:t>
            </a:r>
            <a:r>
              <a:rPr lang="en-IN" dirty="0" err="1"/>
              <a:t>AngularJS</a:t>
            </a:r>
            <a:r>
              <a:rPr lang="en-IN" dirty="0"/>
              <a:t> are not safe. Server side authentication and authorization is must to keep an application secure.</a:t>
            </a:r>
          </a:p>
          <a:p>
            <a:r>
              <a:rPr lang="en-IN" b="1" dirty="0"/>
              <a:t>Not degradable</a:t>
            </a:r>
            <a:r>
              <a:rPr lang="en-IN" dirty="0"/>
              <a:t>: If the user of your application disables JavaScript, then nothing would be visible, except the basic 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2733"/>
            <a:ext cx="9905998" cy="1032861"/>
          </a:xfrm>
        </p:spPr>
        <p:txBody>
          <a:bodyPr/>
          <a:lstStyle/>
          <a:p>
            <a:r>
              <a:rPr lang="en-IN" dirty="0" smtClean="0"/>
              <a:t>Challenges in web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1255594"/>
            <a:ext cx="11095629" cy="5036024"/>
          </a:xfrm>
        </p:spPr>
        <p:txBody>
          <a:bodyPr>
            <a:normAutofit/>
          </a:bodyPr>
          <a:lstStyle/>
          <a:p>
            <a:r>
              <a:rPr lang="en-IN" dirty="0"/>
              <a:t>1. Device: Need to adapt user interface to a wide variety of devices like laptops, mobile-phones, tablets </a:t>
            </a:r>
            <a:r>
              <a:rPr lang="en-IN" dirty="0" smtClean="0"/>
              <a:t>running on </a:t>
            </a:r>
            <a:r>
              <a:rPr lang="en-IN" dirty="0"/>
              <a:t>different operating systems</a:t>
            </a:r>
          </a:p>
          <a:p>
            <a:r>
              <a:rPr lang="en-IN" dirty="0"/>
              <a:t>2. User Preferences: Diverse User preferences in viewing data ranging from spreadsheets to </a:t>
            </a:r>
            <a:r>
              <a:rPr lang="en-IN" dirty="0" smtClean="0"/>
              <a:t>charts </a:t>
            </a:r>
            <a:endParaRPr lang="en-IN" dirty="0"/>
          </a:p>
          <a:p>
            <a:r>
              <a:rPr lang="en-IN" dirty="0"/>
              <a:t>3. Skill Sets: Resource skills rarely cover all aspects of development. A good graphic designer usually does </a:t>
            </a:r>
            <a:r>
              <a:rPr lang="en-IN" dirty="0" smtClean="0"/>
              <a:t>not have </a:t>
            </a:r>
            <a:r>
              <a:rPr lang="en-IN" dirty="0"/>
              <a:t>coding skills and vice-versa</a:t>
            </a:r>
          </a:p>
          <a:p>
            <a:r>
              <a:rPr lang="en-IN" dirty="0"/>
              <a:t>4. Agility: Need to rapidly service new requests for information in a highly competitive environment faced </a:t>
            </a:r>
            <a:r>
              <a:rPr lang="en-IN" dirty="0" smtClean="0"/>
              <a:t>by enterprises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026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595" y="195437"/>
            <a:ext cx="9905998" cy="1128396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Directives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09934"/>
            <a:ext cx="9905999" cy="4781267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AngularJS</a:t>
            </a:r>
            <a:r>
              <a:rPr lang="en-IN" dirty="0"/>
              <a:t> framework can be divided into three major parts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pPr lvl="1"/>
            <a:r>
              <a:rPr lang="en-IN" b="1" dirty="0"/>
              <a:t>ng-app</a:t>
            </a:r>
            <a:r>
              <a:rPr lang="en-IN" dirty="0"/>
              <a:t> : This directive defines and links an </a:t>
            </a:r>
            <a:r>
              <a:rPr lang="en-IN" dirty="0" err="1"/>
              <a:t>AngularJS</a:t>
            </a:r>
            <a:r>
              <a:rPr lang="en-IN" dirty="0"/>
              <a:t> application to HTML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  <a:p>
            <a:pPr lvl="1"/>
            <a:r>
              <a:rPr lang="en-IN" b="1" dirty="0"/>
              <a:t>ng-model</a:t>
            </a:r>
            <a:r>
              <a:rPr lang="en-IN" dirty="0"/>
              <a:t> : This directive binds the values of </a:t>
            </a:r>
            <a:r>
              <a:rPr lang="en-IN" dirty="0" err="1"/>
              <a:t>AngularJS</a:t>
            </a:r>
            <a:r>
              <a:rPr lang="en-IN" dirty="0"/>
              <a:t> application data to HTML input controls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  <a:p>
            <a:pPr lvl="1"/>
            <a:r>
              <a:rPr lang="en-IN" b="1" dirty="0"/>
              <a:t>ng-bind</a:t>
            </a:r>
            <a:r>
              <a:rPr lang="en-IN" dirty="0"/>
              <a:t> : This directive binds the </a:t>
            </a:r>
            <a:r>
              <a:rPr lang="en-IN" dirty="0" err="1"/>
              <a:t>AngularJS</a:t>
            </a:r>
            <a:r>
              <a:rPr lang="en-IN" dirty="0"/>
              <a:t> application data to HTML tags.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8995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3676"/>
            <a:ext cx="9905998" cy="1114748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Directives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41946"/>
            <a:ext cx="9905999" cy="4549255"/>
          </a:xfrm>
        </p:spPr>
        <p:txBody>
          <a:bodyPr>
            <a:normAutofit/>
          </a:bodyPr>
          <a:lstStyle/>
          <a:p>
            <a:r>
              <a:rPr lang="en-IN" dirty="0" err="1"/>
              <a:t>AngularJS</a:t>
            </a:r>
            <a:r>
              <a:rPr lang="en-IN" dirty="0"/>
              <a:t> starts automatically when the web page has loaded.</a:t>
            </a:r>
          </a:p>
          <a:p>
            <a:r>
              <a:rPr lang="en-IN" dirty="0"/>
              <a:t>The </a:t>
            </a:r>
            <a:r>
              <a:rPr lang="en-IN" b="1" dirty="0"/>
              <a:t>ng-app</a:t>
            </a:r>
            <a:r>
              <a:rPr lang="en-IN" dirty="0"/>
              <a:t> directive tells </a:t>
            </a:r>
            <a:r>
              <a:rPr lang="en-IN" dirty="0" err="1"/>
              <a:t>AngularJS</a:t>
            </a:r>
            <a:r>
              <a:rPr lang="en-IN" dirty="0"/>
              <a:t> that the &lt;div&gt; element is the "owner" of an </a:t>
            </a:r>
            <a:r>
              <a:rPr lang="en-IN" dirty="0" err="1"/>
              <a:t>AngularJS</a:t>
            </a:r>
            <a:r>
              <a:rPr lang="en-IN" dirty="0"/>
              <a:t> </a:t>
            </a:r>
            <a:r>
              <a:rPr lang="en-IN" b="1" dirty="0"/>
              <a:t>application</a:t>
            </a:r>
            <a:r>
              <a:rPr lang="en-IN" dirty="0"/>
              <a:t>.</a:t>
            </a:r>
          </a:p>
          <a:p>
            <a:r>
              <a:rPr lang="en-IN" dirty="0"/>
              <a:t>The </a:t>
            </a:r>
            <a:r>
              <a:rPr lang="en-IN" b="1" dirty="0"/>
              <a:t>ng-model</a:t>
            </a:r>
            <a:r>
              <a:rPr lang="en-IN" dirty="0"/>
              <a:t> directive binds the value of the input field to the application variable </a:t>
            </a:r>
            <a:r>
              <a:rPr lang="en-IN" b="1" dirty="0"/>
              <a:t>name</a:t>
            </a:r>
            <a:r>
              <a:rPr lang="en-IN" dirty="0"/>
              <a:t>.</a:t>
            </a:r>
          </a:p>
          <a:p>
            <a:r>
              <a:rPr lang="en-IN" dirty="0"/>
              <a:t>The </a:t>
            </a:r>
            <a:r>
              <a:rPr lang="en-IN" b="1" dirty="0"/>
              <a:t>ng-bind</a:t>
            </a:r>
            <a:r>
              <a:rPr lang="en-IN" dirty="0"/>
              <a:t> directive binds the </a:t>
            </a:r>
            <a:r>
              <a:rPr lang="en-IN" b="1" dirty="0" err="1"/>
              <a:t>innerHTML</a:t>
            </a:r>
            <a:r>
              <a:rPr lang="en-IN" dirty="0"/>
              <a:t> of the &lt;p&gt; element to the application variable </a:t>
            </a:r>
            <a:r>
              <a:rPr lang="en-IN" b="1" dirty="0"/>
              <a:t>name</a:t>
            </a:r>
            <a:r>
              <a:rPr lang="en-IN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7482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2" y="1050166"/>
            <a:ext cx="3316405" cy="519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174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3676"/>
            <a:ext cx="9905998" cy="978270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41946"/>
            <a:ext cx="9905999" cy="4549255"/>
          </a:xfrm>
        </p:spPr>
        <p:txBody>
          <a:bodyPr/>
          <a:lstStyle/>
          <a:p>
            <a:r>
              <a:rPr lang="en-IN" dirty="0" err="1"/>
              <a:t>AngularJS</a:t>
            </a:r>
            <a:r>
              <a:rPr lang="en-IN" dirty="0"/>
              <a:t> expressions are written inside double braces: </a:t>
            </a:r>
            <a:r>
              <a:rPr lang="en-IN" b="1" dirty="0"/>
              <a:t>{{ expression }}</a:t>
            </a:r>
            <a:r>
              <a:rPr lang="en-IN" dirty="0"/>
              <a:t>.</a:t>
            </a:r>
          </a:p>
          <a:p>
            <a:r>
              <a:rPr lang="en-IN" dirty="0" err="1"/>
              <a:t>AngularJS</a:t>
            </a:r>
            <a:r>
              <a:rPr lang="en-IN" dirty="0"/>
              <a:t> expressions bind data to HTML the same way as the </a:t>
            </a:r>
            <a:r>
              <a:rPr lang="en-IN" b="1" dirty="0"/>
              <a:t>ng-bind</a:t>
            </a:r>
            <a:r>
              <a:rPr lang="en-IN" dirty="0"/>
              <a:t> directive.</a:t>
            </a:r>
          </a:p>
          <a:p>
            <a:r>
              <a:rPr lang="en-IN" dirty="0" err="1"/>
              <a:t>AngularJS</a:t>
            </a:r>
            <a:r>
              <a:rPr lang="en-IN" dirty="0"/>
              <a:t> will "output" data exactly where the expression is written.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8056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3676"/>
            <a:ext cx="9905998" cy="978270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41946"/>
            <a:ext cx="9905999" cy="45492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&lt;div ng-app="" ng-</a:t>
            </a:r>
            <a:r>
              <a:rPr lang="en-IN" dirty="0" err="1"/>
              <a:t>init</a:t>
            </a:r>
            <a:r>
              <a:rPr lang="en-IN" dirty="0" smtClean="0"/>
              <a:t>=“principal=1; interest=5</a:t>
            </a:r>
            <a:r>
              <a:rPr lang="en-IN" dirty="0"/>
              <a:t>"&gt;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&lt;p&gt;Total in </a:t>
            </a:r>
            <a:r>
              <a:rPr lang="en-IN" dirty="0" smtClean="0"/>
              <a:t>Euro: </a:t>
            </a:r>
            <a:r>
              <a:rPr lang="en-IN" dirty="0"/>
              <a:t>{{ </a:t>
            </a:r>
            <a:r>
              <a:rPr lang="en-IN" dirty="0" smtClean="0"/>
              <a:t>principal </a:t>
            </a:r>
            <a:r>
              <a:rPr lang="en-IN" dirty="0"/>
              <a:t>* </a:t>
            </a:r>
            <a:r>
              <a:rPr lang="en-IN" dirty="0" smtClean="0"/>
              <a:t>interest </a:t>
            </a:r>
            <a:r>
              <a:rPr lang="en-IN" dirty="0"/>
              <a:t>}}&lt;/p&gt;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&lt;/div&gt; 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935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3676"/>
            <a:ext cx="9905998" cy="978270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41946"/>
            <a:ext cx="9905999" cy="4549255"/>
          </a:xfrm>
        </p:spPr>
        <p:txBody>
          <a:bodyPr/>
          <a:lstStyle/>
          <a:p>
            <a:pPr marL="0" indent="0">
              <a:buNone/>
            </a:pPr>
            <a:r>
              <a:rPr lang="en-IN" b="1" dirty="0" err="1" smtClean="0"/>
              <a:t>AngularJS</a:t>
            </a:r>
            <a:r>
              <a:rPr lang="en-IN" b="1" dirty="0" smtClean="0"/>
              <a:t> Arrays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&lt;div ng-app="" ng-</a:t>
            </a:r>
            <a:r>
              <a:rPr lang="en-IN" dirty="0" err="1"/>
              <a:t>init</a:t>
            </a:r>
            <a:r>
              <a:rPr lang="en-IN" dirty="0" smtClean="0"/>
              <a:t>=“data=[</a:t>
            </a:r>
            <a:r>
              <a:rPr lang="en-IN" dirty="0"/>
              <a:t>1,15,19,2,40]"&gt;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&lt;p&gt;The points are {{ </a:t>
            </a:r>
            <a:r>
              <a:rPr lang="en-IN" dirty="0" smtClean="0"/>
              <a:t>data[2</a:t>
            </a:r>
            <a:r>
              <a:rPr lang="en-IN" dirty="0"/>
              <a:t>] }}&lt;/p&gt;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&lt;/div&gt; </a:t>
            </a:r>
          </a:p>
        </p:txBody>
      </p:sp>
    </p:spTree>
    <p:extLst>
      <p:ext uri="{BB962C8B-B14F-4D97-AF65-F5344CB8AC3E}">
        <p14:creationId xmlns:p14="http://schemas.microsoft.com/office/powerpoint/2010/main" val="40196888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Repeating HTML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&lt;div ng-controller="</a:t>
            </a:r>
            <a:r>
              <a:rPr lang="en-IN" dirty="0" err="1"/>
              <a:t>EmployeeController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     &lt;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&lt;li ng-repeat="</a:t>
            </a:r>
            <a:r>
              <a:rPr lang="en-IN" dirty="0" err="1"/>
              <a:t>obj</a:t>
            </a:r>
            <a:r>
              <a:rPr lang="en-IN" dirty="0"/>
              <a:t> in </a:t>
            </a:r>
            <a:r>
              <a:rPr lang="en-IN" dirty="0" err="1"/>
              <a:t>emp|orderBy</a:t>
            </a:r>
            <a:r>
              <a:rPr lang="en-IN" dirty="0"/>
              <a:t>:'name'"&gt;</a:t>
            </a:r>
          </a:p>
          <a:p>
            <a:pPr marL="0" indent="0">
              <a:buNone/>
            </a:pPr>
            <a:r>
              <a:rPr lang="en-IN" dirty="0"/>
              <a:t>           {{</a:t>
            </a:r>
            <a:r>
              <a:rPr lang="en-IN" dirty="0" err="1"/>
              <a:t>obj.name|uppercase</a:t>
            </a:r>
            <a:r>
              <a:rPr lang="en-IN" dirty="0"/>
              <a:t>}} base location is {{</a:t>
            </a:r>
            <a:r>
              <a:rPr lang="en-IN" dirty="0" err="1"/>
              <a:t>obj.location</a:t>
            </a:r>
            <a:r>
              <a:rPr lang="en-IN" dirty="0"/>
              <a:t>}}</a:t>
            </a:r>
          </a:p>
          <a:p>
            <a:pPr marL="0" indent="0">
              <a:buNone/>
            </a:pPr>
            <a:r>
              <a:rPr lang="en-IN" dirty="0"/>
              <a:t>       &lt;/li&gt;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7544119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Controllers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bankingApp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angular.module(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'bankingApp'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,[]);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bankingApp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.controller(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'BankCustomerController'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'$scope'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($scope)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$scope.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customerobj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"Santhosh"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"SavingsAccount"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}]);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bankingApp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.controller(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'RDController'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'$scope'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($scope)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$scope.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RDObj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interest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'0.9'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663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250029"/>
            <a:ext cx="9905998" cy="637076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Filters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12810"/>
              </p:ext>
            </p:extLst>
          </p:nvPr>
        </p:nvGraphicFramePr>
        <p:xfrm>
          <a:off x="1277891" y="887105"/>
          <a:ext cx="9476544" cy="5756016"/>
        </p:xfrm>
        <a:graphic>
          <a:graphicData uri="http://schemas.openxmlformats.org/drawingml/2006/table">
            <a:tbl>
              <a:tblPr/>
              <a:tblGrid>
                <a:gridCol w="701034"/>
                <a:gridCol w="2251881"/>
                <a:gridCol w="6523629"/>
              </a:tblGrid>
              <a:tr h="685186">
                <a:tc>
                  <a:txBody>
                    <a:bodyPr/>
                    <a:lstStyle/>
                    <a:p>
                      <a:r>
                        <a:rPr lang="en-IN" sz="2800" dirty="0"/>
                        <a:t>.No.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Name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Description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5186">
                <a:tc>
                  <a:txBody>
                    <a:bodyPr/>
                    <a:lstStyle/>
                    <a:p>
                      <a:r>
                        <a:rPr lang="en-IN" sz="2800"/>
                        <a:t>1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uppercase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converts a text to upper case text.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5186">
                <a:tc>
                  <a:txBody>
                    <a:bodyPr/>
                    <a:lstStyle/>
                    <a:p>
                      <a:r>
                        <a:rPr lang="en-IN" sz="2800"/>
                        <a:t>2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lowercase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converts a text to lower case text.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5186">
                <a:tc>
                  <a:txBody>
                    <a:bodyPr/>
                    <a:lstStyle/>
                    <a:p>
                      <a:r>
                        <a:rPr lang="en-IN" sz="2800"/>
                        <a:t>3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currency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formats text in a currency format.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811">
                <a:tc>
                  <a:txBody>
                    <a:bodyPr/>
                    <a:lstStyle/>
                    <a:p>
                      <a:r>
                        <a:rPr lang="en-IN" sz="2800"/>
                        <a:t>4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filter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filter the array to a subset of it based on provided criteria.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811">
                <a:tc>
                  <a:txBody>
                    <a:bodyPr/>
                    <a:lstStyle/>
                    <a:p>
                      <a:r>
                        <a:rPr lang="en-IN" sz="2800"/>
                        <a:t>5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 err="1"/>
                        <a:t>orderBy</a:t>
                      </a:r>
                      <a:endParaRPr lang="en-IN" sz="2800" dirty="0"/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orders the array based on provided criteria.</a:t>
                      </a:r>
                    </a:p>
                  </a:txBody>
                  <a:tcPr marL="39027" marR="39027" marT="414663" marB="195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409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&lt;div ng-app="" ng-controller="</a:t>
            </a:r>
            <a:r>
              <a:rPr lang="en-IN" dirty="0" err="1"/>
              <a:t>personController</a:t>
            </a:r>
            <a:r>
              <a:rPr lang="en-IN" dirty="0"/>
              <a:t>"&gt;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&lt;p&gt;The name is {{ </a:t>
            </a:r>
            <a:r>
              <a:rPr lang="en-IN" dirty="0" err="1"/>
              <a:t>lastName</a:t>
            </a:r>
            <a:r>
              <a:rPr lang="en-IN" dirty="0"/>
              <a:t> | uppercase }}&lt;/p&gt;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&lt;/div&gt;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80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176" y="536496"/>
            <a:ext cx="7178722" cy="58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68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Filters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76531"/>
            <a:ext cx="9905999" cy="35417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₠ 8352 EURO-CURRENCY SIGN ₡ 8353 COLON SIGN ₢ 8354 CRUZEIRO </a:t>
            </a:r>
            <a:r>
              <a:rPr lang="en-IN" dirty="0" smtClean="0"/>
              <a:t>SIGN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₣ 8355 FRENCH FRANC SIGN ₤ 8356 LIRA SIGN ₥ 8357 MILL SIGN ₦ 8358 NAIRA SIGN ₧ 8359 PESETA SIGN ₨ 8360 RUPEE SIGN ₩ 8361 WON SIGN ₪ 8362 NEW SHEQEL SIGN ₫ 8363 DONG SIGN € 8364 EURO SIGN ₭ 8365 KIP SIGN ₮ 8366 TUGRIK SIGN ₯ 8367 DRACHMA SIGN ₰ 8368 GERMAN PENNY SYMBOL ₱ 8369 PESO SIGN ₲ 8370 GUARANI SIGN ₳ 8371 AUSTRAL SIGN ₴ 8372 HRYVNIA SIGN ₵ 8373 CEDI SIGN ₶ 8374 LIVRE TOURNOIS SIGN ₷ 8375 SPESMILO SIGN ₸ 8376 TENGE SIGN ₹ 8377 INDIAN RUPEE SIGN </a:t>
            </a:r>
          </a:p>
        </p:txBody>
      </p:sp>
    </p:spTree>
    <p:extLst>
      <p:ext uri="{BB962C8B-B14F-4D97-AF65-F5344CB8AC3E}">
        <p14:creationId xmlns:p14="http://schemas.microsoft.com/office/powerpoint/2010/main" val="34486095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CustOM</a:t>
            </a:r>
            <a:r>
              <a:rPr lang="en-IN" b="1" dirty="0" smtClean="0"/>
              <a:t> FILTERS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23765" y="2451750"/>
            <a:ext cx="10341293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&gt;Calculated Interest = {{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calobj.amount|currency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:'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&amp;#8377;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'}}&lt;/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&gt;Calculated Interest = {{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calobj.amount|nfcurrency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259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83" y="209085"/>
            <a:ext cx="9905998" cy="855440"/>
          </a:xfrm>
        </p:spPr>
        <p:txBody>
          <a:bodyPr/>
          <a:lstStyle/>
          <a:p>
            <a:r>
              <a:rPr lang="en-IN" dirty="0" smtClean="0"/>
              <a:t>Filter - date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77923" y="1388855"/>
            <a:ext cx="1049512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yyyy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rPr>
              <a:t>: 4 digit representation of year (e.g. AD 1 =&gt; 0001, AD 2010 =&gt; 2010)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yy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rPr>
              <a:t>: 2 digit representation of year, padded (00-99). (e.g. AD 2001 =&gt; 01, AD 2010 =&gt; 10)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'y'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rPr>
              <a:t>: 1 digit representation of year, e.g. (AD 1 =&gt; 1, AD 199 =&gt; 199)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'MMMM'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rPr>
              <a:t>: Month in year (January-December)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'MMM'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rPr>
              <a:t>: Month in year (Jan-Dec)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'MM'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rPr>
              <a:t>: Month in year, padded (01-12)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'M'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rPr>
              <a:t>: Month in year (1-12)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dd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rPr>
              <a:t>: Day in month, padded (01-31)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'd'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rPr>
              <a:t>: Day in month (1-31)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'EEEE'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rPr>
              <a:t>: Day in Week,(Sunday-Saturday)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'EEE'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rPr>
              <a:t>: Day in Week, (Sun-Sat)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'HH'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rPr>
              <a:t>: Hour in day, padded (00-23)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'H'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rPr>
              <a:t>: Hour in day (0-23)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hh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rPr>
              <a:t>: Hour in AM/PM, padded (01-12)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'h'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rPr>
              <a:t>: Hour in AM/PM, (1-12)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'mm'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rPr>
              <a:t>: Minute in hour, padded (00-59)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'm'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rPr>
              <a:t>: Minute in hour (0-59)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rPr>
              <a:t>: Second in minute, padded (00-59)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's'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</a:rPr>
              <a:t>: Second in minute (0-59)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8832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83" y="209085"/>
            <a:ext cx="9905998" cy="855440"/>
          </a:xfrm>
        </p:spPr>
        <p:txBody>
          <a:bodyPr/>
          <a:lstStyle/>
          <a:p>
            <a:r>
              <a:rPr lang="en-IN" dirty="0" smtClean="0"/>
              <a:t>Filter - date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0501" y="2051873"/>
            <a:ext cx="1064525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•'medium': equivalent to 'MMM d, y h:mm:ss a' for 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en_US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locale (e.g. Sep 3, 2010 12:05:08 PM)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800" dirty="0"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•'short': equivalent to 'M/d/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yy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h:mm a' for 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en_US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locale (e.g. 9/3/10 12:05 PM)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•'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fullDate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': equivalent to 'EEEE, MMMM d, y' for 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en_US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locale (e.g. Friday, September 3, 2010)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•'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longDate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': equivalent to 'MMMM d, y' for 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en_US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locale (e.g. September 3, 2010)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•'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mediumDate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': equivalent to 'MMM d, y' for 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en_US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locale (e.g. Sep 3, 2010)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•'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shortDate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': equivalent to 'M/d/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yy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' for 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en_US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locale (e.g. 9/3/10)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•'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mediumTime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': equivalent to '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h:mm:ss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a' for 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en_US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locale (e.g. 12:05:08 PM)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800" dirty="0">
              <a:latin typeface="Arial Unicode MS" panose="020B0604020202020204" pitchFamily="34" charset="-128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•'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shortTime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': equivalent to '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h:mm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a' for </a:t>
            </a:r>
            <a:r>
              <a:rPr lang="en-US" altLang="en-US" sz="1800" dirty="0" err="1">
                <a:latin typeface="Arial Unicode MS" panose="020B0604020202020204" pitchFamily="34" charset="-128"/>
                <a:cs typeface="Courier New" panose="02070309020205020404" pitchFamily="49" charset="0"/>
              </a:rPr>
              <a:t>en_US</a:t>
            </a:r>
            <a:r>
              <a:rPr lang="en-US" altLang="en-US" sz="1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locale (e.g. 12:05 PM)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800" dirty="0">
              <a:latin typeface="Arial Unicode MS" panose="020B060402020202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5107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 - date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41412" y="1873771"/>
            <a:ext cx="9905999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"https://code.angularjs.org/1.2.5/i18n/angular-locale_hi-in.js"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7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41411" y="3522855"/>
            <a:ext cx="9906000" cy="14003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ng-controller=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{{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theDate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 date : "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fullDate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"}} &lt;</a:t>
            </a:r>
            <a:r>
              <a:rPr kumimoji="0" lang="en-US" altLang="en-US" sz="1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{{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theValue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currency }}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960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 -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HTML Template Binding</a:t>
            </a:r>
          </a:p>
          <a:p>
            <a:r>
              <a:rPr lang="en-IN" dirty="0"/>
              <a:t>{{ </a:t>
            </a:r>
            <a:r>
              <a:rPr lang="en-IN" dirty="0" err="1"/>
              <a:t>date_expression</a:t>
            </a:r>
            <a:r>
              <a:rPr lang="en-IN" dirty="0"/>
              <a:t> | date : format : </a:t>
            </a:r>
            <a:r>
              <a:rPr lang="en-IN" dirty="0" err="1"/>
              <a:t>timezone</a:t>
            </a:r>
            <a:r>
              <a:rPr lang="en-IN" dirty="0"/>
              <a:t>}}</a:t>
            </a:r>
          </a:p>
          <a:p>
            <a:endParaRPr lang="en-IN" dirty="0"/>
          </a:p>
          <a:p>
            <a:r>
              <a:rPr lang="en-IN" dirty="0"/>
              <a:t>In JavaScript</a:t>
            </a:r>
          </a:p>
          <a:p>
            <a:r>
              <a:rPr lang="en-IN" dirty="0"/>
              <a:t>$filter('date')(date, format, </a:t>
            </a:r>
            <a:r>
              <a:rPr lang="en-IN" dirty="0" err="1"/>
              <a:t>timezone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2823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Validate </a:t>
            </a:r>
            <a:r>
              <a:rPr lang="en-IN" b="1" dirty="0" smtClean="0"/>
              <a:t>Data</a:t>
            </a:r>
          </a:p>
          <a:p>
            <a:r>
              <a:rPr lang="en-IN" dirty="0"/>
              <a:t>The following can be used to track error.</a:t>
            </a:r>
          </a:p>
          <a:p>
            <a:r>
              <a:rPr lang="en-IN" b="1" dirty="0"/>
              <a:t>$dirty</a:t>
            </a:r>
            <a:r>
              <a:rPr lang="en-IN" dirty="0"/>
              <a:t> - states that value has been changed.</a:t>
            </a:r>
          </a:p>
          <a:p>
            <a:r>
              <a:rPr lang="en-IN" b="1" dirty="0"/>
              <a:t>$invalid</a:t>
            </a:r>
            <a:r>
              <a:rPr lang="en-IN" dirty="0"/>
              <a:t>- states that value entered is invalid.</a:t>
            </a:r>
          </a:p>
          <a:p>
            <a:r>
              <a:rPr lang="en-IN" b="1" dirty="0"/>
              <a:t>$error</a:t>
            </a:r>
            <a:r>
              <a:rPr lang="en-IN" dirty="0"/>
              <a:t>- states the exact error.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274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47" y="113551"/>
            <a:ext cx="9905998" cy="910031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HTML DOM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793077"/>
              </p:ext>
            </p:extLst>
          </p:nvPr>
        </p:nvGraphicFramePr>
        <p:xfrm>
          <a:off x="1064524" y="1023582"/>
          <a:ext cx="9730854" cy="4851721"/>
        </p:xfrm>
        <a:graphic>
          <a:graphicData uri="http://schemas.openxmlformats.org/drawingml/2006/table">
            <a:tbl>
              <a:tblPr/>
              <a:tblGrid>
                <a:gridCol w="1091822"/>
                <a:gridCol w="2347415"/>
                <a:gridCol w="6291617"/>
              </a:tblGrid>
              <a:tr h="828265">
                <a:tc>
                  <a:txBody>
                    <a:bodyPr/>
                    <a:lstStyle/>
                    <a:p>
                      <a:r>
                        <a:rPr lang="en-IN" sz="2800"/>
                        <a:t>S.No.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Name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Description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265">
                <a:tc>
                  <a:txBody>
                    <a:bodyPr/>
                    <a:lstStyle/>
                    <a:p>
                      <a:r>
                        <a:rPr lang="en-IN" sz="2800"/>
                        <a:t>1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ng-disabled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Disables a given control.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265">
                <a:tc>
                  <a:txBody>
                    <a:bodyPr/>
                    <a:lstStyle/>
                    <a:p>
                      <a:r>
                        <a:rPr lang="en-IN" sz="2800"/>
                        <a:t>2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ng-show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Shows a given control.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265">
                <a:tc>
                  <a:txBody>
                    <a:bodyPr/>
                    <a:lstStyle/>
                    <a:p>
                      <a:r>
                        <a:rPr lang="en-IN" sz="2800"/>
                        <a:t>3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ng-hide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Hides a given control.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4181">
                <a:tc>
                  <a:txBody>
                    <a:bodyPr/>
                    <a:lstStyle/>
                    <a:p>
                      <a:r>
                        <a:rPr lang="en-IN" sz="2800"/>
                        <a:t>4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ng-click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Represents a </a:t>
                      </a:r>
                      <a:r>
                        <a:rPr lang="en-IN" sz="2800" dirty="0" err="1"/>
                        <a:t>AngularJS</a:t>
                      </a:r>
                      <a:r>
                        <a:rPr lang="en-IN" sz="2800" dirty="0"/>
                        <a:t> click event</a:t>
                      </a:r>
                    </a:p>
                  </a:txBody>
                  <a:tcPr marL="48105" marR="48105" marT="511113" marB="24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5748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7324"/>
            <a:ext cx="9905998" cy="1478570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Application Module</a:t>
            </a:r>
            <a:r>
              <a:rPr lang="en-IN" dirty="0"/>
              <a:t> - used to initialize an application with controller(s).</a:t>
            </a:r>
          </a:p>
          <a:p>
            <a:r>
              <a:rPr lang="en-IN" b="1" dirty="0"/>
              <a:t>Controller Module</a:t>
            </a:r>
            <a:r>
              <a:rPr lang="en-IN" dirty="0"/>
              <a:t> - used to define the controller.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1657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6380"/>
            <a:ext cx="9905998" cy="637077"/>
          </a:xfrm>
        </p:spPr>
        <p:txBody>
          <a:bodyPr/>
          <a:lstStyle/>
          <a:p>
            <a:r>
              <a:rPr lang="en-IN" b="1" dirty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91821"/>
            <a:ext cx="9905999" cy="4945039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ng-click</a:t>
            </a:r>
          </a:p>
          <a:p>
            <a:r>
              <a:rPr lang="en-IN" dirty="0"/>
              <a:t>ng-</a:t>
            </a:r>
            <a:r>
              <a:rPr lang="en-IN" dirty="0" err="1"/>
              <a:t>dbl</a:t>
            </a:r>
            <a:r>
              <a:rPr lang="en-IN" dirty="0"/>
              <a:t>-click</a:t>
            </a:r>
          </a:p>
          <a:p>
            <a:r>
              <a:rPr lang="en-IN" dirty="0"/>
              <a:t>ng-</a:t>
            </a:r>
            <a:r>
              <a:rPr lang="en-IN" dirty="0" err="1"/>
              <a:t>mousedown</a:t>
            </a:r>
            <a:endParaRPr lang="en-IN" dirty="0"/>
          </a:p>
          <a:p>
            <a:r>
              <a:rPr lang="en-IN" dirty="0"/>
              <a:t>ng-</a:t>
            </a:r>
            <a:r>
              <a:rPr lang="en-IN" dirty="0" err="1"/>
              <a:t>mouseup</a:t>
            </a:r>
            <a:endParaRPr lang="en-IN" dirty="0"/>
          </a:p>
          <a:p>
            <a:r>
              <a:rPr lang="en-IN" dirty="0"/>
              <a:t>ng-</a:t>
            </a:r>
            <a:r>
              <a:rPr lang="en-IN" dirty="0" err="1"/>
              <a:t>mouseenter</a:t>
            </a:r>
            <a:endParaRPr lang="en-IN" dirty="0"/>
          </a:p>
          <a:p>
            <a:r>
              <a:rPr lang="en-IN" dirty="0"/>
              <a:t>ng-</a:t>
            </a:r>
            <a:r>
              <a:rPr lang="en-IN" dirty="0" err="1"/>
              <a:t>mouseleave</a:t>
            </a:r>
            <a:endParaRPr lang="en-IN" dirty="0"/>
          </a:p>
          <a:p>
            <a:r>
              <a:rPr lang="en-IN" dirty="0"/>
              <a:t>ng-</a:t>
            </a:r>
            <a:r>
              <a:rPr lang="en-IN" dirty="0" err="1"/>
              <a:t>mousemove</a:t>
            </a:r>
            <a:endParaRPr lang="en-IN" dirty="0"/>
          </a:p>
          <a:p>
            <a:r>
              <a:rPr lang="en-IN" dirty="0"/>
              <a:t>ng-</a:t>
            </a:r>
            <a:r>
              <a:rPr lang="en-IN" dirty="0" err="1"/>
              <a:t>mouseover</a:t>
            </a:r>
            <a:endParaRPr lang="en-IN" dirty="0"/>
          </a:p>
          <a:p>
            <a:r>
              <a:rPr lang="en-IN" dirty="0"/>
              <a:t>ng-</a:t>
            </a:r>
            <a:r>
              <a:rPr lang="en-IN" dirty="0" err="1"/>
              <a:t>keydown</a:t>
            </a:r>
            <a:endParaRPr lang="en-IN" dirty="0"/>
          </a:p>
          <a:p>
            <a:r>
              <a:rPr lang="en-IN" dirty="0"/>
              <a:t>ng-</a:t>
            </a:r>
            <a:r>
              <a:rPr lang="en-IN" dirty="0" err="1"/>
              <a:t>keyup</a:t>
            </a:r>
            <a:endParaRPr lang="en-IN" dirty="0"/>
          </a:p>
          <a:p>
            <a:r>
              <a:rPr lang="en-IN" dirty="0"/>
              <a:t>ng-</a:t>
            </a:r>
            <a:r>
              <a:rPr lang="en-IN" dirty="0" err="1"/>
              <a:t>keypress</a:t>
            </a:r>
            <a:endParaRPr lang="en-IN" dirty="0"/>
          </a:p>
          <a:p>
            <a:r>
              <a:rPr lang="en-IN" dirty="0"/>
              <a:t>ng-change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68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1915"/>
            <a:ext cx="9905998" cy="1223930"/>
          </a:xfrm>
        </p:spPr>
        <p:txBody>
          <a:bodyPr/>
          <a:lstStyle/>
          <a:p>
            <a:r>
              <a:rPr lang="en-IN" dirty="0" err="1" smtClean="0"/>
              <a:t>AngularJS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AngularJS is an open-source web application framework. </a:t>
            </a:r>
          </a:p>
          <a:p>
            <a:r>
              <a:rPr lang="en-IN" dirty="0" smtClean="0"/>
              <a:t>It </a:t>
            </a:r>
            <a:r>
              <a:rPr lang="en-IN" dirty="0"/>
              <a:t>was originally developed in 2009 by </a:t>
            </a:r>
            <a:r>
              <a:rPr lang="en-IN" dirty="0" err="1"/>
              <a:t>Misko</a:t>
            </a:r>
            <a:r>
              <a:rPr lang="en-IN" dirty="0"/>
              <a:t> </a:t>
            </a:r>
            <a:r>
              <a:rPr lang="en-IN" dirty="0" err="1"/>
              <a:t>Hevery</a:t>
            </a:r>
            <a:r>
              <a:rPr lang="en-IN" dirty="0"/>
              <a:t> and Adam </a:t>
            </a:r>
            <a:r>
              <a:rPr lang="en-IN" dirty="0" err="1"/>
              <a:t>Abrons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It is now maintained by Google</a:t>
            </a:r>
            <a:r>
              <a:rPr lang="en-IN" dirty="0" smtClean="0"/>
              <a:t>.</a:t>
            </a:r>
          </a:p>
          <a:p>
            <a:r>
              <a:rPr lang="en-IN" dirty="0"/>
              <a:t>The current stable release of AngularJS is </a:t>
            </a:r>
            <a:r>
              <a:rPr lang="en-IN" dirty="0" smtClean="0"/>
              <a:t>1.5.7</a:t>
            </a:r>
          </a:p>
          <a:p>
            <a:r>
              <a:rPr lang="en-IN" dirty="0"/>
              <a:t>AngularJS 2 </a:t>
            </a:r>
            <a:r>
              <a:rPr lang="en-IN" dirty="0" smtClean="0"/>
              <a:t> </a:t>
            </a:r>
            <a:r>
              <a:rPr lang="en-IN" dirty="0"/>
              <a:t>first release candidate was published in May </a:t>
            </a:r>
            <a:r>
              <a:rPr lang="en-IN" dirty="0" smtClean="0"/>
              <a:t>2016.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4833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8142"/>
            <a:ext cx="9905998" cy="1478570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Includes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Using Ajax</a:t>
            </a:r>
            <a:r>
              <a:rPr lang="en-IN" dirty="0"/>
              <a:t> - Make a server call to get the corresponding HTML page and set it in the </a:t>
            </a:r>
            <a:r>
              <a:rPr lang="en-IN" dirty="0" err="1"/>
              <a:t>innerHTML</a:t>
            </a:r>
            <a:r>
              <a:rPr lang="en-IN" dirty="0"/>
              <a:t> of HTML control.</a:t>
            </a:r>
          </a:p>
          <a:p>
            <a:r>
              <a:rPr lang="en-IN" b="1" dirty="0"/>
              <a:t>Using Server Side Includes</a:t>
            </a:r>
            <a:r>
              <a:rPr lang="en-IN" dirty="0"/>
              <a:t> - JSP, PHP and other web side server technologies can include HTML pages within a dynamic 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0438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Custom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 directives allow you to extend HTML with new tags and attributes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Directives can be reused within and across projects, and are roughly equivalent to custom controls in platforms like .NET.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30946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Custom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Element directive</a:t>
            </a:r>
            <a:r>
              <a:rPr lang="en-IN" dirty="0"/>
              <a:t> - This activates when a matching element is encountered.</a:t>
            </a:r>
          </a:p>
          <a:p>
            <a:r>
              <a:rPr lang="en-IN" b="1" dirty="0"/>
              <a:t>Attribute</a:t>
            </a:r>
            <a:r>
              <a:rPr lang="en-IN" dirty="0"/>
              <a:t> - This activates when a matching attribute is encountered.</a:t>
            </a:r>
          </a:p>
          <a:p>
            <a:r>
              <a:rPr lang="en-IN" b="1" dirty="0"/>
              <a:t>CSS</a:t>
            </a:r>
            <a:r>
              <a:rPr lang="en-IN" dirty="0"/>
              <a:t> - This activates when a matching CSS style is encountered.</a:t>
            </a:r>
          </a:p>
          <a:p>
            <a:r>
              <a:rPr lang="en-IN" b="1" dirty="0"/>
              <a:t>Comment</a:t>
            </a:r>
            <a:r>
              <a:rPr lang="en-IN" dirty="0"/>
              <a:t> - Directive activates when a matching comment is encountered.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01203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1790"/>
            <a:ext cx="9905998" cy="596132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Custom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8048"/>
            <a:ext cx="9905999" cy="4863153"/>
          </a:xfrm>
        </p:spPr>
        <p:txBody>
          <a:bodyPr>
            <a:noAutofit/>
          </a:bodyPr>
          <a:lstStyle/>
          <a:p>
            <a:r>
              <a:rPr lang="en-IN" sz="2800" b="1" dirty="0"/>
              <a:t>At a minimum, the Directive Definition Object, defines the following options</a:t>
            </a:r>
            <a:r>
              <a:rPr lang="en-IN" sz="2800" b="1" dirty="0" smtClean="0"/>
              <a:t>…</a:t>
            </a:r>
            <a:endParaRPr lang="en-IN" sz="2800" b="1" dirty="0"/>
          </a:p>
          <a:p>
            <a:r>
              <a:rPr lang="en-IN" sz="2800" b="1" dirty="0"/>
              <a:t>template: The User Interface defined in HTML to be shown as the directive. </a:t>
            </a:r>
            <a:endParaRPr lang="en-IN" sz="2800" b="1" dirty="0" smtClean="0"/>
          </a:p>
          <a:p>
            <a:r>
              <a:rPr lang="en-IN" sz="2800" b="1" dirty="0" smtClean="0"/>
              <a:t>As </a:t>
            </a:r>
            <a:r>
              <a:rPr lang="en-IN" sz="2800" b="1" dirty="0"/>
              <a:t>an alternative, the template attribute can be replaced with </a:t>
            </a:r>
            <a:r>
              <a:rPr lang="en-IN" sz="2800" b="1" dirty="0" err="1"/>
              <a:t>templateUrl</a:t>
            </a:r>
            <a:r>
              <a:rPr lang="en-IN" sz="2800" b="1" dirty="0"/>
              <a:t> for complex User Interface. </a:t>
            </a:r>
            <a:endParaRPr lang="en-IN" sz="2800" b="1" dirty="0" smtClean="0"/>
          </a:p>
          <a:p>
            <a:pPr marL="0" indent="0">
              <a:buNone/>
            </a:pPr>
            <a:r>
              <a:rPr lang="en-IN" sz="2800" b="1" dirty="0" smtClean="0"/>
              <a:t>.</a:t>
            </a:r>
            <a:endParaRPr lang="en-I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76974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1790"/>
            <a:ext cx="9905998" cy="596132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Custom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8048"/>
            <a:ext cx="9905999" cy="5445456"/>
          </a:xfrm>
        </p:spPr>
        <p:txBody>
          <a:bodyPr>
            <a:noAutofit/>
          </a:bodyPr>
          <a:lstStyle/>
          <a:p>
            <a:r>
              <a:rPr lang="en-IN" sz="2800" b="1" dirty="0"/>
              <a:t>The </a:t>
            </a:r>
            <a:r>
              <a:rPr lang="en-IN" sz="2800" b="1" dirty="0" err="1"/>
              <a:t>templateUrl</a:t>
            </a:r>
            <a:r>
              <a:rPr lang="en-IN" sz="2800" b="1" dirty="0"/>
              <a:t> points to .html file.</a:t>
            </a:r>
          </a:p>
          <a:p>
            <a:r>
              <a:rPr lang="en-IN" sz="2800" b="1" dirty="0"/>
              <a:t>restrict: Value can be one of or all of the following: </a:t>
            </a:r>
          </a:p>
          <a:p>
            <a:r>
              <a:rPr lang="en-IN" sz="2800" b="1" dirty="0"/>
              <a:t>E: Directive defined as an element. &lt;star-Rating rating=”rating”&gt;&lt;/star-Rating&gt;</a:t>
            </a:r>
          </a:p>
          <a:p>
            <a:r>
              <a:rPr lang="en-IN" sz="2800" b="1" dirty="0"/>
              <a:t>A: Directive applied as an attribute on existing element. &lt;div star-rating rating=”rating”&gt;&lt;/div&gt;</a:t>
            </a:r>
          </a:p>
          <a:p>
            <a:r>
              <a:rPr lang="en-IN" sz="2800" b="1" dirty="0"/>
              <a:t>C: Directive applied as a </a:t>
            </a:r>
            <a:r>
              <a:rPr lang="en-IN" sz="2800" b="1" dirty="0" err="1"/>
              <a:t>css</a:t>
            </a:r>
            <a:r>
              <a:rPr lang="en-IN" sz="2800" b="1" dirty="0"/>
              <a:t> class to existing element &lt;div class="star-rating" rating="rating "&gt;&lt;/div&gt;</a:t>
            </a:r>
          </a:p>
          <a:p>
            <a:r>
              <a:rPr lang="en-IN" sz="2800" b="1" dirty="0"/>
              <a:t>M: Directive applied as comment</a:t>
            </a:r>
            <a:endParaRPr lang="en-I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05706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Building Custom Directives: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59810" y="2512239"/>
            <a:ext cx="10187602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An Angular directive comes in four flavors in terms of appearance.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A new HTML element 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cs typeface="Consolas" panose="020B0609020204030204" pitchFamily="49" charset="0"/>
              </a:rPr>
              <a:t>&lt;date-picker&gt;&lt;/date&gt;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An attribute on an element 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cs typeface="Consolas" panose="020B0609020204030204" pitchFamily="49" charset="0"/>
              </a:rPr>
              <a:t>&lt;input type="text" date-picker/&gt;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As a class 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cs typeface="Consolas" panose="020B0609020204030204" pitchFamily="49" charset="0"/>
              </a:rPr>
              <a:t>&lt;input type="text" class="date-picker"/&gt;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As comment 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cs typeface="Consolas" panose="020B0609020204030204" pitchFamily="49" charset="0"/>
              </a:rPr>
              <a:t>&lt;!--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cs typeface="Consolas" panose="020B0609020204030204" pitchFamily="49" charset="0"/>
              </a:rPr>
              <a:t>directive:date-picker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cs typeface="Consolas" panose="020B0609020204030204" pitchFamily="49" charset="0"/>
              </a:rPr>
              <a:t>--&gt;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).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2614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48" y="277324"/>
            <a:ext cx="9905998" cy="950975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Dependency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28299"/>
            <a:ext cx="9905999" cy="4576550"/>
          </a:xfrm>
        </p:spPr>
        <p:txBody>
          <a:bodyPr/>
          <a:lstStyle/>
          <a:p>
            <a:r>
              <a:rPr lang="en-IN" dirty="0"/>
              <a:t>Dependency Injection is a software design in which components are given their dependencies instead of hard coding them within the component.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relieves a component from locating the dependency and makes dependencies configurable.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also helps in making components reusable, maintainable and testable.</a:t>
            </a:r>
          </a:p>
        </p:txBody>
      </p:sp>
    </p:spTree>
    <p:extLst>
      <p:ext uri="{BB962C8B-B14F-4D97-AF65-F5344CB8AC3E}">
        <p14:creationId xmlns:p14="http://schemas.microsoft.com/office/powerpoint/2010/main" val="1709884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48" y="277324"/>
            <a:ext cx="9905998" cy="950975"/>
          </a:xfrm>
        </p:spPr>
        <p:txBody>
          <a:bodyPr/>
          <a:lstStyle/>
          <a:p>
            <a:r>
              <a:rPr lang="en-IN" b="1" dirty="0"/>
              <a:t>Why do you need to inject dependencies?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28299"/>
            <a:ext cx="9905999" cy="4576550"/>
          </a:xfrm>
        </p:spPr>
        <p:txBody>
          <a:bodyPr/>
          <a:lstStyle/>
          <a:p>
            <a:r>
              <a:rPr lang="en-IN" dirty="0"/>
              <a:t>Separate the process of creation and consumption of dependencies</a:t>
            </a:r>
          </a:p>
          <a:p>
            <a:r>
              <a:rPr lang="en-IN" dirty="0"/>
              <a:t>Let the consumer worry only about how to use the dependency, and leave the process of creation of the dependency to somebody else</a:t>
            </a:r>
          </a:p>
          <a:p>
            <a:r>
              <a:rPr lang="en-IN" dirty="0"/>
              <a:t>Allow concurrent/independent development of the dependency and the dependent entity, while only </a:t>
            </a:r>
            <a:r>
              <a:rPr lang="en-IN" dirty="0" err="1"/>
              <a:t>maintaing</a:t>
            </a:r>
            <a:r>
              <a:rPr lang="en-IN" dirty="0"/>
              <a:t> a known contract</a:t>
            </a:r>
          </a:p>
          <a:p>
            <a:r>
              <a:rPr lang="en-IN" dirty="0"/>
              <a:t>Facilitate changing of the dependencies when needed</a:t>
            </a:r>
          </a:p>
          <a:p>
            <a:r>
              <a:rPr lang="en-IN" dirty="0"/>
              <a:t>Allow injecting mock objects as dependencies for testing, by maintaining the agreed contract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138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48" y="277324"/>
            <a:ext cx="9905998" cy="950975"/>
          </a:xfrm>
        </p:spPr>
        <p:txBody>
          <a:bodyPr/>
          <a:lstStyle/>
          <a:p>
            <a:r>
              <a:rPr lang="en-IN" b="1" dirty="0"/>
              <a:t>Why do you need to inject dependencies?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3" y="1060330"/>
            <a:ext cx="6400801" cy="536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411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48" y="277324"/>
            <a:ext cx="9905998" cy="95097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How does dependency injection work in Angular?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77640" y="1612880"/>
            <a:ext cx="1003610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Angular leverages dependency injection all across the framework.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works with functions defined for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F616A"/>
                </a:solidFill>
                <a:effectLst/>
                <a:latin typeface="Arial Unicode MS" panose="020B0604020202020204" pitchFamily="34" charset="-128"/>
              </a:rPr>
              <a:t>controller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F616A"/>
                </a:solidFill>
                <a:effectLst/>
                <a:latin typeface="Arial Unicode MS" panose="020B0604020202020204" pitchFamily="34" charset="-128"/>
              </a:rPr>
              <a:t>directive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F616A"/>
                </a:solidFill>
                <a:effectLst/>
                <a:latin typeface="Arial Unicode MS" panose="020B0604020202020204" pitchFamily="34" charset="-128"/>
              </a:rPr>
              <a:t>service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BF616A"/>
                </a:solidFill>
                <a:effectLst/>
                <a:latin typeface="Arial Unicode MS" panose="020B0604020202020204" pitchFamily="34" charset="-128"/>
              </a:rPr>
              <a:t>factory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4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AngularJS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AngularJS</a:t>
            </a:r>
            <a:r>
              <a:rPr lang="en-IN" dirty="0"/>
              <a:t> is a structural framework for dynamic web applications. </a:t>
            </a:r>
            <a:endParaRPr lang="en-IN" dirty="0" smtClean="0"/>
          </a:p>
          <a:p>
            <a:r>
              <a:rPr lang="en-IN" dirty="0" smtClean="0"/>
              <a:t>It uses HTML as template language.</a:t>
            </a:r>
          </a:p>
          <a:p>
            <a:r>
              <a:rPr lang="en-IN" dirty="0" smtClean="0"/>
              <a:t>It extends </a:t>
            </a:r>
            <a:r>
              <a:rPr lang="en-IN" dirty="0"/>
              <a:t>HTML's syntax to express </a:t>
            </a:r>
            <a:r>
              <a:rPr lang="en-IN" dirty="0" smtClean="0"/>
              <a:t>application components.</a:t>
            </a:r>
          </a:p>
          <a:p>
            <a:r>
              <a:rPr lang="en-IN" dirty="0" smtClean="0"/>
              <a:t> </a:t>
            </a:r>
            <a:r>
              <a:rPr lang="en-IN" dirty="0"/>
              <a:t>Its data binding and dependency injection </a:t>
            </a:r>
            <a:r>
              <a:rPr lang="en-IN" dirty="0" smtClean="0"/>
              <a:t>makes code compact.</a:t>
            </a:r>
          </a:p>
        </p:txBody>
      </p:sp>
    </p:spTree>
    <p:extLst>
      <p:ext uri="{BB962C8B-B14F-4D97-AF65-F5344CB8AC3E}">
        <p14:creationId xmlns:p14="http://schemas.microsoft.com/office/powerpoint/2010/main" val="1615403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48" y="277324"/>
            <a:ext cx="9905998" cy="95097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How does dependency injection work in Angular?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77640" y="1181994"/>
            <a:ext cx="1003610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IN" sz="2800" dirty="0" err="1"/>
              <a:t>var</a:t>
            </a:r>
            <a:r>
              <a:rPr lang="en-IN" sz="2800" dirty="0"/>
              <a:t> app = </a:t>
            </a:r>
            <a:r>
              <a:rPr lang="en-IN" sz="2800" dirty="0" err="1"/>
              <a:t>angular.module</a:t>
            </a:r>
            <a:r>
              <a:rPr lang="en-IN" sz="2800" dirty="0"/>
              <a:t>("</a:t>
            </a:r>
            <a:r>
              <a:rPr lang="en-IN" sz="2800" dirty="0" err="1"/>
              <a:t>DemoApp</a:t>
            </a:r>
            <a:r>
              <a:rPr lang="en-IN" sz="2800" dirty="0"/>
              <a:t>", []); </a:t>
            </a:r>
            <a:endParaRPr lang="en-IN" sz="28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IN" sz="2800" dirty="0" smtClean="0"/>
              <a:t>// </a:t>
            </a:r>
            <a:r>
              <a:rPr lang="en-IN" sz="2800" dirty="0"/>
              <a:t>Controller is injected with $scope and $http as dependencies </a:t>
            </a:r>
            <a:r>
              <a:rPr lang="en-IN" sz="2800" dirty="0" err="1"/>
              <a:t>app.controller</a:t>
            </a:r>
            <a:r>
              <a:rPr lang="en-IN" sz="2800" dirty="0"/>
              <a:t>("</a:t>
            </a:r>
            <a:r>
              <a:rPr lang="en-IN" sz="2800" dirty="0" err="1"/>
              <a:t>DemoController</a:t>
            </a:r>
            <a:r>
              <a:rPr lang="en-IN" sz="2800" dirty="0"/>
              <a:t>", function ($scope, $http) { $</a:t>
            </a:r>
            <a:r>
              <a:rPr lang="en-IN" sz="2800" dirty="0" err="1"/>
              <a:t>http.get</a:t>
            </a:r>
            <a:r>
              <a:rPr lang="en-IN" sz="2800" dirty="0"/>
              <a:t>('https://api.github.com/users/angular/repos') .success(function (repos) { $</a:t>
            </a:r>
            <a:r>
              <a:rPr lang="en-IN" sz="2800" dirty="0" err="1"/>
              <a:t>scope.repos</a:t>
            </a:r>
            <a:r>
              <a:rPr lang="en-IN" sz="2800" dirty="0"/>
              <a:t> = repos </a:t>
            </a:r>
            <a:r>
              <a:rPr lang="en-IN" sz="2800" dirty="0" smtClean="0"/>
              <a:t>});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IN" sz="2800" dirty="0" smtClean="0"/>
              <a:t> </a:t>
            </a:r>
            <a:r>
              <a:rPr lang="en-IN" sz="2800" dirty="0"/>
              <a:t>});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358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48" y="277324"/>
            <a:ext cx="9905998" cy="950975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Dependency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28299"/>
            <a:ext cx="9905999" cy="4576550"/>
          </a:xfrm>
        </p:spPr>
        <p:txBody>
          <a:bodyPr/>
          <a:lstStyle/>
          <a:p>
            <a:r>
              <a:rPr lang="en-IN" dirty="0" err="1"/>
              <a:t>AngularJS</a:t>
            </a:r>
            <a:r>
              <a:rPr lang="en-IN" dirty="0"/>
              <a:t> provides a supreme Dependency Injection </a:t>
            </a:r>
            <a:r>
              <a:rPr lang="en-IN" dirty="0" smtClean="0"/>
              <a:t>mechanism.</a:t>
            </a:r>
          </a:p>
          <a:p>
            <a:r>
              <a:rPr lang="en-IN" dirty="0"/>
              <a:t>It provides following core components which can be injected into each other as dependencies.</a:t>
            </a:r>
          </a:p>
          <a:p>
            <a:r>
              <a:rPr lang="en-IN" dirty="0"/>
              <a:t>Value</a:t>
            </a:r>
          </a:p>
          <a:p>
            <a:r>
              <a:rPr lang="en-IN" dirty="0"/>
              <a:t>Factory</a:t>
            </a:r>
          </a:p>
          <a:p>
            <a:r>
              <a:rPr lang="en-IN" dirty="0"/>
              <a:t>Service</a:t>
            </a:r>
          </a:p>
          <a:p>
            <a:r>
              <a:rPr lang="en-IN" dirty="0"/>
              <a:t>Provider</a:t>
            </a:r>
          </a:p>
          <a:p>
            <a:r>
              <a:rPr lang="en-IN" dirty="0"/>
              <a:t>Constant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545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48" y="277324"/>
            <a:ext cx="9905998" cy="950975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Dependency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28299"/>
            <a:ext cx="9905999" cy="4576550"/>
          </a:xfrm>
        </p:spPr>
        <p:txBody>
          <a:bodyPr>
            <a:noAutofit/>
          </a:bodyPr>
          <a:lstStyle/>
          <a:p>
            <a:r>
              <a:rPr lang="en-IN" sz="2800" dirty="0" smtClean="0"/>
              <a:t>Services</a:t>
            </a:r>
            <a:endParaRPr lang="en-IN" sz="2800" dirty="0"/>
          </a:p>
          <a:p>
            <a:r>
              <a:rPr lang="en-IN" sz="2800" dirty="0"/>
              <a:t>Syntax: </a:t>
            </a:r>
            <a:r>
              <a:rPr lang="en-IN" sz="2800" dirty="0" err="1"/>
              <a:t>module.service</a:t>
            </a:r>
            <a:r>
              <a:rPr lang="en-IN" sz="2800" dirty="0"/>
              <a:t>( '</a:t>
            </a:r>
            <a:r>
              <a:rPr lang="en-IN" sz="2800" dirty="0" err="1"/>
              <a:t>serviceName</a:t>
            </a:r>
            <a:r>
              <a:rPr lang="en-IN" sz="2800" dirty="0"/>
              <a:t>', function ); Result: When declaring </a:t>
            </a:r>
            <a:r>
              <a:rPr lang="en-IN" sz="2800" dirty="0" err="1"/>
              <a:t>serviceName</a:t>
            </a:r>
            <a:r>
              <a:rPr lang="en-IN" sz="2800" dirty="0"/>
              <a:t> as an injectable argument you will be provided with an instance of the function. In other words new </a:t>
            </a:r>
            <a:r>
              <a:rPr lang="en-IN" sz="2800" dirty="0" err="1"/>
              <a:t>FunctionYouPassedToService</a:t>
            </a:r>
            <a:r>
              <a:rPr lang="en-IN" sz="2800" dirty="0"/>
              <a:t>().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4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48" y="277324"/>
            <a:ext cx="9905998" cy="950975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Dependency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28299"/>
            <a:ext cx="9905999" cy="4576550"/>
          </a:xfrm>
        </p:spPr>
        <p:txBody>
          <a:bodyPr>
            <a:noAutofit/>
          </a:bodyPr>
          <a:lstStyle/>
          <a:p>
            <a:r>
              <a:rPr lang="en-IN" sz="2800" dirty="0"/>
              <a:t>Factories</a:t>
            </a:r>
          </a:p>
          <a:p>
            <a:r>
              <a:rPr lang="en-IN" sz="2800" dirty="0"/>
              <a:t>Syntax: </a:t>
            </a:r>
            <a:r>
              <a:rPr lang="en-IN" sz="2800" dirty="0" err="1"/>
              <a:t>module.factory</a:t>
            </a:r>
            <a:r>
              <a:rPr lang="en-IN" sz="2800" dirty="0"/>
              <a:t>( '</a:t>
            </a:r>
            <a:r>
              <a:rPr lang="en-IN" sz="2800" dirty="0" err="1"/>
              <a:t>factoryName</a:t>
            </a:r>
            <a:r>
              <a:rPr lang="en-IN" sz="2800" dirty="0"/>
              <a:t>', function ); Result: When declaring </a:t>
            </a:r>
            <a:r>
              <a:rPr lang="en-IN" sz="2800" dirty="0" err="1"/>
              <a:t>factoryName</a:t>
            </a:r>
            <a:r>
              <a:rPr lang="en-IN" sz="2800" dirty="0"/>
              <a:t> as an injectable argument you will be provided with the value that is returned by invoking the function reference passed to </a:t>
            </a:r>
            <a:r>
              <a:rPr lang="en-IN" sz="2800" dirty="0" err="1"/>
              <a:t>module.factory</a:t>
            </a:r>
            <a:r>
              <a:rPr lang="en-IN" sz="2800" dirty="0"/>
              <a:t>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706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48" y="277324"/>
            <a:ext cx="9905998" cy="950975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Dependency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28299"/>
            <a:ext cx="9905999" cy="4576550"/>
          </a:xfrm>
        </p:spPr>
        <p:txBody>
          <a:bodyPr>
            <a:noAutofit/>
          </a:bodyPr>
          <a:lstStyle/>
          <a:p>
            <a:r>
              <a:rPr lang="en-IN" sz="2800" dirty="0"/>
              <a:t>Providers</a:t>
            </a:r>
          </a:p>
          <a:p>
            <a:r>
              <a:rPr lang="en-IN" sz="2800" dirty="0"/>
              <a:t>Syntax: </a:t>
            </a:r>
            <a:r>
              <a:rPr lang="en-IN" sz="2800" dirty="0" err="1"/>
              <a:t>module.provider</a:t>
            </a:r>
            <a:r>
              <a:rPr lang="en-IN" sz="2800" dirty="0"/>
              <a:t>( '</a:t>
            </a:r>
            <a:r>
              <a:rPr lang="en-IN" sz="2800" dirty="0" err="1"/>
              <a:t>providerName</a:t>
            </a:r>
            <a:r>
              <a:rPr lang="en-IN" sz="2800" dirty="0"/>
              <a:t>', function ); Result: When declaring </a:t>
            </a:r>
            <a:r>
              <a:rPr lang="en-IN" sz="2800" dirty="0" err="1"/>
              <a:t>providerName</a:t>
            </a:r>
            <a:r>
              <a:rPr lang="en-IN" sz="2800" dirty="0"/>
              <a:t> as an injectable argument you will be provided with </a:t>
            </a:r>
            <a:r>
              <a:rPr lang="en-IN" sz="2800" dirty="0" err="1"/>
              <a:t>ProviderFunction</a:t>
            </a:r>
            <a:r>
              <a:rPr lang="en-IN" sz="2800" dirty="0"/>
              <a:t>().$get(). The constructor function is instantiated before the $get method is called - </a:t>
            </a:r>
            <a:r>
              <a:rPr lang="en-IN" sz="2800" dirty="0" err="1"/>
              <a:t>ProviderFunction</a:t>
            </a:r>
            <a:r>
              <a:rPr lang="en-IN" sz="2800" dirty="0"/>
              <a:t> is the function reference passed to </a:t>
            </a:r>
            <a:r>
              <a:rPr lang="en-IN" sz="2800" dirty="0" err="1"/>
              <a:t>module.provider</a:t>
            </a:r>
            <a:r>
              <a:rPr lang="en-IN" sz="2800" dirty="0"/>
              <a:t>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4222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2733"/>
            <a:ext cx="9905998" cy="978270"/>
          </a:xfrm>
        </p:spPr>
        <p:txBody>
          <a:bodyPr/>
          <a:lstStyle/>
          <a:p>
            <a:r>
              <a:rPr lang="en-IN" b="1" dirty="0" err="1"/>
              <a:t>AngularJS</a:t>
            </a:r>
            <a:r>
              <a:rPr lang="en-IN" b="1" dirty="0"/>
              <a:t> - Internalization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01003"/>
            <a:ext cx="9905999" cy="4590198"/>
          </a:xfrm>
        </p:spPr>
        <p:txBody>
          <a:bodyPr/>
          <a:lstStyle/>
          <a:p>
            <a:r>
              <a:rPr lang="en-IN" dirty="0" err="1"/>
              <a:t>AngularJS</a:t>
            </a:r>
            <a:r>
              <a:rPr lang="en-IN" dirty="0"/>
              <a:t> supports inbuilt internationalization for three types of filters : Currency, Date, and Numbers.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only need to incorporate corresponding java script according to locale of the country. </a:t>
            </a:r>
            <a:endParaRPr lang="en-IN" dirty="0" smtClean="0"/>
          </a:p>
          <a:p>
            <a:r>
              <a:rPr lang="en-IN" dirty="0"/>
              <a:t>By default, it considers the locale of the </a:t>
            </a:r>
            <a:r>
              <a:rPr lang="en-IN" dirty="0" smtClean="0"/>
              <a:t>browser.</a:t>
            </a:r>
          </a:p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="https://code.angularjs.org/1.2.5/i18n/angular-locale_da-dk.js"&gt;&lt;/script&gt;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6971210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/>
              <a:t>AngularJS</a:t>
            </a:r>
            <a:r>
              <a:rPr lang="en-IN" b="1" dirty="0"/>
              <a:t> Template Cache PUT &amp; </a:t>
            </a:r>
            <a:r>
              <a:rPr lang="en-IN" b="1" dirty="0" smtClean="0"/>
              <a:t>GET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71" y="2407116"/>
            <a:ext cx="5897757" cy="40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10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Mobile Angular </a:t>
            </a:r>
            <a:r>
              <a:rPr lang="en-IN" dirty="0" err="1" smtClean="0"/>
              <a:t>js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9134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Overview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104941"/>
            <a:ext cx="8810081" cy="440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6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3878"/>
            <a:ext cx="9905998" cy="1478570"/>
          </a:xfrm>
        </p:spPr>
        <p:txBody>
          <a:bodyPr/>
          <a:lstStyle/>
          <a:p>
            <a:r>
              <a:rPr lang="en-IN" b="1" dirty="0"/>
              <a:t>General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2448"/>
            <a:ext cx="9905999" cy="4367283"/>
          </a:xfrm>
        </p:spPr>
        <p:txBody>
          <a:bodyPr>
            <a:normAutofit lnSpcReduction="10000"/>
          </a:bodyPr>
          <a:lstStyle/>
          <a:p>
            <a:r>
              <a:rPr lang="en-IN" dirty="0" err="1"/>
              <a:t>AngularJS</a:t>
            </a:r>
            <a:r>
              <a:rPr lang="en-IN" dirty="0"/>
              <a:t> is a efficient framework that can create Rich Internet Applications (RIA).</a:t>
            </a:r>
          </a:p>
          <a:p>
            <a:r>
              <a:rPr lang="en-IN" dirty="0"/>
              <a:t>AngularJS provides developers an </a:t>
            </a:r>
            <a:r>
              <a:rPr lang="en-IN" dirty="0" smtClean="0"/>
              <a:t>option </a:t>
            </a:r>
            <a:r>
              <a:rPr lang="en-IN" dirty="0"/>
              <a:t>to write client side applications using JavaScript in a clean Model View </a:t>
            </a:r>
            <a:r>
              <a:rPr lang="en-IN" dirty="0" smtClean="0"/>
              <a:t> </a:t>
            </a:r>
            <a:r>
              <a:rPr lang="en-IN" dirty="0" err="1" smtClean="0"/>
              <a:t>Whaever</a:t>
            </a:r>
            <a:r>
              <a:rPr lang="en-IN" dirty="0" smtClean="0"/>
              <a:t> way (</a:t>
            </a:r>
            <a:r>
              <a:rPr lang="en-IN" b="1" dirty="0"/>
              <a:t>Whatever stands for "whatever works for you</a:t>
            </a:r>
            <a:r>
              <a:rPr lang="en-IN" b="1" dirty="0" smtClean="0"/>
              <a:t>"</a:t>
            </a:r>
            <a:r>
              <a:rPr lang="en-IN" dirty="0" smtClean="0"/>
              <a:t>).</a:t>
            </a:r>
            <a:endParaRPr lang="en-IN" dirty="0"/>
          </a:p>
          <a:p>
            <a:r>
              <a:rPr lang="en-IN" dirty="0"/>
              <a:t>Applications written in </a:t>
            </a:r>
            <a:r>
              <a:rPr lang="en-IN" dirty="0" err="1"/>
              <a:t>AngularJS</a:t>
            </a:r>
            <a:r>
              <a:rPr lang="en-IN" dirty="0"/>
              <a:t> are cross-browser compliant. </a:t>
            </a:r>
            <a:r>
              <a:rPr lang="en-IN" dirty="0" err="1"/>
              <a:t>AngularJS</a:t>
            </a:r>
            <a:r>
              <a:rPr lang="en-IN" dirty="0"/>
              <a:t> automatically handles JavaScript code suitable for each browser.</a:t>
            </a:r>
          </a:p>
          <a:p>
            <a:r>
              <a:rPr lang="en-IN" dirty="0" err="1"/>
              <a:t>AngularJS</a:t>
            </a:r>
            <a:r>
              <a:rPr lang="en-IN" dirty="0"/>
              <a:t> is open source, completely free, and used by thousands of developers around the world.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0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618</TotalTime>
  <Words>3407</Words>
  <Application>Microsoft Office PowerPoint</Application>
  <PresentationFormat>Widescreen</PresentationFormat>
  <Paragraphs>385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7" baseType="lpstr">
      <vt:lpstr>Arial Unicode MS</vt:lpstr>
      <vt:lpstr>Arial</vt:lpstr>
      <vt:lpstr>Consolas</vt:lpstr>
      <vt:lpstr>Courier New</vt:lpstr>
      <vt:lpstr>inherit</vt:lpstr>
      <vt:lpstr>Trebuchet MS</vt:lpstr>
      <vt:lpstr>Tw Cen MT</vt:lpstr>
      <vt:lpstr>Wingdings 3</vt:lpstr>
      <vt:lpstr>Circuit</vt:lpstr>
      <vt:lpstr>AngularJS</vt:lpstr>
      <vt:lpstr>Course objective</vt:lpstr>
      <vt:lpstr>Who are all using</vt:lpstr>
      <vt:lpstr>Global job opportunities</vt:lpstr>
      <vt:lpstr>Challenges in web development</vt:lpstr>
      <vt:lpstr>PowerPoint Presentation</vt:lpstr>
      <vt:lpstr>AngularJS</vt:lpstr>
      <vt:lpstr>AngularJS </vt:lpstr>
      <vt:lpstr>General Features</vt:lpstr>
      <vt:lpstr>Angular js architecture</vt:lpstr>
      <vt:lpstr>PowerPoint Presentation</vt:lpstr>
      <vt:lpstr>Core Features</vt:lpstr>
      <vt:lpstr>PowerPoint Presentation</vt:lpstr>
      <vt:lpstr>PowerPoint Presentation</vt:lpstr>
      <vt:lpstr>Scope demystified </vt:lpstr>
      <vt:lpstr>Request flow in AngularJS</vt:lpstr>
      <vt:lpstr>Scope</vt:lpstr>
      <vt:lpstr>PowerPoint Presentation</vt:lpstr>
      <vt:lpstr>PowerPoint Presentation</vt:lpstr>
      <vt:lpstr>PowerPoint Presentation</vt:lpstr>
      <vt:lpstr>Scope – DOM</vt:lpstr>
      <vt:lpstr>Scope - Examine</vt:lpstr>
      <vt:lpstr>PowerPoint Presentation</vt:lpstr>
      <vt:lpstr>$digest</vt:lpstr>
      <vt:lpstr>Rootscope</vt:lpstr>
      <vt:lpstr>$watch,$digest,$apply</vt:lpstr>
      <vt:lpstr>Scope - watchers</vt:lpstr>
      <vt:lpstr>Scope – Watchers count</vt:lpstr>
      <vt:lpstr>Scope - $watch</vt:lpstr>
      <vt:lpstr>Scope - $watch</vt:lpstr>
      <vt:lpstr>Scope - $watchCollection</vt:lpstr>
      <vt:lpstr>Scope - $watch value</vt:lpstr>
      <vt:lpstr>$watch,$digest,$apply</vt:lpstr>
      <vt:lpstr>Scope - $apply</vt:lpstr>
      <vt:lpstr>Scope - $digest</vt:lpstr>
      <vt:lpstr>PowerPoint Presentation</vt:lpstr>
      <vt:lpstr>Scope – Broadcast, Emit</vt:lpstr>
      <vt:lpstr>Scope - on</vt:lpstr>
      <vt:lpstr>Scope – Broadcast, Emit, On</vt:lpstr>
      <vt:lpstr>Scope - destroy</vt:lpstr>
      <vt:lpstr>Scope - $digest</vt:lpstr>
      <vt:lpstr>PowerPoint Presentation</vt:lpstr>
      <vt:lpstr>Core Features</vt:lpstr>
      <vt:lpstr>Core Features</vt:lpstr>
      <vt:lpstr>Core Features</vt:lpstr>
      <vt:lpstr>Core Features</vt:lpstr>
      <vt:lpstr>Concepts</vt:lpstr>
      <vt:lpstr>Advantages of AngularJS</vt:lpstr>
      <vt:lpstr>Disadvantages of AngularJS</vt:lpstr>
      <vt:lpstr>AngularJS Directives </vt:lpstr>
      <vt:lpstr>AngularJS Directives </vt:lpstr>
      <vt:lpstr>PowerPoint Presentation</vt:lpstr>
      <vt:lpstr>AngularJS Expressions</vt:lpstr>
      <vt:lpstr>AngularJS Expressions</vt:lpstr>
      <vt:lpstr>AngularJS Expressions</vt:lpstr>
      <vt:lpstr>Repeating HTML Elements</vt:lpstr>
      <vt:lpstr>AngularJS Controllers</vt:lpstr>
      <vt:lpstr>AngularJS - Filters</vt:lpstr>
      <vt:lpstr>AngularJS - Filters</vt:lpstr>
      <vt:lpstr>AngularJS - Filters</vt:lpstr>
      <vt:lpstr>CustOM FILTERS</vt:lpstr>
      <vt:lpstr>Filter - date</vt:lpstr>
      <vt:lpstr>Filter - date</vt:lpstr>
      <vt:lpstr>Filter - date</vt:lpstr>
      <vt:lpstr>Filter - date</vt:lpstr>
      <vt:lpstr>Forms</vt:lpstr>
      <vt:lpstr>AngularJS - HTML DOM</vt:lpstr>
      <vt:lpstr>AngularJS - Modules</vt:lpstr>
      <vt:lpstr>Events</vt:lpstr>
      <vt:lpstr>AngularJS - Includes</vt:lpstr>
      <vt:lpstr>AngularJS - Custom Directives</vt:lpstr>
      <vt:lpstr>AngularJS - Custom Directives</vt:lpstr>
      <vt:lpstr>AngularJS - Custom Directives</vt:lpstr>
      <vt:lpstr>AngularJS - Custom Directives</vt:lpstr>
      <vt:lpstr>Building Custom Directives:</vt:lpstr>
      <vt:lpstr>AngularJS - Dependency Injection</vt:lpstr>
      <vt:lpstr>Why do you need to inject dependencies?</vt:lpstr>
      <vt:lpstr>Why do you need to inject dependencies?</vt:lpstr>
      <vt:lpstr>How does dependency injection work in Angular?</vt:lpstr>
      <vt:lpstr>How does dependency injection work in Angular?</vt:lpstr>
      <vt:lpstr>AngularJS - Dependency Injection</vt:lpstr>
      <vt:lpstr>AngularJS - Dependency Injection</vt:lpstr>
      <vt:lpstr>AngularJS - Dependency Injection</vt:lpstr>
      <vt:lpstr>AngularJS - Dependency Injection</vt:lpstr>
      <vt:lpstr>AngularJS - Internalization</vt:lpstr>
      <vt:lpstr>AngularJS Template Cache PUT &amp; GET</vt:lpstr>
      <vt:lpstr>Mobile Angular js</vt:lpstr>
      <vt:lpstr>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Parameswari Bala</dc:creator>
  <cp:lastModifiedBy>Parameswari Bala</cp:lastModifiedBy>
  <cp:revision>160</cp:revision>
  <dcterms:created xsi:type="dcterms:W3CDTF">2015-02-18T17:56:00Z</dcterms:created>
  <dcterms:modified xsi:type="dcterms:W3CDTF">2016-07-25T01:40:02Z</dcterms:modified>
</cp:coreProperties>
</file>