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76" r:id="rId5"/>
    <p:sldId id="279" r:id="rId6"/>
    <p:sldId id="280" r:id="rId7"/>
    <p:sldId id="282" r:id="rId8"/>
    <p:sldId id="283" r:id="rId9"/>
    <p:sldId id="305" r:id="rId10"/>
    <p:sldId id="284" r:id="rId11"/>
    <p:sldId id="304" r:id="rId12"/>
    <p:sldId id="286" r:id="rId13"/>
    <p:sldId id="285" r:id="rId14"/>
    <p:sldId id="281" r:id="rId15"/>
    <p:sldId id="287" r:id="rId16"/>
    <p:sldId id="288" r:id="rId17"/>
    <p:sldId id="289" r:id="rId18"/>
    <p:sldId id="290" r:id="rId19"/>
    <p:sldId id="291" r:id="rId20"/>
    <p:sldId id="292" r:id="rId21"/>
    <p:sldId id="306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02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99CC00"/>
    <a:srgbClr val="FF9900"/>
    <a:srgbClr val="5696DC"/>
    <a:srgbClr val="D60093"/>
    <a:srgbClr val="5AC9EC"/>
    <a:srgbClr val="006600"/>
    <a:srgbClr val="FFCC00"/>
    <a:srgbClr val="FFFF00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85613" autoAdjust="0"/>
  </p:normalViewPr>
  <p:slideViewPr>
    <p:cSldViewPr>
      <p:cViewPr>
        <p:scale>
          <a:sx n="50" d="100"/>
          <a:sy n="50" d="100"/>
        </p:scale>
        <p:origin x="-218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10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B3F53A-5FAC-473C-AEDA-E611CCD0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4472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B0E6F0-B1AD-4973-ACC8-C610E8424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7028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83874-20A2-419F-A38A-16EBB76BC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6DAAD-0C6F-47D1-A2E6-45D36C309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1479-59CA-44E2-8DB3-15992680B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76D8-08EC-4561-87C5-14F9E1D04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21A9-AA28-4818-8009-85E6480D0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F7702-1BAC-45CF-83E7-4BD54319D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24FBC-34A7-4412-8C04-979BC924C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00622-E443-4409-A493-759CDB3F1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4D3B-0CC8-4CB0-BF9F-22194A0DD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97243-1391-446D-AA6A-3B2444A6C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9CF738-5736-4AF4-B847-7C2A3D2EB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li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endParaRPr lang="en-I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4431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Hibernate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object/relational mapping service. </a:t>
            </a:r>
          </a:p>
          <a:p>
            <a:r>
              <a:rPr lang="en-IN" dirty="0" smtClean="0"/>
              <a:t>Implements </a:t>
            </a:r>
            <a:r>
              <a:rPr lang="en-IN" dirty="0"/>
              <a:t>standard Java Persistence API for Java SE and Java EE </a:t>
            </a:r>
            <a:r>
              <a:rPr lang="en-US" dirty="0"/>
              <a:t>persistent .</a:t>
            </a:r>
          </a:p>
          <a:p>
            <a:r>
              <a:rPr lang="en-US" dirty="0" smtClean="0"/>
              <a:t>Classes </a:t>
            </a:r>
            <a:r>
              <a:rPr lang="en-US" dirty="0"/>
              <a:t>in Hibernate are plain old java objects and so like any normal java classes they can participate in relationships like association, inheritance, polymorphism, composition, and collections. </a:t>
            </a:r>
          </a:p>
          <a:p>
            <a:r>
              <a:rPr lang="en-US" dirty="0" smtClean="0"/>
              <a:t>Provides </a:t>
            </a:r>
            <a:r>
              <a:rPr lang="en-US" dirty="0"/>
              <a:t>query and retrieval services</a:t>
            </a:r>
          </a:p>
          <a:p>
            <a:r>
              <a:rPr lang="en-IN" dirty="0" smtClean="0"/>
              <a:t>Provides </a:t>
            </a:r>
            <a:r>
              <a:rPr lang="en-IN" dirty="0"/>
              <a:t>relational persistence for Java and .NET (</a:t>
            </a:r>
            <a:r>
              <a:rPr lang="en-IN" dirty="0" err="1"/>
              <a:t>NHibernate</a:t>
            </a:r>
            <a:r>
              <a:rPr lang="en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6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JBoss</a:t>
            </a:r>
            <a:r>
              <a:rPr lang="en-US" b="1" i="1" dirty="0"/>
              <a:t>, </a:t>
            </a:r>
            <a:r>
              <a:rPr lang="en-US" dirty="0"/>
              <a:t>a division of Red Hat</a:t>
            </a:r>
          </a:p>
          <a:p>
            <a:endParaRPr lang="en-US" dirty="0"/>
          </a:p>
          <a:p>
            <a:r>
              <a:rPr lang="en-IN" dirty="0"/>
              <a:t>Hibernate is an open source project and a critical component of the </a:t>
            </a:r>
            <a:r>
              <a:rPr lang="en-IN" dirty="0" err="1"/>
              <a:t>JBoss</a:t>
            </a:r>
            <a:r>
              <a:rPr lang="en-IN" dirty="0"/>
              <a:t> Enterprise Middleware System (JEMS) suite of products.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04800" y="1447800"/>
          <a:ext cx="8686800" cy="5394960"/>
        </p:xfrm>
        <a:graphic>
          <a:graphicData uri="http://schemas.openxmlformats.org/drawingml/2006/table">
            <a:tbl>
              <a:tblPr/>
              <a:tblGrid>
                <a:gridCol w="2741613"/>
                <a:gridCol w="594518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Core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for Java, native APIs and XML mapping metadata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EntityManager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Standard Java Persistence API for Java SE and Java EE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Annotations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Map classes with JDK 5.0 annotations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Shards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Horizontal data partitioning framework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Validator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Data integrity annotations and validation API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integration with Lucene for indexing and querying data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Tools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Development tools for Eclipse and Ant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NHibernate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The NHibernate service for the .NET framework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JBoss Seam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Framework for JSF, Ajax, and EJB 3.0/Java EE 5.0 applications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654425" y="1142999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Our area of discussion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228600" y="1371600"/>
            <a:ext cx="2438400" cy="167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1326356"/>
            <a:ext cx="838200" cy="4524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828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Hibernate?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JDBC code writing</a:t>
            </a:r>
          </a:p>
          <a:p>
            <a:r>
              <a:rPr lang="en-US" dirty="0" smtClean="0"/>
              <a:t>Can </a:t>
            </a:r>
            <a:r>
              <a:rPr lang="en-US" dirty="0"/>
              <a:t>be used in both </a:t>
            </a:r>
            <a:r>
              <a:rPr lang="en-US" dirty="0" smtClean="0"/>
              <a:t>managed(application server) </a:t>
            </a:r>
            <a:r>
              <a:rPr lang="en-US" dirty="0"/>
              <a:t>and unmanaged </a:t>
            </a:r>
            <a:r>
              <a:rPr lang="en-US" dirty="0" smtClean="0"/>
              <a:t>environments( standalone application)</a:t>
            </a:r>
            <a:endParaRPr lang="en-US" dirty="0"/>
          </a:p>
          <a:p>
            <a:r>
              <a:rPr lang="en-US" dirty="0"/>
              <a:t>Common way to persistence development for both .NET and JEE.</a:t>
            </a:r>
          </a:p>
          <a:p>
            <a:r>
              <a:rPr lang="en-US" dirty="0"/>
              <a:t>SQL can be combined with an object-oriented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2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in java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Can be used </a:t>
            </a:r>
            <a:r>
              <a:rPr lang="en-US" dirty="0" smtClean="0"/>
              <a:t>with</a:t>
            </a:r>
          </a:p>
          <a:p>
            <a:pPr lvl="1"/>
            <a:r>
              <a:rPr lang="en-US" sz="2000" dirty="0" smtClean="0"/>
              <a:t>Unmanaged </a:t>
            </a:r>
            <a:r>
              <a:rPr lang="en-US" sz="2000" dirty="0"/>
              <a:t>environment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Stand-alone </a:t>
            </a:r>
            <a:r>
              <a:rPr lang="en-US" sz="2000" dirty="0" smtClean="0">
                <a:ea typeface="+mn-ea"/>
                <a:cs typeface="+mn-cs"/>
              </a:rPr>
              <a:t>application 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Managed environment </a:t>
            </a:r>
            <a:endParaRPr lang="en-US" sz="2000" dirty="0" smtClean="0">
              <a:ea typeface="+mn-ea"/>
              <a:cs typeface="+mn-cs"/>
            </a:endParaRPr>
          </a:p>
          <a:p>
            <a:pPr lvl="2"/>
            <a:r>
              <a:rPr lang="en-US" sz="2000" dirty="0" smtClean="0">
                <a:ea typeface="+mn-ea"/>
                <a:cs typeface="+mn-cs"/>
              </a:rPr>
              <a:t>Web application</a:t>
            </a:r>
          </a:p>
          <a:p>
            <a:pPr lvl="2"/>
            <a:r>
              <a:rPr lang="en-US" sz="2000" dirty="0" smtClean="0">
                <a:ea typeface="+mn-ea"/>
                <a:cs typeface="+mn-cs"/>
              </a:rPr>
              <a:t>Enterprise </a:t>
            </a:r>
            <a:r>
              <a:rPr lang="en-US" sz="2000" dirty="0">
                <a:ea typeface="+mn-ea"/>
                <a:cs typeface="+mn-cs"/>
              </a:rPr>
              <a:t>application (can be used in place of entity beans</a:t>
            </a:r>
            <a:r>
              <a:rPr lang="en-US" sz="2000" dirty="0" smtClean="0">
                <a:ea typeface="+mn-ea"/>
                <a:cs typeface="+mn-cs"/>
              </a:rPr>
              <a:t>)</a:t>
            </a:r>
          </a:p>
          <a:p>
            <a:pPr lvl="2"/>
            <a:endParaRPr lang="en-US" sz="2000" dirty="0">
              <a:ea typeface="+mn-ea"/>
              <a:cs typeface="+mn-cs"/>
            </a:endParaRPr>
          </a:p>
          <a:p>
            <a:r>
              <a:rPr lang="en-IN" dirty="0"/>
              <a:t>The same power of SQL can be used with hibernate also.</a:t>
            </a:r>
          </a:p>
          <a:p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8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Hibernate </a:t>
            </a:r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7300" y="1219200"/>
            <a:ext cx="683895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Application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90600" y="2609850"/>
            <a:ext cx="7577138" cy="211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Hibernate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3371850" y="4953000"/>
            <a:ext cx="3028950" cy="1371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990600" y="3171825"/>
            <a:ext cx="2381250" cy="9906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hibernate.cfg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5715000" y="3171825"/>
            <a:ext cx="2381250" cy="9906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xxx..hbm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4200" y="2133600"/>
            <a:ext cx="32766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Persistent  objects</a:t>
            </a:r>
          </a:p>
        </p:txBody>
      </p:sp>
    </p:spTree>
    <p:extLst>
      <p:ext uri="{BB962C8B-B14F-4D97-AF65-F5344CB8AC3E}">
        <p14:creationId xmlns="" xmlns:p14="http://schemas.microsoft.com/office/powerpoint/2010/main" val="6881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Hibernate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ea typeface="+mn-ea"/>
                <a:cs typeface="+mn-cs"/>
              </a:rPr>
              <a:t>Create a MYSQL database called test.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smtClean="0">
                <a:ea typeface="+mn-ea"/>
                <a:cs typeface="+mn-cs"/>
              </a:rPr>
              <a:t>a </a:t>
            </a:r>
            <a:r>
              <a:rPr lang="en-US" sz="2000" dirty="0">
                <a:ea typeface="+mn-ea"/>
                <a:cs typeface="+mn-cs"/>
              </a:rPr>
              <a:t>dynamic web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Copy the required libraries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POJO class representing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</a:t>
            </a:r>
            <a:r>
              <a:rPr lang="en-US" sz="2000" dirty="0" smtClean="0">
                <a:ea typeface="+mn-ea"/>
                <a:cs typeface="+mn-cs"/>
              </a:rPr>
              <a:t>hbm </a:t>
            </a:r>
            <a:r>
              <a:rPr lang="en-US" sz="2000" dirty="0">
                <a:ea typeface="+mn-ea"/>
                <a:cs typeface="+mn-cs"/>
              </a:rPr>
              <a:t>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</a:t>
            </a:r>
            <a:r>
              <a:rPr lang="en-US" sz="2000" dirty="0" err="1">
                <a:ea typeface="+mn-ea"/>
                <a:cs typeface="+mn-cs"/>
              </a:rPr>
              <a:t>cfg</a:t>
            </a:r>
            <a:r>
              <a:rPr lang="en-US" sz="2000" dirty="0">
                <a:ea typeface="+mn-ea"/>
                <a:cs typeface="+mn-cs"/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servlet code to connect through hibernate and insert data into the table</a:t>
            </a:r>
            <a:r>
              <a:rPr lang="en-US" sz="2000" dirty="0" smtClean="0">
                <a:ea typeface="+mn-ea"/>
                <a:cs typeface="+mn-cs"/>
              </a:rPr>
              <a:t>.</a:t>
            </a:r>
          </a:p>
          <a:p>
            <a:pPr marL="457200" lvl="1" indent="0">
              <a:buNone/>
            </a:pPr>
            <a:r>
              <a:rPr lang="en-US" sz="2000" dirty="0" smtClean="0">
                <a:ea typeface="+mn-ea"/>
                <a:cs typeface="+mn-cs"/>
              </a:rPr>
              <a:t>Steps 1 and 2 do not require any explanation. So lets us start with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6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3. Copy the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r>
              <a:rPr lang="en-US" dirty="0"/>
              <a:t>Jars required for hibernate to work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hibernate-core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slf4j-simple (Hibernate uses slf4j for logging, for our purposes here use the simple backend )</a:t>
            </a:r>
          </a:p>
          <a:p>
            <a:pPr lvl="1"/>
            <a:r>
              <a:rPr lang="en-US" sz="2000" dirty="0" err="1">
                <a:ea typeface="+mn-ea"/>
                <a:cs typeface="+mn-cs"/>
              </a:rPr>
              <a:t>Javassist</a:t>
            </a:r>
            <a:r>
              <a:rPr lang="en-US" sz="2000" dirty="0">
                <a:ea typeface="+mn-ea"/>
                <a:cs typeface="+mn-cs"/>
              </a:rPr>
              <a:t> (Hibernate gives you a choice of </a:t>
            </a:r>
            <a:r>
              <a:rPr lang="en-US" sz="2000" dirty="0" err="1">
                <a:ea typeface="+mn-ea"/>
                <a:cs typeface="+mn-cs"/>
              </a:rPr>
              <a:t>bytecode</a:t>
            </a:r>
            <a:r>
              <a:rPr lang="en-US" sz="2000" dirty="0">
                <a:ea typeface="+mn-ea"/>
                <a:cs typeface="+mn-cs"/>
              </a:rPr>
              <a:t> providers between </a:t>
            </a:r>
            <a:r>
              <a:rPr lang="en-US" sz="2000" dirty="0" err="1">
                <a:ea typeface="+mn-ea"/>
                <a:cs typeface="+mn-cs"/>
              </a:rPr>
              <a:t>cglib</a:t>
            </a:r>
            <a:r>
              <a:rPr lang="en-US" sz="2000" dirty="0">
                <a:ea typeface="+mn-ea"/>
                <a:cs typeface="+mn-cs"/>
              </a:rPr>
              <a:t> and </a:t>
            </a:r>
            <a:r>
              <a:rPr lang="en-US" sz="2000" dirty="0" err="1">
                <a:ea typeface="+mn-ea"/>
                <a:cs typeface="+mn-cs"/>
              </a:rPr>
              <a:t>javassist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smtClean="0">
                <a:ea typeface="+mn-ea"/>
                <a:cs typeface="+mn-cs"/>
              </a:rPr>
              <a:t>)</a:t>
            </a:r>
          </a:p>
          <a:p>
            <a:r>
              <a:rPr lang="en-US" dirty="0"/>
              <a:t>Apart from these we may want </a:t>
            </a:r>
            <a:r>
              <a:rPr lang="en-US" dirty="0" smtClean="0"/>
              <a:t>servlet-</a:t>
            </a:r>
            <a:r>
              <a:rPr lang="en-US" dirty="0" err="1" smtClean="0"/>
              <a:t>api</a:t>
            </a:r>
            <a:r>
              <a:rPr lang="en-US" dirty="0" smtClean="0"/>
              <a:t>, struts 2 related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as well for web application.</a:t>
            </a:r>
          </a:p>
          <a:p>
            <a:r>
              <a:rPr lang="en-US" dirty="0" smtClean="0"/>
              <a:t>For hibernate annotations, </a:t>
            </a:r>
            <a:r>
              <a:rPr lang="en-US" dirty="0"/>
              <a:t>, </a:t>
            </a:r>
            <a:r>
              <a:rPr lang="en-US" dirty="0" smtClean="0"/>
              <a:t>hibernate-annotation and hibernate-commons-annotation can also be included.</a:t>
            </a:r>
            <a:endParaRPr lang="en-US" dirty="0"/>
          </a:p>
          <a:p>
            <a:r>
              <a:rPr lang="en-US" dirty="0"/>
              <a:t>Copy the jar files from </a:t>
            </a:r>
            <a:r>
              <a:rPr lang="en-US" dirty="0">
                <a:hlinkClick r:id="rId2" action="ppaction://hlinkfile"/>
              </a:rPr>
              <a:t>this </a:t>
            </a:r>
            <a:r>
              <a:rPr lang="en-US" dirty="0"/>
              <a:t>folder into your web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66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the required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Cglib</a:t>
            </a:r>
            <a:endParaRPr lang="en-US" dirty="0" smtClean="0"/>
          </a:p>
          <a:p>
            <a:r>
              <a:rPr lang="en-US" dirty="0" smtClean="0"/>
              <a:t>Log4j</a:t>
            </a:r>
          </a:p>
          <a:p>
            <a:r>
              <a:rPr lang="en-US" dirty="0" smtClean="0"/>
              <a:t>Commons</a:t>
            </a:r>
          </a:p>
          <a:p>
            <a:r>
              <a:rPr lang="en-US" dirty="0" smtClean="0"/>
              <a:t>SLF4j</a:t>
            </a:r>
          </a:p>
          <a:p>
            <a:r>
              <a:rPr lang="en-US" dirty="0" smtClean="0"/>
              <a:t>Dom4j</a:t>
            </a:r>
          </a:p>
          <a:p>
            <a:r>
              <a:rPr lang="en-US" dirty="0" err="1" smtClean="0"/>
              <a:t>Xalan</a:t>
            </a:r>
            <a:endParaRPr lang="en-US" dirty="0" smtClean="0"/>
          </a:p>
          <a:p>
            <a:r>
              <a:rPr lang="en-US" dirty="0" err="1" smtClean="0"/>
              <a:t>xerces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838200"/>
          </a:xfrm>
        </p:spPr>
        <p:txBody>
          <a:bodyPr/>
          <a:lstStyle/>
          <a:p>
            <a:pPr lvl="1"/>
            <a:r>
              <a:rPr lang="en-US" dirty="0"/>
              <a:t>4. Write a POJO class representing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04900"/>
            <a:ext cx="8229600" cy="723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 us maintain customer details in the database table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POJO representing the Customer is given below in the </a:t>
            </a:r>
            <a:r>
              <a:rPr lang="en-US" dirty="0" err="1" smtClean="0"/>
              <a:t>src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996619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Customer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email;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long 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email;}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{email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e;}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f;}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l){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l;}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long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id;}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(long l) {id = 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0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persistence?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Preserving data entered by users when the host machine is switched off.</a:t>
            </a:r>
          </a:p>
          <a:p>
            <a:r>
              <a:rPr lang="en-US" dirty="0"/>
              <a:t>Means storing data in a </a:t>
            </a:r>
            <a:r>
              <a:rPr lang="en-US" i="1" dirty="0"/>
              <a:t>relational database using SQL</a:t>
            </a:r>
            <a:r>
              <a:rPr lang="en-US" dirty="0"/>
              <a:t> Or </a:t>
            </a:r>
            <a:r>
              <a:rPr lang="en-US" i="1" dirty="0"/>
              <a:t>in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5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5. Write </a:t>
            </a:r>
            <a:r>
              <a:rPr lang="en-US" dirty="0"/>
              <a:t>a hbm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90600"/>
            <a:ext cx="8953500" cy="1752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hbm file is  a Hibernate mapping file.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 name can be anything but extension should be hbm.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 must be in the same place where classes are located.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Create an XML file with the name customer.hbm.xml in the </a:t>
            </a:r>
            <a:r>
              <a:rPr lang="en-US" dirty="0" err="1" smtClean="0"/>
              <a:t>src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743200"/>
            <a:ext cx="8743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&lt;!DOCTYPE hibernate-mapping PUBLIC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"-//Hibernate/Hibernate Mapping DTD 3.0//EN"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"http://hibernate.sourceforge.net/hibernate-mapping-3.0.dtd"&gt;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&lt;hibernate-mapping&gt;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&lt;class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hib.Customer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table="CUSTOMER"&gt;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&lt;id name="id" type="long" column="ID" 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&lt;generator class="assigned"/&gt;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&lt;/id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6360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Class name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460376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Table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9135" y="583077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Primary key column name  in class,  type, column name in the database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52800" y="4896386"/>
            <a:ext cx="457200" cy="18466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67450" y="4804053"/>
            <a:ext cx="457200" cy="18466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29275" y="5661450"/>
            <a:ext cx="238125" cy="1923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7814" y="6211669"/>
            <a:ext cx="39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 primary key will be explicitly assigned  by the application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52800" y="6019800"/>
            <a:ext cx="228600" cy="19186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14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6286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name="FIRSTNAME" 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name="LASTNAME"/&gt;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&lt;property name="email"&gt;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name="EMAIL"/&gt;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&lt;/class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&lt;/hibernate-mappin</a:t>
            </a:r>
            <a:r>
              <a:rPr lang="en-US" sz="2000" dirty="0"/>
              <a:t>g&gt;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14381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Other columns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562600" y="110460"/>
            <a:ext cx="609600" cy="289560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" y="3995678"/>
            <a:ext cx="89154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</a:rPr>
              <a:t>Other ways to write property: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column name="FIRSTNAME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"/&gt; 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</a:rPr>
              <a:t>Or simply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 column=“FIRSTNAME”/&gt;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</a:rPr>
              <a:t>Type can be explicitly specifies as: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&lt;property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name="name" type="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column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length="50"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74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6. Write </a:t>
            </a:r>
            <a:r>
              <a:rPr lang="en-US" dirty="0" err="1"/>
              <a:t>cfg</a:t>
            </a:r>
            <a:r>
              <a:rPr lang="en-US" dirty="0"/>
              <a:t>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" y="31242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&lt;?xml version='1.0' encoding='utf-8'?&gt;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&lt;!DOCTYPE hibernate-configuration PUBLIC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"-//Hibernate/Hibernate Configuration DTD//EN"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"http://hibernate.sourceforge.net/hibernate-configuration-3.0.dtd"&gt;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&lt;hibernate-configuration&gt;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&lt;session-factory&gt;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hibernate.connection.driver_class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" y="990600"/>
            <a:ext cx="89535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err="1" smtClean="0"/>
              <a:t>cfg</a:t>
            </a:r>
            <a:r>
              <a:rPr lang="en-US" dirty="0" smtClean="0"/>
              <a:t> file is  a Hibernate configuration file that details about the database that is going to be used by hibernate.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 name is hibernate.cfg.xml.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 must be in the same place where classes are located.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Create an XML file with the name hibernate.cfg.xml in the </a:t>
            </a:r>
            <a:r>
              <a:rPr lang="en-US" dirty="0" err="1" smtClean="0"/>
              <a:t>src</a:t>
            </a:r>
            <a:r>
              <a:rPr lang="en-US" dirty="0" smtClean="0"/>
              <a:t> folder.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73284"/>
            <a:ext cx="15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</a:t>
            </a:r>
            <a:r>
              <a:rPr lang="en-US" dirty="0" smtClean="0"/>
              <a:t> driver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5334000" y="6096000"/>
            <a:ext cx="1098158" cy="17728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33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14491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name="hibernate.connection.url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/test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hibernate.connection.username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hibernate.connection.password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hibernate.connection.pool_size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10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show_sql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name="dialect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org.hibernate.dialect.MySQLDialect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name="hibernate.hbm2ddl.auto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hibernate.connection.autocommit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7955" y="501134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MySQL database URL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9330" y="1295400"/>
            <a:ext cx="220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 </a:t>
            </a:r>
            <a:r>
              <a:rPr lang="en-US" dirty="0" smtClean="0">
                <a:solidFill>
                  <a:srgbClr val="002060"/>
                </a:solidFill>
              </a:rPr>
              <a:t>User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133600"/>
            <a:ext cx="2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 </a:t>
            </a:r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305966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Connection Pool Size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9577" y="4572000"/>
            <a:ext cx="304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SQLdialect</a:t>
            </a:r>
            <a:r>
              <a:rPr lang="en-US" dirty="0" smtClean="0">
                <a:solidFill>
                  <a:srgbClr val="002060"/>
                </a:solidFill>
              </a:rPr>
              <a:t> for MySQL so that </a:t>
            </a:r>
            <a:r>
              <a:rPr lang="en-US" dirty="0">
                <a:solidFill>
                  <a:srgbClr val="002060"/>
                </a:solidFill>
              </a:rPr>
              <a:t>Hibernate will use sensible defaults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22761" y="5373469"/>
            <a:ext cx="3240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Update the database </a:t>
            </a:r>
            <a:r>
              <a:rPr lang="en-US" dirty="0">
                <a:solidFill>
                  <a:srgbClr val="002060"/>
                </a:solidFill>
              </a:rPr>
              <a:t>schema on startup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3846312"/>
            <a:ext cx="3601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Echo all executed SQL to </a:t>
            </a:r>
            <a:r>
              <a:rPr lang="en-US" dirty="0" err="1">
                <a:solidFill>
                  <a:srgbClr val="002060"/>
                </a:solidFill>
              </a:rPr>
              <a:t>stdout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6890" y="63362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Enable auto-commit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29200" y="685800"/>
            <a:ext cx="1143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05000" y="1524000"/>
            <a:ext cx="485205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2362200"/>
            <a:ext cx="475711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3200400"/>
            <a:ext cx="490951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5000" y="4030978"/>
            <a:ext cx="36576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73323" y="4756666"/>
            <a:ext cx="49887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09800" y="5580965"/>
            <a:ext cx="371296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28800" y="6477000"/>
            <a:ext cx="409396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2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850" y="656335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&lt;!-- Mapping files --&gt;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&lt;mapping resource="customer.hbm.xml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&lt;/session-factory&gt;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&lt;/hibernate-configuration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9812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All the hbm files can be listed here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62684" y="1473691"/>
            <a:ext cx="990600" cy="30427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3153728"/>
            <a:ext cx="88011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hibernate.hbm2ddl.auto </a:t>
            </a:r>
            <a:r>
              <a:rPr lang="en-US" dirty="0" smtClean="0"/>
              <a:t>can </a:t>
            </a:r>
            <a:r>
              <a:rPr lang="en-US" dirty="0"/>
              <a:t>have values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 | update | create | create-drop </a:t>
            </a:r>
          </a:p>
          <a:p>
            <a:r>
              <a:rPr lang="en-US" dirty="0"/>
              <a:t>With create-drop, the database schema will be dropped when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/>
              <a:t> is closed explicitly.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hibernate.connection.autocommit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false by default.</a:t>
            </a:r>
          </a:p>
        </p:txBody>
      </p:sp>
    </p:spTree>
    <p:extLst>
      <p:ext uri="{BB962C8B-B14F-4D97-AF65-F5344CB8AC3E}">
        <p14:creationId xmlns="" xmlns:p14="http://schemas.microsoft.com/office/powerpoint/2010/main" val="38135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Write a servlet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HibernateServletEx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HibernateServletEx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null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Configuration().configure().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buildSessionFactory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("Inserting Record");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5142131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 </a:t>
            </a:r>
            <a:r>
              <a:rPr lang="en-US" dirty="0">
                <a:solidFill>
                  <a:srgbClr val="002060"/>
                </a:solidFill>
              </a:rPr>
              <a:t>hibernate.cfg.xml and prepare hibernate for use</a:t>
            </a:r>
          </a:p>
        </p:txBody>
      </p:sp>
    </p:spTree>
    <p:extLst>
      <p:ext uri="{BB962C8B-B14F-4D97-AF65-F5344CB8AC3E}">
        <p14:creationId xmlns="" xmlns:p14="http://schemas.microsoft.com/office/powerpoint/2010/main" val="31129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458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new Customer();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c.setId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(11);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c.setFirstName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Seema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c.setLastName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c.setEmail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(“seema@yahoo.com");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(“Inserted");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}catch(Exception e){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("Exception"+ e);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}finally{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session.flush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19366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Save the data in the session so that it can be flushed later in the database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655332"/>
            <a:ext cx="1524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501015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insertion </a:t>
            </a:r>
            <a:r>
              <a:rPr lang="en-US" dirty="0">
                <a:solidFill>
                  <a:srgbClr val="002060"/>
                </a:solidFill>
              </a:rPr>
              <a:t>will happen </a:t>
            </a:r>
            <a:r>
              <a:rPr lang="en-US" dirty="0" smtClean="0">
                <a:solidFill>
                  <a:srgbClr val="002060"/>
                </a:solidFill>
              </a:rPr>
              <a:t>here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5181600"/>
            <a:ext cx="9906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97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6477000" cy="505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67325"/>
            <a:ext cx="44100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5867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08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</a:t>
            </a:r>
            <a:r>
              <a:rPr lang="en-US" dirty="0" err="1" smtClean="0"/>
              <a:t>cfg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Hibernate is designed to operate for different databases and so a there are broad range of configuration parameters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</a:t>
            </a:r>
            <a:r>
              <a:rPr lang="en-US" dirty="0"/>
              <a:t>such case Hibernate distributed comes with  </a:t>
            </a:r>
            <a:r>
              <a:rPr lang="en-US" dirty="0" err="1"/>
              <a:t>hibernate.properties</a:t>
            </a:r>
            <a:r>
              <a:rPr lang="en-US" dirty="0"/>
              <a:t> comes </a:t>
            </a:r>
            <a:r>
              <a:rPr lang="en-US" dirty="0" smtClean="0"/>
              <a:t>handy which has default values for several different configuration parameters.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file can be alerted to suit the needs </a:t>
            </a:r>
            <a:r>
              <a:rPr lang="en-US" dirty="0" smtClean="0"/>
              <a:t>of the application and </a:t>
            </a:r>
            <a:r>
              <a:rPr lang="en-US" dirty="0"/>
              <a:t>is to be </a:t>
            </a:r>
            <a:r>
              <a:rPr lang="en-US" dirty="0" smtClean="0"/>
              <a:t>placed </a:t>
            </a:r>
            <a:r>
              <a:rPr lang="en-US" dirty="0"/>
              <a:t>in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Note that </a:t>
            </a:r>
            <a:r>
              <a:rPr lang="en-US" dirty="0" smtClean="0"/>
              <a:t>both hibernate.cfg.xml file and </a:t>
            </a:r>
            <a:r>
              <a:rPr lang="en-US" dirty="0" err="1"/>
              <a:t>hibernate.properties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can be there in an application to provides different properties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/>
              <a:t>there is an overlap of properties hibernate.cfg.xml value is used.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13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Proxy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/>
              <a:t>By default Hibernate creates a proxy for each of the </a:t>
            </a:r>
            <a:r>
              <a:rPr lang="en-US" dirty="0" smtClean="0"/>
              <a:t>entity class  </a:t>
            </a:r>
            <a:r>
              <a:rPr lang="en-US" dirty="0"/>
              <a:t>in mapping file. This class contain the code to invoke JDBC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Proxies are created dynamically by </a:t>
            </a:r>
            <a:r>
              <a:rPr lang="en-US" dirty="0" smtClean="0"/>
              <a:t>sub-classing the entity object </a:t>
            </a:r>
            <a:r>
              <a:rPr lang="en-US" dirty="0"/>
              <a:t>at runtime.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subclass has all the methods of the parent, </a:t>
            </a:r>
            <a:r>
              <a:rPr lang="en-US" dirty="0" smtClean="0"/>
              <a:t>so when a method on the entity object is called, </a:t>
            </a:r>
            <a:r>
              <a:rPr lang="en-US" dirty="0"/>
              <a:t>the proxy loads up the </a:t>
            </a:r>
            <a:r>
              <a:rPr lang="en-US" dirty="0" smtClean="0"/>
              <a:t>data from the database and </a:t>
            </a:r>
            <a:r>
              <a:rPr lang="en-US" dirty="0"/>
              <a:t>calls the </a:t>
            </a:r>
            <a:r>
              <a:rPr lang="en-US" dirty="0" smtClean="0"/>
              <a:t>method.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70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dirty="0"/>
              <a:t>Persistence in object-oriented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object-oriented application, persistence allows an object to outlive the </a:t>
            </a:r>
            <a:r>
              <a:rPr lang="en-US" dirty="0" smtClean="0"/>
              <a:t>application that </a:t>
            </a:r>
            <a:r>
              <a:rPr lang="en-US" dirty="0"/>
              <a:t>created it.</a:t>
            </a:r>
          </a:p>
          <a:p>
            <a:r>
              <a:rPr lang="en-US" dirty="0"/>
              <a:t>The state of the object may be stored </a:t>
            </a:r>
            <a:r>
              <a:rPr lang="en-US" dirty="0" smtClean="0"/>
              <a:t>in the hard disk </a:t>
            </a:r>
            <a:r>
              <a:rPr lang="en-US" dirty="0"/>
              <a:t>and an object with the same state re-created at some point in the future.</a:t>
            </a:r>
          </a:p>
          <a:p>
            <a:r>
              <a:rPr lang="en-US" dirty="0"/>
              <a:t>Entire graphs of interconnected objects may be made persistent and later re-created in a new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33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achieve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raw database code into the application.</a:t>
            </a:r>
          </a:p>
          <a:p>
            <a:r>
              <a:rPr lang="en-US" dirty="0"/>
              <a:t>Using services which provide ORM(Object/Relational mapping)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60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dirty="0"/>
              <a:t>Object/Relational </a:t>
            </a:r>
            <a:r>
              <a:rPr lang="en-US" dirty="0" smtClean="0"/>
              <a:t>Mapping (ORM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Object/Relational mapping is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mapping an object to the tables in a relational database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automatic and transparent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uses metadata that describes the mapping between the objects and the database.</a:t>
            </a:r>
          </a:p>
          <a:p>
            <a:pPr>
              <a:lnSpc>
                <a:spcPct val="110000"/>
              </a:lnSpc>
            </a:pPr>
            <a:r>
              <a:rPr lang="en-US" dirty="0"/>
              <a:t>ORM transforms data from one representation to another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An ORM solution consists of the following four components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An API for performing basic CRUD operations on objects of persistent classes.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language or API for specifying queries that refer to classes and properties of classes.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facility for specifying mapping metadata.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technique for the ORM implementation to interact with transactional objects to perform  optimization functions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Object/Relational Mapping (ORM)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hibernate tutorial, An introduction to hibern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3820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05400"/>
          </a:xfrm>
        </p:spPr>
        <p:txBody>
          <a:bodyPr/>
          <a:lstStyle/>
          <a:p>
            <a:r>
              <a:rPr lang="en-US" dirty="0"/>
              <a:t>Productivity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No writing tedious  JDBC code. Hibernate significantly reduces time</a:t>
            </a:r>
            <a:endParaRPr lang="en-US" sz="2000" dirty="0">
              <a:ea typeface="+mn-ea"/>
              <a:cs typeface="+mn-cs"/>
            </a:endParaRPr>
          </a:p>
          <a:p>
            <a:r>
              <a:rPr lang="en-US" dirty="0" smtClean="0"/>
              <a:t>Maintainability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Less complex with a fewer lines of </a:t>
            </a:r>
            <a:r>
              <a:rPr lang="en-US" sz="2000" dirty="0" smtClean="0">
                <a:ea typeface="+mn-ea"/>
                <a:cs typeface="+mn-cs"/>
              </a:rPr>
              <a:t>code. Most features already tried and tested</a:t>
            </a:r>
            <a:endParaRPr lang="en-US" sz="2000" dirty="0">
              <a:ea typeface="+mn-ea"/>
              <a:cs typeface="+mn-cs"/>
            </a:endParaRP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optimizations </a:t>
            </a:r>
            <a:r>
              <a:rPr lang="en-US" sz="2000" dirty="0" smtClean="0">
                <a:ea typeface="+mn-ea"/>
                <a:cs typeface="+mn-cs"/>
              </a:rPr>
              <a:t>already provided by automated </a:t>
            </a:r>
            <a:r>
              <a:rPr lang="en-US" sz="2000" dirty="0">
                <a:ea typeface="+mn-ea"/>
                <a:cs typeface="+mn-cs"/>
              </a:rPr>
              <a:t>ORM</a:t>
            </a:r>
          </a:p>
          <a:p>
            <a:r>
              <a:rPr lang="en-US" dirty="0"/>
              <a:t>Vendor </a:t>
            </a:r>
            <a:r>
              <a:rPr lang="en-US" dirty="0" smtClean="0"/>
              <a:t>independence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An ORM abstracts your application away from the underlying SQL database and SQL dialect.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4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Light Weight</a:t>
            </a:r>
          </a:p>
          <a:p>
            <a:r>
              <a:rPr lang="en-US" dirty="0" smtClean="0"/>
              <a:t>Fast Performance- First level and Second level Cache</a:t>
            </a:r>
          </a:p>
          <a:p>
            <a:r>
              <a:rPr lang="en-US" dirty="0" smtClean="0"/>
              <a:t>Database Independent Queries- HQL</a:t>
            </a:r>
          </a:p>
          <a:p>
            <a:r>
              <a:rPr lang="en-US" dirty="0" smtClean="0"/>
              <a:t>Automatic table creation</a:t>
            </a:r>
          </a:p>
          <a:p>
            <a:r>
              <a:rPr lang="en-US" dirty="0" smtClean="0"/>
              <a:t>Simplifies Complex Join</a:t>
            </a:r>
          </a:p>
          <a:p>
            <a:r>
              <a:rPr lang="en-US" dirty="0" smtClean="0"/>
              <a:t>Provides Query Statistics and database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Persistence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Java Persistence API provides an object/relational mapping facility to Java developers for managing relational data in Java applications. </a:t>
            </a:r>
          </a:p>
          <a:p>
            <a:r>
              <a:rPr lang="en-US" dirty="0"/>
              <a:t>Three components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The Java Persistence API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The query language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Object/relational mapping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17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FB5547-0F05-492D-AD6F-8CD89FBCAA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A4456-3D88-4095-B1AE-CBA538C04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DCF791-A16E-4C87-8514-9466BBE8431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Words>1612</Words>
  <Application>Microsoft Office PowerPoint</Application>
  <PresentationFormat>On-screen Show (4:3)</PresentationFormat>
  <Paragraphs>313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Introduction</vt:lpstr>
      <vt:lpstr>What is persistence?</vt:lpstr>
      <vt:lpstr>Persistence in object-oriented applications</vt:lpstr>
      <vt:lpstr>Ways to achieve persistence</vt:lpstr>
      <vt:lpstr>Object/Relational Mapping (ORM)</vt:lpstr>
      <vt:lpstr>Object/Relational Mapping (ORM)</vt:lpstr>
      <vt:lpstr>Why ORM?</vt:lpstr>
      <vt:lpstr>Why ORM?</vt:lpstr>
      <vt:lpstr>Java Persistence API </vt:lpstr>
      <vt:lpstr>What is Hibernate 3</vt:lpstr>
      <vt:lpstr>Whose is it?</vt:lpstr>
      <vt:lpstr>Hibernate modules</vt:lpstr>
      <vt:lpstr>Why Hibernate?</vt:lpstr>
      <vt:lpstr>Hibernate in java application</vt:lpstr>
      <vt:lpstr>High-level Hibernate Architecture</vt:lpstr>
      <vt:lpstr>Simple Hibernate application</vt:lpstr>
      <vt:lpstr>3. Copy the required libraries</vt:lpstr>
      <vt:lpstr>Copy the required libraries</vt:lpstr>
      <vt:lpstr>4. Write a POJO class representing the table</vt:lpstr>
      <vt:lpstr>5. Write a hbm file</vt:lpstr>
      <vt:lpstr>Slide 21</vt:lpstr>
      <vt:lpstr>6. Write cfg file</vt:lpstr>
      <vt:lpstr>Slide 23</vt:lpstr>
      <vt:lpstr>Slide 24</vt:lpstr>
      <vt:lpstr>7. Write a servlet </vt:lpstr>
      <vt:lpstr>Slide 26</vt:lpstr>
      <vt:lpstr>Slide 27</vt:lpstr>
      <vt:lpstr>Alternative to cfg file</vt:lpstr>
      <vt:lpstr>Hibernate Proxy</vt:lpstr>
    </vt:vector>
  </TitlesOfParts>
  <Company>fcb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Balasubramaniam</cp:lastModifiedBy>
  <cp:revision>497</cp:revision>
  <dcterms:created xsi:type="dcterms:W3CDTF">2005-08-31T12:40:43Z</dcterms:created>
  <dcterms:modified xsi:type="dcterms:W3CDTF">2013-03-07T04:12:15Z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0x010100EBF98DF4C291A14C85D2BA6B16E94436</vt:lpwstr>
  </property>
</Properties>
</file>