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2"/>
  </p:notesMasterIdLst>
  <p:handoutMasterIdLst>
    <p:handoutMasterId r:id="rId63"/>
  </p:handoutMasterIdLst>
  <p:sldIdLst>
    <p:sldId id="276" r:id="rId5"/>
    <p:sldId id="296" r:id="rId6"/>
    <p:sldId id="297" r:id="rId7"/>
    <p:sldId id="295" r:id="rId8"/>
    <p:sldId id="319" r:id="rId9"/>
    <p:sldId id="298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299" r:id="rId19"/>
    <p:sldId id="331" r:id="rId20"/>
    <p:sldId id="332" r:id="rId21"/>
    <p:sldId id="333" r:id="rId22"/>
    <p:sldId id="330" r:id="rId23"/>
    <p:sldId id="303" r:id="rId24"/>
    <p:sldId id="304" r:id="rId25"/>
    <p:sldId id="300" r:id="rId26"/>
    <p:sldId id="294" r:id="rId27"/>
    <p:sldId id="301" r:id="rId28"/>
    <p:sldId id="302" r:id="rId29"/>
    <p:sldId id="306" r:id="rId30"/>
    <p:sldId id="310" r:id="rId31"/>
    <p:sldId id="305" r:id="rId32"/>
    <p:sldId id="307" r:id="rId33"/>
    <p:sldId id="314" r:id="rId34"/>
    <p:sldId id="308" r:id="rId35"/>
    <p:sldId id="309" r:id="rId36"/>
    <p:sldId id="311" r:id="rId37"/>
    <p:sldId id="312" r:id="rId38"/>
    <p:sldId id="313" r:id="rId39"/>
    <p:sldId id="316" r:id="rId40"/>
    <p:sldId id="315" r:id="rId41"/>
    <p:sldId id="318" r:id="rId42"/>
    <p:sldId id="317" r:id="rId43"/>
    <p:sldId id="320" r:id="rId44"/>
    <p:sldId id="321" r:id="rId45"/>
    <p:sldId id="334" r:id="rId46"/>
    <p:sldId id="335" r:id="rId47"/>
    <p:sldId id="336" r:id="rId48"/>
    <p:sldId id="337" r:id="rId49"/>
    <p:sldId id="338" r:id="rId50"/>
    <p:sldId id="339" r:id="rId51"/>
    <p:sldId id="340" r:id="rId52"/>
    <p:sldId id="341" r:id="rId53"/>
    <p:sldId id="342" r:id="rId54"/>
    <p:sldId id="343" r:id="rId55"/>
    <p:sldId id="344" r:id="rId56"/>
    <p:sldId id="345" r:id="rId57"/>
    <p:sldId id="346" r:id="rId58"/>
    <p:sldId id="347" r:id="rId59"/>
    <p:sldId id="348" r:id="rId60"/>
    <p:sldId id="349" r:id="rId61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99CC00"/>
    <a:srgbClr val="FF9900"/>
    <a:srgbClr val="5696DC"/>
    <a:srgbClr val="D60093"/>
    <a:srgbClr val="5AC9EC"/>
    <a:srgbClr val="006600"/>
    <a:srgbClr val="FFCC00"/>
    <a:srgbClr val="FFFF00"/>
    <a:srgbClr val="FF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7" autoAdjust="0"/>
    <p:restoredTop sz="96448" autoAdjust="0"/>
  </p:normalViewPr>
  <p:slideViewPr>
    <p:cSldViewPr>
      <p:cViewPr>
        <p:scale>
          <a:sx n="66" d="100"/>
          <a:sy n="66" d="100"/>
        </p:scale>
        <p:origin x="-1734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0B3F53A-5FAC-473C-AEDA-E611CCD0A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4472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CB0E6F0-B1AD-4973-ACC8-C610E8424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70283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ll three"/>
          <p:cNvPicPr>
            <a:picLocks noChangeAspect="1" noChangeArrowheads="1"/>
          </p:cNvPicPr>
          <p:nvPr userDrawn="1"/>
        </p:nvPicPr>
        <p:blipFill>
          <a:blip r:embed="rId2" cstate="print"/>
          <a:srcRect t="47652" b="18791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15975"/>
            <a:ext cx="77724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83874-20A2-419F-A38A-16EBB76BCB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6DAAD-0C6F-47D1-A2E6-45D36C309E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71479-59CA-44E2-8DB3-15992680BB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376D8-08EC-4561-87C5-14F9E1D04C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B21A9-AA28-4818-8009-85E6480D02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F7702-1BAC-45CF-83E7-4BD54319D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24FBC-34A7-4412-8C04-979BC924C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00622-E443-4409-A493-759CDB3F1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E4D3B-0CC8-4CB0-BF9F-22194A0DD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97243-1391-446D-AA6A-3B2444A6C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7" name="Picture 10" descr="all three"/>
          <p:cNvPicPr>
            <a:picLocks noChangeAspect="1" noChangeArrowheads="1"/>
          </p:cNvPicPr>
          <p:nvPr userDrawn="1"/>
        </p:nvPicPr>
        <p:blipFill>
          <a:blip r:embed="rId13" cstate="print"/>
          <a:srcRect t="71950" b="17998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29CF738-5736-4AF4-B847-7C2A3D2EB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3. </a:t>
            </a:r>
            <a:r>
              <a:rPr lang="en-US" dirty="0" smtClean="0"/>
              <a:t>HQL</a:t>
            </a:r>
            <a:endParaRPr lang="en-IN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44314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 smtClean="0"/>
              <a:t> </a:t>
            </a:r>
            <a:r>
              <a:rPr lang="en-US" dirty="0"/>
              <a:t>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hql</a:t>
            </a:r>
            <a:r>
              <a:rPr lang="en-US" dirty="0" smtClean="0"/>
              <a:t> = "FROM Employee E WHERE E.id = 10"; </a:t>
            </a:r>
            <a:endParaRPr lang="en-US" dirty="0" smtClean="0"/>
          </a:p>
          <a:p>
            <a:r>
              <a:rPr lang="en-US" dirty="0" smtClean="0"/>
              <a:t>Query </a:t>
            </a:r>
            <a:r>
              <a:rPr lang="en-US" dirty="0" err="1" smtClean="0"/>
              <a:t>query</a:t>
            </a:r>
            <a:r>
              <a:rPr lang="en-US" dirty="0" smtClean="0"/>
              <a:t> = </a:t>
            </a:r>
            <a:r>
              <a:rPr lang="en-US" dirty="0" err="1" smtClean="0"/>
              <a:t>session.createQuery</a:t>
            </a:r>
            <a:r>
              <a:rPr lang="en-US" dirty="0" smtClean="0"/>
              <a:t>(</a:t>
            </a:r>
            <a:r>
              <a:rPr lang="en-US" dirty="0" err="1" smtClean="0"/>
              <a:t>hql</a:t>
            </a:r>
            <a:r>
              <a:rPr lang="en-US" dirty="0" smtClean="0"/>
              <a:t>); </a:t>
            </a:r>
            <a:endParaRPr lang="en-US" dirty="0" smtClean="0"/>
          </a:p>
          <a:p>
            <a:r>
              <a:rPr lang="en-US" dirty="0" smtClean="0"/>
              <a:t>List </a:t>
            </a:r>
            <a:r>
              <a:rPr lang="en-US" dirty="0" smtClean="0"/>
              <a:t>results = </a:t>
            </a:r>
            <a:r>
              <a:rPr lang="en-US" dirty="0" err="1" smtClean="0"/>
              <a:t>query.list</a:t>
            </a:r>
            <a:r>
              <a:rPr lang="en-US" dirty="0" smtClean="0"/>
              <a:t>();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38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Order By</a:t>
            </a:r>
            <a:r>
              <a:rPr lang="en-US" dirty="0" smtClean="0"/>
              <a:t> </a:t>
            </a:r>
            <a:r>
              <a:rPr lang="en-US" dirty="0"/>
              <a:t>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hql</a:t>
            </a:r>
            <a:r>
              <a:rPr lang="en-US" dirty="0" smtClean="0"/>
              <a:t> = "FROM Employee E WHERE E.id &gt; 10 ORDER BY </a:t>
            </a:r>
            <a:r>
              <a:rPr lang="en-US" dirty="0" err="1" smtClean="0"/>
              <a:t>E.salary</a:t>
            </a:r>
            <a:r>
              <a:rPr lang="en-US" dirty="0" smtClean="0"/>
              <a:t> DESC"; </a:t>
            </a:r>
            <a:endParaRPr lang="en-US" dirty="0" smtClean="0"/>
          </a:p>
          <a:p>
            <a:r>
              <a:rPr lang="en-US" dirty="0" smtClean="0"/>
              <a:t>Query </a:t>
            </a:r>
            <a:r>
              <a:rPr lang="en-US" dirty="0" err="1" smtClean="0"/>
              <a:t>query</a:t>
            </a:r>
            <a:r>
              <a:rPr lang="en-US" dirty="0" smtClean="0"/>
              <a:t> = </a:t>
            </a:r>
            <a:r>
              <a:rPr lang="en-US" dirty="0" err="1" smtClean="0"/>
              <a:t>session.createQuery</a:t>
            </a:r>
            <a:r>
              <a:rPr lang="en-US" dirty="0" smtClean="0"/>
              <a:t>(</a:t>
            </a:r>
            <a:r>
              <a:rPr lang="en-US" dirty="0" err="1" smtClean="0"/>
              <a:t>hql</a:t>
            </a:r>
            <a:r>
              <a:rPr lang="en-US" dirty="0" smtClean="0"/>
              <a:t>); </a:t>
            </a:r>
            <a:endParaRPr lang="en-US" dirty="0" smtClean="0"/>
          </a:p>
          <a:p>
            <a:r>
              <a:rPr lang="en-US" dirty="0" smtClean="0"/>
              <a:t>List </a:t>
            </a:r>
            <a:r>
              <a:rPr lang="en-US" dirty="0" smtClean="0"/>
              <a:t>results = </a:t>
            </a:r>
            <a:r>
              <a:rPr lang="en-US" dirty="0" err="1" smtClean="0"/>
              <a:t>query.list</a:t>
            </a:r>
            <a:r>
              <a:rPr lang="en-US" dirty="0" smtClean="0"/>
              <a:t>();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38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Group By</a:t>
            </a:r>
            <a:r>
              <a:rPr lang="en-US" dirty="0" smtClean="0"/>
              <a:t> </a:t>
            </a:r>
            <a:r>
              <a:rPr lang="en-US" dirty="0"/>
              <a:t>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hql</a:t>
            </a:r>
            <a:r>
              <a:rPr lang="en-US" dirty="0" smtClean="0"/>
              <a:t> = "SELECT SUM(</a:t>
            </a:r>
            <a:r>
              <a:rPr lang="en-US" dirty="0" err="1" smtClean="0"/>
              <a:t>E.salary</a:t>
            </a:r>
            <a:r>
              <a:rPr lang="en-US" dirty="0" smtClean="0"/>
              <a:t>), </a:t>
            </a:r>
            <a:r>
              <a:rPr lang="en-US" dirty="0" err="1" smtClean="0"/>
              <a:t>E.firtName</a:t>
            </a:r>
            <a:r>
              <a:rPr lang="en-US" dirty="0" smtClean="0"/>
              <a:t> FROM Employee E " + "GROUP BY </a:t>
            </a:r>
            <a:r>
              <a:rPr lang="en-US" dirty="0" err="1" smtClean="0"/>
              <a:t>E.firstName</a:t>
            </a:r>
            <a:r>
              <a:rPr lang="en-US" dirty="0" smtClean="0"/>
              <a:t>"; </a:t>
            </a:r>
            <a:endParaRPr lang="en-US" dirty="0" smtClean="0"/>
          </a:p>
          <a:p>
            <a:r>
              <a:rPr lang="en-US" dirty="0" smtClean="0"/>
              <a:t>Query </a:t>
            </a:r>
            <a:r>
              <a:rPr lang="en-US" dirty="0" err="1" smtClean="0"/>
              <a:t>query</a:t>
            </a:r>
            <a:r>
              <a:rPr lang="en-US" dirty="0" smtClean="0"/>
              <a:t> = </a:t>
            </a:r>
            <a:r>
              <a:rPr lang="en-US" dirty="0" err="1" smtClean="0"/>
              <a:t>session.createQuery</a:t>
            </a:r>
            <a:r>
              <a:rPr lang="en-US" dirty="0" smtClean="0"/>
              <a:t>(</a:t>
            </a:r>
            <a:r>
              <a:rPr lang="en-US" dirty="0" err="1" smtClean="0"/>
              <a:t>hql</a:t>
            </a:r>
            <a:r>
              <a:rPr lang="en-US" dirty="0" smtClean="0"/>
              <a:t>); </a:t>
            </a:r>
            <a:endParaRPr lang="en-US" dirty="0" smtClean="0"/>
          </a:p>
          <a:p>
            <a:r>
              <a:rPr lang="en-US" dirty="0" smtClean="0"/>
              <a:t>List </a:t>
            </a:r>
            <a:r>
              <a:rPr lang="en-US" dirty="0" smtClean="0"/>
              <a:t>results = </a:t>
            </a:r>
            <a:r>
              <a:rPr lang="en-US" dirty="0" err="1" smtClean="0"/>
              <a:t>query.list</a:t>
            </a:r>
            <a:r>
              <a:rPr lang="en-US" dirty="0" smtClean="0"/>
              <a:t>();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38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Using Named </a:t>
            </a:r>
            <a:r>
              <a:rPr lang="en-US" b="0" dirty="0" err="1" smtClean="0"/>
              <a:t>Paramters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hql</a:t>
            </a:r>
            <a:r>
              <a:rPr lang="en-US" dirty="0" smtClean="0"/>
              <a:t> = "FROM Employee E WHERE E.id = :</a:t>
            </a:r>
            <a:r>
              <a:rPr lang="en-US" dirty="0" err="1" smtClean="0"/>
              <a:t>employee_id</a:t>
            </a:r>
            <a:r>
              <a:rPr lang="en-US" dirty="0" smtClean="0"/>
              <a:t>"; </a:t>
            </a:r>
            <a:endParaRPr lang="en-US" dirty="0" smtClean="0"/>
          </a:p>
          <a:p>
            <a:r>
              <a:rPr lang="en-US" dirty="0" smtClean="0"/>
              <a:t>Query </a:t>
            </a:r>
            <a:r>
              <a:rPr lang="en-US" dirty="0" err="1" smtClean="0"/>
              <a:t>query</a:t>
            </a:r>
            <a:r>
              <a:rPr lang="en-US" dirty="0" smtClean="0"/>
              <a:t> = </a:t>
            </a:r>
            <a:r>
              <a:rPr lang="en-US" dirty="0" err="1" smtClean="0"/>
              <a:t>session.createQuery</a:t>
            </a:r>
            <a:r>
              <a:rPr lang="en-US" dirty="0" smtClean="0"/>
              <a:t>(</a:t>
            </a:r>
            <a:r>
              <a:rPr lang="en-US" dirty="0" err="1" smtClean="0"/>
              <a:t>hql</a:t>
            </a:r>
            <a:r>
              <a:rPr lang="en-US" dirty="0" smtClean="0"/>
              <a:t>); </a:t>
            </a:r>
            <a:r>
              <a:rPr lang="en-US" dirty="0" err="1" smtClean="0"/>
              <a:t>query.setParameter</a:t>
            </a:r>
            <a:r>
              <a:rPr lang="en-US" dirty="0" smtClean="0"/>
              <a:t>("employee_id",10); </a:t>
            </a:r>
            <a:endParaRPr lang="en-US" dirty="0" smtClean="0"/>
          </a:p>
          <a:p>
            <a:r>
              <a:rPr lang="en-US" dirty="0" smtClean="0"/>
              <a:t>List </a:t>
            </a:r>
            <a:r>
              <a:rPr lang="en-US" dirty="0" smtClean="0"/>
              <a:t>results = </a:t>
            </a:r>
            <a:r>
              <a:rPr lang="en-US" dirty="0" err="1" smtClean="0"/>
              <a:t>query.list</a:t>
            </a:r>
            <a:r>
              <a:rPr lang="en-US" dirty="0" smtClean="0"/>
              <a:t>();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38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UPDATE Clause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hql</a:t>
            </a:r>
            <a:r>
              <a:rPr lang="en-US" dirty="0" smtClean="0"/>
              <a:t> = "UPDATE Employee set salary = :salary " + "WHERE id = :</a:t>
            </a:r>
            <a:r>
              <a:rPr lang="en-US" dirty="0" err="1" smtClean="0"/>
              <a:t>employee_id</a:t>
            </a:r>
            <a:r>
              <a:rPr lang="en-US" dirty="0" smtClean="0"/>
              <a:t>"; Query </a:t>
            </a:r>
            <a:r>
              <a:rPr lang="en-US" dirty="0" err="1" smtClean="0"/>
              <a:t>query</a:t>
            </a:r>
            <a:r>
              <a:rPr lang="en-US" dirty="0" smtClean="0"/>
              <a:t> = </a:t>
            </a:r>
            <a:r>
              <a:rPr lang="en-US" dirty="0" err="1" smtClean="0"/>
              <a:t>session.createQuery</a:t>
            </a:r>
            <a:r>
              <a:rPr lang="en-US" dirty="0" smtClean="0"/>
              <a:t>(</a:t>
            </a:r>
            <a:r>
              <a:rPr lang="en-US" dirty="0" err="1" smtClean="0"/>
              <a:t>hql</a:t>
            </a:r>
            <a:r>
              <a:rPr lang="en-US" dirty="0" smtClean="0"/>
              <a:t>); </a:t>
            </a:r>
            <a:r>
              <a:rPr lang="en-US" dirty="0" err="1" smtClean="0"/>
              <a:t>query.setParameter</a:t>
            </a:r>
            <a:r>
              <a:rPr lang="en-US" dirty="0" smtClean="0"/>
              <a:t>("salary", 1000); </a:t>
            </a:r>
            <a:r>
              <a:rPr lang="en-US" dirty="0" err="1" smtClean="0"/>
              <a:t>query.setParameter</a:t>
            </a:r>
            <a:r>
              <a:rPr lang="en-US" dirty="0" smtClean="0"/>
              <a:t>("</a:t>
            </a:r>
            <a:r>
              <a:rPr lang="en-US" dirty="0" err="1" smtClean="0"/>
              <a:t>employee_id</a:t>
            </a:r>
            <a:r>
              <a:rPr lang="en-US" dirty="0" smtClean="0"/>
              <a:t>", 10); 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result = </a:t>
            </a:r>
            <a:r>
              <a:rPr lang="en-US" dirty="0" err="1" smtClean="0"/>
              <a:t>query.executeUpdate</a:t>
            </a:r>
            <a:r>
              <a:rPr lang="en-US" dirty="0" smtClean="0"/>
              <a:t>(); </a:t>
            </a:r>
            <a:endParaRPr lang="en-US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("Rows affected: " + result);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38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hql</a:t>
            </a:r>
            <a:r>
              <a:rPr lang="en-US" dirty="0" smtClean="0"/>
              <a:t> = "DELETE FROM Employee " + "WHERE id = :</a:t>
            </a:r>
            <a:r>
              <a:rPr lang="en-US" dirty="0" err="1" smtClean="0"/>
              <a:t>employee_id</a:t>
            </a:r>
            <a:r>
              <a:rPr lang="en-US" dirty="0" smtClean="0"/>
              <a:t>"; </a:t>
            </a:r>
            <a:endParaRPr lang="en-US" dirty="0" smtClean="0"/>
          </a:p>
          <a:p>
            <a:r>
              <a:rPr lang="en-US" dirty="0" smtClean="0"/>
              <a:t>Query </a:t>
            </a:r>
            <a:r>
              <a:rPr lang="en-US" dirty="0" err="1" smtClean="0"/>
              <a:t>query</a:t>
            </a:r>
            <a:r>
              <a:rPr lang="en-US" dirty="0" smtClean="0"/>
              <a:t> = </a:t>
            </a:r>
            <a:r>
              <a:rPr lang="en-US" dirty="0" err="1" smtClean="0"/>
              <a:t>session.createQuery</a:t>
            </a:r>
            <a:r>
              <a:rPr lang="en-US" dirty="0" smtClean="0"/>
              <a:t>(</a:t>
            </a:r>
            <a:r>
              <a:rPr lang="en-US" dirty="0" err="1" smtClean="0"/>
              <a:t>hql</a:t>
            </a:r>
            <a:r>
              <a:rPr lang="en-US" dirty="0" smtClean="0"/>
              <a:t>); </a:t>
            </a:r>
            <a:r>
              <a:rPr lang="en-US" dirty="0" err="1" smtClean="0"/>
              <a:t>query.setParameter</a:t>
            </a:r>
            <a:r>
              <a:rPr lang="en-US" dirty="0" smtClean="0"/>
              <a:t>("</a:t>
            </a:r>
            <a:r>
              <a:rPr lang="en-US" dirty="0" err="1" smtClean="0"/>
              <a:t>employee_id</a:t>
            </a:r>
            <a:r>
              <a:rPr lang="en-US" dirty="0" smtClean="0"/>
              <a:t>", 10); 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result = </a:t>
            </a:r>
            <a:r>
              <a:rPr lang="en-US" dirty="0" err="1" smtClean="0"/>
              <a:t>query.executeUpdate</a:t>
            </a:r>
            <a:r>
              <a:rPr lang="en-US" dirty="0" smtClean="0"/>
              <a:t>(); </a:t>
            </a:r>
            <a:endParaRPr lang="en-US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("Rows affected: " + result);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383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hql</a:t>
            </a:r>
            <a:r>
              <a:rPr lang="en-US" dirty="0" smtClean="0"/>
              <a:t> = "INSERT INTO Employee(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, salary)" + "SELECT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, salary FROM </a:t>
            </a:r>
            <a:r>
              <a:rPr lang="en-US" dirty="0" err="1" smtClean="0"/>
              <a:t>old_employee</a:t>
            </a:r>
            <a:r>
              <a:rPr lang="en-US" dirty="0" smtClean="0"/>
              <a:t>"; Query </a:t>
            </a:r>
            <a:r>
              <a:rPr lang="en-US" dirty="0" err="1" smtClean="0"/>
              <a:t>query</a:t>
            </a:r>
            <a:r>
              <a:rPr lang="en-US" dirty="0" smtClean="0"/>
              <a:t> = </a:t>
            </a:r>
            <a:r>
              <a:rPr lang="en-US" dirty="0" err="1" smtClean="0"/>
              <a:t>session.createQuery</a:t>
            </a:r>
            <a:r>
              <a:rPr lang="en-US" dirty="0" smtClean="0"/>
              <a:t>(</a:t>
            </a:r>
            <a:r>
              <a:rPr lang="en-US" dirty="0" err="1" smtClean="0"/>
              <a:t>hql</a:t>
            </a:r>
            <a:r>
              <a:rPr lang="en-US" dirty="0" smtClean="0"/>
              <a:t>); 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result = </a:t>
            </a:r>
            <a:r>
              <a:rPr lang="en-US" dirty="0" err="1" smtClean="0"/>
              <a:t>query.executeUpdate</a:t>
            </a:r>
            <a:r>
              <a:rPr lang="en-US" dirty="0" smtClean="0"/>
              <a:t>(); </a:t>
            </a:r>
            <a:endParaRPr lang="en-US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("Rows affected: " + result);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383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Aggregate Methods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1219200"/>
          <a:ext cx="7772401" cy="4515005"/>
        </p:xfrm>
        <a:graphic>
          <a:graphicData uri="http://schemas.openxmlformats.org/drawingml/2006/table">
            <a:tbl>
              <a:tblPr/>
              <a:tblGrid>
                <a:gridCol w="1143001"/>
                <a:gridCol w="2895872"/>
                <a:gridCol w="3733528"/>
              </a:tblGrid>
              <a:tr h="1150123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S.N.</a:t>
                      </a:r>
                    </a:p>
                  </a:txBody>
                  <a:tcPr marL="41301" marR="41301" marT="41301" marB="4130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Functions</a:t>
                      </a:r>
                    </a:p>
                  </a:txBody>
                  <a:tcPr marL="41301" marR="41301" marT="41301" marB="4130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Description</a:t>
                      </a:r>
                    </a:p>
                  </a:txBody>
                  <a:tcPr marL="41301" marR="41301" marT="41301" marB="4130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19960"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 marL="41301" marR="41301" marT="41301" marB="4130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avg</a:t>
                      </a:r>
                      <a:r>
                        <a:rPr lang="en-US" sz="1600" dirty="0"/>
                        <a:t>(property name)</a:t>
                      </a:r>
                    </a:p>
                  </a:txBody>
                  <a:tcPr marL="41301" marR="41301" marT="41301" marB="4130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The average of a property's value</a:t>
                      </a:r>
                    </a:p>
                  </a:txBody>
                  <a:tcPr marL="41301" marR="41301" marT="41301" marB="4130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885042"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 marL="41301" marR="41301" marT="41301" marB="4130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count(property name or *)</a:t>
                      </a:r>
                    </a:p>
                  </a:txBody>
                  <a:tcPr marL="41301" marR="41301" marT="41301" marB="4130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The number of times a property occurs in the results</a:t>
                      </a:r>
                    </a:p>
                  </a:txBody>
                  <a:tcPr marL="41301" marR="41301" marT="41301" marB="4130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19960"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 marL="41301" marR="41301" marT="41301" marB="4130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max(property name)</a:t>
                      </a:r>
                    </a:p>
                  </a:txBody>
                  <a:tcPr marL="41301" marR="41301" marT="41301" marB="4130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The maximum value of the property values</a:t>
                      </a:r>
                    </a:p>
                  </a:txBody>
                  <a:tcPr marL="41301" marR="41301" marT="41301" marB="4130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19960">
                <a:tc>
                  <a:txBody>
                    <a:bodyPr/>
                    <a:lstStyle/>
                    <a:p>
                      <a:r>
                        <a:rPr lang="en-US" sz="1600"/>
                        <a:t>4</a:t>
                      </a:r>
                    </a:p>
                  </a:txBody>
                  <a:tcPr marL="41301" marR="41301" marT="41301" marB="4130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min(property name)</a:t>
                      </a:r>
                    </a:p>
                  </a:txBody>
                  <a:tcPr marL="41301" marR="41301" marT="41301" marB="4130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The minimum value of the property values</a:t>
                      </a:r>
                    </a:p>
                  </a:txBody>
                  <a:tcPr marL="41301" marR="41301" marT="41301" marB="4130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19960">
                <a:tc>
                  <a:txBody>
                    <a:bodyPr/>
                    <a:lstStyle/>
                    <a:p>
                      <a:r>
                        <a:rPr lang="en-US" sz="1600"/>
                        <a:t>5</a:t>
                      </a:r>
                    </a:p>
                  </a:txBody>
                  <a:tcPr marL="41301" marR="41301" marT="41301" marB="4130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sum(property name)</a:t>
                      </a:r>
                    </a:p>
                  </a:txBody>
                  <a:tcPr marL="41301" marR="41301" marT="41301" marB="4130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sum total of the property values</a:t>
                      </a:r>
                    </a:p>
                  </a:txBody>
                  <a:tcPr marL="41301" marR="41301" marT="41301" marB="41301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57912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 </a:t>
            </a:r>
            <a:r>
              <a:rPr lang="en-US" dirty="0" err="1" smtClean="0"/>
              <a:t>hql</a:t>
            </a:r>
            <a:r>
              <a:rPr lang="en-US" dirty="0" smtClean="0"/>
              <a:t> = "SELECT count(distinct </a:t>
            </a:r>
            <a:r>
              <a:rPr lang="en-US" dirty="0" err="1" smtClean="0"/>
              <a:t>E.firstName</a:t>
            </a:r>
            <a:r>
              <a:rPr lang="en-US" dirty="0" smtClean="0"/>
              <a:t>) FROM Employee E"; </a:t>
            </a:r>
            <a:endParaRPr lang="en-US" dirty="0" smtClean="0"/>
          </a:p>
          <a:p>
            <a:r>
              <a:rPr lang="en-US" dirty="0" smtClean="0"/>
              <a:t>Query </a:t>
            </a:r>
            <a:r>
              <a:rPr lang="en-US" dirty="0" err="1" smtClean="0"/>
              <a:t>query</a:t>
            </a:r>
            <a:r>
              <a:rPr lang="en-US" dirty="0" smtClean="0"/>
              <a:t> = </a:t>
            </a:r>
            <a:r>
              <a:rPr lang="en-US" dirty="0" err="1" smtClean="0"/>
              <a:t>session.createQuery</a:t>
            </a:r>
            <a:r>
              <a:rPr lang="en-US" dirty="0" smtClean="0"/>
              <a:t>(</a:t>
            </a:r>
            <a:r>
              <a:rPr lang="en-US" dirty="0" err="1" smtClean="0"/>
              <a:t>hql</a:t>
            </a:r>
            <a:r>
              <a:rPr lang="en-US" dirty="0" smtClean="0"/>
              <a:t>); </a:t>
            </a:r>
            <a:endParaRPr lang="en-US" dirty="0" smtClean="0"/>
          </a:p>
          <a:p>
            <a:r>
              <a:rPr lang="en-US" dirty="0" smtClean="0"/>
              <a:t>List </a:t>
            </a:r>
            <a:r>
              <a:rPr lang="en-US" dirty="0" smtClean="0"/>
              <a:t>results = </a:t>
            </a:r>
            <a:r>
              <a:rPr lang="en-US" dirty="0" err="1" smtClean="0"/>
              <a:t>query.list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383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Pagination using Query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52578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 </a:t>
            </a:r>
            <a:r>
              <a:rPr lang="en-US" dirty="0" err="1" smtClean="0"/>
              <a:t>hql</a:t>
            </a:r>
            <a:r>
              <a:rPr lang="en-US" dirty="0" smtClean="0"/>
              <a:t> = "FROM Employee"; </a:t>
            </a:r>
            <a:endParaRPr lang="en-US" dirty="0" smtClean="0"/>
          </a:p>
          <a:p>
            <a:r>
              <a:rPr lang="en-US" dirty="0" smtClean="0"/>
              <a:t>Query </a:t>
            </a:r>
            <a:r>
              <a:rPr lang="en-US" dirty="0" err="1" smtClean="0"/>
              <a:t>query</a:t>
            </a:r>
            <a:r>
              <a:rPr lang="en-US" dirty="0" smtClean="0"/>
              <a:t> = </a:t>
            </a:r>
            <a:r>
              <a:rPr lang="en-US" dirty="0" err="1" smtClean="0"/>
              <a:t>session.createQuery</a:t>
            </a:r>
            <a:r>
              <a:rPr lang="en-US" dirty="0" smtClean="0"/>
              <a:t>(</a:t>
            </a:r>
            <a:r>
              <a:rPr lang="en-US" dirty="0" err="1" smtClean="0"/>
              <a:t>hql</a:t>
            </a:r>
            <a:r>
              <a:rPr lang="en-US" dirty="0" smtClean="0"/>
              <a:t>); </a:t>
            </a:r>
            <a:endParaRPr lang="en-US" dirty="0" smtClean="0"/>
          </a:p>
          <a:p>
            <a:r>
              <a:rPr lang="en-US" dirty="0" err="1" smtClean="0"/>
              <a:t>query.setFirstResult</a:t>
            </a:r>
            <a:r>
              <a:rPr lang="en-US" dirty="0" smtClean="0"/>
              <a:t>(1</a:t>
            </a:r>
            <a:r>
              <a:rPr lang="en-US" dirty="0" smtClean="0"/>
              <a:t>); </a:t>
            </a:r>
            <a:endParaRPr lang="en-US" dirty="0" smtClean="0"/>
          </a:p>
          <a:p>
            <a:r>
              <a:rPr lang="en-US" dirty="0" err="1" smtClean="0"/>
              <a:t>query.setMaxResults</a:t>
            </a:r>
            <a:r>
              <a:rPr lang="en-US" dirty="0" smtClean="0"/>
              <a:t>(10</a:t>
            </a:r>
            <a:r>
              <a:rPr lang="en-US" dirty="0" smtClean="0"/>
              <a:t>); </a:t>
            </a:r>
            <a:endParaRPr lang="en-US" dirty="0" smtClean="0"/>
          </a:p>
          <a:p>
            <a:r>
              <a:rPr lang="en-US" dirty="0" smtClean="0"/>
              <a:t>List </a:t>
            </a:r>
            <a:r>
              <a:rPr lang="en-US" dirty="0" smtClean="0"/>
              <a:t>results = </a:t>
            </a:r>
            <a:r>
              <a:rPr lang="en-US" dirty="0" err="1" smtClean="0"/>
              <a:t>query.list</a:t>
            </a:r>
            <a:r>
              <a:rPr lang="en-US" dirty="0" smtClean="0"/>
              <a:t>();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1142999"/>
          <a:ext cx="8382000" cy="3810000"/>
        </p:xfrm>
        <a:graphic>
          <a:graphicData uri="http://schemas.openxmlformats.org/drawingml/2006/table">
            <a:tbl>
              <a:tblPr/>
              <a:tblGrid>
                <a:gridCol w="990600"/>
                <a:gridCol w="7391400"/>
              </a:tblGrid>
              <a:tr h="1500038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S.N.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Method &amp; Description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154981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Query </a:t>
                      </a:r>
                      <a:r>
                        <a:rPr lang="en-US" b="1" dirty="0" err="1"/>
                        <a:t>setFirstResult</a:t>
                      </a:r>
                      <a:r>
                        <a:rPr lang="en-US" b="1" dirty="0"/>
                        <a:t>(</a:t>
                      </a:r>
                      <a:r>
                        <a:rPr lang="en-US" b="1" dirty="0" err="1"/>
                        <a:t>int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startPosition</a:t>
                      </a:r>
                      <a:r>
                        <a:rPr lang="en-US" b="1" dirty="0"/>
                        <a:t>)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>This method takes an integer that represents the first row in your result set, starting with row 0.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154981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Query </a:t>
                      </a:r>
                      <a:r>
                        <a:rPr lang="en-US" b="1" dirty="0" err="1"/>
                        <a:t>setMaxResults</a:t>
                      </a:r>
                      <a:r>
                        <a:rPr lang="en-US" b="1" dirty="0"/>
                        <a:t>(</a:t>
                      </a:r>
                      <a:r>
                        <a:rPr lang="en-US" b="1" dirty="0" err="1"/>
                        <a:t>int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maxResult</a:t>
                      </a:r>
                      <a:r>
                        <a:rPr lang="en-US" b="1" dirty="0"/>
                        <a:t>)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>This method tells Hibernate to retrieve a fixed number </a:t>
                      </a:r>
                      <a:r>
                        <a:rPr lang="en-US" b="1" dirty="0" err="1"/>
                        <a:t>maxResults</a:t>
                      </a:r>
                      <a:r>
                        <a:rPr lang="en-US" dirty="0"/>
                        <a:t> of objects.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1383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HQL supports the following joins (borrowed </a:t>
            </a:r>
            <a:r>
              <a:rPr lang="en-US" dirty="0"/>
              <a:t>from ANSI </a:t>
            </a:r>
            <a:r>
              <a:rPr lang="en-US" dirty="0" smtClean="0"/>
              <a:t>SQL</a:t>
            </a:r>
            <a:r>
              <a:rPr lang="en-US" dirty="0"/>
              <a:t>)</a:t>
            </a:r>
          </a:p>
          <a:p>
            <a:pPr lvl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inner join </a:t>
            </a:r>
          </a:p>
          <a:p>
            <a:pPr lvl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left outer join </a:t>
            </a:r>
          </a:p>
          <a:p>
            <a:pPr lvl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right outer join </a:t>
            </a:r>
          </a:p>
          <a:p>
            <a:pPr lvl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full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join</a:t>
            </a:r>
          </a:p>
          <a:p>
            <a:r>
              <a:rPr lang="en-US" dirty="0"/>
              <a:t>Example :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Customer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inner join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cust.complaints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383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334000"/>
          </a:xfrm>
        </p:spPr>
        <p:txBody>
          <a:bodyPr/>
          <a:lstStyle/>
          <a:p>
            <a:r>
              <a:rPr lang="en-US" dirty="0" smtClean="0"/>
              <a:t>Hibernate  Query Language</a:t>
            </a:r>
          </a:p>
          <a:p>
            <a:r>
              <a:rPr lang="en-US" dirty="0" smtClean="0"/>
              <a:t>Similar to SQL but completely object oriented.</a:t>
            </a:r>
          </a:p>
          <a:p>
            <a:r>
              <a:rPr lang="en-US" dirty="0" smtClean="0"/>
              <a:t>HQL </a:t>
            </a:r>
            <a:r>
              <a:rPr lang="en-US" dirty="0"/>
              <a:t>is </a:t>
            </a:r>
            <a:r>
              <a:rPr lang="en-US" dirty="0" smtClean="0"/>
              <a:t>not case-sensitive except in cases of names like class or attributes names.</a:t>
            </a:r>
          </a:p>
          <a:p>
            <a:r>
              <a:rPr lang="en-US" dirty="0" smtClean="0"/>
              <a:t>Other querying options possible with hibernate are</a:t>
            </a:r>
          </a:p>
          <a:p>
            <a:pPr lvl="1"/>
            <a:r>
              <a:rPr lang="en-US" sz="2000" dirty="0" smtClean="0"/>
              <a:t>Query By </a:t>
            </a:r>
            <a:r>
              <a:rPr lang="en-US" sz="2000" dirty="0"/>
              <a:t>Criteria (QBC) </a:t>
            </a:r>
            <a:r>
              <a:rPr lang="en-US" sz="2000" dirty="0" smtClean="0"/>
              <a:t>Query </a:t>
            </a:r>
            <a:r>
              <a:rPr lang="en-US" sz="2000" dirty="0"/>
              <a:t>BY Example (QBE) using Criteria API </a:t>
            </a:r>
            <a:endParaRPr lang="en-US" sz="2000" dirty="0" smtClean="0"/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Native SQL </a:t>
            </a:r>
            <a:r>
              <a:rPr lang="en-US" sz="2000" dirty="0" smtClean="0"/>
              <a:t>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567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/>
              <a:t>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410200"/>
          </a:xfrm>
        </p:spPr>
        <p:txBody>
          <a:bodyPr/>
          <a:lstStyle/>
          <a:p>
            <a:r>
              <a:rPr lang="en-US" dirty="0" smtClean="0"/>
              <a:t>Select in HQL is same as that of the SQL.</a:t>
            </a:r>
          </a:p>
          <a:p>
            <a:r>
              <a:rPr lang="en-US" dirty="0" smtClean="0"/>
              <a:t>If the from clause has a single entity then it returns the entire entity object and in that case the select clause can be omitted.</a:t>
            </a:r>
          </a:p>
          <a:p>
            <a:r>
              <a:rPr lang="en-US" dirty="0" smtClean="0"/>
              <a:t>In cases where we need a specific fields or in cases where we perform joins involving multiple  tables, select clause comes very handy.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select cust.id ,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cust.firstName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cust.lastName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com.compNum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com.text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from Customer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inner join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cust.complaints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com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/>
              <a:t>	This </a:t>
            </a:r>
            <a:r>
              <a:rPr lang="en-US" dirty="0"/>
              <a:t>will return an array of type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75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query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Apart from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Object[], </a:t>
            </a:r>
            <a:r>
              <a:rPr lang="en-US" dirty="0" smtClean="0"/>
              <a:t>the select query </a:t>
            </a:r>
            <a:r>
              <a:rPr lang="en-US" dirty="0"/>
              <a:t>can </a:t>
            </a:r>
            <a:r>
              <a:rPr lang="en-US" dirty="0" smtClean="0"/>
              <a:t>be made to return</a:t>
            </a:r>
            <a:endParaRPr lang="en-US" dirty="0"/>
          </a:p>
          <a:p>
            <a:pPr lvl="1"/>
            <a:r>
              <a:rPr lang="en-US" sz="2000" dirty="0" smtClean="0"/>
              <a:t>list </a:t>
            </a:r>
            <a:r>
              <a:rPr lang="en-US" sz="2000" dirty="0"/>
              <a:t>if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000" dirty="0"/>
              <a:t> keyword is used in the query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select new list(cust.id ,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cust.firstName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cust.lastName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com.compNum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com.text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from Customer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cust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inner join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cust.complaints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com </a:t>
            </a:r>
          </a:p>
          <a:p>
            <a:pPr lvl="1"/>
            <a:r>
              <a:rPr lang="en-US" sz="2000" dirty="0" smtClean="0"/>
              <a:t>Entity class if it has appropriate constructor .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select new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Customer(cust.id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cust.firstName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cust.lastName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from Customer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cust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dirty="0"/>
              <a:t>There should be a matching constructor in Customer class 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563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742" y="990600"/>
            <a:ext cx="8668657" cy="3124200"/>
          </a:xfrm>
        </p:spPr>
        <p:txBody>
          <a:bodyPr/>
          <a:lstStyle/>
          <a:p>
            <a:r>
              <a:rPr lang="en-US" dirty="0" smtClean="0"/>
              <a:t>This example demonstrates a simple from clause and inner join.</a:t>
            </a:r>
          </a:p>
          <a:p>
            <a:r>
              <a:rPr lang="en-US" dirty="0" smtClean="0"/>
              <a:t>We will work with the same entities that we work with in the previous session – Customer ands Complaints.</a:t>
            </a:r>
          </a:p>
          <a:p>
            <a:r>
              <a:rPr lang="en-US" dirty="0" smtClean="0"/>
              <a:t>Only the servlet that has query is in the next slide.</a:t>
            </a:r>
          </a:p>
          <a:p>
            <a:r>
              <a:rPr lang="en-US" dirty="0" smtClean="0"/>
              <a:t>The entity classes and </a:t>
            </a:r>
            <a:r>
              <a:rPr lang="en-US" dirty="0" err="1" smtClean="0"/>
              <a:t>hbm</a:t>
            </a:r>
            <a:r>
              <a:rPr lang="en-US" dirty="0" smtClean="0"/>
              <a:t> is the same as the previous session.  </a:t>
            </a:r>
          </a:p>
          <a:p>
            <a:r>
              <a:rPr lang="en-US" dirty="0" smtClean="0"/>
              <a:t>For the sake of better query results more data is entered in the tables which are shown below.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743" y="4527500"/>
            <a:ext cx="4038600" cy="1829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02200" y="4572000"/>
            <a:ext cx="3505200" cy="181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423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76200"/>
            <a:ext cx="8763000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WebServlet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("/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hibServletQuery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HibServletQuery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extends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HttpServlet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private static final long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serialVersionUID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1L;</a:t>
            </a: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protected 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doGet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request,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response) throws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ServletException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Session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session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out=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response.getWriter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try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SessionFactory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sessionFactory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</a:t>
            </a: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().configure().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buildSessionFactory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session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sessionFactory.openSession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out.println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("Simple FROM &lt;BR&gt;");</a:t>
            </a: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String SQL_QUERY ="from Customer </a:t>
            </a:r>
            <a:r>
              <a:rPr lang="en-US" sz="2000" b="1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cust</a:t>
            </a:r>
            <a:r>
              <a:rPr lang="en-US" sz="20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 Query </a:t>
            </a:r>
            <a:r>
              <a:rPr lang="en-US" sz="2000" b="1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sz="20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session.createQuery</a:t>
            </a:r>
            <a:r>
              <a:rPr lang="en-US" sz="20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(SQL_QUERY</a:t>
            </a:r>
            <a:r>
              <a:rPr lang="en-US" sz="2000" b="1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for(Iterator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it=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query.iterate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it.hasNext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();){</a:t>
            </a: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Customer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cust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=(Customer)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it.next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217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A00622-E443-4409-A493-759CDB3F12F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76200"/>
            <a:ext cx="8839200" cy="682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("&lt;BR&gt;ID: "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cust.getId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 Name: "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cust.getFirstName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()+" "+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cust.getLastName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 Email: "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cust.getEmail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()); 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out.println("&lt;BR&gt; INNER JOIN &lt;BR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&gt;");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SQL_QUERY ="select cust.id ,</a:t>
            </a:r>
            <a:r>
              <a:rPr lang="en-US" sz="2000" b="1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cust.firstName</a:t>
            </a:r>
            <a:r>
              <a:rPr lang="en-US" sz="20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cust.lastName</a:t>
            </a:r>
            <a:r>
              <a:rPr lang="en-US" sz="20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com.compNum</a:t>
            </a:r>
            <a:r>
              <a:rPr lang="en-US" sz="20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com.text</a:t>
            </a:r>
            <a:r>
              <a:rPr lang="en-US" sz="20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from Customer </a:t>
            </a:r>
            <a:r>
              <a:rPr lang="en-US" sz="2000" b="1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cust</a:t>
            </a:r>
            <a:r>
              <a:rPr lang="en-US" sz="20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inner join </a:t>
            </a:r>
            <a:r>
              <a:rPr lang="en-US" sz="2000" b="1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cust.complaints</a:t>
            </a:r>
            <a:r>
              <a:rPr lang="en-US" sz="20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com ";</a:t>
            </a:r>
          </a:p>
          <a:p>
            <a:pPr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query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session.createQuery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(SQL_QUERY);</a:t>
            </a:r>
          </a:p>
          <a:p>
            <a:pPr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 (Iterator it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query.iterate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it.hasNext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();) {</a:t>
            </a:r>
          </a:p>
          <a:p>
            <a:pPr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Object[] row = (Object[])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it.next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("&lt;BR&gt;ID: " + row[0]);</a:t>
            </a:r>
          </a:p>
          <a:p>
            <a:pPr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  Name: " + row[1]+ row[2]);</a:t>
            </a:r>
          </a:p>
          <a:p>
            <a:pPr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CompNum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 " + row[3]);</a:t>
            </a:r>
          </a:p>
          <a:p>
            <a:pPr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  Text: " + row[4]);</a:t>
            </a:r>
          </a:p>
          <a:p>
            <a:pPr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session.close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();}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catch(Exception e){</a:t>
            </a:r>
          </a:p>
          <a:p>
            <a:pPr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()); }</a:t>
            </a:r>
          </a:p>
          <a:p>
            <a:pPr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856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A00622-E443-4409-A493-759CDB3F12F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838200"/>
          </a:xfrm>
        </p:spPr>
        <p:txBody>
          <a:bodyPr/>
          <a:lstStyle/>
          <a:p>
            <a:r>
              <a:rPr lang="en-US" dirty="0" smtClean="0"/>
              <a:t>Execution result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3143" y="304800"/>
            <a:ext cx="7025086" cy="3605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862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A00622-E443-4409-A493-759CDB3F12F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2142" y="457200"/>
            <a:ext cx="8305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Another way to get the </a:t>
            </a:r>
          </a:p>
          <a:p>
            <a:endParaRPr lang="en-US" sz="2000" dirty="0" smtClean="0"/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SQL_QUERY ="select new list(cust.id ,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cust.firstName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cust.lastName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com.compNum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com.text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from Customer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cust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inner join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cust.complaints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com ";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Query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session.createQuery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(SQL_QUERY);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 (Iterator it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query.iterate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it.hasNext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List l = (List)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it.next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("&lt;BR&gt; " +l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093029"/>
            <a:ext cx="57432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9585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clause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SQL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 smtClean="0"/>
              <a:t> </a:t>
            </a:r>
            <a:r>
              <a:rPr lang="en-US" dirty="0"/>
              <a:t>clause allows </a:t>
            </a:r>
            <a:r>
              <a:rPr lang="en-US" dirty="0" smtClean="0"/>
              <a:t> refining  </a:t>
            </a:r>
            <a:r>
              <a:rPr lang="en-US" dirty="0"/>
              <a:t>the list of instances returned.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no alias exists, </a:t>
            </a:r>
            <a:r>
              <a:rPr lang="en-US" dirty="0" smtClean="0"/>
              <a:t>properties name can be used as it is.</a:t>
            </a:r>
          </a:p>
          <a:p>
            <a:r>
              <a:rPr lang="en-US" b="1" kern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 Customer where </a:t>
            </a:r>
            <a:r>
              <a:rPr lang="en-US" b="1" kern="12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b="1" kern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b="1" kern="12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Vivek</a:t>
            </a:r>
            <a:r>
              <a:rPr lang="en-US" b="1" kern="1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b="1" kern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kern="1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Complaints where </a:t>
            </a:r>
            <a:r>
              <a:rPr lang="en-US" b="1" kern="12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cust</a:t>
            </a:r>
            <a:r>
              <a:rPr lang="en-US" b="1" kern="1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is not null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24FBC-34A7-4412-8C04-979BC924C97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344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</a:t>
            </a:r>
            <a:r>
              <a:rPr lang="en-US" dirty="0" smtClean="0"/>
              <a:t>functions and group by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181600"/>
          </a:xfrm>
        </p:spPr>
        <p:txBody>
          <a:bodyPr/>
          <a:lstStyle/>
          <a:p>
            <a:r>
              <a:rPr lang="en-US" dirty="0" smtClean="0"/>
              <a:t>SQL aggregate functions are available in HQL as well</a:t>
            </a:r>
          </a:p>
          <a:p>
            <a:pPr lvl="1"/>
            <a:r>
              <a:rPr lang="en-US" sz="2000" b="1" kern="12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sz="2000" b="1" kern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(...), sum(...), min(...), max(...) </a:t>
            </a:r>
          </a:p>
          <a:p>
            <a:pPr lvl="1"/>
            <a:r>
              <a:rPr lang="en-US" sz="2000" b="1" kern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count(*) </a:t>
            </a:r>
          </a:p>
          <a:p>
            <a:pPr lvl="1"/>
            <a:r>
              <a:rPr lang="en-US" sz="2000" b="1" kern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count(...), count(distinct ...), count(all...) </a:t>
            </a:r>
          </a:p>
          <a:p>
            <a:r>
              <a:rPr lang="en-US" dirty="0" smtClean="0"/>
              <a:t>Most of the aggregates work with the </a:t>
            </a:r>
            <a:r>
              <a:rPr lang="en-US" b="1" kern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US" dirty="0" smtClean="0"/>
              <a:t>clause.</a:t>
            </a:r>
          </a:p>
          <a:p>
            <a:r>
              <a:rPr lang="en-US" dirty="0"/>
              <a:t>A query that returns aggregate values can be grouped by any property of a returned class or </a:t>
            </a:r>
            <a:r>
              <a:rPr lang="en-US" dirty="0" smtClean="0"/>
              <a:t>components</a:t>
            </a:r>
          </a:p>
          <a:p>
            <a:r>
              <a:rPr lang="en-US" dirty="0" smtClean="0"/>
              <a:t>The usage of group by clause is similar to the SQL.</a:t>
            </a:r>
          </a:p>
          <a:p>
            <a:pPr marL="0" indent="0">
              <a:buNone/>
            </a:pPr>
            <a:r>
              <a:rPr lang="en-US" b="1" kern="1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select </a:t>
            </a:r>
            <a:r>
              <a:rPr lang="en-US" b="1" kern="12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c.cust,count</a:t>
            </a:r>
            <a:r>
              <a:rPr lang="en-US" b="1" kern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12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c.cust</a:t>
            </a:r>
            <a:r>
              <a:rPr lang="en-US" b="1" kern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from Complaint c </a:t>
            </a:r>
            <a:r>
              <a:rPr lang="en-US" b="1" kern="1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group </a:t>
            </a:r>
            <a:r>
              <a:rPr lang="en-US" b="1" kern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by </a:t>
            </a:r>
            <a:r>
              <a:rPr lang="en-US" b="1" kern="12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c.cust</a:t>
            </a:r>
            <a:r>
              <a:rPr lang="en-US" b="1" kern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24FBC-34A7-4412-8C04-979BC924C97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756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aggregate and group 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1066800"/>
            <a:ext cx="8610600" cy="574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Code inside the servlet</a:t>
            </a:r>
          </a:p>
          <a:p>
            <a:pPr marL="342900" indent="-342900">
              <a:lnSpc>
                <a:spcPct val="120000"/>
              </a:lnSpc>
              <a:buClr>
                <a:schemeClr val="accent2"/>
              </a:buClr>
              <a:buAutoNum type="arabicPeriod"/>
            </a:pPr>
            <a:r>
              <a:rPr lang="en-US" dirty="0" smtClean="0"/>
              <a:t>to get the largest customer id  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SQL_QUERY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="select max(cust.id) from Customer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query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session.createQuery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(SQL_QUERY);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List l1=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query.list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("&lt;BR&gt; MAX " +l1.get(0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));</a:t>
            </a:r>
            <a:endParaRPr lang="en-US" dirty="0" smtClean="0"/>
          </a:p>
          <a:p>
            <a:pPr marL="342900" indent="-342900">
              <a:lnSpc>
                <a:spcPct val="120000"/>
              </a:lnSpc>
              <a:buClr>
                <a:schemeClr val="accent2"/>
              </a:buClr>
              <a:buFont typeface="+mj-lt"/>
              <a:buAutoNum type="arabicPeriod" startAt="2"/>
            </a:pPr>
            <a:r>
              <a:rPr lang="en-US" dirty="0" smtClean="0"/>
              <a:t>number of complaints raised by a  particular customer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SQL_QUERY = "select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c.cust,count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c.cust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from Complaint c group by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c.cust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";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query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session.createQuery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(SQL_QUERY);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for (Iterator it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query.iterate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it.hasNext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Object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[] row = (Object[])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it.next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c=(Customer)row[0];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("&lt;BR&gt;Customer: " +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c.getFirstName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"+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c.getLastName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()+"["+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c.getId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+"]");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 Count: " + row[1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629275"/>
            <a:ext cx="2600325" cy="771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0568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HSQL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5715000"/>
          </a:xfrm>
        </p:spPr>
        <p:txBody>
          <a:bodyPr/>
          <a:lstStyle/>
          <a:p>
            <a:r>
              <a:rPr lang="en-US" dirty="0"/>
              <a:t>Object oriented way allows </a:t>
            </a:r>
          </a:p>
          <a:p>
            <a:pPr lvl="1"/>
            <a:r>
              <a:rPr lang="en-US" sz="2000" dirty="0">
                <a:ea typeface="+mn-ea"/>
                <a:cs typeface="+mn-cs"/>
              </a:rPr>
              <a:t>querying against entity classes and so it is intuitive. </a:t>
            </a:r>
          </a:p>
          <a:p>
            <a:pPr lvl="1"/>
            <a:r>
              <a:rPr lang="en-US" sz="2000" dirty="0" smtClean="0">
                <a:ea typeface="+mn-ea"/>
                <a:cs typeface="+mn-cs"/>
              </a:rPr>
              <a:t>Query returns </a:t>
            </a:r>
            <a:r>
              <a:rPr lang="en-US" sz="2000" dirty="0">
                <a:ea typeface="+mn-ea"/>
                <a:cs typeface="+mn-cs"/>
              </a:rPr>
              <a:t>objects </a:t>
            </a:r>
            <a:r>
              <a:rPr lang="en-US" sz="2000" dirty="0" smtClean="0">
                <a:ea typeface="+mn-ea"/>
                <a:cs typeface="+mn-cs"/>
              </a:rPr>
              <a:t>, therefore leading to less complexity in coding</a:t>
            </a:r>
          </a:p>
          <a:p>
            <a:pPr lvl="1"/>
            <a:r>
              <a:rPr lang="en-US" sz="2000" dirty="0" smtClean="0">
                <a:ea typeface="+mn-ea"/>
                <a:cs typeface="+mn-cs"/>
              </a:rPr>
              <a:t>Support polymorphic queries</a:t>
            </a:r>
            <a:endParaRPr lang="en-US" sz="2000" dirty="0">
              <a:ea typeface="+mn-ea"/>
              <a:cs typeface="+mn-cs"/>
            </a:endParaRPr>
          </a:p>
          <a:p>
            <a:r>
              <a:rPr lang="en-US" dirty="0" smtClean="0"/>
              <a:t>HQL (and </a:t>
            </a:r>
            <a:r>
              <a:rPr lang="en-US" dirty="0"/>
              <a:t>Hibernate Criteria </a:t>
            </a:r>
            <a:r>
              <a:rPr lang="en-US" dirty="0" smtClean="0"/>
              <a:t>queries) </a:t>
            </a:r>
            <a:r>
              <a:rPr lang="en-US" dirty="0"/>
              <a:t>check the Session cache before executing the query. If there </a:t>
            </a:r>
            <a:r>
              <a:rPr lang="en-US" dirty="0" smtClean="0"/>
              <a:t>HQL </a:t>
            </a:r>
            <a:r>
              <a:rPr lang="en-US" dirty="0"/>
              <a:t>query </a:t>
            </a:r>
            <a:r>
              <a:rPr lang="en-US" dirty="0" smtClean="0"/>
              <a:t>executes on objects in session, hibernate </a:t>
            </a:r>
            <a:r>
              <a:rPr lang="en-US" dirty="0"/>
              <a:t>will flush the cache to the </a:t>
            </a:r>
            <a:r>
              <a:rPr lang="en-US" dirty="0" smtClean="0"/>
              <a:t>database before the query executes. (Note that </a:t>
            </a:r>
            <a:r>
              <a:rPr lang="en-US" dirty="0"/>
              <a:t>SQLQuery bypasses the Hibernate Session cache and queries ONLY against the database</a:t>
            </a:r>
            <a:r>
              <a:rPr lang="en-US" dirty="0" smtClean="0"/>
              <a:t>.)</a:t>
            </a:r>
          </a:p>
          <a:p>
            <a:r>
              <a:rPr lang="en-US" dirty="0" smtClean="0"/>
              <a:t>Apart form</a:t>
            </a:r>
            <a:r>
              <a:rPr lang="en-US" dirty="0"/>
              <a:t> </a:t>
            </a:r>
            <a:r>
              <a:rPr lang="en-US" dirty="0" smtClean="0"/>
              <a:t>aggregation functions and </a:t>
            </a:r>
            <a:r>
              <a:rPr lang="en-US" dirty="0"/>
              <a:t>grouping, </a:t>
            </a:r>
            <a:r>
              <a:rPr lang="en-US" dirty="0" smtClean="0"/>
              <a:t>ordering, joins  advance </a:t>
            </a:r>
            <a:r>
              <a:rPr lang="en-US" dirty="0"/>
              <a:t>features such as pagination, fetch join with dynamic </a:t>
            </a:r>
            <a:r>
              <a:rPr lang="en-US" dirty="0" smtClean="0"/>
              <a:t>profiling is also supported.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43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 me 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14400"/>
          </a:xfrm>
        </p:spPr>
        <p:txBody>
          <a:bodyPr/>
          <a:lstStyle/>
          <a:p>
            <a:r>
              <a:rPr lang="en-US" dirty="0" smtClean="0"/>
              <a:t>When should </a:t>
            </a:r>
            <a:r>
              <a:rPr lang="en-US" dirty="0" err="1" smtClean="0"/>
              <a:t>query.list</a:t>
            </a:r>
            <a:r>
              <a:rPr lang="en-US" dirty="0" smtClean="0"/>
              <a:t>() method be used and when should </a:t>
            </a:r>
            <a:r>
              <a:rPr lang="en-US" dirty="0" err="1" smtClean="0"/>
              <a:t>query.iterate</a:t>
            </a:r>
            <a:r>
              <a:rPr lang="en-US" dirty="0" smtClean="0"/>
              <a:t>() method be used?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" y="2373086"/>
            <a:ext cx="8382000" cy="3951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rgbClr val="5F5F5F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rgbClr val="5F5F5F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5pPr>
            <a:lvl6pPr marL="25146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en-US" dirty="0" err="1"/>
              <a:t>query.iterate</a:t>
            </a:r>
            <a:r>
              <a:rPr lang="en-US" dirty="0"/>
              <a:t>() </a:t>
            </a:r>
            <a:r>
              <a:rPr lang="en-US" dirty="0" smtClean="0"/>
              <a:t>method should be used only when you are expecting multiple rows to be returned by the query.</a:t>
            </a:r>
          </a:p>
          <a:p>
            <a:r>
              <a:rPr lang="en-US" dirty="0" err="1"/>
              <a:t>query.list</a:t>
            </a:r>
            <a:r>
              <a:rPr lang="en-US" dirty="0" smtClean="0"/>
              <a:t>() method can be used both for single and </a:t>
            </a:r>
            <a:r>
              <a:rPr lang="en-US" dirty="0"/>
              <a:t>multiple rows </a:t>
            </a:r>
            <a:r>
              <a:rPr lang="en-US" dirty="0" smtClean="0"/>
              <a:t>are returned </a:t>
            </a:r>
            <a:r>
              <a:rPr lang="en-US" dirty="0"/>
              <a:t>by the query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only single row is returned then </a:t>
            </a:r>
            <a:r>
              <a:rPr lang="en-US" dirty="0" err="1" smtClean="0"/>
              <a:t>list.get</a:t>
            </a:r>
            <a:r>
              <a:rPr lang="en-US" dirty="0" smtClean="0"/>
              <a:t>(0) can be used and the object can be casted to your expected type.</a:t>
            </a:r>
          </a:p>
          <a:p>
            <a:r>
              <a:rPr lang="en-US" dirty="0"/>
              <a:t>If the query contains multiple results pre row, the results are returned in an instance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Object[].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254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HQL has huge support for different types of expression</a:t>
            </a:r>
          </a:p>
          <a:p>
            <a:r>
              <a:rPr lang="en-US" dirty="0" smtClean="0"/>
              <a:t>mathematical </a:t>
            </a:r>
            <a:r>
              <a:rPr lang="en-US" dirty="0"/>
              <a:t>operators: +, -, *, / </a:t>
            </a:r>
          </a:p>
          <a:p>
            <a:r>
              <a:rPr lang="en-US" dirty="0"/>
              <a:t>binary comparison operators: =, &gt;=, &lt;=, &lt;&gt;, !=, like </a:t>
            </a:r>
          </a:p>
          <a:p>
            <a:r>
              <a:rPr lang="en-US" dirty="0"/>
              <a:t>logical operations and, or, not </a:t>
            </a:r>
          </a:p>
          <a:p>
            <a:r>
              <a:rPr lang="en-US" dirty="0"/>
              <a:t>Parentheses ( ) that indicates grouping </a:t>
            </a:r>
          </a:p>
          <a:p>
            <a:r>
              <a:rPr lang="en-US" dirty="0"/>
              <a:t>in, not in, between, is null, is not null, is empty, is not empty, member of and not member of </a:t>
            </a:r>
            <a:endParaRPr lang="en-US" dirty="0" smtClean="0"/>
          </a:p>
          <a:p>
            <a:r>
              <a:rPr lang="en-US" dirty="0"/>
              <a:t>Simple" case, case ... when ... then ... else ... end, and "searched" case, case when ... then ... else ... end </a:t>
            </a:r>
          </a:p>
          <a:p>
            <a:r>
              <a:rPr lang="en-US" dirty="0"/>
              <a:t>string concatenation ...||... or </a:t>
            </a:r>
            <a:r>
              <a:rPr lang="en-US" dirty="0" err="1"/>
              <a:t>concat</a:t>
            </a:r>
            <a:r>
              <a:rPr lang="en-US" dirty="0"/>
              <a:t>(...,...) </a:t>
            </a:r>
            <a:endParaRPr lang="en-US" dirty="0" smtClean="0"/>
          </a:p>
          <a:p>
            <a:r>
              <a:rPr lang="en-US" dirty="0" smtClean="0"/>
              <a:t>HQL </a:t>
            </a:r>
            <a:r>
              <a:rPr lang="en-US" dirty="0"/>
              <a:t>also supports JDBC-style positional parameters ?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802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Predefined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substring(), trim(), lower(), upper(), length(), locate(), abs(), </a:t>
            </a:r>
            <a:r>
              <a:rPr lang="en-US" dirty="0" err="1"/>
              <a:t>sqrt</a:t>
            </a:r>
            <a:r>
              <a:rPr lang="en-US" dirty="0"/>
              <a:t>(), </a:t>
            </a:r>
            <a:r>
              <a:rPr lang="en-US" dirty="0" err="1"/>
              <a:t>bit_length</a:t>
            </a:r>
            <a:r>
              <a:rPr lang="en-US" dirty="0"/>
              <a:t>(), mod() </a:t>
            </a:r>
          </a:p>
          <a:p>
            <a:r>
              <a:rPr lang="en-US" dirty="0"/>
              <a:t>HQL functions that take collection-valued path expressions: size(), </a:t>
            </a:r>
            <a:r>
              <a:rPr lang="en-US" dirty="0" err="1"/>
              <a:t>minelement</a:t>
            </a:r>
            <a:r>
              <a:rPr lang="en-US" dirty="0"/>
              <a:t>(), </a:t>
            </a:r>
            <a:r>
              <a:rPr lang="en-US" dirty="0" err="1"/>
              <a:t>maxelement</a:t>
            </a:r>
            <a:r>
              <a:rPr lang="en-US" dirty="0"/>
              <a:t>(), </a:t>
            </a:r>
            <a:r>
              <a:rPr lang="en-US" dirty="0" err="1"/>
              <a:t>minindex</a:t>
            </a:r>
            <a:r>
              <a:rPr lang="en-US" dirty="0"/>
              <a:t>(), </a:t>
            </a:r>
            <a:r>
              <a:rPr lang="en-US" dirty="0" err="1"/>
              <a:t>maxindex</a:t>
            </a:r>
            <a:r>
              <a:rPr lang="en-US" dirty="0"/>
              <a:t>(), along with the special elements() and indices functions that can be quantified using some, all, exists, any, in.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179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6800"/>
          </a:xfrm>
        </p:spPr>
        <p:txBody>
          <a:bodyPr/>
          <a:lstStyle/>
          <a:p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from Customer c where upper(c.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like ‘V%‘</a:t>
            </a:r>
          </a:p>
          <a:p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from Customer c  where exists elements(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c.complaints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from Customer c where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maxindex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c.complaints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&gt; 10</a:t>
            </a:r>
          </a:p>
          <a:p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cus.complaints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from Customer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inner join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cus.complaints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where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cus.complaints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[0].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compNum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</a:t>
            </a:r>
          </a:p>
          <a:p>
            <a:endParaRPr lang="en-US" b="1" kern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25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order by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The HQL has </a:t>
            </a:r>
            <a:r>
              <a:rPr lang="en-US" dirty="0"/>
              <a:t>order by clause that can be used to return the result in ascending or descending </a:t>
            </a:r>
            <a:r>
              <a:rPr lang="en-US" dirty="0" smtClean="0"/>
              <a:t>order.</a:t>
            </a:r>
          </a:p>
          <a:p>
            <a:endParaRPr lang="en-US" dirty="0"/>
          </a:p>
          <a:p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from Customer c  order by c.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asc</a:t>
            </a:r>
            <a:endParaRPr lang="en-US" b="1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from Customer c  order by c. </a:t>
            </a:r>
            <a:r>
              <a:rPr lang="en-US" b="1" kern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dsc</a:t>
            </a:r>
            <a:endParaRPr lang="en-US" b="1" kern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kern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22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4953000"/>
          </a:xfrm>
        </p:spPr>
        <p:txBody>
          <a:bodyPr/>
          <a:lstStyle/>
          <a:p>
            <a:r>
              <a:rPr lang="en-US" dirty="0" smtClean="0"/>
              <a:t>Hibernate </a:t>
            </a:r>
            <a:r>
              <a:rPr lang="en-US" dirty="0"/>
              <a:t>supports </a:t>
            </a:r>
            <a:r>
              <a:rPr lang="en-US" dirty="0" err="1" smtClean="0"/>
              <a:t>subqueries</a:t>
            </a:r>
            <a:r>
              <a:rPr lang="en-US" dirty="0" smtClean="0"/>
              <a:t> and </a:t>
            </a:r>
            <a:r>
              <a:rPr lang="en-US" dirty="0"/>
              <a:t>correlated </a:t>
            </a:r>
            <a:r>
              <a:rPr lang="en-US" dirty="0" err="1" smtClean="0"/>
              <a:t>subqueries</a:t>
            </a:r>
            <a:r>
              <a:rPr lang="en-US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SQL_QUERY 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"from Customer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where cust.id=(select max(c.id) from Customer c )";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query 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session.createQuery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(SQL_QUERY</a:t>
            </a:r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b="1" kern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List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lll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query.list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Customer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=(Customer)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lll.get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out.println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("&lt;BR&gt;ID: " +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cust.getId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out.println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 Name: " +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cust.getFirstName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()+" </a:t>
            </a:r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"+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cust.getLastName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out.println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 Email: " +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cust.getEmail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5867400"/>
            <a:ext cx="7332936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834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562600"/>
          </a:xfrm>
        </p:spPr>
        <p:txBody>
          <a:bodyPr/>
          <a:lstStyle/>
          <a:p>
            <a:r>
              <a:rPr lang="en-US" dirty="0" smtClean="0"/>
              <a:t>The parameterized queries like the one we created for JDBC can also be created in hibernate.</a:t>
            </a:r>
          </a:p>
          <a:p>
            <a:r>
              <a:rPr lang="en-US" dirty="0"/>
              <a:t>The set XXX()  method are used here to set the values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Query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setXXX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p XXX x)</a:t>
            </a:r>
          </a:p>
          <a:p>
            <a:pPr marL="400050" lvl="1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2000" dirty="0" smtClean="0"/>
              <a:t>XXX </a:t>
            </a:r>
            <a:r>
              <a:rPr lang="en-US" sz="2000" dirty="0"/>
              <a:t>represents a many number of data types apart from all the predefined types like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Binary, Calendar, Date, Locale etc.</a:t>
            </a:r>
            <a:endParaRPr lang="en-US" dirty="0"/>
          </a:p>
          <a:p>
            <a:r>
              <a:rPr lang="en-US" dirty="0" smtClean="0"/>
              <a:t>Example: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q ="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select c.id from Customer c where </a:t>
            </a:r>
            <a:r>
              <a:rPr lang="en-US" b="1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c.email</a:t>
            </a:r>
            <a:r>
              <a:rPr lang="en-US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query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session.createQuery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(q);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query.setString</a:t>
            </a:r>
            <a:r>
              <a:rPr lang="en-US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(0, "mm@yahoo.com");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List id1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query.list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("ID is : " + id1.get(0));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449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queries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Sometimes embedding  </a:t>
            </a:r>
            <a:r>
              <a:rPr lang="en-US" dirty="0"/>
              <a:t>HQL into </a:t>
            </a:r>
            <a:r>
              <a:rPr lang="en-US" dirty="0" smtClean="0"/>
              <a:t>Java </a:t>
            </a:r>
            <a:r>
              <a:rPr lang="en-US" dirty="0"/>
              <a:t>code </a:t>
            </a:r>
            <a:r>
              <a:rPr lang="en-US" dirty="0" smtClean="0"/>
              <a:t>may make </a:t>
            </a:r>
            <a:r>
              <a:rPr lang="en-US" dirty="0"/>
              <a:t>it harder to </a:t>
            </a:r>
            <a:r>
              <a:rPr lang="en-US" dirty="0" smtClean="0"/>
              <a:t>maintain.</a:t>
            </a:r>
          </a:p>
          <a:p>
            <a:r>
              <a:rPr lang="en-US" dirty="0" smtClean="0"/>
              <a:t>Named query helps to </a:t>
            </a:r>
            <a:r>
              <a:rPr lang="en-US" dirty="0"/>
              <a:t>externalize any HQL queries that can be statically </a:t>
            </a:r>
            <a:r>
              <a:rPr lang="en-US" dirty="0" smtClean="0"/>
              <a:t>defined.</a:t>
            </a:r>
          </a:p>
          <a:p>
            <a:r>
              <a:rPr lang="en-US" dirty="0" smtClean="0"/>
              <a:t>The queries are specified in mapping document with the a name.</a:t>
            </a:r>
          </a:p>
          <a:p>
            <a:r>
              <a:rPr lang="en-US" dirty="0" smtClean="0"/>
              <a:t>They are </a:t>
            </a:r>
            <a:r>
              <a:rPr lang="en-US" dirty="0"/>
              <a:t>retrieved using </a:t>
            </a:r>
            <a:r>
              <a:rPr lang="en-US" dirty="0" smtClean="0"/>
              <a:t>method defined in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Session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Query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getNamedQuery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queryName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 throws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HibernateException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Parameterized queries can also be written in the mapping document and this can be retrieved using the same approach that we discussed in the previous slide.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091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Named </a:t>
            </a:r>
            <a:r>
              <a:rPr lang="en-US" dirty="0"/>
              <a:t>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6105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+mn-lt"/>
              </a:rPr>
              <a:t>This example define the parameterized query from the mapping document. It then </a:t>
            </a: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retrieves </a:t>
            </a:r>
            <a:r>
              <a:rPr lang="en-US" sz="2000" dirty="0">
                <a:solidFill>
                  <a:srgbClr val="5F5F5F"/>
                </a:solidFill>
                <a:latin typeface="+mn-lt"/>
              </a:rPr>
              <a:t>the query in the servlet code and executes it after providing value to the parameter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2000" b="1" u="sng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customer.hbm.xml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&lt;hibernate-mapping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&lt;query name="</a:t>
            </a:r>
            <a:r>
              <a:rPr lang="en-US" sz="20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getCustID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"&gt;select c.id from Customer as c where </a:t>
            </a:r>
            <a:r>
              <a:rPr lang="en-US" sz="20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c.email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=?&lt;/query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2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&lt;/hibernate-mapping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b="1" u="sng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In the servlet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protected 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doGet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//get Session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etc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Query q = </a:t>
            </a:r>
            <a:r>
              <a:rPr lang="en-US" sz="20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session.getNamedQuery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getCustID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q.setString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(0,"mm@yahoo.com");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List id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q.list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("ID is : "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id.get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94087" y="4089400"/>
            <a:ext cx="45499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9260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One of the shortcomings </a:t>
            </a:r>
            <a:r>
              <a:rPr lang="en-US" dirty="0" smtClean="0"/>
              <a:t>of parameterized query setting </a:t>
            </a:r>
            <a:r>
              <a:rPr lang="en-US" dirty="0"/>
              <a:t>properties </a:t>
            </a:r>
            <a:r>
              <a:rPr lang="en-US" dirty="0" smtClean="0"/>
              <a:t>using index is that if the index value changes then the query will not be correct.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effectLst/>
              </a:rPr>
              <a:t>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Query’s </a:t>
            </a:r>
            <a:r>
              <a:rPr lang="en-US" dirty="0"/>
              <a:t>method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Query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setXXX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nm,XXX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/>
              <a:t>allows </a:t>
            </a:r>
            <a:r>
              <a:rPr lang="en-US" dirty="0"/>
              <a:t>using named </a:t>
            </a:r>
            <a:r>
              <a:rPr lang="en-US" dirty="0" smtClean="0"/>
              <a:t>parameters instead of index values.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u="sng" kern="1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b="1" u="sng" kern="1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customer.hbm.xml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&lt;query name="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getCustID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"&gt;select c.id from Customer as c where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c.email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kern="12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:email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&lt;/query</a:t>
            </a:r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b="1" u="sng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In the servlet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Query q = </a:t>
            </a:r>
            <a:r>
              <a:rPr lang="en-US" sz="2000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session.getNamedQuery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getCustID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kern="1200" dirty="0" err="1">
                <a:solidFill>
                  <a:srgbClr val="7030A0"/>
                </a:solidFill>
                <a:latin typeface="Courier New" pitchFamily="49" charset="0"/>
                <a:ea typeface="+mn-ea"/>
                <a:cs typeface="Courier New" pitchFamily="49" charset="0"/>
              </a:rPr>
              <a:t>q.setString</a:t>
            </a:r>
            <a:r>
              <a:rPr lang="en-US" sz="2000" b="1" kern="1200" dirty="0">
                <a:solidFill>
                  <a:srgbClr val="7030A0"/>
                </a:solidFill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lang="en-US" sz="2000" b="1" kern="1200" dirty="0" err="1">
                <a:solidFill>
                  <a:srgbClr val="7030A0"/>
                </a:solidFill>
                <a:latin typeface="Courier New" pitchFamily="49" charset="0"/>
                <a:ea typeface="+mn-ea"/>
                <a:cs typeface="Courier New" pitchFamily="49" charset="0"/>
              </a:rPr>
              <a:t>email","mm@yahoo.com</a:t>
            </a:r>
            <a:r>
              <a:rPr lang="en-US" sz="2000" b="1" kern="1200" dirty="0">
                <a:solidFill>
                  <a:srgbClr val="7030A0"/>
                </a:solidFill>
                <a:latin typeface="Courier New" pitchFamily="49" charset="0"/>
                <a:ea typeface="+mn-ea"/>
                <a:cs typeface="Courier New" pitchFamily="49" charset="0"/>
              </a:rPr>
              <a:t>");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 id = </a:t>
            </a:r>
            <a:r>
              <a:rPr lang="en-US" sz="2000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q.list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("ID is : " + </a:t>
            </a:r>
            <a:r>
              <a:rPr lang="en-US" sz="2000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id.get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813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Query </a:t>
            </a:r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027886" cy="56388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Query </a:t>
            </a:r>
            <a:r>
              <a:rPr lang="en-US" dirty="0"/>
              <a:t>object is obtained by using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method of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Session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session.createQuery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(String SQL_QUERY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Iterator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iterate() throws HibernateException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10000"/>
              </a:lnSpc>
              <a:spcBef>
                <a:spcPts val="400"/>
              </a:spcBef>
            </a:pPr>
            <a:r>
              <a:rPr lang="en-US" sz="2000" dirty="0" smtClean="0">
                <a:ea typeface="+mn-ea"/>
                <a:cs typeface="+mn-cs"/>
              </a:rPr>
              <a:t>Returns </a:t>
            </a:r>
            <a:r>
              <a:rPr lang="en-US" sz="2000" dirty="0">
                <a:ea typeface="+mn-ea"/>
                <a:cs typeface="+mn-cs"/>
              </a:rPr>
              <a:t>the query </a:t>
            </a:r>
            <a:r>
              <a:rPr lang="en-US" sz="2000" dirty="0" smtClean="0">
                <a:ea typeface="+mn-ea"/>
                <a:cs typeface="+mn-cs"/>
              </a:rPr>
              <a:t>results. </a:t>
            </a:r>
            <a:r>
              <a:rPr lang="en-US" sz="2000" dirty="0">
                <a:ea typeface="+mn-ea"/>
                <a:cs typeface="+mn-cs"/>
              </a:rPr>
              <a:t>If the query contains multiple results pre row, the results are returned in an instance of 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Object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[].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List list()  throws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HibernateException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10000"/>
              </a:lnSpc>
              <a:spcBef>
                <a:spcPts val="400"/>
              </a:spcBef>
            </a:pPr>
            <a:r>
              <a:rPr lang="en-US" sz="2000" dirty="0">
                <a:ea typeface="+mn-ea"/>
                <a:cs typeface="+mn-cs"/>
              </a:rPr>
              <a:t>Returns the query results as a 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000" dirty="0">
                <a:ea typeface="+mn-ea"/>
                <a:cs typeface="+mn-cs"/>
              </a:rPr>
              <a:t>. If the query contains multiple results </a:t>
            </a:r>
            <a:r>
              <a:rPr lang="en-US" sz="2000" dirty="0" smtClean="0">
                <a:ea typeface="+mn-ea"/>
                <a:cs typeface="+mn-cs"/>
              </a:rPr>
              <a:t>per row</a:t>
            </a:r>
            <a:r>
              <a:rPr lang="en-US" sz="2000" dirty="0">
                <a:ea typeface="+mn-ea"/>
                <a:cs typeface="+mn-cs"/>
              </a:rPr>
              <a:t>, the results are returned in an instance of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[].</a:t>
            </a:r>
            <a:endParaRPr lang="en-US" sz="20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ScrollableResults scroll() throws HibernateException </a:t>
            </a:r>
          </a:p>
          <a:p>
            <a:pPr lvl="1">
              <a:lnSpc>
                <a:spcPct val="110000"/>
              </a:lnSpc>
              <a:spcBef>
                <a:spcPts val="400"/>
              </a:spcBef>
            </a:pPr>
            <a:r>
              <a:rPr lang="en-US" sz="2000" dirty="0" smtClean="0">
                <a:ea typeface="+mn-ea"/>
                <a:cs typeface="+mn-cs"/>
              </a:rPr>
              <a:t>Returns  </a:t>
            </a:r>
            <a:r>
              <a:rPr lang="en-US" sz="2000" dirty="0">
                <a:ea typeface="+mn-ea"/>
                <a:cs typeface="+mn-cs"/>
              </a:rPr>
              <a:t>the query results as ScrollableResults. </a:t>
            </a:r>
            <a:endParaRPr lang="en-US" sz="2000" dirty="0" smtClean="0">
              <a:ea typeface="+mn-ea"/>
              <a:cs typeface="+mn-cs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Query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setXXX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nm,XXX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x),Query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setXXX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p XXX x)</a:t>
            </a:r>
          </a:p>
          <a:p>
            <a:pPr marL="400050" lvl="1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2000" dirty="0" smtClean="0"/>
              <a:t>These methods are used for parameterized queries. XXX represents a many number </a:t>
            </a:r>
            <a:r>
              <a:rPr lang="en-US" sz="2000" dirty="0"/>
              <a:t>of </a:t>
            </a:r>
            <a:r>
              <a:rPr lang="en-US" sz="2000" dirty="0" smtClean="0"/>
              <a:t>data types apart from all the predefined types like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Binary, Calendar, Date,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Locale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549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SQLQuery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createSQLQuery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(String 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queryString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HibernateException</a:t>
            </a:r>
          </a:p>
          <a:p>
            <a:pPr>
              <a:lnSpc>
                <a:spcPct val="100000"/>
              </a:lnSpc>
            </a:pPr>
            <a:r>
              <a:rPr lang="en-US" dirty="0"/>
              <a:t>This </a:t>
            </a:r>
            <a:r>
              <a:rPr lang="en-US" dirty="0" smtClean="0"/>
              <a:t>method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en-US" dirty="0" smtClean="0"/>
              <a:t>  </a:t>
            </a:r>
            <a:r>
              <a:rPr lang="en-US" dirty="0"/>
              <a:t>is used to native SQL queries 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session.createSQLQuery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("SELECT * FROM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CUSTOMER").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list();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SQLQuery </a:t>
            </a:r>
            <a:r>
              <a:rPr lang="en-US" dirty="0"/>
              <a:t>inherits from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Query, </a:t>
            </a:r>
            <a:r>
              <a:rPr lang="en-US" dirty="0"/>
              <a:t>therefore same methods of Query can be used here too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Named SQL queries </a:t>
            </a:r>
            <a:r>
              <a:rPr lang="en-US" dirty="0" smtClean="0"/>
              <a:t>similarly </a:t>
            </a:r>
            <a:r>
              <a:rPr lang="en-US" dirty="0"/>
              <a:t>can be </a:t>
            </a:r>
            <a:r>
              <a:rPr lang="en-US" dirty="0" smtClean="0"/>
              <a:t>created </a:t>
            </a:r>
            <a:r>
              <a:rPr lang="en-US" dirty="0"/>
              <a:t>using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-query name="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&lt;return alias="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class="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hib.Customer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SELECT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c.FIRSTNAME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AS {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cust.firstName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},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person.LASTNAME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AS {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cust.lastName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},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FROM CUSTOMER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c.EMAIL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LIKE :email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-query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getNamedQuery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can be used in the same way here.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31314" y="4648200"/>
            <a:ext cx="1698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Map with class attributes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7431314" y="4648200"/>
            <a:ext cx="45719" cy="646331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29400" y="586740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? Can also be used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086600" y="5638800"/>
            <a:ext cx="228600" cy="2286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071245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</a:t>
            </a:r>
            <a:r>
              <a:rPr lang="en-US" dirty="0" smtClean="0"/>
              <a:t>SQL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of the big drawbacks of using native queries with hibernate is that the persistent objects in the session must be explicitly refreshed using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refresh() </a:t>
            </a:r>
            <a:r>
              <a:rPr lang="en-US" dirty="0" smtClean="0"/>
              <a:t>method of the </a:t>
            </a:r>
            <a:r>
              <a:rPr lang="en-US" smtClean="0"/>
              <a:t>session.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43852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Hibernate Criteria Queries</a:t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Criteria </a:t>
            </a:r>
            <a:r>
              <a:rPr lang="en-US" dirty="0" err="1" smtClean="0"/>
              <a:t>cr</a:t>
            </a:r>
            <a:r>
              <a:rPr lang="en-US" dirty="0" smtClean="0"/>
              <a:t> = </a:t>
            </a:r>
            <a:r>
              <a:rPr lang="en-US" dirty="0" err="1" smtClean="0"/>
              <a:t>session.createCriteria</a:t>
            </a:r>
            <a:r>
              <a:rPr lang="en-US" dirty="0" smtClean="0"/>
              <a:t>(</a:t>
            </a:r>
            <a:r>
              <a:rPr lang="en-US" dirty="0" err="1" smtClean="0"/>
              <a:t>Employee.class</a:t>
            </a:r>
            <a:r>
              <a:rPr lang="en-US" dirty="0" smtClean="0"/>
              <a:t>); </a:t>
            </a:r>
            <a:endParaRPr lang="en-US" dirty="0" smtClean="0"/>
          </a:p>
          <a:p>
            <a:r>
              <a:rPr lang="en-US" dirty="0" smtClean="0"/>
              <a:t>List </a:t>
            </a:r>
            <a:r>
              <a:rPr lang="en-US" dirty="0" smtClean="0"/>
              <a:t>results = </a:t>
            </a:r>
            <a:r>
              <a:rPr lang="en-US" dirty="0" err="1" smtClean="0"/>
              <a:t>cr.list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Criteria </a:t>
            </a:r>
            <a:r>
              <a:rPr lang="en-US" dirty="0" err="1" smtClean="0"/>
              <a:t>cr</a:t>
            </a:r>
            <a:r>
              <a:rPr lang="en-US" dirty="0" smtClean="0"/>
              <a:t> = </a:t>
            </a:r>
            <a:r>
              <a:rPr lang="en-US" dirty="0" err="1" smtClean="0"/>
              <a:t>session.createCriteria</a:t>
            </a:r>
            <a:r>
              <a:rPr lang="en-US" dirty="0" smtClean="0"/>
              <a:t>(</a:t>
            </a:r>
            <a:r>
              <a:rPr lang="en-US" dirty="0" err="1" smtClean="0"/>
              <a:t>Employee.class</a:t>
            </a:r>
            <a:r>
              <a:rPr lang="en-US" dirty="0" smtClean="0"/>
              <a:t>); </a:t>
            </a:r>
            <a:r>
              <a:rPr lang="en-US" dirty="0" err="1" smtClean="0"/>
              <a:t>cr.add</a:t>
            </a:r>
            <a:r>
              <a:rPr lang="en-US" dirty="0" smtClean="0"/>
              <a:t>(</a:t>
            </a:r>
            <a:r>
              <a:rPr lang="en-US" dirty="0" err="1" smtClean="0"/>
              <a:t>Restrictions.eq</a:t>
            </a:r>
            <a:r>
              <a:rPr lang="en-US" dirty="0" smtClean="0"/>
              <a:t>("salary", 2000)); </a:t>
            </a:r>
            <a:endParaRPr lang="en-US" dirty="0" smtClean="0"/>
          </a:p>
          <a:p>
            <a:r>
              <a:rPr lang="en-US" dirty="0" smtClean="0"/>
              <a:t>List </a:t>
            </a:r>
            <a:r>
              <a:rPr lang="en-US" dirty="0" smtClean="0"/>
              <a:t>results = </a:t>
            </a:r>
            <a:r>
              <a:rPr lang="en-US" dirty="0" err="1" smtClean="0"/>
              <a:t>cr.list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Hibernate Criteria Queries</a:t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Criteria </a:t>
            </a:r>
            <a:r>
              <a:rPr lang="en-US" dirty="0" err="1" smtClean="0"/>
              <a:t>cr</a:t>
            </a:r>
            <a:r>
              <a:rPr lang="en-US" dirty="0" smtClean="0"/>
              <a:t> = </a:t>
            </a:r>
            <a:r>
              <a:rPr lang="en-US" dirty="0" err="1" smtClean="0"/>
              <a:t>session.createCriteria</a:t>
            </a:r>
            <a:r>
              <a:rPr lang="en-US" dirty="0" smtClean="0"/>
              <a:t>(</a:t>
            </a:r>
            <a:r>
              <a:rPr lang="en-US" dirty="0" err="1" smtClean="0"/>
              <a:t>Employee.class</a:t>
            </a:r>
            <a:r>
              <a:rPr lang="en-US" dirty="0" smtClean="0"/>
              <a:t>); </a:t>
            </a:r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 smtClean="0"/>
              <a:t>To get records having salary more than 2000 </a:t>
            </a:r>
            <a:r>
              <a:rPr lang="en-US" dirty="0" err="1" smtClean="0"/>
              <a:t>cr.add</a:t>
            </a:r>
            <a:r>
              <a:rPr lang="en-US" dirty="0" smtClean="0"/>
              <a:t>(Restrictions.gt("salary", 2000)); 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smtClean="0"/>
              <a:t>/ </a:t>
            </a:r>
            <a:r>
              <a:rPr lang="en-US" dirty="0" smtClean="0"/>
              <a:t>To get records having salary less than 2000 </a:t>
            </a:r>
            <a:endParaRPr lang="en-US" dirty="0" smtClean="0"/>
          </a:p>
          <a:p>
            <a:r>
              <a:rPr lang="en-US" dirty="0" err="1" smtClean="0"/>
              <a:t>cr.add</a:t>
            </a:r>
            <a:r>
              <a:rPr lang="en-US" dirty="0" smtClean="0"/>
              <a:t>(Restrictions.lt</a:t>
            </a:r>
            <a:r>
              <a:rPr lang="en-US" dirty="0" smtClean="0"/>
              <a:t>("salary", 2000)); </a:t>
            </a:r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 smtClean="0"/>
              <a:t>To get records having </a:t>
            </a:r>
            <a:r>
              <a:rPr lang="en-US" dirty="0" err="1" smtClean="0"/>
              <a:t>fistName</a:t>
            </a:r>
            <a:r>
              <a:rPr lang="en-US" dirty="0" smtClean="0"/>
              <a:t> starting with </a:t>
            </a:r>
            <a:r>
              <a:rPr lang="en-US" dirty="0" err="1" smtClean="0"/>
              <a:t>zara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cr.add</a:t>
            </a:r>
            <a:r>
              <a:rPr lang="en-US" dirty="0" smtClean="0"/>
              <a:t>(</a:t>
            </a:r>
            <a:r>
              <a:rPr lang="en-US" dirty="0" err="1" smtClean="0"/>
              <a:t>Restrictions.like</a:t>
            </a:r>
            <a:r>
              <a:rPr lang="en-US" dirty="0" smtClean="0"/>
              <a:t>("</a:t>
            </a:r>
            <a:r>
              <a:rPr lang="en-US" dirty="0" err="1" smtClean="0"/>
              <a:t>firstName</a:t>
            </a:r>
            <a:r>
              <a:rPr lang="en-US" dirty="0" smtClean="0"/>
              <a:t>", "</a:t>
            </a:r>
            <a:r>
              <a:rPr lang="en-US" dirty="0" err="1" smtClean="0"/>
              <a:t>zara</a:t>
            </a:r>
            <a:r>
              <a:rPr lang="en-US" dirty="0" smtClean="0"/>
              <a:t>%")); </a:t>
            </a:r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 smtClean="0"/>
              <a:t>Case sensitive form of the above restriction. </a:t>
            </a:r>
            <a:r>
              <a:rPr lang="en-US" dirty="0" err="1" smtClean="0"/>
              <a:t>cr.add</a:t>
            </a:r>
            <a:r>
              <a:rPr lang="en-US" dirty="0" smtClean="0"/>
              <a:t>(</a:t>
            </a:r>
            <a:r>
              <a:rPr lang="en-US" dirty="0" err="1" smtClean="0"/>
              <a:t>Restrictions.ilike</a:t>
            </a:r>
            <a:r>
              <a:rPr lang="en-US" dirty="0" smtClean="0"/>
              <a:t>("</a:t>
            </a:r>
            <a:r>
              <a:rPr lang="en-US" dirty="0" err="1" smtClean="0"/>
              <a:t>firstName</a:t>
            </a:r>
            <a:r>
              <a:rPr lang="en-US" dirty="0" smtClean="0"/>
              <a:t>", "</a:t>
            </a:r>
            <a:r>
              <a:rPr lang="en-US" dirty="0" err="1" smtClean="0"/>
              <a:t>zara</a:t>
            </a:r>
            <a:r>
              <a:rPr lang="en-US" dirty="0" smtClean="0"/>
              <a:t>%"));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Hibernate Criteria Queries</a:t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// To get records having salary in between 1000 and 2000 </a:t>
            </a:r>
            <a:r>
              <a:rPr lang="en-US" dirty="0" err="1" smtClean="0"/>
              <a:t>cr.add</a:t>
            </a:r>
            <a:r>
              <a:rPr lang="en-US" dirty="0" smtClean="0"/>
              <a:t>(</a:t>
            </a:r>
            <a:r>
              <a:rPr lang="en-US" dirty="0" err="1" smtClean="0"/>
              <a:t>Restrictions.between</a:t>
            </a:r>
            <a:r>
              <a:rPr lang="en-US" dirty="0" smtClean="0"/>
              <a:t>("salary", 1000, 2000)); </a:t>
            </a:r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 smtClean="0"/>
              <a:t>To check if the given property is null </a:t>
            </a:r>
            <a:r>
              <a:rPr lang="en-US" dirty="0" err="1" smtClean="0"/>
              <a:t>cr.add</a:t>
            </a:r>
            <a:r>
              <a:rPr lang="en-US" dirty="0" smtClean="0"/>
              <a:t>(</a:t>
            </a:r>
            <a:r>
              <a:rPr lang="en-US" dirty="0" err="1" smtClean="0"/>
              <a:t>Restrictions.isNull</a:t>
            </a:r>
            <a:r>
              <a:rPr lang="en-US" dirty="0" smtClean="0"/>
              <a:t>("salary</a:t>
            </a:r>
            <a:r>
              <a:rPr lang="en-US" dirty="0" smtClean="0"/>
              <a:t>"));</a:t>
            </a:r>
          </a:p>
          <a:p>
            <a:r>
              <a:rPr lang="en-US" dirty="0" smtClean="0"/>
              <a:t> </a:t>
            </a:r>
            <a:r>
              <a:rPr lang="en-US" dirty="0" smtClean="0"/>
              <a:t>// To check if the given property is not null </a:t>
            </a:r>
            <a:r>
              <a:rPr lang="en-US" dirty="0" err="1" smtClean="0"/>
              <a:t>cr.add</a:t>
            </a:r>
            <a:r>
              <a:rPr lang="en-US" dirty="0" smtClean="0"/>
              <a:t>(</a:t>
            </a:r>
            <a:r>
              <a:rPr lang="en-US" dirty="0" err="1" smtClean="0"/>
              <a:t>Restrictions.isNotNull</a:t>
            </a:r>
            <a:r>
              <a:rPr lang="en-US" dirty="0" smtClean="0"/>
              <a:t>("salary</a:t>
            </a:r>
            <a:r>
              <a:rPr lang="en-US" dirty="0" smtClean="0"/>
              <a:t>"));</a:t>
            </a:r>
          </a:p>
          <a:p>
            <a:r>
              <a:rPr lang="en-US" dirty="0" smtClean="0"/>
              <a:t> </a:t>
            </a:r>
            <a:r>
              <a:rPr lang="en-US" dirty="0" smtClean="0"/>
              <a:t>// To check if the given property is empty </a:t>
            </a:r>
            <a:r>
              <a:rPr lang="en-US" dirty="0" err="1" smtClean="0"/>
              <a:t>cr.add</a:t>
            </a:r>
            <a:r>
              <a:rPr lang="en-US" dirty="0" smtClean="0"/>
              <a:t>(</a:t>
            </a:r>
            <a:r>
              <a:rPr lang="en-US" dirty="0" err="1" smtClean="0"/>
              <a:t>Restrictions.isEmpty</a:t>
            </a:r>
            <a:r>
              <a:rPr lang="en-US" dirty="0" smtClean="0"/>
              <a:t>("salary")); 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smtClean="0"/>
              <a:t>/ </a:t>
            </a:r>
            <a:r>
              <a:rPr lang="en-US" dirty="0" smtClean="0"/>
              <a:t>To check if the given property is not empty </a:t>
            </a:r>
            <a:r>
              <a:rPr lang="en-US" dirty="0" err="1" smtClean="0"/>
              <a:t>cr.add</a:t>
            </a:r>
            <a:r>
              <a:rPr lang="en-US" dirty="0" smtClean="0"/>
              <a:t>(</a:t>
            </a:r>
            <a:r>
              <a:rPr lang="en-US" dirty="0" err="1" smtClean="0"/>
              <a:t>Restrictions.isNotEmpty</a:t>
            </a:r>
            <a:r>
              <a:rPr lang="en-US" dirty="0" smtClean="0"/>
              <a:t>("salary"));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Hibernate Criteria Queries</a:t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 smtClean="0"/>
              <a:t>Criteria </a:t>
            </a:r>
            <a:r>
              <a:rPr lang="en-US" dirty="0" err="1" smtClean="0"/>
              <a:t>cr</a:t>
            </a:r>
            <a:r>
              <a:rPr lang="en-US" dirty="0" smtClean="0"/>
              <a:t> = </a:t>
            </a:r>
            <a:r>
              <a:rPr lang="en-US" dirty="0" err="1" smtClean="0"/>
              <a:t>session.createCriteria</a:t>
            </a:r>
            <a:r>
              <a:rPr lang="en-US" dirty="0" smtClean="0"/>
              <a:t>(</a:t>
            </a:r>
            <a:r>
              <a:rPr lang="en-US" dirty="0" err="1" smtClean="0"/>
              <a:t>Employee.class</a:t>
            </a:r>
            <a:r>
              <a:rPr lang="en-US" dirty="0" smtClean="0"/>
              <a:t>); </a:t>
            </a:r>
            <a:endParaRPr lang="en-US" dirty="0" smtClean="0"/>
          </a:p>
          <a:p>
            <a:r>
              <a:rPr lang="en-US" dirty="0" smtClean="0"/>
              <a:t>Criterion </a:t>
            </a:r>
            <a:r>
              <a:rPr lang="en-US" dirty="0" smtClean="0"/>
              <a:t>salary = Restrictions.gt("salary", 2000); </a:t>
            </a:r>
            <a:endParaRPr lang="en-US" dirty="0" smtClean="0"/>
          </a:p>
          <a:p>
            <a:r>
              <a:rPr lang="en-US" dirty="0" smtClean="0"/>
              <a:t>Criterion </a:t>
            </a:r>
            <a:r>
              <a:rPr lang="en-US" dirty="0" smtClean="0"/>
              <a:t>name = </a:t>
            </a:r>
            <a:r>
              <a:rPr lang="en-US" dirty="0" err="1" smtClean="0"/>
              <a:t>Restrictions.ilike</a:t>
            </a:r>
            <a:r>
              <a:rPr lang="en-US" dirty="0" smtClean="0"/>
              <a:t>("</a:t>
            </a:r>
            <a:r>
              <a:rPr lang="en-US" dirty="0" err="1" smtClean="0"/>
              <a:t>firstNname","zara</a:t>
            </a:r>
            <a:r>
              <a:rPr lang="en-US" dirty="0" smtClean="0"/>
              <a:t>%"); </a:t>
            </a:r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 smtClean="0"/>
              <a:t>To get records matching with OR </a:t>
            </a:r>
            <a:r>
              <a:rPr lang="en-US" dirty="0" err="1" smtClean="0"/>
              <a:t>condistions</a:t>
            </a:r>
            <a:r>
              <a:rPr lang="en-US" dirty="0" smtClean="0"/>
              <a:t> </a:t>
            </a:r>
            <a:r>
              <a:rPr lang="en-US" dirty="0" err="1" smtClean="0"/>
              <a:t>LogicalExpression</a:t>
            </a:r>
            <a:r>
              <a:rPr lang="en-US" dirty="0" smtClean="0"/>
              <a:t> </a:t>
            </a:r>
            <a:r>
              <a:rPr lang="en-US" dirty="0" err="1" smtClean="0"/>
              <a:t>orExp</a:t>
            </a:r>
            <a:r>
              <a:rPr lang="en-US" dirty="0" smtClean="0"/>
              <a:t> = </a:t>
            </a:r>
            <a:r>
              <a:rPr lang="en-US" dirty="0" err="1" smtClean="0"/>
              <a:t>Restrictions.or</a:t>
            </a:r>
            <a:r>
              <a:rPr lang="en-US" dirty="0" smtClean="0"/>
              <a:t>(salary, name); </a:t>
            </a:r>
            <a:endParaRPr lang="en-US" dirty="0" smtClean="0"/>
          </a:p>
          <a:p>
            <a:r>
              <a:rPr lang="en-US" dirty="0" err="1" smtClean="0"/>
              <a:t>cr.add</a:t>
            </a:r>
            <a:r>
              <a:rPr lang="en-US" dirty="0" smtClean="0"/>
              <a:t>( </a:t>
            </a:r>
            <a:r>
              <a:rPr lang="en-US" dirty="0" err="1" smtClean="0"/>
              <a:t>orExp</a:t>
            </a:r>
            <a:r>
              <a:rPr lang="en-US" dirty="0" smtClean="0"/>
              <a:t> 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r>
              <a:rPr lang="en-US" dirty="0" smtClean="0"/>
              <a:t>// To get records matching with AND </a:t>
            </a:r>
            <a:r>
              <a:rPr lang="en-US" dirty="0" smtClean="0"/>
              <a:t>conditions </a:t>
            </a:r>
            <a:r>
              <a:rPr lang="en-US" dirty="0" err="1" smtClean="0"/>
              <a:t>LogicalExpression</a:t>
            </a:r>
            <a:r>
              <a:rPr lang="en-US" dirty="0" smtClean="0"/>
              <a:t> </a:t>
            </a:r>
            <a:r>
              <a:rPr lang="en-US" dirty="0" err="1" smtClean="0"/>
              <a:t>andExp</a:t>
            </a:r>
            <a:r>
              <a:rPr lang="en-US" dirty="0" smtClean="0"/>
              <a:t> = </a:t>
            </a:r>
            <a:r>
              <a:rPr lang="en-US" dirty="0" err="1" smtClean="0"/>
              <a:t>Restrictions.and</a:t>
            </a:r>
            <a:r>
              <a:rPr lang="en-US" dirty="0" smtClean="0"/>
              <a:t>(salary, name); </a:t>
            </a:r>
            <a:endParaRPr lang="en-US" dirty="0" smtClean="0"/>
          </a:p>
          <a:p>
            <a:r>
              <a:rPr lang="en-US" dirty="0" err="1" smtClean="0"/>
              <a:t>cr.add</a:t>
            </a:r>
            <a:r>
              <a:rPr lang="en-US" dirty="0" smtClean="0"/>
              <a:t>( </a:t>
            </a:r>
            <a:r>
              <a:rPr lang="en-US" dirty="0" err="1" smtClean="0"/>
              <a:t>andExp</a:t>
            </a:r>
            <a:r>
              <a:rPr lang="en-US" dirty="0" smtClean="0"/>
              <a:t> 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r>
              <a:rPr lang="en-US" dirty="0" smtClean="0"/>
              <a:t>List results = </a:t>
            </a:r>
            <a:r>
              <a:rPr lang="en-US" dirty="0" err="1" smtClean="0"/>
              <a:t>cr.list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Pagination using </a:t>
            </a:r>
            <a:r>
              <a:rPr lang="en-US" b="0" dirty="0" smtClean="0"/>
              <a:t>Criteria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1914525"/>
          <a:ext cx="8001000" cy="3002700"/>
        </p:xfrm>
        <a:graphic>
          <a:graphicData uri="http://schemas.openxmlformats.org/drawingml/2006/table">
            <a:tbl>
              <a:tblPr/>
              <a:tblGrid>
                <a:gridCol w="1839310"/>
                <a:gridCol w="6161690"/>
              </a:tblGrid>
              <a:tr h="116628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S.N.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Method &amp; Description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897998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public Criteria setFirstResult(int firstResult)</a:t>
                      </a:r>
                      <a:r>
                        <a:rPr lang="en-US"/>
                        <a:t/>
                      </a:r>
                      <a:br>
                        <a:rPr lang="en-US"/>
                      </a:br>
                      <a:r>
                        <a:rPr lang="en-US"/>
                        <a:t>This method takes an integer that represents the first row in your result set, starting with row 0.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897998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public Criteria </a:t>
                      </a:r>
                      <a:r>
                        <a:rPr lang="en-US" b="1" dirty="0" err="1"/>
                        <a:t>setMaxResults</a:t>
                      </a:r>
                      <a:r>
                        <a:rPr lang="en-US" b="1" dirty="0"/>
                        <a:t>(</a:t>
                      </a:r>
                      <a:r>
                        <a:rPr lang="en-US" b="1" dirty="0" err="1"/>
                        <a:t>int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maxResults</a:t>
                      </a:r>
                      <a:r>
                        <a:rPr lang="en-US" b="1" dirty="0"/>
                        <a:t>)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>This method tells Hibernate to retrieve a fixed number </a:t>
                      </a:r>
                      <a:r>
                        <a:rPr lang="en-US" b="1" dirty="0" err="1"/>
                        <a:t>maxResults</a:t>
                      </a:r>
                      <a:r>
                        <a:rPr lang="en-US" dirty="0"/>
                        <a:t> of objects.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52578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Criteria </a:t>
            </a:r>
            <a:r>
              <a:rPr lang="en-US" dirty="0" err="1" smtClean="0"/>
              <a:t>cr</a:t>
            </a:r>
            <a:r>
              <a:rPr lang="en-US" dirty="0" smtClean="0"/>
              <a:t> = </a:t>
            </a:r>
            <a:r>
              <a:rPr lang="en-US" dirty="0" err="1" smtClean="0"/>
              <a:t>session.createCriteria</a:t>
            </a:r>
            <a:r>
              <a:rPr lang="en-US" dirty="0" smtClean="0"/>
              <a:t>(</a:t>
            </a:r>
            <a:r>
              <a:rPr lang="en-US" dirty="0" err="1" smtClean="0"/>
              <a:t>Employee.class</a:t>
            </a:r>
            <a:r>
              <a:rPr lang="en-US" dirty="0" smtClean="0"/>
              <a:t>); </a:t>
            </a:r>
            <a:endParaRPr lang="en-US" dirty="0" smtClean="0"/>
          </a:p>
          <a:p>
            <a:r>
              <a:rPr lang="en-US" dirty="0" err="1" smtClean="0"/>
              <a:t>cr.setFirstResult</a:t>
            </a:r>
            <a:r>
              <a:rPr lang="en-US" dirty="0" smtClean="0"/>
              <a:t>(1</a:t>
            </a:r>
            <a:r>
              <a:rPr lang="en-US" dirty="0" smtClean="0"/>
              <a:t>); </a:t>
            </a:r>
            <a:endParaRPr lang="en-US" dirty="0" smtClean="0"/>
          </a:p>
          <a:p>
            <a:r>
              <a:rPr lang="en-US" dirty="0" err="1" smtClean="0"/>
              <a:t>cr.setMaxResults</a:t>
            </a:r>
            <a:r>
              <a:rPr lang="en-US" dirty="0" smtClean="0"/>
              <a:t>(10</a:t>
            </a:r>
            <a:r>
              <a:rPr lang="en-US" dirty="0" smtClean="0"/>
              <a:t>); </a:t>
            </a:r>
            <a:endParaRPr lang="en-US" dirty="0" smtClean="0"/>
          </a:p>
          <a:p>
            <a:r>
              <a:rPr lang="en-US" dirty="0" smtClean="0"/>
              <a:t>List </a:t>
            </a:r>
            <a:r>
              <a:rPr lang="en-US" dirty="0" smtClean="0"/>
              <a:t>results = </a:t>
            </a:r>
            <a:r>
              <a:rPr lang="en-US" dirty="0" err="1" smtClean="0"/>
              <a:t>cr.list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Sorting the Results</a:t>
            </a:r>
            <a:r>
              <a:rPr lang="en-US" b="0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Criteria </a:t>
            </a:r>
            <a:r>
              <a:rPr lang="en-US" dirty="0" err="1" smtClean="0"/>
              <a:t>cr</a:t>
            </a:r>
            <a:r>
              <a:rPr lang="en-US" dirty="0" smtClean="0"/>
              <a:t> = </a:t>
            </a:r>
            <a:r>
              <a:rPr lang="en-US" dirty="0" err="1" smtClean="0"/>
              <a:t>session.createCriteria</a:t>
            </a:r>
            <a:r>
              <a:rPr lang="en-US" dirty="0" smtClean="0"/>
              <a:t>(</a:t>
            </a:r>
            <a:r>
              <a:rPr lang="en-US" dirty="0" err="1" smtClean="0"/>
              <a:t>Employee.class</a:t>
            </a:r>
            <a:r>
              <a:rPr lang="en-US" dirty="0" smtClean="0"/>
              <a:t>); </a:t>
            </a:r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 smtClean="0"/>
              <a:t>To get records having salary more than 2000 </a:t>
            </a:r>
            <a:r>
              <a:rPr lang="en-US" dirty="0" err="1" smtClean="0"/>
              <a:t>cr.add</a:t>
            </a:r>
            <a:r>
              <a:rPr lang="en-US" dirty="0" smtClean="0"/>
              <a:t>(Restrictions.gt("salary", 2000)); </a:t>
            </a:r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 smtClean="0"/>
              <a:t>To sort records in </a:t>
            </a:r>
            <a:r>
              <a:rPr lang="en-US" dirty="0" err="1" smtClean="0"/>
              <a:t>descening</a:t>
            </a:r>
            <a:r>
              <a:rPr lang="en-US" dirty="0" smtClean="0"/>
              <a:t> order </a:t>
            </a:r>
            <a:r>
              <a:rPr lang="en-US" dirty="0" err="1" smtClean="0"/>
              <a:t>crit.addOrder</a:t>
            </a:r>
            <a:r>
              <a:rPr lang="en-US" dirty="0" smtClean="0"/>
              <a:t>(</a:t>
            </a:r>
            <a:r>
              <a:rPr lang="en-US" dirty="0" err="1" smtClean="0"/>
              <a:t>Order.desc</a:t>
            </a:r>
            <a:r>
              <a:rPr lang="en-US" dirty="0" smtClean="0"/>
              <a:t>("salary")); </a:t>
            </a:r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 smtClean="0"/>
              <a:t>To sort records in ascending order </a:t>
            </a:r>
            <a:r>
              <a:rPr lang="en-US" dirty="0" err="1" smtClean="0"/>
              <a:t>crit.addOrder</a:t>
            </a:r>
            <a:r>
              <a:rPr lang="en-US" dirty="0" smtClean="0"/>
              <a:t>(Order.asc("salary</a:t>
            </a:r>
            <a:r>
              <a:rPr lang="en-US" dirty="0" smtClean="0"/>
              <a:t>"));</a:t>
            </a:r>
          </a:p>
          <a:p>
            <a:r>
              <a:rPr lang="en-US" dirty="0" smtClean="0"/>
              <a:t> </a:t>
            </a:r>
            <a:r>
              <a:rPr lang="en-US" dirty="0" smtClean="0"/>
              <a:t>List results = </a:t>
            </a:r>
            <a:r>
              <a:rPr lang="en-US" dirty="0" err="1" smtClean="0"/>
              <a:t>cr.list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Projections &amp; Aggregations</a:t>
            </a:r>
            <a:r>
              <a:rPr lang="en-US" b="0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943600"/>
          </a:xfrm>
        </p:spPr>
        <p:txBody>
          <a:bodyPr/>
          <a:lstStyle/>
          <a:p>
            <a:r>
              <a:rPr lang="en-US" dirty="0" smtClean="0"/>
              <a:t>Criteria </a:t>
            </a:r>
            <a:r>
              <a:rPr lang="en-US" dirty="0" err="1" smtClean="0"/>
              <a:t>cr</a:t>
            </a:r>
            <a:r>
              <a:rPr lang="en-US" dirty="0" smtClean="0"/>
              <a:t> = </a:t>
            </a:r>
            <a:r>
              <a:rPr lang="en-US" dirty="0" err="1" smtClean="0"/>
              <a:t>session.createCriteria</a:t>
            </a:r>
            <a:r>
              <a:rPr lang="en-US" dirty="0" smtClean="0"/>
              <a:t>(</a:t>
            </a:r>
            <a:r>
              <a:rPr lang="en-US" dirty="0" err="1" smtClean="0"/>
              <a:t>Employee.class</a:t>
            </a:r>
            <a:r>
              <a:rPr lang="en-US" dirty="0" smtClean="0"/>
              <a:t>); </a:t>
            </a:r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 smtClean="0"/>
              <a:t>To get total row count. </a:t>
            </a:r>
            <a:endParaRPr lang="en-US" dirty="0" smtClean="0"/>
          </a:p>
          <a:p>
            <a:r>
              <a:rPr lang="en-US" dirty="0" err="1" smtClean="0"/>
              <a:t>cr.setProjection</a:t>
            </a:r>
            <a:r>
              <a:rPr lang="en-US" dirty="0" smtClean="0"/>
              <a:t>(</a:t>
            </a:r>
            <a:r>
              <a:rPr lang="en-US" dirty="0" err="1" smtClean="0"/>
              <a:t>Projections.rowCount</a:t>
            </a:r>
            <a:r>
              <a:rPr lang="en-US" dirty="0" smtClean="0"/>
              <a:t>()); </a:t>
            </a:r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 smtClean="0"/>
              <a:t>To get average of a property. </a:t>
            </a:r>
            <a:r>
              <a:rPr lang="en-US" dirty="0" err="1" smtClean="0"/>
              <a:t>cr.setProjection</a:t>
            </a:r>
            <a:r>
              <a:rPr lang="en-US" dirty="0" smtClean="0"/>
              <a:t>(Projections.avg("salary")); </a:t>
            </a:r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 smtClean="0"/>
              <a:t>To get distinct count of a property. </a:t>
            </a:r>
            <a:r>
              <a:rPr lang="en-US" dirty="0" err="1" smtClean="0"/>
              <a:t>cr.setProjection</a:t>
            </a:r>
            <a:r>
              <a:rPr lang="en-US" dirty="0" smtClean="0"/>
              <a:t>(</a:t>
            </a:r>
            <a:r>
              <a:rPr lang="en-US" dirty="0" err="1" smtClean="0"/>
              <a:t>Projections.countDistinct</a:t>
            </a:r>
            <a:r>
              <a:rPr lang="en-US" dirty="0" smtClean="0"/>
              <a:t>("</a:t>
            </a:r>
            <a:r>
              <a:rPr lang="en-US" dirty="0" err="1" smtClean="0"/>
              <a:t>firstName</a:t>
            </a:r>
            <a:r>
              <a:rPr lang="en-US" dirty="0" smtClean="0"/>
              <a:t>")); </a:t>
            </a:r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 smtClean="0"/>
              <a:t>To get maximum of a property. </a:t>
            </a:r>
            <a:r>
              <a:rPr lang="en-US" dirty="0" err="1" smtClean="0"/>
              <a:t>cr.setProjection</a:t>
            </a:r>
            <a:r>
              <a:rPr lang="en-US" dirty="0" smtClean="0"/>
              <a:t>(Projections.max("salary")); </a:t>
            </a:r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 smtClean="0"/>
              <a:t>To get minimum of a property. </a:t>
            </a:r>
            <a:r>
              <a:rPr lang="en-US" dirty="0" err="1" smtClean="0"/>
              <a:t>cr.setProjection</a:t>
            </a:r>
            <a:r>
              <a:rPr lang="en-US" dirty="0" smtClean="0"/>
              <a:t>(Projections.min("salary</a:t>
            </a:r>
            <a:r>
              <a:rPr lang="en-US" dirty="0" smtClean="0"/>
              <a:t>"));</a:t>
            </a:r>
          </a:p>
          <a:p>
            <a:r>
              <a:rPr lang="en-US" dirty="0" smtClean="0"/>
              <a:t> </a:t>
            </a:r>
            <a:r>
              <a:rPr lang="en-US" dirty="0" smtClean="0"/>
              <a:t>// To get sum of a property. </a:t>
            </a:r>
            <a:r>
              <a:rPr lang="en-US" dirty="0" err="1" smtClean="0"/>
              <a:t>cr.setProjection</a:t>
            </a:r>
            <a:r>
              <a:rPr lang="en-US" dirty="0" smtClean="0"/>
              <a:t>(Projections.sum("salary"));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caching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62466" name="Picture 2" descr="Hibernate Cach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95400"/>
            <a:ext cx="6424414" cy="48992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ScrollableResults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562600"/>
          </a:xfrm>
        </p:spPr>
        <p:txBody>
          <a:bodyPr/>
          <a:lstStyle/>
          <a:p>
            <a:r>
              <a:rPr lang="en-US" dirty="0" smtClean="0"/>
              <a:t>This object of this type is obtained on calling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scroll() </a:t>
            </a:r>
            <a:r>
              <a:rPr lang="en-US" dirty="0" smtClean="0"/>
              <a:t>method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dirty="0" smtClean="0"/>
              <a:t> which is similar to scrollable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dirty="0" smtClean="0"/>
              <a:t> object of JDBC.</a:t>
            </a:r>
          </a:p>
          <a:p>
            <a:r>
              <a:rPr lang="en-US" dirty="0"/>
              <a:t>The </a:t>
            </a:r>
            <a:r>
              <a:rPr lang="en-US" dirty="0" err="1"/>
              <a:t>scrollability</a:t>
            </a:r>
            <a:r>
              <a:rPr lang="en-US" dirty="0"/>
              <a:t> of the depends upon JDBC driver support</a:t>
            </a:r>
            <a:endParaRPr lang="en-US" dirty="0" smtClean="0"/>
          </a:p>
          <a:p>
            <a:r>
              <a:rPr lang="en-US" dirty="0" smtClean="0"/>
              <a:t>It is a result </a:t>
            </a:r>
            <a:r>
              <a:rPr lang="en-US" dirty="0"/>
              <a:t>iterator that allows moving around within the results by arbitrary increments. </a:t>
            </a:r>
            <a:endParaRPr lang="en-US" dirty="0" smtClean="0"/>
          </a:p>
          <a:p>
            <a:r>
              <a:rPr lang="en-US" dirty="0" smtClean="0"/>
              <a:t>Note that the </a:t>
            </a:r>
            <a:r>
              <a:rPr lang="en-US" dirty="0"/>
              <a:t>results are numbered from </a:t>
            </a:r>
            <a:r>
              <a:rPr lang="en-US" dirty="0" smtClean="0"/>
              <a:t>0 and not from 1 (as in the case of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dirty="0"/>
              <a:t> </a:t>
            </a:r>
            <a:r>
              <a:rPr lang="en-US" dirty="0" smtClean="0"/>
              <a:t>).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afterLast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HibernateException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beforeFirst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HibernateException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isFirst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HibernateException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isLast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HibernateException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Object[] get() throws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HibernateException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Object get(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i) throws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HibernateException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37512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Concurrency strategies</a:t>
            </a:r>
            <a:r>
              <a:rPr lang="en-US" b="0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b="1" dirty="0" smtClean="0"/>
              <a:t>Transactional:</a:t>
            </a:r>
            <a:r>
              <a:rPr lang="en-US" dirty="0" smtClean="0"/>
              <a:t> Use this strategy for read-mostly data where it is critical to prevent stale data in concurrent </a:t>
            </a:r>
            <a:r>
              <a:rPr lang="en-US" dirty="0" err="1" smtClean="0"/>
              <a:t>transactions,in</a:t>
            </a:r>
            <a:r>
              <a:rPr lang="en-US" dirty="0" smtClean="0"/>
              <a:t> the rare case of an update.</a:t>
            </a:r>
          </a:p>
          <a:p>
            <a:r>
              <a:rPr lang="en-US" b="1" dirty="0" smtClean="0"/>
              <a:t>Read-write:</a:t>
            </a:r>
            <a:r>
              <a:rPr lang="en-US" dirty="0" smtClean="0"/>
              <a:t> Again use this strategy for read-mostly data where it is critical to prevent stale data in concurrent </a:t>
            </a:r>
            <a:r>
              <a:rPr lang="en-US" dirty="0" err="1" smtClean="0"/>
              <a:t>transactions,in</a:t>
            </a:r>
            <a:r>
              <a:rPr lang="en-US" dirty="0" smtClean="0"/>
              <a:t> the rare case of an update.</a:t>
            </a:r>
          </a:p>
          <a:p>
            <a:r>
              <a:rPr lang="en-US" b="1" dirty="0" err="1" smtClean="0"/>
              <a:t>Nonstrict</a:t>
            </a:r>
            <a:r>
              <a:rPr lang="en-US" b="1" dirty="0" smtClean="0"/>
              <a:t>-read-write:</a:t>
            </a:r>
            <a:r>
              <a:rPr lang="en-US" dirty="0" smtClean="0"/>
              <a:t> This strategy makes no guarantee of consistency between the cache and the database. Use this strategy if data hardly ever changes and a small likelihood of stale data is not of critical concern.</a:t>
            </a:r>
          </a:p>
          <a:p>
            <a:r>
              <a:rPr lang="en-US" b="1" dirty="0" smtClean="0"/>
              <a:t>Read-only:</a:t>
            </a:r>
            <a:r>
              <a:rPr lang="en-US" dirty="0" smtClean="0"/>
              <a:t> A concurrency strategy suitable for data which never changes. Use it for reference data only.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dirty="0" smtClean="0"/>
              <a:t>hibernate-mapping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&lt;class name="Employee" table="EMPLOYEE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&lt;meta attribute="class-description"&gt; This class contains the employee detail. &lt;/meta&gt;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smtClean="0"/>
              <a:t>cache usage="read-write</a:t>
            </a:r>
            <a:r>
              <a:rPr lang="en-US" dirty="0" smtClean="0"/>
              <a:t>"/&gt;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&lt;id name="id" type="</a:t>
            </a:r>
            <a:r>
              <a:rPr lang="en-US" dirty="0" err="1" smtClean="0"/>
              <a:t>int</a:t>
            </a:r>
            <a:r>
              <a:rPr lang="en-US" dirty="0" smtClean="0"/>
              <a:t>" column="id"&gt;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smtClean="0"/>
              <a:t>generator class="native</a:t>
            </a:r>
            <a:r>
              <a:rPr lang="en-US" dirty="0" smtClean="0"/>
              <a:t>"/&gt;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&lt;/id&gt;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smtClean="0"/>
              <a:t>property name="</a:t>
            </a:r>
            <a:r>
              <a:rPr lang="en-US" dirty="0" err="1" smtClean="0"/>
              <a:t>firstName</a:t>
            </a:r>
            <a:r>
              <a:rPr lang="en-US" dirty="0" smtClean="0"/>
              <a:t>" column="</a:t>
            </a:r>
            <a:r>
              <a:rPr lang="en-US" dirty="0" err="1" smtClean="0"/>
              <a:t>first_name</a:t>
            </a:r>
            <a:r>
              <a:rPr lang="en-US" dirty="0" smtClean="0"/>
              <a:t>" type="string"/&gt; &lt;property name="</a:t>
            </a:r>
            <a:r>
              <a:rPr lang="en-US" dirty="0" err="1" smtClean="0"/>
              <a:t>lastName</a:t>
            </a:r>
            <a:r>
              <a:rPr lang="en-US" dirty="0" smtClean="0"/>
              <a:t>" column="</a:t>
            </a:r>
            <a:r>
              <a:rPr lang="en-US" dirty="0" err="1" smtClean="0"/>
              <a:t>last_name</a:t>
            </a:r>
            <a:r>
              <a:rPr lang="en-US" dirty="0" smtClean="0"/>
              <a:t>" type="string"/&gt; &lt;property name="salary" column="salary" type="</a:t>
            </a:r>
            <a:r>
              <a:rPr lang="en-US" dirty="0" err="1" smtClean="0"/>
              <a:t>int</a:t>
            </a:r>
            <a:r>
              <a:rPr lang="en-US" dirty="0" smtClean="0"/>
              <a:t>"/&gt; &lt;/class&gt; &lt;/hibernate-mapping&gt;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providers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353600"/>
          <a:ext cx="7848600" cy="4971000"/>
        </p:xfrm>
        <a:graphic>
          <a:graphicData uri="http://schemas.openxmlformats.org/drawingml/2006/table">
            <a:tbl>
              <a:tblPr/>
              <a:tblGrid>
                <a:gridCol w="308337"/>
                <a:gridCol w="1415551"/>
                <a:gridCol w="6124712"/>
              </a:tblGrid>
              <a:tr h="950397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S.N.</a:t>
                      </a:r>
                    </a:p>
                  </a:txBody>
                  <a:tcPr marL="31032" marR="31032" marT="31032" marB="3103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Cache Name</a:t>
                      </a:r>
                    </a:p>
                  </a:txBody>
                  <a:tcPr marL="31032" marR="31032" marT="31032" marB="3103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Description</a:t>
                      </a:r>
                    </a:p>
                  </a:txBody>
                  <a:tcPr marL="31032" marR="31032" marT="31032" marB="3103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731379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marL="31032" marR="31032" marT="31032" marB="3103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EHCache</a:t>
                      </a:r>
                    </a:p>
                  </a:txBody>
                  <a:tcPr marL="31032" marR="31032" marT="31032" marB="3103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It can cache in memory or on disk and clustered caching and it supports the optional Hibernate query result cache.</a:t>
                      </a:r>
                    </a:p>
                  </a:txBody>
                  <a:tcPr marL="31032" marR="31032" marT="31032" marB="3103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950397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marL="31032" marR="31032" marT="31032" marB="3103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OSCache</a:t>
                      </a:r>
                    </a:p>
                  </a:txBody>
                  <a:tcPr marL="31032" marR="31032" marT="31032" marB="3103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Supports caching to memory and disk in a single JVM, with a rich set of expiration policies and query cache support.</a:t>
                      </a:r>
                    </a:p>
                  </a:txBody>
                  <a:tcPr marL="31032" marR="31032" marT="31032" marB="3103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731379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 marL="31032" marR="31032" marT="31032" marB="3103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warmCache</a:t>
                      </a:r>
                      <a:endParaRPr lang="en-US" sz="1400" dirty="0"/>
                    </a:p>
                  </a:txBody>
                  <a:tcPr marL="31032" marR="31032" marT="31032" marB="3103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 cluster cache based on JGroups. It uses clustered invalidation but doesn't support the Hibernate query cache</a:t>
                      </a:r>
                    </a:p>
                  </a:txBody>
                  <a:tcPr marL="31032" marR="31032" marT="31032" marB="3103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607448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marL="31032" marR="31032" marT="31032" marB="3103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JBoss Cache</a:t>
                      </a:r>
                    </a:p>
                  </a:txBody>
                  <a:tcPr marL="31032" marR="31032" marT="31032" marB="3103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fully transactional replicated clustered cache also based on the </a:t>
                      </a:r>
                      <a:r>
                        <a:rPr lang="en-US" sz="1400" dirty="0" err="1"/>
                        <a:t>JGroups</a:t>
                      </a:r>
                      <a:r>
                        <a:rPr lang="en-US" sz="1400" dirty="0"/>
                        <a:t> multicast library. It supports replication or invalidation, synchronous or asynchronous communication, and optimistic and pessimistic locking. The Hibernate query cache is supported</a:t>
                      </a:r>
                    </a:p>
                  </a:txBody>
                  <a:tcPr marL="31032" marR="31032" marT="31032" marB="3103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&lt;property name="</a:t>
            </a:r>
            <a:r>
              <a:rPr lang="en-US" dirty="0" err="1" smtClean="0"/>
              <a:t>hibernate.cache.provider_class</a:t>
            </a:r>
            <a:r>
              <a:rPr lang="en-US" dirty="0" smtClean="0"/>
              <a:t>"&gt; </a:t>
            </a:r>
            <a:r>
              <a:rPr lang="en-US" dirty="0" err="1" smtClean="0"/>
              <a:t>org.hibernate.cache.EhCacheProvider</a:t>
            </a:r>
            <a:r>
              <a:rPr lang="en-US" dirty="0" smtClean="0"/>
              <a:t> &lt;/property&gt;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The Query-level Cache</a:t>
            </a:r>
            <a:r>
              <a:rPr lang="en-US" b="0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 the query cache, you must first activate it using the </a:t>
            </a:r>
            <a:r>
              <a:rPr lang="en-US" b="1" dirty="0" err="1" smtClean="0"/>
              <a:t>hibernate.cache.use_query_cache</a:t>
            </a:r>
            <a:r>
              <a:rPr lang="en-US" b="1" dirty="0" smtClean="0"/>
              <a:t>="</a:t>
            </a:r>
            <a:r>
              <a:rPr lang="en-US" b="1" dirty="0" err="1" smtClean="0"/>
              <a:t>true"</a:t>
            </a:r>
            <a:r>
              <a:rPr lang="en-US" dirty="0" err="1" smtClean="0"/>
              <a:t>property</a:t>
            </a:r>
            <a:r>
              <a:rPr lang="en-US" dirty="0" smtClean="0"/>
              <a:t> in the configuration </a:t>
            </a:r>
            <a:r>
              <a:rPr lang="en-US" dirty="0" smtClean="0"/>
              <a:t>file.</a:t>
            </a:r>
          </a:p>
          <a:p>
            <a:r>
              <a:rPr lang="en-US" dirty="0" smtClean="0"/>
              <a:t>Session </a:t>
            </a:r>
            <a:r>
              <a:rPr lang="en-US" dirty="0" err="1" smtClean="0"/>
              <a:t>session</a:t>
            </a:r>
            <a:r>
              <a:rPr lang="en-US" dirty="0" smtClean="0"/>
              <a:t> = </a:t>
            </a:r>
            <a:r>
              <a:rPr lang="en-US" dirty="0" err="1" smtClean="0"/>
              <a:t>SessionFactory.openSession</a:t>
            </a:r>
            <a:r>
              <a:rPr lang="en-US" dirty="0" smtClean="0"/>
              <a:t>(); Query </a:t>
            </a:r>
            <a:r>
              <a:rPr lang="en-US" dirty="0" err="1" smtClean="0"/>
              <a:t>query</a:t>
            </a:r>
            <a:r>
              <a:rPr lang="en-US" dirty="0" smtClean="0"/>
              <a:t> = </a:t>
            </a:r>
            <a:r>
              <a:rPr lang="en-US" dirty="0" err="1" smtClean="0"/>
              <a:t>session.createQuery</a:t>
            </a:r>
            <a:r>
              <a:rPr lang="en-US" dirty="0" smtClean="0"/>
              <a:t>("FROM EMPLOYEE"); </a:t>
            </a:r>
            <a:r>
              <a:rPr lang="en-US" dirty="0" err="1" smtClean="0"/>
              <a:t>query.setCacheable</a:t>
            </a:r>
            <a:r>
              <a:rPr lang="en-US" dirty="0" smtClean="0"/>
              <a:t>(true); List users = </a:t>
            </a:r>
            <a:r>
              <a:rPr lang="en-US" dirty="0" err="1" smtClean="0"/>
              <a:t>query.list</a:t>
            </a:r>
            <a:r>
              <a:rPr lang="en-US" dirty="0" smtClean="0"/>
              <a:t>(); </a:t>
            </a:r>
            <a:r>
              <a:rPr lang="en-US" dirty="0" err="1" smtClean="0"/>
              <a:t>SessionFactory.closeSession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&lt;property name="</a:t>
            </a:r>
            <a:r>
              <a:rPr lang="en-US" dirty="0" err="1" smtClean="0"/>
              <a:t>hibernate.jdbc.batch_size</a:t>
            </a:r>
            <a:r>
              <a:rPr lang="en-US" dirty="0" smtClean="0"/>
              <a:t>"&gt; 50 &lt;/property&gt;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397000"/>
          <a:ext cx="8077200" cy="5417210"/>
        </p:xfrm>
        <a:graphic>
          <a:graphicData uri="http://schemas.openxmlformats.org/drawingml/2006/table">
            <a:tbl>
              <a:tblPr/>
              <a:tblGrid>
                <a:gridCol w="317320"/>
                <a:gridCol w="7759880"/>
              </a:tblGrid>
              <a:tr h="548387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.N.</a:t>
                      </a:r>
                    </a:p>
                  </a:txBody>
                  <a:tcPr marL="22418" marR="22418" marT="22418" marB="2241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Method and Description</a:t>
                      </a:r>
                    </a:p>
                  </a:txBody>
                  <a:tcPr marL="22418" marR="22418" marT="22418" marB="2241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48387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marL="22418" marR="22418" marT="22418" marB="2241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findDirty()</a:t>
                      </a:r>
                      <a:r>
                        <a:rPr lang="en-US" sz="1400"/>
                        <a:t/>
                      </a:r>
                      <a:br>
                        <a:rPr lang="en-US" sz="1400"/>
                      </a:br>
                      <a:r>
                        <a:rPr lang="en-US" sz="1400"/>
                        <a:t>This method is be called when the </a:t>
                      </a:r>
                      <a:r>
                        <a:rPr lang="en-US" sz="1400" b="1"/>
                        <a:t>flush()</a:t>
                      </a:r>
                      <a:r>
                        <a:rPr lang="en-US" sz="1400"/>
                        <a:t> method is called on a Session object.</a:t>
                      </a:r>
                    </a:p>
                  </a:txBody>
                  <a:tcPr marL="22418" marR="22418" marT="22418" marB="2241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48387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marL="22418" marR="22418" marT="22418" marB="2241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instantiate()</a:t>
                      </a:r>
                      <a:r>
                        <a:rPr lang="en-US" sz="1400"/>
                        <a:t/>
                      </a:r>
                      <a:br>
                        <a:rPr lang="en-US" sz="1400"/>
                      </a:br>
                      <a:r>
                        <a:rPr lang="en-US" sz="1400"/>
                        <a:t>This method is called when a persisted class is instantiated.</a:t>
                      </a:r>
                    </a:p>
                  </a:txBody>
                  <a:tcPr marL="22418" marR="22418" marT="22418" marB="2241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48387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 marL="22418" marR="22418" marT="22418" marB="2241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isUnsaved()</a:t>
                      </a:r>
                      <a:r>
                        <a:rPr lang="en-US" sz="1400"/>
                        <a:t/>
                      </a:r>
                      <a:br>
                        <a:rPr lang="en-US" sz="1400"/>
                      </a:br>
                      <a:r>
                        <a:rPr lang="en-US" sz="1400"/>
                        <a:t>This method is called when an object is passed to the </a:t>
                      </a:r>
                      <a:r>
                        <a:rPr lang="en-US" sz="1400" b="1"/>
                        <a:t>saveOrUpdate()</a:t>
                      </a:r>
                      <a:r>
                        <a:rPr lang="en-US" sz="1400"/>
                        <a:t> method/</a:t>
                      </a:r>
                    </a:p>
                  </a:txBody>
                  <a:tcPr marL="22418" marR="22418" marT="22418" marB="2241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84552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marL="22418" marR="22418" marT="22418" marB="2241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onDelete()</a:t>
                      </a:r>
                      <a:r>
                        <a:rPr lang="en-US" sz="1400"/>
                        <a:t/>
                      </a:r>
                      <a:br>
                        <a:rPr lang="en-US" sz="1400"/>
                      </a:br>
                      <a:r>
                        <a:rPr lang="en-US" sz="1400"/>
                        <a:t>This method is called before an object is deleted.</a:t>
                      </a:r>
                    </a:p>
                  </a:txBody>
                  <a:tcPr marL="22418" marR="22418" marT="22418" marB="2241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712220"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</a:p>
                  </a:txBody>
                  <a:tcPr marL="22418" marR="22418" marT="22418" marB="2241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onFlushDirty()</a:t>
                      </a:r>
                      <a:r>
                        <a:rPr lang="en-US" sz="1400"/>
                        <a:t> </a:t>
                      </a:r>
                      <a:br>
                        <a:rPr lang="en-US" sz="1400"/>
                      </a:br>
                      <a:r>
                        <a:rPr lang="en-US" sz="1400"/>
                        <a:t>This method is called when Hibernate detects that an object is dirty (ie. have been changed) during a flush i.e. update operation.</a:t>
                      </a:r>
                    </a:p>
                  </a:txBody>
                  <a:tcPr marL="22418" marR="22418" marT="22418" marB="2241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48387"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</a:p>
                  </a:txBody>
                  <a:tcPr marL="22418" marR="22418" marT="22418" marB="2241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onLoad()</a:t>
                      </a:r>
                      <a:r>
                        <a:rPr lang="en-US" sz="1400"/>
                        <a:t> </a:t>
                      </a:r>
                      <a:br>
                        <a:rPr lang="en-US" sz="1400"/>
                      </a:br>
                      <a:r>
                        <a:rPr lang="en-US" sz="1400"/>
                        <a:t>This method is called before an object is initialized.</a:t>
                      </a:r>
                    </a:p>
                  </a:txBody>
                  <a:tcPr marL="22418" marR="22418" marT="22418" marB="2241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84552">
                <a:tc>
                  <a:txBody>
                    <a:bodyPr/>
                    <a:lstStyle/>
                    <a:p>
                      <a:r>
                        <a:rPr lang="en-US" sz="1400"/>
                        <a:t>7</a:t>
                      </a:r>
                    </a:p>
                  </a:txBody>
                  <a:tcPr marL="22418" marR="22418" marT="22418" marB="2241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onSave()</a:t>
                      </a:r>
                      <a:r>
                        <a:rPr lang="en-US" sz="1400"/>
                        <a:t/>
                      </a:r>
                      <a:br>
                        <a:rPr lang="en-US" sz="1400"/>
                      </a:br>
                      <a:r>
                        <a:rPr lang="en-US" sz="1400"/>
                        <a:t>This method is called before an object is saved.</a:t>
                      </a:r>
                    </a:p>
                  </a:txBody>
                  <a:tcPr marL="22418" marR="22418" marT="22418" marB="2241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48387">
                <a:tc>
                  <a:txBody>
                    <a:bodyPr/>
                    <a:lstStyle/>
                    <a:p>
                      <a:r>
                        <a:rPr lang="en-US" sz="1400"/>
                        <a:t>8</a:t>
                      </a:r>
                    </a:p>
                  </a:txBody>
                  <a:tcPr marL="22418" marR="22418" marT="22418" marB="2241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postFlush()</a:t>
                      </a:r>
                      <a:r>
                        <a:rPr lang="en-US" sz="1400"/>
                        <a:t/>
                      </a:r>
                      <a:br>
                        <a:rPr lang="en-US" sz="1400"/>
                      </a:br>
                      <a:r>
                        <a:rPr lang="en-US" sz="1400"/>
                        <a:t>This method is called after a flush has occurred and an object has been updated in memory.</a:t>
                      </a:r>
                    </a:p>
                  </a:txBody>
                  <a:tcPr marL="22418" marR="22418" marT="22418" marB="2241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84552">
                <a:tc>
                  <a:txBody>
                    <a:bodyPr/>
                    <a:lstStyle/>
                    <a:p>
                      <a:r>
                        <a:rPr lang="en-US" sz="1400"/>
                        <a:t>9</a:t>
                      </a:r>
                    </a:p>
                  </a:txBody>
                  <a:tcPr marL="22418" marR="22418" marT="22418" marB="2241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preFlush</a:t>
                      </a:r>
                      <a:r>
                        <a:rPr lang="en-US" sz="1400" b="1" dirty="0"/>
                        <a:t>()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dirty="0"/>
                        <a:t>This method is called before a flush.</a:t>
                      </a:r>
                    </a:p>
                  </a:txBody>
                  <a:tcPr marL="22418" marR="22418" marT="22418" marB="22418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Session-scoped Interceptor : Such interceptor is determined when </a:t>
            </a:r>
            <a:r>
              <a:rPr lang="en-US" dirty="0" err="1" smtClean="0"/>
              <a:t>SessionFactory.openSession</a:t>
            </a:r>
            <a:r>
              <a:rPr lang="en-US" dirty="0" smtClean="0"/>
              <a:t>() method is called that accepts an interceptor. Entire persistent objects, will be affected associated within that particular session.</a:t>
            </a:r>
          </a:p>
          <a:p>
            <a:r>
              <a:rPr lang="en-US" dirty="0" err="1" smtClean="0"/>
              <a:t>SessionFactory</a:t>
            </a:r>
            <a:r>
              <a:rPr lang="en-US" dirty="0" smtClean="0"/>
              <a:t>-scoped Interceptor : This interceptor is specified with the Configuration object before the creation of </a:t>
            </a:r>
            <a:r>
              <a:rPr lang="en-US" dirty="0" err="1" smtClean="0"/>
              <a:t>SessionFactory</a:t>
            </a:r>
            <a:r>
              <a:rPr lang="en-US" dirty="0" smtClean="0"/>
              <a:t>. This interceptor is used as a global interceptor and is applicable to all the sessions that are opened from same </a:t>
            </a:r>
            <a:r>
              <a:rPr lang="en-US" dirty="0" err="1" smtClean="0"/>
              <a:t>SessionFactory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/>
              <a:t>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dirty="0" smtClean="0"/>
              <a:t>This is the simplest hibernate query that gets </a:t>
            </a:r>
            <a:r>
              <a:rPr lang="en-US" dirty="0"/>
              <a:t>the all instances of the class </a:t>
            </a:r>
            <a:r>
              <a:rPr lang="en-US" dirty="0" smtClean="0"/>
              <a:t>from the database.</a:t>
            </a:r>
          </a:p>
          <a:p>
            <a:pPr lvl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Customer</a:t>
            </a:r>
          </a:p>
          <a:p>
            <a:r>
              <a:rPr lang="en-US" dirty="0" smtClean="0"/>
              <a:t>Qualifying the class name is not necessary  </a:t>
            </a:r>
            <a:r>
              <a:rPr lang="en-US" dirty="0"/>
              <a:t>since auto-import is the default.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i="1" dirty="0"/>
              <a:t>alias </a:t>
            </a:r>
            <a:r>
              <a:rPr lang="en-US" dirty="0"/>
              <a:t> </a:t>
            </a:r>
            <a:r>
              <a:rPr lang="en-US" dirty="0" smtClean="0"/>
              <a:t>can be assigned in case there is a need to </a:t>
            </a:r>
            <a:r>
              <a:rPr lang="en-US" dirty="0"/>
              <a:t>refer </a:t>
            </a:r>
            <a:r>
              <a:rPr lang="en-US" dirty="0" smtClean="0"/>
              <a:t>Customer in </a:t>
            </a:r>
            <a:r>
              <a:rPr lang="en-US" dirty="0"/>
              <a:t>other parts of </a:t>
            </a:r>
            <a:r>
              <a:rPr lang="en-US" dirty="0" smtClean="0"/>
              <a:t>the query. “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 smtClean="0"/>
              <a:t>” is optional.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from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Customer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cust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from Customer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cust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Multiple classes can </a:t>
            </a:r>
            <a:r>
              <a:rPr lang="en-US" dirty="0" smtClean="0"/>
              <a:t>appear that will resulting </a:t>
            </a:r>
            <a:r>
              <a:rPr lang="en-US" dirty="0"/>
              <a:t>in a </a:t>
            </a:r>
            <a:r>
              <a:rPr lang="en-US" dirty="0" smtClean="0"/>
              <a:t>Cartesian product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from Customer, Employee</a:t>
            </a:r>
            <a:endParaRPr lang="en-US" sz="2000" dirty="0"/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38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/>
              <a:t>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hql</a:t>
            </a:r>
            <a:r>
              <a:rPr lang="en-US" dirty="0" smtClean="0"/>
              <a:t> = "FROM Employee</a:t>
            </a:r>
            <a:r>
              <a:rPr lang="en-US" dirty="0" smtClean="0"/>
              <a:t>";</a:t>
            </a:r>
          </a:p>
          <a:p>
            <a:r>
              <a:rPr lang="en-US" dirty="0" smtClean="0"/>
              <a:t> </a:t>
            </a:r>
            <a:r>
              <a:rPr lang="en-US" dirty="0" smtClean="0"/>
              <a:t>Query </a:t>
            </a:r>
            <a:r>
              <a:rPr lang="en-US" dirty="0" err="1" smtClean="0"/>
              <a:t>query</a:t>
            </a:r>
            <a:r>
              <a:rPr lang="en-US" dirty="0" smtClean="0"/>
              <a:t> = </a:t>
            </a:r>
            <a:r>
              <a:rPr lang="en-US" dirty="0" err="1" smtClean="0"/>
              <a:t>session.createQuery</a:t>
            </a:r>
            <a:r>
              <a:rPr lang="en-US" dirty="0" smtClean="0"/>
              <a:t>(</a:t>
            </a:r>
            <a:r>
              <a:rPr lang="en-US" dirty="0" err="1" smtClean="0"/>
              <a:t>hql</a:t>
            </a:r>
            <a:r>
              <a:rPr lang="en-US" dirty="0" smtClean="0"/>
              <a:t>); </a:t>
            </a:r>
            <a:endParaRPr lang="en-US" dirty="0" smtClean="0"/>
          </a:p>
          <a:p>
            <a:r>
              <a:rPr lang="en-US" dirty="0" smtClean="0"/>
              <a:t>List </a:t>
            </a:r>
            <a:r>
              <a:rPr lang="en-US" dirty="0" smtClean="0"/>
              <a:t>results = </a:t>
            </a:r>
            <a:r>
              <a:rPr lang="en-US" dirty="0" err="1" smtClean="0"/>
              <a:t>query.list</a:t>
            </a:r>
            <a:r>
              <a:rPr lang="en-US" dirty="0" smtClean="0"/>
              <a:t>();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38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 smtClean="0"/>
              <a:t> </a:t>
            </a:r>
            <a:r>
              <a:rPr lang="en-US" dirty="0"/>
              <a:t>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hql</a:t>
            </a:r>
            <a:r>
              <a:rPr lang="en-US" dirty="0" smtClean="0"/>
              <a:t> = "FROM Employee AS E"; </a:t>
            </a:r>
            <a:endParaRPr lang="en-US" dirty="0" smtClean="0"/>
          </a:p>
          <a:p>
            <a:r>
              <a:rPr lang="en-US" dirty="0" smtClean="0"/>
              <a:t>Query </a:t>
            </a:r>
            <a:r>
              <a:rPr lang="en-US" dirty="0" err="1" smtClean="0"/>
              <a:t>query</a:t>
            </a:r>
            <a:r>
              <a:rPr lang="en-US" dirty="0" smtClean="0"/>
              <a:t> = </a:t>
            </a:r>
            <a:r>
              <a:rPr lang="en-US" dirty="0" err="1" smtClean="0"/>
              <a:t>session.createQuery</a:t>
            </a:r>
            <a:r>
              <a:rPr lang="en-US" dirty="0" smtClean="0"/>
              <a:t>(</a:t>
            </a:r>
            <a:r>
              <a:rPr lang="en-US" dirty="0" err="1" smtClean="0"/>
              <a:t>hql</a:t>
            </a:r>
            <a:r>
              <a:rPr lang="en-US" dirty="0" smtClean="0"/>
              <a:t>); </a:t>
            </a:r>
            <a:endParaRPr lang="en-US" dirty="0" smtClean="0"/>
          </a:p>
          <a:p>
            <a:r>
              <a:rPr lang="en-US" dirty="0" smtClean="0"/>
              <a:t>List </a:t>
            </a:r>
            <a:r>
              <a:rPr lang="en-US" dirty="0" smtClean="0"/>
              <a:t>results = </a:t>
            </a:r>
            <a:r>
              <a:rPr lang="en-US" dirty="0" err="1" smtClean="0"/>
              <a:t>query.list</a:t>
            </a:r>
            <a:r>
              <a:rPr lang="en-US" dirty="0" smtClean="0"/>
              <a:t>();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38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 smtClean="0"/>
              <a:t> </a:t>
            </a:r>
            <a:r>
              <a:rPr lang="en-US" dirty="0"/>
              <a:t>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hql</a:t>
            </a:r>
            <a:r>
              <a:rPr lang="en-US" dirty="0" smtClean="0"/>
              <a:t> = "SELECT </a:t>
            </a:r>
            <a:r>
              <a:rPr lang="en-US" dirty="0" err="1" smtClean="0"/>
              <a:t>E.firstName</a:t>
            </a:r>
            <a:r>
              <a:rPr lang="en-US" dirty="0" smtClean="0"/>
              <a:t> FROM Employee E</a:t>
            </a:r>
            <a:r>
              <a:rPr lang="en-US" dirty="0" smtClean="0"/>
              <a:t>";</a:t>
            </a:r>
          </a:p>
          <a:p>
            <a:r>
              <a:rPr lang="en-US" dirty="0" smtClean="0"/>
              <a:t> </a:t>
            </a:r>
            <a:r>
              <a:rPr lang="en-US" dirty="0" smtClean="0"/>
              <a:t>Query </a:t>
            </a:r>
            <a:r>
              <a:rPr lang="en-US" dirty="0" err="1" smtClean="0"/>
              <a:t>query</a:t>
            </a:r>
            <a:r>
              <a:rPr lang="en-US" dirty="0" smtClean="0"/>
              <a:t> = </a:t>
            </a:r>
            <a:r>
              <a:rPr lang="en-US" dirty="0" err="1" smtClean="0"/>
              <a:t>session.createQuery</a:t>
            </a:r>
            <a:r>
              <a:rPr lang="en-US" dirty="0" smtClean="0"/>
              <a:t>(</a:t>
            </a:r>
            <a:r>
              <a:rPr lang="en-US" dirty="0" err="1" smtClean="0"/>
              <a:t>hql</a:t>
            </a:r>
            <a:r>
              <a:rPr lang="en-US" dirty="0" smtClean="0"/>
              <a:t>); </a:t>
            </a:r>
            <a:endParaRPr lang="en-US" dirty="0" smtClean="0"/>
          </a:p>
          <a:p>
            <a:r>
              <a:rPr lang="en-US" dirty="0" smtClean="0"/>
              <a:t>List </a:t>
            </a:r>
            <a:r>
              <a:rPr lang="en-US" dirty="0" smtClean="0"/>
              <a:t>results = </a:t>
            </a:r>
            <a:r>
              <a:rPr lang="en-US" dirty="0" err="1" smtClean="0"/>
              <a:t>query.list</a:t>
            </a:r>
            <a:r>
              <a:rPr lang="en-US" dirty="0" smtClean="0"/>
              <a:t>();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38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F98DF4C291A14C85D2BA6B16E94436" ma:contentTypeVersion="0" ma:contentTypeDescription="Create a new document." ma:contentTypeScope="" ma:versionID="9b00935dd70500517aee944b9acf93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0FB5547-0F05-492D-AD6F-8CD89FBCAA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0A4456-3D88-4095-B1AE-CBA538C040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5DCF791-A16E-4C87-8514-9466BBE8431C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2907</TotalTime>
  <Words>3100</Words>
  <Application>Microsoft Office PowerPoint</Application>
  <PresentationFormat>On-screen Show (4:3)</PresentationFormat>
  <Paragraphs>493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Default Design</vt:lpstr>
      <vt:lpstr>3. HQL</vt:lpstr>
      <vt:lpstr>HQL</vt:lpstr>
      <vt:lpstr>Advantages of HSQL</vt:lpstr>
      <vt:lpstr>Query methods</vt:lpstr>
      <vt:lpstr>ScrollableResults</vt:lpstr>
      <vt:lpstr>The from clause</vt:lpstr>
      <vt:lpstr>The from clause</vt:lpstr>
      <vt:lpstr>The AS clause</vt:lpstr>
      <vt:lpstr>The Select clause</vt:lpstr>
      <vt:lpstr>The Where clause</vt:lpstr>
      <vt:lpstr>The Order By clause</vt:lpstr>
      <vt:lpstr>The Group By clause</vt:lpstr>
      <vt:lpstr>Using Named Paramters</vt:lpstr>
      <vt:lpstr>UPDATE Clause</vt:lpstr>
      <vt:lpstr>Delete Clause</vt:lpstr>
      <vt:lpstr>Insert Clause</vt:lpstr>
      <vt:lpstr>Aggregate Methods</vt:lpstr>
      <vt:lpstr>Pagination using Query</vt:lpstr>
      <vt:lpstr>Joins</vt:lpstr>
      <vt:lpstr>The select clause</vt:lpstr>
      <vt:lpstr>Select query result</vt:lpstr>
      <vt:lpstr>Example</vt:lpstr>
      <vt:lpstr>Slide 23</vt:lpstr>
      <vt:lpstr>Slide 24</vt:lpstr>
      <vt:lpstr>Execution result</vt:lpstr>
      <vt:lpstr>Slide 26</vt:lpstr>
      <vt:lpstr>where clause</vt:lpstr>
      <vt:lpstr>Aggregate functions and group by</vt:lpstr>
      <vt:lpstr>Example for aggregate and group by</vt:lpstr>
      <vt:lpstr>Tell me where</vt:lpstr>
      <vt:lpstr>Expressions</vt:lpstr>
      <vt:lpstr>Predefined functions</vt:lpstr>
      <vt:lpstr>Examples</vt:lpstr>
      <vt:lpstr>The order by clause</vt:lpstr>
      <vt:lpstr>Subqueries</vt:lpstr>
      <vt:lpstr>Parameterized queries</vt:lpstr>
      <vt:lpstr>Named queries</vt:lpstr>
      <vt:lpstr>Example: Named queries</vt:lpstr>
      <vt:lpstr>Named Parameters</vt:lpstr>
      <vt:lpstr>Native SQL</vt:lpstr>
      <vt:lpstr>Native SQL disadvantages</vt:lpstr>
      <vt:lpstr>Hibernate Criteria Queries </vt:lpstr>
      <vt:lpstr>Hibernate Criteria Queries </vt:lpstr>
      <vt:lpstr>Hibernate Criteria Queries </vt:lpstr>
      <vt:lpstr>Hibernate Criteria Queries </vt:lpstr>
      <vt:lpstr>Pagination using Criteria</vt:lpstr>
      <vt:lpstr>Sorting the Results:</vt:lpstr>
      <vt:lpstr>Projections &amp; Aggregations:</vt:lpstr>
      <vt:lpstr>Hibernate caching</vt:lpstr>
      <vt:lpstr>Concurrency strategies:</vt:lpstr>
      <vt:lpstr>Slide 51</vt:lpstr>
      <vt:lpstr>Cache providers</vt:lpstr>
      <vt:lpstr>Cache providers</vt:lpstr>
      <vt:lpstr>The Query-level Cache:</vt:lpstr>
      <vt:lpstr>Batch Processing</vt:lpstr>
      <vt:lpstr>Interceptors</vt:lpstr>
      <vt:lpstr>Interceptors</vt:lpstr>
    </vt:vector>
  </TitlesOfParts>
  <Company>fcb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mgambhir</dc:creator>
  <cp:lastModifiedBy>Balasubramaniam</cp:lastModifiedBy>
  <cp:revision>748</cp:revision>
  <dcterms:created xsi:type="dcterms:W3CDTF">2005-08-31T12:40:43Z</dcterms:created>
  <dcterms:modified xsi:type="dcterms:W3CDTF">2013-03-07T09:23:54Z</dcterms:modified>
</cp:coreProperties>
</file>