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6" r:id="rId5"/>
    <p:sldId id="257" r:id="rId6"/>
    <p:sldId id="304" r:id="rId7"/>
    <p:sldId id="310" r:id="rId8"/>
    <p:sldId id="305" r:id="rId9"/>
    <p:sldId id="306" r:id="rId10"/>
    <p:sldId id="259" r:id="rId11"/>
    <p:sldId id="303" r:id="rId12"/>
    <p:sldId id="366" r:id="rId13"/>
    <p:sldId id="308" r:id="rId14"/>
    <p:sldId id="309" r:id="rId15"/>
    <p:sldId id="311" r:id="rId16"/>
    <p:sldId id="312" r:id="rId17"/>
    <p:sldId id="313" r:id="rId18"/>
    <p:sldId id="368" r:id="rId19"/>
    <p:sldId id="369" r:id="rId20"/>
    <p:sldId id="334" r:id="rId21"/>
    <p:sldId id="367" r:id="rId22"/>
    <p:sldId id="331" r:id="rId23"/>
    <p:sldId id="332" r:id="rId24"/>
    <p:sldId id="333" r:id="rId25"/>
    <p:sldId id="335" r:id="rId26"/>
    <p:sldId id="336" r:id="rId27"/>
    <p:sldId id="337" r:id="rId28"/>
    <p:sldId id="338" r:id="rId29"/>
    <p:sldId id="374" r:id="rId30"/>
    <p:sldId id="339" r:id="rId31"/>
    <p:sldId id="343" r:id="rId32"/>
    <p:sldId id="341" r:id="rId33"/>
    <p:sldId id="340" r:id="rId34"/>
    <p:sldId id="342" r:id="rId35"/>
    <p:sldId id="328" r:id="rId36"/>
    <p:sldId id="266" r:id="rId37"/>
    <p:sldId id="344" r:id="rId38"/>
    <p:sldId id="348" r:id="rId39"/>
    <p:sldId id="373" r:id="rId40"/>
    <p:sldId id="349" r:id="rId41"/>
    <p:sldId id="350" r:id="rId42"/>
    <p:sldId id="352" r:id="rId43"/>
    <p:sldId id="353" r:id="rId44"/>
    <p:sldId id="354" r:id="rId45"/>
    <p:sldId id="347" r:id="rId46"/>
    <p:sldId id="372" r:id="rId47"/>
    <p:sldId id="314" r:id="rId48"/>
    <p:sldId id="316" r:id="rId49"/>
    <p:sldId id="355" r:id="rId50"/>
    <p:sldId id="318" r:id="rId51"/>
    <p:sldId id="280" r:id="rId52"/>
    <p:sldId id="376" r:id="rId53"/>
    <p:sldId id="356" r:id="rId54"/>
    <p:sldId id="357" r:id="rId55"/>
    <p:sldId id="282" r:id="rId56"/>
    <p:sldId id="358" r:id="rId57"/>
    <p:sldId id="283" r:id="rId58"/>
    <p:sldId id="284" r:id="rId59"/>
    <p:sldId id="360" r:id="rId60"/>
    <p:sldId id="285" r:id="rId61"/>
    <p:sldId id="289" r:id="rId62"/>
    <p:sldId id="290" r:id="rId63"/>
    <p:sldId id="291" r:id="rId64"/>
    <p:sldId id="292" r:id="rId65"/>
    <p:sldId id="293" r:id="rId66"/>
    <p:sldId id="362" r:id="rId67"/>
    <p:sldId id="363" r:id="rId68"/>
    <p:sldId id="295" r:id="rId69"/>
    <p:sldId id="377" r:id="rId70"/>
    <p:sldId id="370" r:id="rId71"/>
    <p:sldId id="371" r:id="rId72"/>
    <p:sldId id="364" r:id="rId73"/>
    <p:sldId id="375" r:id="rId74"/>
    <p:sldId id="365" r:id="rId7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DBC"/>
    <a:srgbClr val="006600"/>
    <a:srgbClr val="5F5F5F"/>
    <a:srgbClr val="336699"/>
    <a:srgbClr val="0099CC"/>
    <a:srgbClr val="0033CC"/>
    <a:srgbClr val="00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85258" autoAdjust="0"/>
  </p:normalViewPr>
  <p:slideViewPr>
    <p:cSldViewPr>
      <p:cViewPr>
        <p:scale>
          <a:sx n="60" d="100"/>
          <a:sy n="60" d="100"/>
        </p:scale>
        <p:origin x="-181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1A61DFC-1CB1-42F1-A642-9965E1C00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6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473D708-D87A-4CF3-8B9A-7CDC9554C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5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E6F54C-24F5-44F7-946B-632495F1A1F7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3D708-D87A-4CF3-8B9A-7CDC9554C6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F7D34-6BEF-4C69-AF06-F28B866C5356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AEE15A-B836-4E47-955A-7FCEF73AE7CC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string s=@"Mile to go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	before i sleep";</a:t>
            </a:r>
            <a:endParaRPr lang="en-IN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7EFD1E-B0EF-4CE4-89F9-936DEDEC1174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478A14-EE7F-4C42-A051-E504B3747DFB}" type="slidenum">
              <a:rPr lang="en-US" smtClean="0"/>
              <a:pPr eaLnBrk="1" hangingPunct="1"/>
              <a:t>69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16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6ACF-C02B-4D0B-A6AB-1A55113F7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B8342-D724-4F18-AC37-78D686C49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751C-1E4E-4DFF-A159-DDFE5843E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DD966-3F40-42BB-8236-CEB6DAAD0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29019-8BAB-4EF9-A522-568E33A97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2B189-F429-4B28-9BBD-BF57B91A3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B9FD8-49ED-4E4A-9D10-7372AD30D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A7D84-AC89-40F3-AF68-72382ABE9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7368-6D81-4A90-83C2-8B44446FD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74841-1CC1-4838-9585-67B0B079E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A715379-5D95-482E-BC44-C6EA34177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828800"/>
            <a:ext cx="9144000" cy="1470025"/>
          </a:xfrm>
        </p:spPr>
        <p:txBody>
          <a:bodyPr/>
          <a:lstStyle/>
          <a:p>
            <a:pPr eaLnBrk="1" hangingPunct="1"/>
            <a:r>
              <a:rPr lang="en-IN" smtClean="0">
                <a:latin typeface="Tahoma" pitchFamily="34" charset="0"/>
              </a:rPr>
              <a:t>C#</a:t>
            </a:r>
            <a:br>
              <a:rPr lang="en-IN" smtClean="0">
                <a:latin typeface="Tahoma" pitchFamily="34" charset="0"/>
              </a:rPr>
            </a:br>
            <a:r>
              <a:rPr lang="en-IN" smtClean="0">
                <a:latin typeface="Tahoma" pitchFamily="34" charset="0"/>
              </a:rPr>
              <a:t>(Language Fundamentals)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r>
              <a:rPr lang="en-US" dirty="0" smtClean="0"/>
              <a:t>Single line comment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//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// This is a single line comment</a:t>
            </a:r>
          </a:p>
          <a:p>
            <a:r>
              <a:rPr lang="en-US" dirty="0" smtClean="0"/>
              <a:t>Multiline comments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/* This is a multi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	line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comment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*/</a:t>
            </a:r>
          </a:p>
          <a:p>
            <a:r>
              <a:rPr lang="en-US" dirty="0"/>
              <a:t>Comments for Web reports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These comments help creating documentation in the form of </a:t>
            </a:r>
            <a:r>
              <a:rPr lang="en-US" sz="2000" dirty="0" smtClean="0">
                <a:ea typeface="+mn-ea"/>
                <a:cs typeface="+mn-cs"/>
              </a:rPr>
              <a:t>XML pages</a:t>
            </a:r>
            <a:endParaRPr lang="en-US" sz="2000" dirty="0">
              <a:ea typeface="+mn-ea"/>
              <a:cs typeface="+mn-cs"/>
            </a:endParaRP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///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Example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334000"/>
          </a:xfrm>
        </p:spPr>
        <p:txBody>
          <a:bodyPr/>
          <a:lstStyle/>
          <a:p>
            <a:r>
              <a:rPr lang="en-US" dirty="0" smtClean="0"/>
              <a:t>The comment code are added inside a special tags (xml tag) 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&lt;summary&gt;&lt;/summary&gt;  </a:t>
            </a:r>
            <a:r>
              <a:rPr lang="en-US" sz="2000" dirty="0"/>
              <a:t> Describes a member for a type.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&lt;remarks&gt;&lt;/remarks&gt;   </a:t>
            </a:r>
            <a:r>
              <a:rPr lang="en-US" sz="2000" dirty="0"/>
              <a:t>Specifies overview information for a class or other type.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param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&gt;&lt;/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param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  </a:t>
            </a:r>
            <a:r>
              <a:rPr lang="en-US" sz="2000" dirty="0"/>
              <a:t> Used in the comment for a method declaration to describe one of the parameters for the method.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&lt;returns&gt;&lt;/returns&gt;  </a:t>
            </a:r>
            <a:r>
              <a:rPr lang="en-US" sz="2000" dirty="0"/>
              <a:t> Used in the comment for a method declaration to describe the return value.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newpara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&gt;&lt;/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newpara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</a:t>
            </a:r>
            <a:r>
              <a:rPr lang="en-US" sz="2000" dirty="0"/>
              <a:t>   Starts a new paragraph in the comments</a:t>
            </a:r>
            <a:r>
              <a:rPr lang="en-US" sz="2000" dirty="0" smtClean="0"/>
              <a:t>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///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///&lt;summary&gt;This is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greetings from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C#&lt;/summary&gt;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///&lt;remarks&gt;This class has a Main method&lt;/remarks&gt;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HelloClass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///&lt;summary&gt;This is Main method&lt;/summary&gt;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/// 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&gt;string[]&lt;/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 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/// &lt;return&gt; void&lt;/return&gt;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Console.WriteLine("Hello World!");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5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Viewing the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/>
          <a:lstStyle/>
          <a:p>
            <a:r>
              <a:rPr lang="en-US" dirty="0" smtClean="0"/>
              <a:t>Right click on the project in the solution explorer and open Properties</a:t>
            </a:r>
          </a:p>
          <a:p>
            <a:r>
              <a:rPr lang="en-US" dirty="0" smtClean="0"/>
              <a:t>In the Build tab, tick on the XML documentation file and provide a name say doc.xml.</a:t>
            </a:r>
          </a:p>
          <a:p>
            <a:r>
              <a:rPr lang="en-US" dirty="0" smtClean="0"/>
              <a:t>Note that location of the file is in </a:t>
            </a:r>
            <a:r>
              <a:rPr lang="en-US" dirty="0"/>
              <a:t>the bin\Release</a:t>
            </a:r>
            <a:r>
              <a:rPr lang="en-US" dirty="0" smtClean="0"/>
              <a:t>\ (this also can be changed, but for now we leave this as it is)</a:t>
            </a:r>
          </a:p>
          <a:p>
            <a:r>
              <a:rPr lang="en-US" dirty="0" smtClean="0"/>
              <a:t>Save and close the property file.</a:t>
            </a:r>
          </a:p>
          <a:p>
            <a:r>
              <a:rPr lang="en-US" dirty="0" smtClean="0"/>
              <a:t>Right click on the project and click on Build.</a:t>
            </a:r>
          </a:p>
          <a:p>
            <a:r>
              <a:rPr lang="en-US" dirty="0" smtClean="0"/>
              <a:t>Open the bin\Release</a:t>
            </a:r>
            <a:r>
              <a:rPr lang="en-US" dirty="0"/>
              <a:t>\ </a:t>
            </a:r>
            <a:r>
              <a:rPr lang="en-US" dirty="0" smtClean="0"/>
              <a:t> of you project and you will find doc.xml file.</a:t>
            </a:r>
          </a:p>
          <a:p>
            <a:r>
              <a:rPr lang="en-US" dirty="0" smtClean="0"/>
              <a:t>The file generated will have content similar to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94710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Naming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Identifiers are variables, methods , class or nay other named constructs in C#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Rules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+mn-ea"/>
                <a:cs typeface="+mn-cs"/>
              </a:rPr>
              <a:t>Should not be a keyword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+mn-ea"/>
                <a:cs typeface="+mn-cs"/>
              </a:rPr>
              <a:t>Must start with a letter or underscore </a:t>
            </a:r>
            <a:r>
              <a:rPr lang="en-US" sz="2000" dirty="0" smtClean="0">
                <a:ea typeface="+mn-ea"/>
                <a:cs typeface="+mn-cs"/>
              </a:rPr>
              <a:t>or @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ea typeface="+mn-ea"/>
                <a:cs typeface="+mn-cs"/>
              </a:rPr>
              <a:t>Subsequent characters can be a letter, number or </a:t>
            </a:r>
            <a:r>
              <a:rPr lang="en-US" sz="2000" dirty="0" smtClean="0"/>
              <a:t>underscore</a:t>
            </a:r>
          </a:p>
          <a:p>
            <a:r>
              <a:rPr lang="en-US" dirty="0" smtClean="0"/>
              <a:t>Two </a:t>
            </a:r>
            <a:r>
              <a:rPr lang="en-US" dirty="0"/>
              <a:t>identifiers are </a:t>
            </a:r>
            <a:r>
              <a:rPr lang="en-US" dirty="0" smtClean="0"/>
              <a:t>identical if </a:t>
            </a:r>
            <a:endParaRPr lang="en-US" dirty="0"/>
          </a:p>
          <a:p>
            <a:pPr lvl="1"/>
            <a:r>
              <a:rPr lang="en-US" sz="2000" dirty="0" smtClean="0">
                <a:ea typeface="+mn-ea"/>
                <a:cs typeface="+mn-cs"/>
              </a:rPr>
              <a:t>after the </a:t>
            </a:r>
            <a:r>
              <a:rPr lang="en-US" sz="2000" dirty="0">
                <a:ea typeface="+mn-ea"/>
                <a:cs typeface="+mn-cs"/>
              </a:rPr>
              <a:t>prefix "@", if used, is </a:t>
            </a:r>
            <a:r>
              <a:rPr lang="en-US" sz="2000" dirty="0" smtClean="0">
                <a:ea typeface="+mn-ea"/>
                <a:cs typeface="+mn-cs"/>
              </a:rPr>
              <a:t>removed they are same</a:t>
            </a:r>
            <a:endParaRPr lang="en-US" sz="2000" dirty="0">
              <a:ea typeface="+mn-ea"/>
              <a:cs typeface="+mn-cs"/>
            </a:endParaRPr>
          </a:p>
          <a:p>
            <a:pPr lvl="1"/>
            <a:r>
              <a:rPr lang="en-US" sz="2000" dirty="0">
                <a:ea typeface="+mn-ea"/>
                <a:cs typeface="+mn-cs"/>
              </a:rPr>
              <a:t>Each </a:t>
            </a:r>
            <a:r>
              <a:rPr lang="en-US" sz="2000" dirty="0" err="1">
                <a:ea typeface="+mn-ea"/>
                <a:cs typeface="+mn-cs"/>
              </a:rPr>
              <a:t>unicode</a:t>
            </a:r>
            <a:r>
              <a:rPr lang="en-US" sz="2000" dirty="0">
                <a:ea typeface="+mn-ea"/>
                <a:cs typeface="+mn-cs"/>
              </a:rPr>
              <a:t>-escape-sequence is transformed into its corresponding Unicode character.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Any formatting-characters are removed.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endParaRPr lang="en-US" sz="2000" dirty="0"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A7D84-AC89-40F3-AF68-72382ABE9E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Verbatim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with an @ prefix is called a verbatim identifier. </a:t>
            </a:r>
          </a:p>
          <a:p>
            <a:r>
              <a:rPr lang="en-US" dirty="0"/>
              <a:t>The prefix "@" enables the use of keywords as </a:t>
            </a:r>
            <a:r>
              <a:rPr lang="en-US" dirty="0" smtClean="0"/>
              <a:t>identifiers that may be useful when </a:t>
            </a:r>
            <a:r>
              <a:rPr lang="en-US" dirty="0"/>
              <a:t>interfacing with other programming languages.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character @ is not actually part of the identifier, so the identifier might be seen in other languages as a normal identifier, without the prefix.</a:t>
            </a:r>
          </a:p>
          <a:p>
            <a:r>
              <a:rPr lang="en-US" dirty="0" smtClean="0"/>
              <a:t>@ </a:t>
            </a:r>
            <a:r>
              <a:rPr lang="en-US" dirty="0"/>
              <a:t>prefix </a:t>
            </a:r>
            <a:r>
              <a:rPr lang="en-US" dirty="0" smtClean="0"/>
              <a:t>can be used with identifiers </a:t>
            </a:r>
            <a:r>
              <a:rPr lang="en-US" dirty="0"/>
              <a:t>that are not keywords </a:t>
            </a:r>
            <a:r>
              <a:rPr lang="en-US" dirty="0" smtClean="0"/>
              <a:t>also but this is strongly discouraged.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81600"/>
          </a:xfrm>
        </p:spPr>
        <p:txBody>
          <a:bodyPr/>
          <a:lstStyle/>
          <a:p>
            <a:r>
              <a:rPr lang="en-US" dirty="0" smtClean="0"/>
              <a:t>Variables are storage locations which are associated with a value.</a:t>
            </a:r>
          </a:p>
          <a:p>
            <a:r>
              <a:rPr lang="en-US" dirty="0" smtClean="0"/>
              <a:t>The value that a variable stores are of certain data type.</a:t>
            </a:r>
          </a:p>
          <a:p>
            <a:r>
              <a:rPr lang="en-US" dirty="0" smtClean="0"/>
              <a:t>There are different types of variables that can be defined in C# depending on the scope : static </a:t>
            </a:r>
            <a:r>
              <a:rPr lang="en-US" dirty="0"/>
              <a:t>variables, instance variables, array elements, value parameters, reference parameters, output parameters, and local variables. </a:t>
            </a:r>
            <a:endParaRPr lang="en-US" dirty="0" smtClean="0"/>
          </a:p>
          <a:p>
            <a:r>
              <a:rPr lang="en-US" dirty="0"/>
              <a:t>There are strictly no global variable in C</a:t>
            </a:r>
            <a:r>
              <a:rPr lang="en-US" dirty="0" smtClean="0"/>
              <a:t>#.</a:t>
            </a:r>
          </a:p>
          <a:p>
            <a:r>
              <a:rPr lang="en-US" dirty="0" smtClean="0"/>
              <a:t>At this point we shall look at local variables only.</a:t>
            </a:r>
          </a:p>
          <a:p>
            <a:r>
              <a:rPr lang="en-US" dirty="0" smtClean="0"/>
              <a:t>The </a:t>
            </a:r>
            <a:r>
              <a:rPr lang="en-US" dirty="0"/>
              <a:t>variables created inside Main() are local. They are available only inside the method where they are declared.</a:t>
            </a:r>
          </a:p>
          <a:p>
            <a:r>
              <a:rPr lang="en-US" dirty="0"/>
              <a:t>The local variable must always be initialized before using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A7D84-AC89-40F3-AF68-72382ABE9E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78363"/>
              </p:ext>
            </p:extLst>
          </p:nvPr>
        </p:nvGraphicFramePr>
        <p:xfrm>
          <a:off x="533400" y="1447800"/>
          <a:ext cx="8001000" cy="477021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77707"/>
                <a:gridCol w="1551901"/>
                <a:gridCol w="1698382"/>
                <a:gridCol w="1551901"/>
                <a:gridCol w="1821109"/>
              </a:tblGrid>
              <a:tr h="228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abstract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event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struct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explicit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switch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extern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object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operator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throw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finally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byte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override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params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typeof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catch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protected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ulong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namespace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checked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public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unchecked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stackalloc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readonly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unsafe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implicit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ushort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continue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internal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delegate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interface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sbyte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virtual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sealed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volatile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sizeof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10058"/>
            <a:ext cx="8763000" cy="5390741"/>
          </a:xfrm>
        </p:spPr>
        <p:txBody>
          <a:bodyPr/>
          <a:lstStyle/>
          <a:p>
            <a:r>
              <a:rPr lang="en-US" dirty="0"/>
              <a:t>C#  like C and C++ is a strongly typed language and so every variable must have a data type.</a:t>
            </a:r>
          </a:p>
          <a:p>
            <a:r>
              <a:rPr lang="en-US" dirty="0"/>
              <a:t>Data types in C# are of </a:t>
            </a:r>
            <a:r>
              <a:rPr lang="en-US" dirty="0" smtClean="0"/>
              <a:t>2 types</a:t>
            </a:r>
            <a:endParaRPr lang="en-US" dirty="0"/>
          </a:p>
          <a:p>
            <a:pPr lvl="1"/>
            <a:r>
              <a:rPr lang="en-US" sz="2000" dirty="0">
                <a:ea typeface="+mn-ea"/>
                <a:cs typeface="+mn-cs"/>
              </a:rPr>
              <a:t>Value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Built in types like int, </a:t>
            </a:r>
            <a:r>
              <a:rPr lang="en-US" sz="2000" dirty="0" smtClean="0">
                <a:ea typeface="+mn-ea"/>
                <a:cs typeface="+mn-cs"/>
              </a:rPr>
              <a:t>char or user defined types created using </a:t>
            </a:r>
            <a:r>
              <a:rPr lang="en-US" sz="2000" dirty="0" err="1" smtClean="0">
                <a:ea typeface="+mn-ea"/>
                <a:cs typeface="+mn-cs"/>
              </a:rPr>
              <a:t>struct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smtClean="0">
                <a:ea typeface="+mn-ea"/>
                <a:cs typeface="+mn-cs"/>
              </a:rPr>
              <a:t>or </a:t>
            </a:r>
            <a:r>
              <a:rPr lang="en-US" sz="2000" dirty="0" err="1" smtClean="0">
                <a:ea typeface="+mn-ea"/>
                <a:cs typeface="+mn-cs"/>
              </a:rPr>
              <a:t>enum</a:t>
            </a:r>
            <a:endParaRPr lang="en-US" sz="2000" dirty="0" smtClean="0">
              <a:ea typeface="+mn-ea"/>
              <a:cs typeface="+mn-cs"/>
            </a:endParaRPr>
          </a:p>
          <a:p>
            <a:pPr lvl="2"/>
            <a:r>
              <a:rPr lang="en-US" sz="2000" dirty="0" smtClean="0">
                <a:ea typeface="+mn-ea"/>
                <a:cs typeface="+mn-cs"/>
              </a:rPr>
              <a:t>For every value type there is a type in BCL</a:t>
            </a:r>
          </a:p>
          <a:p>
            <a:pPr lvl="2"/>
            <a:r>
              <a:rPr lang="en-US" sz="2000" dirty="0" smtClean="0">
                <a:ea typeface="+mn-ea"/>
                <a:cs typeface="+mn-cs"/>
              </a:rPr>
              <a:t>They are allocated in stack</a:t>
            </a:r>
            <a:endParaRPr lang="en-US" sz="2000" dirty="0">
              <a:ea typeface="+mn-ea"/>
              <a:cs typeface="+mn-cs"/>
            </a:endParaRPr>
          </a:p>
          <a:p>
            <a:pPr lvl="1"/>
            <a:r>
              <a:rPr lang="en-US" sz="2000" dirty="0">
                <a:ea typeface="+mn-ea"/>
                <a:cs typeface="+mn-cs"/>
              </a:rPr>
              <a:t>Reference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User defined type  </a:t>
            </a:r>
            <a:r>
              <a:rPr lang="en-US" sz="2000" dirty="0" smtClean="0">
                <a:ea typeface="+mn-ea"/>
                <a:cs typeface="+mn-cs"/>
              </a:rPr>
              <a:t>created using class </a:t>
            </a:r>
            <a:r>
              <a:rPr lang="en-US" sz="2000" dirty="0">
                <a:ea typeface="+mn-ea"/>
                <a:cs typeface="+mn-cs"/>
              </a:rPr>
              <a:t>or </a:t>
            </a:r>
            <a:r>
              <a:rPr lang="en-US" sz="2000" dirty="0" smtClean="0">
                <a:ea typeface="+mn-ea"/>
                <a:cs typeface="+mn-cs"/>
              </a:rPr>
              <a:t>interfaces</a:t>
            </a:r>
          </a:p>
          <a:p>
            <a:pPr lvl="2"/>
            <a:r>
              <a:rPr lang="en-US" sz="2000" dirty="0" smtClean="0">
                <a:ea typeface="+mn-ea"/>
                <a:cs typeface="+mn-cs"/>
              </a:rPr>
              <a:t>Reference types are allocated in heap at runtime like pointers.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A7D84-AC89-40F3-AF68-72382ABE9E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9567" y="48135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 will look into this later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14684" y="5186383"/>
            <a:ext cx="424058" cy="23338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 simple C# program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106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b="1" i="1" dirty="0" err="1" smtClean="0">
                <a:solidFill>
                  <a:srgbClr val="000000"/>
                </a:solidFill>
                <a:latin typeface="Courier New" pitchFamily="49" charset="0"/>
              </a:rPr>
              <a:t>HelloClass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static void Main(){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Console.WriteLine(</a:t>
            </a:r>
            <a:r>
              <a:rPr lang="en-US" b="1" i="1" dirty="0" smtClean="0">
                <a:solidFill>
                  <a:srgbClr val="000000"/>
                </a:solidFill>
                <a:latin typeface="Courier New" pitchFamily="49" charset="0"/>
              </a:rPr>
              <a:t>“Hello World!!!”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This program prints “Hello World!” in the console window.</a:t>
            </a:r>
          </a:p>
          <a:p>
            <a:pPr eaLnBrk="1" hangingPunct="1"/>
            <a:r>
              <a:rPr lang="en-US" dirty="0" smtClean="0"/>
              <a:t>This code can either be written in any text editor like notepad or can be written by creating a new Project in Visual C# 2008.</a:t>
            </a:r>
          </a:p>
          <a:p>
            <a:pPr eaLnBrk="1" hangingPunct="1"/>
            <a:r>
              <a:rPr lang="en-US" dirty="0" smtClean="0"/>
              <a:t>Writing in notepad will requires compilation from the command prompt while in </a:t>
            </a:r>
            <a:r>
              <a:rPr lang="en-US" dirty="0"/>
              <a:t>Visual C# </a:t>
            </a:r>
            <a:r>
              <a:rPr lang="en-US" dirty="0" smtClean="0"/>
              <a:t>2008 we can use the compilation buttons in the studio.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r>
              <a:rPr lang="en-US" dirty="0"/>
              <a:t>Boolean type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/>
              <a:t>Integer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int  long  sbyte  short uint  ulong  ushort </a:t>
            </a:r>
          </a:p>
          <a:p>
            <a:r>
              <a:rPr lang="en-US" dirty="0"/>
              <a:t>Character type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/>
              <a:t>Floating point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decimal  double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8351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We will do this  later</a:t>
            </a:r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828800" y="6019800"/>
            <a:ext cx="762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 and Boolean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keyword is alias for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System.Boolean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This </a:t>
            </a:r>
            <a:r>
              <a:rPr lang="en-US" dirty="0" err="1" smtClean="0"/>
              <a:t>datatype</a:t>
            </a:r>
            <a:r>
              <a:rPr lang="en-US" dirty="0" smtClean="0"/>
              <a:t> is </a:t>
            </a:r>
            <a:r>
              <a:rPr lang="en-US" dirty="0"/>
              <a:t>CLS compliant (it can be used by any other .NET </a:t>
            </a:r>
            <a:r>
              <a:rPr lang="en-US" dirty="0" smtClean="0"/>
              <a:t>language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literal v</a:t>
            </a:r>
            <a:r>
              <a:rPr lang="en-US" sz="2000" dirty="0" smtClean="0"/>
              <a:t>alues are </a:t>
            </a:r>
            <a:endParaRPr lang="en-US" sz="2000" dirty="0"/>
          </a:p>
          <a:p>
            <a:pPr lvl="2" eaLnBrk="1" hangingPunct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</a:p>
          <a:p>
            <a:pPr lvl="2" eaLnBrk="1" hangingPunct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</a:p>
          <a:p>
            <a:r>
              <a:rPr lang="en-US" dirty="0"/>
              <a:t> </a:t>
            </a:r>
            <a:r>
              <a:rPr lang="en-US" dirty="0" smtClean="0"/>
              <a:t>Example: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b = true;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(b); // prints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b=false;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 // prints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False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3496"/>
              </p:ext>
            </p:extLst>
          </p:nvPr>
        </p:nvGraphicFramePr>
        <p:xfrm>
          <a:off x="457200" y="1219200"/>
          <a:ext cx="8229599" cy="502919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99410"/>
                <a:gridCol w="1588168"/>
                <a:gridCol w="2021305"/>
                <a:gridCol w="3320716"/>
              </a:tblGrid>
              <a:tr h="64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C# type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CLS compliant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 Type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Range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3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sbyte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System.Sbyte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-128 to 127 (signed 8-bit)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2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byte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System.Byte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to 255 ( unsigned 8 bit)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73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short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System.Int16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-32768 to 32767 (signed 16 bit 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9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ushort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System.UInt16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to 65535 (unsigned 16 bit)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97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System.Int32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-2147783648(-2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 to 2147483647(2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(signed 32 bit)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87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uint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System.UInt32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to 2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-1(unsigned 32 bits)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33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long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System.Int64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-1(signed 64 bit number)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33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ulong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System.UInt64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to 2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-1(unsigned 64 bit number)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8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dirty="0" smtClean="0"/>
              <a:t>Integer literals can be written in two ways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Decimal: Example: 345, 2345678901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Hexadecimal where decimal numbers from 0 to 15 is represented as 0-9A-F: </a:t>
            </a:r>
            <a:r>
              <a:rPr lang="en-IN" sz="2000" dirty="0" smtClean="0"/>
              <a:t>Example 0x11, 0XFF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Integer literals types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Literal with no suffix (example 25) </a:t>
            </a:r>
            <a:r>
              <a:rPr lang="en-US" sz="2000" dirty="0" smtClean="0">
                <a:sym typeface="Wingdings" pitchFamily="2" charset="2"/>
              </a:rPr>
              <a:t> could be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int, uint, long, ulong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Literal with u or U as suffix (25u, 35U) </a:t>
            </a:r>
            <a:r>
              <a:rPr lang="en-US" sz="2000" dirty="0" smtClean="0">
                <a:sym typeface="Wingdings" pitchFamily="2" charset="2"/>
              </a:rPr>
              <a:t> could be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uint </a:t>
            </a:r>
            <a:r>
              <a:rPr lang="en-US" sz="2000" dirty="0" smtClean="0">
                <a:sym typeface="Wingdings" pitchFamily="2" charset="2"/>
              </a:rPr>
              <a:t>or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ulong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Literal with l or L as suffix (6544425L, 76l) </a:t>
            </a:r>
            <a:r>
              <a:rPr lang="en-US" sz="2000" dirty="0" smtClean="0">
                <a:sym typeface="Wingdings" pitchFamily="2" charset="2"/>
              </a:rPr>
              <a:t> could be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long</a:t>
            </a:r>
            <a:r>
              <a:rPr lang="en-US" sz="2000" b="1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or</a:t>
            </a:r>
            <a:r>
              <a:rPr lang="en-US" sz="2000" b="1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ulong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/>
              <a:t>Literal with </a:t>
            </a:r>
            <a:r>
              <a:rPr lang="en-US" sz="2000" dirty="0" err="1" smtClean="0"/>
              <a:t>ul</a:t>
            </a:r>
            <a:r>
              <a:rPr lang="en-US" sz="2000" dirty="0" smtClean="0"/>
              <a:t> or </a:t>
            </a:r>
            <a:r>
              <a:rPr lang="en-US" sz="2000" dirty="0" err="1" smtClean="0"/>
              <a:t>or</a:t>
            </a:r>
            <a:r>
              <a:rPr lang="en-US" sz="2000" dirty="0" smtClean="0"/>
              <a:t> </a:t>
            </a:r>
            <a:r>
              <a:rPr lang="en-US" sz="2000" dirty="0" err="1" smtClean="0"/>
              <a:t>uL</a:t>
            </a:r>
            <a:r>
              <a:rPr lang="en-US" sz="2000" dirty="0" smtClean="0"/>
              <a:t> or </a:t>
            </a:r>
            <a:r>
              <a:rPr lang="en-US" sz="2000" dirty="0" err="1" smtClean="0"/>
              <a:t>Ul</a:t>
            </a:r>
            <a:r>
              <a:rPr lang="en-US" sz="2000" dirty="0" smtClean="0"/>
              <a:t> or UL as suffix (25ul, 35UL) </a:t>
            </a:r>
            <a:r>
              <a:rPr lang="en-US" sz="2000" dirty="0" smtClean="0">
                <a:sym typeface="Wingdings" pitchFamily="2" charset="2"/>
              </a:rPr>
              <a:t> is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ulong</a:t>
            </a:r>
            <a:endParaRPr lang="en-US" sz="2000" b="1" dirty="0" smtClean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dirty="0" smtClean="0"/>
              <a:t>Any value outside the range generates compilation error.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byte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 = 256; // error</a:t>
            </a:r>
          </a:p>
          <a:p>
            <a:pPr lvl="1" eaLnBrk="1" hangingPunct="1"/>
            <a:endParaRPr lang="en-US" sz="2000" b="1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64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992555"/>
              </p:ext>
            </p:extLst>
          </p:nvPr>
        </p:nvGraphicFramePr>
        <p:xfrm>
          <a:off x="228600" y="1219200"/>
          <a:ext cx="8686800" cy="25717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71600"/>
                <a:gridCol w="1603375"/>
                <a:gridCol w="2206625"/>
                <a:gridCol w="350520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type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 compliant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Type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float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System.Single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1.5*10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-45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to 3.4*10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(32 bit floating point number)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double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System.Double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5.0*10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-324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1.7*10</a:t>
                      </a:r>
                      <a:r>
                        <a:rPr kumimoji="0" lang="en-US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(64 bit floating point number)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decimal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System.Decimal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±1.0 × 10−28 to ±7.9 × 1028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lang="en-US" sz="1600" dirty="0" smtClean="0"/>
                        <a:t>28-29 significant digits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lang="en-US" sz="1600" dirty="0" smtClean="0"/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Floating-point literals</a:t>
            </a:r>
            <a:endParaRPr lang="en-I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93" y="1066800"/>
            <a:ext cx="8820807" cy="5638800"/>
          </a:xfrm>
        </p:spPr>
        <p:txBody>
          <a:bodyPr/>
          <a:lstStyle/>
          <a:p>
            <a:pPr eaLnBrk="1" hangingPunct="1"/>
            <a:r>
              <a:rPr lang="en-US" dirty="0" smtClean="0"/>
              <a:t>Floating-point literals can be written in two ways</a:t>
            </a:r>
          </a:p>
          <a:p>
            <a:pPr lvl="1" eaLnBrk="1" hangingPunct="1"/>
            <a:r>
              <a:rPr lang="en-US" sz="2000" dirty="0" smtClean="0"/>
              <a:t>Fixed notation: 3.14</a:t>
            </a:r>
          </a:p>
          <a:p>
            <a:pPr lvl="1" eaLnBrk="1" hangingPunct="1"/>
            <a:r>
              <a:rPr lang="en-US" sz="2000" dirty="0" smtClean="0"/>
              <a:t>Scientific notation: 0.314E1, 314e-2</a:t>
            </a:r>
          </a:p>
          <a:p>
            <a:pPr eaLnBrk="1" hangingPunct="1"/>
            <a:r>
              <a:rPr lang="en-US" dirty="0" smtClean="0"/>
              <a:t>Floating-point literal types</a:t>
            </a:r>
          </a:p>
          <a:p>
            <a:pPr lvl="1" eaLnBrk="1" hangingPunct="1"/>
            <a:r>
              <a:rPr lang="en-US" sz="2000" dirty="0" smtClean="0"/>
              <a:t>Literal with no suffix</a:t>
            </a:r>
            <a:r>
              <a:rPr lang="en-US" sz="2000" dirty="0" smtClean="0">
                <a:sym typeface="Wingdings" pitchFamily="2" charset="2"/>
              </a:rPr>
              <a:t> is double</a:t>
            </a:r>
          </a:p>
          <a:p>
            <a:pPr lvl="1" eaLnBrk="1" hangingPunct="1"/>
            <a:r>
              <a:rPr lang="en-US" sz="2000" dirty="0" smtClean="0">
                <a:sym typeface="Wingdings" pitchFamily="2" charset="2"/>
              </a:rPr>
              <a:t>Literal with F or f as suffix (Example 3.14f, 3.14F) is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lvl="1" eaLnBrk="1" hangingPunct="1"/>
            <a:r>
              <a:rPr lang="en-US" sz="2000" dirty="0" smtClean="0">
                <a:sym typeface="Wingdings" pitchFamily="2" charset="2"/>
              </a:rPr>
              <a:t>Literal with D or d as suffix (Example 3.14D, 3.14D)  is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lvl="1" eaLnBrk="1" hangingPunct="1"/>
            <a:r>
              <a:rPr lang="en-US" sz="2000" dirty="0" smtClean="0">
                <a:sym typeface="Wingdings" pitchFamily="2" charset="2"/>
              </a:rPr>
              <a:t>Literal with M or m as suffix (Example 3.14m, 3.14M)  is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decimal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 = 3.45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 //error 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decimal d =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3.45m; //ok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float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 = 3.4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;// error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float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 =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3.4f;// ok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US" b="1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EC7ACF71-9C13-4560-85FB-7F30FB3580E7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0"/>
            <a:ext cx="594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Unicode Character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04800" y="10668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UNICODE is a 16 bit character.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They are generally represented in hexadecimal format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“\u” in beginning of the character is used to represent hexadecimal character.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 The characters represented include all basic English letters, numbers, special characters and characters from other languages also !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For example, Character ‘A’ represented in </a:t>
            </a:r>
            <a:r>
              <a:rPr lang="en-US" sz="2000" dirty="0" err="1">
                <a:solidFill>
                  <a:srgbClr val="5F5F5F"/>
                </a:solidFill>
                <a:latin typeface="+mn-lt"/>
              </a:rPr>
              <a:t>unicode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as ‘\u0041’ – which is the number 65 in base 10. </a:t>
            </a:r>
            <a:endParaRPr lang="en-US" sz="2000" dirty="0" smtClean="0">
              <a:solidFill>
                <a:srgbClr val="5F5F5F"/>
              </a:solidFill>
              <a:latin typeface="+mn-lt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The Unicode Standard encodes characters in the range U+0000..U+10FFFF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C# identifiers can be written in the form of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</a:rPr>
              <a:t>unicode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as well,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\u0061; </a:t>
            </a:r>
            <a:r>
              <a:rPr lang="en-US" sz="2000" dirty="0" smtClean="0"/>
              <a:t>is same as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35596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type and Character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keyword is alias for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/>
              <a:t>It is CLS </a:t>
            </a:r>
            <a:r>
              <a:rPr lang="en-US" dirty="0" smtClean="0"/>
              <a:t>compliant.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 The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 keyword is used to declare a Unicode </a:t>
            </a:r>
            <a:r>
              <a:rPr lang="en-US" dirty="0" smtClean="0"/>
              <a:t>character. Range is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u0000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uffff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(16 bit </a:t>
            </a:r>
            <a:r>
              <a:rPr lang="en-US" dirty="0" err="1"/>
              <a:t>unicode</a:t>
            </a:r>
            <a:r>
              <a:rPr lang="en-US" dirty="0"/>
              <a:t> character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Character literals can be written in the following forms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Any character within single quotes : Example ‘1’,’a’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Unicode escape sequence: Example '\u0041‘ represents the character ‘A’ in </a:t>
            </a:r>
            <a:r>
              <a:rPr lang="en-US" sz="2000" dirty="0" err="1"/>
              <a:t>unicode</a:t>
            </a: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Hexadecimal escape sequence: Example '\x41‘ represents the character ‘A’ in </a:t>
            </a:r>
            <a:r>
              <a:rPr lang="en-US" sz="2000" dirty="0" err="1"/>
              <a:t>unicode</a:t>
            </a: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Any escape sequence: Example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\n</a:t>
            </a:r>
            <a:r>
              <a:rPr lang="en-US" sz="2000" dirty="0"/>
              <a:t> for new-line </a:t>
            </a:r>
            <a:r>
              <a:rPr lang="en-US" sz="2000" dirty="0" smtClean="0"/>
              <a:t>character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c=1; //error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c='\u0001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'; //ok</a:t>
            </a:r>
          </a:p>
          <a:p>
            <a:pPr eaLnBrk="1" hangingPunct="1">
              <a:lnSpc>
                <a:spcPct val="120000"/>
              </a:lnSpc>
            </a:pPr>
            <a:endParaRPr lang="en-IN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Characters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\’</a:t>
            </a:r>
            <a:r>
              <a:rPr lang="en-US" dirty="0" smtClean="0"/>
              <a:t>	-inserts a single quote into string literal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\”</a:t>
            </a:r>
            <a:r>
              <a:rPr lang="en-US" dirty="0" smtClean="0"/>
              <a:t> 	-inserts a double quote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\\</a:t>
            </a:r>
            <a:r>
              <a:rPr lang="en-US" dirty="0" smtClean="0"/>
              <a:t>	-inserts a backslash into string literal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\a</a:t>
            </a:r>
            <a:r>
              <a:rPr lang="en-US" dirty="0" smtClean="0"/>
              <a:t>	-triggers system alert(beep)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\n</a:t>
            </a:r>
            <a:r>
              <a:rPr lang="en-US" dirty="0" smtClean="0"/>
              <a:t>	-inserts a new line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\r</a:t>
            </a:r>
            <a:r>
              <a:rPr lang="en-US" dirty="0" smtClean="0"/>
              <a:t>	-inserts a carriage return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\t</a:t>
            </a:r>
            <a:r>
              <a:rPr lang="en-US" dirty="0" smtClean="0"/>
              <a:t>	-inserts a horizontal tab into the string literal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257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keyword is used for </a:t>
            </a:r>
            <a:r>
              <a:rPr lang="en-US" dirty="0" smtClean="0"/>
              <a:t>enumeration.</a:t>
            </a:r>
          </a:p>
          <a:p>
            <a:r>
              <a:rPr lang="en-US" dirty="0"/>
              <a:t>The default underlying type of the enumeration elements is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Month {Jan, Feb, Mar, Apr, May, Jun,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Jly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Aug, Sep, Oct, Nov, Dec};</a:t>
            </a:r>
          </a:p>
          <a:p>
            <a:pPr marL="0" indent="0">
              <a:buNone/>
            </a:pPr>
            <a:r>
              <a:rPr lang="en-US" dirty="0" smtClean="0"/>
              <a:t>Jan is 0, Feb is 1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Month {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Jan=1, Feb,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Mar, Apr, May, Jun,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Jly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Aug, Sep, Oct, Nov, Dec};</a:t>
            </a:r>
          </a:p>
          <a:p>
            <a:pPr marL="0" indent="0">
              <a:buNone/>
            </a:pPr>
            <a:r>
              <a:rPr lang="en-US" dirty="0" smtClean="0"/>
              <a:t>Jan is 1, Feb is 2</a:t>
            </a:r>
          </a:p>
          <a:p>
            <a:r>
              <a:rPr lang="en-US" dirty="0" smtClean="0"/>
              <a:t>Note that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 m=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Month.Jan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//error</a:t>
            </a:r>
          </a:p>
          <a:p>
            <a:pPr marL="0" indent="0">
              <a:buNone/>
            </a:pPr>
            <a:r>
              <a:rPr lang="en-US" dirty="0" smtClean="0"/>
              <a:t>Explicit cast is required :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m=(int)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Month.Jan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;//ok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Saving and compiling from 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" y="990600"/>
            <a:ext cx="8839200" cy="3581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Write the code in the notepad and save </a:t>
            </a:r>
            <a:r>
              <a:rPr lang="en-US" dirty="0"/>
              <a:t>the file with extension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(Test.cs</a:t>
            </a:r>
            <a:r>
              <a:rPr lang="en-US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Select </a:t>
            </a:r>
            <a:r>
              <a:rPr lang="en-US" dirty="0"/>
              <a:t>Start Menu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 Studio Tools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Visual Studio Command Prompt </a:t>
            </a:r>
            <a:r>
              <a:rPr lang="en-US" dirty="0" smtClean="0"/>
              <a:t> or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 Open the Visual C# Express edition. Select Tools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Visula</a:t>
            </a:r>
            <a:r>
              <a:rPr lang="en-US" dirty="0" smtClean="0">
                <a:sym typeface="Wingdings" pitchFamily="2" charset="2"/>
              </a:rPr>
              <a:t> Studio 2008 Command Prompt  or</a:t>
            </a: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Locate csc.exe , open the command </a:t>
            </a:r>
            <a:r>
              <a:rPr lang="en-US" dirty="0"/>
              <a:t>prompt and Set path to the location where csc.exe is found. </a:t>
            </a:r>
            <a:r>
              <a:rPr lang="en-US" dirty="0" smtClean="0"/>
              <a:t>path=%path%;C</a:t>
            </a:r>
            <a:r>
              <a:rPr lang="en-US" dirty="0"/>
              <a:t>:\</a:t>
            </a:r>
            <a:r>
              <a:rPr lang="en-US" dirty="0" smtClean="0"/>
              <a:t>Windows\Microsoft.NET\Framework\v3.5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52950"/>
            <a:ext cx="39052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867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is alias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It is not a value type. It is a reference ( a constant pointer to an object) type.</a:t>
            </a:r>
          </a:p>
          <a:p>
            <a:pPr>
              <a:lnSpc>
                <a:spcPct val="130000"/>
              </a:lnSpc>
            </a:pPr>
            <a:r>
              <a:rPr lang="en-US" dirty="0"/>
              <a:t> Note that the equality operators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(== and !=) </a:t>
            </a:r>
            <a:r>
              <a:rPr lang="en-US" dirty="0"/>
              <a:t>are defined to compare the values of string objects, not </a:t>
            </a:r>
            <a:r>
              <a:rPr lang="en-US" dirty="0" smtClean="0"/>
              <a:t>references.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String literals can be written in two ways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Regular string literal (enclosed within double quotes): Example: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“C#”, “C:\\My\\test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” </a:t>
            </a:r>
            <a:r>
              <a:rPr lang="en-US" sz="2000" dirty="0"/>
              <a:t>(uses escape char to escape the meaning of \)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Verbatim string literals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@</a:t>
            </a:r>
            <a:r>
              <a:rPr lang="en-US" sz="2000" dirty="0"/>
              <a:t> preceding regular string literal</a:t>
            </a:r>
            <a:r>
              <a:rPr lang="en-US" sz="2000" dirty="0" smtClean="0"/>
              <a:t>).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@</a:t>
            </a:r>
            <a:r>
              <a:rPr lang="en-US" sz="2000" dirty="0" smtClean="0"/>
              <a:t> </a:t>
            </a:r>
            <a:r>
              <a:rPr lang="en-US" sz="2000" dirty="0"/>
              <a:t>tells the compiler to interpret the character that appears between the double quote in the exactly the same way as they are </a:t>
            </a:r>
            <a:r>
              <a:rPr lang="en-US" sz="2000" dirty="0" smtClean="0"/>
              <a:t>written. So instead of using escape char, a string can also be preceded by @.</a:t>
            </a:r>
            <a:endParaRPr lang="en-US" sz="2000" dirty="0"/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Example: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@“C:\My\test”, @“ This is Madam’s Pen”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62" y="2895600"/>
            <a:ext cx="8242738" cy="2667000"/>
          </a:xfrm>
        </p:spPr>
        <p:txBody>
          <a:bodyPr/>
          <a:lstStyle/>
          <a:p>
            <a:r>
              <a:rPr lang="en-US" dirty="0" smtClean="0"/>
              <a:t>C# supports pointers.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* p1, p2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kern="1200" dirty="0" smtClean="0"/>
              <a:t>	It </a:t>
            </a:r>
            <a:r>
              <a:rPr lang="en-US" kern="1200" dirty="0"/>
              <a:t>can be used in the same way as done in C</a:t>
            </a:r>
          </a:p>
          <a:p>
            <a:r>
              <a:rPr lang="en-US" dirty="0" smtClean="0"/>
              <a:t> But it is considered unsafe. Also it is not </a:t>
            </a:r>
            <a:r>
              <a:rPr lang="en-US" dirty="0"/>
              <a:t>CLS </a:t>
            </a:r>
            <a:r>
              <a:rPr lang="en-US" dirty="0" smtClean="0"/>
              <a:t>compliant.</a:t>
            </a:r>
          </a:p>
          <a:p>
            <a:r>
              <a:rPr lang="en-US" dirty="0" smtClean="0"/>
              <a:t>Therefore will not be dealing with pointers.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371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C# has reference type. Does this mean that pointer can be created C#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your understanding</a:t>
            </a:r>
            <a:endParaRPr lang="en-I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+mj-lt"/>
                <a:cs typeface="Courier New" pitchFamily="49" charset="0"/>
              </a:rPr>
              <a:t>How can you correct the program given below?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string s="Mile to go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			before i sleep";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IN" sz="2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953000" y="375597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New-line character inserted intentionally in the code</a:t>
            </a:r>
            <a:endParaRPr lang="en-IN" sz="2000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/>
          <p:cNvCxnSpPr>
            <a:stCxn id="23556" idx="1"/>
          </p:cNvCxnSpPr>
          <p:nvPr/>
        </p:nvCxnSpPr>
        <p:spPr>
          <a:xfrm flipH="1" flipV="1">
            <a:off x="2209800" y="3657600"/>
            <a:ext cx="2743200" cy="45231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Introducing Array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66800"/>
            <a:ext cx="8693150" cy="323947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Array types are reference type in C#.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Array declaration and initialization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>
                <a:latin typeface="Courier New" pitchFamily="49" charset="0"/>
              </a:rPr>
              <a:t>	int[] n1={20,10,5,13};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Accessing array elements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>
                <a:latin typeface="Courier New" pitchFamily="49" charset="0"/>
              </a:rPr>
              <a:t>	n1[0]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Length of an array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>
                <a:latin typeface="Courier New" pitchFamily="49" charset="0"/>
              </a:rPr>
              <a:t>	n1.Length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4365010"/>
            <a:ext cx="86756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NOTE: </a:t>
            </a:r>
          </a:p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  <a:buFontTx/>
              <a:buAutoNum type="arabi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int n1[]={20,10,5,13};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error</a:t>
            </a:r>
          </a:p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  <a:buFontTx/>
              <a:buAutoNum type="arabicPeriod"/>
            </a:pP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[5] n1;error</a:t>
            </a:r>
          </a:p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  <a:buFontTx/>
              <a:buAutoNum type="arabi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int[] n1 ; n1[0]=4; error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</a:pPr>
            <a:r>
              <a:rPr lang="en-US" sz="2000" dirty="0">
                <a:solidFill>
                  <a:srgbClr val="5F5F5F"/>
                </a:solidFill>
                <a:latin typeface="+mn-lt"/>
                <a:sym typeface="Wingdings" pitchFamily="2" charset="2"/>
              </a:rPr>
              <a:t>More on arrays in the next topic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00600"/>
          </a:xfrm>
        </p:spPr>
        <p:txBody>
          <a:bodyPr/>
          <a:lstStyle/>
          <a:p>
            <a:r>
              <a:rPr lang="en-US" dirty="0" smtClean="0"/>
              <a:t>Constants are the variables whose values cannot change</a:t>
            </a:r>
          </a:p>
          <a:p>
            <a:r>
              <a:rPr lang="en-US" dirty="0" smtClean="0"/>
              <a:t>Keyword </a:t>
            </a:r>
            <a:r>
              <a:rPr lang="en-US" b="1" dirty="0">
                <a:latin typeface="Courier New" pitchFamily="49" charset="0"/>
              </a:rPr>
              <a:t>const</a:t>
            </a:r>
            <a:r>
              <a:rPr lang="en-US" dirty="0" smtClean="0"/>
              <a:t> is used.</a:t>
            </a:r>
          </a:p>
          <a:p>
            <a:r>
              <a:rPr lang="en-US" b="1" dirty="0">
                <a:latin typeface="Courier New" pitchFamily="49" charset="0"/>
              </a:rPr>
              <a:t>const int </a:t>
            </a:r>
            <a:r>
              <a:rPr lang="en-US" b="1" dirty="0" smtClean="0">
                <a:latin typeface="Courier New" pitchFamily="49" charset="0"/>
              </a:rPr>
              <a:t>i=10, j=20;</a:t>
            </a:r>
          </a:p>
          <a:p>
            <a:r>
              <a:rPr lang="en-US" b="1" dirty="0">
                <a:latin typeface="Courier New" pitchFamily="49" charset="0"/>
              </a:rPr>
              <a:t>const string j = "hello</a:t>
            </a:r>
            <a:r>
              <a:rPr lang="en-US" b="1" dirty="0" smtClean="0">
                <a:latin typeface="Courier New" pitchFamily="49" charset="0"/>
              </a:rPr>
              <a:t>";</a:t>
            </a:r>
          </a:p>
          <a:p>
            <a:r>
              <a:rPr lang="en-US" b="1" dirty="0">
                <a:latin typeface="Courier New" pitchFamily="49" charset="0"/>
              </a:rPr>
              <a:t>const float j = 1 / 2;</a:t>
            </a:r>
          </a:p>
          <a:p>
            <a:r>
              <a:rPr lang="en-US" b="1" dirty="0">
                <a:latin typeface="Courier New" pitchFamily="49" charset="0"/>
              </a:rPr>
              <a:t>int i = 1, j=2;</a:t>
            </a:r>
          </a:p>
          <a:p>
            <a:pPr marL="0" indent="0">
              <a:buNone/>
            </a:pPr>
            <a:r>
              <a:rPr lang="nn-NO" b="1" dirty="0">
                <a:latin typeface="Courier New" pitchFamily="49" charset="0"/>
              </a:rPr>
              <a:t>   const float k = i / j; //</a:t>
            </a:r>
            <a:r>
              <a:rPr lang="nn-NO" b="1" dirty="0" smtClean="0">
                <a:latin typeface="Courier New" pitchFamily="49" charset="0"/>
              </a:rPr>
              <a:t>error</a:t>
            </a:r>
          </a:p>
          <a:p>
            <a:r>
              <a:rPr lang="en-US" b="1" dirty="0">
                <a:latin typeface="Courier New" pitchFamily="49" charset="0"/>
              </a:rPr>
              <a:t>const int i = 1, j=2;</a:t>
            </a:r>
          </a:p>
          <a:p>
            <a:pPr marL="0" indent="0">
              <a:buNone/>
            </a:pPr>
            <a:r>
              <a:rPr lang="nn-NO" b="1" dirty="0" smtClean="0">
                <a:latin typeface="Courier New" pitchFamily="49" charset="0"/>
              </a:rPr>
              <a:t>  const </a:t>
            </a:r>
            <a:r>
              <a:rPr lang="nn-NO" b="1" dirty="0">
                <a:latin typeface="Courier New" pitchFamily="49" charset="0"/>
              </a:rPr>
              <a:t>float k = i / j;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72000"/>
          </a:xfrm>
        </p:spPr>
        <p:txBody>
          <a:bodyPr/>
          <a:lstStyle/>
          <a:p>
            <a:r>
              <a:rPr lang="en-US" dirty="0" smtClean="0"/>
              <a:t>Most of the operators work the same way as it did in C.</a:t>
            </a:r>
          </a:p>
          <a:p>
            <a:r>
              <a:rPr lang="en-US" dirty="0" smtClean="0"/>
              <a:t>+ , -  are both unary and binary operators.</a:t>
            </a:r>
          </a:p>
          <a:p>
            <a:r>
              <a:rPr lang="en-US" dirty="0" smtClean="0"/>
              <a:t>++ and -- are unary pre and post increments.</a:t>
            </a:r>
          </a:p>
          <a:p>
            <a:r>
              <a:rPr lang="en-US" dirty="0" smtClean="0"/>
              <a:t>/ * and % are binary operators.</a:t>
            </a:r>
          </a:p>
          <a:p>
            <a:r>
              <a:rPr lang="en-US" dirty="0" smtClean="0"/>
              <a:t>Applicable </a:t>
            </a:r>
            <a:r>
              <a:rPr lang="en-US" dirty="0"/>
              <a:t>to integer and floating point types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</a:rPr>
              <a:t>i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int j = i+ 255;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byte </a:t>
            </a:r>
            <a:r>
              <a:rPr lang="en-US" b="1" dirty="0">
                <a:latin typeface="Courier New" pitchFamily="49" charset="0"/>
              </a:rPr>
              <a:t>k = i + 255</a:t>
            </a:r>
            <a:r>
              <a:rPr lang="en-US" b="1" dirty="0" smtClean="0">
                <a:latin typeface="Courier New" pitchFamily="49" charset="0"/>
              </a:rPr>
              <a:t>; //error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</a:rPr>
              <a:t>const double  PI = 3.14;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double </a:t>
            </a:r>
            <a:r>
              <a:rPr lang="en-US" b="1" dirty="0">
                <a:latin typeface="Courier New" pitchFamily="49" charset="0"/>
              </a:rPr>
              <a:t>f = PI + 12;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Group 2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408804"/>
              </p:ext>
            </p:extLst>
          </p:nvPr>
        </p:nvGraphicFramePr>
        <p:xfrm>
          <a:off x="1066800" y="1219200"/>
          <a:ext cx="60483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65187"/>
                <a:gridCol w="863600"/>
                <a:gridCol w="862013"/>
                <a:gridCol w="866775"/>
                <a:gridCol w="862012"/>
                <a:gridCol w="863600"/>
                <a:gridCol w="8651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-Relational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968636"/>
              </p:ext>
            </p:extLst>
          </p:nvPr>
        </p:nvGraphicFramePr>
        <p:xfrm>
          <a:off x="990600" y="17526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/>
                <a:gridCol w="1038225"/>
                <a:gridCol w="863600"/>
                <a:gridCol w="984250"/>
                <a:gridCol w="1255713"/>
                <a:gridCol w="1504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769476"/>
            <a:ext cx="8153400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Relational operator return </a:t>
            </a:r>
            <a:r>
              <a:rPr lang="en-US" sz="2000" dirty="0" err="1">
                <a:solidFill>
                  <a:srgbClr val="5F5F5F"/>
                </a:solidFill>
                <a:latin typeface="+mn-lt"/>
              </a:rPr>
              <a:t>bool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dirty="0" smtClean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/>
              <a:t>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int i=10;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int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 i&gt;j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(i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== 10); // output is True</a:t>
            </a:r>
          </a:p>
        </p:txBody>
      </p:sp>
    </p:spTree>
    <p:extLst>
      <p:ext uri="{BB962C8B-B14F-4D97-AF65-F5344CB8AC3E}">
        <p14:creationId xmlns:p14="http://schemas.microsoft.com/office/powerpoint/2010/main" val="915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</a:t>
            </a:r>
            <a:r>
              <a:rPr lang="en-US" dirty="0" smtClean="0"/>
              <a:t>Bitwise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2" y="4114800"/>
            <a:ext cx="8662988" cy="2590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byte x=1; // 0000 0001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byte y=3; // 0000 0011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x&amp;y</a:t>
            </a:r>
            <a:r>
              <a:rPr lang="en-US" b="1" dirty="0">
                <a:latin typeface="Courier New" pitchFamily="49" charset="0"/>
              </a:rPr>
              <a:t>); // prints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x|y</a:t>
            </a:r>
            <a:r>
              <a:rPr lang="en-US" b="1" dirty="0">
                <a:latin typeface="Courier New" pitchFamily="49" charset="0"/>
              </a:rPr>
              <a:t>); // prints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x^y</a:t>
            </a:r>
            <a:r>
              <a:rPr lang="en-US" b="1" dirty="0">
                <a:latin typeface="Courier New" pitchFamily="49" charset="0"/>
              </a:rPr>
              <a:t>); // prints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Console.WriteLine(~x); // prints -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Can you compute ~x manually?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7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24809"/>
              </p:ext>
            </p:extLst>
          </p:nvPr>
        </p:nvGraphicFramePr>
        <p:xfrm>
          <a:off x="1752600" y="1143000"/>
          <a:ext cx="3675063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008063"/>
                <a:gridCol w="792162"/>
                <a:gridCol w="936625"/>
                <a:gridCol w="93821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4390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1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– Logical Short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51816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dirty="0"/>
              <a:t>These are both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operators. These work only on </a:t>
            </a:r>
            <a:r>
              <a:rPr lang="en-US" dirty="0" err="1" smtClean="0"/>
              <a:t>bool</a:t>
            </a:r>
            <a:r>
              <a:rPr lang="en-US" dirty="0" smtClean="0"/>
              <a:t> values.</a:t>
            </a:r>
          </a:p>
          <a:p>
            <a:pPr>
              <a:buClr>
                <a:schemeClr val="accent6"/>
              </a:buClr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dirty="0"/>
              <a:t> are also called </a:t>
            </a:r>
            <a:r>
              <a:rPr lang="en-US" b="1" i="1" dirty="0"/>
              <a:t>short circuit operators</a:t>
            </a:r>
            <a:r>
              <a:rPr lang="en-US" dirty="0"/>
              <a:t> because  they are optimized.</a:t>
            </a:r>
          </a:p>
          <a:p>
            <a:pPr eaLnBrk="1" hangingPunct="1">
              <a:buClr>
                <a:schemeClr val="accent6"/>
              </a:buClr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dirty="0"/>
              <a:t> checks if the first condition is false. If it is so then it doesn't evaluate the second condition.</a:t>
            </a:r>
          </a:p>
          <a:p>
            <a:pPr eaLnBrk="1" hangingPunct="1">
              <a:buClr>
                <a:schemeClr val="accent6"/>
              </a:buClr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dirty="0"/>
              <a:t> checks if the first condition is true. If it is so then it doesn't evaluate the second </a:t>
            </a:r>
            <a:r>
              <a:rPr lang="en-US" dirty="0" smtClean="0"/>
              <a:t>condition.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</a:rPr>
              <a:t>i=0;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int j=2;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b="1" dirty="0">
                <a:latin typeface="Courier New" pitchFamily="49" charset="0"/>
              </a:rPr>
              <a:t> bool b= (i&gt;j) &amp;&amp; (j++&gt;i);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(j</a:t>
            </a:r>
            <a:r>
              <a:rPr lang="en-US" b="1" dirty="0" smtClean="0">
                <a:latin typeface="Courier New" pitchFamily="49" charset="0"/>
              </a:rPr>
              <a:t>); // prints 2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Console.WriteLine(!(i &gt; j)); // prints T</a:t>
            </a:r>
            <a:r>
              <a:rPr lang="en-US" b="1" dirty="0" smtClean="0">
                <a:latin typeface="Courier New" pitchFamily="49" charset="0"/>
              </a:rPr>
              <a:t>rue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56055"/>
              </p:ext>
            </p:extLst>
          </p:nvPr>
        </p:nvGraphicFramePr>
        <p:xfrm>
          <a:off x="2971800" y="11430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/>
                <a:gridCol w="653381"/>
                <a:gridCol w="653381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3" y="164749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Group 2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58103"/>
              </p:ext>
            </p:extLst>
          </p:nvPr>
        </p:nvGraphicFramePr>
        <p:xfrm>
          <a:off x="2743200" y="1371600"/>
          <a:ext cx="2819400" cy="6096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71600"/>
                <a:gridCol w="1447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133600"/>
            <a:ext cx="8305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If first operand is an int or uint (32-bit quantity), the shift count is given by the low-order five bits of second operand.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If first operand is a long or ulong (64-bit quantity), the shift count is given by the low-order six bits of second operand.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high-order bits of first operand are discarded and the low-order empty bits are zero-filled. Shift operations never cause overflows.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Console.WriteLine(2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&lt;&lt;1); // prints 4</a:t>
            </a:r>
          </a:p>
          <a:p>
            <a:pPr>
              <a:lnSpc>
                <a:spcPct val="120000"/>
              </a:lnSpc>
            </a:pP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</a:rPr>
              <a:t>(-1&gt;&gt;2); // 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</a:rPr>
              <a:t>prints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</a:rPr>
              <a:t>-1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(2 &gt;&gt;32); // prints 2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(2 &gt;&gt; 33); // prints 1</a:t>
            </a:r>
          </a:p>
        </p:txBody>
      </p:sp>
    </p:spTree>
    <p:extLst>
      <p:ext uri="{BB962C8B-B14F-4D97-AF65-F5344CB8AC3E}">
        <p14:creationId xmlns:p14="http://schemas.microsoft.com/office/powerpoint/2010/main" val="20985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98913"/>
            <a:ext cx="8305800" cy="176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4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Go to the location where you saved your file from the command prompt window and compile the file: </a:t>
            </a:r>
            <a:r>
              <a:rPr lang="en-US" sz="2000" dirty="0" err="1">
                <a:solidFill>
                  <a:srgbClr val="5F5F5F"/>
                </a:solidFill>
                <a:latin typeface="+mn-lt"/>
              </a:rPr>
              <a:t>csc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Test.cs</a:t>
            </a:r>
          </a:p>
          <a:p>
            <a:pPr marL="342900" indent="-342900" eaLnBrk="1" hangingPunct="1">
              <a:lnSpc>
                <a:spcPct val="14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After successful compilation .EXE file is created(Test.EXE)</a:t>
            </a:r>
          </a:p>
          <a:p>
            <a:pPr marL="342900" indent="-342900" eaLnBrk="1" hangingPunct="1">
              <a:lnSpc>
                <a:spcPct val="14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Execute the EXE file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848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4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dirty="0"/>
              <a:t> </a:t>
            </a:r>
            <a:r>
              <a:rPr lang="en-US" b="1" kern="1200" dirty="0">
                <a:latin typeface="Courier New" pitchFamily="49" charset="0"/>
              </a:rPr>
              <a:t>int a = 10;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</a:rPr>
              <a:t>int </a:t>
            </a:r>
            <a:r>
              <a:rPr lang="en-US" b="1" kern="1200" dirty="0">
                <a:latin typeface="Courier New" pitchFamily="49" charset="0"/>
              </a:rPr>
              <a:t>b=2;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</a:rPr>
              <a:t>a</a:t>
            </a:r>
            <a:r>
              <a:rPr lang="en-US" b="1" kern="1200" dirty="0">
                <a:latin typeface="Courier New" pitchFamily="49" charset="0"/>
              </a:rPr>
              <a:t>+=b; //  </a:t>
            </a:r>
            <a:r>
              <a:rPr lang="en-US" b="1" kern="1200" dirty="0" smtClean="0">
                <a:latin typeface="Courier New" pitchFamily="49" charset="0"/>
              </a:rPr>
              <a:t>12 same as a=</a:t>
            </a:r>
            <a:r>
              <a:rPr lang="en-US" b="1" kern="1200" dirty="0" err="1" smtClean="0">
                <a:latin typeface="Courier New" pitchFamily="49" charset="0"/>
              </a:rPr>
              <a:t>a+b</a:t>
            </a:r>
            <a:r>
              <a:rPr lang="en-US" b="1" kern="1200" dirty="0" smtClean="0">
                <a:latin typeface="Courier New" pitchFamily="49" charset="0"/>
              </a:rPr>
              <a:t>;</a:t>
            </a:r>
            <a:endParaRPr lang="en-US" b="1" kern="12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</a:rPr>
              <a:t>Console.WriteLine(a</a:t>
            </a:r>
            <a:r>
              <a:rPr lang="en-US" b="1" kern="1200" dirty="0">
                <a:latin typeface="Courier New" pitchFamily="49" charset="0"/>
              </a:rPr>
              <a:t>); </a:t>
            </a:r>
            <a:endParaRPr lang="en-US" b="1" kern="1200" dirty="0" smtClean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b="1" kern="12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 smtClean="0">
                <a:latin typeface="Courier New" pitchFamily="49" charset="0"/>
              </a:rPr>
              <a:t> </a:t>
            </a:r>
            <a:r>
              <a:rPr lang="en-US" b="1" kern="1200" dirty="0">
                <a:latin typeface="Courier New" pitchFamily="49" charset="0"/>
              </a:rPr>
              <a:t>double d=45.3;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</a:rPr>
              <a:t>d</a:t>
            </a:r>
            <a:r>
              <a:rPr lang="en-US" b="1" kern="1200" dirty="0">
                <a:latin typeface="Courier New" pitchFamily="49" charset="0"/>
              </a:rPr>
              <a:t>/=1.2;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</a:rPr>
              <a:t>Console.WriteLine(d</a:t>
            </a:r>
            <a:r>
              <a:rPr lang="en-US" b="1" kern="1200" dirty="0">
                <a:latin typeface="Courier New" pitchFamily="49" charset="0"/>
              </a:rPr>
              <a:t>); // </a:t>
            </a:r>
            <a:r>
              <a:rPr lang="en-US" b="1" kern="1200" dirty="0" smtClean="0">
                <a:latin typeface="Courier New" pitchFamily="49" charset="0"/>
              </a:rPr>
              <a:t>37.75 same as d=d/1.2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b="1" kern="1200" dirty="0" smtClean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dirty="0"/>
              <a:t>  </a:t>
            </a:r>
            <a:r>
              <a:rPr lang="en-US" b="1" kern="1200" dirty="0">
                <a:latin typeface="Courier New" pitchFamily="49" charset="0"/>
              </a:rPr>
              <a:t>float </a:t>
            </a:r>
            <a:r>
              <a:rPr lang="en-US" b="1" kern="1200" dirty="0" smtClean="0">
                <a:latin typeface="Courier New" pitchFamily="49" charset="0"/>
              </a:rPr>
              <a:t>d1=2.4f</a:t>
            </a:r>
            <a:r>
              <a:rPr lang="en-US" b="1" kern="12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</a:rPr>
              <a:t>d1 </a:t>
            </a:r>
            <a:r>
              <a:rPr lang="en-US" b="1" kern="1200" dirty="0">
                <a:latin typeface="Courier New" pitchFamily="49" charset="0"/>
              </a:rPr>
              <a:t>%= 1.2f;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</a:rPr>
              <a:t>Console.WriteLine(d1); </a:t>
            </a:r>
            <a:r>
              <a:rPr lang="en-US" b="1" kern="1200" dirty="0">
                <a:latin typeface="Courier New" pitchFamily="49" charset="0"/>
              </a:rPr>
              <a:t>//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00443"/>
              </p:ext>
            </p:extLst>
          </p:nvPr>
        </p:nvGraphicFramePr>
        <p:xfrm>
          <a:off x="381000" y="1371600"/>
          <a:ext cx="8237537" cy="71913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01675"/>
                <a:gridCol w="703262"/>
                <a:gridCol w="701675"/>
                <a:gridCol w="700088"/>
                <a:gridCol w="701675"/>
                <a:gridCol w="701675"/>
                <a:gridCol w="703262"/>
                <a:gridCol w="701675"/>
                <a:gridCol w="885825"/>
                <a:gridCol w="962025"/>
                <a:gridCol w="774700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&amp;=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|=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^=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40452"/>
              </p:ext>
            </p:extLst>
          </p:nvPr>
        </p:nvGraphicFramePr>
        <p:xfrm>
          <a:off x="381000" y="1219200"/>
          <a:ext cx="8229600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657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 alias qualifier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Coming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n.length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Session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Slide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610600" cy="838200"/>
          </a:xfrm>
        </p:spPr>
        <p:txBody>
          <a:bodyPr/>
          <a:lstStyle/>
          <a:p>
            <a:pPr eaLnBrk="1" hangingPunct="1"/>
            <a:r>
              <a:rPr lang="en-US" dirty="0"/>
              <a:t>Checked and unchecked operator</a:t>
            </a:r>
            <a:endParaRPr lang="en-I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181600"/>
          </a:xfrm>
        </p:spPr>
        <p:txBody>
          <a:bodyPr/>
          <a:lstStyle/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byte b =255;</a:t>
            </a:r>
          </a:p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b++;</a:t>
            </a:r>
          </a:p>
          <a:p>
            <a:pPr marL="609600" indent="-609600" eaLnBrk="1" hangingPunct="1"/>
            <a:r>
              <a:rPr lang="en-US" kern="1200" dirty="0"/>
              <a:t>Incrementing the value of b causes overflow since byte can hold values in the range 0 to 255 only. </a:t>
            </a:r>
          </a:p>
          <a:p>
            <a:pPr marL="609600" indent="-609600" eaLnBrk="1" hangingPunct="1"/>
            <a:r>
              <a:rPr lang="en-US" kern="1200" dirty="0"/>
              <a:t>The value of  b is  0 finally.</a:t>
            </a:r>
          </a:p>
          <a:p>
            <a:pPr marL="609600" indent="-609600" eaLnBrk="1" hangingPunct="1"/>
            <a:r>
              <a:rPr lang="en-US" kern="1200" dirty="0"/>
              <a:t>To make the CLR throw an error at runtime when overflow occurs, the above code can be written inside the checked block.</a:t>
            </a:r>
          </a:p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byte b =255;</a:t>
            </a:r>
          </a:p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checked{ b++;}</a:t>
            </a:r>
          </a:p>
          <a:p>
            <a:pPr marL="609600" indent="-609600" eaLnBrk="1" hangingPunct="1"/>
            <a:r>
              <a:rPr lang="en-US" kern="1200" dirty="0"/>
              <a:t>Right opposite to checked operator is unchecked operator. </a:t>
            </a:r>
            <a:endParaRPr lang="en-US" kern="1200" dirty="0" smtClean="0"/>
          </a:p>
          <a:p>
            <a:pPr marL="609600" indent="-609600" eaLnBrk="1" hangingPunct="1"/>
            <a:r>
              <a:rPr lang="en-US" kern="1200" dirty="0"/>
              <a:t>U</a:t>
            </a:r>
            <a:r>
              <a:rPr lang="en-US" kern="1200" dirty="0" smtClean="0"/>
              <a:t>nchecked </a:t>
            </a:r>
            <a:r>
              <a:rPr lang="en-US" kern="1200" dirty="0"/>
              <a:t>is the default </a:t>
            </a:r>
            <a:r>
              <a:rPr lang="en-US" kern="1200" dirty="0" err="1"/>
              <a:t>behaviour</a:t>
            </a:r>
            <a:r>
              <a:rPr lang="en-US" kern="1200" dirty="0"/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0787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IO is made available by including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dirty="0" smtClean="0"/>
              <a:t> class library in the code through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using System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We have looked 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statements.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 smtClean="0"/>
              <a:t> statement is not included in the code then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 smtClean="0"/>
              <a:t> must be fully qualified like the statement below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output 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r>
              <a:rPr lang="en-US" dirty="0" smtClean="0"/>
              <a:t>Writing output on the console (standard output)</a:t>
            </a:r>
          </a:p>
          <a:p>
            <a:pPr lvl="1"/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Console.Write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(“some text”);</a:t>
            </a:r>
          </a:p>
          <a:p>
            <a:pPr lvl="1"/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Console.Writeln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(“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some text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”); </a:t>
            </a: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Inserts a new line at the </a:t>
            </a:r>
            <a:r>
              <a:rPr lang="en-US" sz="2000" dirty="0" smtClean="0">
                <a:ea typeface="+mn-ea"/>
                <a:cs typeface="+mn-cs"/>
              </a:rPr>
              <a:t>end</a:t>
            </a:r>
          </a:p>
          <a:p>
            <a:r>
              <a:rPr lang="en-US" dirty="0" smtClean="0"/>
              <a:t>Write statement can be sued to print any type of variable.</a:t>
            </a:r>
          </a:p>
          <a:p>
            <a:r>
              <a:rPr lang="en-US" dirty="0" smtClean="0"/>
              <a:t>Console output </a:t>
            </a:r>
            <a:r>
              <a:rPr lang="en-US" dirty="0"/>
              <a:t>can be formatted </a:t>
            </a:r>
            <a:r>
              <a:rPr lang="en-US" dirty="0" smtClean="0"/>
              <a:t>using Write statement.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value= {0} \n Boolean value= {2}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",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45630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Specifies the argument number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6800" y="5423338"/>
            <a:ext cx="838200" cy="304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28" y="4838700"/>
            <a:ext cx="295201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string formatting flags</a:t>
            </a:r>
          </a:p>
        </p:txBody>
      </p:sp>
      <p:graphicFrame>
        <p:nvGraphicFramePr>
          <p:cNvPr id="348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69932"/>
              </p:ext>
            </p:extLst>
          </p:nvPr>
        </p:nvGraphicFramePr>
        <p:xfrm>
          <a:off x="304800" y="1524000"/>
          <a:ext cx="8610600" cy="4685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/>
                <a:gridCol w="4953000"/>
              </a:tblGrid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String format character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 or 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Format currency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 or 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Format decimal numbers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 or 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Exponential notation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 or 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Fixed-point formatting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1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 or g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Formats a number to fixed or exponential format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4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 or 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Used for basic numerical formatting (with commas)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or 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Used for hexadecimal formatting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76" y="1006257"/>
            <a:ext cx="8812924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("C format:{0:C} 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("D9 format:{0:D3} ", 35);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it-IT" sz="2000" b="1" dirty="0" smtClean="0">
                <a:latin typeface="Courier New" pitchFamily="49" charset="0"/>
              </a:rPr>
              <a:t>Console.WriteLine</a:t>
            </a:r>
            <a:r>
              <a:rPr lang="it-IT" sz="2000" b="1" dirty="0">
                <a:latin typeface="Courier New" pitchFamily="49" charset="0"/>
              </a:rPr>
              <a:t>("E format:{0:E}",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it-IT" sz="2000" b="1" dirty="0">
                <a:latin typeface="Courier New" pitchFamily="49" charset="0"/>
              </a:rPr>
              <a:t>Console.WriteLine</a:t>
            </a:r>
            <a:r>
              <a:rPr lang="fr-FR" sz="2000" b="1" dirty="0" smtClean="0">
                <a:latin typeface="Courier New" pitchFamily="49" charset="0"/>
              </a:rPr>
              <a:t>("</a:t>
            </a:r>
            <a:r>
              <a:rPr lang="fr-FR" sz="2000" b="1" dirty="0">
                <a:latin typeface="Courier New" pitchFamily="49" charset="0"/>
              </a:rPr>
              <a:t>F3 format:{0:F3}",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("N format:{0:N} 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("X format:{0:X} ", 10);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("G format:{0:G} ", 999.982);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68523"/>
            <a:ext cx="6248400" cy="275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8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inputs from the console</a:t>
            </a:r>
            <a:endParaRPr lang="en-I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r>
              <a:rPr lang="en-IN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Console.ReadLine</a:t>
            </a:r>
            <a:r>
              <a:rPr lang="en-IN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() </a:t>
            </a:r>
            <a:r>
              <a:rPr lang="en-US" dirty="0" smtClean="0"/>
              <a:t>Reads </a:t>
            </a:r>
            <a:r>
              <a:rPr lang="en-US" dirty="0"/>
              <a:t>the next line of characters from the standard input stream</a:t>
            </a:r>
            <a:r>
              <a:rPr lang="en-US" dirty="0" smtClean="0"/>
              <a:t>.</a:t>
            </a:r>
          </a:p>
          <a:p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Console.Read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() </a:t>
            </a:r>
            <a:r>
              <a:rPr lang="en-US" dirty="0" smtClean="0"/>
              <a:t>reads a character and returns in the form of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 smtClean="0"/>
              <a:t>.</a:t>
            </a:r>
            <a:endParaRPr lang="en-US" dirty="0"/>
          </a:p>
          <a:p>
            <a:pPr lvl="1" eaLnBrk="1" hangingPunct="1">
              <a:buFontTx/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</a:rPr>
              <a:t>using System;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IN" sz="2000" b="1" kern="1200" dirty="0" err="1">
                <a:solidFill>
                  <a:schemeClr val="tx1"/>
                </a:solidFill>
                <a:latin typeface="Courier New" pitchFamily="49" charset="0"/>
              </a:rPr>
              <a:t>SayHello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public static void Main(){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s;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 err="1">
                <a:solidFill>
                  <a:schemeClr val="tx1"/>
                </a:solidFill>
                <a:latin typeface="Courier New" pitchFamily="49" charset="0"/>
              </a:rPr>
              <a:t>Console.Write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("Please your name”);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s = </a:t>
            </a:r>
            <a:r>
              <a:rPr lang="en-IN" sz="2000" b="1" kern="1200" dirty="0" err="1">
                <a:solidFill>
                  <a:schemeClr val="tx1"/>
                </a:solidFill>
                <a:latin typeface="Courier New" pitchFamily="49" charset="0"/>
              </a:rPr>
              <a:t>Console.ReadLine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</a:rPr>
              <a:t>Console.WriteLine(“Hello “+s);</a:t>
            </a:r>
          </a:p>
          <a:p>
            <a:pPr lvl="1" eaLnBrk="1" hangingPunct="1">
              <a:buFontTx/>
              <a:buNone/>
            </a:pP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</a:rPr>
              <a:t>}}</a:t>
            </a:r>
            <a:endParaRPr lang="en-IN" sz="2000" b="1" kern="12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kern="1200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26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Looping Statements- for statement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There are two form of </a:t>
            </a:r>
            <a:r>
              <a:rPr lang="en-US" dirty="0" smtClean="0"/>
              <a:t>for statement</a:t>
            </a:r>
            <a:endParaRPr lang="en-US" dirty="0"/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loop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for(</a:t>
            </a:r>
            <a:r>
              <a:rPr lang="en-US" b="1" i="1" dirty="0" err="1" smtClean="0">
                <a:latin typeface="Courier New" pitchFamily="49" charset="0"/>
              </a:rPr>
              <a:t>intialization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b="1" i="1" dirty="0" err="1" smtClean="0">
                <a:latin typeface="Courier New" pitchFamily="49" charset="0"/>
              </a:rPr>
              <a:t>condition;increment</a:t>
            </a:r>
            <a:r>
              <a:rPr lang="en-US" b="1" i="1" dirty="0" smtClean="0">
                <a:latin typeface="Courier New" pitchFamily="49" charset="0"/>
              </a:rPr>
              <a:t>/decrement</a:t>
            </a:r>
            <a:r>
              <a:rPr lang="en-US" b="1" dirty="0" smtClean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//statements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Ex: </a:t>
            </a:r>
            <a:r>
              <a:rPr lang="en-US" b="1" dirty="0" smtClean="0">
                <a:latin typeface="Courier New" pitchFamily="49" charset="0"/>
              </a:rPr>
              <a:t>for(int i=0;i&lt;10;i++)</a:t>
            </a:r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loop: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en-US" b="1" dirty="0" err="1">
                <a:latin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</a:rPr>
              <a:t>(object </a:t>
            </a:r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</a:rPr>
              <a:t>itemlist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	//statements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dirty="0" smtClean="0"/>
              <a:t>	Ex: </a:t>
            </a:r>
            <a:r>
              <a:rPr lang="en-US" b="1" dirty="0">
                <a:latin typeface="Courier New" pitchFamily="49" charset="0"/>
              </a:rPr>
              <a:t>int[] </a:t>
            </a:r>
            <a:r>
              <a:rPr lang="en-US" b="1" dirty="0" err="1">
                <a:latin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</a:rPr>
              <a:t>={1,2,3,4,5};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 </a:t>
            </a:r>
            <a:r>
              <a:rPr lang="en-US" b="1" dirty="0" err="1">
                <a:latin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s in </a:t>
            </a:r>
            <a:r>
              <a:rPr lang="en-US" b="1" dirty="0" err="1">
                <a:latin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(s);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0" y="4888954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Array or </a:t>
            </a:r>
            <a:r>
              <a:rPr lang="en-US" i="1" dirty="0">
                <a:solidFill>
                  <a:srgbClr val="002060"/>
                </a:solidFill>
              </a:rPr>
              <a:t>Collection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4724400" y="4355554"/>
            <a:ext cx="8382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WriteLine</a:t>
            </a:r>
            <a:r>
              <a:rPr lang="en-US" dirty="0" smtClean="0"/>
              <a:t>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609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kern="1200" dirty="0" err="1">
                <a:latin typeface="Courier New" pitchFamily="49" charset="0"/>
              </a:rPr>
              <a:t>WriteLine</a:t>
            </a:r>
            <a:r>
              <a:rPr lang="en-US" dirty="0" smtClean="0"/>
              <a:t> method write the content of the char arrays.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797269"/>
            <a:ext cx="8686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public static void Main(string[] a)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= { 1, 2, 3, 4, 5 };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char[] array =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{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'a', 'b', 'c', 'd' };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(array);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516784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0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C# code in Visual C#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1904999"/>
          </a:xfrm>
        </p:spPr>
        <p:txBody>
          <a:bodyPr/>
          <a:lstStyle/>
          <a:p>
            <a:r>
              <a:rPr lang="en-US" dirty="0" smtClean="0"/>
              <a:t>Open the Visual C# 2008 express edition.</a:t>
            </a:r>
          </a:p>
          <a:p>
            <a:r>
              <a:rPr lang="en-US" dirty="0" smtClean="0"/>
              <a:t>Create new Console Based project by selecting </a:t>
            </a:r>
            <a:r>
              <a:rPr lang="en-US" dirty="0" err="1" smtClean="0"/>
              <a:t>File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New</a:t>
            </a:r>
            <a:r>
              <a:rPr lang="en-US" dirty="0" smtClean="0"/>
              <a:t> Project and select Console Application.</a:t>
            </a:r>
          </a:p>
          <a:p>
            <a:r>
              <a:rPr lang="en-US" dirty="0" smtClean="0"/>
              <a:t>Provide a name say Chapter1Ex1 and click 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429000"/>
            <a:ext cx="5901445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8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and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A42700"/>
                </a:solidFill>
              </a:rPr>
              <a:t>while </a:t>
            </a:r>
            <a:r>
              <a:rPr lang="en-US" dirty="0">
                <a:solidFill>
                  <a:srgbClr val="A42700"/>
                </a:solidFill>
              </a:rPr>
              <a:t>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while(</a:t>
            </a:r>
            <a:r>
              <a:rPr lang="en-US" b="1" i="1" dirty="0">
                <a:latin typeface="Courier New" pitchFamily="49" charset="0"/>
              </a:rPr>
              <a:t>Condition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statements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A42700"/>
                </a:solidFill>
              </a:rPr>
              <a:t>Ex:</a:t>
            </a:r>
            <a:r>
              <a:rPr lang="en-US" b="1" dirty="0">
                <a:latin typeface="Courier New" pitchFamily="49" charset="0"/>
              </a:rPr>
              <a:t> int i=0;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while(i&lt;10)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</a:rPr>
              <a:t>Console.WriteLine(i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++;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A42700"/>
                </a:solidFill>
              </a:rPr>
              <a:t>do-while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do{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statements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}while(</a:t>
            </a:r>
            <a:r>
              <a:rPr lang="en-US" b="1" i="1" dirty="0">
                <a:latin typeface="Courier New" pitchFamily="49" charset="0"/>
              </a:rPr>
              <a:t>Condition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A42700"/>
                </a:solidFill>
              </a:rPr>
              <a:t>Ex:</a:t>
            </a:r>
            <a:r>
              <a:rPr lang="en-US" b="1" dirty="0">
                <a:latin typeface="Courier New" pitchFamily="49" charset="0"/>
              </a:rPr>
              <a:t> int i=0;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do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	Console.WriteLine(i);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	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} while(i&lt;10);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Condition must evaluate to </a:t>
            </a:r>
            <a:r>
              <a:rPr lang="en-US" dirty="0" err="1">
                <a:solidFill>
                  <a:srgbClr val="002060"/>
                </a:solidFill>
              </a:rPr>
              <a:t>bool</a:t>
            </a:r>
            <a:r>
              <a:rPr lang="en-US" dirty="0">
                <a:solidFill>
                  <a:srgbClr val="002060"/>
                </a:solidFill>
              </a:rPr>
              <a:t> value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106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while (1)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Console.WriteLine("hello</a:t>
            </a:r>
            <a:r>
              <a:rPr lang="en-US" b="1" dirty="0" smtClean="0">
                <a:latin typeface="Courier New" pitchFamily="49" charset="0"/>
              </a:rPr>
              <a:t>");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</a:t>
            </a: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 smtClean="0">
                <a:latin typeface="+mj-lt"/>
              </a:rPr>
              <a:t>What will happen on executing the above statement?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</a:t>
            </a:r>
            <a:endParaRPr lang="en-IN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Used with loop statements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is used to break out of the loop. Is used with switch statement also.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is used to exit out of current iteration and continue with the next iteration.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int j = 100;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while (true)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if (j % 13 == 0) break;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else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j++;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Console.WriteLine(j</a:t>
            </a:r>
            <a:r>
              <a:rPr lang="en-US" b="1" dirty="0" smtClean="0">
                <a:latin typeface="Courier New" pitchFamily="49" charset="0"/>
              </a:rPr>
              <a:t>); //104</a:t>
            </a:r>
            <a:endParaRPr lang="en-IN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Unreachable code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 smtClean="0"/>
              <a:t>Note how the C# compiler warns of unreachable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3134"/>
            <a:ext cx="4876800" cy="453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3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Decision constructs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34" y="1096300"/>
            <a:ext cx="8585966" cy="55626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dirty="0" smtClean="0">
                <a:solidFill>
                  <a:srgbClr val="006600"/>
                </a:solidFill>
              </a:rPr>
              <a:t>statement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</a:rPr>
              <a:t>if(</a:t>
            </a:r>
            <a:r>
              <a:rPr lang="en-US" b="1" i="1" dirty="0" smtClean="0">
                <a:latin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{	</a:t>
            </a:r>
            <a:r>
              <a:rPr lang="en-US" b="1" i="1" dirty="0" smtClean="0">
                <a:latin typeface="Courier New" pitchFamily="49" charset="0"/>
              </a:rPr>
              <a:t>statements;</a:t>
            </a: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else{</a:t>
            </a:r>
            <a:r>
              <a:rPr lang="en-US" b="1" i="1" dirty="0" smtClean="0">
                <a:latin typeface="Courier New" pitchFamily="49" charset="0"/>
              </a:rPr>
              <a:t>statements;</a:t>
            </a: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solidFill>
                  <a:srgbClr val="006600"/>
                </a:solidFill>
              </a:rPr>
              <a:t>Example</a:t>
            </a:r>
            <a:r>
              <a:rPr lang="en-US" b="1" dirty="0" smtClean="0">
                <a:latin typeface="Courier New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solidFill>
                  <a:srgbClr val="A427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statement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i="1" dirty="0" smtClean="0">
                <a:solidFill>
                  <a:srgbClr val="0000FF"/>
                </a:solidFill>
              </a:rPr>
              <a:t> 	</a:t>
            </a:r>
            <a:r>
              <a:rPr lang="en-US" b="1" dirty="0" smtClean="0">
                <a:latin typeface="Courier New" pitchFamily="49" charset="0"/>
              </a:rPr>
              <a:t>switch(</a:t>
            </a:r>
            <a:r>
              <a:rPr lang="en-US" b="1" i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case </a:t>
            </a:r>
            <a:r>
              <a:rPr lang="en-US" b="1" i="1" dirty="0" smtClean="0">
                <a:latin typeface="Courier New" pitchFamily="49" charset="0"/>
              </a:rPr>
              <a:t>val1</a:t>
            </a:r>
            <a:r>
              <a:rPr lang="en-US" b="1" dirty="0" smtClean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	statements;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	break;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case </a:t>
            </a:r>
            <a:r>
              <a:rPr lang="en-US" b="1" i="1" dirty="0" smtClean="0">
                <a:latin typeface="Courier New" pitchFamily="49" charset="0"/>
              </a:rPr>
              <a:t>val2</a:t>
            </a:r>
            <a:r>
              <a:rPr lang="en-US" b="1" dirty="0" smtClean="0">
                <a:latin typeface="Courier New" pitchFamily="49" charset="0"/>
              </a:rPr>
              <a:t>:	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	statements;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	break;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……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default: statements;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break;	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</a:t>
            </a:r>
            <a:r>
              <a:rPr lang="en-US" sz="2000" dirty="0" err="1">
                <a:solidFill>
                  <a:srgbClr val="002060"/>
                </a:solidFill>
              </a:rPr>
              <a:t>bool</a:t>
            </a:r>
            <a:r>
              <a:rPr lang="en-US" sz="2000" dirty="0">
                <a:solidFill>
                  <a:srgbClr val="002060"/>
                </a:solidFill>
              </a:rPr>
              <a:t> value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841691" y="3326166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Any numeric value or string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590800" y="1735634"/>
            <a:ext cx="1066800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907710" y="3373822"/>
            <a:ext cx="1883979" cy="1523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51429" y="431903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constants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49699" y="3962400"/>
            <a:ext cx="2701729" cy="55669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1"/>
          </p:cNvCxnSpPr>
          <p:nvPr/>
        </p:nvCxnSpPr>
        <p:spPr>
          <a:xfrm flipH="1">
            <a:off x="2849699" y="4519090"/>
            <a:ext cx="2701730" cy="43391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646112"/>
          </a:xfrm>
        </p:spPr>
        <p:txBody>
          <a:bodyPr/>
          <a:lstStyle/>
          <a:p>
            <a:pPr eaLnBrk="1" hangingPunct="1"/>
            <a:r>
              <a:rPr lang="en-US" dirty="0" smtClean="0"/>
              <a:t>break the switch-case</a:t>
            </a:r>
            <a:endParaRPr lang="en-IN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53292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c;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Console.Read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case 'r': Console.WriteLine("RED");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case 'g': Console.WriteLine("GREEN");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case 'b': Console.WriteLine("BLUE");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dirty="0" smtClean="0"/>
              <a:t>C# compiler enforces that every case statement must have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statement. In other words control cannot fall through from one case label to another.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IN" sz="2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090" y="1447800"/>
            <a:ext cx="7239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c;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'G': Console.WriteLine("GREEN");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'B': Console.WriteLine("BLUE");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245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Fall through</a:t>
            </a:r>
            <a:endParaRPr lang="en-I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562600"/>
          </a:xfrm>
        </p:spPr>
        <p:txBody>
          <a:bodyPr/>
          <a:lstStyle/>
          <a:p>
            <a:pPr eaLnBrk="1" hangingPunct="1"/>
            <a:r>
              <a:rPr lang="en-US" dirty="0" smtClean="0"/>
              <a:t>In cases where fall-through is desired a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r>
              <a:rPr lang="en-US" dirty="0"/>
              <a:t> </a:t>
            </a:r>
            <a:r>
              <a:rPr lang="en-US" dirty="0" smtClean="0"/>
              <a:t>is used</a:t>
            </a:r>
            <a:endParaRPr lang="en-US" dirty="0"/>
          </a:p>
          <a:p>
            <a:pPr eaLnBrk="1" hangingPunct="1"/>
            <a:r>
              <a:rPr lang="en-US" b="1" dirty="0" err="1" smtClean="0">
                <a:latin typeface="Courier New" pitchFamily="49" charset="0"/>
              </a:rPr>
              <a:t>goto</a:t>
            </a:r>
            <a:r>
              <a:rPr lang="en-US" b="1" dirty="0" smtClean="0">
                <a:latin typeface="Courier New" pitchFamily="49" charset="0"/>
              </a:rPr>
              <a:t> case</a:t>
            </a:r>
            <a:r>
              <a:rPr lang="en-US" dirty="0" smtClean="0"/>
              <a:t> </a:t>
            </a:r>
            <a:r>
              <a:rPr lang="en-US" b="1" i="1" dirty="0" err="1" smtClean="0">
                <a:latin typeface="Courier New" pitchFamily="49" charset="0"/>
              </a:rPr>
              <a:t>caselabel</a:t>
            </a:r>
            <a:endParaRPr lang="en-US" b="1" i="1" dirty="0" smtClean="0">
              <a:latin typeface="Courier New" pitchFamily="49" charset="0"/>
            </a:endParaRPr>
          </a:p>
          <a:p>
            <a:pPr eaLnBrk="1" hangingPunct="1"/>
            <a:r>
              <a:rPr lang="en-US" b="1" i="1" dirty="0" smtClean="0">
                <a:latin typeface="Courier New" pitchFamily="49" charset="0"/>
              </a:rPr>
              <a:t>Example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int c;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c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</a:rPr>
              <a:t>Console.Read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switch(c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case </a:t>
            </a:r>
            <a:r>
              <a:rPr lang="en-US" b="1" dirty="0">
                <a:latin typeface="Courier New" pitchFamily="49" charset="0"/>
              </a:rPr>
              <a:t>'r': Console.WriteLine("red");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goto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case 'R';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case </a:t>
            </a:r>
            <a:r>
              <a:rPr lang="en-US" b="1" dirty="0">
                <a:latin typeface="Courier New" pitchFamily="49" charset="0"/>
              </a:rPr>
              <a:t>'R</a:t>
            </a:r>
            <a:r>
              <a:rPr lang="en-US" b="1" dirty="0" smtClean="0">
                <a:latin typeface="Courier New" pitchFamily="49" charset="0"/>
              </a:rPr>
              <a:t>': Console.WriteLine</a:t>
            </a:r>
            <a:r>
              <a:rPr lang="en-US" b="1" dirty="0">
                <a:latin typeface="Courier New" pitchFamily="49" charset="0"/>
              </a:rPr>
              <a:t>("RED");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break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case 'g':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case 'G': Console.WriteLine("GREEN");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           </a:t>
            </a:r>
            <a:r>
              <a:rPr lang="en-US" b="1" dirty="0">
                <a:latin typeface="Courier New" pitchFamily="49" charset="0"/>
              </a:rPr>
              <a:t>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case 'b':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case 'B': Console.WriteLine("BLUE</a:t>
            </a:r>
            <a:r>
              <a:rPr lang="en-US" b="1" dirty="0" smtClean="0">
                <a:latin typeface="Courier New" pitchFamily="49" charset="0"/>
              </a:rPr>
              <a:t>");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endParaRPr lang="en-IN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Conversions</a:t>
            </a:r>
            <a:endParaRPr lang="en-IN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Implicit conversion</a:t>
            </a:r>
          </a:p>
          <a:p>
            <a:pPr lvl="1" eaLnBrk="1" hangingPunct="1"/>
            <a:r>
              <a:rPr lang="en-US" sz="2000" dirty="0" smtClean="0"/>
              <a:t>Happen automatically</a:t>
            </a:r>
          </a:p>
          <a:p>
            <a:pPr eaLnBrk="1" hangingPunct="1"/>
            <a:r>
              <a:rPr lang="en-US" dirty="0" smtClean="0"/>
              <a:t>Explicit conversion</a:t>
            </a:r>
          </a:p>
          <a:p>
            <a:pPr lvl="1" eaLnBrk="1" hangingPunct="1"/>
            <a:r>
              <a:rPr lang="en-US" sz="2000" dirty="0" smtClean="0"/>
              <a:t>Cast need to be called</a:t>
            </a:r>
          </a:p>
          <a:p>
            <a:pPr eaLnBrk="1" hangingPunct="1"/>
            <a:r>
              <a:rPr lang="en-US" dirty="0" smtClean="0"/>
              <a:t>All the cast must be static (known at </a:t>
            </a:r>
            <a:r>
              <a:rPr lang="en-US" dirty="0" smtClean="0"/>
              <a:t>compile-time)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Implicit Conversions</a:t>
            </a:r>
            <a:endParaRPr lang="en-I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Identity conversions</a:t>
            </a:r>
          </a:p>
          <a:p>
            <a:pPr eaLnBrk="1" hangingPunct="1"/>
            <a:r>
              <a:rPr lang="en-US" dirty="0" smtClean="0"/>
              <a:t>Implicit numerical conversions</a:t>
            </a:r>
          </a:p>
          <a:p>
            <a:pPr eaLnBrk="1" hangingPunct="1"/>
            <a:r>
              <a:rPr lang="en-US" dirty="0"/>
              <a:t>Implicit constant expression </a:t>
            </a:r>
            <a:r>
              <a:rPr lang="en-US" dirty="0" smtClean="0"/>
              <a:t>conversions</a:t>
            </a:r>
          </a:p>
          <a:p>
            <a:pPr eaLnBrk="1" hangingPunct="1"/>
            <a:r>
              <a:rPr lang="en-US" dirty="0"/>
              <a:t>Implicit enumeration conversions</a:t>
            </a:r>
          </a:p>
          <a:p>
            <a:pPr eaLnBrk="1" hangingPunct="1"/>
            <a:r>
              <a:rPr lang="en-US" dirty="0">
                <a:solidFill>
                  <a:srgbClr val="C81E1E"/>
                </a:solidFill>
              </a:rPr>
              <a:t>Implicit reference conversions</a:t>
            </a:r>
          </a:p>
          <a:p>
            <a:pPr eaLnBrk="1" hangingPunct="1"/>
            <a:r>
              <a:rPr lang="en-US" dirty="0" smtClean="0">
                <a:solidFill>
                  <a:srgbClr val="C81E1E"/>
                </a:solidFill>
              </a:rPr>
              <a:t>Boxing conversions</a:t>
            </a:r>
          </a:p>
          <a:p>
            <a:pPr eaLnBrk="1" hangingPunct="1"/>
            <a:r>
              <a:rPr lang="en-US" dirty="0" smtClean="0">
                <a:solidFill>
                  <a:srgbClr val="C81E1E"/>
                </a:solidFill>
              </a:rPr>
              <a:t>Implicit type parameter conversions</a:t>
            </a:r>
          </a:p>
          <a:p>
            <a:pPr eaLnBrk="1" hangingPunct="1"/>
            <a:r>
              <a:rPr lang="en-US" dirty="0" smtClean="0">
                <a:solidFill>
                  <a:srgbClr val="C81E1E"/>
                </a:solidFill>
              </a:rPr>
              <a:t>User-defined conversions</a:t>
            </a:r>
            <a:endParaRPr lang="en-IN" dirty="0" smtClean="0">
              <a:solidFill>
                <a:srgbClr val="C81E1E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358962" y="1524000"/>
            <a:ext cx="381000" cy="1981200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9962" y="2346434"/>
            <a:ext cx="305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n-lt"/>
              </a:rPr>
              <a:t>We will look at these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8728" y="266700"/>
            <a:ext cx="8514272" cy="1238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Write the code in the editor that opens up (delete the exiting code).</a:t>
            </a:r>
          </a:p>
          <a:p>
            <a:r>
              <a:rPr lang="en-US" dirty="0"/>
              <a:t>Ctrl + F5 to start your console app.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5372"/>
            <a:ext cx="8087019" cy="296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Identity conversions</a:t>
            </a:r>
            <a:endParaRPr lang="en-IN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Involves conversion from one type into the same type.</a:t>
            </a:r>
          </a:p>
          <a:p>
            <a:pPr eaLnBrk="1" hangingPunct="1"/>
            <a:r>
              <a:rPr lang="en-US" dirty="0" smtClean="0"/>
              <a:t>Example:	</a:t>
            </a:r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int k;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 int j=k;</a:t>
            </a:r>
            <a:r>
              <a:rPr lang="en-US" sz="2000" dirty="0" smtClean="0">
                <a:sym typeface="Wingdings" pitchFamily="2" charset="2"/>
              </a:rPr>
              <a:t> identity conversion happen  automatically</a:t>
            </a:r>
          </a:p>
          <a:p>
            <a:pPr lvl="1" eaLnBrk="1" hangingPunct="1">
              <a:buFontTx/>
              <a:buNone/>
            </a:pPr>
            <a:endParaRPr lang="en-I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641350"/>
          </a:xfrm>
        </p:spPr>
        <p:txBody>
          <a:bodyPr/>
          <a:lstStyle/>
          <a:p>
            <a:pPr eaLnBrk="1" hangingPunct="1"/>
            <a:r>
              <a:rPr lang="en-US" dirty="0" smtClean="0"/>
              <a:t>Implicit  numerical conversions</a:t>
            </a:r>
            <a:endParaRPr lang="en-IN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763000" cy="5040312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sbyte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int, long, float, double, decimal</a:t>
            </a:r>
          </a:p>
          <a:p>
            <a:pPr eaLnBrk="1" hangingPunct="1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int, long, float, double, decimal, ushort, uint, ulong</a:t>
            </a:r>
          </a:p>
          <a:p>
            <a:pPr eaLnBrk="1" hangingPunct="1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byte short, ushort, int, uint, long, ulong, float, double, decimal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int, long, float, double, decimal</a:t>
            </a:r>
          </a:p>
          <a:p>
            <a:pPr eaLnBrk="1" hangingPunct="1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ushort int, uint, long, ulong, float, double, decimal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long, float, double, decimal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uint long, ulong, float, double, decimal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ulong, long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eaLnBrk="1" hangingPunct="1">
              <a:lnSpc>
                <a:spcPct val="90000"/>
              </a:lnSpc>
            </a:pPr>
            <a:endParaRPr lang="en-IN" sz="24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7428" y="6003925"/>
            <a:ext cx="8351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C80066"/>
                </a:solidFill>
              </a:rPr>
              <a:t>Note that some of the above conversion will cause loss of precision but not loss of magnitude.</a:t>
            </a:r>
            <a:endParaRPr lang="en-IN" sz="2000" dirty="0">
              <a:solidFill>
                <a:srgbClr val="C8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61168" y="1054971"/>
            <a:ext cx="776843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Convert{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char c='A';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i=c;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(i);</a:t>
            </a:r>
          </a:p>
          <a:p>
            <a:pPr>
              <a:lnSpc>
                <a:spcPct val="140000"/>
              </a:lnSpc>
            </a:pP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long l=23456789100;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float f=l;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(f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3276600" y="2738463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vice </a:t>
            </a:r>
            <a:r>
              <a:rPr lang="en-US" sz="2000" dirty="0">
                <a:solidFill>
                  <a:srgbClr val="002060"/>
                </a:solidFill>
              </a:rPr>
              <a:t>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4024313" y="5132388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Loss of precision !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3048000"/>
            <a:ext cx="12192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276600" y="5532498"/>
            <a:ext cx="1066800" cy="683839"/>
          </a:xfrm>
          <a:prstGeom prst="straightConnector1">
            <a:avLst/>
          </a:prstGeom>
          <a:ln>
            <a:solidFill>
              <a:srgbClr val="3E7D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838200"/>
          </a:xfrm>
        </p:spPr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 constant </a:t>
            </a:r>
            <a:r>
              <a:rPr lang="en-US" dirty="0"/>
              <a:t>expression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constant-expression </a:t>
            </a:r>
            <a:r>
              <a:rPr lang="en-US" dirty="0" smtClean="0"/>
              <a:t>of </a:t>
            </a:r>
            <a:r>
              <a:rPr lang="en-US" dirty="0"/>
              <a:t>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can be converted to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sbyte, byte, short, ushort, uint, or ulong, </a:t>
            </a:r>
            <a:r>
              <a:rPr lang="en-US" dirty="0"/>
              <a:t>provided the value of the constant-expression is within the range of the destination type.</a:t>
            </a:r>
          </a:p>
          <a:p>
            <a:r>
              <a:rPr lang="en-US" dirty="0"/>
              <a:t>A constant-expression 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/>
              <a:t> can be converted to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ulong, </a:t>
            </a:r>
            <a:r>
              <a:rPr lang="en-US" dirty="0" smtClean="0"/>
              <a:t>provided </a:t>
            </a:r>
            <a:r>
              <a:rPr lang="en-US" dirty="0"/>
              <a:t>the value of the constant-expression is not </a:t>
            </a:r>
            <a:r>
              <a:rPr lang="en-US" dirty="0" smtClean="0"/>
              <a:t>negative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b=255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;//ok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b=256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;//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 numeric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68" y="940676"/>
            <a:ext cx="8946931" cy="1066800"/>
          </a:xfrm>
        </p:spPr>
        <p:txBody>
          <a:bodyPr/>
          <a:lstStyle/>
          <a:p>
            <a:r>
              <a:rPr lang="en-US" dirty="0"/>
              <a:t>An implicit enumeration conversion permits the decimal-integer-literal 0 to be converted to any </a:t>
            </a:r>
            <a:r>
              <a:rPr lang="en-US" dirty="0" err="1"/>
              <a:t>enum</a:t>
            </a:r>
            <a:r>
              <a:rPr lang="en-US" dirty="0"/>
              <a:t>-type.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820221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MainClass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Month { Jan, Feb, Mar, Apr, May, Jun,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Jly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, Aug, Sep, Oct, Nov, Dec };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public static void Main(){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Month m1;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Month.Apr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int i = 0;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int i1 = 1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//OK 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dirty="0"/>
              <a:t>Implicit enumeration conversions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i1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1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int i2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Month.Apr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0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Casting</a:t>
            </a:r>
            <a:endParaRPr lang="en-I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5562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/>
              <a:t>Any conversion that happens in the </a:t>
            </a:r>
            <a:r>
              <a:rPr lang="en-US" dirty="0"/>
              <a:t>opposite direction </a:t>
            </a:r>
            <a:r>
              <a:rPr lang="en-US" dirty="0" smtClean="0"/>
              <a:t>of implicit </a:t>
            </a:r>
            <a:r>
              <a:rPr lang="en-US" dirty="0"/>
              <a:t>numerical conversions </a:t>
            </a:r>
            <a:r>
              <a:rPr lang="en-US" dirty="0" smtClean="0"/>
              <a:t>requires explicit request from the compiler through casting.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Casting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Number casting example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eaLnBrk="1" hangingPunct="1">
              <a:lnSpc>
                <a:spcPct val="100000"/>
              </a:lnSpc>
            </a:pPr>
            <a:r>
              <a:rPr lang="en-IN" sz="2000" dirty="0" err="1"/>
              <a:t>Enum</a:t>
            </a:r>
            <a:r>
              <a:rPr lang="en-IN" sz="2000" dirty="0"/>
              <a:t> </a:t>
            </a:r>
            <a:r>
              <a:rPr lang="en-IN" sz="2000" dirty="0" smtClean="0"/>
              <a:t>casting</a:t>
            </a:r>
            <a:r>
              <a:rPr lang="en-US" sz="2000" dirty="0"/>
              <a:t> example</a:t>
            </a:r>
            <a:endParaRPr lang="en-IN" sz="2000" dirty="0"/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dirty="0" smtClean="0"/>
              <a:t>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Month { Jan, Feb, Mar, Apr, May, Jun,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Jly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Aug, Sep, Oct, Nov, Dec };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public static void Main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(){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Month m1;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m1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Month.Apr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m1 =(Month) 1;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int i2 =(int)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Month.Apr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;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9906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arithmetic operation on 2 integer types (other that long) results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byte b1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b2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b3 = b1 + b2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error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byte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b3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=(byte)(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b1 +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b2) 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Same is the case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type result arithmetic operation is same as that of the largest type of the operands.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b1 = 1f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b3 = b1 + b2;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Example 2: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long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b1 = 1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;           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double b2 =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2;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b3 = b1 + b2;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8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r>
              <a:rPr lang="en-US" dirty="0" smtClean="0"/>
              <a:t>Note conversions of  numeric value to string and vice versa, </a:t>
            </a:r>
            <a:r>
              <a:rPr lang="en-US" dirty="0" err="1" smtClean="0"/>
              <a:t>bool</a:t>
            </a:r>
            <a:r>
              <a:rPr lang="en-US" dirty="0" smtClean="0"/>
              <a:t> to string and vice versa etc. is not possible either implicitly or explicitly. </a:t>
            </a:r>
          </a:p>
          <a:p>
            <a:r>
              <a:rPr lang="en-US" dirty="0" smtClean="0"/>
              <a:t>This can be done through the methods below: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ii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(10); 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(ii); 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ii=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dirty="0" smtClean="0"/>
              <a:t>	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9959"/>
            <a:ext cx="8915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 = Convert.ToInt32("1009");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794937" y="3974053"/>
            <a:ext cx="304800" cy="160642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3844541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Similarly there are methods for all the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numeric types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414201"/>
            <a:ext cx="219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 </a:t>
            </a:r>
            <a:r>
              <a:rPr lang="en-US" dirty="0" err="1">
                <a:solidFill>
                  <a:srgbClr val="002060"/>
                </a:solidFill>
              </a:rPr>
              <a:t>ToFloat</a:t>
            </a:r>
            <a:r>
              <a:rPr lang="en-US" dirty="0">
                <a:solidFill>
                  <a:srgbClr val="002060"/>
                </a:solidFill>
              </a:rPr>
              <a:t> method!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629053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Take a peek at all the other methods using </a:t>
            </a:r>
            <a:r>
              <a:rPr lang="en-IN" dirty="0"/>
              <a:t>IntelliSense </a:t>
            </a:r>
            <a:r>
              <a:rPr lang="en-US" dirty="0" smtClean="0">
                <a:solidFill>
                  <a:srgbClr val="002060"/>
                </a:solidFill>
              </a:rPr>
              <a:t>of  VS2008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"/>
            <a:ext cx="88392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Processing Command Line Arguments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67800" cy="5867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There are 2 ways to get command line arguments: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Main() </a:t>
            </a:r>
            <a:r>
              <a:rPr lang="en-US" sz="2000" dirty="0">
                <a:ea typeface="+mn-ea"/>
                <a:cs typeface="+mn-cs"/>
              </a:rPr>
              <a:t>method with string array argument is to be used if we desire to get the command line arguments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>
                <a:latin typeface="Courier New" pitchFamily="49" charset="0"/>
              </a:rPr>
              <a:t>	public </a:t>
            </a:r>
            <a:r>
              <a:rPr lang="en-US" sz="2000" b="1" dirty="0">
                <a:latin typeface="Courier New" pitchFamily="49" charset="0"/>
              </a:rPr>
              <a:t>static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</a:rPr>
              <a:t>){}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+mn-ea"/>
                <a:cs typeface="+mn-cs"/>
              </a:rPr>
              <a:t>The command line argument counting begins excluding the first string which is the executable  file name with its path.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ea typeface="+mn-ea"/>
                <a:cs typeface="+mn-cs"/>
              </a:rPr>
              <a:t>Using </a:t>
            </a:r>
            <a:r>
              <a:rPr lang="en-US" sz="2000" b="1" kern="1200" dirty="0" err="1">
                <a:latin typeface="Courier New" pitchFamily="49" charset="0"/>
                <a:ea typeface="+mn-ea"/>
                <a:cs typeface="Courier New" pitchFamily="49" charset="0"/>
              </a:rPr>
              <a:t>Environment.GetCommandLineArgs</a:t>
            </a: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sz="2000" dirty="0">
                <a:ea typeface="+mn-ea"/>
                <a:cs typeface="+mn-cs"/>
              </a:rPr>
              <a:t>method which returns an array of </a:t>
            </a:r>
            <a:r>
              <a:rPr lang="en-US" sz="2000" dirty="0" smtClean="0">
                <a:ea typeface="+mn-ea"/>
                <a:cs typeface="+mn-cs"/>
              </a:rPr>
              <a:t>strings.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static void Main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(){   </a:t>
            </a:r>
            <a:endParaRPr lang="en-US" sz="2000" b="1" kern="1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sz="2000" b="1" kern="1200" dirty="0" err="1"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2000" b="1" kern="1200" dirty="0" err="1">
                <a:latin typeface="Courier New" pitchFamily="49" charset="0"/>
                <a:ea typeface="+mn-ea"/>
                <a:cs typeface="Courier New" pitchFamily="49" charset="0"/>
              </a:rPr>
              <a:t>Environment.GetCommandLineArgs</a:t>
            </a:r>
            <a:r>
              <a:rPr lang="en-US" sz="20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();      	}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+mn-ea"/>
                <a:cs typeface="+mn-cs"/>
              </a:rPr>
              <a:t>The command line argument counting begins including the first string which is the executable  file name with its path.</a:t>
            </a:r>
          </a:p>
          <a:p>
            <a:pPr marL="914400" lvl="2" indent="0" eaLnBrk="1" hangingPunct="1">
              <a:buNone/>
            </a:pPr>
            <a:endParaRPr lang="en-US" sz="2000" b="1" kern="12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the code</a:t>
            </a:r>
            <a:endParaRPr lang="en-I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871" y="106391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b="1" i="1" dirty="0" err="1" smtClean="0">
                <a:solidFill>
                  <a:srgbClr val="000000"/>
                </a:solidFill>
                <a:latin typeface="Courier New" pitchFamily="49" charset="0"/>
              </a:rPr>
              <a:t>HelloClass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static int Main(){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Console.WriteLine(</a:t>
            </a:r>
            <a:r>
              <a:rPr lang="en-US" b="1" i="1" dirty="0" smtClean="0">
                <a:solidFill>
                  <a:srgbClr val="000000"/>
                </a:solidFill>
                <a:latin typeface="Courier New" pitchFamily="49" charset="0"/>
              </a:rPr>
              <a:t>“Hello World!”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IN" sz="2800" dirty="0" smtClean="0">
              <a:solidFill>
                <a:srgbClr val="000000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655021" y="1387022"/>
            <a:ext cx="6477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505200" y="1120096"/>
            <a:ext cx="5424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Namespace library that has to be included for printing and reading from console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886671" y="2079927"/>
            <a:ext cx="678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C# requires you put all the code inside a construct called class.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4409024" y="2678649"/>
            <a:ext cx="2916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Execution starts from here</a:t>
            </a: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V="1">
            <a:off x="3733800" y="2863315"/>
            <a:ext cx="371295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4512216" y="3338750"/>
            <a:ext cx="0" cy="77605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2266083" y="4097204"/>
            <a:ext cx="5221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Writes Hello </a:t>
            </a:r>
            <a:r>
              <a:rPr lang="en-US" dirty="0" smtClean="0">
                <a:solidFill>
                  <a:srgbClr val="002060"/>
                </a:solidFill>
              </a:rPr>
              <a:t>World! </a:t>
            </a:r>
            <a:r>
              <a:rPr lang="en-US" dirty="0">
                <a:solidFill>
                  <a:srgbClr val="002060"/>
                </a:solidFill>
              </a:rPr>
              <a:t>on the console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997921" y="1950047"/>
            <a:ext cx="304800" cy="18355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14649" y="6619875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28903" y="4812089"/>
            <a:ext cx="8875855" cy="14297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C# is an object-oriented language unlike C which is structured language. We will understand object-orientation in the next session.</a:t>
            </a:r>
          </a:p>
          <a:p>
            <a:r>
              <a:rPr lang="en-US" dirty="0" smtClean="0"/>
              <a:t>For the sake of understanding, assume class is similar to </a:t>
            </a:r>
            <a:r>
              <a:rPr lang="en-US" dirty="0" err="1" smtClean="0"/>
              <a:t>struct</a:t>
            </a:r>
            <a:r>
              <a:rPr lang="en-US" dirty="0" smtClean="0"/>
              <a:t> in C but here you can define both variables and functions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r>
              <a:rPr lang="en-US" dirty="0"/>
              <a:t>Command Line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3058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000" b="1" u="sng" dirty="0" smtClean="0">
                <a:latin typeface="Courier New" pitchFamily="49" charset="0"/>
              </a:rPr>
              <a:t>C:\Test.cs</a:t>
            </a:r>
            <a:endParaRPr lang="en-US" sz="2000" b="1" u="sng" dirty="0">
              <a:latin typeface="Courier New" pitchFamily="49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using System;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class </a:t>
            </a:r>
            <a:r>
              <a:rPr lang="en-US" sz="2000" b="1" dirty="0" err="1">
                <a:latin typeface="Courier New" pitchFamily="49" charset="0"/>
              </a:rPr>
              <a:t>HelloClass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public static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args.Length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i=0;i&lt;</a:t>
            </a:r>
            <a:r>
              <a:rPr lang="en-US" sz="2000" b="1" dirty="0" err="1">
                <a:latin typeface="Courier New" pitchFamily="49" charset="0"/>
              </a:rPr>
              <a:t>args.Length;i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</a:rPr>
              <a:t> {0}”,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[i]);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return 0</a:t>
            </a:r>
            <a:r>
              <a:rPr lang="en-US" sz="2000" b="1" dirty="0" smtClean="0">
                <a:latin typeface="Courier New" pitchFamily="49" charset="0"/>
              </a:rPr>
              <a:t>;			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}}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/>
              <a:t>no arguments is provided the code displays 0</a:t>
            </a:r>
            <a:r>
              <a:rPr lang="en-US" sz="20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Find out what will happen if </a:t>
            </a:r>
            <a:r>
              <a:rPr lang="en-US" sz="2000" dirty="0" err="1" smtClean="0"/>
              <a:t>args</a:t>
            </a:r>
            <a:r>
              <a:rPr lang="en-US" sz="2000" dirty="0" smtClean="0"/>
              <a:t>[0] is accessed without command line arguments?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" y="4572000"/>
            <a:ext cx="731020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 VS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r>
              <a:rPr lang="en-US" dirty="0" smtClean="0"/>
              <a:t>Right click on the project and click on properties.</a:t>
            </a:r>
          </a:p>
          <a:p>
            <a:r>
              <a:rPr lang="en-US" dirty="0" smtClean="0"/>
              <a:t>Select Debug tab and enter command line arguments in the space provided. Save and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68770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Main()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kern="1200" dirty="0">
                <a:solidFill>
                  <a:srgbClr val="5F5F5F"/>
                </a:solidFill>
                <a:latin typeface="+mn-lt"/>
              </a:rPr>
              <a:t>Other ways in which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Main</a:t>
            </a: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kern="1200" dirty="0">
                <a:solidFill>
                  <a:srgbClr val="5F5F5F"/>
                </a:solidFill>
                <a:latin typeface="+mn-lt"/>
              </a:rPr>
              <a:t>can be written are: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Main()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int Main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50000"/>
              </a:spcBef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kern="1200" dirty="0">
                <a:solidFill>
                  <a:srgbClr val="5F5F5F"/>
                </a:solidFill>
                <a:latin typeface="+mn-lt"/>
              </a:rPr>
              <a:t>Note that if the </a:t>
            </a:r>
            <a:r>
              <a:rPr lang="en-US" kern="1200" dirty="0" smtClean="0">
                <a:solidFill>
                  <a:srgbClr val="5F5F5F"/>
                </a:solidFill>
                <a:latin typeface="+mn-lt"/>
              </a:rPr>
              <a:t>Main( or nay other method) has </a:t>
            </a:r>
            <a:r>
              <a:rPr lang="en-US" kern="1200" dirty="0" err="1" smtClean="0">
                <a:solidFill>
                  <a:srgbClr val="5F5F5F"/>
                </a:solidFill>
                <a:latin typeface="+mn-lt"/>
              </a:rPr>
              <a:t>int</a:t>
            </a:r>
            <a:r>
              <a:rPr lang="en-US" kern="1200" dirty="0" smtClean="0">
                <a:solidFill>
                  <a:srgbClr val="5F5F5F"/>
                </a:solidFill>
                <a:latin typeface="+mn-lt"/>
              </a:rPr>
              <a:t> (or anything else other than void) </a:t>
            </a:r>
            <a:r>
              <a:rPr lang="en-US" kern="1200" dirty="0">
                <a:solidFill>
                  <a:srgbClr val="5F5F5F"/>
                </a:solidFill>
                <a:latin typeface="+mn-lt"/>
              </a:rPr>
              <a:t>as return type, then all the code paths must return </a:t>
            </a:r>
            <a:r>
              <a:rPr lang="en-US" kern="1200" dirty="0" smtClean="0">
                <a:solidFill>
                  <a:srgbClr val="5F5F5F"/>
                </a:solidFill>
                <a:latin typeface="+mn-lt"/>
              </a:rPr>
              <a:t>value of </a:t>
            </a:r>
            <a:r>
              <a:rPr lang="en-US" kern="1200" dirty="0" err="1" smtClean="0">
                <a:solidFill>
                  <a:srgbClr val="5F5F5F"/>
                </a:solidFill>
                <a:latin typeface="+mn-lt"/>
              </a:rPr>
              <a:t>int</a:t>
            </a:r>
            <a:r>
              <a:rPr lang="en-US" kern="1200" dirty="0" smtClean="0">
                <a:solidFill>
                  <a:srgbClr val="5F5F5F"/>
                </a:solidFill>
                <a:latin typeface="+mn-lt"/>
              </a:rPr>
              <a:t> ( or the respective type)</a:t>
            </a:r>
            <a:endParaRPr lang="en-US" kern="1200" dirty="0">
              <a:solidFill>
                <a:srgbClr val="5F5F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What is a method?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5083" y="27432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In object-oriented language a function is called method. We will look into details of </a:t>
            </a:r>
            <a:r>
              <a:rPr lang="en-US" dirty="0"/>
              <a:t>In </a:t>
            </a:r>
            <a:r>
              <a:rPr lang="en-US" dirty="0" smtClean="0"/>
              <a:t>object-orientation in the next session. Now for simplicity we can continue thinking of method as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7BAC7A-1D96-4BBD-98C8-6D4B1481C8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986294-2859-42B3-B445-B007C0CC47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F021F2-E9C2-440A-AB85-371673E6275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4275</Words>
  <Application>Microsoft Office PowerPoint</Application>
  <PresentationFormat>On-screen Show (4:3)</PresentationFormat>
  <Paragraphs>938</Paragraphs>
  <Slides>71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Default Design</vt:lpstr>
      <vt:lpstr>C# (Language Fundamentals)</vt:lpstr>
      <vt:lpstr>A simple C# program</vt:lpstr>
      <vt:lpstr>Saving and compiling from command prompt</vt:lpstr>
      <vt:lpstr>PowerPoint Presentation</vt:lpstr>
      <vt:lpstr>Executing C# code in Visual C# 2008</vt:lpstr>
      <vt:lpstr>PowerPoint Presentation</vt:lpstr>
      <vt:lpstr>Understanding the code</vt:lpstr>
      <vt:lpstr>Variations on Main() method</vt:lpstr>
      <vt:lpstr>Tell me what</vt:lpstr>
      <vt:lpstr>Comments</vt:lpstr>
      <vt:lpstr>Comments in Web page</vt:lpstr>
      <vt:lpstr>Code with ///</vt:lpstr>
      <vt:lpstr>Creating and Viewing the documentation</vt:lpstr>
      <vt:lpstr>PowerPoint Presentation</vt:lpstr>
      <vt:lpstr>Identifiers Naming Rules</vt:lpstr>
      <vt:lpstr>Verbatim identifier</vt:lpstr>
      <vt:lpstr>Variables</vt:lpstr>
      <vt:lpstr>Keywords</vt:lpstr>
      <vt:lpstr>C# Data types</vt:lpstr>
      <vt:lpstr>C# Value Types</vt:lpstr>
      <vt:lpstr>Boolean Type and Boolean Literal</vt:lpstr>
      <vt:lpstr>Integer types</vt:lpstr>
      <vt:lpstr>Integer literal</vt:lpstr>
      <vt:lpstr>Floating point types</vt:lpstr>
      <vt:lpstr>Floating-point literals</vt:lpstr>
      <vt:lpstr>PowerPoint Presentation</vt:lpstr>
      <vt:lpstr>Character type and Character Literal</vt:lpstr>
      <vt:lpstr>Escape Characters</vt:lpstr>
      <vt:lpstr>enum</vt:lpstr>
      <vt:lpstr>String and string literals</vt:lpstr>
      <vt:lpstr>Tell me what</vt:lpstr>
      <vt:lpstr>Test your understanding</vt:lpstr>
      <vt:lpstr>Introducing Array Types</vt:lpstr>
      <vt:lpstr>Constants</vt:lpstr>
      <vt:lpstr>Operators - Arithmetic</vt:lpstr>
      <vt:lpstr>Operators -Relational</vt:lpstr>
      <vt:lpstr>Operators - Bitwise</vt:lpstr>
      <vt:lpstr>Operators – Logical Short Circuit</vt:lpstr>
      <vt:lpstr>Shift Operators</vt:lpstr>
      <vt:lpstr>Assignment Operators</vt:lpstr>
      <vt:lpstr>Other operators</vt:lpstr>
      <vt:lpstr>Checked and unchecked operator</vt:lpstr>
      <vt:lpstr>Console IO</vt:lpstr>
      <vt:lpstr>Console output  Formatting</vt:lpstr>
      <vt:lpstr>string formatting flags</vt:lpstr>
      <vt:lpstr>Example</vt:lpstr>
      <vt:lpstr>Reading inputs from the console</vt:lpstr>
      <vt:lpstr>Looping Statements- for statement</vt:lpstr>
      <vt:lpstr>Using WriteLine with arrays</vt:lpstr>
      <vt:lpstr>while and do while</vt:lpstr>
      <vt:lpstr>Test your understanding?</vt:lpstr>
      <vt:lpstr>break and continue </vt:lpstr>
      <vt:lpstr>Unreachable code warning</vt:lpstr>
      <vt:lpstr>Decision constructs</vt:lpstr>
      <vt:lpstr>break the switch-case</vt:lpstr>
      <vt:lpstr>Multiple case</vt:lpstr>
      <vt:lpstr>Fall through</vt:lpstr>
      <vt:lpstr>Conversions</vt:lpstr>
      <vt:lpstr>Implicit Conversions</vt:lpstr>
      <vt:lpstr>Identity conversions</vt:lpstr>
      <vt:lpstr>Implicit  numerical conversions</vt:lpstr>
      <vt:lpstr>Example</vt:lpstr>
      <vt:lpstr>Implicit  constant expression conversions</vt:lpstr>
      <vt:lpstr>Implicit  numeric conversions</vt:lpstr>
      <vt:lpstr>Casting</vt:lpstr>
      <vt:lpstr>Arithmetic operation</vt:lpstr>
      <vt:lpstr>Convert</vt:lpstr>
      <vt:lpstr>PowerPoint Presentation</vt:lpstr>
      <vt:lpstr>Processing Command Line Arguments </vt:lpstr>
      <vt:lpstr>Example-Command Line Arguments</vt:lpstr>
      <vt:lpstr>Command line in VS 2008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436</cp:revision>
  <dcterms:created xsi:type="dcterms:W3CDTF">2005-08-31T12:40:43Z</dcterms:created>
  <dcterms:modified xsi:type="dcterms:W3CDTF">2012-03-30T08:59:31Z</dcterms:modified>
</cp:coreProperties>
</file>