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8"/>
  </p:notesMasterIdLst>
  <p:sldIdLst>
    <p:sldId id="256" r:id="rId5"/>
    <p:sldId id="262" r:id="rId6"/>
    <p:sldId id="264" r:id="rId7"/>
    <p:sldId id="265" r:id="rId8"/>
    <p:sldId id="269" r:id="rId9"/>
    <p:sldId id="268" r:id="rId10"/>
    <p:sldId id="267" r:id="rId11"/>
    <p:sldId id="270" r:id="rId12"/>
    <p:sldId id="266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4" r:id="rId24"/>
    <p:sldId id="285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6" r:id="rId33"/>
    <p:sldId id="297" r:id="rId34"/>
    <p:sldId id="294" r:id="rId35"/>
    <p:sldId id="295" r:id="rId36"/>
    <p:sldId id="283" r:id="rId37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647" autoAdjust="0"/>
  </p:normalViewPr>
  <p:slideViewPr>
    <p:cSldViewPr>
      <p:cViewPr varScale="1">
        <p:scale>
          <a:sx n="70" d="100"/>
          <a:sy n="70" d="100"/>
        </p:scale>
        <p:origin x="15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E3B52-4A4D-4262-A4C0-572754F6181A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A56C7-1292-4B20-8565-AE32A1BFE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58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form.com/site/blog" TargetMode="External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#!/adforminsider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772400" cy="1080120"/>
          </a:xfrm>
        </p:spPr>
        <p:txBody>
          <a:bodyPr>
            <a:normAutofit/>
          </a:bodyPr>
          <a:lstStyle>
            <a:lvl1pPr algn="ctr">
              <a:defRPr sz="6000" b="1" i="0" cap="none" baseline="0">
                <a:solidFill>
                  <a:schemeClr val="tx2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lt-LT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8600" y="60198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VISIT OUR BLOG:</a:t>
            </a:r>
            <a:r>
              <a:rPr lang="en-US" sz="1600" baseline="0" dirty="0" smtClean="0"/>
              <a:t> </a:t>
            </a:r>
            <a:r>
              <a:rPr lang="en-US" sz="1600" dirty="0" smtClean="0">
                <a:hlinkClick r:id="rId3"/>
              </a:rPr>
              <a:t>adform.com</a:t>
            </a:r>
            <a:endParaRPr lang="en-US" sz="1600" dirty="0" smtClean="0"/>
          </a:p>
          <a:p>
            <a:r>
              <a:rPr lang="en-US" sz="1600" dirty="0" smtClean="0"/>
              <a:t>TWITTER: </a:t>
            </a:r>
            <a:r>
              <a:rPr lang="en-US" sz="1600" dirty="0" err="1" smtClean="0">
                <a:hlinkClick r:id="rId4"/>
              </a:rPr>
              <a:t>adforminsider</a:t>
            </a:r>
            <a:endParaRPr lang="lt-LT" sz="1600" dirty="0"/>
          </a:p>
        </p:txBody>
      </p:sp>
    </p:spTree>
    <p:extLst>
      <p:ext uri="{BB962C8B-B14F-4D97-AF65-F5344CB8AC3E}">
        <p14:creationId xmlns:p14="http://schemas.microsoft.com/office/powerpoint/2010/main" val="16481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title in here</a:t>
            </a:r>
            <a:endParaRPr lang="lt-L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8270"/>
            <a:ext cx="4040188" cy="639762"/>
          </a:xfrm>
        </p:spPr>
        <p:txBody>
          <a:bodyPr anchor="b"/>
          <a:lstStyle>
            <a:lvl1pPr marL="0" indent="0"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37352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1827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37352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E6062F1-D4A5-4D91-B988-4BAB8FA2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7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2816"/>
            <a:ext cx="5111750" cy="4248472"/>
          </a:xfrm>
        </p:spPr>
        <p:txBody>
          <a:bodyPr/>
          <a:lstStyle>
            <a:lvl1pPr>
              <a:defRPr sz="24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95140"/>
            <a:ext cx="3008313" cy="4226148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90662"/>
            <a:ext cx="8229600" cy="92211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title in here</a:t>
            </a:r>
            <a:endParaRPr lang="lt-LT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E6062F1-D4A5-4D91-B988-4BAB8FA2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 baseline="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3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lt-L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E6062F1-D4A5-4D91-B988-4BAB8FA2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" y="0"/>
            <a:ext cx="9141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8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05000"/>
            <a:ext cx="8229600" cy="1143000"/>
          </a:xfrm>
        </p:spPr>
        <p:txBody>
          <a:bodyPr>
            <a:noAutofit/>
          </a:bodyPr>
          <a:lstStyle>
            <a:lvl1pPr algn="ctr">
              <a:defRPr sz="6000" baseline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 smtClean="0"/>
              <a:t>Section header</a:t>
            </a:r>
            <a:endParaRPr lang="lt-LT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183632"/>
            <a:ext cx="64008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effectLst/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text or something</a:t>
            </a:r>
            <a:endParaRPr lang="lt-LT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E6062F1-D4A5-4D91-B988-4BAB8FA2957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baseline="0"/>
            </a:lvl1pPr>
          </a:lstStyle>
          <a:p>
            <a:r>
              <a:rPr lang="en-US" dirty="0" smtClean="0"/>
              <a:t>Slide title in here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/>
              </a:defRPr>
            </a:lvl1pPr>
            <a:lvl2pPr>
              <a:defRPr baseline="0"/>
            </a:lvl2pPr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E6062F1-D4A5-4D91-B988-4BAB8FA295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1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12776"/>
            <a:ext cx="8219256" cy="360040"/>
          </a:xfrm>
        </p:spPr>
        <p:txBody>
          <a:bodyPr anchor="b">
            <a:noAutofit/>
          </a:bodyPr>
          <a:lstStyle>
            <a:lvl1pPr marL="0" indent="0">
              <a:buNone/>
              <a:defRPr sz="2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Subtitle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57200" y="1960240"/>
            <a:ext cx="8229600" cy="4061048"/>
          </a:xfrm>
        </p:spPr>
        <p:txBody>
          <a:bodyPr/>
          <a:lstStyle>
            <a:lvl1pPr>
              <a:defRPr baseline="0">
                <a:latin typeface="Arial"/>
              </a:defRPr>
            </a:lvl1pPr>
            <a:lvl2pPr>
              <a:defRPr baseline="0"/>
            </a:lvl2pPr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490662"/>
            <a:ext cx="82296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E6062F1-D4A5-4D91-B988-4BAB8FA2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9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title in here</a:t>
            </a:r>
            <a:endParaRPr lang="lt-LT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E6062F1-D4A5-4D91-B988-4BAB8FA2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0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12776"/>
            <a:ext cx="8219256" cy="360040"/>
          </a:xfrm>
        </p:spPr>
        <p:txBody>
          <a:bodyPr anchor="b">
            <a:noAutofit/>
          </a:bodyPr>
          <a:lstStyle>
            <a:lvl1pPr marL="0" indent="0">
              <a:buNone/>
              <a:defRPr sz="2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Subtitle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90662"/>
            <a:ext cx="8229600" cy="92211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title in here</a:t>
            </a:r>
            <a:endParaRPr lang="lt-LT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E6062F1-D4A5-4D91-B988-4BAB8FA2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1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title in here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 baseline="0"/>
            </a:lvl1pPr>
            <a:lvl2pPr>
              <a:defRPr sz="24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 baseline="0"/>
            </a:lvl1pPr>
            <a:lvl2pPr>
              <a:defRPr sz="24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E6062F1-D4A5-4D91-B988-4BAB8FA2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8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, Content &amp; Illustra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7544" y="1978496"/>
            <a:ext cx="3816424" cy="4104456"/>
          </a:xfrm>
        </p:spPr>
        <p:txBody>
          <a:bodyPr/>
          <a:lstStyle>
            <a:lvl1pPr>
              <a:defRPr sz="24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0"/>
          </p:nvPr>
        </p:nvSpPr>
        <p:spPr>
          <a:xfrm>
            <a:off x="4427984" y="1978496"/>
            <a:ext cx="4248472" cy="4114800"/>
          </a:xfrm>
        </p:spPr>
        <p:txBody>
          <a:bodyPr>
            <a:normAutofit/>
          </a:bodyPr>
          <a:lstStyle>
            <a:lvl1pPr marL="0" indent="0">
              <a:buNone/>
              <a:defRPr sz="23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lt-LT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90662"/>
            <a:ext cx="8229600" cy="92211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title in here</a:t>
            </a:r>
            <a:endParaRPr lang="lt-LT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57200" y="1412776"/>
            <a:ext cx="8219256" cy="360040"/>
          </a:xfrm>
        </p:spPr>
        <p:txBody>
          <a:bodyPr anchor="b">
            <a:noAutofit/>
          </a:bodyPr>
          <a:lstStyle>
            <a:lvl1pPr marL="0" indent="0">
              <a:buNone/>
              <a:defRPr sz="2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Subtitle here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E6062F1-D4A5-4D91-B988-4BAB8FA2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2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Illustra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78496"/>
            <a:ext cx="3816424" cy="4104456"/>
          </a:xfrm>
        </p:spPr>
        <p:txBody>
          <a:bodyPr/>
          <a:lstStyle>
            <a:lvl1pPr>
              <a:defRPr sz="24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/>
          </p:nvPr>
        </p:nvSpPr>
        <p:spPr>
          <a:xfrm>
            <a:off x="4427984" y="1978496"/>
            <a:ext cx="4248472" cy="4114800"/>
          </a:xfrm>
        </p:spPr>
        <p:txBody>
          <a:bodyPr>
            <a:normAutofit/>
          </a:bodyPr>
          <a:lstStyle>
            <a:lvl1pPr marL="0" indent="0">
              <a:buNone/>
              <a:defRPr sz="23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lt-LT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E6062F1-D4A5-4D91-B988-4BAB8FA2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5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90662"/>
            <a:ext cx="82296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Slide title in here</a:t>
            </a:r>
            <a:endParaRPr lang="lt-L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E6062F1-D4A5-4D91-B988-4BAB8FA295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8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7" r:id="rId4"/>
    <p:sldLayoutId id="2147483654" r:id="rId5"/>
    <p:sldLayoutId id="2147483655" r:id="rId6"/>
    <p:sldLayoutId id="2147483652" r:id="rId7"/>
    <p:sldLayoutId id="2147483663" r:id="rId8"/>
    <p:sldLayoutId id="2147483669" r:id="rId9"/>
    <p:sldLayoutId id="2147483653" r:id="rId10"/>
    <p:sldLayoutId id="2147483656" r:id="rId11"/>
    <p:sldLayoutId id="2147483657" r:id="rId12"/>
    <p:sldLayoutId id="2147483668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3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000" kern="1200" baseline="0">
          <a:solidFill>
            <a:schemeClr val="accent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000" kern="1200" baseline="0">
          <a:solidFill>
            <a:schemeClr val="accent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000" kern="1200" baseline="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Practices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3598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lt-LT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495801"/>
          </a:xfrm>
        </p:spPr>
        <p:txBody>
          <a:bodyPr anchor="ctr">
            <a:normAutofit/>
          </a:bodyPr>
          <a:lstStyle/>
          <a:p>
            <a:pPr marL="457200" lvl="1" indent="0" algn="ctr">
              <a:buNone/>
            </a:pPr>
            <a:r>
              <a:rPr lang="en-US" sz="3200" dirty="0" smtClean="0"/>
              <a:t>What are the </a:t>
            </a:r>
            <a:r>
              <a:rPr lang="en-US" sz="3200" b="1" dirty="0" smtClean="0"/>
              <a:t>problems</a:t>
            </a:r>
            <a:r>
              <a:rPr lang="en-US" sz="3200" dirty="0" smtClean="0"/>
              <a:t>?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2F1-D4A5-4D91-B988-4BAB8FA295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4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Identified problems</a:t>
            </a:r>
            <a:endParaRPr lang="lt-LT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029200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3200" dirty="0" smtClean="0">
                <a:latin typeface="+mj-lt"/>
              </a:rPr>
              <a:t>Time killers</a:t>
            </a:r>
          </a:p>
          <a:p>
            <a:pPr marL="914400" lvl="2" indent="0">
              <a:buNone/>
            </a:pPr>
            <a:r>
              <a:rPr lang="en-US" sz="2800" dirty="0"/>
              <a:t>Manual testing</a:t>
            </a:r>
          </a:p>
          <a:p>
            <a:pPr marL="914400" lvl="2" indent="0">
              <a:buNone/>
            </a:pPr>
            <a:r>
              <a:rPr lang="en-US" sz="2800" dirty="0" smtClean="0">
                <a:latin typeface="+mj-lt"/>
              </a:rPr>
              <a:t>Manual deployment</a:t>
            </a:r>
          </a:p>
          <a:p>
            <a:pPr marL="914400" lvl="2" indent="0">
              <a:buNone/>
            </a:pPr>
            <a:r>
              <a:rPr lang="en-US" sz="2800" dirty="0" smtClean="0">
                <a:latin typeface="+mj-lt"/>
              </a:rPr>
              <a:t>Integrations done at the end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2F1-D4A5-4D91-B988-4BAB8FA295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4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Identified problems</a:t>
            </a:r>
            <a:endParaRPr lang="lt-LT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495801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3200" dirty="0" smtClean="0">
                <a:latin typeface="+mj-lt"/>
              </a:rPr>
              <a:t>Code horror</a:t>
            </a:r>
          </a:p>
          <a:p>
            <a:pPr marL="914400" lvl="2" indent="0">
              <a:buNone/>
            </a:pPr>
            <a:r>
              <a:rPr lang="en-US" sz="2800" dirty="0" smtClean="0"/>
              <a:t>Small change requires full regression testing</a:t>
            </a:r>
            <a:endParaRPr lang="en-US" sz="2800" dirty="0" smtClean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2F1-D4A5-4D91-B988-4BAB8FA295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Identified problems</a:t>
            </a:r>
            <a:endParaRPr lang="lt-LT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495801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3200" dirty="0" smtClean="0">
                <a:latin typeface="+mj-lt"/>
              </a:rPr>
              <a:t>Release “jams”</a:t>
            </a:r>
          </a:p>
          <a:p>
            <a:pPr marL="914400" lvl="2" indent="0">
              <a:buNone/>
            </a:pPr>
            <a:r>
              <a:rPr lang="en-US" sz="2800" dirty="0" smtClean="0">
                <a:latin typeface="+mj-lt"/>
              </a:rPr>
              <a:t>Release packages various from team to team</a:t>
            </a:r>
          </a:p>
          <a:p>
            <a:pPr marL="914400" lvl="2" indent="0">
              <a:buNone/>
            </a:pPr>
            <a:r>
              <a:rPr lang="en-US" sz="2800" dirty="0" smtClean="0"/>
              <a:t>On-site </a:t>
            </a:r>
            <a:r>
              <a:rPr lang="en-US" sz="2800" dirty="0"/>
              <a:t>participation of 1-2 team members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during release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2F1-D4A5-4D91-B988-4BAB8FA295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9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Release “jams”</a:t>
            </a:r>
            <a:endParaRPr lang="lt-LT" sz="3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192994"/>
            <a:ext cx="2133600" cy="365125"/>
          </a:xfrm>
        </p:spPr>
        <p:txBody>
          <a:bodyPr/>
          <a:lstStyle/>
          <a:p>
            <a:fld id="{9E6062F1-D4A5-4D91-B988-4BAB8FA2957E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6" descr="http://www.jitterbit.com/images/integration-server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088" y="1922681"/>
            <a:ext cx="934673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884960" y="2642761"/>
            <a:ext cx="93610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2" descr="http://icons.iconarchive.com/icons/dryicons/simplistica/128/us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824" y="2017931"/>
            <a:ext cx="107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icons.iconarchive.com/icons/aha-soft/software/256/user-group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92444"/>
            <a:ext cx="1689224" cy="168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icons.iconarchive.com/icons/aha-soft/software/256/user-group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211" y="4241640"/>
            <a:ext cx="1689224" cy="168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icons.iconarchive.com/icons/aha-soft/software/256/user-group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03955"/>
            <a:ext cx="1689224" cy="168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icons.iconarchive.com/icons/aha-soft/software/256/user-group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030" y="3759660"/>
            <a:ext cx="1689224" cy="168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icons.iconarchive.com/icons/aha-soft/software/256/user-group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209" y="4343400"/>
            <a:ext cx="1689224" cy="168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362200" y="1535461"/>
            <a:ext cx="193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Release manager</a:t>
            </a:r>
            <a:endParaRPr lang="en-US" b="1"/>
          </a:p>
        </p:txBody>
      </p:sp>
      <p:sp>
        <p:nvSpPr>
          <p:cNvPr id="15" name="TextBox 14"/>
          <p:cNvSpPr txBox="1"/>
          <p:nvPr/>
        </p:nvSpPr>
        <p:spPr>
          <a:xfrm>
            <a:off x="762000" y="15356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releases</a:t>
            </a:r>
            <a:endParaRPr lang="lt-LT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944953" y="3629518"/>
            <a:ext cx="177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Awaiting teams</a:t>
            </a:r>
            <a:endParaRPr lang="lt-LT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037088" y="3219289"/>
            <a:ext cx="93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/>
              <a:t>PROD</a:t>
            </a:r>
            <a:endParaRPr lang="lt-LT" b="1" dirty="0"/>
          </a:p>
        </p:txBody>
      </p:sp>
    </p:spTree>
    <p:extLst>
      <p:ext uri="{BB962C8B-B14F-4D97-AF65-F5344CB8AC3E}">
        <p14:creationId xmlns:p14="http://schemas.microsoft.com/office/powerpoint/2010/main" val="107189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Eliminating time killers</a:t>
            </a:r>
            <a:endParaRPr lang="lt-LT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029200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3200" dirty="0"/>
              <a:t>Integrations done at the </a:t>
            </a:r>
            <a:r>
              <a:rPr lang="en-US" sz="3200" dirty="0" smtClean="0"/>
              <a:t>end</a:t>
            </a:r>
            <a:endParaRPr lang="en-US" sz="2800" dirty="0"/>
          </a:p>
          <a:p>
            <a:pPr marL="914400" lvl="2" indent="0">
              <a:buNone/>
            </a:pPr>
            <a:r>
              <a:rPr lang="en-US" sz="2800" dirty="0" smtClean="0">
                <a:latin typeface="+mj-lt"/>
              </a:rPr>
              <a:t>Automatic builds on commit</a:t>
            </a:r>
          </a:p>
          <a:p>
            <a:pPr marL="914400" lvl="2" indent="0">
              <a:buNone/>
            </a:pPr>
            <a:r>
              <a:rPr lang="en-US" sz="2800" dirty="0" smtClean="0">
                <a:latin typeface="+mj-lt"/>
              </a:rPr>
              <a:t>Integration tests</a:t>
            </a:r>
          </a:p>
          <a:p>
            <a:pPr marL="457200" lvl="1" indent="0">
              <a:buNone/>
            </a:pPr>
            <a:r>
              <a:rPr lang="en-US" sz="3200" dirty="0" smtClean="0"/>
              <a:t>Manual deployment</a:t>
            </a:r>
            <a:endParaRPr lang="en-US" sz="2800" dirty="0"/>
          </a:p>
          <a:p>
            <a:pPr marL="914400" lvl="2" indent="0">
              <a:buNone/>
            </a:pPr>
            <a:r>
              <a:rPr lang="en-US" sz="2800" dirty="0"/>
              <a:t>Automatic </a:t>
            </a:r>
            <a:r>
              <a:rPr lang="en-US" sz="2800" dirty="0" smtClean="0"/>
              <a:t>deployment to DEV (x2) and INT environments from </a:t>
            </a:r>
            <a:r>
              <a:rPr lang="en-US" sz="2800" dirty="0" err="1" smtClean="0"/>
              <a:t>TeamCity</a:t>
            </a:r>
            <a:endParaRPr lang="en-US" sz="2800" dirty="0"/>
          </a:p>
          <a:p>
            <a:pPr marL="457200" lvl="1" indent="0">
              <a:buNone/>
            </a:pPr>
            <a:r>
              <a:rPr lang="en-US" sz="3200" dirty="0" smtClean="0"/>
              <a:t>Manual testing</a:t>
            </a:r>
            <a:endParaRPr lang="en-US" sz="2800" dirty="0"/>
          </a:p>
          <a:p>
            <a:pPr marL="914400" lvl="2" indent="0">
              <a:buNone/>
            </a:pPr>
            <a:r>
              <a:rPr lang="en-US" sz="2800" dirty="0" smtClean="0"/>
              <a:t>Unit and integration tests</a:t>
            </a:r>
          </a:p>
          <a:p>
            <a:pPr marL="914400" lvl="2" indent="0">
              <a:buNone/>
            </a:pPr>
            <a:r>
              <a:rPr lang="en-US" sz="2800" dirty="0" smtClean="0"/>
              <a:t>Functional and UI tests (</a:t>
            </a:r>
            <a:r>
              <a:rPr lang="en-US" sz="2800" dirty="0" err="1" smtClean="0"/>
              <a:t>SoapUI</a:t>
            </a:r>
            <a:r>
              <a:rPr lang="en-US" sz="2800" dirty="0" smtClean="0"/>
              <a:t>, Selenium)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2F1-D4A5-4D91-B988-4BAB8FA295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Eliminating code horror</a:t>
            </a:r>
            <a:endParaRPr lang="lt-LT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495800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3200" dirty="0"/>
              <a:t>Small change requires full regression testing</a:t>
            </a:r>
            <a:endParaRPr lang="en-US" sz="2800" dirty="0"/>
          </a:p>
          <a:p>
            <a:pPr marL="914400" lvl="2" indent="0">
              <a:buNone/>
            </a:pPr>
            <a:r>
              <a:rPr lang="en-US" sz="2800" b="1" dirty="0" smtClean="0">
                <a:latin typeface="+mj-lt"/>
              </a:rPr>
              <a:t>Unit tests</a:t>
            </a:r>
          </a:p>
          <a:p>
            <a:pPr marL="914400" lvl="2" indent="0">
              <a:buNone/>
            </a:pPr>
            <a:r>
              <a:rPr lang="en-US" sz="2800" dirty="0" smtClean="0">
                <a:latin typeface="+mj-lt"/>
              </a:rPr>
              <a:t>    Best to have experienced person in place</a:t>
            </a:r>
          </a:p>
          <a:p>
            <a:pPr marL="914400" lvl="2" indent="0">
              <a:buNone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Will require code refactoring</a:t>
            </a:r>
          </a:p>
          <a:p>
            <a:pPr marL="914400" lvl="2" indent="0">
              <a:buNone/>
            </a:pPr>
            <a:r>
              <a:rPr lang="en-US" sz="2800" dirty="0" smtClean="0">
                <a:latin typeface="+mj-lt"/>
              </a:rPr>
              <a:t>    Separate data storage from the business logic</a:t>
            </a:r>
          </a:p>
          <a:p>
            <a:pPr marL="914400" lvl="2" indent="0">
              <a:buNone/>
            </a:pPr>
            <a:r>
              <a:rPr lang="en-US" sz="2800" dirty="0" smtClean="0">
                <a:latin typeface="+mj-lt"/>
              </a:rPr>
              <a:t>    Are part of the task DONE criteria</a:t>
            </a:r>
          </a:p>
          <a:p>
            <a:pPr marL="914400" lvl="2" indent="0">
              <a:buNone/>
            </a:pPr>
            <a:r>
              <a:rPr lang="en-US" sz="2800" b="1" dirty="0" smtClean="0">
                <a:latin typeface="+mj-lt"/>
              </a:rPr>
              <a:t>Integration tests</a:t>
            </a:r>
          </a:p>
          <a:p>
            <a:pPr marL="914400" lvl="2" indent="0">
              <a:buNone/>
            </a:pPr>
            <a:r>
              <a:rPr lang="en-US" sz="2800" b="1" dirty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   </a:t>
            </a:r>
            <a:r>
              <a:rPr lang="en-US" sz="2800" dirty="0" smtClean="0">
                <a:latin typeface="+mj-lt"/>
              </a:rPr>
              <a:t>Working with DB, Web services, file system, etc.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2F1-D4A5-4D91-B988-4BAB8FA295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1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Eliminating release “jams”</a:t>
            </a:r>
            <a:endParaRPr lang="lt-LT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419600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3200" dirty="0" smtClean="0"/>
              <a:t>Unified release packages</a:t>
            </a:r>
            <a:endParaRPr lang="en-US" sz="2800" dirty="0"/>
          </a:p>
          <a:p>
            <a:pPr marL="914400" lvl="2" indent="0">
              <a:buNone/>
            </a:pPr>
            <a:r>
              <a:rPr lang="en-US" sz="2800" dirty="0" err="1" smtClean="0">
                <a:latin typeface="+mj-lt"/>
              </a:rPr>
              <a:t>MSBuild</a:t>
            </a:r>
            <a:r>
              <a:rPr lang="en-US" sz="2800" dirty="0" smtClean="0">
                <a:latin typeface="+mj-lt"/>
              </a:rPr>
              <a:t> scripts with custom tasks</a:t>
            </a:r>
          </a:p>
          <a:p>
            <a:pPr marL="914400" lvl="2" indent="0">
              <a:buNone/>
            </a:pPr>
            <a:r>
              <a:rPr lang="en-US" sz="2800" dirty="0" smtClean="0">
                <a:latin typeface="+mj-lt"/>
              </a:rPr>
              <a:t>One-click principle</a:t>
            </a:r>
          </a:p>
          <a:p>
            <a:pPr marL="914400" lvl="2" indent="0">
              <a:buNone/>
            </a:pPr>
            <a:r>
              <a:rPr lang="en-US" sz="2800" dirty="0" smtClean="0">
                <a:latin typeface="+mj-lt"/>
              </a:rPr>
              <a:t>Single package for all environments</a:t>
            </a:r>
          </a:p>
          <a:p>
            <a:pPr marL="914400" lvl="2" indent="0">
              <a:buNone/>
            </a:pPr>
            <a:r>
              <a:rPr lang="en-US" sz="2800" dirty="0" smtClean="0">
                <a:latin typeface="+mj-lt"/>
              </a:rPr>
              <a:t>Initially takes some time to create, but later is    semi- or fully-automatically created on </a:t>
            </a:r>
            <a:r>
              <a:rPr lang="en-US" sz="2800" dirty="0" err="1" smtClean="0">
                <a:latin typeface="+mj-lt"/>
              </a:rPr>
              <a:t>TeamCity</a:t>
            </a:r>
            <a:endParaRPr lang="en-US" sz="2800" dirty="0">
              <a:latin typeface="+mj-lt"/>
            </a:endParaRPr>
          </a:p>
          <a:p>
            <a:pPr marL="457200" lvl="1" indent="0">
              <a:buNone/>
            </a:pPr>
            <a:r>
              <a:rPr lang="en-US" sz="3200" dirty="0" smtClean="0"/>
              <a:t>Centralized release server</a:t>
            </a:r>
            <a:endParaRPr lang="en-US" sz="2800" dirty="0"/>
          </a:p>
          <a:p>
            <a:pPr marL="914400" lvl="2" indent="0">
              <a:buNone/>
            </a:pPr>
            <a:r>
              <a:rPr lang="en-US" sz="2800" dirty="0" smtClean="0"/>
              <a:t>Single place to deploy packages to remote servers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2F1-D4A5-4D91-B988-4BAB8FA295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2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Adform now: most Agile practices</a:t>
            </a:r>
            <a:endParaRPr lang="lt-LT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495801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3200" dirty="0" smtClean="0">
                <a:latin typeface="+mj-lt"/>
              </a:rPr>
              <a:t>Nightly builds</a:t>
            </a:r>
          </a:p>
          <a:p>
            <a:pPr marL="457200" lvl="1" indent="0">
              <a:buNone/>
            </a:pPr>
            <a:r>
              <a:rPr lang="en-US" sz="3200" dirty="0" smtClean="0">
                <a:latin typeface="+mj-lt"/>
              </a:rPr>
              <a:t>Continuous integration</a:t>
            </a:r>
          </a:p>
          <a:p>
            <a:pPr marL="457200" lvl="1" indent="0">
              <a:buNone/>
            </a:pPr>
            <a:r>
              <a:rPr lang="en-US" sz="3200" dirty="0" smtClean="0">
                <a:latin typeface="+mj-lt"/>
              </a:rPr>
              <a:t>Unit </a:t>
            </a:r>
            <a:r>
              <a:rPr lang="en-US" sz="3200" dirty="0">
                <a:latin typeface="+mj-lt"/>
              </a:rPr>
              <a:t>t</a:t>
            </a:r>
            <a:r>
              <a:rPr lang="en-US" sz="3200" dirty="0" smtClean="0">
                <a:latin typeface="+mj-lt"/>
              </a:rPr>
              <a:t>ests</a:t>
            </a:r>
          </a:p>
          <a:p>
            <a:pPr marL="457200" lvl="1" indent="0">
              <a:buNone/>
            </a:pPr>
            <a:r>
              <a:rPr lang="en-US" sz="3200" dirty="0" smtClean="0">
                <a:latin typeface="+mj-lt"/>
              </a:rPr>
              <a:t>Automatic deployment</a:t>
            </a:r>
          </a:p>
          <a:p>
            <a:pPr marL="457200" lvl="1" indent="0">
              <a:buNone/>
            </a:pPr>
            <a:r>
              <a:rPr lang="en-US" sz="3200" dirty="0" smtClean="0">
                <a:latin typeface="+mj-lt"/>
              </a:rPr>
              <a:t>Automatic </a:t>
            </a:r>
            <a:r>
              <a:rPr lang="en-US" sz="3200" dirty="0">
                <a:latin typeface="+mj-lt"/>
              </a:rPr>
              <a:t>f</a:t>
            </a:r>
            <a:r>
              <a:rPr lang="en-US" sz="3200" dirty="0" smtClean="0">
                <a:latin typeface="+mj-lt"/>
              </a:rPr>
              <a:t>unctional and UI tests</a:t>
            </a:r>
          </a:p>
          <a:p>
            <a:pPr marL="457200" lvl="1" indent="0">
              <a:buNone/>
            </a:pPr>
            <a:r>
              <a:rPr lang="en-US" sz="3200" dirty="0" smtClean="0">
                <a:latin typeface="+mj-lt"/>
              </a:rPr>
              <a:t>Unified release packages</a:t>
            </a:r>
          </a:p>
          <a:p>
            <a:pPr marL="457200" lvl="1" indent="0">
              <a:buNone/>
            </a:pPr>
            <a:r>
              <a:rPr lang="en-US" sz="3200" dirty="0" smtClean="0">
                <a:latin typeface="+mj-lt"/>
              </a:rPr>
              <a:t>Continuous </a:t>
            </a:r>
            <a:r>
              <a:rPr lang="en-US" sz="3200" dirty="0">
                <a:latin typeface="+mj-lt"/>
              </a:rPr>
              <a:t>d</a:t>
            </a:r>
            <a:r>
              <a:rPr lang="en-US" sz="3200" dirty="0" smtClean="0">
                <a:latin typeface="+mj-lt"/>
              </a:rPr>
              <a:t>eployment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2F1-D4A5-4D91-B988-4BAB8FA2957E}" type="slidenum">
              <a:rPr lang="en-US" smtClean="0"/>
              <a:t>18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3810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0730"/>
            <a:ext cx="3810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13660"/>
            <a:ext cx="3810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96590"/>
            <a:ext cx="3810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79520"/>
            <a:ext cx="3810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2450"/>
            <a:ext cx="3810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23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Adform next: continuous deployment</a:t>
            </a:r>
            <a:endParaRPr lang="lt-LT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495801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Nightly builds</a:t>
            </a:r>
          </a:p>
          <a:p>
            <a:pPr marL="457200" lvl="1" indent="0">
              <a:buNone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Continuous integration</a:t>
            </a:r>
          </a:p>
          <a:p>
            <a:pPr marL="457200" lvl="1" indent="0">
              <a:buNone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Unit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ests</a:t>
            </a:r>
          </a:p>
          <a:p>
            <a:pPr marL="457200" lvl="1" indent="0">
              <a:buNone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Automatic deployment</a:t>
            </a:r>
          </a:p>
          <a:p>
            <a:pPr marL="457200" lvl="1" indent="0">
              <a:buNone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Automatic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f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unctional and UI tests</a:t>
            </a:r>
          </a:p>
          <a:p>
            <a:pPr marL="457200" lvl="1" indent="0">
              <a:buNone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Unified release packages</a:t>
            </a:r>
          </a:p>
          <a:p>
            <a:pPr marL="457200" lvl="1" indent="0">
              <a:buNone/>
            </a:pPr>
            <a:r>
              <a:rPr lang="en-US" sz="3200" dirty="0" smtClean="0">
                <a:latin typeface="+mj-lt"/>
              </a:rPr>
              <a:t>Continuous </a:t>
            </a:r>
            <a:r>
              <a:rPr lang="en-US" sz="3200" dirty="0">
                <a:latin typeface="+mj-lt"/>
              </a:rPr>
              <a:t>d</a:t>
            </a:r>
            <a:r>
              <a:rPr lang="en-US" sz="3200" dirty="0" smtClean="0">
                <a:latin typeface="+mj-lt"/>
              </a:rPr>
              <a:t>eployment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2F1-D4A5-4D91-B988-4BAB8FA2957E}" type="slidenum">
              <a:rPr lang="en-US" smtClean="0"/>
              <a:t>19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3810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0730"/>
            <a:ext cx="3810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13660"/>
            <a:ext cx="3810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96590"/>
            <a:ext cx="3810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79520"/>
            <a:ext cx="3810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2450"/>
            <a:ext cx="3810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110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Scrum calculator</a:t>
            </a:r>
            <a:endParaRPr lang="lt-LT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495801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3200" dirty="0" smtClean="0">
                <a:latin typeface="+mj-lt"/>
              </a:rPr>
              <a:t>2 weeks = 10 work days</a:t>
            </a:r>
          </a:p>
          <a:p>
            <a:pPr marL="457200" lvl="1" indent="0">
              <a:buNone/>
            </a:pPr>
            <a:r>
              <a:rPr lang="en-US" sz="3200" dirty="0" smtClean="0">
                <a:latin typeface="+mj-lt"/>
              </a:rPr>
              <a:t>- 20% (2 days) for Scrum rituals</a:t>
            </a:r>
          </a:p>
          <a:p>
            <a:pPr marL="457200" lvl="1" indent="0">
              <a:buNone/>
            </a:pPr>
            <a:r>
              <a:rPr lang="en-US" sz="3200" dirty="0" smtClean="0">
                <a:latin typeface="+mj-lt"/>
              </a:rPr>
              <a:t>- 1.5 day for integration and manual deployment</a:t>
            </a:r>
          </a:p>
          <a:p>
            <a:pPr marL="457200" lvl="1" indent="0">
              <a:buNone/>
            </a:pPr>
            <a:r>
              <a:rPr lang="en-US" sz="3200" dirty="0" smtClean="0">
                <a:latin typeface="+mj-lt"/>
              </a:rPr>
              <a:t>- 1.5 day for manual testing</a:t>
            </a:r>
          </a:p>
          <a:p>
            <a:pPr marL="457200" lvl="1" indent="0">
              <a:buNone/>
            </a:pPr>
            <a:r>
              <a:rPr lang="en-US" sz="3200" dirty="0" smtClean="0">
                <a:latin typeface="+mj-lt"/>
              </a:rPr>
              <a:t>= </a:t>
            </a:r>
            <a:r>
              <a:rPr lang="en-US" sz="3200" b="1" dirty="0" smtClean="0">
                <a:latin typeface="+mj-lt"/>
              </a:rPr>
              <a:t>5 work days!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2F1-D4A5-4D91-B988-4BAB8FA295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5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2456" y="3276600"/>
            <a:ext cx="3001544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Continuous deployment</a:t>
            </a:r>
            <a:endParaRPr lang="en-US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1"/>
            <a:ext cx="8382000" cy="3428999"/>
          </a:xfrm>
        </p:spPr>
        <p:txBody>
          <a:bodyPr anchor="ctr">
            <a:normAutofit/>
          </a:bodyPr>
          <a:lstStyle/>
          <a:p>
            <a:pPr marL="457200" lvl="1" indent="0" algn="ctr">
              <a:buNone/>
            </a:pPr>
            <a:r>
              <a:rPr lang="en-US" sz="3200" dirty="0" smtClean="0"/>
              <a:t>Continuous</a:t>
            </a:r>
            <a:r>
              <a:rPr lang="en-US" sz="3200" dirty="0"/>
              <a:t>, successful and repeatable methodology to deploying code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2F1-D4A5-4D91-B988-4BAB8FA295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9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Who is doing?</a:t>
            </a:r>
            <a:endParaRPr lang="lt-LT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800600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3200" dirty="0" smtClean="0"/>
              <a:t>WordPress.com</a:t>
            </a:r>
          </a:p>
          <a:p>
            <a:pPr marL="914400" lvl="2" indent="0">
              <a:buNone/>
            </a:pPr>
            <a:r>
              <a:rPr lang="en-US" sz="2800" i="1" dirty="0" smtClean="0">
                <a:latin typeface="+mj-lt"/>
              </a:rPr>
              <a:t>“Everyone has access to a deploy button”</a:t>
            </a:r>
          </a:p>
          <a:p>
            <a:pPr marL="914400" lvl="2" indent="0">
              <a:buNone/>
            </a:pPr>
            <a:r>
              <a:rPr lang="en-US" sz="2800" i="1" dirty="0" smtClean="0">
                <a:latin typeface="+mj-lt"/>
              </a:rPr>
              <a:t>“Deployment </a:t>
            </a:r>
            <a:r>
              <a:rPr lang="en-US" sz="2800" i="1" dirty="0">
                <a:latin typeface="+mj-lt"/>
              </a:rPr>
              <a:t>to 400 production servers in our web tier in less than 30 </a:t>
            </a:r>
            <a:r>
              <a:rPr lang="en-US" sz="2800" i="1" dirty="0" smtClean="0">
                <a:latin typeface="+mj-lt"/>
              </a:rPr>
              <a:t>seconds”</a:t>
            </a:r>
          </a:p>
          <a:p>
            <a:pPr marL="457200" lvl="1" indent="0">
              <a:buNone/>
            </a:pPr>
            <a:r>
              <a:rPr lang="en-US" sz="3200" dirty="0" smtClean="0"/>
              <a:t>Facebook</a:t>
            </a:r>
          </a:p>
          <a:p>
            <a:pPr marL="457200" lvl="1" indent="0">
              <a:buNone/>
            </a:pPr>
            <a:r>
              <a:rPr lang="en-US" sz="3200" dirty="0" smtClean="0"/>
              <a:t>Flickr</a:t>
            </a:r>
          </a:p>
          <a:p>
            <a:pPr marL="457200" lvl="1" indent="0">
              <a:buNone/>
            </a:pPr>
            <a:r>
              <a:rPr lang="en-US" sz="3200" dirty="0" err="1" smtClean="0"/>
              <a:t>Atlassian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3200" dirty="0" smtClean="0"/>
              <a:t>others...</a:t>
            </a: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2F1-D4A5-4D91-B988-4BAB8FA295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Adform </a:t>
            </a:r>
            <a:r>
              <a:rPr lang="en-US" sz="3400" dirty="0" err="1" smtClean="0"/>
              <a:t>Releazr</a:t>
            </a:r>
            <a:endParaRPr lang="lt-LT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153400" cy="4495801"/>
          </a:xfrm>
        </p:spPr>
        <p:txBody>
          <a:bodyPr anchor="ctr">
            <a:normAutofit/>
          </a:bodyPr>
          <a:lstStyle/>
          <a:p>
            <a:pPr marL="457200" lvl="1" indent="0" algn="just">
              <a:buNone/>
            </a:pPr>
            <a:r>
              <a:rPr lang="en-US" sz="3200" dirty="0"/>
              <a:t>Unified way of releasing applications and visualizing release process for developers and release managers across all </a:t>
            </a:r>
            <a:r>
              <a:rPr lang="en-US" sz="3200" dirty="0" smtClean="0"/>
              <a:t>environments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2F1-D4A5-4D91-B988-4BAB8FA295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1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err="1" smtClean="0"/>
              <a:t>Releazr</a:t>
            </a:r>
            <a:r>
              <a:rPr lang="en-US" sz="3400" dirty="0" smtClean="0"/>
              <a:t> features</a:t>
            </a:r>
            <a:endParaRPr lang="lt-LT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029200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3200" dirty="0">
                <a:latin typeface="+mj-lt"/>
              </a:rPr>
              <a:t>Release planning</a:t>
            </a:r>
            <a:endParaRPr lang="en-US" sz="3200" dirty="0" smtClean="0">
              <a:latin typeface="+mj-lt"/>
            </a:endParaRPr>
          </a:p>
          <a:p>
            <a:pPr marL="914400" lvl="2" indent="0">
              <a:buNone/>
            </a:pPr>
            <a:r>
              <a:rPr lang="en-US" sz="2800" dirty="0"/>
              <a:t>Quick and easy way to fill release plans</a:t>
            </a:r>
          </a:p>
          <a:p>
            <a:pPr marL="914400" lvl="2" indent="0">
              <a:buNone/>
            </a:pPr>
            <a:r>
              <a:rPr lang="en-US" sz="2800" dirty="0">
                <a:latin typeface="+mj-lt"/>
              </a:rPr>
              <a:t>Automatic pre-fill of fields and from history</a:t>
            </a:r>
            <a:endParaRPr lang="en-US" sz="2800" dirty="0" smtClean="0">
              <a:latin typeface="+mj-lt"/>
            </a:endParaRPr>
          </a:p>
          <a:p>
            <a:pPr marL="914400" lvl="2" indent="0">
              <a:buNone/>
            </a:pPr>
            <a:r>
              <a:rPr lang="en-US" sz="2800" dirty="0" smtClean="0">
                <a:latin typeface="+mj-lt"/>
              </a:rPr>
              <a:t>Visual </a:t>
            </a:r>
            <a:r>
              <a:rPr lang="en-US" sz="2800" dirty="0">
                <a:latin typeface="+mj-lt"/>
              </a:rPr>
              <a:t>representation of the current release </a:t>
            </a:r>
            <a:r>
              <a:rPr lang="en-US" sz="2800" dirty="0" smtClean="0">
                <a:latin typeface="+mj-lt"/>
              </a:rPr>
              <a:t>state</a:t>
            </a:r>
          </a:p>
          <a:p>
            <a:pPr marL="914400" lvl="2" indent="0">
              <a:buNone/>
            </a:pPr>
            <a:r>
              <a:rPr lang="en-US" sz="2800" dirty="0"/>
              <a:t>Ability to select group of </a:t>
            </a:r>
            <a:r>
              <a:rPr lang="en-US" sz="2800" dirty="0" smtClean="0"/>
              <a:t>servers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2F1-D4A5-4D91-B988-4BAB8FA295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9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err="1" smtClean="0"/>
              <a:t>Releazr</a:t>
            </a:r>
            <a:r>
              <a:rPr lang="en-US" sz="3400" dirty="0" smtClean="0"/>
              <a:t> features</a:t>
            </a:r>
            <a:endParaRPr lang="lt-LT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029200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3200" dirty="0">
                <a:latin typeface="+mj-lt"/>
              </a:rPr>
              <a:t>Release dashboard</a:t>
            </a:r>
            <a:endParaRPr lang="en-US" sz="3200" dirty="0" smtClean="0">
              <a:latin typeface="+mj-lt"/>
            </a:endParaRPr>
          </a:p>
          <a:p>
            <a:pPr marL="914400" lvl="2" indent="0">
              <a:buNone/>
            </a:pPr>
            <a:r>
              <a:rPr lang="en-US" sz="2800" dirty="0"/>
              <a:t>Easy and intuitive way to release applications</a:t>
            </a:r>
          </a:p>
          <a:p>
            <a:pPr marL="914400" lvl="2" indent="0">
              <a:buNone/>
            </a:pPr>
            <a:r>
              <a:rPr lang="en-US" sz="2800" dirty="0" smtClean="0">
                <a:latin typeface="+mj-lt"/>
              </a:rPr>
              <a:t>Ability to deploy, rollback and rerelease packages</a:t>
            </a:r>
          </a:p>
          <a:p>
            <a:pPr marL="914400" lvl="2" indent="0">
              <a:buNone/>
            </a:pPr>
            <a:r>
              <a:rPr lang="en-US" sz="2800" dirty="0" smtClean="0">
                <a:latin typeface="+mj-lt"/>
              </a:rPr>
              <a:t>Visual </a:t>
            </a:r>
            <a:r>
              <a:rPr lang="en-US" sz="2800" dirty="0">
                <a:latin typeface="+mj-lt"/>
              </a:rPr>
              <a:t>representation of the current release state</a:t>
            </a:r>
            <a:endParaRPr lang="en-US" sz="2800" dirty="0" smtClean="0">
              <a:latin typeface="+mj-lt"/>
            </a:endParaRPr>
          </a:p>
          <a:p>
            <a:pPr marL="914400" lvl="2" indent="0">
              <a:buNone/>
            </a:pPr>
            <a:r>
              <a:rPr lang="it-IT" sz="2800" dirty="0" smtClean="0"/>
              <a:t>Comprehensive </a:t>
            </a:r>
            <a:r>
              <a:rPr lang="it-IT" sz="2800" dirty="0"/>
              <a:t>release log per package per server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2F1-D4A5-4D91-B988-4BAB8FA295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2F1-D4A5-4D91-B988-4BAB8FA2957E}" type="slidenum">
              <a:rPr lang="en-US" smtClean="0"/>
              <a:t>25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 l="496" t="7346" r="1489" b="43434"/>
          <a:stretch>
            <a:fillRect/>
          </a:stretch>
        </p:blipFill>
        <p:spPr bwMode="auto">
          <a:xfrm>
            <a:off x="0" y="76200"/>
            <a:ext cx="9144000" cy="310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234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2F1-D4A5-4D91-B988-4BAB8FA2957E}" type="slidenum">
              <a:rPr lang="en-US" smtClean="0"/>
              <a:t>26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grpSp>
        <p:nvGrpSpPr>
          <p:cNvPr id="8" name="Group 7"/>
          <p:cNvGrpSpPr/>
          <p:nvPr/>
        </p:nvGrpSpPr>
        <p:grpSpPr>
          <a:xfrm>
            <a:off x="-1" y="76200"/>
            <a:ext cx="9228337" cy="5872579"/>
            <a:chOff x="-838200" y="0"/>
            <a:chExt cx="11734800" cy="7467600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632" t="7554" r="1976" b="37770"/>
            <a:stretch>
              <a:fillRect/>
            </a:stretch>
          </p:blipFill>
          <p:spPr bwMode="auto">
            <a:xfrm>
              <a:off x="-838200" y="0"/>
              <a:ext cx="11734800" cy="579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632" t="72302" r="1976" b="11870"/>
            <a:stretch>
              <a:fillRect/>
            </a:stretch>
          </p:blipFill>
          <p:spPr bwMode="auto">
            <a:xfrm>
              <a:off x="-838200" y="5791200"/>
              <a:ext cx="11734800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05058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2F1-D4A5-4D91-B988-4BAB8FA2957E}" type="slidenum">
              <a:rPr lang="en-US" smtClean="0"/>
              <a:t>27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497" t="7346" r="1613" b="28742"/>
          <a:stretch>
            <a:fillRect/>
          </a:stretch>
        </p:blipFill>
        <p:spPr bwMode="auto">
          <a:xfrm>
            <a:off x="0" y="76200"/>
            <a:ext cx="915648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312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2F1-D4A5-4D91-B988-4BAB8FA2957E}" type="slidenum">
              <a:rPr lang="en-US" smtClean="0"/>
              <a:t>28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496" t="7346" r="23917" b="19927"/>
          <a:stretch>
            <a:fillRect/>
          </a:stretch>
        </p:blipFill>
        <p:spPr bwMode="auto">
          <a:xfrm>
            <a:off x="-1" y="76201"/>
            <a:ext cx="9144001" cy="594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125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lt-LT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495801"/>
          </a:xfrm>
        </p:spPr>
        <p:txBody>
          <a:bodyPr anchor="ctr">
            <a:normAutofit/>
          </a:bodyPr>
          <a:lstStyle/>
          <a:p>
            <a:pPr marL="457200" lvl="1" indent="0" algn="ctr">
              <a:buNone/>
            </a:pPr>
            <a:r>
              <a:rPr lang="en-US" sz="3200" dirty="0" smtClean="0"/>
              <a:t>We are still in very early stage with </a:t>
            </a:r>
            <a:r>
              <a:rPr lang="en-US" sz="3200" dirty="0" err="1" smtClean="0"/>
              <a:t>Releazr</a:t>
            </a:r>
            <a:r>
              <a:rPr lang="en-US" sz="3200" dirty="0" smtClean="0"/>
              <a:t> and continuous deployment in general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2F1-D4A5-4D91-B988-4BAB8FA295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3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Challenge</a:t>
            </a:r>
            <a:endParaRPr lang="lt-LT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495801"/>
          </a:xfrm>
        </p:spPr>
        <p:txBody>
          <a:bodyPr anchor="ctr">
            <a:normAutofit/>
          </a:bodyPr>
          <a:lstStyle/>
          <a:p>
            <a:pPr marL="457200" lvl="1" indent="0" algn="ctr">
              <a:buNone/>
            </a:pPr>
            <a:r>
              <a:rPr lang="en-US" sz="3200" dirty="0" smtClean="0">
                <a:latin typeface="+mj-lt"/>
              </a:rPr>
              <a:t>How to </a:t>
            </a:r>
            <a:r>
              <a:rPr lang="en-US" sz="3200" dirty="0">
                <a:latin typeface="+mj-lt"/>
              </a:rPr>
              <a:t>i</a:t>
            </a:r>
            <a:r>
              <a:rPr lang="en-US" sz="3200" dirty="0" smtClean="0">
                <a:latin typeface="+mj-lt"/>
              </a:rPr>
              <a:t>ncrease number of </a:t>
            </a:r>
            <a:br>
              <a:rPr lang="en-US" sz="3200" dirty="0" smtClean="0">
                <a:latin typeface="+mj-lt"/>
              </a:rPr>
            </a:br>
            <a:r>
              <a:rPr lang="en-US" sz="3200" dirty="0" smtClean="0">
                <a:latin typeface="+mj-lt"/>
              </a:rPr>
              <a:t>development days up-to </a:t>
            </a:r>
            <a:r>
              <a:rPr lang="en-US" sz="3200" b="1" dirty="0" smtClean="0">
                <a:latin typeface="+mj-lt"/>
              </a:rPr>
              <a:t>7</a:t>
            </a:r>
            <a:r>
              <a:rPr lang="en-US" sz="3200" dirty="0" smtClean="0">
                <a:latin typeface="+mj-lt"/>
              </a:rPr>
              <a:t> (</a:t>
            </a:r>
            <a:r>
              <a:rPr lang="en-US" sz="3200" b="1" dirty="0" smtClean="0">
                <a:latin typeface="+mj-lt"/>
              </a:rPr>
              <a:t>~30%</a:t>
            </a:r>
            <a:r>
              <a:rPr lang="en-US" sz="3200" dirty="0" smtClean="0">
                <a:latin typeface="+mj-lt"/>
              </a:rPr>
              <a:t>)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2F1-D4A5-4D91-B988-4BAB8FA295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4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Summary</a:t>
            </a:r>
            <a:endParaRPr lang="lt-LT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724400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3200" dirty="0" smtClean="0">
                <a:latin typeface="+mj-lt"/>
              </a:rPr>
              <a:t>Agile is THE WAY to develop software</a:t>
            </a:r>
          </a:p>
          <a:p>
            <a:pPr marL="457200" lvl="1" indent="0">
              <a:buNone/>
            </a:pPr>
            <a:r>
              <a:rPr lang="en-US" sz="3200" dirty="0" smtClean="0">
                <a:latin typeface="+mj-lt"/>
              </a:rPr>
              <a:t>To be effective teams need to have appropriate cultural and technical skills</a:t>
            </a:r>
          </a:p>
          <a:p>
            <a:pPr marL="457200" lvl="1" indent="0">
              <a:buNone/>
            </a:pPr>
            <a:r>
              <a:rPr lang="en-US" sz="3200" dirty="0" smtClean="0">
                <a:latin typeface="+mj-lt"/>
              </a:rPr>
              <a:t>With Agile best practices in place you will be able to continuously deliver valuable software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2F1-D4A5-4D91-B988-4BAB8FA295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0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Last note…</a:t>
            </a:r>
            <a:endParaRPr lang="lt-LT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495801"/>
          </a:xfrm>
        </p:spPr>
        <p:txBody>
          <a:bodyPr anchor="ctr">
            <a:normAutofit/>
          </a:bodyPr>
          <a:lstStyle/>
          <a:p>
            <a:pPr marL="457200" lvl="1" indent="0" algn="ctr">
              <a:buNone/>
            </a:pPr>
            <a:r>
              <a:rPr lang="en-US" sz="3200" dirty="0" smtClean="0"/>
              <a:t>We started using Agile best practices because we were forced to, not because it is cool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2F1-D4A5-4D91-B988-4BAB8FA295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6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9E6062F1-D4A5-4D91-B988-4BAB8FA2957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4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Agile culture</a:t>
            </a:r>
            <a:endParaRPr lang="lt-LT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895600"/>
            <a:ext cx="8305800" cy="2971800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3200" dirty="0" smtClean="0"/>
              <a:t>Continuous </a:t>
            </a:r>
            <a:r>
              <a:rPr lang="en-US" sz="3200" dirty="0"/>
              <a:t>delivery of </a:t>
            </a:r>
            <a:r>
              <a:rPr lang="en-US" sz="3200" dirty="0" smtClean="0"/>
              <a:t>valuable software</a:t>
            </a:r>
          </a:p>
          <a:p>
            <a:pPr marL="457200" lvl="1" indent="0">
              <a:buNone/>
            </a:pPr>
            <a:r>
              <a:rPr lang="en-US" sz="3200" dirty="0" smtClean="0"/>
              <a:t>Welcome </a:t>
            </a:r>
            <a:r>
              <a:rPr lang="en-US" sz="3200" dirty="0"/>
              <a:t>changing </a:t>
            </a:r>
            <a:r>
              <a:rPr lang="en-US" sz="3200" dirty="0" smtClean="0"/>
              <a:t>requirements</a:t>
            </a:r>
          </a:p>
          <a:p>
            <a:pPr marL="457200" lvl="1" indent="0">
              <a:buNone/>
            </a:pPr>
            <a:r>
              <a:rPr lang="en-US" sz="3200" dirty="0" smtClean="0"/>
              <a:t>Build </a:t>
            </a:r>
            <a:r>
              <a:rPr lang="en-US" sz="3200" dirty="0"/>
              <a:t>projects around </a:t>
            </a:r>
            <a:r>
              <a:rPr lang="en-US" sz="3200" dirty="0" smtClean="0"/>
              <a:t>motivated individuals</a:t>
            </a:r>
          </a:p>
          <a:p>
            <a:pPr marL="457200" lvl="1" indent="0">
              <a:buNone/>
            </a:pPr>
            <a:r>
              <a:rPr lang="en-US" sz="3200" dirty="0" smtClean="0"/>
              <a:t>Business </a:t>
            </a:r>
            <a:r>
              <a:rPr lang="en-US" sz="3200" dirty="0"/>
              <a:t>people and developers must work together </a:t>
            </a:r>
            <a:r>
              <a:rPr lang="en-US" sz="3200" dirty="0" smtClean="0"/>
              <a:t>daily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2F1-D4A5-4D91-B988-4BAB8FA2957E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2" descr="http://1.bp.blogspot.com/__LYgpGv6Le0/SUvmV0CU_GI/AAAAAAAABXw/ECXO_5CGD4w/s400/team+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018" y="-20782"/>
            <a:ext cx="2763982" cy="276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18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Agile best practices to the rescue!</a:t>
            </a:r>
            <a:endParaRPr lang="lt-LT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495801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3200" dirty="0" smtClean="0">
                <a:latin typeface="+mj-lt"/>
              </a:rPr>
              <a:t>Nightly builds</a:t>
            </a:r>
          </a:p>
          <a:p>
            <a:pPr marL="457200" lvl="1" indent="0">
              <a:buNone/>
            </a:pPr>
            <a:r>
              <a:rPr lang="en-US" sz="3200" dirty="0" smtClean="0">
                <a:latin typeface="+mj-lt"/>
              </a:rPr>
              <a:t>Continuous integration</a:t>
            </a:r>
          </a:p>
          <a:p>
            <a:pPr marL="457200" lvl="1" indent="0">
              <a:buNone/>
            </a:pPr>
            <a:r>
              <a:rPr lang="en-US" sz="3200" dirty="0" smtClean="0">
                <a:latin typeface="+mj-lt"/>
              </a:rPr>
              <a:t>Unit </a:t>
            </a:r>
            <a:r>
              <a:rPr lang="en-US" sz="3200" dirty="0">
                <a:latin typeface="+mj-lt"/>
              </a:rPr>
              <a:t>t</a:t>
            </a:r>
            <a:r>
              <a:rPr lang="en-US" sz="3200" dirty="0" smtClean="0">
                <a:latin typeface="+mj-lt"/>
              </a:rPr>
              <a:t>ests</a:t>
            </a:r>
          </a:p>
          <a:p>
            <a:pPr marL="457200" lvl="1" indent="0">
              <a:buNone/>
            </a:pPr>
            <a:r>
              <a:rPr lang="en-US" sz="3200" dirty="0" smtClean="0">
                <a:latin typeface="+mj-lt"/>
              </a:rPr>
              <a:t>Automatic deployment</a:t>
            </a:r>
          </a:p>
          <a:p>
            <a:pPr marL="457200" lvl="1" indent="0">
              <a:buNone/>
            </a:pPr>
            <a:r>
              <a:rPr lang="en-US" sz="3200" dirty="0" smtClean="0">
                <a:latin typeface="+mj-lt"/>
              </a:rPr>
              <a:t>Automatic </a:t>
            </a:r>
            <a:r>
              <a:rPr lang="en-US" sz="3200" dirty="0">
                <a:latin typeface="+mj-lt"/>
              </a:rPr>
              <a:t>f</a:t>
            </a:r>
            <a:r>
              <a:rPr lang="en-US" sz="3200" dirty="0" smtClean="0">
                <a:latin typeface="+mj-lt"/>
              </a:rPr>
              <a:t>unctional and UI tests</a:t>
            </a:r>
          </a:p>
          <a:p>
            <a:pPr marL="457200" lvl="1" indent="0">
              <a:buNone/>
            </a:pPr>
            <a:r>
              <a:rPr lang="en-US" sz="3200" dirty="0" smtClean="0">
                <a:latin typeface="+mj-lt"/>
              </a:rPr>
              <a:t>Unified release packages</a:t>
            </a:r>
          </a:p>
          <a:p>
            <a:pPr marL="457200" lvl="1" indent="0">
              <a:buNone/>
            </a:pPr>
            <a:r>
              <a:rPr lang="en-US" sz="3200" dirty="0" smtClean="0">
                <a:latin typeface="+mj-lt"/>
              </a:rPr>
              <a:t>Continuous </a:t>
            </a:r>
            <a:r>
              <a:rPr lang="en-US" sz="3200" dirty="0">
                <a:latin typeface="+mj-lt"/>
              </a:rPr>
              <a:t>d</a:t>
            </a:r>
            <a:r>
              <a:rPr lang="en-US" sz="3200" dirty="0" smtClean="0">
                <a:latin typeface="+mj-lt"/>
              </a:rPr>
              <a:t>eployment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2F1-D4A5-4D91-B988-4BAB8FA295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2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lt-LT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495801"/>
          </a:xfrm>
        </p:spPr>
        <p:txBody>
          <a:bodyPr anchor="ctr">
            <a:normAutofit/>
          </a:bodyPr>
          <a:lstStyle/>
          <a:p>
            <a:pPr marL="457200" lvl="1" indent="0" algn="ctr">
              <a:buNone/>
            </a:pPr>
            <a:r>
              <a:rPr lang="en-US" sz="3200" dirty="0" smtClean="0"/>
              <a:t>Unfortunately, not every company </a:t>
            </a:r>
            <a:br>
              <a:rPr lang="en-US" sz="3200" dirty="0" smtClean="0"/>
            </a:br>
            <a:r>
              <a:rPr lang="en-US" sz="3200" dirty="0" smtClean="0"/>
              <a:t>uses Agile best practices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2F1-D4A5-4D91-B988-4BAB8FA295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1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Adform before: basic practices only</a:t>
            </a:r>
            <a:endParaRPr lang="lt-LT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495801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3200" dirty="0" smtClean="0">
                <a:latin typeface="+mj-lt"/>
              </a:rPr>
              <a:t>All source code in SVN</a:t>
            </a:r>
          </a:p>
          <a:p>
            <a:pPr marL="457200" lvl="1" indent="0">
              <a:buNone/>
            </a:pPr>
            <a:r>
              <a:rPr lang="en-US" sz="3200" dirty="0" smtClean="0">
                <a:latin typeface="+mj-lt"/>
              </a:rPr>
              <a:t>Nightly builds on </a:t>
            </a:r>
            <a:r>
              <a:rPr lang="en-US" sz="3200" dirty="0" err="1" smtClean="0">
                <a:latin typeface="+mj-lt"/>
              </a:rPr>
              <a:t>TeamCity</a:t>
            </a:r>
            <a:endParaRPr lang="en-US" sz="3200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sz="3200" dirty="0" smtClean="0">
                <a:latin typeface="+mj-lt"/>
              </a:rPr>
              <a:t>Few unit and functional tests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2F1-D4A5-4D91-B988-4BAB8FA295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1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Known fact</a:t>
            </a:r>
            <a:endParaRPr lang="lt-LT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495801"/>
          </a:xfrm>
        </p:spPr>
        <p:txBody>
          <a:bodyPr anchor="ctr">
            <a:normAutofit/>
          </a:bodyPr>
          <a:lstStyle/>
          <a:p>
            <a:pPr marL="457200" lvl="1" indent="0" algn="ctr">
              <a:buNone/>
            </a:pPr>
            <a:r>
              <a:rPr lang="en-US" sz="3200" dirty="0" smtClean="0"/>
              <a:t>Without </a:t>
            </a:r>
            <a:r>
              <a:rPr lang="en-US" sz="3200" dirty="0"/>
              <a:t>appropriate cultural and technical skills Agile teams will </a:t>
            </a:r>
            <a:r>
              <a:rPr lang="en-US" sz="3200" b="1" dirty="0"/>
              <a:t>FAIL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2F1-D4A5-4D91-B988-4BAB8FA295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3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lt-LT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495801"/>
          </a:xfrm>
        </p:spPr>
        <p:txBody>
          <a:bodyPr anchor="ctr">
            <a:normAutofit/>
          </a:bodyPr>
          <a:lstStyle/>
          <a:p>
            <a:pPr marL="457200" lvl="1" indent="0" algn="ctr">
              <a:buNone/>
            </a:pPr>
            <a:r>
              <a:rPr lang="en-US" sz="3200" dirty="0" smtClean="0"/>
              <a:t>Nevertheless, let’s do </a:t>
            </a:r>
            <a:r>
              <a:rPr lang="en-US" sz="3200" b="1" dirty="0" smtClean="0"/>
              <a:t>Scrum</a:t>
            </a:r>
            <a:r>
              <a:rPr lang="en-US" sz="3200" dirty="0" smtClean="0"/>
              <a:t>!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2F1-D4A5-4D91-B988-4BAB8FA295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3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Sprint #1, #2, …</a:t>
            </a:r>
            <a:endParaRPr lang="lt-LT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5638800" cy="3581401"/>
          </a:xfrm>
        </p:spPr>
        <p:txBody>
          <a:bodyPr anchor="ctr">
            <a:normAutofit/>
          </a:bodyPr>
          <a:lstStyle/>
          <a:p>
            <a:pPr marL="457200" lvl="1" indent="0" algn="ctr">
              <a:buNone/>
            </a:pPr>
            <a:r>
              <a:rPr lang="en-US" sz="3200" dirty="0" smtClean="0">
                <a:latin typeface="+mj-lt"/>
              </a:rPr>
              <a:t>We are too </a:t>
            </a:r>
            <a:r>
              <a:rPr lang="en-US" sz="3200" b="1" dirty="0" smtClean="0">
                <a:latin typeface="+mj-lt"/>
              </a:rPr>
              <a:t>slow!</a:t>
            </a:r>
            <a:endParaRPr lang="en-US" b="1" dirty="0" smtClean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2F1-D4A5-4D91-B988-4BAB8FA2957E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http://4.bp.blogspot.com/-nLmF-A3CP4U/TV35_R9K2kI/AAAAAAAABjI/ZmQPKlMwHmc/s1600/c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0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11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form_PowerPoint template">
  <a:themeElements>
    <a:clrScheme name="Adorm_colours_new">
      <a:dk1>
        <a:sysClr val="windowText" lastClr="000000"/>
      </a:dk1>
      <a:lt1>
        <a:srgbClr val="FFFFFF"/>
      </a:lt1>
      <a:dk2>
        <a:srgbClr val="0094D7"/>
      </a:dk2>
      <a:lt2>
        <a:srgbClr val="E3F2FF"/>
      </a:lt2>
      <a:accent1>
        <a:srgbClr val="A4DEFE"/>
      </a:accent1>
      <a:accent2>
        <a:srgbClr val="4E4A4A"/>
      </a:accent2>
      <a:accent3>
        <a:srgbClr val="2EB4FC"/>
      </a:accent3>
      <a:accent4>
        <a:srgbClr val="659A00"/>
      </a:accent4>
      <a:accent5>
        <a:srgbClr val="86CE00"/>
      </a:accent5>
      <a:accent6>
        <a:srgbClr val="FBE000"/>
      </a:accent6>
      <a:hlink>
        <a:srgbClr val="2EB4FC"/>
      </a:hlink>
      <a:folHlink>
        <a:srgbClr val="2EB4FC"/>
      </a:folHlink>
    </a:clrScheme>
    <a:fontScheme name="Adform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4AE6CF264024EAB05B838F07EBC3D" ma:contentTypeVersion="0" ma:contentTypeDescription="Create a new document." ma:contentTypeScope="" ma:versionID="3ac94820ef53e980bc90c861c4affcb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0A255E2-729A-4D3C-9FBD-D194BEE849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B33860-D05B-4289-91C4-52E168BEBC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4B22E588-8EBB-41B8-AB48-100BD53B887F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</TotalTime>
  <Words>630</Words>
  <Application>Microsoft Office PowerPoint</Application>
  <PresentationFormat>On-screen Show (4:3)</PresentationFormat>
  <Paragraphs>155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Adform_PowerPoint template</vt:lpstr>
      <vt:lpstr>Agile Practices</vt:lpstr>
      <vt:lpstr>Scrum calculator</vt:lpstr>
      <vt:lpstr>Challenge</vt:lpstr>
      <vt:lpstr>Agile best practices to the rescue!</vt:lpstr>
      <vt:lpstr>PowerPoint Presentation</vt:lpstr>
      <vt:lpstr>Adform before: basic practices only</vt:lpstr>
      <vt:lpstr>Known fact</vt:lpstr>
      <vt:lpstr>PowerPoint Presentation</vt:lpstr>
      <vt:lpstr>Sprint #1, #2, …</vt:lpstr>
      <vt:lpstr>PowerPoint Presentation</vt:lpstr>
      <vt:lpstr>Identified problems</vt:lpstr>
      <vt:lpstr>Identified problems</vt:lpstr>
      <vt:lpstr>Identified problems</vt:lpstr>
      <vt:lpstr>Release “jams”</vt:lpstr>
      <vt:lpstr>Eliminating time killers</vt:lpstr>
      <vt:lpstr>Eliminating code horror</vt:lpstr>
      <vt:lpstr>Eliminating release “jams”</vt:lpstr>
      <vt:lpstr>Adform now: most Agile practices</vt:lpstr>
      <vt:lpstr>Adform next: continuous deployment</vt:lpstr>
      <vt:lpstr>Continuous deployment</vt:lpstr>
      <vt:lpstr>Who is doing?</vt:lpstr>
      <vt:lpstr>Adform Releazr</vt:lpstr>
      <vt:lpstr>Releazr features</vt:lpstr>
      <vt:lpstr>Releazr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Last note…</vt:lpstr>
      <vt:lpstr>PowerPoint Presentation</vt:lpstr>
      <vt:lpstr>Agile culture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Justina Šidlauskienė</dc:creator>
  <cp:lastModifiedBy>Parameswari Bala</cp:lastModifiedBy>
  <cp:revision>175</cp:revision>
  <dcterms:created xsi:type="dcterms:W3CDTF">2011-11-07T13:53:01Z</dcterms:created>
  <dcterms:modified xsi:type="dcterms:W3CDTF">2017-07-25T17:06:31Z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0x010100C954AE6CF264024EAB05B838F07EBC3D</vt:lpwstr>
  </property>
</Properties>
</file>